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theme/theme5.xml" ContentType="application/vnd.openxmlformats-officedocument.them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s/slide218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s/slide207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69.xml" ContentType="application/vnd.openxmlformats-officedocument.presentationml.slide+xml"/>
  <Override PartName="/ppt/slides/slide2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slides/slide194.xml" ContentType="application/vnd.openxmlformats-officedocument.presentationml.slide+xml"/>
  <Override PartName="/ppt/slides/slide210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Override PartName="/ppt/slides/slide183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slides/slide172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notesSlides/notesSlide57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13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215.xml" ContentType="application/vnd.openxmlformats-officedocument.presentationml.slide+xml"/>
  <Override PartName="/ppt/slides/slide226.xml" ContentType="application/vnd.openxmlformats-officedocument.presentationml.slide+xml"/>
  <Override PartName="/ppt/notesSlides/notesSlide46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99.xml" ContentType="application/vnd.openxmlformats-officedocument.presentationml.slide+xml"/>
  <Override PartName="/ppt/slides/slide204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8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60.xml" ContentType="application/vnd.openxmlformats-officedocument.presentationml.notesSlide+xml"/>
  <Override PartName="/ppt/slides/slide119.xml" ContentType="application/vnd.openxmlformats-officedocument.presentationml.slide+xml"/>
  <Override PartName="/ppt/slides/slide166.xml" ContentType="application/vnd.openxmlformats-officedocument.presentationml.slide+xml"/>
  <Override PartName="/ppt/slides/slide177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08.xml" ContentType="application/vnd.openxmlformats-officedocument.presentationml.slide+xml"/>
  <Override PartName="/ppt/slides/slide155.xml" ContentType="application/vnd.openxmlformats-officedocument.presentationml.slide+xml"/>
  <Override PartName="/ppt/notesSlides/notesSlide118.xml" ContentType="application/vnd.openxmlformats-officedocument.presentationml.notesSlide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slides/slide144.xml" ContentType="application/vnd.openxmlformats-officedocument.presentationml.slide+xml"/>
  <Override PartName="/ppt/slides/slide191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07.xml" ContentType="application/vnd.openxmlformats-officedocument.presentationml.notes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80.xml" ContentType="application/vnd.openxmlformats-officedocument.presentationml.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s/slide111.xml" ContentType="application/vnd.openxmlformats-officedocument.presentationml.slide+xml"/>
  <Override PartName="/ppt/slides/slide209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121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110.xml" ContentType="application/vnd.openxmlformats-officedocument.presentationml.notesSlide+xml"/>
  <Override PartName="/ppt/slides/slide41.xml" ContentType="application/vnd.openxmlformats-officedocument.presentationml.slide+xml"/>
  <Override PartName="/ppt/slides/slide223.xml" ContentType="application/vnd.openxmlformats-officedocument.presentationml.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s/slide196.xml" ContentType="application/vnd.openxmlformats-officedocument.presentationml.slide+xml"/>
  <Override PartName="/ppt/slides/slide212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138.xml" ContentType="application/vnd.openxmlformats-officedocument.presentationml.slide+xml"/>
  <Override PartName="/ppt/slides/slide185.xml" ContentType="application/vnd.openxmlformats-officedocument.presentationml.slide+xml"/>
  <Override PartName="/ppt/slides/slide201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slides/slide127.xml" ContentType="application/vnd.openxmlformats-officedocument.presentationml.slide+xml"/>
  <Override PartName="/ppt/slides/slide17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116.xml" ContentType="application/vnd.openxmlformats-officedocument.presentationml.slide+xml"/>
  <Override PartName="/ppt/slides/slide163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7.xml" ContentType="application/vnd.openxmlformats-officedocument.presentationml.slide+xml"/>
  <Override PartName="/ppt/slides/slide105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15.xml" ContentType="application/vnd.openxmlformats-officedocument.presentationml.notesSlide+xml"/>
  <Override PartName="/ppt/slides/slide46.xml" ContentType="application/vnd.openxmlformats-officedocument.presentationml.slide+xml"/>
  <Override PartName="/ppt/slides/slide93.xml" ContentType="application/vnd.openxmlformats-officedocument.presentationml.slide+xml"/>
  <Override PartName="/ppt/slides/slide130.xml" ContentType="application/vnd.openxmlformats-officedocument.presentationml.slide+xml"/>
  <Override PartName="/ppt/slides/slide217.xml" ContentType="application/vnd.openxmlformats-officedocument.presentationml.slide+xml"/>
  <Override PartName="/ppt/slides/slide228.xml" ContentType="application/vnd.openxmlformats-officedocument.presentationml.slide+xml"/>
  <Override PartName="/ppt/notesSlides/notesSlide48.xml" ContentType="application/vnd.openxmlformats-officedocument.presentationml.notesSlide+xml"/>
  <Override PartName="/ppt/notesSlides/notesSlide95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s/slide206.xml" ContentType="application/vnd.openxmlformats-officedocument.presentationml.slide+xml"/>
  <Override PartName="/ppt/notesSlides/notesSlide37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168.xml" ContentType="application/vnd.openxmlformats-officedocument.presentationml.slide+xml"/>
  <Override PartName="/ppt/slides/slide179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51.xml" ContentType="application/vnd.openxmlformats-officedocument.presentationml.notesSlide+xml"/>
  <Override PartName="/ppt/slides/slide157.xml" ContentType="application/vnd.openxmlformats-officedocument.presentationml.slide+xml"/>
  <Override PartName="/ppt/slides/slide220.xml" ContentType="application/vnd.openxmlformats-officedocument.presentationml.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slides/slide146.xml" ContentType="application/vnd.openxmlformats-officedocument.presentationml.slide+xml"/>
  <Override PartName="/ppt/slides/slide193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109.xml" ContentType="application/vnd.openxmlformats-officedocument.presentationml.notesSlide+xml"/>
  <Override PartName="/ppt/slides/slide87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71.xml" ContentType="application/vnd.openxmlformats-officedocument.presentationml.slide+xml"/>
  <Override PartName="/ppt/slides/slide182.xml" ContentType="application/vnd.openxmlformats-officedocument.presentationml.slide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notesSlides/notesSlide112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slides/slide225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slides/slide214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187.xml" ContentType="application/vnd.openxmlformats-officedocument.presentationml.slide+xml"/>
  <Override PartName="/ppt/slides/slide198.xml" ContentType="application/vnd.openxmlformats-officedocument.presentationml.slide+xml"/>
  <Override PartName="/ppt/slides/slide203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slides/slide129.xml" ContentType="application/vnd.openxmlformats-officedocument.presentationml.slide+xml"/>
  <Override PartName="/ppt/slides/slide176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18.xml" ContentType="application/vnd.openxmlformats-officedocument.presentationml.slide+xml"/>
  <Override PartName="/ppt/slides/slide165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slides/slide190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notesSlides/notesSlide106.xml" ContentType="application/vnd.openxmlformats-officedocument.presentationml.notesSlide+xml"/>
  <Override PartName="/ppt/notesSlides/notesSlide117.xml" ContentType="application/vnd.openxmlformats-officedocument.presentationml.notesSlid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97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slides/slide208.xml" ContentType="application/vnd.openxmlformats-officedocument.presentationml.slide+xml"/>
  <Override PartName="/ppt/slides/slide219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120.xml" ContentType="application/vnd.openxmlformats-officedocument.presentationml.notes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211.xml" ContentType="application/vnd.openxmlformats-officedocument.presentationml.slide+xml"/>
  <Override PartName="/ppt/slides/slide222.xml" ContentType="application/vnd.openxmlformats-officedocument.presentationml.slide+xml"/>
  <Override PartName="/ppt/notesSlides/notesSlide42.xml" ContentType="application/vnd.openxmlformats-officedocument.presentationml.notesSlide+xml"/>
  <Override PartName="/ppt/slides/slide148.xml" ContentType="application/vnd.openxmlformats-officedocument.presentationml.slide+xml"/>
  <Override PartName="/ppt/slides/slide195.xml" ContentType="application/vnd.openxmlformats-officedocument.presentationml.slide+xml"/>
  <Override PartName="/ppt/slides/slide200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73.xml" ContentType="application/vnd.openxmlformats-officedocument.presentationml.slide+xml"/>
  <Override PartName="/ppt/slides/slide184.xml" ContentType="application/vnd.openxmlformats-officedocument.presentationml.slide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slides/slide162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s/slide151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11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slides/slide140.xml" ContentType="application/vnd.openxmlformats-officedocument.presentationml.slide+xml"/>
  <Override PartName="/ppt/slides/slide227.xml" ContentType="application/vnd.openxmlformats-officedocument.presentationml.slide+xml"/>
  <Override PartName="/ppt/theme/theme3.xml" ContentType="application/vnd.openxmlformats-officedocument.them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slides/slide216.xml" ContentType="application/vnd.openxmlformats-officedocument.presentationml.slide+xml"/>
  <Override PartName="/ppt/notesSlides/notesSlide36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slides/slide189.xml" ContentType="application/vnd.openxmlformats-officedocument.presentationml.slide+xml"/>
  <Override PartName="/ppt/slides/slide205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178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61.xml" ContentType="application/vnd.openxmlformats-officedocument.presentationml.notesSlide+xml"/>
  <Override PartName="/ppt/slides/slide167.xml" ContentType="application/vnd.openxmlformats-officedocument.presentationml.slide+xml"/>
  <Override PartName="/ppt/notesSlides/notesSlide50.xml" ContentType="application/vnd.openxmlformats-officedocument.presentationml.notesSlide+xml"/>
  <Override PartName="/ppt/slides/slide109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92.xml" ContentType="application/vnd.openxmlformats-officedocument.presentationml.slide+xml"/>
  <Override PartName="/ppt/notesSlides/notesSlide108.xml" ContentType="application/vnd.openxmlformats-officedocument.presentationml.notesSlide+xml"/>
  <Override PartName="/ppt/notesSlides/notesSlide119.xml" ContentType="application/vnd.openxmlformats-officedocument.presentationml.notesSlide+xml"/>
  <Override PartName="/ppt/slides/slide97.xml" ContentType="application/vnd.openxmlformats-officedocument.presentationml.slide+xml"/>
  <Override PartName="/ppt/slides/slide134.xml" ContentType="application/vnd.openxmlformats-officedocument.presentationml.slide+xml"/>
  <Override PartName="/ppt/slides/slide181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23.xml" ContentType="application/vnd.openxmlformats-officedocument.presentationml.slide+xml"/>
  <Override PartName="/ppt/slides/slide170.xml" ContentType="application/vnd.openxmlformats-officedocument.presentationml.slide+xml"/>
  <Override PartName="/ppt/notesSlides/notesSlide88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53.xml" ContentType="application/vnd.openxmlformats-officedocument.presentationml.slide+xml"/>
  <Default Extension="jpeg" ContentType="image/jpeg"/>
  <Override PartName="/ppt/notesSlides/notesSlide55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11.xml" ContentType="application/vnd.openxmlformats-officedocument.presentationml.notes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213.xml" ContentType="application/vnd.openxmlformats-officedocument.presentationml.slide+xml"/>
  <Override PartName="/ppt/slides/slide224.xml" ContentType="application/vnd.openxmlformats-officedocument.presentationml.slide+xml"/>
  <Override PartName="/ppt/notesSlides/notesSlide44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slides/slide197.xml" ContentType="application/vnd.openxmlformats-officedocument.presentationml.slide+xml"/>
  <Override PartName="/ppt/slides/slide202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0.xml" ContentType="application/vnd.openxmlformats-officedocument.presentationml.notesSlide+xml"/>
  <Override PartName="/ppt/slides/slide139.xml" ContentType="application/vnd.openxmlformats-officedocument.presentationml.slide+xml"/>
  <Override PartName="/ppt/slides/slide186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106.xml" ContentType="application/vnd.openxmlformats-officedocument.presentationml.slide+xml"/>
  <Override PartName="/ppt/slides/slide153.xml" ContentType="application/vnd.openxmlformats-officedocument.presentationml.slide+xml"/>
  <Override PartName="/ppt/notesSlides/notesSlide116.xml" ContentType="application/vnd.openxmlformats-officedocument.presentationml.notesSlide+xml"/>
  <Override PartName="/ppt/slideMasters/slideMaster3.xml" ContentType="application/vnd.openxmlformats-officedocument.presentationml.slideMaster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4" r:id="rId3"/>
    <p:sldMasterId id="2147483676" r:id="rId4"/>
  </p:sldMasterIdLst>
  <p:notesMasterIdLst>
    <p:notesMasterId r:id="rId233"/>
  </p:notesMasterIdLst>
  <p:handoutMasterIdLst>
    <p:handoutMasterId r:id="rId234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81" r:id="rId14"/>
    <p:sldId id="265" r:id="rId15"/>
    <p:sldId id="284" r:id="rId16"/>
    <p:sldId id="283" r:id="rId17"/>
    <p:sldId id="266" r:id="rId18"/>
    <p:sldId id="267" r:id="rId19"/>
    <p:sldId id="285" r:id="rId20"/>
    <p:sldId id="286" r:id="rId21"/>
    <p:sldId id="287" r:id="rId22"/>
    <p:sldId id="288" r:id="rId23"/>
    <p:sldId id="289" r:id="rId24"/>
    <p:sldId id="269" r:id="rId25"/>
    <p:sldId id="270" r:id="rId26"/>
    <p:sldId id="290" r:id="rId27"/>
    <p:sldId id="291" r:id="rId28"/>
    <p:sldId id="292" r:id="rId29"/>
    <p:sldId id="293" r:id="rId30"/>
    <p:sldId id="294" r:id="rId31"/>
    <p:sldId id="273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314" r:id="rId52"/>
    <p:sldId id="315" r:id="rId53"/>
    <p:sldId id="316" r:id="rId54"/>
    <p:sldId id="317" r:id="rId55"/>
    <p:sldId id="318" r:id="rId56"/>
    <p:sldId id="319" r:id="rId57"/>
    <p:sldId id="320" r:id="rId58"/>
    <p:sldId id="321" r:id="rId59"/>
    <p:sldId id="322" r:id="rId60"/>
    <p:sldId id="323" r:id="rId61"/>
    <p:sldId id="324" r:id="rId62"/>
    <p:sldId id="325" r:id="rId63"/>
    <p:sldId id="326" r:id="rId64"/>
    <p:sldId id="327" r:id="rId65"/>
    <p:sldId id="328" r:id="rId66"/>
    <p:sldId id="329" r:id="rId67"/>
    <p:sldId id="330" r:id="rId68"/>
    <p:sldId id="331" r:id="rId69"/>
    <p:sldId id="332" r:id="rId70"/>
    <p:sldId id="333" r:id="rId71"/>
    <p:sldId id="334" r:id="rId72"/>
    <p:sldId id="335" r:id="rId73"/>
    <p:sldId id="336" r:id="rId74"/>
    <p:sldId id="337" r:id="rId75"/>
    <p:sldId id="338" r:id="rId76"/>
    <p:sldId id="339" r:id="rId77"/>
    <p:sldId id="340" r:id="rId78"/>
    <p:sldId id="341" r:id="rId79"/>
    <p:sldId id="342" r:id="rId80"/>
    <p:sldId id="343" r:id="rId81"/>
    <p:sldId id="344" r:id="rId82"/>
    <p:sldId id="345" r:id="rId83"/>
    <p:sldId id="346" r:id="rId84"/>
    <p:sldId id="347" r:id="rId85"/>
    <p:sldId id="348" r:id="rId86"/>
    <p:sldId id="349" r:id="rId87"/>
    <p:sldId id="350" r:id="rId88"/>
    <p:sldId id="351" r:id="rId89"/>
    <p:sldId id="352" r:id="rId90"/>
    <p:sldId id="353" r:id="rId91"/>
    <p:sldId id="354" r:id="rId92"/>
    <p:sldId id="355" r:id="rId93"/>
    <p:sldId id="356" r:id="rId94"/>
    <p:sldId id="357" r:id="rId95"/>
    <p:sldId id="358" r:id="rId96"/>
    <p:sldId id="359" r:id="rId97"/>
    <p:sldId id="360" r:id="rId98"/>
    <p:sldId id="361" r:id="rId99"/>
    <p:sldId id="362" r:id="rId100"/>
    <p:sldId id="363" r:id="rId101"/>
    <p:sldId id="364" r:id="rId102"/>
    <p:sldId id="365" r:id="rId103"/>
    <p:sldId id="366" r:id="rId104"/>
    <p:sldId id="367" r:id="rId105"/>
    <p:sldId id="368" r:id="rId106"/>
    <p:sldId id="369" r:id="rId107"/>
    <p:sldId id="370" r:id="rId108"/>
    <p:sldId id="371" r:id="rId109"/>
    <p:sldId id="372" r:id="rId110"/>
    <p:sldId id="373" r:id="rId111"/>
    <p:sldId id="374" r:id="rId112"/>
    <p:sldId id="375" r:id="rId113"/>
    <p:sldId id="376" r:id="rId114"/>
    <p:sldId id="377" r:id="rId115"/>
    <p:sldId id="378" r:id="rId116"/>
    <p:sldId id="379" r:id="rId117"/>
    <p:sldId id="380" r:id="rId118"/>
    <p:sldId id="381" r:id="rId119"/>
    <p:sldId id="382" r:id="rId120"/>
    <p:sldId id="383" r:id="rId121"/>
    <p:sldId id="384" r:id="rId122"/>
    <p:sldId id="385" r:id="rId123"/>
    <p:sldId id="386" r:id="rId124"/>
    <p:sldId id="387" r:id="rId125"/>
    <p:sldId id="388" r:id="rId126"/>
    <p:sldId id="389" r:id="rId127"/>
    <p:sldId id="390" r:id="rId128"/>
    <p:sldId id="391" r:id="rId129"/>
    <p:sldId id="392" r:id="rId130"/>
    <p:sldId id="393" r:id="rId131"/>
    <p:sldId id="394" r:id="rId132"/>
    <p:sldId id="395" r:id="rId133"/>
    <p:sldId id="396" r:id="rId134"/>
    <p:sldId id="397" r:id="rId135"/>
    <p:sldId id="398" r:id="rId136"/>
    <p:sldId id="399" r:id="rId137"/>
    <p:sldId id="400" r:id="rId138"/>
    <p:sldId id="401" r:id="rId139"/>
    <p:sldId id="402" r:id="rId140"/>
    <p:sldId id="403" r:id="rId141"/>
    <p:sldId id="404" r:id="rId142"/>
    <p:sldId id="405" r:id="rId143"/>
    <p:sldId id="406" r:id="rId144"/>
    <p:sldId id="407" r:id="rId145"/>
    <p:sldId id="408" r:id="rId146"/>
    <p:sldId id="409" r:id="rId147"/>
    <p:sldId id="410" r:id="rId148"/>
    <p:sldId id="411" r:id="rId149"/>
    <p:sldId id="412" r:id="rId150"/>
    <p:sldId id="413" r:id="rId151"/>
    <p:sldId id="414" r:id="rId152"/>
    <p:sldId id="415" r:id="rId153"/>
    <p:sldId id="416" r:id="rId154"/>
    <p:sldId id="417" r:id="rId155"/>
    <p:sldId id="418" r:id="rId156"/>
    <p:sldId id="419" r:id="rId157"/>
    <p:sldId id="420" r:id="rId158"/>
    <p:sldId id="421" r:id="rId159"/>
    <p:sldId id="422" r:id="rId160"/>
    <p:sldId id="423" r:id="rId161"/>
    <p:sldId id="424" r:id="rId162"/>
    <p:sldId id="425" r:id="rId163"/>
    <p:sldId id="426" r:id="rId164"/>
    <p:sldId id="427" r:id="rId165"/>
    <p:sldId id="428" r:id="rId166"/>
    <p:sldId id="429" r:id="rId167"/>
    <p:sldId id="430" r:id="rId168"/>
    <p:sldId id="431" r:id="rId169"/>
    <p:sldId id="432" r:id="rId170"/>
    <p:sldId id="433" r:id="rId171"/>
    <p:sldId id="434" r:id="rId172"/>
    <p:sldId id="435" r:id="rId173"/>
    <p:sldId id="436" r:id="rId174"/>
    <p:sldId id="437" r:id="rId175"/>
    <p:sldId id="438" r:id="rId176"/>
    <p:sldId id="439" r:id="rId177"/>
    <p:sldId id="440" r:id="rId178"/>
    <p:sldId id="441" r:id="rId179"/>
    <p:sldId id="442" r:id="rId180"/>
    <p:sldId id="443" r:id="rId181"/>
    <p:sldId id="444" r:id="rId182"/>
    <p:sldId id="445" r:id="rId183"/>
    <p:sldId id="446" r:id="rId184"/>
    <p:sldId id="447" r:id="rId185"/>
    <p:sldId id="448" r:id="rId186"/>
    <p:sldId id="449" r:id="rId187"/>
    <p:sldId id="450" r:id="rId188"/>
    <p:sldId id="451" r:id="rId189"/>
    <p:sldId id="452" r:id="rId190"/>
    <p:sldId id="453" r:id="rId191"/>
    <p:sldId id="454" r:id="rId192"/>
    <p:sldId id="455" r:id="rId193"/>
    <p:sldId id="456" r:id="rId194"/>
    <p:sldId id="457" r:id="rId195"/>
    <p:sldId id="458" r:id="rId196"/>
    <p:sldId id="459" r:id="rId197"/>
    <p:sldId id="460" r:id="rId198"/>
    <p:sldId id="461" r:id="rId199"/>
    <p:sldId id="462" r:id="rId200"/>
    <p:sldId id="463" r:id="rId201"/>
    <p:sldId id="464" r:id="rId202"/>
    <p:sldId id="465" r:id="rId203"/>
    <p:sldId id="466" r:id="rId204"/>
    <p:sldId id="467" r:id="rId205"/>
    <p:sldId id="468" r:id="rId206"/>
    <p:sldId id="469" r:id="rId207"/>
    <p:sldId id="470" r:id="rId208"/>
    <p:sldId id="471" r:id="rId209"/>
    <p:sldId id="472" r:id="rId210"/>
    <p:sldId id="473" r:id="rId211"/>
    <p:sldId id="474" r:id="rId212"/>
    <p:sldId id="475" r:id="rId213"/>
    <p:sldId id="476" r:id="rId214"/>
    <p:sldId id="477" r:id="rId215"/>
    <p:sldId id="478" r:id="rId216"/>
    <p:sldId id="479" r:id="rId217"/>
    <p:sldId id="480" r:id="rId218"/>
    <p:sldId id="481" r:id="rId219"/>
    <p:sldId id="482" r:id="rId220"/>
    <p:sldId id="483" r:id="rId221"/>
    <p:sldId id="484" r:id="rId222"/>
    <p:sldId id="485" r:id="rId223"/>
    <p:sldId id="486" r:id="rId224"/>
    <p:sldId id="487" r:id="rId225"/>
    <p:sldId id="488" r:id="rId226"/>
    <p:sldId id="489" r:id="rId227"/>
    <p:sldId id="490" r:id="rId228"/>
    <p:sldId id="491" r:id="rId229"/>
    <p:sldId id="492" r:id="rId230"/>
    <p:sldId id="493" r:id="rId231"/>
    <p:sldId id="494" r:id="rId232"/>
  </p:sldIdLst>
  <p:sldSz cx="9144000" cy="6858000" type="screen4x3"/>
  <p:notesSz cx="7053263" cy="93091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70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783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63" Type="http://schemas.openxmlformats.org/officeDocument/2006/relationships/slide" Target="slides/slide59.xml"/><Relationship Id="rId84" Type="http://schemas.openxmlformats.org/officeDocument/2006/relationships/slide" Target="slides/slide80.xml"/><Relationship Id="rId138" Type="http://schemas.openxmlformats.org/officeDocument/2006/relationships/slide" Target="slides/slide134.xml"/><Relationship Id="rId159" Type="http://schemas.openxmlformats.org/officeDocument/2006/relationships/slide" Target="slides/slide155.xml"/><Relationship Id="rId170" Type="http://schemas.openxmlformats.org/officeDocument/2006/relationships/slide" Target="slides/slide166.xml"/><Relationship Id="rId191" Type="http://schemas.openxmlformats.org/officeDocument/2006/relationships/slide" Target="slides/slide187.xml"/><Relationship Id="rId205" Type="http://schemas.openxmlformats.org/officeDocument/2006/relationships/slide" Target="slides/slide201.xml"/><Relationship Id="rId226" Type="http://schemas.openxmlformats.org/officeDocument/2006/relationships/slide" Target="slides/slide22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53" Type="http://schemas.openxmlformats.org/officeDocument/2006/relationships/slide" Target="slides/slide49.xml"/><Relationship Id="rId74" Type="http://schemas.openxmlformats.org/officeDocument/2006/relationships/slide" Target="slides/slide70.xml"/><Relationship Id="rId128" Type="http://schemas.openxmlformats.org/officeDocument/2006/relationships/slide" Target="slides/slide124.xml"/><Relationship Id="rId149" Type="http://schemas.openxmlformats.org/officeDocument/2006/relationships/slide" Target="slides/slide145.xml"/><Relationship Id="rId5" Type="http://schemas.openxmlformats.org/officeDocument/2006/relationships/slide" Target="slides/slide1.xml"/><Relationship Id="rId95" Type="http://schemas.openxmlformats.org/officeDocument/2006/relationships/slide" Target="slides/slide91.xml"/><Relationship Id="rId160" Type="http://schemas.openxmlformats.org/officeDocument/2006/relationships/slide" Target="slides/slide156.xml"/><Relationship Id="rId181" Type="http://schemas.openxmlformats.org/officeDocument/2006/relationships/slide" Target="slides/slide177.xml"/><Relationship Id="rId216" Type="http://schemas.openxmlformats.org/officeDocument/2006/relationships/slide" Target="slides/slide212.xml"/><Relationship Id="rId237" Type="http://schemas.openxmlformats.org/officeDocument/2006/relationships/theme" Target="theme/theme1.xml"/><Relationship Id="rId22" Type="http://schemas.openxmlformats.org/officeDocument/2006/relationships/slide" Target="slides/slide18.xml"/><Relationship Id="rId43" Type="http://schemas.openxmlformats.org/officeDocument/2006/relationships/slide" Target="slides/slide39.xml"/><Relationship Id="rId64" Type="http://schemas.openxmlformats.org/officeDocument/2006/relationships/slide" Target="slides/slide60.xml"/><Relationship Id="rId118" Type="http://schemas.openxmlformats.org/officeDocument/2006/relationships/slide" Target="slides/slide114.xml"/><Relationship Id="rId139" Type="http://schemas.openxmlformats.org/officeDocument/2006/relationships/slide" Target="slides/slide13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50" Type="http://schemas.openxmlformats.org/officeDocument/2006/relationships/slide" Target="slides/slide146.xml"/><Relationship Id="rId155" Type="http://schemas.openxmlformats.org/officeDocument/2006/relationships/slide" Target="slides/slide151.xml"/><Relationship Id="rId171" Type="http://schemas.openxmlformats.org/officeDocument/2006/relationships/slide" Target="slides/slide167.xml"/><Relationship Id="rId176" Type="http://schemas.openxmlformats.org/officeDocument/2006/relationships/slide" Target="slides/slide172.xml"/><Relationship Id="rId192" Type="http://schemas.openxmlformats.org/officeDocument/2006/relationships/slide" Target="slides/slide188.xml"/><Relationship Id="rId197" Type="http://schemas.openxmlformats.org/officeDocument/2006/relationships/slide" Target="slides/slide193.xml"/><Relationship Id="rId206" Type="http://schemas.openxmlformats.org/officeDocument/2006/relationships/slide" Target="slides/slide202.xml"/><Relationship Id="rId227" Type="http://schemas.openxmlformats.org/officeDocument/2006/relationships/slide" Target="slides/slide223.xml"/><Relationship Id="rId201" Type="http://schemas.openxmlformats.org/officeDocument/2006/relationships/slide" Target="slides/slide197.xml"/><Relationship Id="rId222" Type="http://schemas.openxmlformats.org/officeDocument/2006/relationships/slide" Target="slides/slide218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24" Type="http://schemas.openxmlformats.org/officeDocument/2006/relationships/slide" Target="slides/slide120.xml"/><Relationship Id="rId129" Type="http://schemas.openxmlformats.org/officeDocument/2006/relationships/slide" Target="slides/slide125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40" Type="http://schemas.openxmlformats.org/officeDocument/2006/relationships/slide" Target="slides/slide136.xml"/><Relationship Id="rId145" Type="http://schemas.openxmlformats.org/officeDocument/2006/relationships/slide" Target="slides/slide141.xml"/><Relationship Id="rId161" Type="http://schemas.openxmlformats.org/officeDocument/2006/relationships/slide" Target="slides/slide157.xml"/><Relationship Id="rId166" Type="http://schemas.openxmlformats.org/officeDocument/2006/relationships/slide" Target="slides/slide162.xml"/><Relationship Id="rId182" Type="http://schemas.openxmlformats.org/officeDocument/2006/relationships/slide" Target="slides/slide178.xml"/><Relationship Id="rId187" Type="http://schemas.openxmlformats.org/officeDocument/2006/relationships/slide" Target="slides/slide183.xml"/><Relationship Id="rId217" Type="http://schemas.openxmlformats.org/officeDocument/2006/relationships/slide" Target="slides/slide21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212" Type="http://schemas.openxmlformats.org/officeDocument/2006/relationships/slide" Target="slides/slide208.xml"/><Relationship Id="rId233" Type="http://schemas.openxmlformats.org/officeDocument/2006/relationships/notesMaster" Target="notesMasters/notesMaster1.xml"/><Relationship Id="rId238" Type="http://schemas.openxmlformats.org/officeDocument/2006/relationships/tableStyles" Target="tableStyles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44" Type="http://schemas.openxmlformats.org/officeDocument/2006/relationships/slide" Target="slides/slide40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130" Type="http://schemas.openxmlformats.org/officeDocument/2006/relationships/slide" Target="slides/slide126.xml"/><Relationship Id="rId135" Type="http://schemas.openxmlformats.org/officeDocument/2006/relationships/slide" Target="slides/slide131.xml"/><Relationship Id="rId151" Type="http://schemas.openxmlformats.org/officeDocument/2006/relationships/slide" Target="slides/slide147.xml"/><Relationship Id="rId156" Type="http://schemas.openxmlformats.org/officeDocument/2006/relationships/slide" Target="slides/slide152.xml"/><Relationship Id="rId177" Type="http://schemas.openxmlformats.org/officeDocument/2006/relationships/slide" Target="slides/slide173.xml"/><Relationship Id="rId198" Type="http://schemas.openxmlformats.org/officeDocument/2006/relationships/slide" Target="slides/slide194.xml"/><Relationship Id="rId172" Type="http://schemas.openxmlformats.org/officeDocument/2006/relationships/slide" Target="slides/slide168.xml"/><Relationship Id="rId193" Type="http://schemas.openxmlformats.org/officeDocument/2006/relationships/slide" Target="slides/slide189.xml"/><Relationship Id="rId202" Type="http://schemas.openxmlformats.org/officeDocument/2006/relationships/slide" Target="slides/slide198.xml"/><Relationship Id="rId207" Type="http://schemas.openxmlformats.org/officeDocument/2006/relationships/slide" Target="slides/slide203.xml"/><Relationship Id="rId223" Type="http://schemas.openxmlformats.org/officeDocument/2006/relationships/slide" Target="slides/slide219.xml"/><Relationship Id="rId228" Type="http://schemas.openxmlformats.org/officeDocument/2006/relationships/slide" Target="slides/slide22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141" Type="http://schemas.openxmlformats.org/officeDocument/2006/relationships/slide" Target="slides/slide137.xml"/><Relationship Id="rId146" Type="http://schemas.openxmlformats.org/officeDocument/2006/relationships/slide" Target="slides/slide142.xml"/><Relationship Id="rId167" Type="http://schemas.openxmlformats.org/officeDocument/2006/relationships/slide" Target="slides/slide163.xml"/><Relationship Id="rId188" Type="http://schemas.openxmlformats.org/officeDocument/2006/relationships/slide" Target="slides/slide184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162" Type="http://schemas.openxmlformats.org/officeDocument/2006/relationships/slide" Target="slides/slide158.xml"/><Relationship Id="rId183" Type="http://schemas.openxmlformats.org/officeDocument/2006/relationships/slide" Target="slides/slide179.xml"/><Relationship Id="rId213" Type="http://schemas.openxmlformats.org/officeDocument/2006/relationships/slide" Target="slides/slide209.xml"/><Relationship Id="rId218" Type="http://schemas.openxmlformats.org/officeDocument/2006/relationships/slide" Target="slides/slide214.xml"/><Relationship Id="rId234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slide" Target="slides/slide132.xml"/><Relationship Id="rId157" Type="http://schemas.openxmlformats.org/officeDocument/2006/relationships/slide" Target="slides/slide153.xml"/><Relationship Id="rId178" Type="http://schemas.openxmlformats.org/officeDocument/2006/relationships/slide" Target="slides/slide174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52" Type="http://schemas.openxmlformats.org/officeDocument/2006/relationships/slide" Target="slides/slide148.xml"/><Relationship Id="rId173" Type="http://schemas.openxmlformats.org/officeDocument/2006/relationships/slide" Target="slides/slide169.xml"/><Relationship Id="rId194" Type="http://schemas.openxmlformats.org/officeDocument/2006/relationships/slide" Target="slides/slide190.xml"/><Relationship Id="rId199" Type="http://schemas.openxmlformats.org/officeDocument/2006/relationships/slide" Target="slides/slide195.xml"/><Relationship Id="rId203" Type="http://schemas.openxmlformats.org/officeDocument/2006/relationships/slide" Target="slides/slide199.xml"/><Relationship Id="rId208" Type="http://schemas.openxmlformats.org/officeDocument/2006/relationships/slide" Target="slides/slide204.xml"/><Relationship Id="rId229" Type="http://schemas.openxmlformats.org/officeDocument/2006/relationships/slide" Target="slides/slide225.xml"/><Relationship Id="rId19" Type="http://schemas.openxmlformats.org/officeDocument/2006/relationships/slide" Target="slides/slide15.xml"/><Relationship Id="rId224" Type="http://schemas.openxmlformats.org/officeDocument/2006/relationships/slide" Target="slides/slide220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147" Type="http://schemas.openxmlformats.org/officeDocument/2006/relationships/slide" Target="slides/slide143.xml"/><Relationship Id="rId168" Type="http://schemas.openxmlformats.org/officeDocument/2006/relationships/slide" Target="slides/slide164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142" Type="http://schemas.openxmlformats.org/officeDocument/2006/relationships/slide" Target="slides/slide138.xml"/><Relationship Id="rId163" Type="http://schemas.openxmlformats.org/officeDocument/2006/relationships/slide" Target="slides/slide159.xml"/><Relationship Id="rId184" Type="http://schemas.openxmlformats.org/officeDocument/2006/relationships/slide" Target="slides/slide180.xml"/><Relationship Id="rId189" Type="http://schemas.openxmlformats.org/officeDocument/2006/relationships/slide" Target="slides/slide185.xml"/><Relationship Id="rId219" Type="http://schemas.openxmlformats.org/officeDocument/2006/relationships/slide" Target="slides/slide215.xml"/><Relationship Id="rId3" Type="http://schemas.openxmlformats.org/officeDocument/2006/relationships/slideMaster" Target="slideMasters/slideMaster3.xml"/><Relationship Id="rId214" Type="http://schemas.openxmlformats.org/officeDocument/2006/relationships/slide" Target="slides/slide210.xml"/><Relationship Id="rId230" Type="http://schemas.openxmlformats.org/officeDocument/2006/relationships/slide" Target="slides/slide226.xml"/><Relationship Id="rId235" Type="http://schemas.openxmlformats.org/officeDocument/2006/relationships/presProps" Target="presProps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137" Type="http://schemas.openxmlformats.org/officeDocument/2006/relationships/slide" Target="slides/slide133.xml"/><Relationship Id="rId158" Type="http://schemas.openxmlformats.org/officeDocument/2006/relationships/slide" Target="slides/slide154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53" Type="http://schemas.openxmlformats.org/officeDocument/2006/relationships/slide" Target="slides/slide149.xml"/><Relationship Id="rId174" Type="http://schemas.openxmlformats.org/officeDocument/2006/relationships/slide" Target="slides/slide170.xml"/><Relationship Id="rId179" Type="http://schemas.openxmlformats.org/officeDocument/2006/relationships/slide" Target="slides/slide175.xml"/><Relationship Id="rId195" Type="http://schemas.openxmlformats.org/officeDocument/2006/relationships/slide" Target="slides/slide191.xml"/><Relationship Id="rId209" Type="http://schemas.openxmlformats.org/officeDocument/2006/relationships/slide" Target="slides/slide205.xml"/><Relationship Id="rId190" Type="http://schemas.openxmlformats.org/officeDocument/2006/relationships/slide" Target="slides/slide186.xml"/><Relationship Id="rId204" Type="http://schemas.openxmlformats.org/officeDocument/2006/relationships/slide" Target="slides/slide200.xml"/><Relationship Id="rId220" Type="http://schemas.openxmlformats.org/officeDocument/2006/relationships/slide" Target="slides/slide216.xml"/><Relationship Id="rId225" Type="http://schemas.openxmlformats.org/officeDocument/2006/relationships/slide" Target="slides/slide221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43" Type="http://schemas.openxmlformats.org/officeDocument/2006/relationships/slide" Target="slides/slide139.xml"/><Relationship Id="rId148" Type="http://schemas.openxmlformats.org/officeDocument/2006/relationships/slide" Target="slides/slide144.xml"/><Relationship Id="rId164" Type="http://schemas.openxmlformats.org/officeDocument/2006/relationships/slide" Target="slides/slide160.xml"/><Relationship Id="rId169" Type="http://schemas.openxmlformats.org/officeDocument/2006/relationships/slide" Target="slides/slide165.xml"/><Relationship Id="rId185" Type="http://schemas.openxmlformats.org/officeDocument/2006/relationships/slide" Target="slides/slide18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80" Type="http://schemas.openxmlformats.org/officeDocument/2006/relationships/slide" Target="slides/slide176.xml"/><Relationship Id="rId210" Type="http://schemas.openxmlformats.org/officeDocument/2006/relationships/slide" Target="slides/slide206.xml"/><Relationship Id="rId215" Type="http://schemas.openxmlformats.org/officeDocument/2006/relationships/slide" Target="slides/slide211.xml"/><Relationship Id="rId236" Type="http://schemas.openxmlformats.org/officeDocument/2006/relationships/viewProps" Target="viewProps.xml"/><Relationship Id="rId26" Type="http://schemas.openxmlformats.org/officeDocument/2006/relationships/slide" Target="slides/slide22.xml"/><Relationship Id="rId231" Type="http://schemas.openxmlformats.org/officeDocument/2006/relationships/slide" Target="slides/slide227.xml"/><Relationship Id="rId47" Type="http://schemas.openxmlformats.org/officeDocument/2006/relationships/slide" Target="slides/slide43.xml"/><Relationship Id="rId68" Type="http://schemas.openxmlformats.org/officeDocument/2006/relationships/slide" Target="slides/slide64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54" Type="http://schemas.openxmlformats.org/officeDocument/2006/relationships/slide" Target="slides/slide150.xml"/><Relationship Id="rId175" Type="http://schemas.openxmlformats.org/officeDocument/2006/relationships/slide" Target="slides/slide171.xml"/><Relationship Id="rId196" Type="http://schemas.openxmlformats.org/officeDocument/2006/relationships/slide" Target="slides/slide192.xml"/><Relationship Id="rId200" Type="http://schemas.openxmlformats.org/officeDocument/2006/relationships/slide" Target="slides/slide196.xml"/><Relationship Id="rId16" Type="http://schemas.openxmlformats.org/officeDocument/2006/relationships/slide" Target="slides/slide12.xml"/><Relationship Id="rId221" Type="http://schemas.openxmlformats.org/officeDocument/2006/relationships/slide" Target="slides/slide217.xml"/><Relationship Id="rId37" Type="http://schemas.openxmlformats.org/officeDocument/2006/relationships/slide" Target="slides/slide33.xml"/><Relationship Id="rId58" Type="http://schemas.openxmlformats.org/officeDocument/2006/relationships/slide" Target="slides/slide54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44" Type="http://schemas.openxmlformats.org/officeDocument/2006/relationships/slide" Target="slides/slide140.xml"/><Relationship Id="rId90" Type="http://schemas.openxmlformats.org/officeDocument/2006/relationships/slide" Target="slides/slide86.xml"/><Relationship Id="rId165" Type="http://schemas.openxmlformats.org/officeDocument/2006/relationships/slide" Target="slides/slide161.xml"/><Relationship Id="rId186" Type="http://schemas.openxmlformats.org/officeDocument/2006/relationships/slide" Target="slides/slide182.xml"/><Relationship Id="rId211" Type="http://schemas.openxmlformats.org/officeDocument/2006/relationships/slide" Target="slides/slide207.xml"/><Relationship Id="rId232" Type="http://schemas.openxmlformats.org/officeDocument/2006/relationships/slide" Target="slides/slide228.xml"/><Relationship Id="rId27" Type="http://schemas.openxmlformats.org/officeDocument/2006/relationships/slide" Target="slides/slide23.xml"/><Relationship Id="rId48" Type="http://schemas.openxmlformats.org/officeDocument/2006/relationships/slide" Target="slides/slide44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34" Type="http://schemas.openxmlformats.org/officeDocument/2006/relationships/slide" Target="slides/slide13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D9FC205D-1299-43BB-9228-FBA82DDBDCFD}" type="datetimeFigureOut">
              <a:rPr lang="th-TH" smtClean="0"/>
              <a:pPr/>
              <a:t>31/07/59</a:t>
            </a:fld>
            <a:endParaRPr lang="th-TH" dirty="0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B5A9980E-817E-4504-A0B8-1B0BA1B2275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1859835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6FAD0BC3-A405-46CF-A4DD-00F34408417F}" type="datetimeFigureOut">
              <a:rPr lang="th-TH" smtClean="0"/>
              <a:pPr/>
              <a:t>31/07/59</a:t>
            </a:fld>
            <a:endParaRPr lang="th-TH" dirty="0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th-TH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9F44451D-3921-4C9B-81CE-F9249421D172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178673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4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5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6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7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8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9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0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1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2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6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7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8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9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0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1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2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3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4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6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6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0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2C45042-5CCC-4805-B0CA-5FA85358DE39}" type="slidenum">
              <a:rPr lang="en-US" altLang="zh-CN" sz="1200" smtClean="0"/>
              <a:pPr eaLnBrk="1" hangingPunct="1"/>
              <a:t>99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87DAA40-F280-4C03-92E3-654F57EDFA22}" type="slidenum">
              <a:rPr lang="en-US" altLang="zh-CN" sz="1200" smtClean="0"/>
              <a:pPr eaLnBrk="1" hangingPunct="1"/>
              <a:t>108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h-TH" altLang="zh-CN" smtClean="0">
                <a:latin typeface="Arial" pitchFamily="34" charset="0"/>
                <a:cs typeface="Arial" pitchFamily="34" charset="0"/>
              </a:rPr>
              <a:t>ของ</a:t>
            </a:r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C3502B8-BA39-41DC-B966-B0EE73DDD8B5}" type="slidenum">
              <a:rPr lang="en-US" altLang="zh-CN" sz="1200" smtClean="0"/>
              <a:pPr eaLnBrk="1" hangingPunct="1"/>
              <a:t>204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h-TH" altLang="zh-CN" smtClean="0">
                <a:latin typeface="Arial" pitchFamily="34" charset="0"/>
                <a:cs typeface="Arial" pitchFamily="34" charset="0"/>
              </a:rPr>
              <a:t>ของ</a:t>
            </a:r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3B13FF6-D54D-42D2-B212-8695C9D65BF7}" type="slidenum">
              <a:rPr lang="en-US" altLang="zh-CN" sz="1200" smtClean="0"/>
              <a:pPr eaLnBrk="1" hangingPunct="1"/>
              <a:t>205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h-TH" altLang="zh-CN" smtClean="0">
                <a:latin typeface="Arial" pitchFamily="34" charset="0"/>
                <a:cs typeface="Arial" pitchFamily="34" charset="0"/>
              </a:rPr>
              <a:t>ของ</a:t>
            </a:r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ACE91AF-BBD5-4529-B7AC-47117D45E9EB}" type="slidenum">
              <a:rPr lang="en-US" altLang="zh-CN" sz="1200" smtClean="0"/>
              <a:pPr eaLnBrk="1" hangingPunct="1"/>
              <a:t>206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h-TH" altLang="zh-CN" smtClean="0">
                <a:latin typeface="Arial" pitchFamily="34" charset="0"/>
                <a:cs typeface="Arial" pitchFamily="34" charset="0"/>
              </a:rPr>
              <a:t>ของ</a:t>
            </a:r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A6B1B3D-5F57-47F5-BCB8-A04BBCFC930B}" type="slidenum">
              <a:rPr lang="en-US" altLang="zh-CN" sz="1200" smtClean="0"/>
              <a:pPr eaLnBrk="1" hangingPunct="1"/>
              <a:t>207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E5EB46E-993E-4676-8832-20A2B9BE8742}" type="slidenum">
              <a:rPr lang="en-US" altLang="zh-CN" sz="1200" smtClean="0"/>
              <a:pPr eaLnBrk="1" hangingPunct="1"/>
              <a:t>208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E5EB46E-993E-4676-8832-20A2B9BE8742}" type="slidenum">
              <a:rPr lang="en-US" altLang="zh-CN" sz="1200" smtClean="0"/>
              <a:pPr eaLnBrk="1" hangingPunct="1"/>
              <a:t>209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A677F01-BFC9-4F10-A9A6-8570FE52DD01}" type="slidenum">
              <a:rPr lang="en-US" altLang="zh-CN" sz="1200" smtClean="0"/>
              <a:pPr eaLnBrk="1" hangingPunct="1"/>
              <a:t>210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87DAA40-F280-4C03-92E3-654F57EDFA22}" type="slidenum">
              <a:rPr lang="en-US" altLang="zh-CN" sz="1200" smtClean="0"/>
              <a:pPr eaLnBrk="1" hangingPunct="1"/>
              <a:t>211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87DAA40-F280-4C03-92E3-654F57EDFA22}" type="slidenum">
              <a:rPr lang="en-US" altLang="zh-CN" sz="1200" smtClean="0"/>
              <a:pPr eaLnBrk="1" hangingPunct="1"/>
              <a:t>212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2C45042-5CCC-4805-B0CA-5FA85358DE39}" type="slidenum">
              <a:rPr lang="en-US" altLang="zh-CN" sz="1200" smtClean="0"/>
              <a:pPr eaLnBrk="1" hangingPunct="1"/>
              <a:t>213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h-TH" altLang="zh-CN" smtClean="0">
                <a:latin typeface="Arial" pitchFamily="34" charset="0"/>
                <a:cs typeface="Arial" pitchFamily="34" charset="0"/>
              </a:rPr>
              <a:t>ของ</a:t>
            </a:r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AECA27A-51E6-4DE6-91E1-E1EB3AFC0D3B}" type="slidenum">
              <a:rPr lang="en-US" altLang="zh-CN" sz="1200" smtClean="0"/>
              <a:pPr eaLnBrk="1" hangingPunct="1"/>
              <a:t>109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2C45042-5CCC-4805-B0CA-5FA85358DE39}" type="slidenum">
              <a:rPr lang="en-US" altLang="zh-CN" sz="1200" smtClean="0"/>
              <a:pPr eaLnBrk="1" hangingPunct="1"/>
              <a:t>216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2C45042-5CCC-4805-B0CA-5FA85358DE39}" type="slidenum">
              <a:rPr lang="en-US" altLang="zh-CN" sz="1200" smtClean="0"/>
              <a:pPr eaLnBrk="1" hangingPunct="1"/>
              <a:t>217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2C45042-5CCC-4805-B0CA-5FA85358DE39}" type="slidenum">
              <a:rPr lang="en-US" altLang="zh-CN" sz="1200" smtClean="0"/>
              <a:pPr eaLnBrk="1" hangingPunct="1"/>
              <a:t>218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2C45042-5CCC-4805-B0CA-5FA85358DE39}" type="slidenum">
              <a:rPr lang="en-US" altLang="zh-CN" sz="1200" smtClean="0"/>
              <a:pPr eaLnBrk="1" hangingPunct="1"/>
              <a:t>219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h-TH" altLang="zh-CN" smtClean="0">
                <a:latin typeface="Arial" pitchFamily="34" charset="0"/>
                <a:cs typeface="Arial" pitchFamily="34" charset="0"/>
              </a:rPr>
              <a:t>ของ</a:t>
            </a:r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4C0B792-3C9A-4085-82C3-27C7735A45AD}" type="slidenum">
              <a:rPr lang="en-US" altLang="zh-CN" sz="1200" smtClean="0"/>
              <a:pPr eaLnBrk="1" hangingPunct="1"/>
              <a:t>220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h-TH" altLang="zh-CN" smtClean="0">
                <a:latin typeface="Arial" pitchFamily="34" charset="0"/>
                <a:cs typeface="Arial" pitchFamily="34" charset="0"/>
              </a:rPr>
              <a:t>ของ</a:t>
            </a:r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2994335-6AE9-4510-8F91-A6B9AECACBC7}" type="slidenum">
              <a:rPr lang="en-US" altLang="zh-CN" sz="1200" smtClean="0"/>
              <a:pPr eaLnBrk="1" hangingPunct="1"/>
              <a:t>221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h-TH" altLang="zh-CN" smtClean="0">
                <a:latin typeface="Arial" pitchFamily="34" charset="0"/>
                <a:cs typeface="Arial" pitchFamily="34" charset="0"/>
              </a:rPr>
              <a:t>ของ</a:t>
            </a:r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2994335-6AE9-4510-8F91-A6B9AECACBC7}" type="slidenum">
              <a:rPr lang="en-US" altLang="zh-CN" sz="1200" smtClean="0"/>
              <a:pPr eaLnBrk="1" hangingPunct="1"/>
              <a:t>222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h-TH" altLang="zh-CN" dirty="0" smtClean="0">
                <a:latin typeface="Arial" pitchFamily="34" charset="0"/>
                <a:cs typeface="Arial" pitchFamily="34" charset="0"/>
              </a:rPr>
              <a:t>ของ</a:t>
            </a:r>
            <a:endParaRPr lang="zh-CN" alt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1D318F6-C9AB-40EE-95A8-D7563B72D555}" type="slidenum">
              <a:rPr lang="en-US" altLang="zh-CN" sz="1200" smtClean="0"/>
              <a:pPr eaLnBrk="1" hangingPunct="1"/>
              <a:t>223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h-TH" altLang="zh-CN" smtClean="0">
                <a:latin typeface="Arial" pitchFamily="34" charset="0"/>
                <a:cs typeface="Arial" pitchFamily="34" charset="0"/>
              </a:rPr>
              <a:t>ของ</a:t>
            </a:r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F692647-2CAD-4D9A-BD97-5E90ED53D79D}" type="slidenum">
              <a:rPr lang="en-US" altLang="zh-CN" sz="1200" smtClean="0"/>
              <a:pPr eaLnBrk="1" hangingPunct="1"/>
              <a:t>224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h-TH" altLang="zh-CN" smtClean="0">
                <a:latin typeface="Arial" pitchFamily="34" charset="0"/>
                <a:cs typeface="Arial" pitchFamily="34" charset="0"/>
              </a:rPr>
              <a:t>ของ</a:t>
            </a:r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86AED88-2797-4399-AC38-A6E9820C96F0}" type="slidenum">
              <a:rPr lang="en-US" altLang="zh-CN" sz="1200" smtClean="0"/>
              <a:pPr eaLnBrk="1" hangingPunct="1"/>
              <a:t>225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h-TH" altLang="zh-CN" smtClean="0">
                <a:latin typeface="Arial" pitchFamily="34" charset="0"/>
                <a:cs typeface="Arial" pitchFamily="34" charset="0"/>
              </a:rPr>
              <a:t>ของ</a:t>
            </a:r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E2E8EA2-A919-4BD7-91B9-CC28308CD31B}" type="slidenum">
              <a:rPr lang="en-US" altLang="zh-CN" sz="1200" smtClean="0"/>
              <a:pPr eaLnBrk="1" hangingPunct="1"/>
              <a:t>110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h-TH" altLang="zh-CN" smtClean="0">
                <a:latin typeface="Arial" pitchFamily="34" charset="0"/>
                <a:cs typeface="Arial" pitchFamily="34" charset="0"/>
              </a:rPr>
              <a:t>ของ</a:t>
            </a:r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2F916D1-EE44-45CC-8BB6-29A8DA2EF0DF}" type="slidenum">
              <a:rPr lang="en-US" altLang="zh-CN" sz="1200" smtClean="0"/>
              <a:pPr eaLnBrk="1" hangingPunct="1"/>
              <a:t>226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h-TH" altLang="zh-CN" smtClean="0">
                <a:latin typeface="Arial" pitchFamily="34" charset="0"/>
                <a:cs typeface="Arial" pitchFamily="34" charset="0"/>
              </a:rPr>
              <a:t>ของ</a:t>
            </a:r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2F916D1-EE44-45CC-8BB6-29A8DA2EF0DF}" type="slidenum">
              <a:rPr lang="en-US" altLang="zh-CN" sz="1200" smtClean="0"/>
              <a:pPr eaLnBrk="1" hangingPunct="1"/>
              <a:t>227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h-TH" altLang="zh-CN" smtClean="0">
                <a:latin typeface="Arial" pitchFamily="34" charset="0"/>
                <a:cs typeface="Arial" pitchFamily="34" charset="0"/>
              </a:rPr>
              <a:t>ของ</a:t>
            </a:r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F70617C-0E77-4546-A6B4-0775F7B20D98}" type="slidenum">
              <a:rPr lang="en-US" altLang="zh-CN" sz="1200" smtClean="0"/>
              <a:pPr eaLnBrk="1" hangingPunct="1"/>
              <a:t>111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h-TH" altLang="zh-CN" smtClean="0">
                <a:latin typeface="Arial" pitchFamily="34" charset="0"/>
                <a:cs typeface="Arial" pitchFamily="34" charset="0"/>
              </a:rPr>
              <a:t>ของ</a:t>
            </a:r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F51F6D9-832D-496A-A501-C3F9894CBA15}" type="slidenum">
              <a:rPr lang="en-US" altLang="zh-CN" sz="1200" smtClean="0"/>
              <a:pPr eaLnBrk="1" hangingPunct="1"/>
              <a:t>112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h-TH" altLang="zh-CN" smtClean="0">
                <a:latin typeface="Arial" pitchFamily="34" charset="0"/>
                <a:cs typeface="Arial" pitchFamily="34" charset="0"/>
              </a:rPr>
              <a:t>ของ</a:t>
            </a:r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CA289D9-CA9C-4066-92CF-2E45E4F4446A}" type="slidenum">
              <a:rPr lang="en-US" altLang="zh-CN" sz="1200" smtClean="0"/>
              <a:pPr eaLnBrk="1" hangingPunct="1"/>
              <a:t>113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h-TH" altLang="zh-CN" smtClean="0">
                <a:latin typeface="Arial" pitchFamily="34" charset="0"/>
                <a:cs typeface="Arial" pitchFamily="34" charset="0"/>
              </a:rPr>
              <a:t>ของ</a:t>
            </a:r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56A7241-CD03-4007-A1DC-C87A177FCF92}" type="slidenum">
              <a:rPr lang="en-US" altLang="zh-CN" sz="1200" smtClean="0"/>
              <a:pPr eaLnBrk="1" hangingPunct="1"/>
              <a:t>114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h-TH" altLang="zh-CN" smtClean="0">
                <a:latin typeface="Arial" pitchFamily="34" charset="0"/>
                <a:cs typeface="Arial" pitchFamily="34" charset="0"/>
              </a:rPr>
              <a:t>ของ</a:t>
            </a:r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83D0213-521E-4CD7-A106-6E8219AD9471}" type="slidenum">
              <a:rPr lang="en-US" altLang="zh-CN" sz="1200" smtClean="0"/>
              <a:pPr eaLnBrk="1" hangingPunct="1"/>
              <a:t>115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h-TH" altLang="zh-CN" smtClean="0">
                <a:latin typeface="Arial" pitchFamily="34" charset="0"/>
                <a:cs typeface="Arial" pitchFamily="34" charset="0"/>
              </a:rPr>
              <a:t>ของ</a:t>
            </a:r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A88B864-C43E-4D05-AC99-C68BAA31EFAB}" type="slidenum">
              <a:rPr lang="en-US" altLang="zh-CN" sz="1200" smtClean="0"/>
              <a:pPr eaLnBrk="1" hangingPunct="1"/>
              <a:t>116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h-TH" altLang="zh-CN" smtClean="0">
                <a:latin typeface="Arial" pitchFamily="34" charset="0"/>
                <a:cs typeface="Arial" pitchFamily="34" charset="0"/>
              </a:rPr>
              <a:t>ของ</a:t>
            </a:r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93EEBBD-FA7A-4AED-918A-F50DD3632AFA}" type="slidenum">
              <a:rPr lang="en-US" altLang="zh-CN" sz="1200" smtClean="0"/>
              <a:pPr eaLnBrk="1" hangingPunct="1"/>
              <a:t>117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2C45042-5CCC-4805-B0CA-5FA85358DE39}" type="slidenum">
              <a:rPr lang="en-US" altLang="zh-CN" sz="1200" smtClean="0"/>
              <a:pPr eaLnBrk="1" hangingPunct="1"/>
              <a:t>100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h-TH" altLang="zh-CN" smtClean="0">
                <a:latin typeface="Arial" pitchFamily="34" charset="0"/>
                <a:cs typeface="Arial" pitchFamily="34" charset="0"/>
              </a:rPr>
              <a:t>ของ</a:t>
            </a:r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94FBFF0-67AF-455A-B362-45BE49327FD2}" type="slidenum">
              <a:rPr lang="en-US" altLang="zh-CN" sz="1200" smtClean="0"/>
              <a:pPr eaLnBrk="1" hangingPunct="1"/>
              <a:t>118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h-TH" altLang="zh-CN" smtClean="0">
                <a:latin typeface="Arial" pitchFamily="34" charset="0"/>
                <a:cs typeface="Arial" pitchFamily="34" charset="0"/>
              </a:rPr>
              <a:t>ของ</a:t>
            </a:r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7E8ADF5-A206-47DC-A95C-C2DAE6D97D5C}" type="slidenum">
              <a:rPr lang="en-US" altLang="zh-CN" sz="1200" smtClean="0"/>
              <a:pPr eaLnBrk="1" hangingPunct="1"/>
              <a:t>119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h-TH" altLang="zh-CN" smtClean="0">
                <a:latin typeface="Arial" pitchFamily="34" charset="0"/>
                <a:cs typeface="Arial" pitchFamily="34" charset="0"/>
              </a:rPr>
              <a:t>ของ</a:t>
            </a:r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D740BFA-4C29-4FA2-BEB3-46BC75CE219E}" type="slidenum">
              <a:rPr lang="en-US" altLang="zh-CN" sz="1200" smtClean="0"/>
              <a:pPr eaLnBrk="1" hangingPunct="1"/>
              <a:t>120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h-TH" altLang="zh-CN" smtClean="0">
                <a:latin typeface="Arial" pitchFamily="34" charset="0"/>
                <a:cs typeface="Arial" pitchFamily="34" charset="0"/>
              </a:rPr>
              <a:t>ของ</a:t>
            </a:r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D23071A-5410-4145-B26C-69C57E078D76}" type="slidenum">
              <a:rPr lang="en-US" altLang="zh-CN" sz="1200" smtClean="0"/>
              <a:pPr eaLnBrk="1" hangingPunct="1"/>
              <a:t>121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h-TH" altLang="zh-CN" smtClean="0">
                <a:latin typeface="Arial" pitchFamily="34" charset="0"/>
                <a:cs typeface="Arial" pitchFamily="34" charset="0"/>
              </a:rPr>
              <a:t>ของ</a:t>
            </a:r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453D818-B986-47E6-B6DC-DCC62DA5CA31}" type="slidenum">
              <a:rPr lang="en-US" altLang="zh-CN" sz="1200" smtClean="0"/>
              <a:pPr eaLnBrk="1" hangingPunct="1"/>
              <a:t>122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h-TH" altLang="zh-CN" smtClean="0">
                <a:latin typeface="Arial" pitchFamily="34" charset="0"/>
                <a:cs typeface="Arial" pitchFamily="34" charset="0"/>
              </a:rPr>
              <a:t>ของ</a:t>
            </a:r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A599873-2317-448B-9E31-68F2B3B29862}" type="slidenum">
              <a:rPr lang="en-US" altLang="zh-CN" sz="1200" smtClean="0"/>
              <a:pPr eaLnBrk="1" hangingPunct="1"/>
              <a:t>123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h-TH" altLang="zh-CN" smtClean="0">
                <a:latin typeface="Arial" pitchFamily="34" charset="0"/>
                <a:cs typeface="Arial" pitchFamily="34" charset="0"/>
              </a:rPr>
              <a:t>ของ</a:t>
            </a:r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6A06EA4-887A-49FA-A7CA-99F14F6E37C1}" type="slidenum">
              <a:rPr lang="en-US" altLang="zh-CN" sz="1200" smtClean="0"/>
              <a:pPr eaLnBrk="1" hangingPunct="1"/>
              <a:t>124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h-TH" altLang="zh-CN" smtClean="0">
                <a:latin typeface="Arial" pitchFamily="34" charset="0"/>
                <a:cs typeface="Arial" pitchFamily="34" charset="0"/>
              </a:rPr>
              <a:t>ของ</a:t>
            </a:r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12FBB4E-9C68-474C-A0E7-DE7F06ECEC71}" type="slidenum">
              <a:rPr lang="en-US" altLang="zh-CN" sz="1200" smtClean="0"/>
              <a:pPr eaLnBrk="1" hangingPunct="1"/>
              <a:t>125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h-TH" altLang="zh-CN" smtClean="0">
                <a:latin typeface="Arial" pitchFamily="34" charset="0"/>
                <a:cs typeface="Arial" pitchFamily="34" charset="0"/>
              </a:rPr>
              <a:t>ของ</a:t>
            </a:r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12FBB4E-9C68-474C-A0E7-DE7F06ECEC71}" type="slidenum">
              <a:rPr lang="en-US" altLang="zh-CN" sz="1200" smtClean="0"/>
              <a:pPr eaLnBrk="1" hangingPunct="1"/>
              <a:t>126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h-TH" altLang="zh-CN" smtClean="0">
                <a:latin typeface="Arial" pitchFamily="34" charset="0"/>
                <a:cs typeface="Arial" pitchFamily="34" charset="0"/>
              </a:rPr>
              <a:t>ของ</a:t>
            </a:r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12FBB4E-9C68-474C-A0E7-DE7F06ECEC71}" type="slidenum">
              <a:rPr lang="en-US" altLang="zh-CN" sz="1200" smtClean="0"/>
              <a:pPr eaLnBrk="1" hangingPunct="1"/>
              <a:t>127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2C45042-5CCC-4805-B0CA-5FA85358DE39}" type="slidenum">
              <a:rPr lang="en-US" altLang="zh-CN" sz="1200" smtClean="0"/>
              <a:pPr eaLnBrk="1" hangingPunct="1"/>
              <a:t>101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h-TH" altLang="zh-CN" smtClean="0">
                <a:latin typeface="Arial" pitchFamily="34" charset="0"/>
                <a:cs typeface="Arial" pitchFamily="34" charset="0"/>
              </a:rPr>
              <a:t>ของ</a:t>
            </a:r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12FBB4E-9C68-474C-A0E7-DE7F06ECEC71}" type="slidenum">
              <a:rPr lang="en-US" altLang="zh-CN" sz="1200" smtClean="0"/>
              <a:pPr eaLnBrk="1" hangingPunct="1"/>
              <a:t>128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h-TH" altLang="zh-CN" smtClean="0">
                <a:latin typeface="Arial" pitchFamily="34" charset="0"/>
                <a:cs typeface="Arial" pitchFamily="34" charset="0"/>
              </a:rPr>
              <a:t>ของ</a:t>
            </a:r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12FBB4E-9C68-474C-A0E7-DE7F06ECEC71}" type="slidenum">
              <a:rPr lang="en-US" altLang="zh-CN" sz="1200" smtClean="0"/>
              <a:pPr eaLnBrk="1" hangingPunct="1"/>
              <a:t>129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h-TH" altLang="zh-CN" smtClean="0">
                <a:latin typeface="Arial" pitchFamily="34" charset="0"/>
                <a:cs typeface="Arial" pitchFamily="34" charset="0"/>
              </a:rPr>
              <a:t>ของ</a:t>
            </a:r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12FBB4E-9C68-474C-A0E7-DE7F06ECEC71}" type="slidenum">
              <a:rPr lang="en-US" altLang="zh-CN" sz="1200" smtClean="0"/>
              <a:pPr eaLnBrk="1" hangingPunct="1"/>
              <a:t>130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h-TH" altLang="zh-CN" smtClean="0">
                <a:latin typeface="Arial" pitchFamily="34" charset="0"/>
                <a:cs typeface="Arial" pitchFamily="34" charset="0"/>
              </a:rPr>
              <a:t>ของ</a:t>
            </a:r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12FBB4E-9C68-474C-A0E7-DE7F06ECEC71}" type="slidenum">
              <a:rPr lang="en-US" altLang="zh-CN" sz="1200" smtClean="0"/>
              <a:pPr eaLnBrk="1" hangingPunct="1"/>
              <a:t>131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h-TH" altLang="zh-CN" smtClean="0">
                <a:latin typeface="Arial" pitchFamily="34" charset="0"/>
                <a:cs typeface="Arial" pitchFamily="34" charset="0"/>
              </a:rPr>
              <a:t>ของ</a:t>
            </a:r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12FBB4E-9C68-474C-A0E7-DE7F06ECEC71}" type="slidenum">
              <a:rPr lang="en-US" altLang="zh-CN" sz="1200" smtClean="0"/>
              <a:pPr eaLnBrk="1" hangingPunct="1"/>
              <a:t>132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2C45042-5CCC-4805-B0CA-5FA85358DE39}" type="slidenum">
              <a:rPr lang="en-US" altLang="zh-CN" sz="1200" smtClean="0"/>
              <a:pPr eaLnBrk="1" hangingPunct="1"/>
              <a:t>135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2C45042-5CCC-4805-B0CA-5FA85358DE39}" type="slidenum">
              <a:rPr lang="en-US" altLang="zh-CN" sz="1200" smtClean="0"/>
              <a:pPr eaLnBrk="1" hangingPunct="1"/>
              <a:t>136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2C45042-5CCC-4805-B0CA-5FA85358DE39}" type="slidenum">
              <a:rPr lang="en-US" altLang="zh-CN" sz="1200" smtClean="0"/>
              <a:pPr eaLnBrk="1" hangingPunct="1"/>
              <a:t>137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B7F1AE1-D649-45AE-B6C4-E363F92D912C}" type="slidenum">
              <a:rPr lang="en-US" altLang="zh-CN" sz="1200" smtClean="0"/>
              <a:pPr eaLnBrk="1" hangingPunct="1"/>
              <a:t>138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E5EB46E-993E-4676-8832-20A2B9BE8742}" type="slidenum">
              <a:rPr lang="en-US" altLang="zh-CN" sz="1200" smtClean="0"/>
              <a:pPr eaLnBrk="1" hangingPunct="1"/>
              <a:t>139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B7F1AE1-D649-45AE-B6C4-E363F92D912C}" type="slidenum">
              <a:rPr lang="en-US" altLang="zh-CN" sz="1200" smtClean="0"/>
              <a:pPr eaLnBrk="1" hangingPunct="1"/>
              <a:t>102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E5EB46E-993E-4676-8832-20A2B9BE8742}" type="slidenum">
              <a:rPr lang="en-US" altLang="zh-CN" sz="1200" smtClean="0"/>
              <a:pPr eaLnBrk="1" hangingPunct="1"/>
              <a:t>140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51BA7BC-96FD-4790-A8FA-714B44316C1E}" type="slidenum">
              <a:rPr lang="en-US" altLang="zh-CN" sz="1200" smtClean="0"/>
              <a:pPr eaLnBrk="1" hangingPunct="1"/>
              <a:t>141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2312BD3-4F4A-4580-A4F8-5AD0A68D6C67}" type="slidenum">
              <a:rPr lang="en-US" altLang="zh-CN" sz="1200" smtClean="0"/>
              <a:pPr eaLnBrk="1" hangingPunct="1"/>
              <a:t>142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77F43AF-081C-4022-806C-105F5D890E3B}" type="slidenum">
              <a:rPr lang="en-US" altLang="zh-CN" sz="1200" smtClean="0"/>
              <a:pPr eaLnBrk="1" hangingPunct="1"/>
              <a:t>143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A677F01-BFC9-4F10-A9A6-8570FE52DD01}" type="slidenum">
              <a:rPr lang="en-US" altLang="zh-CN" sz="1200" smtClean="0"/>
              <a:pPr eaLnBrk="1" hangingPunct="1"/>
              <a:t>144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87DAA40-F280-4C03-92E3-654F57EDFA22}" type="slidenum">
              <a:rPr lang="en-US" altLang="zh-CN" sz="1200" smtClean="0"/>
              <a:pPr eaLnBrk="1" hangingPunct="1"/>
              <a:t>145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h-TH" altLang="zh-CN" smtClean="0">
                <a:latin typeface="Arial" pitchFamily="34" charset="0"/>
                <a:cs typeface="Arial" pitchFamily="34" charset="0"/>
              </a:rPr>
              <a:t>ของ</a:t>
            </a:r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AECA27A-51E6-4DE6-91E1-E1EB3AFC0D3B}" type="slidenum">
              <a:rPr lang="en-US" altLang="zh-CN" sz="1200" smtClean="0"/>
              <a:pPr eaLnBrk="1" hangingPunct="1"/>
              <a:t>146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h-TH" altLang="zh-CN" smtClean="0">
                <a:latin typeface="Arial" pitchFamily="34" charset="0"/>
                <a:cs typeface="Arial" pitchFamily="34" charset="0"/>
              </a:rPr>
              <a:t>ของ</a:t>
            </a:r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E2E8EA2-A919-4BD7-91B9-CC28308CD31B}" type="slidenum">
              <a:rPr lang="en-US" altLang="zh-CN" sz="1200" smtClean="0"/>
              <a:pPr eaLnBrk="1" hangingPunct="1"/>
              <a:t>147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h-TH" altLang="zh-CN" smtClean="0">
                <a:latin typeface="Arial" pitchFamily="34" charset="0"/>
                <a:cs typeface="Arial" pitchFamily="34" charset="0"/>
              </a:rPr>
              <a:t>ของ</a:t>
            </a:r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F70617C-0E77-4546-A6B4-0775F7B20D98}" type="slidenum">
              <a:rPr lang="en-US" altLang="zh-CN" sz="1200" smtClean="0"/>
              <a:pPr eaLnBrk="1" hangingPunct="1"/>
              <a:t>148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h-TH" altLang="zh-CN" smtClean="0">
                <a:latin typeface="Arial" pitchFamily="34" charset="0"/>
                <a:cs typeface="Arial" pitchFamily="34" charset="0"/>
              </a:rPr>
              <a:t>ของ</a:t>
            </a:r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12FBB4E-9C68-474C-A0E7-DE7F06ECEC71}" type="slidenum">
              <a:rPr lang="en-US" altLang="zh-CN" sz="1200" smtClean="0"/>
              <a:pPr eaLnBrk="1" hangingPunct="1"/>
              <a:t>149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E5EB46E-993E-4676-8832-20A2B9BE8742}" type="slidenum">
              <a:rPr lang="en-US" altLang="zh-CN" sz="1200" smtClean="0"/>
              <a:pPr eaLnBrk="1" hangingPunct="1"/>
              <a:t>103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h-TH" altLang="zh-CN" smtClean="0">
                <a:latin typeface="Arial" pitchFamily="34" charset="0"/>
                <a:cs typeface="Arial" pitchFamily="34" charset="0"/>
              </a:rPr>
              <a:t>ของ</a:t>
            </a:r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12FBB4E-9C68-474C-A0E7-DE7F06ECEC71}" type="slidenum">
              <a:rPr lang="en-US" altLang="zh-CN" sz="1200" smtClean="0"/>
              <a:pPr eaLnBrk="1" hangingPunct="1"/>
              <a:t>150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h-TH" altLang="zh-CN" smtClean="0">
                <a:latin typeface="Arial" pitchFamily="34" charset="0"/>
                <a:cs typeface="Arial" pitchFamily="34" charset="0"/>
              </a:rPr>
              <a:t>ของ</a:t>
            </a:r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6A06EA4-887A-49FA-A7CA-99F14F6E37C1}" type="slidenum">
              <a:rPr lang="en-US" altLang="zh-CN" sz="1200" smtClean="0"/>
              <a:pPr eaLnBrk="1" hangingPunct="1"/>
              <a:t>151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h-TH" altLang="zh-CN" smtClean="0">
                <a:latin typeface="Arial" pitchFamily="34" charset="0"/>
                <a:cs typeface="Arial" pitchFamily="34" charset="0"/>
              </a:rPr>
              <a:t>ของ</a:t>
            </a:r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A599873-2317-448B-9E31-68F2B3B29862}" type="slidenum">
              <a:rPr lang="en-US" altLang="zh-CN" sz="1200" smtClean="0"/>
              <a:pPr eaLnBrk="1" hangingPunct="1"/>
              <a:t>152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h-TH" altLang="zh-CN" smtClean="0">
                <a:latin typeface="Arial" pitchFamily="34" charset="0"/>
                <a:cs typeface="Arial" pitchFamily="34" charset="0"/>
              </a:rPr>
              <a:t>ของ</a:t>
            </a:r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F51F6D9-832D-496A-A501-C3F9894CBA15}" type="slidenum">
              <a:rPr lang="en-US" altLang="zh-CN" sz="1200" smtClean="0"/>
              <a:pPr eaLnBrk="1" hangingPunct="1"/>
              <a:t>153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h-TH" altLang="zh-CN" smtClean="0">
                <a:latin typeface="Arial" pitchFamily="34" charset="0"/>
                <a:cs typeface="Arial" pitchFamily="34" charset="0"/>
              </a:rPr>
              <a:t>ของ</a:t>
            </a:r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CA289D9-CA9C-4066-92CF-2E45E4F4446A}" type="slidenum">
              <a:rPr lang="en-US" altLang="zh-CN" sz="1200" smtClean="0"/>
              <a:pPr eaLnBrk="1" hangingPunct="1"/>
              <a:t>154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2C45042-5CCC-4805-B0CA-5FA85358DE39}" type="slidenum">
              <a:rPr lang="en-US" altLang="zh-CN" sz="1200" smtClean="0"/>
              <a:pPr eaLnBrk="1" hangingPunct="1"/>
              <a:t>157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2C45042-5CCC-4805-B0CA-5FA85358DE39}" type="slidenum">
              <a:rPr lang="en-US" altLang="zh-CN" sz="1200" smtClean="0"/>
              <a:pPr eaLnBrk="1" hangingPunct="1"/>
              <a:t>158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2C45042-5CCC-4805-B0CA-5FA85358DE39}" type="slidenum">
              <a:rPr lang="en-US" altLang="zh-CN" sz="1200" smtClean="0"/>
              <a:pPr eaLnBrk="1" hangingPunct="1"/>
              <a:t>159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h-TH" altLang="zh-CN" smtClean="0">
                <a:latin typeface="Arial" pitchFamily="34" charset="0"/>
                <a:cs typeface="Arial" pitchFamily="34" charset="0"/>
              </a:rPr>
              <a:t>ของ</a:t>
            </a:r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4C0B792-3C9A-4085-82C3-27C7735A45AD}" type="slidenum">
              <a:rPr lang="en-US" altLang="zh-CN" sz="1200" smtClean="0"/>
              <a:pPr eaLnBrk="1" hangingPunct="1"/>
              <a:t>160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h-TH" altLang="zh-CN" smtClean="0">
                <a:latin typeface="Arial" pitchFamily="34" charset="0"/>
                <a:cs typeface="Arial" pitchFamily="34" charset="0"/>
              </a:rPr>
              <a:t>ของ</a:t>
            </a:r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2994335-6AE9-4510-8F91-A6B9AECACBC7}" type="slidenum">
              <a:rPr lang="en-US" altLang="zh-CN" sz="1200" smtClean="0"/>
              <a:pPr eaLnBrk="1" hangingPunct="1"/>
              <a:t>161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51BA7BC-96FD-4790-A8FA-714B44316C1E}" type="slidenum">
              <a:rPr lang="en-US" altLang="zh-CN" sz="1200" smtClean="0"/>
              <a:pPr eaLnBrk="1" hangingPunct="1"/>
              <a:t>104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h-TH" altLang="zh-CN" smtClean="0">
                <a:latin typeface="Arial" pitchFamily="34" charset="0"/>
                <a:cs typeface="Arial" pitchFamily="34" charset="0"/>
              </a:rPr>
              <a:t>ของ</a:t>
            </a:r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1D318F6-C9AB-40EE-95A8-D7563B72D555}" type="slidenum">
              <a:rPr lang="en-US" altLang="zh-CN" sz="1200" smtClean="0"/>
              <a:pPr eaLnBrk="1" hangingPunct="1"/>
              <a:t>162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h-TH" altLang="zh-CN" smtClean="0">
                <a:latin typeface="Arial" pitchFamily="34" charset="0"/>
                <a:cs typeface="Arial" pitchFamily="34" charset="0"/>
              </a:rPr>
              <a:t>ของ</a:t>
            </a:r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F692647-2CAD-4D9A-BD97-5E90ED53D79D}" type="slidenum">
              <a:rPr lang="en-US" altLang="zh-CN" sz="1200" smtClean="0"/>
              <a:pPr eaLnBrk="1" hangingPunct="1"/>
              <a:t>163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h-TH" altLang="zh-CN" smtClean="0">
                <a:latin typeface="Arial" pitchFamily="34" charset="0"/>
                <a:cs typeface="Arial" pitchFamily="34" charset="0"/>
              </a:rPr>
              <a:t>ของ</a:t>
            </a:r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86AED88-2797-4399-AC38-A6E9820C96F0}" type="slidenum">
              <a:rPr lang="en-US" altLang="zh-CN" sz="1200" smtClean="0"/>
              <a:pPr eaLnBrk="1" hangingPunct="1"/>
              <a:t>164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h-TH" altLang="zh-CN" smtClean="0">
                <a:latin typeface="Arial" pitchFamily="34" charset="0"/>
                <a:cs typeface="Arial" pitchFamily="34" charset="0"/>
              </a:rPr>
              <a:t>ของ</a:t>
            </a:r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2F916D1-EE44-45CC-8BB6-29A8DA2EF0DF}" type="slidenum">
              <a:rPr lang="en-US" altLang="zh-CN" sz="1200" smtClean="0"/>
              <a:pPr eaLnBrk="1" hangingPunct="1"/>
              <a:t>165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h-TH" altLang="zh-CN" smtClean="0">
                <a:latin typeface="Arial" pitchFamily="34" charset="0"/>
                <a:cs typeface="Arial" pitchFamily="34" charset="0"/>
              </a:rPr>
              <a:t>ของ</a:t>
            </a:r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C3502B8-BA39-41DC-B966-B0EE73DDD8B5}" type="slidenum">
              <a:rPr lang="en-US" altLang="zh-CN" sz="1200" smtClean="0"/>
              <a:pPr eaLnBrk="1" hangingPunct="1"/>
              <a:t>166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h-TH" altLang="zh-CN" smtClean="0">
                <a:latin typeface="Arial" pitchFamily="34" charset="0"/>
                <a:cs typeface="Arial" pitchFamily="34" charset="0"/>
              </a:rPr>
              <a:t>ของ</a:t>
            </a:r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3B13FF6-D54D-42D2-B212-8695C9D65BF7}" type="slidenum">
              <a:rPr lang="en-US" altLang="zh-CN" sz="1200" smtClean="0"/>
              <a:pPr eaLnBrk="1" hangingPunct="1"/>
              <a:t>167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h-TH" altLang="zh-CN" smtClean="0">
                <a:latin typeface="Arial" pitchFamily="34" charset="0"/>
                <a:cs typeface="Arial" pitchFamily="34" charset="0"/>
              </a:rPr>
              <a:t>ของ</a:t>
            </a:r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ACE91AF-BBD5-4529-B7AC-47117D45E9EB}" type="slidenum">
              <a:rPr lang="en-US" altLang="zh-CN" sz="1200" smtClean="0"/>
              <a:pPr eaLnBrk="1" hangingPunct="1"/>
              <a:t>168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h-TH" altLang="zh-CN" smtClean="0">
                <a:latin typeface="Arial" pitchFamily="34" charset="0"/>
                <a:cs typeface="Arial" pitchFamily="34" charset="0"/>
              </a:rPr>
              <a:t>ของ</a:t>
            </a:r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A6B1B3D-5F57-47F5-BCB8-A04BBCFC930B}" type="slidenum">
              <a:rPr lang="en-US" altLang="zh-CN" sz="1200" smtClean="0"/>
              <a:pPr eaLnBrk="1" hangingPunct="1"/>
              <a:t>169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E5EB46E-993E-4676-8832-20A2B9BE8742}" type="slidenum">
              <a:rPr lang="en-US" altLang="zh-CN" sz="1200" smtClean="0"/>
              <a:pPr eaLnBrk="1" hangingPunct="1"/>
              <a:t>170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51BA7BC-96FD-4790-A8FA-714B44316C1E}" type="slidenum">
              <a:rPr lang="en-US" altLang="zh-CN" sz="1200" smtClean="0"/>
              <a:pPr eaLnBrk="1" hangingPunct="1"/>
              <a:t>171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2312BD3-4F4A-4580-A4F8-5AD0A68D6C67}" type="slidenum">
              <a:rPr lang="en-US" altLang="zh-CN" sz="1200" smtClean="0"/>
              <a:pPr eaLnBrk="1" hangingPunct="1"/>
              <a:t>105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2312BD3-4F4A-4580-A4F8-5AD0A68D6C67}" type="slidenum">
              <a:rPr lang="en-US" altLang="zh-CN" sz="1200" smtClean="0"/>
              <a:pPr eaLnBrk="1" hangingPunct="1"/>
              <a:t>172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E5EB46E-993E-4676-8832-20A2B9BE8742}" type="slidenum">
              <a:rPr lang="en-US" altLang="zh-CN" sz="1200" smtClean="0"/>
              <a:pPr eaLnBrk="1" hangingPunct="1"/>
              <a:t>173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A677F01-BFC9-4F10-A9A6-8570FE52DD01}" type="slidenum">
              <a:rPr lang="en-US" altLang="zh-CN" sz="1200" smtClean="0"/>
              <a:pPr eaLnBrk="1" hangingPunct="1"/>
              <a:t>174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87DAA40-F280-4C03-92E3-654F57EDFA22}" type="slidenum">
              <a:rPr lang="en-US" altLang="zh-CN" sz="1200" smtClean="0"/>
              <a:pPr eaLnBrk="1" hangingPunct="1"/>
              <a:t>175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87DAA40-F280-4C03-92E3-654F57EDFA22}" type="slidenum">
              <a:rPr lang="en-US" altLang="zh-CN" sz="1200" smtClean="0"/>
              <a:pPr eaLnBrk="1" hangingPunct="1"/>
              <a:t>176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87DAA40-F280-4C03-92E3-654F57EDFA22}" type="slidenum">
              <a:rPr lang="en-US" altLang="zh-CN" sz="1200" smtClean="0"/>
              <a:pPr eaLnBrk="1" hangingPunct="1"/>
              <a:t>177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87DAA40-F280-4C03-92E3-654F57EDFA22}" type="slidenum">
              <a:rPr lang="en-US" altLang="zh-CN" sz="1200" smtClean="0"/>
              <a:pPr eaLnBrk="1" hangingPunct="1"/>
              <a:t>178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87DAA40-F280-4C03-92E3-654F57EDFA22}" type="slidenum">
              <a:rPr lang="en-US" altLang="zh-CN" sz="1200" smtClean="0"/>
              <a:pPr eaLnBrk="1" hangingPunct="1"/>
              <a:t>179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87DAA40-F280-4C03-92E3-654F57EDFA22}" type="slidenum">
              <a:rPr lang="en-US" altLang="zh-CN" sz="1200" smtClean="0"/>
              <a:pPr eaLnBrk="1" hangingPunct="1"/>
              <a:t>180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87DAA40-F280-4C03-92E3-654F57EDFA22}" type="slidenum">
              <a:rPr lang="en-US" altLang="zh-CN" sz="1200" smtClean="0"/>
              <a:pPr eaLnBrk="1" hangingPunct="1"/>
              <a:t>181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77F43AF-081C-4022-806C-105F5D890E3B}" type="slidenum">
              <a:rPr lang="en-US" altLang="zh-CN" sz="1200" smtClean="0"/>
              <a:pPr eaLnBrk="1" hangingPunct="1"/>
              <a:t>106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87DAA40-F280-4C03-92E3-654F57EDFA22}" type="slidenum">
              <a:rPr lang="en-US" altLang="zh-CN" sz="1200" smtClean="0"/>
              <a:pPr eaLnBrk="1" hangingPunct="1"/>
              <a:t>182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h-TH" altLang="zh-CN" smtClean="0">
                <a:latin typeface="Arial" pitchFamily="34" charset="0"/>
                <a:cs typeface="Arial" pitchFamily="34" charset="0"/>
              </a:rPr>
              <a:t>ของ</a:t>
            </a:r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12FBB4E-9C68-474C-A0E7-DE7F06ECEC71}" type="slidenum">
              <a:rPr lang="en-US" altLang="zh-CN" sz="1200" smtClean="0"/>
              <a:pPr eaLnBrk="1" hangingPunct="1"/>
              <a:t>183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h-TH" altLang="zh-CN" smtClean="0">
                <a:latin typeface="Arial" pitchFamily="34" charset="0"/>
                <a:cs typeface="Arial" pitchFamily="34" charset="0"/>
              </a:rPr>
              <a:t>ของ</a:t>
            </a:r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AECA27A-51E6-4DE6-91E1-E1EB3AFC0D3B}" type="slidenum">
              <a:rPr lang="en-US" altLang="zh-CN" sz="1200" smtClean="0"/>
              <a:pPr eaLnBrk="1" hangingPunct="1"/>
              <a:t>184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2C45042-5CCC-4805-B0CA-5FA85358DE39}" type="slidenum">
              <a:rPr lang="en-US" altLang="zh-CN" sz="1200" smtClean="0"/>
              <a:pPr eaLnBrk="1" hangingPunct="1"/>
              <a:t>185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h-TH" altLang="zh-CN" smtClean="0">
                <a:latin typeface="Arial" pitchFamily="34" charset="0"/>
                <a:cs typeface="Arial" pitchFamily="34" charset="0"/>
              </a:rPr>
              <a:t>ของ</a:t>
            </a:r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F70617C-0E77-4546-A6B4-0775F7B20D98}" type="slidenum">
              <a:rPr lang="en-US" altLang="zh-CN" sz="1200" smtClean="0"/>
              <a:pPr eaLnBrk="1" hangingPunct="1"/>
              <a:t>186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h-TH" altLang="zh-CN" smtClean="0">
                <a:latin typeface="Arial" pitchFamily="34" charset="0"/>
                <a:cs typeface="Arial" pitchFamily="34" charset="0"/>
              </a:rPr>
              <a:t>ของ</a:t>
            </a:r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F70617C-0E77-4546-A6B4-0775F7B20D98}" type="slidenum">
              <a:rPr lang="en-US" altLang="zh-CN" sz="1200" smtClean="0"/>
              <a:pPr eaLnBrk="1" hangingPunct="1"/>
              <a:t>187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h-TH" altLang="zh-CN" smtClean="0">
                <a:latin typeface="Arial" pitchFamily="34" charset="0"/>
                <a:cs typeface="Arial" pitchFamily="34" charset="0"/>
              </a:rPr>
              <a:t>ของ</a:t>
            </a:r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F70617C-0E77-4546-A6B4-0775F7B20D98}" type="slidenum">
              <a:rPr lang="en-US" altLang="zh-CN" sz="1200" smtClean="0"/>
              <a:pPr eaLnBrk="1" hangingPunct="1"/>
              <a:t>188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h-TH" altLang="zh-CN" smtClean="0">
                <a:latin typeface="Arial" pitchFamily="34" charset="0"/>
                <a:cs typeface="Arial" pitchFamily="34" charset="0"/>
              </a:rPr>
              <a:t>ของ</a:t>
            </a:r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F70617C-0E77-4546-A6B4-0775F7B20D98}" type="slidenum">
              <a:rPr lang="en-US" altLang="zh-CN" sz="1200" smtClean="0"/>
              <a:pPr eaLnBrk="1" hangingPunct="1"/>
              <a:t>189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h-TH" altLang="zh-CN" smtClean="0">
                <a:latin typeface="Arial" pitchFamily="34" charset="0"/>
                <a:cs typeface="Arial" pitchFamily="34" charset="0"/>
              </a:rPr>
              <a:t>ของ</a:t>
            </a:r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F70617C-0E77-4546-A6B4-0775F7B20D98}" type="slidenum">
              <a:rPr lang="en-US" altLang="zh-CN" sz="1200" smtClean="0"/>
              <a:pPr eaLnBrk="1" hangingPunct="1"/>
              <a:t>190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h-TH" altLang="zh-CN" smtClean="0">
                <a:latin typeface="Arial" pitchFamily="34" charset="0"/>
                <a:cs typeface="Arial" pitchFamily="34" charset="0"/>
              </a:rPr>
              <a:t>ของ</a:t>
            </a:r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F70617C-0E77-4546-A6B4-0775F7B20D98}" type="slidenum">
              <a:rPr lang="en-US" altLang="zh-CN" sz="1200" smtClean="0"/>
              <a:pPr eaLnBrk="1" hangingPunct="1"/>
              <a:t>191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A677F01-BFC9-4F10-A9A6-8570FE52DD01}" type="slidenum">
              <a:rPr lang="en-US" altLang="zh-CN" sz="1200" smtClean="0"/>
              <a:pPr eaLnBrk="1" hangingPunct="1"/>
              <a:t>107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2C45042-5CCC-4805-B0CA-5FA85358DE39}" type="slidenum">
              <a:rPr lang="en-US" altLang="zh-CN" sz="1200" smtClean="0"/>
              <a:pPr eaLnBrk="1" hangingPunct="1"/>
              <a:t>194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2C45042-5CCC-4805-B0CA-5FA85358DE39}" type="slidenum">
              <a:rPr lang="en-US" altLang="zh-CN" sz="1200" smtClean="0"/>
              <a:pPr eaLnBrk="1" hangingPunct="1"/>
              <a:t>195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2C45042-5CCC-4805-B0CA-5FA85358DE39}" type="slidenum">
              <a:rPr lang="en-US" altLang="zh-CN" sz="1200" smtClean="0"/>
              <a:pPr eaLnBrk="1" hangingPunct="1"/>
              <a:t>196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2C45042-5CCC-4805-B0CA-5FA85358DE39}" type="slidenum">
              <a:rPr lang="en-US" altLang="zh-CN" sz="1200" smtClean="0"/>
              <a:pPr eaLnBrk="1" hangingPunct="1"/>
              <a:t>197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h-TH" altLang="zh-CN" smtClean="0">
                <a:latin typeface="Arial" pitchFamily="34" charset="0"/>
                <a:cs typeface="Arial" pitchFamily="34" charset="0"/>
              </a:rPr>
              <a:t>ของ</a:t>
            </a:r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4C0B792-3C9A-4085-82C3-27C7735A45AD}" type="slidenum">
              <a:rPr lang="en-US" altLang="zh-CN" sz="1200" smtClean="0"/>
              <a:pPr eaLnBrk="1" hangingPunct="1"/>
              <a:t>198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h-TH" altLang="zh-CN" smtClean="0">
                <a:latin typeface="Arial" pitchFamily="34" charset="0"/>
                <a:cs typeface="Arial" pitchFamily="34" charset="0"/>
              </a:rPr>
              <a:t>ของ</a:t>
            </a:r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2994335-6AE9-4510-8F91-A6B9AECACBC7}" type="slidenum">
              <a:rPr lang="en-US" altLang="zh-CN" sz="1200" smtClean="0"/>
              <a:pPr eaLnBrk="1" hangingPunct="1"/>
              <a:t>199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h-TH" altLang="zh-CN" smtClean="0">
                <a:latin typeface="Arial" pitchFamily="34" charset="0"/>
                <a:cs typeface="Arial" pitchFamily="34" charset="0"/>
              </a:rPr>
              <a:t>ของ</a:t>
            </a:r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1D318F6-C9AB-40EE-95A8-D7563B72D555}" type="slidenum">
              <a:rPr lang="en-US" altLang="zh-CN" sz="1200" smtClean="0"/>
              <a:pPr eaLnBrk="1" hangingPunct="1"/>
              <a:t>200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h-TH" altLang="zh-CN" smtClean="0">
                <a:latin typeface="Arial" pitchFamily="34" charset="0"/>
                <a:cs typeface="Arial" pitchFamily="34" charset="0"/>
              </a:rPr>
              <a:t>ของ</a:t>
            </a:r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F692647-2CAD-4D9A-BD97-5E90ED53D79D}" type="slidenum">
              <a:rPr lang="en-US" altLang="zh-CN" sz="1200" smtClean="0"/>
              <a:pPr eaLnBrk="1" hangingPunct="1"/>
              <a:t>201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h-TH" altLang="zh-CN" smtClean="0">
                <a:latin typeface="Arial" pitchFamily="34" charset="0"/>
                <a:cs typeface="Arial" pitchFamily="34" charset="0"/>
              </a:rPr>
              <a:t>ของ</a:t>
            </a:r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86AED88-2797-4399-AC38-A6E9820C96F0}" type="slidenum">
              <a:rPr lang="en-US" altLang="zh-CN" sz="1200" smtClean="0"/>
              <a:pPr eaLnBrk="1" hangingPunct="1"/>
              <a:t>202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h-TH" altLang="zh-CN" smtClean="0">
                <a:latin typeface="Arial" pitchFamily="34" charset="0"/>
                <a:cs typeface="Arial" pitchFamily="34" charset="0"/>
              </a:rPr>
              <a:t>ของ</a:t>
            </a:r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9666" indent="-292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8718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6205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3692" indent="-233744" eaLnBrk="0" hangingPunct="0"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2F916D1-EE44-45CC-8BB6-29A8DA2EF0DF}" type="slidenum">
              <a:rPr lang="en-US" altLang="zh-CN" sz="1200" smtClean="0"/>
              <a:pPr eaLnBrk="1" hangingPunct="1"/>
              <a:t>203</a:t>
            </a:fld>
            <a:endParaRPr lang="en-US" altLang="zh-CN" sz="120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74DF-8839-4AD2-B70D-F3217FC21CE8}" type="datetimeFigureOut">
              <a:rPr lang="th-TH" smtClean="0"/>
              <a:pPr/>
              <a:t>31/07/59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B129-7F92-43EB-83B9-FB878F0B6622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74DF-8839-4AD2-B70D-F3217FC21CE8}" type="datetimeFigureOut">
              <a:rPr lang="th-TH" smtClean="0"/>
              <a:pPr/>
              <a:t>31/07/59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B129-7F92-43EB-83B9-FB878F0B6622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74DF-8839-4AD2-B70D-F3217FC21CE8}" type="datetimeFigureOut">
              <a:rPr lang="th-TH" smtClean="0"/>
              <a:pPr/>
              <a:t>31/07/59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B129-7F92-43EB-83B9-FB878F0B6622}" type="slidenum">
              <a:rPr lang="th-TH" smtClean="0"/>
              <a:pPr/>
              <a:t>‹#›</a:t>
            </a:fld>
            <a:endParaRPr lang="th-TH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74DF-8839-4AD2-B70D-F3217FC21CE8}" type="datetimeFigureOut">
              <a:rPr lang="th-TH" smtClean="0"/>
              <a:pPr/>
              <a:t>31/07/59</a:t>
            </a:fld>
            <a:endParaRPr lang="th-TH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BDB129-7F92-43EB-83B9-FB878F0B662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ชื่อเรื่อง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16" name="ตัวแทนวันที่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74DF-8839-4AD2-B70D-F3217FC21CE8}" type="datetimeFigureOut">
              <a:rPr lang="th-TH" smtClean="0"/>
              <a:pPr/>
              <a:t>31/07/59</a:t>
            </a:fld>
            <a:endParaRPr lang="th-TH"/>
          </a:p>
        </p:txBody>
      </p:sp>
      <p:sp>
        <p:nvSpPr>
          <p:cNvPr id="2" name="ตัวแทนท้ายกระดา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5" name="ตัวแทนหมายเลขภาพนิ่ง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3BDB129-7F92-43EB-83B9-FB878F0B662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ภาพนิ่งชื่อเรื่อ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รูปแบบอิสระ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รูปแบบอิสระ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ชื่อเรื่อง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7" name="ชื่อเรื่องรอง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30" name="ตัวแทนวันที่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74DF-8839-4AD2-B70D-F3217FC21CE8}" type="datetimeFigureOut">
              <a:rPr lang="th-TH" smtClean="0"/>
              <a:pPr/>
              <a:t>31/07/59</a:t>
            </a:fld>
            <a:endParaRPr lang="th-TH"/>
          </a:p>
        </p:txBody>
      </p:sp>
      <p:sp>
        <p:nvSpPr>
          <p:cNvPr id="19" name="ตัวแทนท้ายกระดา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7" name="ตัวแทนหมายเลขภาพนิ่ง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B129-7F92-43EB-83B9-FB878F0B662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74DF-8839-4AD2-B70D-F3217FC21CE8}" type="datetimeFigureOut">
              <a:rPr lang="th-TH" smtClean="0"/>
              <a:pPr/>
              <a:t>31/07/59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B129-7F92-43EB-83B9-FB878F0B662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74DF-8839-4AD2-B70D-F3217FC21CE8}" type="datetimeFigureOut">
              <a:rPr lang="th-TH" smtClean="0"/>
              <a:pPr/>
              <a:t>31/07/59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B129-7F92-43EB-83B9-FB878F0B6622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74DF-8839-4AD2-B70D-F3217FC21CE8}" type="datetimeFigureOut">
              <a:rPr lang="th-TH" smtClean="0"/>
              <a:pPr/>
              <a:t>31/07/59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B129-7F92-43EB-83B9-FB878F0B6622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74DF-8839-4AD2-B70D-F3217FC21CE8}" type="datetimeFigureOut">
              <a:rPr lang="th-TH" smtClean="0"/>
              <a:pPr/>
              <a:t>31/07/59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B129-7F92-43EB-83B9-FB878F0B6622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74DF-8839-4AD2-B70D-F3217FC21CE8}" type="datetimeFigureOut">
              <a:rPr lang="th-TH" smtClean="0"/>
              <a:pPr/>
              <a:t>31/07/59</a:t>
            </a:fld>
            <a:endParaRPr lang="th-T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B129-7F92-43EB-83B9-FB878F0B6622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74DF-8839-4AD2-B70D-F3217FC21CE8}" type="datetimeFigureOut">
              <a:rPr lang="th-TH" smtClean="0"/>
              <a:pPr/>
              <a:t>31/07/59</a:t>
            </a:fld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B129-7F92-43EB-83B9-FB878F0B6622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74DF-8839-4AD2-B70D-F3217FC21CE8}" type="datetimeFigureOut">
              <a:rPr lang="th-TH" smtClean="0"/>
              <a:pPr/>
              <a:t>31/07/59</a:t>
            </a:fld>
            <a:endParaRPr lang="th-T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B129-7F92-43EB-83B9-FB878F0B6622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74DF-8839-4AD2-B70D-F3217FC21CE8}" type="datetimeFigureOut">
              <a:rPr lang="th-TH" smtClean="0"/>
              <a:pPr/>
              <a:t>31/07/59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B129-7F92-43EB-83B9-FB878F0B6622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74DF-8839-4AD2-B70D-F3217FC21CE8}" type="datetimeFigureOut">
              <a:rPr lang="th-TH" smtClean="0"/>
              <a:pPr/>
              <a:t>31/07/59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B129-7F92-43EB-83B9-FB878F0B6622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dirty="0" smtClean="0"/>
              <a:t>คลิกไอคอนเพื่อเพิ่มรูปภาพ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0A374DF-8839-4AD2-B70D-F3217FC21CE8}" type="datetimeFigureOut">
              <a:rPr lang="th-TH" smtClean="0"/>
              <a:pPr/>
              <a:t>31/07/59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3BDB129-7F92-43EB-83B9-FB878F0B6622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0A374DF-8839-4AD2-B70D-F3217FC21CE8}" type="datetimeFigureOut">
              <a:rPr lang="th-TH" smtClean="0"/>
              <a:pPr/>
              <a:t>31/07/59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3BDB129-7F92-43EB-83B9-FB878F0B662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ตัวแทนข้อความ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1" name="ตัวแทนวันที่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0A374DF-8839-4AD2-B70D-F3217FC21CE8}" type="datetimeFigureOut">
              <a:rPr lang="th-TH" smtClean="0"/>
              <a:pPr/>
              <a:t>31/07/59</a:t>
            </a:fld>
            <a:endParaRPr lang="th-TH"/>
          </a:p>
        </p:txBody>
      </p:sp>
      <p:sp>
        <p:nvSpPr>
          <p:cNvPr id="28" name="ตัวแทนท้ายกระดาษ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3BDB129-7F92-43EB-83B9-FB878F0B662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0" name="ตัวแทนชื่อเรื่อง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ตัวเชื่อมต่อตรง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รูปแบบอิสระ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รูปแบบอิสระ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ตัวแทนชื่อเรื่อง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0" name="ตัวแทนข้อความ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0" name="ตัวแทนวันที่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0A374DF-8839-4AD2-B70D-F3217FC21CE8}" type="datetimeFigureOut">
              <a:rPr lang="th-TH" smtClean="0"/>
              <a:pPr/>
              <a:t>31/07/59</a:t>
            </a:fld>
            <a:endParaRPr lang="th-TH"/>
          </a:p>
        </p:txBody>
      </p:sp>
      <p:sp>
        <p:nvSpPr>
          <p:cNvPr id="22" name="ตัวแทนท้ายกระดาษ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18" name="ตัวแทนหมายเลขภาพนิ่ง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3BDB129-7F92-43EB-83B9-FB878F0B6622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5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5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5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5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5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5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5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5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5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5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5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5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5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5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5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5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5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5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5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5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5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5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5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5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5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5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5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5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5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5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5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5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5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5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5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5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5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5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5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5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5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5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5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5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5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5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5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5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5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5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5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5.xml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5.xml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5.xml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5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5.xml"/></Relationships>
</file>

<file path=ppt/slides/_rels/slide2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.xml"/></Relationships>
</file>

<file path=ppt/slides/_rels/slide2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5.xml"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5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5.xml"/></Relationships>
</file>

<file path=ppt/slides/_rels/slide2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5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5.xml"/></Relationships>
</file>

<file path=ppt/slides/_rels/slide2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5.xml"/></Relationships>
</file>

<file path=ppt/slides/_rels/slide2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5.xml"/></Relationships>
</file>

<file path=ppt/slides/_rels/slide2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5.xml"/></Relationships>
</file>

<file path=ppt/slides/_rels/slide2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5.xml"/></Relationships>
</file>

<file path=ppt/slides/_rels/slide2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5.xml"/></Relationships>
</file>

<file path=ppt/slides/_rels/slide2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5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15.xml"/></Relationships>
</file>

<file path=ppt/slides/_rels/slide2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5.xml"/></Relationships>
</file>

<file path=ppt/slides/_rels/slide2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15.xml"/></Relationships>
</file>

<file path=ppt/slides/_rels/slide2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15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4926409"/>
          </a:xfrm>
        </p:spPr>
        <p:txBody>
          <a:bodyPr>
            <a:normAutofit fontScale="90000"/>
          </a:bodyPr>
          <a:lstStyle/>
          <a:p>
            <a:pPr algn="r"/>
            <a:r>
              <a:rPr lang="th-TH" sz="5300" b="1" dirty="0" smtClean="0">
                <a:latin typeface="TH SarabunPSK" pitchFamily="34" charset="-34"/>
                <a:cs typeface="TH SarabunPSK" pitchFamily="34" charset="-34"/>
              </a:rPr>
              <a:t>รายงานทางการเงินและการวิเคราะห์ทางการเงิน (</a:t>
            </a:r>
            <a:r>
              <a:rPr lang="en-US" sz="5300" b="1" dirty="0">
                <a:latin typeface="TH SarabunPSK" pitchFamily="34" charset="-34"/>
                <a:cs typeface="TH SarabunPSK" pitchFamily="34" charset="-34"/>
              </a:rPr>
              <a:t>Financial Reporting and Financial Statement Analysis</a:t>
            </a:r>
            <a:r>
              <a:rPr lang="th-TH" sz="53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sz="60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60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6000" b="1" dirty="0" smtClean="0">
                <a:latin typeface="TH SarabunPSK" pitchFamily="34" charset="-34"/>
                <a:cs typeface="TH SarabunPSK" pitchFamily="34" charset="-34"/>
              </a:rPr>
              <a:t>บทที่ 1 บทนำ </a:t>
            </a:r>
            <a:br>
              <a:rPr lang="th-TH" sz="60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6000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6000" b="1" dirty="0" smtClean="0">
                <a:latin typeface="TH SarabunPSK" pitchFamily="34" charset="-34"/>
                <a:cs typeface="TH SarabunPSK" pitchFamily="34" charset="-34"/>
              </a:rPr>
              <a:t>Introduction</a:t>
            </a:r>
            <a:r>
              <a:rPr lang="th-TH" sz="60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sz="67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6700" b="1" dirty="0" smtClean="0">
                <a:latin typeface="TH SarabunPSK" pitchFamily="34" charset="-34"/>
                <a:cs typeface="TH SarabunPSK" pitchFamily="34" charset="-34"/>
              </a:rPr>
            </a:br>
            <a:endParaRPr lang="th-TH" sz="67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 descr="C:\Program Files (x86)\Microsoft Office\MEDIA\CAGCAT10\j014948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4" y="4679133"/>
            <a:ext cx="2144162" cy="217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724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96944" cy="6192688"/>
          </a:xfrm>
        </p:spPr>
        <p:txBody>
          <a:bodyPr>
            <a:normAutofit fontScale="90000"/>
          </a:bodyPr>
          <a:lstStyle/>
          <a:p>
            <a:pPr algn="l"/>
            <a:r>
              <a:rPr lang="th-TH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วัตถุประสงค์และลักษณะข้อเท็จจริงที่ผู้วิเคราะห์ต้องการทราบในการวางแผน ควบคุม และตัดสินใจ แบ่งออกเป็น 7 ประการ คือ</a:t>
            </a:r>
            <a:r>
              <a:rPr lang="th-TH" sz="28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8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8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1. ความคล่องตัวในระยะสั้น</a:t>
            </a:r>
            <a:br>
              <a:rPr lang="th-TH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2. การเคลื่อนไหวของเงินทุนและการพยากรณ์ทางการเงิน</a:t>
            </a:r>
            <a:br>
              <a:rPr lang="th-TH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3. โครงสร้างเงินลงทุนและความสามารถในการกู้ยืม</a:t>
            </a:r>
            <a:br>
              <a:rPr lang="th-TH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4. ผลตอบแทนจากการลงทุน</a:t>
            </a:r>
            <a:br>
              <a:rPr lang="th-TH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5. ประสิทธิภาพในการใช้สินทรัพย์</a:t>
            </a:r>
            <a:br>
              <a:rPr lang="th-TH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6. ผลการดำเนินงาน</a:t>
            </a:r>
            <a:br>
              <a:rPr lang="th-TH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7. การตลาดของหุ้นหรือหลักทรัพย์</a:t>
            </a:r>
            <a:r>
              <a:rPr lang="en-US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en-US" sz="2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2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49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339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487363"/>
            <a:ext cx="8545512" cy="1422400"/>
          </a:xfrm>
        </p:spPr>
        <p:txBody>
          <a:bodyPr/>
          <a:lstStyle/>
          <a:p>
            <a:r>
              <a:rPr lang="th-TH" altLang="zh-CN" sz="36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อัตราส่วน</a:t>
            </a:r>
            <a:r>
              <a:rPr lang="th-TH" altLang="zh-CN" sz="3600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ทางการเงิน </a:t>
            </a:r>
            <a:r>
              <a:rPr lang="th-TH" altLang="zh-CN" sz="36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ที่นิยมใช้กัน แบ่ง</a:t>
            </a:r>
            <a:r>
              <a:rPr lang="th-TH" altLang="zh-CN" sz="3600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ออกได้ </a:t>
            </a:r>
            <a:r>
              <a:rPr lang="en-US" altLang="zh-CN" sz="3600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5 </a:t>
            </a:r>
            <a:r>
              <a:rPr lang="th-TH" altLang="zh-CN" sz="3600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ประเภท คือ</a:t>
            </a:r>
            <a:r>
              <a:rPr lang="th-TH" altLang="zh-CN" sz="40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/>
            </a:r>
            <a:br>
              <a:rPr lang="th-TH" altLang="zh-CN" sz="40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</a:br>
            <a:endParaRPr lang="zh-CN" altLang="zh-CN" sz="4000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556792"/>
            <a:ext cx="8374807" cy="466725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endParaRPr lang="th-TH" altLang="zh-CN" b="1" dirty="0" smtClean="0">
              <a:solidFill>
                <a:srgbClr val="FFC000"/>
              </a:solidFill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  <a:p>
            <a:pPr marL="514350" indent="-514350" eaLnBrk="1" hangingPunct="1">
              <a:buAutoNum type="arabicPeriod"/>
            </a:pPr>
            <a:r>
              <a:rPr lang="th-TH" altLang="zh-CN" sz="3200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สภาพคล่องของกิจการ (</a:t>
            </a:r>
            <a:r>
              <a:rPr lang="en-US" altLang="zh-CN" sz="3200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Liquidity</a:t>
            </a:r>
            <a:r>
              <a:rPr lang="th-TH" altLang="zh-CN" sz="3200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)</a:t>
            </a:r>
          </a:p>
          <a:p>
            <a:pPr marL="514350" indent="-514350" eaLnBrk="1" hangingPunct="1">
              <a:buAutoNum type="arabicPeriod"/>
            </a:pPr>
            <a:r>
              <a:rPr lang="th-TH" altLang="zh-CN" sz="3200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ประสิทธิภาพในการทำกำไรของกิจการ (</a:t>
            </a:r>
            <a:r>
              <a:rPr lang="en-US" altLang="zh-CN" sz="3200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Activity</a:t>
            </a:r>
            <a:r>
              <a:rPr lang="th-TH" altLang="zh-CN" sz="3200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)</a:t>
            </a:r>
          </a:p>
          <a:p>
            <a:pPr marL="514350" indent="-514350" eaLnBrk="1" hangingPunct="1">
              <a:buAutoNum type="arabicPeriod"/>
            </a:pPr>
            <a:r>
              <a:rPr lang="th-TH" altLang="zh-CN" sz="3200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ความสามารถในการทำกำไรของกิจการ (</a:t>
            </a:r>
            <a:r>
              <a:rPr lang="en-US" altLang="zh-CN" sz="3200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Profitability</a:t>
            </a:r>
            <a:r>
              <a:rPr lang="th-TH" altLang="zh-CN" sz="3200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)</a:t>
            </a:r>
          </a:p>
          <a:p>
            <a:pPr marL="514350" indent="-514350" eaLnBrk="1" hangingPunct="1">
              <a:buAutoNum type="arabicPeriod"/>
            </a:pPr>
            <a:r>
              <a:rPr lang="th-TH" altLang="zh-CN" sz="3200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ความสามารถในการก่อหนี้ (</a:t>
            </a:r>
            <a:r>
              <a:rPr lang="en-US" altLang="zh-CN" sz="3200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Leverage</a:t>
            </a:r>
            <a:r>
              <a:rPr lang="th-TH" altLang="zh-CN" sz="3200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)</a:t>
            </a:r>
          </a:p>
          <a:p>
            <a:pPr marL="514350" indent="-514350" eaLnBrk="1" hangingPunct="1">
              <a:buAutoNum type="arabicPeriod"/>
            </a:pPr>
            <a:r>
              <a:rPr lang="th-TH" altLang="zh-CN" sz="3200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การตลาดหุ้นของกิจการ (</a:t>
            </a:r>
            <a:r>
              <a:rPr lang="en-US" altLang="zh-CN" sz="3200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Marketability</a:t>
            </a:r>
            <a:r>
              <a:rPr lang="th-TH" altLang="zh-CN" sz="3200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197154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487363"/>
            <a:ext cx="8545512" cy="1422400"/>
          </a:xfrm>
        </p:spPr>
        <p:txBody>
          <a:bodyPr/>
          <a:lstStyle/>
          <a:p>
            <a:pPr eaLnBrk="1" hangingPunct="1"/>
            <a:r>
              <a:rPr lang="th-TH" altLang="zh-CN" sz="40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sz="36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อัตราส่วนทางการเงิน แบ่งออกได้ </a:t>
            </a:r>
            <a:r>
              <a:rPr lang="en-US" altLang="zh-CN" sz="36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5 </a:t>
            </a:r>
            <a:r>
              <a:rPr lang="th-TH" altLang="zh-CN" sz="36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ประเภท คือ</a:t>
            </a:r>
            <a:r>
              <a:rPr lang="th-TH" altLang="zh-CN" sz="40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/>
            </a:r>
            <a:br>
              <a:rPr lang="th-TH" altLang="zh-CN" sz="40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</a:br>
            <a:endParaRPr lang="zh-CN" altLang="zh-CN" sz="4000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547664" y="1556792"/>
            <a:ext cx="7078663" cy="4667250"/>
          </a:xfrm>
        </p:spPr>
        <p:txBody>
          <a:bodyPr/>
          <a:lstStyle/>
          <a:p>
            <a:pPr marL="514350" indent="-514350" eaLnBrk="1" hangingPunct="1">
              <a:buFontTx/>
              <a:buAutoNum type="arabicPeriod"/>
            </a:pPr>
            <a:r>
              <a:rPr lang="th-TH" altLang="zh-CN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อัตราส่วนวัดสภาพคล่อง (</a:t>
            </a:r>
            <a:r>
              <a:rPr lang="en-US" altLang="zh-CN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Liquidity Ratios</a:t>
            </a:r>
            <a:r>
              <a:rPr lang="th-TH" altLang="zh-CN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)                           </a:t>
            </a: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ใช้วัดความสามารถในการชำระหนี้ระยะสั้นหรือวัดสภาพคล่องของกิจการ ประกอบด้วย</a:t>
            </a:r>
          </a:p>
          <a:p>
            <a:pPr marL="400050" lvl="1" indent="0" eaLnBrk="1" hangingPunct="1">
              <a:buFontTx/>
              <a:buNone/>
            </a:pPr>
            <a:r>
              <a:rPr lang="en-US" altLang="zh-CN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1.1 </a:t>
            </a:r>
            <a:r>
              <a:rPr lang="th-TH" altLang="zh-CN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อัตราส่วนเงินทุนหมุนเวียน (</a:t>
            </a:r>
            <a:r>
              <a:rPr lang="en-US" altLang="zh-CN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Current Ratio</a:t>
            </a:r>
            <a:r>
              <a:rPr lang="th-TH" altLang="zh-CN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) </a:t>
            </a: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แสดงความสามารถในการนำสินทรัพย์หมุนเวียนไปชำระหนี้สินหมุนเวียนได้กี่เท่าและสามารถชำระได้ทันเวลาหรือไม่</a:t>
            </a:r>
          </a:p>
          <a:p>
            <a:pPr marL="400050" lvl="1" indent="0" eaLnBrk="1" hangingPunct="1">
              <a:buFontTx/>
              <a:buNone/>
            </a:pP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 อัตราส่วนเงินทุนหมุนเวียน </a:t>
            </a:r>
            <a:r>
              <a:rPr lang="en-US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=  </a:t>
            </a: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สินทรัพย์หมุนเวียน    </a:t>
            </a:r>
            <a:r>
              <a:rPr lang="en-US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= </a:t>
            </a: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กี่เท่า</a:t>
            </a:r>
          </a:p>
          <a:p>
            <a:pPr marL="400050" lvl="1" indent="0" eaLnBrk="1" hangingPunct="1">
              <a:buFontTx/>
              <a:buNone/>
            </a:pP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			   หนี้สินหมุนเวียน</a:t>
            </a:r>
          </a:p>
        </p:txBody>
      </p:sp>
      <p:cxnSp>
        <p:nvCxnSpPr>
          <p:cNvPr id="3" name="ตัวเชื่อมต่อตรง 2"/>
          <p:cNvCxnSpPr/>
          <p:nvPr/>
        </p:nvCxnSpPr>
        <p:spPr>
          <a:xfrm>
            <a:off x="5375147" y="4797152"/>
            <a:ext cx="16668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4152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487363"/>
            <a:ext cx="8545512" cy="1422400"/>
          </a:xfrm>
        </p:spPr>
        <p:txBody>
          <a:bodyPr/>
          <a:lstStyle/>
          <a:p>
            <a:pPr eaLnBrk="1" hangingPunct="1"/>
            <a:r>
              <a:rPr lang="th-TH" altLang="zh-CN" sz="4000" b="1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sz="3600" b="1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อัตราส่วนทางการเงิน แบ่งออกได้ </a:t>
            </a:r>
            <a:r>
              <a:rPr lang="en-US" altLang="zh-CN" sz="3600" b="1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5 </a:t>
            </a:r>
            <a:r>
              <a:rPr lang="th-TH" altLang="zh-CN" sz="3600" b="1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ประเภท คือ</a:t>
            </a:r>
            <a:r>
              <a:rPr lang="th-TH" altLang="zh-CN" sz="4000" b="1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/>
            </a:r>
            <a:br>
              <a:rPr lang="th-TH" altLang="zh-CN" sz="4000" b="1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</a:br>
            <a:endParaRPr lang="zh-CN" altLang="zh-CN" sz="400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673225" y="1747838"/>
            <a:ext cx="7078663" cy="466725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</a:t>
            </a:r>
            <a:r>
              <a:rPr lang="en-US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en-US" altLang="zh-CN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1.2 </a:t>
            </a:r>
            <a:r>
              <a:rPr lang="th-TH" altLang="zh-CN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อัตราส่วนเงินทุนหมุนเวียนเร็ว (</a:t>
            </a:r>
            <a:r>
              <a:rPr lang="en-US" altLang="zh-CN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Quick Ratio or Acid – test Ratio</a:t>
            </a:r>
            <a:r>
              <a:rPr lang="th-TH" altLang="zh-CN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)</a:t>
            </a: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ใช้แสดงความสามารถที่กิจการจะนำสินทรัพย์หมุนเวียนที่เปลี่ยนเป็นเงินสดได้เร็วมาจ่ายชำระหนี้สินระยะสั้นได้ทันเวลาหรือไม่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อัตราส่วนเงินทุนหมุนเวียนเร็ว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=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เงินสด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+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เงินลงทุนระยะสั้น 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+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ลูกหนี้			การค้าและตั๋วเงินจ่าย / หนี้สินหมุนเวียน 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		    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= 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กี่เท่า</a:t>
            </a:r>
          </a:p>
        </p:txBody>
      </p:sp>
    </p:spTree>
    <p:extLst>
      <p:ext uri="{BB962C8B-B14F-4D97-AF65-F5344CB8AC3E}">
        <p14:creationId xmlns="" xmlns:p14="http://schemas.microsoft.com/office/powerpoint/2010/main" val="179468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487363"/>
            <a:ext cx="8545512" cy="1422400"/>
          </a:xfrm>
        </p:spPr>
        <p:txBody>
          <a:bodyPr/>
          <a:lstStyle/>
          <a:p>
            <a:pPr eaLnBrk="1" hangingPunct="1"/>
            <a:r>
              <a:rPr lang="th-TH" altLang="zh-CN" sz="40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en-US" altLang="zh-CN" sz="36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2. </a:t>
            </a:r>
            <a:r>
              <a:rPr lang="th-TH" altLang="zh-CN" sz="36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อัตราส่วนวัดประสิทธิภาพในการบริหารสิน</a:t>
            </a:r>
            <a:r>
              <a:rPr lang="th-TH" altLang="zh-CN" sz="40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ทรัพย์ 	(</a:t>
            </a:r>
            <a:r>
              <a:rPr lang="en-US" altLang="zh-CN" sz="40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Activity Ratios</a:t>
            </a:r>
            <a:r>
              <a:rPr lang="th-TH" altLang="zh-CN" sz="40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)</a:t>
            </a:r>
            <a:endParaRPr lang="zh-CN" altLang="zh-CN" sz="4000" dirty="0" smtClean="0">
              <a:solidFill>
                <a:schemeClr val="accent2"/>
              </a:solidFill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673225" y="1747838"/>
            <a:ext cx="7078663" cy="466725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</a:t>
            </a:r>
            <a:r>
              <a:rPr lang="en-US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เป็นอัตราส่วนที่เกี่ยวข้องกับการเปรียบเทียบระหว่างยอดขายกับการลงทุนในสินทรัพย์ต่าง ๆ ของกิจการ การลงทุนในสินทรัพย์และทำให้ยอดขายเพิ่มขึ้นหือไม่ ประกอบด้วย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en-US" altLang="zh-CN" sz="28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2.1 </a:t>
            </a:r>
            <a:r>
              <a:rPr lang="th-TH" altLang="zh-CN" sz="28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อัตราการหมุนเวียนของลูกหนี้ (</a:t>
            </a:r>
            <a:r>
              <a:rPr lang="en-US" altLang="zh-CN" sz="28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Receivables Turnover</a:t>
            </a:r>
            <a:r>
              <a:rPr lang="th-TH" altLang="zh-CN" sz="28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)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อัตราการหมุนเวียนของลูกหนี้ 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=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ยอดขายเชื่อ   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= 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กี่ครั้ง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		      ลูกหนี้เฉลี่ย</a:t>
            </a:r>
          </a:p>
        </p:txBody>
      </p:sp>
      <p:cxnSp>
        <p:nvCxnSpPr>
          <p:cNvPr id="3" name="ตัวเชื่อมต่อตรง 2"/>
          <p:cNvCxnSpPr/>
          <p:nvPr/>
        </p:nvCxnSpPr>
        <p:spPr>
          <a:xfrm>
            <a:off x="4786314" y="4214818"/>
            <a:ext cx="11350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8428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487363"/>
            <a:ext cx="8545512" cy="1422400"/>
          </a:xfrm>
        </p:spPr>
        <p:txBody>
          <a:bodyPr/>
          <a:lstStyle/>
          <a:p>
            <a:pPr eaLnBrk="1" hangingPunct="1"/>
            <a:r>
              <a:rPr lang="th-TH" altLang="zh-CN" sz="4000" b="1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en-US" altLang="zh-CN" sz="3600" b="1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2. </a:t>
            </a:r>
            <a:r>
              <a:rPr lang="th-TH" altLang="zh-CN" sz="3600" b="1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อัตราส่วนวัดประสิทธิภาพในการบริหารสิน</a:t>
            </a:r>
            <a:r>
              <a:rPr lang="th-TH" altLang="zh-CN" sz="4000" b="1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ทรัพย์ 	(</a:t>
            </a:r>
            <a:r>
              <a:rPr lang="en-US" altLang="zh-CN" sz="4000" b="1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Activity Ratios</a:t>
            </a:r>
            <a:r>
              <a:rPr lang="th-TH" altLang="zh-CN" sz="4000" b="1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)</a:t>
            </a:r>
            <a:endParaRPr lang="zh-CN" altLang="zh-CN" sz="400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673225" y="1747838"/>
            <a:ext cx="7078663" cy="466725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</a:t>
            </a:r>
            <a:r>
              <a:rPr lang="en-US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ระยะเวลาในการเก็บหนี้ถัวเฉลี่ย (</a:t>
            </a:r>
            <a:r>
              <a:rPr lang="en-US" altLang="zh-CN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Average Collection Period</a:t>
            </a:r>
            <a:r>
              <a:rPr lang="th-TH" altLang="zh-CN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)   </a:t>
            </a:r>
            <a:r>
              <a:rPr lang="en-US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= </a:t>
            </a: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จำนวนวันในหนึ่งปี  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       อัตราหมุนเวียนของลูกหนี้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 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= ….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วัน</a:t>
            </a:r>
          </a:p>
          <a:p>
            <a:pPr marL="0" indent="0" eaLnBrk="1" hangingPunct="1">
              <a:buFontTx/>
              <a:buNone/>
            </a:pPr>
            <a:endParaRPr lang="th-TH" altLang="zh-CN" sz="2800" b="1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  <a:p>
            <a:pPr marL="0" indent="0" eaLnBrk="1" hangingPunct="1">
              <a:buFontTx/>
              <a:buNone/>
            </a:pP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*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จำนวนวันยิ่งน้อยยิ่งดี</a:t>
            </a:r>
          </a:p>
        </p:txBody>
      </p:sp>
      <p:cxnSp>
        <p:nvCxnSpPr>
          <p:cNvPr id="3" name="ตัวเชื่อมต่อตรง 2"/>
          <p:cNvCxnSpPr/>
          <p:nvPr/>
        </p:nvCxnSpPr>
        <p:spPr>
          <a:xfrm>
            <a:off x="3273425" y="2816225"/>
            <a:ext cx="20653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507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487363"/>
            <a:ext cx="8545512" cy="1422400"/>
          </a:xfrm>
        </p:spPr>
        <p:txBody>
          <a:bodyPr/>
          <a:lstStyle/>
          <a:p>
            <a:pPr eaLnBrk="1" hangingPunct="1"/>
            <a:r>
              <a:rPr lang="th-TH" altLang="zh-CN" sz="40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en-US" altLang="zh-CN" sz="36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2. </a:t>
            </a:r>
            <a:r>
              <a:rPr lang="th-TH" altLang="zh-CN" sz="36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อัตราส่วนวัดประสิทธิภาพในการบริหารสิน</a:t>
            </a:r>
            <a:r>
              <a:rPr lang="th-TH" altLang="zh-CN" sz="40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ทรัพย์ 	(</a:t>
            </a:r>
            <a:r>
              <a:rPr lang="en-US" altLang="zh-CN" sz="40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Activity Ratios</a:t>
            </a:r>
            <a:r>
              <a:rPr lang="th-TH" altLang="zh-CN" sz="40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)</a:t>
            </a:r>
            <a:endParaRPr lang="zh-CN" altLang="zh-CN" sz="4000" dirty="0" smtClean="0">
              <a:solidFill>
                <a:schemeClr val="accent2"/>
              </a:solidFill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673225" y="1747838"/>
            <a:ext cx="7078663" cy="466725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</a:t>
            </a:r>
            <a:r>
              <a:rPr lang="en-US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en-US" altLang="zh-CN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2.2 </a:t>
            </a:r>
            <a:r>
              <a:rPr lang="th-TH" altLang="zh-CN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อัตราการหมุนเวียนของสินค้า (</a:t>
            </a:r>
            <a:r>
              <a:rPr lang="en-US" altLang="zh-CN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Inventory Turnover</a:t>
            </a:r>
            <a:r>
              <a:rPr lang="th-TH" altLang="zh-CN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)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อัตราการหมุนเวียนของสินค้า  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=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ต้นทุนขาย   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		    สินค้าคงเหลือเฉลี่ย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		  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= …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ครั้ง</a:t>
            </a:r>
          </a:p>
          <a:p>
            <a:pPr marL="0" indent="0" eaLnBrk="1" hangingPunct="1">
              <a:buFontTx/>
              <a:buNone/>
            </a:pP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*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บอกให้ทราบว่าธุรกิจขายสินค้าจนกระทั่งเก็บเงินได้มีจำนวนกี่ครั้งในหนึ่งรอบระยะเวลาบัญชี จำนวนครั้งของอัตราการหมุนเวียนของสินค้ายิ่งมากยิ่งดี</a:t>
            </a:r>
          </a:p>
        </p:txBody>
      </p:sp>
      <p:cxnSp>
        <p:nvCxnSpPr>
          <p:cNvPr id="3" name="ตัวเชื่อมต่อตรง 2"/>
          <p:cNvCxnSpPr/>
          <p:nvPr/>
        </p:nvCxnSpPr>
        <p:spPr>
          <a:xfrm>
            <a:off x="4808538" y="2780928"/>
            <a:ext cx="11350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9242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487363"/>
            <a:ext cx="8545512" cy="1422400"/>
          </a:xfrm>
        </p:spPr>
        <p:txBody>
          <a:bodyPr/>
          <a:lstStyle/>
          <a:p>
            <a:pPr eaLnBrk="1" hangingPunct="1"/>
            <a:r>
              <a:rPr lang="th-TH" altLang="zh-CN" sz="40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en-US" altLang="zh-CN" sz="36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2. </a:t>
            </a:r>
            <a:r>
              <a:rPr lang="th-TH" altLang="zh-CN" sz="36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อัตราส่วนวัดประสิทธิภาพในการบริหารสิน</a:t>
            </a:r>
            <a:r>
              <a:rPr lang="th-TH" altLang="zh-CN" sz="40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ทรัพย์ 	(</a:t>
            </a:r>
            <a:r>
              <a:rPr lang="en-US" altLang="zh-CN" sz="40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Activity Ratios</a:t>
            </a:r>
            <a:r>
              <a:rPr lang="th-TH" altLang="zh-CN" sz="40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)</a:t>
            </a:r>
            <a:endParaRPr lang="zh-CN" altLang="zh-CN" sz="4000" dirty="0" smtClean="0">
              <a:solidFill>
                <a:schemeClr val="accent2"/>
              </a:solidFill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673225" y="1747838"/>
            <a:ext cx="7078663" cy="466725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  ระยะเวลาในการเก็บรักษาสินค้า (</a:t>
            </a:r>
            <a:r>
              <a:rPr lang="en-US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Average Days Inventory in stock</a:t>
            </a: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) สามารถคำนวณได้ ดังนี้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ระยะเวลาในการเก็บรักษาสินค้า  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= 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จำนวนวันใน 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1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ปี  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		อัตราการหมุนเวียนของสินค้าคงเหลือ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		      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=  ….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วัน</a:t>
            </a:r>
          </a:p>
          <a:p>
            <a:pPr marL="0" indent="0" eaLnBrk="1" hangingPunct="1">
              <a:buFontTx/>
              <a:buNone/>
            </a:pP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*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ผลลัพธ์บอกให้ทราบว่า การวิเคราะห์เงินที่ได้ลงทุนในสินค้านั้นกว่าจะเปลี่ยนสภาพเป็นลูกหนี้หรือเงินสดใช้เวลากี่วัน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		</a:t>
            </a:r>
          </a:p>
        </p:txBody>
      </p:sp>
      <p:cxnSp>
        <p:nvCxnSpPr>
          <p:cNvPr id="3" name="ตัวเชื่อมต่อตรง 2"/>
          <p:cNvCxnSpPr/>
          <p:nvPr/>
        </p:nvCxnSpPr>
        <p:spPr>
          <a:xfrm>
            <a:off x="5249863" y="3333750"/>
            <a:ext cx="25812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5752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487363"/>
            <a:ext cx="8545512" cy="1422400"/>
          </a:xfrm>
        </p:spPr>
        <p:txBody>
          <a:bodyPr/>
          <a:lstStyle/>
          <a:p>
            <a:pPr eaLnBrk="1" hangingPunct="1"/>
            <a:r>
              <a:rPr lang="th-TH" altLang="zh-CN" sz="40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en-US" altLang="zh-CN" sz="36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2. </a:t>
            </a:r>
            <a:r>
              <a:rPr lang="th-TH" altLang="zh-CN" sz="36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อัตราส่วนวัดประสิทธิภาพในการบริหารสิน</a:t>
            </a:r>
            <a:r>
              <a:rPr lang="th-TH" altLang="zh-CN" sz="40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ทรัพย์ 	(</a:t>
            </a:r>
            <a:r>
              <a:rPr lang="en-US" altLang="zh-CN" sz="40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Activity Ratios</a:t>
            </a:r>
            <a:r>
              <a:rPr lang="th-TH" altLang="zh-CN" sz="40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)</a:t>
            </a:r>
            <a:endParaRPr lang="zh-CN" altLang="zh-CN" sz="4000" dirty="0" smtClean="0">
              <a:solidFill>
                <a:schemeClr val="accent2"/>
              </a:solidFill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673225" y="1747838"/>
            <a:ext cx="7078663" cy="466725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th-TH" altLang="zh-CN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   </a:t>
            </a:r>
            <a:r>
              <a:rPr lang="en-US" altLang="zh-CN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2.3 </a:t>
            </a:r>
            <a:r>
              <a:rPr lang="th-TH" altLang="zh-CN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อัตราการหมุนเวียนของสินทรัพย์รวม (</a:t>
            </a:r>
            <a:r>
              <a:rPr lang="en-US" altLang="zh-CN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Total Asset Turnover</a:t>
            </a:r>
            <a:r>
              <a:rPr lang="th-TH" altLang="zh-CN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)</a:t>
            </a:r>
            <a:endParaRPr lang="th-TH" altLang="zh-CN" sz="2800" b="1" dirty="0" smtClean="0">
              <a:solidFill>
                <a:schemeClr val="accent2"/>
              </a:solidFill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</a:t>
            </a:r>
            <a:r>
              <a:rPr lang="th-TH" altLang="zh-CN" sz="28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อัตราการหมุนเวียนของสินทรัพย์รวม 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=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ยอดขาย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			   สินทรัพย์รวมเฉลี่ย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			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= ..%</a:t>
            </a:r>
          </a:p>
          <a:p>
            <a:pPr marL="0" indent="0" eaLnBrk="1" hangingPunct="1">
              <a:buFontTx/>
              <a:buNone/>
            </a:pP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*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บอกให้ทราบว่ากิจการใช้สินทรัพย์มีประสิทธิภาพเพียงใด ถ้าอัตราส่วนมากแสดงว่าธุรกิจมีการใช้สินทรัพย์อย่างมีประสิทธิภาพ	</a:t>
            </a:r>
          </a:p>
        </p:txBody>
      </p:sp>
      <p:cxnSp>
        <p:nvCxnSpPr>
          <p:cNvPr id="3" name="ตัวเชื่อมต่อตรง 2"/>
          <p:cNvCxnSpPr/>
          <p:nvPr/>
        </p:nvCxnSpPr>
        <p:spPr>
          <a:xfrm>
            <a:off x="5445465" y="3284984"/>
            <a:ext cx="16589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0856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487363"/>
            <a:ext cx="8545512" cy="1422400"/>
          </a:xfrm>
        </p:spPr>
        <p:txBody>
          <a:bodyPr/>
          <a:lstStyle/>
          <a:p>
            <a:pPr eaLnBrk="1" hangingPunct="1"/>
            <a:r>
              <a:rPr lang="th-TH" altLang="zh-CN" sz="40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en-US" altLang="zh-CN" sz="36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3. </a:t>
            </a:r>
            <a:r>
              <a:rPr lang="th-TH" altLang="zh-CN" sz="36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อัตราส่วนวัดสภาพหนี้สิน (</a:t>
            </a:r>
            <a:r>
              <a:rPr lang="en-US" altLang="zh-CN" sz="36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Leverage Ratios</a:t>
            </a:r>
            <a:r>
              <a:rPr lang="th-TH" altLang="zh-CN" sz="36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) ใช้วัด	ความสามารถในการก่อหนี้สินของกิจการ</a:t>
            </a:r>
            <a:endParaRPr lang="zh-CN" altLang="zh-CN" sz="4000" dirty="0" smtClean="0">
              <a:solidFill>
                <a:schemeClr val="accent2"/>
              </a:solidFill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554163" y="2441575"/>
            <a:ext cx="7078662" cy="385603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th-TH" altLang="zh-CN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   </a:t>
            </a:r>
            <a:r>
              <a:rPr lang="en-US" altLang="zh-CN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  3.1 </a:t>
            </a:r>
            <a:r>
              <a:rPr lang="th-TH" altLang="zh-CN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อัตราส่วนหนี้สินรวมต่อสินทรัพย์รวม (</a:t>
            </a:r>
            <a:r>
              <a:rPr lang="en-US" altLang="zh-CN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Debt Ratio</a:t>
            </a:r>
            <a:r>
              <a:rPr lang="th-TH" altLang="zh-CN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)</a:t>
            </a:r>
            <a:r>
              <a:rPr lang="th-TH" altLang="zh-CN" sz="28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อัตราส่วนหนี้สินรวมต่อสินทรัพย์รวม 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=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หนี้สินรวม      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x 100 </a:t>
            </a:r>
          </a:p>
          <a:p>
            <a:pPr marL="0" indent="0" eaLnBrk="1" hangingPunct="1">
              <a:buFontTx/>
              <a:buNone/>
            </a:pP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			  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สินทรัพย์รวม</a:t>
            </a:r>
          </a:p>
          <a:p>
            <a:pPr marL="0" indent="0" eaLnBrk="1" hangingPunct="1">
              <a:buFontTx/>
              <a:buNone/>
            </a:pP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*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บอกให้ทราบว่ากิจการมีการกู้ยืมเงินลงทุนเป็นอัตราร้อยละเท่าใดของสินทรัพย์รวม</a:t>
            </a:r>
          </a:p>
        </p:txBody>
      </p:sp>
      <p:cxnSp>
        <p:nvCxnSpPr>
          <p:cNvPr id="3" name="ตัวเชื่อมต่อตรง 2"/>
          <p:cNvCxnSpPr/>
          <p:nvPr/>
        </p:nvCxnSpPr>
        <p:spPr>
          <a:xfrm>
            <a:off x="5494338" y="3540125"/>
            <a:ext cx="12239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2023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487363"/>
            <a:ext cx="8545512" cy="1422400"/>
          </a:xfrm>
        </p:spPr>
        <p:txBody>
          <a:bodyPr/>
          <a:lstStyle/>
          <a:p>
            <a:pPr eaLnBrk="1" hangingPunct="1"/>
            <a:r>
              <a:rPr lang="th-TH" altLang="zh-CN" sz="40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en-US" altLang="zh-CN" sz="36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3. </a:t>
            </a:r>
            <a:r>
              <a:rPr lang="th-TH" altLang="zh-CN" sz="36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อัตราส่วนวัดสภาพหนี้สิน (</a:t>
            </a:r>
            <a:r>
              <a:rPr lang="en-US" altLang="zh-CN" sz="36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Leverage Ratios</a:t>
            </a:r>
            <a:r>
              <a:rPr lang="th-TH" altLang="zh-CN" sz="36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) ใช้วัด	ความสามารถในการก่อหนี้สินของกิจการ</a:t>
            </a:r>
            <a:endParaRPr lang="zh-CN" altLang="zh-CN" sz="4000" dirty="0" smtClean="0">
              <a:solidFill>
                <a:schemeClr val="accent2"/>
              </a:solidFill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554163" y="2441575"/>
            <a:ext cx="7078662" cy="385603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th-TH" altLang="zh-CN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   </a:t>
            </a:r>
            <a:r>
              <a:rPr lang="en-US" altLang="zh-CN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  3.2 </a:t>
            </a:r>
            <a:r>
              <a:rPr lang="th-TH" altLang="zh-CN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อัตราส่วนหนี้สินรวมต่อส่วนของผู้ถือหุ้น (</a:t>
            </a:r>
            <a:r>
              <a:rPr lang="en-US" altLang="zh-CN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Debt to Equity Ratio</a:t>
            </a:r>
            <a:r>
              <a:rPr lang="th-TH" altLang="zh-CN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)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อัตราส่วนหนี้สินรวมต่อส่วนของผู้ถือหุ้น 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=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หนี้สินรวม          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= ..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เท่า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			      ส่วนของผู้ถือหุ้น</a:t>
            </a:r>
          </a:p>
          <a:p>
            <a:pPr marL="0" indent="0" eaLnBrk="1" hangingPunct="1">
              <a:buFontTx/>
              <a:buNone/>
            </a:pP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*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บอกให้ทราบว่าธุรกิจมีแหล่งที่มาของเงินทุนจากหนี้สินเป็นกี่เท่าของผู้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      ถือหุ้น</a:t>
            </a:r>
          </a:p>
        </p:txBody>
      </p:sp>
      <p:cxnSp>
        <p:nvCxnSpPr>
          <p:cNvPr id="3" name="ตัวเชื่อมต่อตรง 2"/>
          <p:cNvCxnSpPr/>
          <p:nvPr/>
        </p:nvCxnSpPr>
        <p:spPr>
          <a:xfrm>
            <a:off x="5715000" y="4025900"/>
            <a:ext cx="12239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4981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96944" cy="5760640"/>
          </a:xfrm>
        </p:spPr>
        <p:txBody>
          <a:bodyPr>
            <a:normAutofit fontScale="90000"/>
          </a:bodyPr>
          <a:lstStyle/>
          <a:p>
            <a:pPr algn="l"/>
            <a: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		</a:t>
            </a:r>
            <a:b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ขั้นตอนในการวิเคราะห์งบการเงิน</a:t>
            </a:r>
            <a:b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1. การรวบรวมข้อมูลต่าง ๆ</a:t>
            </a:r>
            <a:b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2. การแปรสภาพข้อมูล</a:t>
            </a:r>
            <a:b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3. การตีความหมายและการแปลความหมาย</a:t>
            </a:r>
            <a:b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4. การตัดสินใจและเสนอแนะ</a:t>
            </a: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49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988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487363"/>
            <a:ext cx="8545512" cy="1422400"/>
          </a:xfrm>
        </p:spPr>
        <p:txBody>
          <a:bodyPr/>
          <a:lstStyle/>
          <a:p>
            <a:pPr eaLnBrk="1" hangingPunct="1"/>
            <a:r>
              <a:rPr lang="th-TH" altLang="zh-CN" sz="40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en-US" altLang="zh-CN" sz="36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3. </a:t>
            </a:r>
            <a:r>
              <a:rPr lang="th-TH" altLang="zh-CN" sz="36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อัตราส่วนวัดสภาพหนี้สิน (</a:t>
            </a:r>
            <a:r>
              <a:rPr lang="en-US" altLang="zh-CN" sz="36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Leverage Ratios</a:t>
            </a:r>
            <a:r>
              <a:rPr lang="th-TH" altLang="zh-CN" sz="36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) ใช้วัด	ความสามารถในการก่อหนี้สินของกิจการ</a:t>
            </a:r>
            <a:endParaRPr lang="zh-CN" altLang="zh-CN" sz="4000" dirty="0" smtClean="0">
              <a:solidFill>
                <a:schemeClr val="accent2"/>
              </a:solidFill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554163" y="2441575"/>
            <a:ext cx="7078662" cy="385603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th-TH" altLang="zh-CN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   </a:t>
            </a:r>
            <a:r>
              <a:rPr lang="en-US" altLang="zh-CN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  3.3 </a:t>
            </a:r>
            <a:r>
              <a:rPr lang="th-TH" altLang="zh-CN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อัตราส่วนวัดความสามารถในการจ่ายดอกเบี้ย (</a:t>
            </a:r>
            <a:r>
              <a:rPr lang="en-US" altLang="zh-CN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Time Interest Earned or Interest coverage Ratio</a:t>
            </a:r>
            <a:r>
              <a:rPr lang="th-TH" altLang="zh-CN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) แสดงความสามารถในการจ่ายดอกเบี้ย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อัตราส่วนวัดความสามารถในการจ่ายดอกเบี้ย 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=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กำไรก่อนหักดอกเบี้ยจ่าย				        และภาษีเงินได้ 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/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ดอกเบี้ยจ่าย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			          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= ….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เท่า</a:t>
            </a:r>
          </a:p>
          <a:p>
            <a:pPr marL="0" indent="0" eaLnBrk="1" hangingPunct="1">
              <a:buFontTx/>
              <a:buNone/>
            </a:pP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*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บอกให้ทราบว่ากิจการมีผลกำไรก่อนหักดอกเบี้ยและภาษีเงินได้เป็นกี่เท่าของดอกเบี้ยจ่าย</a:t>
            </a:r>
          </a:p>
        </p:txBody>
      </p:sp>
    </p:spTree>
    <p:extLst>
      <p:ext uri="{BB962C8B-B14F-4D97-AF65-F5344CB8AC3E}">
        <p14:creationId xmlns="" xmlns:p14="http://schemas.microsoft.com/office/powerpoint/2010/main" val="145185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487363"/>
            <a:ext cx="8545512" cy="1422400"/>
          </a:xfrm>
        </p:spPr>
        <p:txBody>
          <a:bodyPr/>
          <a:lstStyle/>
          <a:p>
            <a:pPr eaLnBrk="1" hangingPunct="1"/>
            <a:r>
              <a:rPr lang="th-TH" altLang="zh-CN" sz="40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en-US" altLang="zh-CN" sz="36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3. </a:t>
            </a:r>
            <a:r>
              <a:rPr lang="th-TH" altLang="zh-CN" sz="36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อัตราส่วนวัดสภาพหนี้สิน (</a:t>
            </a:r>
            <a:r>
              <a:rPr lang="en-US" altLang="zh-CN" sz="36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Leverage Ratios</a:t>
            </a:r>
            <a:r>
              <a:rPr lang="th-TH" altLang="zh-CN" sz="36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) ใช้วัด	ความสามารถในการก่อหนี้สินของกิจการ</a:t>
            </a:r>
            <a:endParaRPr lang="zh-CN" altLang="zh-CN" sz="4000" dirty="0" smtClean="0">
              <a:solidFill>
                <a:schemeClr val="accent2"/>
              </a:solidFill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416050" y="1865313"/>
            <a:ext cx="7099300" cy="457993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th-TH" altLang="zh-CN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   </a:t>
            </a:r>
            <a:r>
              <a:rPr lang="en-US" altLang="zh-CN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  3.4  </a:t>
            </a:r>
            <a:r>
              <a:rPr lang="th-TH" altLang="zh-CN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อัตราส่วนวัดความสามารถในการจ่ายค่าใช้จ่ายประจำทางการเงิน (</a:t>
            </a:r>
            <a:r>
              <a:rPr lang="en-US" altLang="zh-CN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Fixed charge Ratio</a:t>
            </a:r>
            <a:r>
              <a:rPr lang="th-TH" altLang="zh-CN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) ค่าใช้จ่ายประจำทางการเงิน </a:t>
            </a: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คือ ดอกเบี้ย ค่าเช่าระยะยาวและค่าใช้จ่ายกองทุนจม (</a:t>
            </a:r>
            <a:r>
              <a:rPr lang="en-US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Sinking Fund</a:t>
            </a: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) 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อัตราส่วนวัดความสามารถในการจ่ายค่าใช้จ่ายประจำทางการเงิน</a:t>
            </a:r>
          </a:p>
          <a:p>
            <a:pPr marL="0" indent="0" eaLnBrk="1" hangingPunct="1">
              <a:buFontTx/>
              <a:buNone/>
            </a:pP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=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กำไรก่อนหักดอกเบี้ยและภาษีเงินได้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 ดอกเบี้ย 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+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ค่าเช่า 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+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เงินกองทุนจม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	              (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1 -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อัตราภาษีเงินได้)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= …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เท่า</a:t>
            </a:r>
          </a:p>
        </p:txBody>
      </p:sp>
      <p:cxnSp>
        <p:nvCxnSpPr>
          <p:cNvPr id="3" name="ตัวเชื่อมต่อตรง 2"/>
          <p:cNvCxnSpPr/>
          <p:nvPr/>
        </p:nvCxnSpPr>
        <p:spPr>
          <a:xfrm flipV="1">
            <a:off x="2506663" y="4293096"/>
            <a:ext cx="3481387" cy="14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ตัวเชื่อมต่อตรง 5"/>
          <p:cNvCxnSpPr/>
          <p:nvPr/>
        </p:nvCxnSpPr>
        <p:spPr>
          <a:xfrm>
            <a:off x="4247356" y="4869160"/>
            <a:ext cx="12684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939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487363"/>
            <a:ext cx="8545512" cy="1422400"/>
          </a:xfrm>
        </p:spPr>
        <p:txBody>
          <a:bodyPr/>
          <a:lstStyle/>
          <a:p>
            <a:pPr eaLnBrk="1" hangingPunct="1"/>
            <a:r>
              <a:rPr lang="th-TH" altLang="zh-CN" sz="40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en-US" altLang="zh-CN" sz="36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4. </a:t>
            </a:r>
            <a:r>
              <a:rPr lang="th-TH" altLang="zh-CN" sz="36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อัตราส่วนวัดความสามารถในการทำกำไร (</a:t>
            </a:r>
            <a:r>
              <a:rPr lang="en-US" altLang="zh-CN" sz="36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Profitability 	Ratios</a:t>
            </a:r>
            <a:r>
              <a:rPr lang="th-TH" altLang="zh-CN" sz="36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)</a:t>
            </a:r>
            <a:endParaRPr lang="zh-CN" altLang="zh-CN" sz="4000" dirty="0" smtClean="0">
              <a:solidFill>
                <a:schemeClr val="accent2"/>
              </a:solidFill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584325" y="2130425"/>
            <a:ext cx="7078663" cy="4373563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Tx/>
              <a:buNone/>
            </a:pP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ใช้วัดความสามารถในการทำกำไรของธุรกิจ แบ่งออกเป็น </a:t>
            </a:r>
            <a:r>
              <a:rPr lang="en-US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2 </a:t>
            </a: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ประเภท คือ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en-US" altLang="zh-CN" sz="28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4.1 </a:t>
            </a:r>
            <a:r>
              <a:rPr lang="th-TH" altLang="zh-CN" sz="28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อัตรากำไรขั้นต้น (</a:t>
            </a:r>
            <a:r>
              <a:rPr lang="en-US" altLang="zh-CN" sz="28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Gross profit Margin</a:t>
            </a:r>
            <a:r>
              <a:rPr lang="th-TH" altLang="zh-CN" sz="28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) เป็นอัตราส่วนที่แสดงว่าขาย </a:t>
            </a:r>
            <a:r>
              <a:rPr lang="en-US" altLang="zh-CN" sz="28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100 </a:t>
            </a:r>
            <a:r>
              <a:rPr lang="th-TH" altLang="zh-CN" sz="28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บาท  จะได้กำไรขั้นต้นเท่าไร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	อัตรากำไรขั้นต้น 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=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กำไรขั้นต้น    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x   100</a:t>
            </a:r>
          </a:p>
          <a:p>
            <a:pPr marL="0" indent="0" eaLnBrk="1" hangingPunct="1">
              <a:buFontTx/>
              <a:buNone/>
            </a:pP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		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ยอดขายสุทธิ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	            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=  …. %</a:t>
            </a:r>
          </a:p>
          <a:p>
            <a:pPr marL="0" indent="0" eaLnBrk="1" hangingPunct="1">
              <a:buFontTx/>
              <a:buNone/>
            </a:pP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*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บอกให้ทราบว่ากิจการมีกำไรขั้นต้นเป็นร้อยละเท่าไรของยอดขาย (ยิ่งสูงยิ่งดี)</a:t>
            </a:r>
          </a:p>
        </p:txBody>
      </p:sp>
      <p:cxnSp>
        <p:nvCxnSpPr>
          <p:cNvPr id="3" name="ตัวเชื่อมต่อตรง 2"/>
          <p:cNvCxnSpPr/>
          <p:nvPr/>
        </p:nvCxnSpPr>
        <p:spPr>
          <a:xfrm>
            <a:off x="4372995" y="4365104"/>
            <a:ext cx="12239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2204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487363"/>
            <a:ext cx="8545512" cy="1422400"/>
          </a:xfrm>
        </p:spPr>
        <p:txBody>
          <a:bodyPr/>
          <a:lstStyle/>
          <a:p>
            <a:pPr eaLnBrk="1" hangingPunct="1"/>
            <a:r>
              <a:rPr lang="th-TH" altLang="zh-CN" sz="40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en-US" altLang="zh-CN" sz="36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4. </a:t>
            </a:r>
            <a:r>
              <a:rPr lang="th-TH" altLang="zh-CN" sz="36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อัตราส่วนวัดความสามารถในการทำกำไร (</a:t>
            </a:r>
            <a:r>
              <a:rPr lang="en-US" altLang="zh-CN" sz="36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Profitability 	Ratios</a:t>
            </a:r>
            <a:r>
              <a:rPr lang="th-TH" altLang="zh-CN" sz="36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)</a:t>
            </a:r>
            <a:endParaRPr lang="zh-CN" altLang="zh-CN" sz="4000" dirty="0" smtClean="0">
              <a:solidFill>
                <a:schemeClr val="accent2"/>
              </a:solidFill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584325" y="2130425"/>
            <a:ext cx="7078663" cy="43735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en-US" altLang="zh-CN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4.2 </a:t>
            </a:r>
            <a:r>
              <a:rPr lang="th-TH" altLang="zh-CN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อัตรากำไรสุทธิ (</a:t>
            </a:r>
            <a:r>
              <a:rPr lang="en-US" altLang="zh-CN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Net Profit Margin</a:t>
            </a:r>
            <a:r>
              <a:rPr lang="th-TH" altLang="zh-CN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) </a:t>
            </a: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เป็นอัตราส่วนที่แสดงว่าขาย </a:t>
            </a:r>
            <a:r>
              <a:rPr lang="en-US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100 </a:t>
            </a: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บาท มีกำไรสุทธิเท่าไร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อัตรากำไรสุทธิ  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=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กำไรสุทธิหลังภาษี     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x 100</a:t>
            </a:r>
            <a:endParaRPr lang="th-TH" altLang="zh-CN" sz="2800" b="1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                 ยอดขายสุทธิ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          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= …. %</a:t>
            </a:r>
          </a:p>
          <a:p>
            <a:pPr marL="0" indent="0" eaLnBrk="1" hangingPunct="1">
              <a:buFontTx/>
              <a:buNone/>
            </a:pP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    *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บอกให้ทราบว่า กิจการมีกำไรสุทธิเป็นร้อยละเท่าไรของยอดขาย (ยิ่งสูงยิ่งดี)</a:t>
            </a:r>
          </a:p>
          <a:p>
            <a:pPr marL="0" indent="0" eaLnBrk="1" hangingPunct="1">
              <a:buFontTx/>
              <a:buNone/>
            </a:pPr>
            <a:endParaRPr lang="th-TH" altLang="zh-CN" sz="2800" b="1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cxnSp>
        <p:nvCxnSpPr>
          <p:cNvPr id="3" name="ตัวเชื่อมต่อตรง 2"/>
          <p:cNvCxnSpPr/>
          <p:nvPr/>
        </p:nvCxnSpPr>
        <p:spPr>
          <a:xfrm>
            <a:off x="3479800" y="3732213"/>
            <a:ext cx="12239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6281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487363"/>
            <a:ext cx="8545512" cy="1422400"/>
          </a:xfrm>
        </p:spPr>
        <p:txBody>
          <a:bodyPr/>
          <a:lstStyle/>
          <a:p>
            <a:pPr eaLnBrk="1" hangingPunct="1"/>
            <a:r>
              <a:rPr lang="th-TH" altLang="zh-CN" sz="40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en-US" altLang="zh-CN" sz="36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4. </a:t>
            </a:r>
            <a:r>
              <a:rPr lang="th-TH" altLang="zh-CN" sz="36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อัตราส่วนวัดความสามารถในการทำกำไร (</a:t>
            </a:r>
            <a:r>
              <a:rPr lang="en-US" altLang="zh-CN" sz="36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Profitability 	Ratios</a:t>
            </a:r>
            <a:r>
              <a:rPr lang="th-TH" altLang="zh-CN" sz="36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)</a:t>
            </a:r>
            <a:endParaRPr lang="zh-CN" altLang="zh-CN" sz="4000" dirty="0" smtClean="0">
              <a:solidFill>
                <a:schemeClr val="accent2"/>
              </a:solidFill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408113" y="2027238"/>
            <a:ext cx="7078662" cy="43735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 </a:t>
            </a: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กำไรที่เปรียบเทียบกับเงินลงทุนในสินทรัพย์และส่วนของผู้ถือหุ้น ได้แก่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en-US" altLang="zh-CN" sz="28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4.3 </a:t>
            </a:r>
            <a:r>
              <a:rPr lang="th-TH" altLang="zh-CN" sz="28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อัตราผลตอบแทนต่อสินทรัพย์รวม (</a:t>
            </a:r>
            <a:r>
              <a:rPr lang="en-US" altLang="zh-CN" sz="28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Return on Total Assets</a:t>
            </a:r>
            <a:r>
              <a:rPr lang="th-TH" altLang="zh-CN" sz="28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 หรือ </a:t>
            </a:r>
            <a:r>
              <a:rPr lang="en-US" altLang="zh-CN" sz="28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ROA</a:t>
            </a:r>
            <a:r>
              <a:rPr lang="th-TH" altLang="zh-CN" sz="28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 หรือ </a:t>
            </a:r>
            <a:r>
              <a:rPr lang="en-US" altLang="zh-CN" sz="28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ROI = Return on Investment</a:t>
            </a:r>
            <a:r>
              <a:rPr lang="th-TH" altLang="zh-CN" sz="28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) แสดงให้เห็นถึงความสามารถในการบริหารสินทรัพย์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อัตราผลตอบแทนต่อสินทรัพย์รวม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=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กำไรสุทธิหลังภาษี    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x  100 </a:t>
            </a:r>
          </a:p>
          <a:p>
            <a:pPr marL="0" indent="0" eaLnBrk="1" hangingPunct="1">
              <a:buFontTx/>
              <a:buNone/>
            </a:pP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			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สินทรัพย์รวม</a:t>
            </a:r>
          </a:p>
          <a:p>
            <a:pPr marL="0" indent="0" eaLnBrk="1" hangingPunct="1">
              <a:buFontTx/>
              <a:buNone/>
            </a:pP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*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บอกให้ทราบว่ากิจการใช้สินทรัพย์ได้มีประสิทธิภาพมากเพียงใด ถ้าอัตราส่วนนี้สูง แสดงว่ากิจการใช้สินทรัพย์แล้วก่อให้เกิดกำไรสูง</a:t>
            </a:r>
          </a:p>
          <a:p>
            <a:pPr marL="0" indent="0" eaLnBrk="1" hangingPunct="1">
              <a:buFontTx/>
              <a:buNone/>
            </a:pPr>
            <a:endParaRPr lang="th-TH" altLang="zh-CN" sz="2800" b="1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cxnSp>
        <p:nvCxnSpPr>
          <p:cNvPr id="3" name="ตัวเชื่อมต่อตรง 2"/>
          <p:cNvCxnSpPr/>
          <p:nvPr/>
        </p:nvCxnSpPr>
        <p:spPr>
          <a:xfrm>
            <a:off x="5211763" y="4941168"/>
            <a:ext cx="12239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3357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487363"/>
            <a:ext cx="8545512" cy="1422400"/>
          </a:xfrm>
        </p:spPr>
        <p:txBody>
          <a:bodyPr/>
          <a:lstStyle/>
          <a:p>
            <a:pPr eaLnBrk="1" hangingPunct="1"/>
            <a:r>
              <a:rPr lang="th-TH" altLang="zh-CN" sz="40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en-US" altLang="zh-CN" sz="36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4. </a:t>
            </a:r>
            <a:r>
              <a:rPr lang="th-TH" altLang="zh-CN" sz="36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อัตราส่วนวัดความสามารถในการทำกำไร (</a:t>
            </a:r>
            <a:r>
              <a:rPr lang="en-US" altLang="zh-CN" sz="36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Profitability 	Ratios</a:t>
            </a:r>
            <a:r>
              <a:rPr lang="th-TH" altLang="zh-CN" sz="36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)</a:t>
            </a:r>
            <a:endParaRPr lang="zh-CN" altLang="zh-CN" sz="4000" dirty="0" smtClean="0">
              <a:solidFill>
                <a:schemeClr val="accent2"/>
              </a:solidFill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416050" y="2116138"/>
            <a:ext cx="7078663" cy="43735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 </a:t>
            </a:r>
            <a:r>
              <a:rPr lang="en-US" altLang="zh-CN" sz="28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ROI </a:t>
            </a:r>
            <a:r>
              <a:rPr lang="th-TH" altLang="zh-CN" sz="28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สามารถวิเคราะห์ได้จากระบบของดูปอง (</a:t>
            </a:r>
            <a:r>
              <a:rPr lang="en-US" altLang="zh-CN" sz="2800" b="1" dirty="0" err="1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Dupont</a:t>
            </a:r>
            <a:r>
              <a:rPr lang="en-US" altLang="zh-CN" sz="28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 System</a:t>
            </a:r>
            <a:r>
              <a:rPr lang="th-TH" altLang="zh-CN" sz="28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)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 อัตราผลตอบแทนจากการลงทุน  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=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กำไรสุทธิหลังภาษี   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x  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ยอดขาย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			ยอดขาย                สินทรัพย์รวม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		         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= 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กำไรสุทธิหลังภาษี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			สินทรัพย์รวม</a:t>
            </a:r>
          </a:p>
          <a:p>
            <a:pPr marL="0" indent="0" eaLnBrk="1" hangingPunct="1">
              <a:buFontTx/>
              <a:buNone/>
            </a:pPr>
            <a:endParaRPr lang="th-TH" altLang="zh-CN" sz="2800" b="1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cxnSp>
        <p:nvCxnSpPr>
          <p:cNvPr id="4" name="ตัวเชื่อมต่อตรง 3"/>
          <p:cNvCxnSpPr/>
          <p:nvPr/>
        </p:nvCxnSpPr>
        <p:spPr>
          <a:xfrm flipV="1">
            <a:off x="4956175" y="3200400"/>
            <a:ext cx="14589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ตัวเชื่อมต่อตรง 5"/>
          <p:cNvCxnSpPr/>
          <p:nvPr/>
        </p:nvCxnSpPr>
        <p:spPr>
          <a:xfrm>
            <a:off x="7078663" y="3186113"/>
            <a:ext cx="9445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ตัวเชื่อมต่อตรง 8"/>
          <p:cNvCxnSpPr/>
          <p:nvPr/>
        </p:nvCxnSpPr>
        <p:spPr>
          <a:xfrm>
            <a:off x="5073650" y="4159250"/>
            <a:ext cx="15922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4824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487363"/>
            <a:ext cx="8545512" cy="1422400"/>
          </a:xfrm>
        </p:spPr>
        <p:txBody>
          <a:bodyPr/>
          <a:lstStyle/>
          <a:p>
            <a:pPr eaLnBrk="1" hangingPunct="1"/>
            <a:r>
              <a:rPr lang="th-TH" altLang="zh-CN" sz="4000" b="1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en-US" altLang="zh-CN" sz="3600" b="1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4. </a:t>
            </a:r>
            <a:r>
              <a:rPr lang="th-TH" altLang="zh-CN" sz="3600" b="1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อัตราส่วนวัดความสามารถในการทำกำไร (</a:t>
            </a:r>
            <a:r>
              <a:rPr lang="en-US" altLang="zh-CN" sz="3600" b="1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Profitability 	Ratios</a:t>
            </a:r>
            <a:r>
              <a:rPr lang="th-TH" altLang="zh-CN" sz="3600" b="1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)</a:t>
            </a:r>
            <a:endParaRPr lang="zh-CN" altLang="zh-CN" sz="400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416050" y="2116138"/>
            <a:ext cx="7078663" cy="43735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th-TH" altLang="zh-CN" sz="2800" b="1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 </a:t>
            </a:r>
            <a:r>
              <a:rPr lang="en-US" altLang="zh-CN" sz="2800" b="1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ROI </a:t>
            </a:r>
            <a:r>
              <a:rPr lang="th-TH" altLang="zh-CN" sz="2800" b="1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สามารถวิเคราะห์ได้จากระบบของดูปอง (</a:t>
            </a:r>
            <a:r>
              <a:rPr lang="en-US" altLang="zh-CN" sz="2800" b="1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Dupont System</a:t>
            </a:r>
            <a:r>
              <a:rPr lang="th-TH" altLang="zh-CN" sz="2800" b="1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)</a:t>
            </a:r>
          </a:p>
          <a:p>
            <a:pPr marL="0" indent="0" eaLnBrk="1" hangingPunct="1">
              <a:buFontTx/>
              <a:buNone/>
            </a:pPr>
            <a:endParaRPr lang="th-TH" altLang="zh-CN" sz="2800" b="1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  <a:p>
            <a:pPr marL="0" indent="0" eaLnBrk="1" hangingPunct="1">
              <a:buFontTx/>
              <a:buNone/>
            </a:pPr>
            <a:r>
              <a:rPr lang="th-TH" altLang="zh-CN" sz="2800" b="1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กำไรสุทธิหลังหักภาษี   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   </a:t>
            </a:r>
            <a:r>
              <a:rPr lang="en-US" altLang="zh-CN" sz="2800" b="1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/</a:t>
            </a:r>
            <a:endParaRPr lang="th-TH" altLang="zh-CN" sz="2800" b="1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  <a:p>
            <a:pPr marL="0" indent="0" eaLnBrk="1" hangingPunct="1">
              <a:buFontTx/>
              <a:buNone/>
            </a:pPr>
            <a:r>
              <a:rPr lang="th-TH" altLang="zh-CN" sz="2800" b="1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ยอดขาย                                         </a:t>
            </a:r>
            <a:r>
              <a:rPr lang="en-US" altLang="zh-CN" sz="2800" b="1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x</a:t>
            </a:r>
            <a:endParaRPr lang="th-TH" altLang="zh-CN" sz="2800" b="1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  <a:p>
            <a:pPr marL="0" indent="0" eaLnBrk="1" hangingPunct="1">
              <a:buFontTx/>
              <a:buNone/>
            </a:pPr>
            <a:r>
              <a:rPr lang="en-US" altLang="zh-CN" sz="2800" b="1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      /</a:t>
            </a:r>
            <a:endParaRPr lang="th-TH" altLang="zh-CN" sz="2800" b="1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  <a:p>
            <a:pPr marL="0" indent="0" eaLnBrk="1" hangingPunct="1">
              <a:buFontTx/>
              <a:buNone/>
            </a:pPr>
            <a:r>
              <a:rPr lang="th-TH" altLang="zh-CN" sz="2800" b="1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สินทรัพย์รวม</a:t>
            </a:r>
          </a:p>
        </p:txBody>
      </p:sp>
      <p:sp>
        <p:nvSpPr>
          <p:cNvPr id="24580" name="Rectangle 3"/>
          <p:cNvSpPr txBox="1">
            <a:spLocks noChangeArrowheads="1"/>
          </p:cNvSpPr>
          <p:nvPr/>
        </p:nvSpPr>
        <p:spPr bwMode="auto">
          <a:xfrm>
            <a:off x="1457325" y="3135313"/>
            <a:ext cx="2605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th-TH" altLang="zh-CN" sz="320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endParaRPr lang="zh-CN" altLang="zh-CN" sz="320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24581" name="TextBox 1"/>
          <p:cNvSpPr txBox="1">
            <a:spLocks noChangeArrowheads="1"/>
          </p:cNvSpPr>
          <p:nvPr/>
        </p:nvSpPr>
        <p:spPr bwMode="auto">
          <a:xfrm>
            <a:off x="1490663" y="3228975"/>
            <a:ext cx="2185987" cy="369888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th-TH" sz="1800"/>
          </a:p>
        </p:txBody>
      </p:sp>
      <p:sp>
        <p:nvSpPr>
          <p:cNvPr id="24582" name="TextBox 9"/>
          <p:cNvSpPr txBox="1">
            <a:spLocks noChangeArrowheads="1"/>
          </p:cNvSpPr>
          <p:nvPr/>
        </p:nvSpPr>
        <p:spPr bwMode="auto">
          <a:xfrm>
            <a:off x="1457325" y="4295775"/>
            <a:ext cx="1092200" cy="369888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th-TH" sz="1800"/>
          </a:p>
        </p:txBody>
      </p:sp>
      <p:sp>
        <p:nvSpPr>
          <p:cNvPr id="24583" name="TextBox 10"/>
          <p:cNvSpPr txBox="1">
            <a:spLocks noChangeArrowheads="1"/>
          </p:cNvSpPr>
          <p:nvPr/>
        </p:nvSpPr>
        <p:spPr bwMode="auto">
          <a:xfrm>
            <a:off x="1328738" y="5284788"/>
            <a:ext cx="1651000" cy="369887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th-TH" sz="1800"/>
          </a:p>
        </p:txBody>
      </p:sp>
      <p:sp>
        <p:nvSpPr>
          <p:cNvPr id="24584" name="TextBox 11"/>
          <p:cNvSpPr txBox="1">
            <a:spLocks noChangeArrowheads="1"/>
          </p:cNvSpPr>
          <p:nvPr/>
        </p:nvSpPr>
        <p:spPr bwMode="auto">
          <a:xfrm>
            <a:off x="4062413" y="3598863"/>
            <a:ext cx="1630362" cy="481012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th-TH" sz="1800" b="1"/>
              <a:t>อัตรากำไรสุทธิ</a:t>
            </a:r>
          </a:p>
        </p:txBody>
      </p:sp>
      <p:sp>
        <p:nvSpPr>
          <p:cNvPr id="24585" name="TextBox 12"/>
          <p:cNvSpPr txBox="1">
            <a:spLocks noChangeArrowheads="1"/>
          </p:cNvSpPr>
          <p:nvPr/>
        </p:nvSpPr>
        <p:spPr bwMode="auto">
          <a:xfrm>
            <a:off x="3709988" y="4887913"/>
            <a:ext cx="2185987" cy="868362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th-TH" sz="1800" b="1"/>
              <a:t>อัตราการหมุนเวียนของสินทรัพย์รวม</a:t>
            </a:r>
          </a:p>
        </p:txBody>
      </p:sp>
      <p:sp>
        <p:nvSpPr>
          <p:cNvPr id="24586" name="TextBox 13"/>
          <p:cNvSpPr txBox="1">
            <a:spLocks noChangeArrowheads="1"/>
          </p:cNvSpPr>
          <p:nvPr/>
        </p:nvSpPr>
        <p:spPr bwMode="auto">
          <a:xfrm>
            <a:off x="6446838" y="4079875"/>
            <a:ext cx="2185987" cy="866775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th-TH" sz="1800" b="1"/>
              <a:t>อัตราผลตอบแทนจากการลงทุน</a:t>
            </a:r>
          </a:p>
        </p:txBody>
      </p:sp>
      <p:cxnSp>
        <p:nvCxnSpPr>
          <p:cNvPr id="15" name="ตัวเชื่อมต่อตรง 14"/>
          <p:cNvCxnSpPr/>
          <p:nvPr/>
        </p:nvCxnSpPr>
        <p:spPr>
          <a:xfrm>
            <a:off x="5692775" y="3838575"/>
            <a:ext cx="40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ตัวเชื่อมต่อตรง 17"/>
          <p:cNvCxnSpPr/>
          <p:nvPr/>
        </p:nvCxnSpPr>
        <p:spPr>
          <a:xfrm>
            <a:off x="6099175" y="3838575"/>
            <a:ext cx="0" cy="1323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ตัวเชื่อมต่อตรง 19"/>
          <p:cNvCxnSpPr/>
          <p:nvPr/>
        </p:nvCxnSpPr>
        <p:spPr>
          <a:xfrm>
            <a:off x="5895975" y="5162550"/>
            <a:ext cx="20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ลูกศรเชื่อมต่อแบบตรง 21"/>
          <p:cNvCxnSpPr/>
          <p:nvPr/>
        </p:nvCxnSpPr>
        <p:spPr>
          <a:xfrm>
            <a:off x="6099175" y="4481513"/>
            <a:ext cx="3476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ตัวเชื่อมต่อตรง 23"/>
          <p:cNvCxnSpPr/>
          <p:nvPr/>
        </p:nvCxnSpPr>
        <p:spPr>
          <a:xfrm>
            <a:off x="3643313" y="3414713"/>
            <a:ext cx="666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ตัวเชื่อมต่อตรง 25"/>
          <p:cNvCxnSpPr/>
          <p:nvPr/>
        </p:nvCxnSpPr>
        <p:spPr>
          <a:xfrm>
            <a:off x="2584450" y="4500563"/>
            <a:ext cx="585788" cy="12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ตัวเชื่อมต่อตรง 27"/>
          <p:cNvCxnSpPr/>
          <p:nvPr/>
        </p:nvCxnSpPr>
        <p:spPr>
          <a:xfrm>
            <a:off x="3170238" y="4513263"/>
            <a:ext cx="0" cy="955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ตัวเชื่อมต่อตรง 29"/>
          <p:cNvCxnSpPr/>
          <p:nvPr/>
        </p:nvCxnSpPr>
        <p:spPr>
          <a:xfrm>
            <a:off x="2979738" y="5468938"/>
            <a:ext cx="190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0" name="ตัวเชื่อมต่อตรง 20479"/>
          <p:cNvCxnSpPr/>
          <p:nvPr/>
        </p:nvCxnSpPr>
        <p:spPr>
          <a:xfrm>
            <a:off x="3170238" y="5162550"/>
            <a:ext cx="5064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4" name="ตัวเชื่อมต่อตรง 20483"/>
          <p:cNvCxnSpPr>
            <a:stCxn id="24581" idx="3"/>
          </p:cNvCxnSpPr>
          <p:nvPr/>
        </p:nvCxnSpPr>
        <p:spPr>
          <a:xfrm>
            <a:off x="3676650" y="3414713"/>
            <a:ext cx="2762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7" name="ตัวเชื่อมต่อตรง 20486"/>
          <p:cNvCxnSpPr/>
          <p:nvPr/>
        </p:nvCxnSpPr>
        <p:spPr>
          <a:xfrm>
            <a:off x="3952875" y="3414713"/>
            <a:ext cx="0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9" name="ตัวเชื่อมต่อตรง 20488"/>
          <p:cNvCxnSpPr/>
          <p:nvPr/>
        </p:nvCxnSpPr>
        <p:spPr>
          <a:xfrm>
            <a:off x="2584450" y="4481513"/>
            <a:ext cx="1368425" cy="31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0524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487363"/>
            <a:ext cx="8545512" cy="1422400"/>
          </a:xfrm>
        </p:spPr>
        <p:txBody>
          <a:bodyPr/>
          <a:lstStyle/>
          <a:p>
            <a:pPr eaLnBrk="1" hangingPunct="1"/>
            <a:r>
              <a:rPr lang="th-TH" altLang="zh-CN" sz="40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en-US" altLang="zh-CN" sz="36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4. </a:t>
            </a:r>
            <a:r>
              <a:rPr lang="th-TH" altLang="zh-CN" sz="36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อัตราส่วนวัดความสามารถในการทำกำไร (</a:t>
            </a:r>
            <a:r>
              <a:rPr lang="en-US" altLang="zh-CN" sz="36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Profitability 	Ratios</a:t>
            </a:r>
            <a:r>
              <a:rPr lang="th-TH" altLang="zh-CN" sz="36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)</a:t>
            </a:r>
            <a:endParaRPr lang="zh-CN" altLang="zh-CN" sz="4000" dirty="0" smtClean="0">
              <a:solidFill>
                <a:schemeClr val="accent2"/>
              </a:solidFill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416050" y="2116138"/>
            <a:ext cx="7078663" cy="43735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	</a:t>
            </a:r>
            <a:r>
              <a:rPr lang="th-TH" altLang="zh-CN" sz="28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 </a:t>
            </a:r>
            <a:r>
              <a:rPr lang="en-US" altLang="zh-CN" sz="28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4.4 </a:t>
            </a:r>
            <a:r>
              <a:rPr lang="th-TH" altLang="zh-CN" sz="28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อัตราผลตอบแทนต่อส่วนของผู้ถือหุ้น (</a:t>
            </a:r>
            <a:r>
              <a:rPr lang="en-US" altLang="zh-CN" sz="28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Return on Equity </a:t>
            </a:r>
            <a:r>
              <a:rPr lang="th-TH" altLang="zh-CN" sz="28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หรือ </a:t>
            </a:r>
            <a:r>
              <a:rPr lang="en-US" altLang="zh-CN" sz="28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ROE</a:t>
            </a:r>
            <a:r>
              <a:rPr lang="th-TH" altLang="zh-CN" sz="28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) แสดงให้เห็นว่าจะได้รับผลตอบแทนจากการลงทุนเพียงใด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อัตราผลตอบแทนต่อส่วนของผู้ถือหุ้น 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=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กำไรสุทธิหลังภาษี   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x   100</a:t>
            </a:r>
          </a:p>
          <a:p>
            <a:pPr marL="0" indent="0" eaLnBrk="1" hangingPunct="1">
              <a:buFontTx/>
              <a:buNone/>
            </a:pP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			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ส่วนของผู้ถือหุ้น</a:t>
            </a:r>
          </a:p>
          <a:p>
            <a:pPr marL="0" indent="0" eaLnBrk="1" hangingPunct="1">
              <a:buFontTx/>
              <a:buNone/>
            </a:pPr>
            <a:endParaRPr lang="th-TH" altLang="zh-CN" sz="2800" b="1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  <a:p>
            <a:pPr marL="0" indent="0" eaLnBrk="1" hangingPunct="1">
              <a:buFontTx/>
              <a:buNone/>
            </a:pP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*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แสดงให้ว่ากิจกรรมนำส่วนของผู้ถือหุ้นมาลงทุนแล้วก่อให้เกิด	กำไรเพียงใด</a:t>
            </a:r>
          </a:p>
          <a:p>
            <a:pPr marL="0" indent="0" eaLnBrk="1" hangingPunct="1">
              <a:buFontTx/>
              <a:buNone/>
            </a:pPr>
            <a:endParaRPr lang="th-TH" altLang="zh-CN" sz="2800" b="1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cxnSp>
        <p:nvCxnSpPr>
          <p:cNvPr id="9" name="ตัวเชื่อมต่อตรง 8"/>
          <p:cNvCxnSpPr/>
          <p:nvPr/>
        </p:nvCxnSpPr>
        <p:spPr>
          <a:xfrm>
            <a:off x="5294313" y="3584575"/>
            <a:ext cx="15938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8031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487363"/>
            <a:ext cx="8545512" cy="1422400"/>
          </a:xfrm>
        </p:spPr>
        <p:txBody>
          <a:bodyPr/>
          <a:lstStyle/>
          <a:p>
            <a:pPr eaLnBrk="1" hangingPunct="1"/>
            <a:r>
              <a:rPr lang="th-TH" altLang="zh-CN" sz="40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en-US" altLang="zh-CN" sz="36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5. </a:t>
            </a:r>
            <a:r>
              <a:rPr lang="th-TH" altLang="zh-CN" sz="36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อัตราส่วนสำหรับผู้ลงทุนในหุ้นสามัญ</a:t>
            </a:r>
            <a:endParaRPr lang="zh-CN" altLang="zh-CN" sz="4000" dirty="0" smtClean="0">
              <a:solidFill>
                <a:schemeClr val="accent2"/>
              </a:solidFill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416050" y="2116138"/>
            <a:ext cx="7078663" cy="43735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	</a:t>
            </a:r>
            <a:r>
              <a:rPr lang="en-US" altLang="zh-CN" sz="28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5.1 </a:t>
            </a:r>
            <a:r>
              <a:rPr lang="th-TH" altLang="zh-CN" sz="28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อัตราส่วนกำไรต่อหุ้น (</a:t>
            </a:r>
            <a:r>
              <a:rPr lang="en-US" altLang="zh-CN" sz="28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Earning Per share</a:t>
            </a:r>
            <a:r>
              <a:rPr lang="th-TH" altLang="zh-CN" sz="28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)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 อัตราส่วนกำไรต่อหุ้น 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=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กำไร 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–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เงินปันผลของหุ้นบุริมสิทธิ์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		จำนวนหุ้นสามัญ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	      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=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บาท 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/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หุ้นสามัญ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*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ผลลัพธ์บอกให้ทราบว่า ลงทุนในหุ้นสามัญ 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1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บาท ผู้ถือหุ้นจะได้กำไรเท่าไร</a:t>
            </a:r>
          </a:p>
          <a:p>
            <a:pPr marL="0" indent="0" eaLnBrk="1" hangingPunct="1">
              <a:buFontTx/>
              <a:buNone/>
            </a:pPr>
            <a:endParaRPr lang="th-TH" altLang="zh-CN" sz="2800" b="1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cxnSp>
        <p:nvCxnSpPr>
          <p:cNvPr id="9" name="ตัวเชื่อมต่อตรง 8"/>
          <p:cNvCxnSpPr/>
          <p:nvPr/>
        </p:nvCxnSpPr>
        <p:spPr>
          <a:xfrm>
            <a:off x="3922713" y="3170238"/>
            <a:ext cx="3008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4086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487363"/>
            <a:ext cx="8545512" cy="1422400"/>
          </a:xfrm>
        </p:spPr>
        <p:txBody>
          <a:bodyPr/>
          <a:lstStyle/>
          <a:p>
            <a:pPr eaLnBrk="1" hangingPunct="1"/>
            <a:r>
              <a:rPr lang="th-TH" altLang="zh-CN" sz="40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en-US" altLang="zh-CN" sz="36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5. </a:t>
            </a:r>
            <a:r>
              <a:rPr lang="th-TH" altLang="zh-CN" sz="36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อัตราส่วนสำหรับผู้ลงทุนในหุ้นสามัญ</a:t>
            </a:r>
            <a:endParaRPr lang="zh-CN" altLang="zh-CN" sz="4000" dirty="0" smtClean="0">
              <a:solidFill>
                <a:schemeClr val="accent2"/>
              </a:solidFill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385888" y="1790700"/>
            <a:ext cx="7078662" cy="4373563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       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Ex .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ยอดขาย  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1,000,000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บาท อัตรากำไรสุทธิ 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9% 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หุ้นบุริมสิทธิ์ 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9%     	20,000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บาท 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หุ้นทุนสามัญ (ราคาที่ตราไว้หุ้นละ 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100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บาท ) 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250,000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บาท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ให้คำนวณหาอัตรากำไรต่อหุ้นของบริษัท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อัตราส่วนกำไรต่อหุ้น 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=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กำไร 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–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เงินปันผลของหุ้นบุริมสิทธิ์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		จำนวนหุ้นสามัญ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	    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=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(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9% x 1,000,000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) 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–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(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9% x 20,000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)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		       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2,500</a:t>
            </a:r>
          </a:p>
          <a:p>
            <a:pPr marL="0" indent="0" eaLnBrk="1" hangingPunct="1">
              <a:buFontTx/>
              <a:buNone/>
            </a:pP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	    = 90,000 – 1,800 / 2,500  = 35.28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บาท 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/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หุ้น</a:t>
            </a:r>
          </a:p>
          <a:p>
            <a:pPr marL="0" indent="0" eaLnBrk="1" hangingPunct="1">
              <a:buFontTx/>
              <a:buNone/>
            </a:pPr>
            <a:endParaRPr lang="th-TH" altLang="zh-CN" sz="2800" b="1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cxnSp>
        <p:nvCxnSpPr>
          <p:cNvPr id="9" name="ตัวเชื่อมต่อตรง 8"/>
          <p:cNvCxnSpPr/>
          <p:nvPr/>
        </p:nvCxnSpPr>
        <p:spPr>
          <a:xfrm>
            <a:off x="3851920" y="4077072"/>
            <a:ext cx="3008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ตัวเชื่อมต่อตรง 2"/>
          <p:cNvCxnSpPr/>
          <p:nvPr/>
        </p:nvCxnSpPr>
        <p:spPr>
          <a:xfrm>
            <a:off x="3851920" y="5013176"/>
            <a:ext cx="3289300" cy="30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7336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96944" cy="5760640"/>
          </a:xfrm>
        </p:spPr>
        <p:txBody>
          <a:bodyPr>
            <a:normAutofit fontScale="90000"/>
          </a:bodyPr>
          <a:lstStyle/>
          <a:p>
            <a:pPr algn="l"/>
            <a: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		</a:t>
            </a:r>
            <a:b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	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การเปรียบเทียบข้อมูล</a:t>
            </a:r>
            <a:b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นิยมเปรียบเทียบข้อมูลใน 3 ลักษณะ ดังนี้</a:t>
            </a:r>
            <a:b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1. การเปรียบเทียบข้อมูลกับงวดก่อนของกิจการ</a:t>
            </a:r>
            <a:b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การเปรียบเทียบ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ข้อมูลระหว่างกิจการ (คู่แข่ง)</a:t>
            </a:r>
            <a:b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การเปรียบเทียบ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ข้อมูลกับข้อมูลของอุตสาหกรรม</a:t>
            </a:r>
            <a:b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49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935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487363"/>
            <a:ext cx="8545512" cy="1422400"/>
          </a:xfrm>
        </p:spPr>
        <p:txBody>
          <a:bodyPr/>
          <a:lstStyle/>
          <a:p>
            <a:pPr eaLnBrk="1" hangingPunct="1"/>
            <a:r>
              <a:rPr lang="th-TH" altLang="zh-CN" sz="40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en-US" altLang="zh-CN" sz="36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5. </a:t>
            </a:r>
            <a:r>
              <a:rPr lang="th-TH" altLang="zh-CN" sz="36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อัตราส่วนสำหรับผู้ลงทุนในหุ้นสามัญ</a:t>
            </a:r>
            <a:endParaRPr lang="zh-CN" altLang="zh-CN" sz="4000" dirty="0" smtClean="0">
              <a:solidFill>
                <a:schemeClr val="accent2"/>
              </a:solidFill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416050" y="2116138"/>
            <a:ext cx="7078663" cy="43735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	</a:t>
            </a:r>
            <a:r>
              <a:rPr lang="en-US" altLang="zh-CN" sz="28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5.2 </a:t>
            </a:r>
            <a:r>
              <a:rPr lang="th-TH" altLang="zh-CN" sz="28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อัตราส่วนราคาตลาดต่อกำไรต่อหุ้น (</a:t>
            </a:r>
            <a:r>
              <a:rPr lang="en-US" altLang="zh-CN" sz="28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Price – Earning Ratio or P/E Ratio</a:t>
            </a:r>
            <a:r>
              <a:rPr lang="th-TH" altLang="zh-CN" sz="28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)</a:t>
            </a:r>
          </a:p>
          <a:p>
            <a:pPr marL="0" indent="0" eaLnBrk="1" hangingPunct="1">
              <a:buFontTx/>
              <a:buNone/>
            </a:pPr>
            <a:r>
              <a:rPr lang="en-US" altLang="zh-CN" sz="28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	P/E Ratio  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=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ราคาตลาดต่อหุ้นของหุ้นสามัญ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		กำไรต่อหุ้น</a:t>
            </a:r>
          </a:p>
          <a:p>
            <a:pPr marL="0" indent="0" eaLnBrk="1" hangingPunct="1">
              <a:buFontTx/>
              <a:buNone/>
            </a:pP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*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ทำให้ทราบว่า เพื่อให้ได้กำไร 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1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บาท ต่อหุ้น ผู้ลงทุนจะต้องลงทุนเท่าไรหรือราคาตลาดเป็นกี่เท่าของกำไรต่อหุ้น (ยิ่งสูงยิ่งดี)</a:t>
            </a:r>
          </a:p>
        </p:txBody>
      </p:sp>
      <p:cxnSp>
        <p:nvCxnSpPr>
          <p:cNvPr id="9" name="ตัวเชื่อมต่อตรง 8"/>
          <p:cNvCxnSpPr/>
          <p:nvPr/>
        </p:nvCxnSpPr>
        <p:spPr>
          <a:xfrm>
            <a:off x="3716338" y="3627438"/>
            <a:ext cx="3008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5327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487363"/>
            <a:ext cx="8545512" cy="1422400"/>
          </a:xfrm>
        </p:spPr>
        <p:txBody>
          <a:bodyPr/>
          <a:lstStyle/>
          <a:p>
            <a:pPr eaLnBrk="1" hangingPunct="1"/>
            <a:r>
              <a:rPr lang="th-TH" altLang="zh-CN" sz="40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en-US" altLang="zh-CN" sz="36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5. </a:t>
            </a:r>
            <a:r>
              <a:rPr lang="th-TH" altLang="zh-CN" sz="36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อัตราส่วนสำหรับผู้ลงทุนในหุ้นสามัญ</a:t>
            </a:r>
            <a:endParaRPr lang="zh-CN" altLang="zh-CN" sz="4000" dirty="0" smtClean="0">
              <a:solidFill>
                <a:schemeClr val="accent2"/>
              </a:solidFill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416050" y="2116138"/>
            <a:ext cx="7078663" cy="4373562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Tx/>
              <a:buNone/>
            </a:pPr>
            <a:r>
              <a:rPr lang="th-TH" altLang="zh-CN" sz="2800" b="1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	</a:t>
            </a:r>
            <a:r>
              <a:rPr lang="en-US" altLang="zh-CN" sz="2800" b="1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Ex. </a:t>
            </a:r>
            <a:r>
              <a:rPr lang="th-TH" altLang="zh-CN" sz="2800" b="1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ถ้าอัตราราคาตลาดต่อหุ้นของหุ้นสามัญเท่ากับ </a:t>
            </a:r>
            <a:r>
              <a:rPr lang="en-US" altLang="zh-CN" sz="2800" b="1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120 </a:t>
            </a:r>
            <a:r>
              <a:rPr lang="th-TH" altLang="zh-CN" sz="2800" b="1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บาท บริษัท ก จะมี  </a:t>
            </a:r>
            <a:r>
              <a:rPr lang="en-US" altLang="zh-CN" sz="2800" b="1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P/E </a:t>
            </a:r>
            <a:r>
              <a:rPr lang="th-TH" altLang="zh-CN" sz="2800" b="1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เป็นเท่าใด</a:t>
            </a:r>
          </a:p>
          <a:p>
            <a:pPr marL="0" indent="0" eaLnBrk="1" hangingPunct="1">
              <a:buFontTx/>
              <a:buNone/>
            </a:pPr>
            <a:r>
              <a:rPr lang="en-US" altLang="zh-CN" sz="2800" b="1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P/E Ratio  = </a:t>
            </a:r>
            <a:r>
              <a:rPr lang="th-TH" altLang="zh-CN" sz="2800" b="1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ราคาตลาดต่อหุ้นของหุ้นสามัญ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	กำไรต่อหุ้น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   </a:t>
            </a:r>
            <a:r>
              <a:rPr lang="en-US" altLang="zh-CN" sz="2800" b="1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=  120</a:t>
            </a:r>
          </a:p>
          <a:p>
            <a:pPr marL="0" indent="0" eaLnBrk="1" hangingPunct="1">
              <a:buFontTx/>
              <a:buNone/>
            </a:pPr>
            <a:r>
              <a:rPr lang="en-US" altLang="zh-CN" sz="2800" b="1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                     35.28</a:t>
            </a:r>
          </a:p>
          <a:p>
            <a:pPr marL="0" indent="0" eaLnBrk="1" hangingPunct="1">
              <a:buFontTx/>
              <a:buNone/>
            </a:pPr>
            <a:r>
              <a:rPr lang="en-US" altLang="zh-CN" sz="2800" b="1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  = 3.40 </a:t>
            </a:r>
            <a:r>
              <a:rPr lang="th-TH" altLang="zh-CN" sz="2800" b="1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เท่า</a:t>
            </a:r>
          </a:p>
          <a:p>
            <a:pPr marL="0" indent="0" eaLnBrk="1" hangingPunct="1">
              <a:buFontTx/>
              <a:buNone/>
            </a:pPr>
            <a:r>
              <a:rPr lang="en-US" altLang="zh-CN" sz="2800" b="1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* </a:t>
            </a:r>
            <a:r>
              <a:rPr lang="th-TH" altLang="zh-CN" sz="2800" b="1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บริษัทมีราคาตลาดของหุ้นสามัญเป็น </a:t>
            </a:r>
            <a:r>
              <a:rPr lang="en-US" altLang="zh-CN" sz="2800" b="1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3.40 </a:t>
            </a:r>
            <a:r>
              <a:rPr lang="th-TH" altLang="zh-CN" sz="2800" b="1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เท่าของกำไรต่อหุ้น</a:t>
            </a:r>
            <a:endParaRPr lang="en-US" altLang="zh-CN" sz="2800" b="1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  <a:p>
            <a:pPr marL="0" indent="0" eaLnBrk="1" hangingPunct="1">
              <a:buFontTx/>
              <a:buNone/>
            </a:pPr>
            <a:r>
              <a:rPr lang="en-US" altLang="zh-CN" sz="2800" b="1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                     </a:t>
            </a:r>
            <a:endParaRPr lang="th-TH" altLang="zh-CN" sz="2800" b="1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  <a:p>
            <a:pPr marL="0" indent="0" eaLnBrk="1" hangingPunct="1">
              <a:buFontTx/>
              <a:buNone/>
            </a:pPr>
            <a:endParaRPr lang="th-TH" altLang="zh-CN" sz="2800" b="1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cxnSp>
        <p:nvCxnSpPr>
          <p:cNvPr id="9" name="ตัวเชื่อมต่อตรง 8"/>
          <p:cNvCxnSpPr/>
          <p:nvPr/>
        </p:nvCxnSpPr>
        <p:spPr>
          <a:xfrm>
            <a:off x="2787650" y="3429000"/>
            <a:ext cx="3008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ตัวเชื่อมต่อตรง 2"/>
          <p:cNvCxnSpPr/>
          <p:nvPr/>
        </p:nvCxnSpPr>
        <p:spPr>
          <a:xfrm flipV="1">
            <a:off x="2787650" y="4365104"/>
            <a:ext cx="574675" cy="14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5072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487363"/>
            <a:ext cx="8545512" cy="1422400"/>
          </a:xfrm>
        </p:spPr>
        <p:txBody>
          <a:bodyPr/>
          <a:lstStyle/>
          <a:p>
            <a:pPr eaLnBrk="1" hangingPunct="1"/>
            <a:r>
              <a:rPr lang="th-TH" altLang="zh-CN" sz="40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en-US" altLang="zh-CN" sz="36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5. </a:t>
            </a:r>
            <a:r>
              <a:rPr lang="th-TH" altLang="zh-CN" sz="36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อัตราส่วนสำหรับผู้ลงทุนในหุ้นสามัญ</a:t>
            </a:r>
            <a:endParaRPr lang="zh-CN" altLang="zh-CN" sz="4000" dirty="0" smtClean="0">
              <a:solidFill>
                <a:schemeClr val="accent2"/>
              </a:solidFill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416050" y="2116138"/>
            <a:ext cx="7078663" cy="43735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     </a:t>
            </a:r>
            <a:r>
              <a:rPr lang="en-US" altLang="zh-CN" sz="28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5.3 </a:t>
            </a:r>
            <a:r>
              <a:rPr lang="th-TH" altLang="zh-CN" sz="28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อัตราการจ่ายเงินปันผล (</a:t>
            </a:r>
            <a:r>
              <a:rPr lang="en-US" altLang="zh-CN" sz="28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Dividend payout Ratio</a:t>
            </a:r>
            <a:r>
              <a:rPr lang="th-TH" altLang="zh-CN" sz="28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)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 อัตราการจ่ายเงินปันผล  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=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เงินปันผลต่อหุ้น    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x  100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		กำไรสุทธิต่อหุ้น</a:t>
            </a:r>
            <a:endParaRPr lang="en-US" altLang="zh-CN" sz="2800" b="1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  <a:p>
            <a:pPr marL="0" indent="0" eaLnBrk="1" hangingPunct="1">
              <a:buFontTx/>
              <a:buNone/>
            </a:pP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                 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หรือ 	        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=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เงินปันผล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	             กำไรสุทธิ</a:t>
            </a:r>
          </a:p>
          <a:p>
            <a:pPr marL="0" indent="0" eaLnBrk="1" hangingPunct="1">
              <a:buFontTx/>
              <a:buNone/>
            </a:pP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*  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ทำให้ทราบว่าธุรกิจมีนโยบายการจ่ายเงินปันผลคิดเป็นร้อยละเท่าไรของกำไรสุทธิและเก็บเป็นกำไรสะสมจำนวนเท่าไร</a:t>
            </a:r>
          </a:p>
        </p:txBody>
      </p:sp>
      <p:cxnSp>
        <p:nvCxnSpPr>
          <p:cNvPr id="9" name="ตัวเชื่อมต่อตรง 8"/>
          <p:cNvCxnSpPr/>
          <p:nvPr/>
        </p:nvCxnSpPr>
        <p:spPr>
          <a:xfrm>
            <a:off x="4248150" y="3170238"/>
            <a:ext cx="12969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ตัวเชื่อมต่อตรง 2"/>
          <p:cNvCxnSpPr/>
          <p:nvPr/>
        </p:nvCxnSpPr>
        <p:spPr>
          <a:xfrm flipV="1">
            <a:off x="4248150" y="4144963"/>
            <a:ext cx="574675" cy="14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0100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487363"/>
            <a:ext cx="8545512" cy="1422400"/>
          </a:xfrm>
        </p:spPr>
        <p:txBody>
          <a:bodyPr/>
          <a:lstStyle/>
          <a:p>
            <a:pPr eaLnBrk="1" hangingPunct="1"/>
            <a:r>
              <a:rPr lang="th-TH" altLang="zh-CN" sz="40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en-US" altLang="zh-CN" sz="36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5. </a:t>
            </a:r>
            <a:r>
              <a:rPr lang="th-TH" altLang="zh-CN" sz="36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อัตราส่วนสำหรับผู้ลงทุนในหุ้นสามัญ</a:t>
            </a:r>
            <a:endParaRPr lang="zh-CN" altLang="zh-CN" sz="4000" dirty="0" smtClean="0">
              <a:solidFill>
                <a:schemeClr val="accent2"/>
              </a:solidFill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416050" y="2116138"/>
            <a:ext cx="7078663" cy="43735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    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Ex.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บริษัท ก จ่ายเงินปันผล 18 บาท กำไรสุทธิต่อหุ้น 29 บาท บริษัทจ่ายเงินปันผลในอัตราเท่าใด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อัตราเงินปันผล  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= 18    x 100  </a:t>
            </a:r>
          </a:p>
          <a:p>
            <a:pPr marL="0" indent="0" eaLnBrk="1" hangingPunct="1">
              <a:buFontTx/>
              <a:buNone/>
            </a:pP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               29</a:t>
            </a:r>
          </a:p>
          <a:p>
            <a:pPr marL="0" indent="0" eaLnBrk="1" hangingPunct="1">
              <a:buFontTx/>
              <a:buNone/>
            </a:pP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           = 62.07 %</a:t>
            </a:r>
          </a:p>
          <a:p>
            <a:pPr marL="0" indent="0" eaLnBrk="1" hangingPunct="1">
              <a:buFontTx/>
              <a:buNone/>
            </a:pP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*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ธุรกิจจ่ายเงินปันผลเท่ากับ 62.07 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%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ของกำไรและมีนโยบายเก็บกำไร 	สะสม 37.93 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%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ของกำไรสุทธิ</a:t>
            </a:r>
          </a:p>
        </p:txBody>
      </p:sp>
      <p:cxnSp>
        <p:nvCxnSpPr>
          <p:cNvPr id="3" name="ตัวเชื่อมต่อตรง 2"/>
          <p:cNvCxnSpPr/>
          <p:nvPr/>
        </p:nvCxnSpPr>
        <p:spPr>
          <a:xfrm flipV="1">
            <a:off x="3200400" y="3525838"/>
            <a:ext cx="287338" cy="14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3943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487363"/>
            <a:ext cx="8545512" cy="1422400"/>
          </a:xfrm>
        </p:spPr>
        <p:txBody>
          <a:bodyPr/>
          <a:lstStyle/>
          <a:p>
            <a:pPr eaLnBrk="1" hangingPunct="1"/>
            <a:r>
              <a:rPr lang="th-TH" altLang="zh-CN" sz="40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en-US" altLang="zh-CN" sz="36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5. </a:t>
            </a:r>
            <a:r>
              <a:rPr lang="th-TH" altLang="zh-CN" sz="36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อัตราส่วนสำหรับผู้ลงทุนในหุ้นสามัญ</a:t>
            </a:r>
            <a:endParaRPr lang="zh-CN" altLang="zh-CN" sz="4000" dirty="0" smtClean="0">
              <a:solidFill>
                <a:schemeClr val="accent2"/>
              </a:solidFill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416050" y="2116138"/>
            <a:ext cx="7078663" cy="43735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    </a:t>
            </a:r>
            <a:r>
              <a:rPr lang="en-US" altLang="zh-CN" sz="28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5.4 </a:t>
            </a:r>
            <a:r>
              <a:rPr lang="th-TH" altLang="zh-CN" sz="28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อัตราผลตอบแทนจากเงินปันผล (</a:t>
            </a:r>
            <a:r>
              <a:rPr lang="en-US" altLang="zh-CN" sz="28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Dividend Yield</a:t>
            </a:r>
            <a:r>
              <a:rPr lang="th-TH" altLang="zh-CN" sz="28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)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    อัตราผลตอบแทนจากเงินปันผล 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=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เงินปันผลต่อหุ้น  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  x  100</a:t>
            </a:r>
          </a:p>
          <a:p>
            <a:pPr marL="0" indent="0" eaLnBrk="1" hangingPunct="1">
              <a:buFontTx/>
              <a:buNone/>
            </a:pP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			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ราคาตลาดต่อหุ้น</a:t>
            </a:r>
          </a:p>
          <a:p>
            <a:pPr marL="0" indent="0" eaLnBrk="1" hangingPunct="1">
              <a:buFontTx/>
              <a:buNone/>
            </a:pPr>
            <a:endParaRPr lang="th-TH" altLang="zh-CN" sz="2800" b="1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 แสดงถึงร้อยละของเงินปันผลที่ผู้ถือหุ้นจะได้รับเมื่อลงทุนซื้อหุ้นสามัญ ณ ราคาตลาดขณะนั้น</a:t>
            </a:r>
          </a:p>
        </p:txBody>
      </p:sp>
      <p:cxnSp>
        <p:nvCxnSpPr>
          <p:cNvPr id="3" name="ตัวเชื่อมต่อตรง 2"/>
          <p:cNvCxnSpPr/>
          <p:nvPr/>
        </p:nvCxnSpPr>
        <p:spPr>
          <a:xfrm>
            <a:off x="5132388" y="3171825"/>
            <a:ext cx="1357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3873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487363"/>
            <a:ext cx="8545512" cy="1422400"/>
          </a:xfrm>
        </p:spPr>
        <p:txBody>
          <a:bodyPr/>
          <a:lstStyle/>
          <a:p>
            <a:pPr eaLnBrk="1" hangingPunct="1"/>
            <a:r>
              <a:rPr lang="th-TH" altLang="zh-CN" sz="40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en-US" altLang="zh-CN" sz="36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5. </a:t>
            </a:r>
            <a:r>
              <a:rPr lang="th-TH" altLang="zh-CN" sz="36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อัตราส่วนสำหรับผู้ลงทุนในหุ้นสามัญ</a:t>
            </a:r>
            <a:endParaRPr lang="zh-CN" altLang="zh-CN" sz="4000" dirty="0" smtClean="0">
              <a:solidFill>
                <a:schemeClr val="accent2"/>
              </a:solidFill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460500" y="2116138"/>
            <a:ext cx="7078663" cy="43735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 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Ex.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ถ้าบริษัทจ่ายเงินปันผลหุ้นละ 28 บาท ราคาตลาดของหุ้นสามัญเท่ากับ 150 บาท ให้กำหนดอัตราผลตอบแทนจากเงินปันผล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อัตราผลตอบแทนจากเงินปันผล  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=   28   x 100</a:t>
            </a:r>
          </a:p>
          <a:p>
            <a:pPr marL="0" indent="0" eaLnBrk="1" hangingPunct="1">
              <a:buFontTx/>
              <a:buNone/>
            </a:pP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		            150</a:t>
            </a:r>
          </a:p>
          <a:p>
            <a:pPr marL="0" indent="0" eaLnBrk="1" hangingPunct="1">
              <a:buFontTx/>
              <a:buNone/>
            </a:pP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		       = 18.66 %</a:t>
            </a:r>
            <a:endParaRPr lang="th-TH" altLang="zh-CN" sz="2800" b="1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cxnSp>
        <p:nvCxnSpPr>
          <p:cNvPr id="3" name="ตัวเชื่อมต่อตรง 2"/>
          <p:cNvCxnSpPr/>
          <p:nvPr/>
        </p:nvCxnSpPr>
        <p:spPr>
          <a:xfrm>
            <a:off x="4984750" y="3525838"/>
            <a:ext cx="3841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กระจาย 2 4"/>
          <p:cNvSpPr/>
          <p:nvPr/>
        </p:nvSpPr>
        <p:spPr>
          <a:xfrm>
            <a:off x="3687763" y="4248150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200020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188640"/>
            <a:ext cx="8545512" cy="1422400"/>
          </a:xfrm>
        </p:spPr>
        <p:txBody>
          <a:bodyPr/>
          <a:lstStyle/>
          <a:p>
            <a:r>
              <a:rPr lang="th-TH" altLang="zh-CN" sz="40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sz="36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สรุปอัตราส่วนทางการเงิน</a:t>
            </a:r>
            <a:br>
              <a:rPr lang="th-TH" altLang="zh-CN" sz="36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</a:br>
            <a:r>
              <a:rPr lang="th-TH" sz="4000" b="1" dirty="0"/>
              <a:t>อัตราส่วนวิเคราะห์สภาพคล่องทางการเงิน</a:t>
            </a:r>
            <a:endParaRPr lang="zh-CN" altLang="zh-CN" sz="4000" dirty="0" smtClean="0">
              <a:solidFill>
                <a:schemeClr val="accent2"/>
              </a:solidFill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772816"/>
            <a:ext cx="8086775" cy="4373562"/>
          </a:xfrm>
        </p:spPr>
        <p:txBody>
          <a:bodyPr>
            <a:normAutofit fontScale="92500" lnSpcReduction="20000"/>
          </a:bodyPr>
          <a:lstStyle/>
          <a:p>
            <a:r>
              <a:rPr lang="th-TH" b="1" dirty="0">
                <a:latin typeface="TH Niramit AS" pitchFamily="2" charset="-34"/>
                <a:cs typeface="TH Niramit AS" pitchFamily="2" charset="-34"/>
              </a:rPr>
              <a:t>- อัตราส่วนเงินทุนหมุนเวียน (</a:t>
            </a:r>
            <a:r>
              <a:rPr lang="en-US" b="1" dirty="0">
                <a:latin typeface="TH Niramit AS" pitchFamily="2" charset="-34"/>
                <a:cs typeface="TH Niramit AS" pitchFamily="2" charset="-34"/>
              </a:rPr>
              <a:t>current ratio) = </a:t>
            </a:r>
            <a:r>
              <a:rPr lang="th-TH" b="1" dirty="0">
                <a:latin typeface="TH Niramit AS" pitchFamily="2" charset="-34"/>
                <a:cs typeface="TH Niramit AS" pitchFamily="2" charset="-34"/>
              </a:rPr>
              <a:t>สินทรัพย์หมุนเวียน / หนี้สินหมุนเวียน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/>
            </a:r>
            <a:br>
              <a:rPr lang="th-TH" dirty="0">
                <a:latin typeface="TH Niramit AS" pitchFamily="2" charset="-34"/>
                <a:cs typeface="TH Niramit AS" pitchFamily="2" charset="-34"/>
              </a:rPr>
            </a:br>
            <a:r>
              <a:rPr lang="th-TH" dirty="0">
                <a:latin typeface="TH Niramit AS" pitchFamily="2" charset="-34"/>
                <a:cs typeface="TH Niramit AS" pitchFamily="2" charset="-34"/>
              </a:rPr>
              <a:t/>
            </a:r>
            <a:br>
              <a:rPr lang="th-TH" dirty="0">
                <a:latin typeface="TH Niramit AS" pitchFamily="2" charset="-34"/>
                <a:cs typeface="TH Niramit AS" pitchFamily="2" charset="-34"/>
              </a:rPr>
            </a:br>
            <a:r>
              <a:rPr lang="th-TH" dirty="0">
                <a:latin typeface="TH Niramit AS" pitchFamily="2" charset="-34"/>
                <a:cs typeface="TH Niramit AS" pitchFamily="2" charset="-34"/>
              </a:rPr>
              <a:t>ความหมาย เป็นเครื่องชี้วัดฐานะทางการเงินระยะสั้นของธุรกิจ ถ้าอัตราส่วนมีค่ายิ่ง</a:t>
            </a:r>
            <a:r>
              <a:rPr lang="th-TH" dirty="0" smtClean="0">
                <a:latin typeface="TH Niramit AS" pitchFamily="2" charset="-34"/>
                <a:cs typeface="TH Niramit AS" pitchFamily="2" charset="-34"/>
              </a:rPr>
              <a:t>สูง 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แสดงว่ามีสภาพคล่องมากมีโอกาสในการชำระหนี้สูง โดยทั่วไปอัตราส่วนที่เหมาะสมจะประมาณ 2:1</a:t>
            </a:r>
          </a:p>
          <a:p>
            <a:r>
              <a:rPr lang="th-TH" b="1" dirty="0">
                <a:latin typeface="TH Niramit AS" pitchFamily="2" charset="-34"/>
                <a:cs typeface="TH Niramit AS" pitchFamily="2" charset="-34"/>
              </a:rPr>
              <a:t>- อัตราส่วนสินทรัพย์คล่องตัว (</a:t>
            </a:r>
            <a:r>
              <a:rPr lang="en-US" b="1" dirty="0">
                <a:latin typeface="TH Niramit AS" pitchFamily="2" charset="-34"/>
                <a:cs typeface="TH Niramit AS" pitchFamily="2" charset="-34"/>
              </a:rPr>
              <a:t>Quick Ratio) = ( </a:t>
            </a:r>
            <a:r>
              <a:rPr lang="th-TH" b="1" dirty="0">
                <a:latin typeface="TH Niramit AS" pitchFamily="2" charset="-34"/>
                <a:cs typeface="TH Niramit AS" pitchFamily="2" charset="-34"/>
              </a:rPr>
              <a:t>สินทรัพย์หมุนเวียน – สินค้าคงเหลือ ) / หนี้สินหมุนเวียน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/>
            </a:r>
            <a:br>
              <a:rPr lang="th-TH" dirty="0">
                <a:latin typeface="TH Niramit AS" pitchFamily="2" charset="-34"/>
                <a:cs typeface="TH Niramit AS" pitchFamily="2" charset="-34"/>
              </a:rPr>
            </a:br>
            <a:r>
              <a:rPr lang="th-TH" dirty="0">
                <a:latin typeface="TH Niramit AS" pitchFamily="2" charset="-34"/>
                <a:cs typeface="TH Niramit AS" pitchFamily="2" charset="-34"/>
              </a:rPr>
              <a:t>ความหมาย ใช้วัดความสามารถในการชำระหนี้สินหมุนเวียน อัตราส่วนยิ่งมาก แสดงว่ามีสภาพคล่องสูง โดยทั่วไปอัตราส่วนที่เหมาะสมจะประมาณ 1:1</a:t>
            </a:r>
          </a:p>
          <a:p>
            <a:pPr marL="36576" indent="0">
              <a:buNone/>
            </a:pPr>
            <a:endParaRPr lang="th-TH" altLang="zh-CN" sz="2800" b="1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533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188640"/>
            <a:ext cx="8545512" cy="1422400"/>
          </a:xfrm>
        </p:spPr>
        <p:txBody>
          <a:bodyPr/>
          <a:lstStyle/>
          <a:p>
            <a:r>
              <a:rPr lang="th-TH" altLang="zh-CN" sz="40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sz="36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/>
            </a:r>
            <a:br>
              <a:rPr lang="th-TH" altLang="zh-CN" sz="36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</a:br>
            <a:r>
              <a:rPr lang="th-TH" sz="4000" b="1" dirty="0"/>
              <a:t>อัตราส่วนวิเคราะห์ประสิทธิภาพในการดำเนินงาน</a:t>
            </a:r>
            <a:endParaRPr lang="zh-CN" altLang="zh-CN" sz="4000" dirty="0" smtClean="0">
              <a:solidFill>
                <a:schemeClr val="accent2"/>
              </a:solidFill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772816"/>
            <a:ext cx="8086775" cy="4373562"/>
          </a:xfrm>
        </p:spPr>
        <p:txBody>
          <a:bodyPr>
            <a:normAutofit/>
          </a:bodyPr>
          <a:lstStyle/>
          <a:p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- อัตราส่วนหมุนเวียนสินทรัพย์รวม (</a:t>
            </a:r>
            <a:r>
              <a:rPr lang="en-US" sz="2800" b="1" dirty="0">
                <a:latin typeface="TH Niramit AS" pitchFamily="2" charset="-34"/>
                <a:cs typeface="TH Niramit AS" pitchFamily="2" charset="-34"/>
              </a:rPr>
              <a:t>Total Asset Turnover) = </a:t>
            </a:r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ขายสุทธิ / สินทรัพย์ทั้งหมดเฉลี่ย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/>
            </a:r>
            <a:br>
              <a:rPr lang="th-TH" sz="2800" dirty="0">
                <a:latin typeface="TH Niramit AS" pitchFamily="2" charset="-34"/>
                <a:cs typeface="TH Niramit AS" pitchFamily="2" charset="-34"/>
              </a:rPr>
            </a:b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ความหมาย แสดงประสิทธิภาพในการใช้สินทรัพย์ทั้งหมดของบริษัทเพื่อให้เกิดรายได้ อัตราส่วนยิ่งมาก แสดงว่ามีประสิทธิภาพในการใช้สินทรัพย์ดี </a:t>
            </a:r>
          </a:p>
          <a:p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- อัตราหมุนเวียนของลูกหนี้ (</a:t>
            </a:r>
            <a:r>
              <a:rPr lang="en-US" sz="2800" b="1" dirty="0">
                <a:latin typeface="TH Niramit AS" pitchFamily="2" charset="-34"/>
                <a:cs typeface="TH Niramit AS" pitchFamily="2" charset="-34"/>
              </a:rPr>
              <a:t>Receivable Turnover) = </a:t>
            </a:r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ขายเชื่อสุทธิ / ลูกนี้เฉลี่ย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/>
            </a:r>
            <a:br>
              <a:rPr lang="th-TH" sz="2800" dirty="0">
                <a:latin typeface="TH Niramit AS" pitchFamily="2" charset="-34"/>
                <a:cs typeface="TH Niramit AS" pitchFamily="2" charset="-34"/>
              </a:rPr>
            </a:b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ความหมาย แสดงความสัมพันธ์</a:t>
            </a: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ระหว่าง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ยอดขายเชื่อกับลูกหนี้ ถ้าอัตราส่วนสูง แสดงว่าบริษัทมีความสามารถในการริหารลูกหนี้ได้ดี เปลี่ยนลูกหนี้เป็นเงินสดได้เร็ว</a:t>
            </a:r>
          </a:p>
          <a:p>
            <a:pPr marL="36576" indent="0">
              <a:buNone/>
            </a:pPr>
            <a:endParaRPr lang="th-TH" altLang="zh-CN" sz="2800" b="1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133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188640"/>
            <a:ext cx="8545512" cy="1422400"/>
          </a:xfrm>
        </p:spPr>
        <p:txBody>
          <a:bodyPr/>
          <a:lstStyle/>
          <a:p>
            <a:r>
              <a:rPr lang="th-TH" altLang="zh-CN" sz="40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sz="36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/>
            </a:r>
            <a:br>
              <a:rPr lang="th-TH" altLang="zh-CN" sz="36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</a:br>
            <a:r>
              <a:rPr lang="th-TH" sz="4000" b="1" dirty="0"/>
              <a:t>อัตราส่วนวิเคราะห์ประสิทธิภาพในการดำเนินงาน</a:t>
            </a:r>
            <a:endParaRPr lang="zh-CN" altLang="zh-CN" sz="4000" dirty="0" smtClean="0">
              <a:solidFill>
                <a:schemeClr val="accent2"/>
              </a:solidFill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772816"/>
            <a:ext cx="8086775" cy="4373562"/>
          </a:xfrm>
        </p:spPr>
        <p:txBody>
          <a:bodyPr>
            <a:normAutofit fontScale="92500" lnSpcReduction="10000"/>
          </a:bodyPr>
          <a:lstStyle/>
          <a:p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- ระยะเวลา</a:t>
            </a:r>
            <a:r>
              <a:rPr lang="th-TH" sz="2800" b="1" dirty="0" smtClean="0">
                <a:latin typeface="TH Niramit AS" pitchFamily="2" charset="-34"/>
                <a:cs typeface="TH Niramit AS" pitchFamily="2" charset="-34"/>
              </a:rPr>
              <a:t>เฉลี่ยใน</a:t>
            </a:r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การเก็บหนี้ (</a:t>
            </a:r>
            <a:r>
              <a:rPr lang="en-US" sz="2800" b="1" dirty="0">
                <a:latin typeface="TH Niramit AS" pitchFamily="2" charset="-34"/>
                <a:cs typeface="TH Niramit AS" pitchFamily="2" charset="-34"/>
              </a:rPr>
              <a:t>Average Collection Period) = 360 / </a:t>
            </a:r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อัตราการหมุนเวียนของลูกหนี้</a:t>
            </a:r>
            <a:br>
              <a:rPr lang="th-TH" sz="2800" b="1" dirty="0">
                <a:latin typeface="TH Niramit AS" pitchFamily="2" charset="-34"/>
                <a:cs typeface="TH Niramit AS" pitchFamily="2" charset="-34"/>
              </a:rPr>
            </a:br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ความหมาย แสดงระยะเวลาในการเก็บหนี้จากลูกหนี้ว่ายาวนานแค่ไหน สามารถนำมาเปรียบเทียบกับเงื่อนไขการชำระเงิน (</a:t>
            </a:r>
            <a:r>
              <a:rPr lang="en-US" sz="2800" b="1" dirty="0">
                <a:latin typeface="TH Niramit AS" pitchFamily="2" charset="-34"/>
                <a:cs typeface="TH Niramit AS" pitchFamily="2" charset="-34"/>
              </a:rPr>
              <a:t>Term of Sale) </a:t>
            </a:r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เพื่อแสดงถึงประสิทธิภาพในการเรียกเก็บหนี้ </a:t>
            </a:r>
          </a:p>
          <a:p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- อัตราการหมุนเวียนของสินค้า (</a:t>
            </a:r>
            <a:r>
              <a:rPr lang="en-US" sz="2800" b="1" dirty="0">
                <a:latin typeface="TH Niramit AS" pitchFamily="2" charset="-34"/>
                <a:cs typeface="TH Niramit AS" pitchFamily="2" charset="-34"/>
              </a:rPr>
              <a:t>Inventory Turnover) = </a:t>
            </a:r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ต้นทุนสินค้าขาย / สินค้าคงเหลือเฉลี่ย</a:t>
            </a:r>
            <a:br>
              <a:rPr lang="th-TH" sz="2800" b="1" dirty="0">
                <a:latin typeface="TH Niramit AS" pitchFamily="2" charset="-34"/>
                <a:cs typeface="TH Niramit AS" pitchFamily="2" charset="-34"/>
              </a:rPr>
            </a:br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ความหมาย ใช้วัดอัตราการหมุนเวียนของสินค้าคงเหลือ เพื่อให้ทราบถึงความคล่องตัวของสินค้าว่าสามารถจำหน่ายออกไปได้</a:t>
            </a:r>
            <a:r>
              <a:rPr lang="th-TH" sz="2800" b="1" dirty="0" smtClean="0">
                <a:latin typeface="TH Niramit AS" pitchFamily="2" charset="-34"/>
                <a:cs typeface="TH Niramit AS" pitchFamily="2" charset="-34"/>
              </a:rPr>
              <a:t>เร็วเพียงใด </a:t>
            </a:r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อัตราส่วนยิ่งสูง แสดงว่ายิ่งขายออกได้เร็ว แสดงถึงประสิทธิภาพในการขายของบริษัทด้วย</a:t>
            </a:r>
          </a:p>
          <a:p>
            <a:pPr marL="36576" indent="0">
              <a:buNone/>
            </a:pPr>
            <a:endParaRPr lang="th-TH" altLang="zh-CN" sz="2800" b="1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cxnSp>
        <p:nvCxnSpPr>
          <p:cNvPr id="3" name="ตัวเชื่อมต่อตรง 2"/>
          <p:cNvCxnSpPr/>
          <p:nvPr/>
        </p:nvCxnSpPr>
        <p:spPr>
          <a:xfrm>
            <a:off x="4984750" y="3525838"/>
            <a:ext cx="3841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182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188640"/>
            <a:ext cx="8545512" cy="1422400"/>
          </a:xfrm>
        </p:spPr>
        <p:txBody>
          <a:bodyPr/>
          <a:lstStyle/>
          <a:p>
            <a:r>
              <a:rPr lang="th-TH" altLang="zh-CN" sz="40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sz="3600" b="1" dirty="0"/>
              <a:t>อัตราส่วนวิเคราะห์ความสามารถในการทำกำไร</a:t>
            </a:r>
            <a:endParaRPr lang="zh-CN" altLang="zh-CN" sz="4000" dirty="0" smtClean="0">
              <a:solidFill>
                <a:schemeClr val="accent2"/>
              </a:solidFill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772816"/>
            <a:ext cx="8086775" cy="4373562"/>
          </a:xfrm>
        </p:spPr>
        <p:txBody>
          <a:bodyPr>
            <a:normAutofit lnSpcReduction="10000"/>
          </a:bodyPr>
          <a:lstStyle/>
          <a:p>
            <a:r>
              <a:rPr lang="th-TH" sz="2400" b="1" dirty="0">
                <a:latin typeface="TH Niramit AS" pitchFamily="2" charset="-34"/>
                <a:cs typeface="TH Niramit AS" pitchFamily="2" charset="-34"/>
              </a:rPr>
              <a:t>- กำไรจากการดำเนินงานก่อนหักดอกเบี้ยจ่าย ภาษีเงินได้ ค่าเสื่อมราคา และค่าใช้จ่ายล่วงหน้า (</a:t>
            </a:r>
            <a:r>
              <a:rPr lang="en-US" sz="2400" b="1" dirty="0">
                <a:latin typeface="TH Niramit AS" pitchFamily="2" charset="-34"/>
                <a:cs typeface="TH Niramit AS" pitchFamily="2" charset="-34"/>
              </a:rPr>
              <a:t>Earning Before Interest, Taxation, Depreciation and Amortization : EBITDA)</a:t>
            </a:r>
            <a:br>
              <a:rPr lang="en-US" sz="2400" b="1" dirty="0">
                <a:latin typeface="TH Niramit AS" pitchFamily="2" charset="-34"/>
                <a:cs typeface="TH Niramit AS" pitchFamily="2" charset="-34"/>
              </a:rPr>
            </a:br>
            <a:r>
              <a:rPr lang="th-TH" sz="2400" b="1" dirty="0">
                <a:latin typeface="TH Niramit AS" pitchFamily="2" charset="-34"/>
                <a:cs typeface="TH Niramit AS" pitchFamily="2" charset="-34"/>
              </a:rPr>
              <a:t>ความหมาย กำไรที่ยังไม่หักต้นทุนทางการเงิน </a:t>
            </a:r>
            <a:r>
              <a:rPr lang="en-US" sz="2400" b="1" dirty="0">
                <a:latin typeface="TH Niramit AS" pitchFamily="2" charset="-34"/>
                <a:cs typeface="TH Niramit AS" pitchFamily="2" charset="-34"/>
              </a:rPr>
              <a:t>EBITDA </a:t>
            </a:r>
            <a:r>
              <a:rPr lang="th-TH" sz="2400" b="1" dirty="0">
                <a:latin typeface="TH Niramit AS" pitchFamily="2" charset="-34"/>
                <a:cs typeface="TH Niramit AS" pitchFamily="2" charset="-34"/>
              </a:rPr>
              <a:t>สามารถนำไปใช้ได้หลายทางเช่น การวิเคราะห์ </a:t>
            </a:r>
            <a:r>
              <a:rPr lang="en-US" sz="2400" b="1" dirty="0">
                <a:latin typeface="TH Niramit AS" pitchFamily="2" charset="-34"/>
                <a:cs typeface="TH Niramit AS" pitchFamily="2" charset="-34"/>
              </a:rPr>
              <a:t>DCF (Discounted Cash flow) </a:t>
            </a:r>
            <a:r>
              <a:rPr lang="th-TH" sz="2400" b="1" dirty="0">
                <a:latin typeface="TH Niramit AS" pitchFamily="2" charset="-34"/>
                <a:cs typeface="TH Niramit AS" pitchFamily="2" charset="-34"/>
              </a:rPr>
              <a:t>หรือการประเมินมูลค่าบริษัทในอนาคต </a:t>
            </a:r>
          </a:p>
          <a:p>
            <a:r>
              <a:rPr lang="th-TH" sz="2400" b="1" dirty="0">
                <a:latin typeface="TH Niramit AS" pitchFamily="2" charset="-34"/>
                <a:cs typeface="TH Niramit AS" pitchFamily="2" charset="-34"/>
              </a:rPr>
              <a:t>- </a:t>
            </a:r>
            <a:r>
              <a:rPr lang="th-TH" sz="2400" b="1" dirty="0" smtClean="0">
                <a:latin typeface="TH Niramit AS" pitchFamily="2" charset="-34"/>
                <a:cs typeface="TH Niramit AS" pitchFamily="2" charset="-34"/>
              </a:rPr>
              <a:t>อัตรา</a:t>
            </a:r>
            <a:r>
              <a:rPr lang="th-TH" sz="2400" b="1" dirty="0">
                <a:latin typeface="TH Niramit AS" pitchFamily="2" charset="-34"/>
                <a:cs typeface="TH Niramit AS" pitchFamily="2" charset="-34"/>
              </a:rPr>
              <a:t>กำไรจากการดำเนินงาน (</a:t>
            </a:r>
            <a:r>
              <a:rPr lang="en-US" sz="2400" b="1" dirty="0">
                <a:latin typeface="TH Niramit AS" pitchFamily="2" charset="-34"/>
                <a:cs typeface="TH Niramit AS" pitchFamily="2" charset="-34"/>
              </a:rPr>
              <a:t>Operating Income Margin) </a:t>
            </a:r>
            <a:r>
              <a:rPr lang="th-TH" sz="2400" b="1" dirty="0">
                <a:latin typeface="TH Niramit AS" pitchFamily="2" charset="-34"/>
                <a:cs typeface="TH Niramit AS" pitchFamily="2" charset="-34"/>
              </a:rPr>
              <a:t>ต่อยอดขาย = กำไรจากการดำเนินงาน / ขายสุทธิ</a:t>
            </a:r>
            <a:br>
              <a:rPr lang="th-TH" sz="2400" b="1" dirty="0">
                <a:latin typeface="TH Niramit AS" pitchFamily="2" charset="-34"/>
                <a:cs typeface="TH Niramit AS" pitchFamily="2" charset="-34"/>
              </a:rPr>
            </a:br>
            <a:r>
              <a:rPr lang="th-TH" sz="2400" b="1" dirty="0">
                <a:latin typeface="TH Niramit AS" pitchFamily="2" charset="-34"/>
                <a:cs typeface="TH Niramit AS" pitchFamily="2" charset="-34"/>
              </a:rPr>
              <a:t>ความหมาย แสดงรายได้จากกาขายที่เหลือหลังจากหักค่าใช้จ่ายทั้งหมดแล้ว หากอัตราส่วนนี้ลดลง อาจจะมีสาเหตุจากกำไรขั้นต้นต่ำเกินไป เนื่องจากต้นทุนสูง หรือค่าใช้จ่ายอื่นๆ สูงขึ้นไม่สัมพันธ์</a:t>
            </a:r>
            <a:r>
              <a:rPr lang="th-TH" sz="2400" b="1" dirty="0" smtClean="0">
                <a:latin typeface="TH Niramit AS" pitchFamily="2" charset="-34"/>
                <a:cs typeface="TH Niramit AS" pitchFamily="2" charset="-34"/>
              </a:rPr>
              <a:t>กับอด</a:t>
            </a:r>
            <a:r>
              <a:rPr lang="th-TH" sz="2400" b="1" dirty="0">
                <a:latin typeface="TH Niramit AS" pitchFamily="2" charset="-34"/>
                <a:cs typeface="TH Niramit AS" pitchFamily="2" charset="-34"/>
              </a:rPr>
              <a:t>ขาย ซึ่งต้องปรับปรุงแก้ไขและควบคุมอย่างเร่งด่วน</a:t>
            </a:r>
          </a:p>
          <a:p>
            <a:pPr marL="36576" indent="0">
              <a:buNone/>
            </a:pPr>
            <a:endParaRPr lang="th-TH" altLang="zh-CN" sz="2800" b="1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746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96944" cy="5760640"/>
          </a:xfrm>
        </p:spPr>
        <p:txBody>
          <a:bodyPr>
            <a:normAutofit fontScale="90000"/>
          </a:bodyPr>
          <a:lstStyle/>
          <a:p>
            <a:pPr algn="l"/>
            <a: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b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9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การเปรียบเทียบข้อมูลควรพิจารณาถึง </a:t>
            </a:r>
            <a:r>
              <a:rPr lang="en-US" sz="49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:</a:t>
            </a:r>
            <a:r>
              <a:rPr lang="en-US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en-US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ขนาดของกิจการ</a:t>
            </a:r>
            <a:b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2. ลักษณะการทำธุรกิจ</a:t>
            </a:r>
            <a:b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3. วัฒนธรรมขององค์การ</a:t>
            </a:r>
            <a:b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4. รูปแบบการจัดการ</a:t>
            </a:r>
            <a:b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5. หลักการบัญชี</a:t>
            </a:r>
            <a:b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6. สภาวะแวดล้อม</a:t>
            </a:r>
            <a: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49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920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188640"/>
            <a:ext cx="8545512" cy="1422400"/>
          </a:xfrm>
        </p:spPr>
        <p:txBody>
          <a:bodyPr/>
          <a:lstStyle/>
          <a:p>
            <a:r>
              <a:rPr lang="th-TH" altLang="zh-CN" sz="40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sz="3600" b="1" dirty="0"/>
              <a:t>อัตราส่วนวิเคราะห์ความสามารถในการทำกำไร</a:t>
            </a:r>
            <a:endParaRPr lang="zh-CN" altLang="zh-CN" sz="4000" dirty="0" smtClean="0">
              <a:solidFill>
                <a:schemeClr val="accent2"/>
              </a:solidFill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772816"/>
            <a:ext cx="8086775" cy="4373562"/>
          </a:xfrm>
        </p:spPr>
        <p:txBody>
          <a:bodyPr>
            <a:normAutofit fontScale="85000" lnSpcReduction="20000"/>
          </a:bodyPr>
          <a:lstStyle/>
          <a:p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- อัตราผลตอบแทน (กำไรจากการดำเนินงาน) จาก</a:t>
            </a:r>
            <a:r>
              <a:rPr lang="th-TH" sz="2800" b="1" dirty="0" smtClean="0">
                <a:latin typeface="TH Niramit AS" pitchFamily="2" charset="-34"/>
                <a:cs typeface="TH Niramit AS" pitchFamily="2" charset="-34"/>
              </a:rPr>
              <a:t>สินทรัพย์ทั้งหมด </a:t>
            </a:r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(</a:t>
            </a:r>
            <a:r>
              <a:rPr lang="en-US" sz="2800" b="1" dirty="0">
                <a:latin typeface="TH Niramit AS" pitchFamily="2" charset="-34"/>
                <a:cs typeface="TH Niramit AS" pitchFamily="2" charset="-34"/>
              </a:rPr>
              <a:t>Basic Earning Power) = </a:t>
            </a:r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กำไรจากการดำเนินงาน / สินทรัพย์ทั้งหมดเฉลี่ย</a:t>
            </a:r>
            <a:br>
              <a:rPr lang="th-TH" sz="2800" b="1" dirty="0">
                <a:latin typeface="TH Niramit AS" pitchFamily="2" charset="-34"/>
                <a:cs typeface="TH Niramit AS" pitchFamily="2" charset="-34"/>
              </a:rPr>
            </a:br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ความหมาย ใช้ในการวิเคราะห์เพื่อหาผลตอบแทนที่ได้จากสินทรัพย์ทั้งหมดของบริษัท โดย</a:t>
            </a:r>
            <a:r>
              <a:rPr lang="th-TH" sz="2800" b="1" dirty="0" smtClean="0">
                <a:latin typeface="TH Niramit AS" pitchFamily="2" charset="-34"/>
                <a:cs typeface="TH Niramit AS" pitchFamily="2" charset="-34"/>
              </a:rPr>
              <a:t>พิจารณา</a:t>
            </a:r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กำไรทั้งหมดก่อนหัก</a:t>
            </a:r>
            <a:r>
              <a:rPr lang="th-TH" sz="2800" b="1" dirty="0" smtClean="0">
                <a:latin typeface="TH Niramit AS" pitchFamily="2" charset="-34"/>
                <a:cs typeface="TH Niramit AS" pitchFamily="2" charset="-34"/>
              </a:rPr>
              <a:t>ดอกเบี้ยและ</a:t>
            </a:r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ภาษีเทียบกับการใช้สินทรัพย์ทั้งหมด </a:t>
            </a:r>
          </a:p>
          <a:p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- อัตราผลตอบแทน (กำไรสุทธิ) จากสินทรัพย์ทั้งหมด </a:t>
            </a:r>
            <a:r>
              <a:rPr lang="th-TH" sz="2800" b="1" dirty="0" smtClean="0">
                <a:latin typeface="TH Niramit AS" pitchFamily="2" charset="-34"/>
                <a:cs typeface="TH Niramit AS" pitchFamily="2" charset="-34"/>
              </a:rPr>
              <a:t>(</a:t>
            </a:r>
            <a:r>
              <a:rPr lang="en-US" sz="2800" b="1" dirty="0" smtClean="0">
                <a:latin typeface="TH Niramit AS" pitchFamily="2" charset="-34"/>
                <a:cs typeface="TH Niramit AS" pitchFamily="2" charset="-34"/>
              </a:rPr>
              <a:t>Return </a:t>
            </a:r>
            <a:r>
              <a:rPr lang="en-US" sz="2800" b="1" dirty="0">
                <a:latin typeface="TH Niramit AS" pitchFamily="2" charset="-34"/>
                <a:cs typeface="TH Niramit AS" pitchFamily="2" charset="-34"/>
              </a:rPr>
              <a:t>on Asset : ROA) = </a:t>
            </a:r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กำไรสุทธิ / สินทรัพย์ทั้งหมด</a:t>
            </a:r>
            <a:br>
              <a:rPr lang="th-TH" sz="2800" b="1" dirty="0">
                <a:latin typeface="TH Niramit AS" pitchFamily="2" charset="-34"/>
                <a:cs typeface="TH Niramit AS" pitchFamily="2" charset="-34"/>
              </a:rPr>
            </a:br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ความหมาย วัดความสามารถในการทำกำไรของเงินลงทุนที่มาจากสองส่วนคือ หนี้สินและส่วนของผู้ถือหุ้น </a:t>
            </a:r>
          </a:p>
          <a:p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- อัตราส่วนผลตอบแทนจากส่วนผู้ถือหุ้น (</a:t>
            </a:r>
            <a:r>
              <a:rPr lang="en-US" sz="2800" b="1" dirty="0">
                <a:latin typeface="TH Niramit AS" pitchFamily="2" charset="-34"/>
                <a:cs typeface="TH Niramit AS" pitchFamily="2" charset="-34"/>
              </a:rPr>
              <a:t>Return on </a:t>
            </a:r>
            <a:r>
              <a:rPr lang="en-US" sz="2800" b="1" dirty="0" smtClean="0">
                <a:latin typeface="TH Niramit AS" pitchFamily="2" charset="-34"/>
                <a:cs typeface="TH Niramit AS" pitchFamily="2" charset="-34"/>
              </a:rPr>
              <a:t>Equity </a:t>
            </a:r>
            <a:r>
              <a:rPr lang="en-US" sz="2800" b="1" dirty="0">
                <a:latin typeface="TH Niramit AS" pitchFamily="2" charset="-34"/>
                <a:cs typeface="TH Niramit AS" pitchFamily="2" charset="-34"/>
              </a:rPr>
              <a:t>: ROE) = </a:t>
            </a:r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กำไรสุทธิ / ส่วนของผู้ถือหุ้น</a:t>
            </a:r>
            <a:br>
              <a:rPr lang="th-TH" sz="2800" b="1" dirty="0">
                <a:latin typeface="TH Niramit AS" pitchFamily="2" charset="-34"/>
                <a:cs typeface="TH Niramit AS" pitchFamily="2" charset="-34"/>
              </a:rPr>
            </a:br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ความหมาย ใช้ในการวิเคราะห์ผลตอบแทนจากส่วนผู้ถือหุ้น สะท้อนให้เห็น</a:t>
            </a:r>
            <a:r>
              <a:rPr lang="th-TH" sz="2800" b="1" dirty="0" smtClean="0">
                <a:latin typeface="TH Niramit AS" pitchFamily="2" charset="-34"/>
                <a:cs typeface="TH Niramit AS" pitchFamily="2" charset="-34"/>
              </a:rPr>
              <a:t>ความสามารถ</a:t>
            </a:r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ในการบริหารงานเพื่อให้เกินผลตอบแทนแก่ผู้ถือหุ้นที่เป็นเจ้าของ</a:t>
            </a:r>
          </a:p>
          <a:p>
            <a:pPr marL="36576" indent="0">
              <a:buNone/>
            </a:pPr>
            <a:endParaRPr lang="th-TH" altLang="zh-CN" sz="2800" b="1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138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188640"/>
            <a:ext cx="8545512" cy="1422400"/>
          </a:xfrm>
        </p:spPr>
        <p:txBody>
          <a:bodyPr/>
          <a:lstStyle/>
          <a:p>
            <a:r>
              <a:rPr lang="th-TH" sz="4000" b="1" dirty="0"/>
              <a:t>อัตราส่วนวิเคราะห์นโยบายทางการเงิน</a:t>
            </a:r>
            <a:endParaRPr lang="zh-CN" altLang="zh-CN" sz="4000" dirty="0" smtClean="0">
              <a:solidFill>
                <a:schemeClr val="accent2"/>
              </a:solidFill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285860"/>
            <a:ext cx="8086775" cy="5357850"/>
          </a:xfrm>
        </p:spPr>
        <p:txBody>
          <a:bodyPr>
            <a:normAutofit fontScale="92500" lnSpcReduction="20000"/>
          </a:bodyPr>
          <a:lstStyle/>
          <a:p>
            <a:r>
              <a:rPr lang="th-TH" b="1" dirty="0">
                <a:latin typeface="TH Niramit AS" pitchFamily="2" charset="-34"/>
                <a:cs typeface="TH Niramit AS" pitchFamily="2" charset="-34"/>
              </a:rPr>
              <a:t>- อัตราส่วนหนี้สินต่อทรัพย์สินรวม (</a:t>
            </a:r>
            <a:r>
              <a:rPr lang="en-US" b="1" dirty="0">
                <a:latin typeface="TH Niramit AS" pitchFamily="2" charset="-34"/>
                <a:cs typeface="TH Niramit AS" pitchFamily="2" charset="-34"/>
              </a:rPr>
              <a:t>Debt-to-Asset Ratio) = </a:t>
            </a:r>
            <a:r>
              <a:rPr lang="th-TH" b="1" dirty="0">
                <a:latin typeface="TH Niramit AS" pitchFamily="2" charset="-34"/>
                <a:cs typeface="TH Niramit AS" pitchFamily="2" charset="-34"/>
              </a:rPr>
              <a:t>หนี้สินรวม / ทรัพย์สินรวม</a:t>
            </a:r>
            <a:br>
              <a:rPr lang="th-TH" b="1" dirty="0">
                <a:latin typeface="TH Niramit AS" pitchFamily="2" charset="-34"/>
                <a:cs typeface="TH Niramit AS" pitchFamily="2" charset="-34"/>
              </a:rPr>
            </a:br>
            <a:r>
              <a:rPr lang="th-TH" b="1" dirty="0">
                <a:latin typeface="TH Niramit AS" pitchFamily="2" charset="-34"/>
                <a:cs typeface="TH Niramit AS" pitchFamily="2" charset="-34"/>
              </a:rPr>
              <a:t>ความหมาย แสดงสัดส่วนหนี้สินรวมของบริษัทเมื่อเทียบกับทรัพย์สินของบริษัททั้งหมด แสดงถึงว่าบริษัทใช้เงินทุนจากภายนอกหรือกู้ยืมเท่าไร และยังแสดงถึงความสามารถในการชำระหนี้ ถ้าสัดส่วนสูง แสดงว่าบริษัทมีภาระหนี้สินสูง การบริหารก็มีความเสี่ยงสูง </a:t>
            </a:r>
            <a:r>
              <a:rPr lang="th-TH" b="1" dirty="0" smtClean="0">
                <a:latin typeface="TH Niramit AS" pitchFamily="2" charset="-34"/>
                <a:cs typeface="TH Niramit AS" pitchFamily="2" charset="-34"/>
              </a:rPr>
              <a:t>โดยเฉพาะ</a:t>
            </a:r>
            <a:r>
              <a:rPr lang="th-TH" b="1" dirty="0">
                <a:latin typeface="TH Niramit AS" pitchFamily="2" charset="-34"/>
                <a:cs typeface="TH Niramit AS" pitchFamily="2" charset="-34"/>
              </a:rPr>
              <a:t>ถ้าหนี้ส่วนใหญ่</a:t>
            </a:r>
            <a:r>
              <a:rPr lang="th-TH" b="1" dirty="0" smtClean="0">
                <a:latin typeface="TH Niramit AS" pitchFamily="2" charset="-34"/>
                <a:cs typeface="TH Niramit AS" pitchFamily="2" charset="-34"/>
              </a:rPr>
              <a:t>เป็นห</a:t>
            </a:r>
            <a:r>
              <a:rPr lang="th-TH" b="1" dirty="0">
                <a:latin typeface="TH Niramit AS" pitchFamily="2" charset="-34"/>
                <a:cs typeface="TH Niramit AS" pitchFamily="2" charset="-34"/>
              </a:rPr>
              <a:t>นี้ระยะสั้น และกิจการมีเงินสดหมุนเวียนจากการขายต่ำ แต่หากบริษัทมีกำไรที่</a:t>
            </a:r>
            <a:r>
              <a:rPr lang="th-TH" b="1" dirty="0" smtClean="0">
                <a:latin typeface="TH Niramit AS" pitchFamily="2" charset="-34"/>
                <a:cs typeface="TH Niramit AS" pitchFamily="2" charset="-34"/>
              </a:rPr>
              <a:t>ดีก็แสดง</a:t>
            </a:r>
            <a:r>
              <a:rPr lang="th-TH" b="1" dirty="0">
                <a:latin typeface="TH Niramit AS" pitchFamily="2" charset="-34"/>
                <a:cs typeface="TH Niramit AS" pitchFamily="2" charset="-34"/>
              </a:rPr>
              <a:t>ถึงความ</a:t>
            </a:r>
            <a:r>
              <a:rPr lang="th-TH" b="1" dirty="0" smtClean="0">
                <a:latin typeface="TH Niramit AS" pitchFamily="2" charset="-34"/>
                <a:cs typeface="TH Niramit AS" pitchFamily="2" charset="-34"/>
              </a:rPr>
              <a:t>สามรารถ</a:t>
            </a:r>
            <a:r>
              <a:rPr lang="th-TH" b="1" dirty="0">
                <a:latin typeface="TH Niramit AS" pitchFamily="2" charset="-34"/>
                <a:cs typeface="TH Niramit AS" pitchFamily="2" charset="-34"/>
              </a:rPr>
              <a:t>ในการใช้สินทรัพย์สูงได้ด้วย </a:t>
            </a:r>
          </a:p>
          <a:p>
            <a:r>
              <a:rPr lang="th-TH" b="1" dirty="0">
                <a:latin typeface="TH Niramit AS" pitchFamily="2" charset="-34"/>
                <a:cs typeface="TH Niramit AS" pitchFamily="2" charset="-34"/>
              </a:rPr>
              <a:t>- อัตราส่วนหนี้สินต่อส่วนของผู้ถือหุ้น (</a:t>
            </a:r>
            <a:r>
              <a:rPr lang="en-US" b="1" dirty="0">
                <a:latin typeface="TH Niramit AS" pitchFamily="2" charset="-34"/>
                <a:cs typeface="TH Niramit AS" pitchFamily="2" charset="-34"/>
              </a:rPr>
              <a:t>Debt-to-Equity Ratio) = </a:t>
            </a:r>
            <a:r>
              <a:rPr lang="th-TH" b="1" dirty="0">
                <a:latin typeface="TH Niramit AS" pitchFamily="2" charset="-34"/>
                <a:cs typeface="TH Niramit AS" pitchFamily="2" charset="-34"/>
              </a:rPr>
              <a:t>หนี้สินรวม / ส่วนของผู้ถือหุ้น</a:t>
            </a:r>
            <a:br>
              <a:rPr lang="th-TH" b="1" dirty="0">
                <a:latin typeface="TH Niramit AS" pitchFamily="2" charset="-34"/>
                <a:cs typeface="TH Niramit AS" pitchFamily="2" charset="-34"/>
              </a:rPr>
            </a:br>
            <a:r>
              <a:rPr lang="th-TH" b="1" dirty="0">
                <a:latin typeface="TH Niramit AS" pitchFamily="2" charset="-34"/>
                <a:cs typeface="TH Niramit AS" pitchFamily="2" charset="-34"/>
              </a:rPr>
              <a:t>ความหมาย แสดงโครงสร้างของเงินทุนของบริษัทว่ามีสัดส่วนหนี้สินรวมของบริษัทเมื่อเทียบกับส่วนของเจ้าของว่าเป็นเท่าไร ถ้าอัตราส่วนนี้</a:t>
            </a:r>
            <a:r>
              <a:rPr lang="th-TH" b="1" dirty="0" smtClean="0">
                <a:latin typeface="TH Niramit AS" pitchFamily="2" charset="-34"/>
                <a:cs typeface="TH Niramit AS" pitchFamily="2" charset="-34"/>
              </a:rPr>
              <a:t>สูง </a:t>
            </a:r>
            <a:r>
              <a:rPr lang="th-TH" b="1" dirty="0">
                <a:latin typeface="TH Niramit AS" pitchFamily="2" charset="-34"/>
                <a:cs typeface="TH Niramit AS" pitchFamily="2" charset="-34"/>
              </a:rPr>
              <a:t>แสดงว่าหนี้สูง ทำให้มีความเสี่ยง</a:t>
            </a:r>
            <a:r>
              <a:rPr lang="th-TH" b="1" dirty="0" smtClean="0">
                <a:latin typeface="TH Niramit AS" pitchFamily="2" charset="-34"/>
                <a:cs typeface="TH Niramit AS" pitchFamily="2" charset="-34"/>
              </a:rPr>
              <a:t>สูง</a:t>
            </a:r>
            <a:r>
              <a:rPr lang="th-TH" b="1" dirty="0">
                <a:latin typeface="TH Niramit AS" pitchFamily="2" charset="-34"/>
                <a:cs typeface="TH Niramit AS" pitchFamily="2" charset="-34"/>
              </a:rPr>
              <a:t>ด้วยเช่นกัน</a:t>
            </a:r>
          </a:p>
          <a:p>
            <a:pPr marL="36576" indent="0">
              <a:buNone/>
            </a:pPr>
            <a:endParaRPr lang="th-TH" altLang="zh-CN" sz="2800" b="1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292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188640"/>
            <a:ext cx="8545512" cy="1422400"/>
          </a:xfrm>
        </p:spPr>
        <p:txBody>
          <a:bodyPr/>
          <a:lstStyle/>
          <a:p>
            <a:r>
              <a:rPr lang="th-TH" sz="4000" b="1" dirty="0"/>
              <a:t>อัตราส่วนวิเคราะห์นโยบายทางการเงิน</a:t>
            </a:r>
            <a:endParaRPr lang="zh-CN" altLang="zh-CN" sz="4000" dirty="0" smtClean="0">
              <a:solidFill>
                <a:schemeClr val="accent2"/>
              </a:solidFill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357298"/>
            <a:ext cx="8086775" cy="5214974"/>
          </a:xfrm>
        </p:spPr>
        <p:txBody>
          <a:bodyPr>
            <a:normAutofit lnSpcReduction="10000"/>
          </a:bodyPr>
          <a:lstStyle/>
          <a:p>
            <a:r>
              <a:rPr lang="th-TH" sz="3200" b="1" dirty="0">
                <a:latin typeface="TH Niramit AS" pitchFamily="2" charset="-34"/>
                <a:cs typeface="TH Niramit AS" pitchFamily="2" charset="-34"/>
              </a:rPr>
              <a:t>- </a:t>
            </a:r>
            <a:r>
              <a:rPr lang="th-TH" sz="3200" b="1" dirty="0" smtClean="0">
                <a:latin typeface="TH Niramit AS" pitchFamily="2" charset="-34"/>
                <a:cs typeface="TH Niramit AS" pitchFamily="2" charset="-34"/>
              </a:rPr>
              <a:t>ความสามารถ</a:t>
            </a:r>
            <a:r>
              <a:rPr lang="th-TH" sz="3200" b="1" dirty="0">
                <a:latin typeface="TH Niramit AS" pitchFamily="2" charset="-34"/>
                <a:cs typeface="TH Niramit AS" pitchFamily="2" charset="-34"/>
              </a:rPr>
              <a:t>ในการจ่ายดอกเบี้ย (</a:t>
            </a:r>
            <a:r>
              <a:rPr lang="en-US" sz="3200" b="1" dirty="0">
                <a:latin typeface="TH Niramit AS" pitchFamily="2" charset="-34"/>
                <a:cs typeface="TH Niramit AS" pitchFamily="2" charset="-34"/>
              </a:rPr>
              <a:t>Interest coverage Ratio) = </a:t>
            </a:r>
            <a:r>
              <a:rPr lang="th-TH" sz="3200" b="1" dirty="0">
                <a:latin typeface="TH Niramit AS" pitchFamily="2" charset="-34"/>
                <a:cs typeface="TH Niramit AS" pitchFamily="2" charset="-34"/>
              </a:rPr>
              <a:t>กำไรจากการดำเนินงาน / ดอกเบี้ยจ่าย หรือ กำไรสุทธิ + ภาษีเงินได้ + ดอกเบี้ย</a:t>
            </a:r>
            <a:r>
              <a:rPr lang="th-TH" sz="3200" b="1" dirty="0" smtClean="0">
                <a:latin typeface="TH Niramit AS" pitchFamily="2" charset="-34"/>
                <a:cs typeface="TH Niramit AS" pitchFamily="2" charset="-34"/>
              </a:rPr>
              <a:t>จ่าย</a:t>
            </a:r>
            <a:r>
              <a:rPr lang="th-TH" sz="3200" dirty="0">
                <a:latin typeface="TH Niramit AS" pitchFamily="2" charset="-34"/>
                <a:cs typeface="TH Niramit AS" pitchFamily="2" charset="-34"/>
              </a:rPr>
              <a:t/>
            </a:r>
            <a:br>
              <a:rPr lang="th-TH" sz="3200" dirty="0">
                <a:latin typeface="TH Niramit AS" pitchFamily="2" charset="-34"/>
                <a:cs typeface="TH Niramit AS" pitchFamily="2" charset="-34"/>
              </a:rPr>
            </a:br>
            <a:r>
              <a:rPr lang="th-TH" sz="3200" dirty="0">
                <a:latin typeface="TH Niramit AS" pitchFamily="2" charset="-34"/>
                <a:cs typeface="TH Niramit AS" pitchFamily="2" charset="-34"/>
              </a:rPr>
              <a:t>ความหมาย แสดง</a:t>
            </a:r>
            <a:r>
              <a:rPr lang="th-TH" sz="3200" dirty="0" smtClean="0">
                <a:latin typeface="TH Niramit AS" pitchFamily="2" charset="-34"/>
                <a:cs typeface="TH Niramit AS" pitchFamily="2" charset="-34"/>
              </a:rPr>
              <a:t>ความ</a:t>
            </a:r>
            <a:r>
              <a:rPr lang="th-TH" sz="3200" dirty="0">
                <a:latin typeface="TH Niramit AS" pitchFamily="2" charset="-34"/>
                <a:cs typeface="TH Niramit AS" pitchFamily="2" charset="-34"/>
              </a:rPr>
              <a:t>สามารถ</a:t>
            </a:r>
            <a:r>
              <a:rPr lang="th-TH" sz="3200" dirty="0" smtClean="0">
                <a:latin typeface="TH Niramit AS" pitchFamily="2" charset="-34"/>
                <a:cs typeface="TH Niramit AS" pitchFamily="2" charset="-34"/>
              </a:rPr>
              <a:t>ใน</a:t>
            </a:r>
            <a:r>
              <a:rPr lang="th-TH" sz="3200" dirty="0">
                <a:latin typeface="TH Niramit AS" pitchFamily="2" charset="-34"/>
                <a:cs typeface="TH Niramit AS" pitchFamily="2" charset="-34"/>
              </a:rPr>
              <a:t>การชำระเงินกู้ของธุรกิจ โดยใช้กำไรก่อนหักภาษี อัตราส่วนนี้ยิ่งสูง ก็ยิ่งเพิ่มความมั่นใจแก่เจ้าหนี้ว่าจะ</a:t>
            </a:r>
            <a:r>
              <a:rPr lang="th-TH" sz="3200" dirty="0" smtClean="0">
                <a:latin typeface="TH Niramit AS" pitchFamily="2" charset="-34"/>
                <a:cs typeface="TH Niramit AS" pitchFamily="2" charset="-34"/>
              </a:rPr>
              <a:t>สามารถ</a:t>
            </a:r>
            <a:r>
              <a:rPr lang="th-TH" sz="3200" dirty="0">
                <a:latin typeface="TH Niramit AS" pitchFamily="2" charset="-34"/>
                <a:cs typeface="TH Niramit AS" pitchFamily="2" charset="-34"/>
              </a:rPr>
              <a:t>ชำระเงินกู้ได้ หาก</a:t>
            </a:r>
            <a:r>
              <a:rPr lang="th-TH" sz="3200" dirty="0" smtClean="0">
                <a:latin typeface="TH Niramit AS" pitchFamily="2" charset="-34"/>
                <a:cs typeface="TH Niramit AS" pitchFamily="2" charset="-34"/>
              </a:rPr>
              <a:t>อัตราส่วนนี้</a:t>
            </a:r>
            <a:r>
              <a:rPr lang="th-TH" sz="3200" dirty="0">
                <a:latin typeface="TH Niramit AS" pitchFamily="2" charset="-34"/>
                <a:cs typeface="TH Niramit AS" pitchFamily="2" charset="-34"/>
              </a:rPr>
              <a:t>ลดลง อาจมาได้จากหลายสาเหตุ คือ รายได้ลดลง ดอกเบี้ยสูงขึ้น เป็นต้น </a:t>
            </a:r>
          </a:p>
          <a:p>
            <a:r>
              <a:rPr lang="th-TH" sz="3200" b="1" dirty="0">
                <a:latin typeface="TH Niramit AS" pitchFamily="2" charset="-34"/>
                <a:cs typeface="TH Niramit AS" pitchFamily="2" charset="-34"/>
              </a:rPr>
              <a:t>- อัตราการจ่ายปันผล (</a:t>
            </a:r>
            <a:r>
              <a:rPr lang="en-US" sz="3200" b="1" dirty="0">
                <a:latin typeface="TH Niramit AS" pitchFamily="2" charset="-34"/>
                <a:cs typeface="TH Niramit AS" pitchFamily="2" charset="-34"/>
              </a:rPr>
              <a:t>Dividend Payout Ratio) = </a:t>
            </a:r>
            <a:r>
              <a:rPr lang="th-TH" sz="3200" b="1" dirty="0">
                <a:latin typeface="TH Niramit AS" pitchFamily="2" charset="-34"/>
                <a:cs typeface="TH Niramit AS" pitchFamily="2" charset="-34"/>
              </a:rPr>
              <a:t>เงินผันผล / กำไรสุทธิ</a:t>
            </a:r>
            <a:r>
              <a:rPr lang="th-TH" sz="3200" dirty="0">
                <a:latin typeface="TH Niramit AS" pitchFamily="2" charset="-34"/>
                <a:cs typeface="TH Niramit AS" pitchFamily="2" charset="-34"/>
              </a:rPr>
              <a:t/>
            </a:r>
            <a:br>
              <a:rPr lang="th-TH" sz="3200" dirty="0">
                <a:latin typeface="TH Niramit AS" pitchFamily="2" charset="-34"/>
                <a:cs typeface="TH Niramit AS" pitchFamily="2" charset="-34"/>
              </a:rPr>
            </a:br>
            <a:r>
              <a:rPr lang="th-TH" sz="3200" dirty="0">
                <a:latin typeface="TH Niramit AS" pitchFamily="2" charset="-34"/>
                <a:cs typeface="TH Niramit AS" pitchFamily="2" charset="-34"/>
              </a:rPr>
              <a:t>ความหมาย ใช้ในการพิจารณาว่าธุรกิจนี้มีนโยบายการจ่ายปันผลอย่างไร </a:t>
            </a:r>
          </a:p>
          <a:p>
            <a:pPr marL="36576" indent="0">
              <a:buNone/>
            </a:pPr>
            <a:endParaRPr lang="th-TH" altLang="zh-CN" sz="2800" b="1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794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96944" cy="6192688"/>
          </a:xfrm>
        </p:spPr>
        <p:txBody>
          <a:bodyPr>
            <a:normAutofit/>
          </a:bodyPr>
          <a:lstStyle/>
          <a:p>
            <a:pPr algn="l"/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49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 rot="987355">
            <a:off x="2391471" y="1486433"/>
            <a:ext cx="48141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 END</a:t>
            </a:r>
            <a:endParaRPr lang="th-TH" sz="9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144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0" y="260648"/>
            <a:ext cx="9036496" cy="5976664"/>
          </a:xfrm>
        </p:spPr>
        <p:txBody>
          <a:bodyPr>
            <a:normAutofit fontScale="90000"/>
          </a:bodyPr>
          <a:lstStyle/>
          <a:p>
            <a:pPr algn="r"/>
            <a:r>
              <a:rPr lang="th-TH" sz="5300" b="1" dirty="0" smtClean="0">
                <a:latin typeface="TH SarabunPSK" pitchFamily="34" charset="-34"/>
                <a:cs typeface="TH SarabunPSK" pitchFamily="34" charset="-34"/>
              </a:rPr>
              <a:t>รายงานทางการเงินและการวิเคราะห์ทางการเงิน (</a:t>
            </a:r>
            <a:r>
              <a:rPr lang="en-US" sz="5300" b="1" dirty="0">
                <a:latin typeface="TH SarabunPSK" pitchFamily="34" charset="-34"/>
                <a:cs typeface="TH SarabunPSK" pitchFamily="34" charset="-34"/>
              </a:rPr>
              <a:t>Financial Reporting and Financial Statement Analysis</a:t>
            </a:r>
            <a:r>
              <a:rPr lang="th-TH" sz="53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br>
              <a:rPr lang="th-TH" sz="53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6000" b="1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60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6000" b="1" dirty="0" smtClean="0">
                <a:latin typeface="TH SarabunPSK" pitchFamily="34" charset="-34"/>
                <a:cs typeface="TH SarabunPSK" pitchFamily="34" charset="-34"/>
              </a:rPr>
              <a:t>บทที่ 7 งบแสดงการเปลี่ยนแปลงฐานะการเงิน</a:t>
            </a:r>
            <a:br>
              <a:rPr lang="th-TH" sz="60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6000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6000" dirty="0" smtClean="0">
                <a:latin typeface="TH SarabunPSK" pitchFamily="34" charset="-34"/>
                <a:cs typeface="TH SarabunPSK" pitchFamily="34" charset="-34"/>
              </a:rPr>
              <a:t>Statement of Changed in Financial Position</a:t>
            </a:r>
            <a:r>
              <a:rPr lang="th-TH" sz="60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sz="67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6700" b="1" dirty="0" smtClean="0">
                <a:latin typeface="TH SarabunPSK" pitchFamily="34" charset="-34"/>
                <a:cs typeface="TH SarabunPSK" pitchFamily="34" charset="-34"/>
              </a:rPr>
            </a:br>
            <a:endParaRPr lang="th-TH" sz="67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24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487363"/>
            <a:ext cx="8545512" cy="1422400"/>
          </a:xfrm>
        </p:spPr>
        <p:txBody>
          <a:bodyPr/>
          <a:lstStyle/>
          <a:p>
            <a:r>
              <a:rPr lang="th-TH" altLang="zh-CN" sz="40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sz="36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งบแสดงการเปลี่ยนแปลงฐานะการเงิน</a:t>
            </a:r>
            <a:r>
              <a:rPr lang="th-TH" altLang="zh-CN" sz="40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/>
            </a:r>
            <a:br>
              <a:rPr lang="th-TH" altLang="zh-CN" sz="40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</a:br>
            <a:endParaRPr lang="zh-CN" altLang="zh-CN" sz="4000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556792"/>
            <a:ext cx="8374807" cy="466725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เป็นงบการเงินของกิจการ ซึ่งครั้งหนึ่งต้องจัดทำขึ้นมา แต่ปัจจุบันได้นำงบกระแสเงินสดมาจัดทำแทน ซึ่งเป็นงบที่แสดงการเคลื่อนไหวของเงินทุนของกิจการในรอบระยะเวลาหนึ่งหรือเป็นงบที่แสดงแหล่งที่มาและใช้ไปของเงินทุน</a:t>
            </a:r>
          </a:p>
        </p:txBody>
      </p:sp>
    </p:spTree>
    <p:extLst>
      <p:ext uri="{BB962C8B-B14F-4D97-AF65-F5344CB8AC3E}">
        <p14:creationId xmlns="" xmlns:p14="http://schemas.microsoft.com/office/powerpoint/2010/main" val="30504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487363"/>
            <a:ext cx="8545512" cy="1422400"/>
          </a:xfrm>
        </p:spPr>
        <p:txBody>
          <a:bodyPr/>
          <a:lstStyle/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งบแสดงการเปลี่ยนแปลงฐานะการเงิน</a:t>
            </a:r>
            <a:r>
              <a:rPr lang="th-TH" altLang="zh-CN" sz="40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/>
            </a:r>
            <a:br>
              <a:rPr lang="th-TH" altLang="zh-CN" sz="40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</a:br>
            <a:endParaRPr lang="zh-CN" altLang="zh-CN" sz="4000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556792"/>
            <a:ext cx="8374807" cy="4667250"/>
          </a:xfrm>
        </p:spPr>
        <p:txBody>
          <a:bodyPr/>
          <a:lstStyle/>
          <a:p>
            <a:pPr marL="0" indent="0">
              <a:buNone/>
            </a:pPr>
            <a:r>
              <a:rPr lang="th-TH" altLang="zh-CN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งบแสดงการเปลี่ยนแปลงฐานะ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การเงิน มีชื่อเรียกแตกต่างกันไป เช่น งบแสดงการเคลื่อนไหวของเงินทุน (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Statement of Movement of F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ก) งบกระแสทุน (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Fund Flow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Statement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) งบเงินทุน (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Fund Statement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) งบแสดงแหล่งที่มาและใช้ไปของเงินทุน (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Statement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of Source and Uses of Funds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) ในที่นี้จะใช้ชื่อเรียกว่า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“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งบเงินทุน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”</a:t>
            </a:r>
            <a:endParaRPr lang="th-TH" altLang="zh-CN" b="1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154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487363"/>
            <a:ext cx="8545512" cy="1422400"/>
          </a:xfrm>
        </p:spPr>
        <p:txBody>
          <a:bodyPr/>
          <a:lstStyle/>
          <a:p>
            <a:pPr eaLnBrk="1" hangingPunct="1"/>
            <a:r>
              <a:rPr lang="th-TH" altLang="zh-CN" sz="40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sz="36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งบเงินทุน</a:t>
            </a:r>
            <a:r>
              <a:rPr lang="th-TH" altLang="zh-CN" sz="40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/>
            </a:r>
            <a:br>
              <a:rPr lang="th-TH" altLang="zh-CN" sz="40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</a:br>
            <a:endParaRPr lang="zh-CN" altLang="zh-CN" sz="4000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547664" y="1556792"/>
            <a:ext cx="7078663" cy="466725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คือ งบที่แสดงการเปลี่ยนแปลงของเงินทุนดำเนินงานในรอบหนึ่งของกิจการ แสดงให้เห็นว่าเงินทุนดำเนินงานได้มาจากทางใดบ้าง จำนวนเท่าใด </a:t>
            </a:r>
          </a:p>
          <a:p>
            <a:pPr marL="0" indent="0">
              <a:buNone/>
            </a:pPr>
            <a:r>
              <a:rPr lang="th-TH" altLang="zh-CN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ส่วนเงินทุนที่หมายถึงเงินสด นิยมเรียกชื่อใหม่ว่า งบกระแสเงินสด (</a:t>
            </a:r>
            <a:r>
              <a:rPr lang="en-US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Cash Flow 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Statement </a:t>
            </a: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214152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487363"/>
            <a:ext cx="8545512" cy="106942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h-TH" altLang="zh-CN" sz="53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sz="49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แหล่งที่มาและใช้ไปของเงินทุน</a:t>
            </a:r>
            <a:r>
              <a:rPr lang="th-TH" altLang="zh-CN" sz="40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/>
            </a:r>
            <a:br>
              <a:rPr lang="th-TH" altLang="zh-CN" sz="40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</a:br>
            <a:endParaRPr lang="zh-CN" altLang="zh-CN" sz="4000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67545" y="1196752"/>
            <a:ext cx="8284344" cy="5218336"/>
          </a:xfrm>
        </p:spPr>
        <p:txBody>
          <a:bodyPr>
            <a:normAutofit fontScale="70000" lnSpcReduction="20000"/>
          </a:bodyPr>
          <a:lstStyle/>
          <a:p>
            <a:pPr marL="0" indent="0" eaLnBrk="1" hangingPunct="1">
              <a:buFontTx/>
              <a:buNone/>
            </a:pP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</a:t>
            </a:r>
            <a:r>
              <a:rPr lang="en-US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sz="40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การเปลี่ยนแปลงของเงินทุนของกิจการหนึ่ง ๆ เกิดจากกิจกรรมของกิจการ 3 กิจกรรม คือ</a:t>
            </a:r>
          </a:p>
          <a:p>
            <a:pPr marL="0" indent="0" eaLnBrk="1" hangingPunct="1">
              <a:buNone/>
            </a:pPr>
            <a:r>
              <a:rPr lang="th-TH" altLang="zh-CN" sz="39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1. กิจกรรมดำเนินงาน</a:t>
            </a:r>
          </a:p>
          <a:p>
            <a:pPr marL="0" indent="0" eaLnBrk="1" hangingPunct="1">
              <a:buNone/>
            </a:pPr>
            <a:r>
              <a:rPr lang="th-TH" altLang="zh-CN" sz="3900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sz="39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- กำไรจากการดำเนินงาน</a:t>
            </a:r>
          </a:p>
          <a:p>
            <a:pPr marL="0" indent="0" eaLnBrk="1" hangingPunct="1">
              <a:buNone/>
            </a:pPr>
            <a:r>
              <a:rPr lang="th-TH" altLang="zh-CN" sz="39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2. กิจกรรมลงทุน</a:t>
            </a:r>
          </a:p>
          <a:p>
            <a:pPr marL="0" indent="0" eaLnBrk="1" hangingPunct="1">
              <a:buNone/>
            </a:pPr>
            <a:r>
              <a:rPr lang="th-TH" altLang="zh-CN" sz="3900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sz="39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- จำหน่ายสินทรัพย์</a:t>
            </a:r>
          </a:p>
          <a:p>
            <a:pPr marL="0" indent="0" eaLnBrk="1" hangingPunct="1">
              <a:buNone/>
            </a:pPr>
            <a:r>
              <a:rPr lang="th-TH" altLang="zh-CN" sz="39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3. กิจกรรมการจัดหา</a:t>
            </a:r>
          </a:p>
          <a:p>
            <a:pPr marL="301752" lvl="1" indent="0">
              <a:buNone/>
            </a:pPr>
            <a:r>
              <a:rPr lang="th-TH" altLang="zh-CN" sz="3900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sz="39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- ออกจำหน่ายหุ้น</a:t>
            </a:r>
          </a:p>
          <a:p>
            <a:pPr marL="301752" lvl="1" indent="0">
              <a:buNone/>
            </a:pPr>
            <a:r>
              <a:rPr lang="th-TH" altLang="zh-CN" sz="3900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sz="39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- การกู้ยืม</a:t>
            </a:r>
          </a:p>
          <a:p>
            <a:pPr marL="301752" lvl="1" indent="0">
              <a:buNone/>
            </a:pPr>
            <a:r>
              <a:rPr lang="th-TH" altLang="zh-CN" sz="39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- การจ่ายเงินปันผล</a:t>
            </a:r>
          </a:p>
          <a:p>
            <a:pPr marL="301752" lvl="1" indent="0">
              <a:buNone/>
            </a:pPr>
            <a:r>
              <a:rPr lang="th-TH" altLang="zh-CN" sz="3900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sz="39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- จ่ายชำระหนี้สิน</a:t>
            </a:r>
          </a:p>
          <a:p>
            <a:pPr marL="301752" lvl="1" indent="0">
              <a:buNone/>
            </a:pPr>
            <a:r>
              <a:rPr lang="th-TH" altLang="zh-CN" sz="39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- การซื้อหุ้นคืน</a:t>
            </a:r>
          </a:p>
        </p:txBody>
      </p:sp>
    </p:spTree>
    <p:extLst>
      <p:ext uri="{BB962C8B-B14F-4D97-AF65-F5344CB8AC3E}">
        <p14:creationId xmlns="" xmlns:p14="http://schemas.microsoft.com/office/powerpoint/2010/main" val="179468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487363"/>
            <a:ext cx="8545512" cy="1422400"/>
          </a:xfrm>
        </p:spPr>
        <p:txBody>
          <a:bodyPr/>
          <a:lstStyle/>
          <a:p>
            <a:pPr eaLnBrk="1" hangingPunct="1"/>
            <a:r>
              <a:rPr lang="th-TH" altLang="zh-CN" sz="40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sz="36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ขั้นตอนในการจัดทำงบเงินทุน</a:t>
            </a:r>
            <a:endParaRPr lang="zh-CN" altLang="zh-CN" sz="4000" dirty="0" smtClean="0">
              <a:solidFill>
                <a:schemeClr val="accent2"/>
              </a:solidFill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" y="1556792"/>
            <a:ext cx="8751888" cy="4858296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1. รวบรวมข้อมูล (งบดุล  2 งบ งบกำไรขาดทุน งบกำไรสะสม และรายละเอียดการซื้อขายสินทรัพย์ไม่หมุนเวียน และข้อมูลอื่น ๆ)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2. เปรียบเทียบข้อมูล เปรียบเทียบจากงบดุล 2 งบที่เกิดการเปลี่ยนแปลง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3. วิเคราะห์ผลต่าง วิเคราะห์ว่าเป็นแหล่งที่มาหรือใช้ไปของเงินทุนดำเนินงาน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4. ปรับปรุงรายการ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   - เงินทุนดำเนินการ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   - เงินทุนจากการจำหน่ายสินทรัพย์ไม่หมุนเวียน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   - เงินทุนที่จ่ายซื้อสินทรัพย์ไม่หมุนเวียน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5. จัดทำงบเงินทุน</a:t>
            </a:r>
          </a:p>
        </p:txBody>
      </p:sp>
    </p:spTree>
    <p:extLst>
      <p:ext uri="{BB962C8B-B14F-4D97-AF65-F5344CB8AC3E}">
        <p14:creationId xmlns="" xmlns:p14="http://schemas.microsoft.com/office/powerpoint/2010/main" val="48428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96944" cy="6192688"/>
          </a:xfrm>
        </p:spPr>
        <p:txBody>
          <a:bodyPr>
            <a:normAutofit/>
          </a:bodyPr>
          <a:lstStyle/>
          <a:p>
            <a:pPr algn="l"/>
            <a: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5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ประโยชน์ของการวิเคราะห์งบการเงิน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1. แสดงถึงความมั่นคงของกิจการ</a:t>
            </a:r>
            <a:b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2. แสดงถึงแนวโน้มของกิจการ</a:t>
            </a:r>
            <a:b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3. แสดงถึงฐานะของกิจการเปรียบเทียบกับคู่แข่ง</a:t>
            </a:r>
            <a:r>
              <a:rPr lang="th-TH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149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487363"/>
            <a:ext cx="8545512" cy="1422400"/>
          </a:xfrm>
        </p:spPr>
        <p:txBody>
          <a:bodyPr/>
          <a:lstStyle/>
          <a:p>
            <a:pPr eaLnBrk="1" hangingPunct="1"/>
            <a:r>
              <a:rPr lang="th-TH" altLang="zh-CN" sz="40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sz="36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ตังอย่าง </a:t>
            </a:r>
            <a:r>
              <a:rPr lang="en-US" altLang="zh-CN" sz="36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1.</a:t>
            </a:r>
            <a:endParaRPr lang="zh-CN" altLang="zh-CN" sz="4000" dirty="0" smtClean="0">
              <a:solidFill>
                <a:schemeClr val="accent2"/>
              </a:solidFill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" y="1556792"/>
            <a:ext cx="8751888" cy="4858296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sz="2800" b="1" dirty="0" smtClean="0">
                <a:solidFill>
                  <a:srgbClr val="FF0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ข้อมูลเพิ่มเติม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ณ วันสิ้นงวดขายสินทรัพย์ถาวรราคาทุน 100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,000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บาท มีค่าเสื่อราคาสะสม 20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,000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บาท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แปลงหนี้สินระยะยาวเป็นหุ้นสามัญ 10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,000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บาท</a:t>
            </a:r>
          </a:p>
          <a:p>
            <a:pPr marL="0" indent="0" eaLnBrk="1" hangingPunct="1">
              <a:buNone/>
            </a:pPr>
            <a:r>
              <a:rPr lang="th-TH" altLang="zh-CN" sz="2800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จากข้อมูลงบการเงินของบริษัทอุทัย จำกัด ปี 25+6 และ 25+7 สามารถเปรียบเทียบ งบดุล 2 งบและวิเคราะห์ผลต่างของงบดุลได้ดังนี้</a:t>
            </a:r>
          </a:p>
        </p:txBody>
      </p:sp>
    </p:spTree>
    <p:extLst>
      <p:ext uri="{BB962C8B-B14F-4D97-AF65-F5344CB8AC3E}">
        <p14:creationId xmlns="" xmlns:p14="http://schemas.microsoft.com/office/powerpoint/2010/main" val="360895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487363"/>
            <a:ext cx="8545512" cy="1422400"/>
          </a:xfrm>
        </p:spPr>
        <p:txBody>
          <a:bodyPr/>
          <a:lstStyle/>
          <a:p>
            <a:pPr eaLnBrk="1" hangingPunct="1"/>
            <a:r>
              <a:rPr lang="th-TH" altLang="zh-CN" sz="40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en-US" altLang="zh-CN" sz="36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2. </a:t>
            </a:r>
            <a:r>
              <a:rPr lang="th-TH" altLang="zh-CN" sz="36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อัตราส่วนวัดประสิทธิภาพในการบริหารสิน</a:t>
            </a:r>
            <a:r>
              <a:rPr lang="th-TH" altLang="zh-CN" sz="40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ทรัพย์ 	(</a:t>
            </a:r>
            <a:r>
              <a:rPr lang="en-US" altLang="zh-CN" sz="40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Activity Ratios</a:t>
            </a:r>
            <a:r>
              <a:rPr lang="th-TH" altLang="zh-CN" sz="40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)</a:t>
            </a:r>
            <a:endParaRPr lang="zh-CN" altLang="zh-CN" sz="4000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673225" y="1747838"/>
            <a:ext cx="7078663" cy="466725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</a:t>
            </a:r>
            <a:r>
              <a:rPr lang="en-US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ระยะเวลาในการเก็บหนี้ถัวเฉลี่ย (</a:t>
            </a:r>
            <a:r>
              <a:rPr lang="en-US" altLang="zh-CN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Average Collection Period</a:t>
            </a:r>
            <a:r>
              <a:rPr lang="th-TH" altLang="zh-CN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)   </a:t>
            </a:r>
            <a:r>
              <a:rPr lang="en-US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= </a:t>
            </a: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จำนวนวันในหนึ่งปี  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       อัตราหมุนเวียนของลูกหนี้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 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= ….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วัน</a:t>
            </a:r>
          </a:p>
          <a:p>
            <a:pPr marL="0" indent="0" eaLnBrk="1" hangingPunct="1">
              <a:buFontTx/>
              <a:buNone/>
            </a:pPr>
            <a:endParaRPr lang="th-TH" altLang="zh-CN" sz="2800" b="1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  <a:p>
            <a:pPr marL="0" indent="0" eaLnBrk="1" hangingPunct="1">
              <a:buFontTx/>
              <a:buNone/>
            </a:pP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*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จำนวนวันยิ่งน้อยยิ่งดี</a:t>
            </a:r>
          </a:p>
        </p:txBody>
      </p:sp>
      <p:cxnSp>
        <p:nvCxnSpPr>
          <p:cNvPr id="3" name="ตัวเชื่อมต่อตรง 2"/>
          <p:cNvCxnSpPr/>
          <p:nvPr/>
        </p:nvCxnSpPr>
        <p:spPr>
          <a:xfrm>
            <a:off x="3273425" y="2816225"/>
            <a:ext cx="20653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42235755"/>
              </p:ext>
            </p:extLst>
          </p:nvPr>
        </p:nvGraphicFramePr>
        <p:xfrm>
          <a:off x="107504" y="116636"/>
          <a:ext cx="8928992" cy="66247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6124"/>
                <a:gridCol w="1116124"/>
                <a:gridCol w="1116124"/>
                <a:gridCol w="1116124"/>
                <a:gridCol w="1116124"/>
                <a:gridCol w="1116124"/>
                <a:gridCol w="1116124"/>
                <a:gridCol w="1116124"/>
              </a:tblGrid>
              <a:tr h="522916"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บริษัท อุทัย จำกัด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522916"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งบกำไรขาดทุน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872661">
                <a:tc>
                  <a:txBody>
                    <a:bodyPr/>
                    <a:lstStyle/>
                    <a:p>
                      <a:pPr algn="ctr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สำหรับงวด 1 ปี สิ้นสุด 31 ธันวาคม 25+7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หน่วย : บาท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522916"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522916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ขาย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900,000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522916">
                <a:tc gridSpan="4"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ต้นทุนขาย (รวมค่าเสื่อมราคา 64,000)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460,000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522916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กำไรขั้นต้น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440,000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522916"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ค่าใช้จ่ายในการดำเนินงาน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522916"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ค่าใช้จ่ายในการขาย รวมตัดจำหน่ายสินทรัพย์ไม่มีตัวตน 50,000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85,000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522916"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กำไรก่อนหักภาษี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355,000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522916"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ค่าภาษีเงินได้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175,000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522916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กำไรสุทธิ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180,000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8507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487363"/>
            <a:ext cx="8545512" cy="1422400"/>
          </a:xfrm>
        </p:spPr>
        <p:txBody>
          <a:bodyPr/>
          <a:lstStyle/>
          <a:p>
            <a:pPr eaLnBrk="1" hangingPunct="1"/>
            <a:r>
              <a:rPr lang="th-TH" altLang="zh-CN" sz="40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en-US" altLang="zh-CN" sz="36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2. </a:t>
            </a:r>
            <a:r>
              <a:rPr lang="th-TH" altLang="zh-CN" sz="36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อัตราส่วนวัดประสิทธิภาพในการบริหารสิน</a:t>
            </a:r>
            <a:r>
              <a:rPr lang="th-TH" altLang="zh-CN" sz="40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ทรัพย์ 	(</a:t>
            </a:r>
            <a:r>
              <a:rPr lang="en-US" altLang="zh-CN" sz="40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Activity Ratios</a:t>
            </a:r>
            <a:r>
              <a:rPr lang="th-TH" altLang="zh-CN" sz="40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)</a:t>
            </a:r>
            <a:endParaRPr lang="zh-CN" altLang="zh-CN" sz="4000" dirty="0" smtClean="0">
              <a:solidFill>
                <a:schemeClr val="accent2"/>
              </a:solidFill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673225" y="1747838"/>
            <a:ext cx="7078663" cy="466725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</a:t>
            </a:r>
            <a:r>
              <a:rPr lang="en-US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en-US" altLang="zh-CN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2.2 </a:t>
            </a:r>
            <a:r>
              <a:rPr lang="th-TH" altLang="zh-CN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อัตราการหมุนเวียนของสินค้า (</a:t>
            </a:r>
            <a:r>
              <a:rPr lang="en-US" altLang="zh-CN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Inventory Turnover</a:t>
            </a:r>
            <a:r>
              <a:rPr lang="th-TH" altLang="zh-CN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)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อัตราการหมุนเวียนของสินค้า  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=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ต้นทุนขาย   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		    สินค้าคงเหลือเฉลี่ย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		  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= …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ครั้ง</a:t>
            </a:r>
          </a:p>
          <a:p>
            <a:pPr marL="0" indent="0" eaLnBrk="1" hangingPunct="1">
              <a:buFontTx/>
              <a:buNone/>
            </a:pP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*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บอกให้ทราบว่าธุรกิจขายสินค้าจนกระทั่งเก็บเงินได้มีจำนวนกี่ครั้งในหนึ่งรอบระยะเวลาบัญชี จำนวนครั้งของอัตราการหมุนเวียนของสินค้ายิ่งมากยิ่งดี</a:t>
            </a:r>
          </a:p>
        </p:txBody>
      </p:sp>
      <p:cxnSp>
        <p:nvCxnSpPr>
          <p:cNvPr id="3" name="ตัวเชื่อมต่อตรง 2"/>
          <p:cNvCxnSpPr/>
          <p:nvPr/>
        </p:nvCxnSpPr>
        <p:spPr>
          <a:xfrm>
            <a:off x="4808538" y="2780928"/>
            <a:ext cx="11350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58738058"/>
              </p:ext>
            </p:extLst>
          </p:nvPr>
        </p:nvGraphicFramePr>
        <p:xfrm>
          <a:off x="179512" y="116639"/>
          <a:ext cx="8712968" cy="6552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9121"/>
                <a:gridCol w="1089121"/>
                <a:gridCol w="1089121"/>
                <a:gridCol w="1053117"/>
                <a:gridCol w="1125125"/>
                <a:gridCol w="1089121"/>
                <a:gridCol w="1089121"/>
                <a:gridCol w="1089121"/>
              </a:tblGrid>
              <a:tr h="436848">
                <a:tc>
                  <a:txBody>
                    <a:bodyPr/>
                    <a:lstStyle/>
                    <a:p>
                      <a:pPr algn="l" fontAlgn="b"/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บริษัท อุทัย จำกัด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436848">
                <a:tc>
                  <a:txBody>
                    <a:bodyPr/>
                    <a:lstStyle/>
                    <a:p>
                      <a:pPr algn="l" fontAlgn="b"/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งบกำไรขาดทุน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436848">
                <a:tc>
                  <a:txBody>
                    <a:bodyPr/>
                    <a:lstStyle/>
                    <a:p>
                      <a:pPr algn="l" fontAlgn="b"/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              วันที่ 31 ธันวาคม 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2800" b="1" u="sng" strike="noStrike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ผลต่าง</a:t>
                      </a:r>
                      <a:endParaRPr lang="th-TH" sz="2800" b="1" i="0" u="sng" strike="noStrike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436848">
                <a:tc>
                  <a:txBody>
                    <a:bodyPr/>
                    <a:lstStyle/>
                    <a:p>
                      <a:pPr algn="l" fontAlgn="b"/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436848">
                <a:tc>
                  <a:txBody>
                    <a:bodyPr/>
                    <a:lstStyle/>
                    <a:p>
                      <a:pPr algn="l" fontAlgn="b"/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sng" strike="noStrike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ปี 25+6</a:t>
                      </a:r>
                      <a:endParaRPr lang="th-TH" sz="2800" b="1" i="0" u="sng" strike="noStrike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sng" strike="noStrike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ปี 25+7</a:t>
                      </a:r>
                      <a:endParaRPr lang="th-TH" sz="2800" b="1" i="0" u="sng" strike="noStrike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sng" strike="noStrike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เดบิต</a:t>
                      </a:r>
                      <a:endParaRPr lang="th-TH" sz="2800" b="1" i="0" u="sng" strike="noStrike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sng" strike="noStrike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เครดิต</a:t>
                      </a:r>
                      <a:endParaRPr lang="th-TH" sz="2800" b="1" i="0" u="sng" strike="noStrike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436848"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สินทรัพย์หมุนเวียน</a:t>
                      </a:r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420,000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500,000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8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80,000</a:t>
                      </a:r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436848"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ที่ดิน อาคาร อุปกรณ์</a:t>
                      </a:r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8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660,000</a:t>
                      </a:r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874,000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8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214,000</a:t>
                      </a:r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436848"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ค่าเสื่อมราคาสะสม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-200,000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-244,000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8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-44,000</a:t>
                      </a:r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436848"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สินทรัพย์อื่น</a:t>
                      </a:r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8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150,000</a:t>
                      </a:r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100,000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8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50,000</a:t>
                      </a:r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436848"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รวมสินทรัพย์</a:t>
                      </a:r>
                      <a:endParaRPr lang="th-TH" sz="2800" b="1" i="0" u="none" strike="noStrike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800" b="1" u="sng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1,030,000</a:t>
                      </a:r>
                      <a:endParaRPr lang="th-TH" sz="2800" b="1" i="0" u="sng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800" b="1" u="sng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1,230,000</a:t>
                      </a:r>
                      <a:endParaRPr lang="th-TH" sz="2800" b="1" i="0" u="sng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436848"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หนี้สินระยะสั้น</a:t>
                      </a:r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8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100,000</a:t>
                      </a:r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8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210,000</a:t>
                      </a:r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8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110,000</a:t>
                      </a:r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436848"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หนี้สินระยะยาว</a:t>
                      </a:r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8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420,000</a:t>
                      </a:r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8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400,000</a:t>
                      </a:r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20,000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436848"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ทุนเรือนหุ้น</a:t>
                      </a:r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250,000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300,000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50,000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436848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กำไรสะสม</a:t>
                      </a:r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8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260,000</a:t>
                      </a:r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8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320,000</a:t>
                      </a:r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60,000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436848"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รวมหนี้สินและส่วนของผู้ถือหุ้น</a:t>
                      </a:r>
                      <a:endParaRPr lang="th-TH" sz="2800" b="1" i="0" u="none" strike="noStrike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800" b="1" u="sng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1,030,000</a:t>
                      </a:r>
                      <a:endParaRPr lang="th-TH" sz="2800" b="1" i="0" u="sng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800" b="1" u="sng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1,230,000</a:t>
                      </a:r>
                      <a:endParaRPr lang="th-TH" sz="2800" b="1" i="0" u="sng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800" b="1" u="sng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270,000</a:t>
                      </a:r>
                      <a:endParaRPr lang="th-TH" sz="2800" b="1" i="0" u="sng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800" b="1" u="sng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270,000</a:t>
                      </a:r>
                      <a:endParaRPr lang="th-TH" sz="2800" b="1" i="0" u="sng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9242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487363"/>
            <a:ext cx="8545512" cy="1422400"/>
          </a:xfrm>
        </p:spPr>
        <p:txBody>
          <a:bodyPr/>
          <a:lstStyle/>
          <a:p>
            <a:pPr eaLnBrk="1" hangingPunct="1"/>
            <a:r>
              <a:rPr lang="th-TH" altLang="zh-CN" sz="4000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วิเคราะห์ผลต่าง</a:t>
            </a:r>
            <a:endParaRPr lang="zh-CN" altLang="zh-CN" sz="4000" dirty="0" smtClean="0">
              <a:solidFill>
                <a:srgbClr val="FFC000"/>
              </a:solidFill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673225" y="1747838"/>
            <a:ext cx="7078663" cy="4667250"/>
          </a:xfrm>
        </p:spPr>
        <p:txBody>
          <a:bodyPr/>
          <a:lstStyle/>
          <a:p>
            <a:pPr marL="514350" indent="-514350" eaLnBrk="1" hangingPunct="1">
              <a:buFontTx/>
              <a:buAutoNum type="arabicPeriod"/>
            </a:pP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สินทรัพย์หมุนเวียนเพิ่ม 8</a:t>
            </a:r>
            <a:r>
              <a:rPr lang="en-US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0,000</a:t>
            </a:r>
            <a:endParaRPr lang="th-TH" altLang="zh-CN" b="1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  <a:p>
            <a:pPr marL="514350" indent="-514350" eaLnBrk="1" hangingPunct="1">
              <a:buFontTx/>
              <a:buAutoNum type="arabicPeriod"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ที่ดิน อาคาร อุปกรณ์เพิ่ม 214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,000</a:t>
            </a:r>
            <a:endParaRPr lang="th-TH" altLang="zh-CN" sz="2800" b="1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  <a:p>
            <a:pPr marL="514350" indent="-514350" eaLnBrk="1" hangingPunct="1">
              <a:buFontTx/>
              <a:buAutoNum type="arabicPeriod"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ค่าเสื่อมราคาสะสมเพิ่ม 44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,000</a:t>
            </a:r>
            <a:endParaRPr lang="th-TH" altLang="zh-CN" sz="2800" b="1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  <a:p>
            <a:pPr marL="514350" indent="-514350" eaLnBrk="1" hangingPunct="1">
              <a:buFontTx/>
              <a:buAutoNum type="arabicPeriod"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สินทรัพย์ถาวรไม่มีตัวตนลดลง 50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,000</a:t>
            </a:r>
            <a:endParaRPr lang="th-TH" altLang="zh-CN" sz="2800" b="1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  <a:p>
            <a:pPr marL="514350" indent="-514350" eaLnBrk="1" hangingPunct="1">
              <a:buFontTx/>
              <a:buAutoNum type="arabicPeriod"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หนี้สินระยะสั้นเพิ่ม 110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,000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หนี้สินระยะยาวลดลง 20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,000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ทุนเรือนหุ้นเพิ่ม 5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0,000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กำไรสะสมเพิ่ม 60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,000</a:t>
            </a:r>
            <a:endParaRPr lang="th-TH" altLang="zh-CN" sz="2800" b="1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		</a:t>
            </a:r>
          </a:p>
        </p:txBody>
      </p:sp>
    </p:spTree>
    <p:extLst>
      <p:ext uri="{BB962C8B-B14F-4D97-AF65-F5344CB8AC3E}">
        <p14:creationId xmlns="" xmlns:p14="http://schemas.microsoft.com/office/powerpoint/2010/main" val="355752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51521" y="476672"/>
            <a:ext cx="8500368" cy="5938416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th-TH" altLang="zh-CN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กำไรสะสมต้นงวด	260</a:t>
            </a:r>
            <a:r>
              <a:rPr lang="en-US" altLang="zh-CN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,000 </a:t>
            </a:r>
            <a:r>
              <a:rPr lang="th-TH" altLang="zh-CN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บาท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บวก กำไรสุทธิ		180</a:t>
            </a:r>
            <a:r>
              <a:rPr lang="en-US" altLang="zh-CN" sz="28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,000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รวม			</a:t>
            </a:r>
            <a:r>
              <a:rPr lang="th-TH" altLang="zh-CN" sz="2800" b="1" u="sng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440</a:t>
            </a:r>
            <a:r>
              <a:rPr lang="en-US" altLang="zh-CN" sz="2800" b="1" u="sng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,000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หักเงินปันผลจ่าย		120</a:t>
            </a:r>
            <a:r>
              <a:rPr lang="en-US" altLang="zh-CN" sz="28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,000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กำไรสะสมปลายงวด	</a:t>
            </a:r>
            <a:r>
              <a:rPr lang="th-TH" altLang="zh-CN" sz="2800" b="1" u="sng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320</a:t>
            </a:r>
            <a:r>
              <a:rPr lang="en-US" altLang="zh-CN" sz="2800" b="1" u="sng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,000</a:t>
            </a:r>
            <a:endParaRPr lang="th-TH" altLang="zh-CN" sz="2800" b="1" u="sng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856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487363"/>
            <a:ext cx="8545512" cy="1422400"/>
          </a:xfrm>
        </p:spPr>
        <p:txBody>
          <a:bodyPr/>
          <a:lstStyle/>
          <a:p>
            <a:pPr eaLnBrk="1" hangingPunct="1"/>
            <a:r>
              <a:rPr lang="th-TH" altLang="zh-CN" sz="4000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ปรับปรุงรายการ</a:t>
            </a:r>
            <a:endParaRPr lang="zh-CN" altLang="zh-CN" sz="4000" dirty="0" smtClean="0">
              <a:solidFill>
                <a:srgbClr val="FFC000"/>
              </a:solidFill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628800"/>
            <a:ext cx="8525321" cy="46688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th-TH" altLang="zh-CN" sz="2800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เงินทุนจากการดำเนินงาน (</a:t>
            </a:r>
            <a:r>
              <a:rPr lang="en-US" altLang="zh-CN" sz="2800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Fund from operation</a:t>
            </a:r>
            <a:r>
              <a:rPr lang="th-TH" altLang="zh-CN" sz="2800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)</a:t>
            </a:r>
          </a:p>
          <a:p>
            <a:pPr marL="514350" indent="-514350" eaLnBrk="1" hangingPunct="1">
              <a:buAutoNum type="arabicPeriod"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ค่าเสื่อมราคา</a:t>
            </a:r>
          </a:p>
          <a:p>
            <a:pPr marL="514350" indent="-514350" eaLnBrk="1" hangingPunct="1">
              <a:buAutoNum type="arabicPeriod"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การตัดจำหน่ายสินทรัพย์ไม่มีตัวตน</a:t>
            </a:r>
          </a:p>
          <a:p>
            <a:pPr marL="514350" indent="-514350" eaLnBrk="1" hangingPunct="1">
              <a:buAutoNum type="arabicPeriod"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ค่าเผื่อหนี้สูญ</a:t>
            </a:r>
          </a:p>
          <a:p>
            <a:pPr marL="514350" indent="-514350" eaLnBrk="1" hangingPunct="1">
              <a:buAutoNum type="arabicPeriod"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กำไรหรือขาดทุนจากการจำหน่ายสินทรัพย์ถาวร</a:t>
            </a:r>
          </a:p>
          <a:p>
            <a:pPr marL="514350" indent="-514350" eaLnBrk="1" hangingPunct="1">
              <a:buAutoNum type="arabicPeriod"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การตัดส่วนต่ำและส่วนเกินมูลค่าหุ้น</a:t>
            </a:r>
          </a:p>
          <a:p>
            <a:pPr marL="514350" indent="-514350" eaLnBrk="1" hangingPunct="1">
              <a:buFontTx/>
              <a:buAutoNum type="arabicPeriod"/>
            </a:pPr>
            <a:endParaRPr lang="th-TH" altLang="zh-CN" sz="2800" b="1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023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487363"/>
            <a:ext cx="8545512" cy="1422400"/>
          </a:xfrm>
        </p:spPr>
        <p:txBody>
          <a:bodyPr/>
          <a:lstStyle/>
          <a:p>
            <a:pPr eaLnBrk="1" hangingPunct="1"/>
            <a:r>
              <a:rPr lang="th-TH" altLang="zh-CN" sz="40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sz="36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สามารถสรุปการคำนวณหาเงินทุนจากการดำเนินงานได้ ดังนี้</a:t>
            </a:r>
            <a:endParaRPr lang="zh-CN" altLang="zh-CN" sz="4000" dirty="0" smtClean="0">
              <a:solidFill>
                <a:schemeClr val="accent2"/>
              </a:solidFill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554163" y="2441575"/>
            <a:ext cx="7078662" cy="385603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กำไรสุทธิ				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	xx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บาท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u="sng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บวก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ค่าใช้จ่ายที่ไม่ได้ทำให้เงินทุนลดลง/ค่าใช้จ่าย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ที่ไม่ได้เกิดจากการดำเนินงาน			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xx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u="sng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หัก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ค่าใช้จ่ายที่ไม่ได้ทำให้เงินทุนเพิ่มขึ้น/รายได้ที่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ไม่ได้เกิดจากการดำเนินงาน				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xx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รวมเงินทุนจากการดำเนินงาน			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xx</a:t>
            </a:r>
            <a:endParaRPr lang="th-TH" altLang="zh-CN" sz="2800" b="1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981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487363"/>
            <a:ext cx="8545512" cy="1422400"/>
          </a:xfrm>
        </p:spPr>
        <p:txBody>
          <a:bodyPr/>
          <a:lstStyle/>
          <a:p>
            <a:pPr eaLnBrk="1" hangingPunct="1"/>
            <a:r>
              <a:rPr lang="th-TH" altLang="zh-CN" sz="4000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บริษัทอุทัย จำกัด เกิดเงินทุนจากการดำเนินงานในปี 25+7 มีจำนวน </a:t>
            </a:r>
            <a:r>
              <a:rPr lang="en-US" altLang="zh-CN" sz="4000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294,000 </a:t>
            </a:r>
            <a:r>
              <a:rPr lang="th-TH" altLang="zh-CN" sz="4000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บาท สามารถคำนวณได้ดังนี้</a:t>
            </a:r>
            <a:endParaRPr lang="zh-CN" altLang="zh-CN" sz="4000" dirty="0" smtClean="0">
              <a:solidFill>
                <a:srgbClr val="FFC000"/>
              </a:solidFill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554163" y="2441575"/>
            <a:ext cx="7078662" cy="385603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เงินทุนจากการดำเนินงาน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กำไรสุทธิ				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180,000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บาท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บวก ค่าเสื่อมราคา		      64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,000</a:t>
            </a:r>
          </a:p>
          <a:p>
            <a:pPr marL="0" indent="0" eaLnBrk="1" hangingPunct="1">
              <a:buFontTx/>
              <a:buNone/>
            </a:pPr>
            <a:r>
              <a:rPr lang="en-US" altLang="zh-CN" sz="2800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ตัดจำหน่ายสินทรัพย์ไม่มีตัวตน 50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,000	11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4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,000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รวมเงินทุนจากการดำเนินงาน			294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,000</a:t>
            </a:r>
            <a:endParaRPr lang="th-TH" altLang="zh-CN" sz="2800" b="1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185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487363"/>
            <a:ext cx="8545512" cy="1422400"/>
          </a:xfrm>
        </p:spPr>
        <p:txBody>
          <a:bodyPr/>
          <a:lstStyle/>
          <a:p>
            <a:r>
              <a:rPr lang="th-TH" altLang="zh-CN" sz="4000" b="1" dirty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บริษัทอุทัย จำกัด </a:t>
            </a:r>
            <a:r>
              <a:rPr lang="th-TH" altLang="zh-CN" sz="4000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เกิดสินทรัพย์ถาวรใหม่ด้วยราคา 314</a:t>
            </a:r>
            <a:r>
              <a:rPr lang="en-US" altLang="zh-CN" sz="4000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,000 </a:t>
            </a:r>
            <a:r>
              <a:rPr lang="th-TH" altLang="zh-CN" sz="4000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บาท </a:t>
            </a:r>
            <a:r>
              <a:rPr lang="th-TH" altLang="zh-CN" sz="4000" b="1" dirty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สามารถคำนวณได้ดังนี้</a:t>
            </a:r>
            <a:endParaRPr lang="zh-CN" altLang="zh-CN" sz="4000" dirty="0" smtClean="0">
              <a:solidFill>
                <a:schemeClr val="accent2"/>
              </a:solidFill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416050" y="1865313"/>
            <a:ext cx="7099300" cy="457993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  ผลต่างราคาทุนสินทรัพย์จากการเปรียบเทียบ	</a:t>
            </a:r>
            <a:r>
              <a:rPr lang="en-US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214,000 </a:t>
            </a: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บาท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บวก ราคาทุนสินทรัพย์ถาวรที่ขาย			100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,000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ราคาซื้อสินทรัพย์ถาวร				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314,000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ดังนั้น .....</a:t>
            </a:r>
          </a:p>
          <a:p>
            <a:pPr marL="0" indent="0" eaLnBrk="1" hangingPunct="1">
              <a:buFontTx/>
              <a:buNone/>
            </a:pPr>
            <a:endParaRPr lang="th-TH" altLang="zh-CN" sz="2800" b="1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  <a:p>
            <a:pPr marL="0" indent="0" eaLnBrk="1" hangingPunct="1">
              <a:buFontTx/>
              <a:buNone/>
            </a:pPr>
            <a:endParaRPr lang="th-TH" altLang="zh-CN" sz="2800" b="1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39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460500" y="2116138"/>
            <a:ext cx="7078663" cy="43735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 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Ex.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ถ้าบริษัทจ่ายเงินปันผลหุ้นละ 28 บาท ราคาตลาดของหุ้นสามัญเท่ากับ 150 บาท ให้กำหนดอัตราผลตอบแทนจากเงินปันผล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อัตราผลตอบแทนจากเงินปันผล  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=   28   x 100</a:t>
            </a:r>
          </a:p>
          <a:p>
            <a:pPr marL="0" indent="0" eaLnBrk="1" hangingPunct="1">
              <a:buFontTx/>
              <a:buNone/>
            </a:pP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		            150</a:t>
            </a:r>
          </a:p>
          <a:p>
            <a:pPr marL="0" indent="0" eaLnBrk="1" hangingPunct="1">
              <a:buFontTx/>
              <a:buNone/>
            </a:pP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		       = 18.66 %</a:t>
            </a:r>
            <a:endParaRPr lang="th-TH" altLang="zh-CN" sz="2800" b="1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cxnSp>
        <p:nvCxnSpPr>
          <p:cNvPr id="3" name="ตัวเชื่อมต่อตรง 2"/>
          <p:cNvCxnSpPr/>
          <p:nvPr/>
        </p:nvCxnSpPr>
        <p:spPr>
          <a:xfrm>
            <a:off x="4984750" y="3525838"/>
            <a:ext cx="3841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กระจาย 2 4"/>
          <p:cNvSpPr/>
          <p:nvPr/>
        </p:nvSpPr>
        <p:spPr>
          <a:xfrm>
            <a:off x="3687763" y="4248150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36650352"/>
              </p:ext>
            </p:extLst>
          </p:nvPr>
        </p:nvGraphicFramePr>
        <p:xfrm>
          <a:off x="1115618" y="548680"/>
          <a:ext cx="7344813" cy="48245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9259"/>
                <a:gridCol w="1049259"/>
                <a:gridCol w="1049259"/>
                <a:gridCol w="1049259"/>
                <a:gridCol w="1049259"/>
                <a:gridCol w="1049259"/>
                <a:gridCol w="1049259"/>
              </a:tblGrid>
              <a:tr h="1255701">
                <a:tc>
                  <a:txBody>
                    <a:bodyPr/>
                    <a:lstStyle/>
                    <a:p>
                      <a:pPr algn="l" fontAlgn="b"/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40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สินทรัพย์</a:t>
                      </a:r>
                      <a:r>
                        <a:rPr lang="th-TH" sz="4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ถาวร</a:t>
                      </a:r>
                      <a:endParaRPr lang="th-TH" sz="4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878047">
                <a:tc>
                  <a:txBody>
                    <a:bodyPr/>
                    <a:lstStyle/>
                    <a:p>
                      <a:pPr algn="l" fontAlgn="b"/>
                      <a:r>
                        <a:rPr lang="th-TH" sz="32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25+7</a:t>
                      </a:r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2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25+7</a:t>
                      </a:r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896929"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32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ม.ค. 1 ยกมา</a:t>
                      </a:r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660,00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32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ธ.ค. 31 ขาย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32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100,000</a:t>
                      </a:r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896929"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32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ซื้อมาระหว่างงวด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314,000</a:t>
                      </a:r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32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ธ.ค. 31 ยกไป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32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874,000</a:t>
                      </a:r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896929">
                <a:tc>
                  <a:txBody>
                    <a:bodyPr/>
                    <a:lstStyle/>
                    <a:p>
                      <a:pPr algn="l" fontAlgn="b"/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974,000</a:t>
                      </a:r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32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974,000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47908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96944" cy="6192688"/>
          </a:xfrm>
        </p:spPr>
        <p:txBody>
          <a:bodyPr>
            <a:normAutofit fontScale="90000"/>
          </a:bodyPr>
          <a:lstStyle/>
          <a:p>
            <a:pPr algn="l"/>
            <a: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9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ขอบเขตหรือข้อจำกัดของการวิเคราะห์งบการเงินที่สำคัญ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1. เป็นการวิเคราะห์สิ่งที่เกิดขึ้นในอดีต เพื่อพิจารณาแนวทางในอนาคต</a:t>
            </a:r>
            <a:b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2. หากงบการเงินมีการบันทึกบัญชีด้วยวิธีที่แตกต่างกัน จะนำมาเปรียบเทียบกันไม่ได้</a:t>
            </a:r>
            <a:b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3. ความเชื่อถือได้ของตัวเลขของงบการเงินที่นำมาวิเคราะห</a:t>
            </a: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์</a:t>
            </a: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49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538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460500" y="2116138"/>
            <a:ext cx="7078663" cy="43735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 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Ex.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ถ้าบริษัทจ่ายเงินปันผลหุ้นละ 28 บาท ราคาตลาดของหุ้นสามัญเท่ากับ 150 บาท ให้กำหนดอัตราผลตอบแทนจากเงินปันผล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อัตราผลตอบแทนจากเงินปันผล  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=   28   x 100</a:t>
            </a:r>
          </a:p>
          <a:p>
            <a:pPr marL="0" indent="0" eaLnBrk="1" hangingPunct="1">
              <a:buFontTx/>
              <a:buNone/>
            </a:pP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		            150</a:t>
            </a:r>
          </a:p>
          <a:p>
            <a:pPr marL="0" indent="0" eaLnBrk="1" hangingPunct="1">
              <a:buFontTx/>
              <a:buNone/>
            </a:pP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		       = 18.66 %</a:t>
            </a:r>
            <a:endParaRPr lang="th-TH" altLang="zh-CN" sz="2800" b="1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cxnSp>
        <p:nvCxnSpPr>
          <p:cNvPr id="3" name="ตัวเชื่อมต่อตรง 2"/>
          <p:cNvCxnSpPr/>
          <p:nvPr/>
        </p:nvCxnSpPr>
        <p:spPr>
          <a:xfrm>
            <a:off x="4984750" y="3525838"/>
            <a:ext cx="3841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กระจาย 2 4"/>
          <p:cNvSpPr/>
          <p:nvPr/>
        </p:nvSpPr>
        <p:spPr>
          <a:xfrm>
            <a:off x="3687763" y="4248150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01034128"/>
              </p:ext>
            </p:extLst>
          </p:nvPr>
        </p:nvGraphicFramePr>
        <p:xfrm>
          <a:off x="395532" y="980721"/>
          <a:ext cx="8424936" cy="56166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6104"/>
                <a:gridCol w="936104"/>
                <a:gridCol w="936104"/>
                <a:gridCol w="936104"/>
                <a:gridCol w="936104"/>
                <a:gridCol w="936104"/>
                <a:gridCol w="936104"/>
                <a:gridCol w="936104"/>
                <a:gridCol w="936104"/>
              </a:tblGrid>
              <a:tr h="330390"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บริษัท อุทัย จำกัด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30390"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งบเงินทุน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30390"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สำหรับงวด 1 ปี สิ้นสุด 31 ธันวาคม 25+7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หน่วย : บาท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30390"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sng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แหล่งที่มา</a:t>
                      </a:r>
                      <a:endParaRPr lang="th-TH" sz="2000" b="1" i="0" u="sng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แหล่งใช้ไป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30390"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เงินทุนจากการดำเนินงาน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เงินทุนจากการจัดหา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30390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กำไรสุทธิ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180,000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จ่ายชำระหนี้ระยะยาว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10,000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30390"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บวก ค่าเสื่อมราคา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64,000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จ่ายเงินปันผล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120,000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30390"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ตัดจำหน่ายสินทรัพย์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เงินทุนจากแหล่งเงินทุน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30390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ไม่มีตัวตน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50,000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114,000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ซื้อสินทรัพย์ถาวร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314,000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30390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รวม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294,000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30390"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30390"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เงินทุนจากการจัดหาทุน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30390"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จำหน่ายหุ้นสามัญ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40,000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30390"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เงินทุนจากการลงทุน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30390"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ขายสินทรัพย์ถาวร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80,000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30390"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เงินทุนดำเนินงวานลดลง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30,000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30390"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รวมแหล่งที่มา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444,000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รวมแหล่งที่ใช้ไป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444,000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สี่เหลี่ยมผืนผ้า 1"/>
          <p:cNvSpPr/>
          <p:nvPr/>
        </p:nvSpPr>
        <p:spPr>
          <a:xfrm>
            <a:off x="1181064" y="337509"/>
            <a:ext cx="69913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altLang="zh-CN" b="1" dirty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การจัดทำงบ</a:t>
            </a:r>
            <a:r>
              <a:rPr lang="th-TH" altLang="zh-CN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การเงิน มี 2 วิธี คือ  แบบบัญชี และแบบรายงาน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="" xmlns:p14="http://schemas.microsoft.com/office/powerpoint/2010/main" val="378912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92741" y="0"/>
            <a:ext cx="8545512" cy="997421"/>
          </a:xfrm>
        </p:spPr>
        <p:txBody>
          <a:bodyPr/>
          <a:lstStyle/>
          <a:p>
            <a:pPr eaLnBrk="1" hangingPunct="1"/>
            <a:r>
              <a:rPr lang="th-TH" altLang="zh-CN" sz="4400" b="1" dirty="0" smtClean="0">
                <a:solidFill>
                  <a:schemeClr val="accent2"/>
                </a:solidFill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แบบรายงาน</a:t>
            </a:r>
            <a:endParaRPr lang="zh-CN" altLang="zh-CN" sz="4400" dirty="0" smtClean="0">
              <a:solidFill>
                <a:schemeClr val="accent2"/>
              </a:solidFill>
              <a:latin typeface="TH SarabunPSK" pitchFamily="34" charset="-34"/>
              <a:ea typeface="SimSun" pitchFamily="2" charset="-122"/>
              <a:cs typeface="TH SarabunPSK" pitchFamily="34" charset="-34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416050" y="2116138"/>
            <a:ext cx="7078663" cy="4373562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</a:pPr>
            <a:r>
              <a:rPr lang="th-TH" altLang="zh-CN" sz="3200" b="1" dirty="0" smtClean="0"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     </a:t>
            </a:r>
            <a:r>
              <a:rPr lang="en-US" altLang="zh-CN" sz="3200" b="1" dirty="0" smtClean="0">
                <a:solidFill>
                  <a:schemeClr val="accent2"/>
                </a:solidFill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5.4 </a:t>
            </a:r>
            <a:r>
              <a:rPr lang="th-TH" altLang="zh-CN" sz="3200" b="1" dirty="0" smtClean="0">
                <a:solidFill>
                  <a:schemeClr val="accent2"/>
                </a:solidFill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อัตราผลตอบแทนจากเงินปันผล (</a:t>
            </a:r>
            <a:r>
              <a:rPr lang="en-US" altLang="zh-CN" sz="3200" b="1" dirty="0" smtClean="0">
                <a:solidFill>
                  <a:schemeClr val="accent2"/>
                </a:solidFill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Dividend Yield</a:t>
            </a:r>
            <a:r>
              <a:rPr lang="th-TH" altLang="zh-CN" sz="3200" b="1" dirty="0" smtClean="0">
                <a:solidFill>
                  <a:schemeClr val="accent2"/>
                </a:solidFill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)</a:t>
            </a:r>
          </a:p>
          <a:p>
            <a:pPr marL="0" indent="0" eaLnBrk="1" hangingPunct="1">
              <a:buFontTx/>
              <a:buNone/>
            </a:pPr>
            <a:r>
              <a:rPr lang="th-TH" altLang="zh-CN" sz="3200" b="1" dirty="0" smtClean="0">
                <a:solidFill>
                  <a:schemeClr val="accent2"/>
                </a:solidFill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    อัตราผลตอบแทนจากเงินปันผล </a:t>
            </a:r>
            <a:r>
              <a:rPr lang="en-US" altLang="zh-CN" sz="3200" b="1" dirty="0" smtClean="0"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= </a:t>
            </a:r>
            <a:r>
              <a:rPr lang="th-TH" altLang="zh-CN" sz="3200" b="1" dirty="0" smtClean="0"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เงินปันผลต่อหุ้น  </a:t>
            </a:r>
            <a:r>
              <a:rPr lang="en-US" altLang="zh-CN" sz="3200" b="1" dirty="0" smtClean="0"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   x  100</a:t>
            </a:r>
          </a:p>
          <a:p>
            <a:pPr marL="0" indent="0" eaLnBrk="1" hangingPunct="1">
              <a:buFontTx/>
              <a:buNone/>
            </a:pPr>
            <a:r>
              <a:rPr lang="en-US" altLang="zh-CN" sz="3200" b="1" dirty="0" smtClean="0"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				</a:t>
            </a:r>
            <a:r>
              <a:rPr lang="th-TH" altLang="zh-CN" sz="3200" b="1" dirty="0" smtClean="0"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ราคาตลาดต่อหุ้น</a:t>
            </a:r>
          </a:p>
          <a:p>
            <a:pPr marL="0" indent="0" eaLnBrk="1" hangingPunct="1">
              <a:buFontTx/>
              <a:buNone/>
            </a:pPr>
            <a:endParaRPr lang="th-TH" altLang="zh-CN" sz="3200" b="1" dirty="0" smtClean="0">
              <a:latin typeface="TH SarabunPSK" pitchFamily="34" charset="-34"/>
              <a:ea typeface="SimSun" pitchFamily="2" charset="-122"/>
              <a:cs typeface="TH SarabunPSK" pitchFamily="34" charset="-34"/>
            </a:endParaRPr>
          </a:p>
          <a:p>
            <a:pPr marL="0" indent="0" eaLnBrk="1" hangingPunct="1">
              <a:buFontTx/>
              <a:buNone/>
            </a:pPr>
            <a:r>
              <a:rPr lang="th-TH" altLang="zh-CN" sz="3200" b="1" dirty="0" smtClean="0"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  แสดงถึงร้อยละของเงินปันผลที่ผู้ถือหุ้นจะได้รับเมื่อลงทุนซื้อหุ้นสามัญ ณ ราคาตลาดขณะนั้น</a:t>
            </a:r>
          </a:p>
        </p:txBody>
      </p:sp>
      <p:cxnSp>
        <p:nvCxnSpPr>
          <p:cNvPr id="3" name="ตัวเชื่อมต่อตรง 2"/>
          <p:cNvCxnSpPr/>
          <p:nvPr/>
        </p:nvCxnSpPr>
        <p:spPr>
          <a:xfrm>
            <a:off x="5132388" y="3171825"/>
            <a:ext cx="1357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42583285"/>
              </p:ext>
            </p:extLst>
          </p:nvPr>
        </p:nvGraphicFramePr>
        <p:xfrm>
          <a:off x="107505" y="692702"/>
          <a:ext cx="8712963" cy="6187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8107"/>
                <a:gridCol w="968107"/>
                <a:gridCol w="968107"/>
                <a:gridCol w="968107"/>
                <a:gridCol w="968107"/>
                <a:gridCol w="968107"/>
                <a:gridCol w="968107"/>
                <a:gridCol w="968107"/>
                <a:gridCol w="968107"/>
              </a:tblGrid>
              <a:tr h="269019"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บริษัท อุทัย จำกัด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269019"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งบเงินทุน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269019"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สำหรับงวด 1 ปี สิ้นสุด 31 ธันวาคม 25+7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หน่วย : บาท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69019"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269019"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แหล่งที่มา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269019"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เงินทุนจากการดำเนินงาน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269019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กำไรสุทธิ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180,000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269019"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บวก ค่าเสื่อมราคา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64,000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269019"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ตัดจำหน่ายสินทรัพย์ไม่มีตัวตน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50,000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114,000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269019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รวม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294,000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269019"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เงินทุนจากการลงทุน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269019"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ขายสินทรัพย์ถาวร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80,000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269019"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เงินทุนจากการจัดหาทุน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269019"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จำหน่ายหุ้นสามัญ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40,000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269019"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รวมแหล่งที่มา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414,000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269019"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แหล่งที่ใช้ไป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269019"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เงินทุนจากการจัดหาทุน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269019"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จ่ายเงินปันผล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120,000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269019"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จ่ายชำระหนี้ระยะยาว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10,000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269019"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เงินทุนจากการลงทุน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269019"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ซื้อสินทรัพย์ถาวร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314,000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269019"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รวมแหล่งที่ใช้ไป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444,000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269019"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เงินทุนดำเนินงานลดลง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30,000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2722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487363"/>
            <a:ext cx="8545512" cy="1422400"/>
          </a:xfrm>
        </p:spPr>
        <p:txBody>
          <a:bodyPr/>
          <a:lstStyle/>
          <a:p>
            <a:pPr eaLnBrk="1" hangingPunct="1"/>
            <a:r>
              <a:rPr lang="th-TH" altLang="zh-CN" sz="40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en-US" altLang="zh-CN" sz="36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5. </a:t>
            </a:r>
            <a:r>
              <a:rPr lang="th-TH" altLang="zh-CN" sz="36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อัตราส่วนสำหรับผู้ลงทุนในหุ้นสามัญ</a:t>
            </a:r>
            <a:endParaRPr lang="zh-CN" altLang="zh-CN" sz="4000" dirty="0" smtClean="0">
              <a:solidFill>
                <a:schemeClr val="accent2"/>
              </a:solidFill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416050" y="2116138"/>
            <a:ext cx="7078663" cy="43735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    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Ex.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บริษัท ก จ่ายเงินปันผล 18 บาท กำไรสุทธิต่อหุ้น 29 บาท บริษัทจ่ายเงินปันผลในอัตราเท่าใด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อัตราเงินปันผล  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= 18    x 100  </a:t>
            </a:r>
          </a:p>
          <a:p>
            <a:pPr marL="0" indent="0" eaLnBrk="1" hangingPunct="1">
              <a:buFontTx/>
              <a:buNone/>
            </a:pP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               29</a:t>
            </a:r>
          </a:p>
          <a:p>
            <a:pPr marL="0" indent="0" eaLnBrk="1" hangingPunct="1">
              <a:buFontTx/>
              <a:buNone/>
            </a:pP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           = 62.07 %</a:t>
            </a:r>
          </a:p>
          <a:p>
            <a:pPr marL="0" indent="0" eaLnBrk="1" hangingPunct="1">
              <a:buFontTx/>
              <a:buNone/>
            </a:pP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*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ธุรกิจจ่ายเงินปันผลเท่ากับ 62.07 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%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ของกำไรและมีนโยบายเก็บกำไร 	สะสม 37.93 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%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ของกำไรสุทธิ</a:t>
            </a:r>
          </a:p>
        </p:txBody>
      </p:sp>
      <p:cxnSp>
        <p:nvCxnSpPr>
          <p:cNvPr id="3" name="ตัวเชื่อมต่อตรง 2"/>
          <p:cNvCxnSpPr/>
          <p:nvPr/>
        </p:nvCxnSpPr>
        <p:spPr>
          <a:xfrm flipV="1">
            <a:off x="3200400" y="3525838"/>
            <a:ext cx="287338" cy="14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35441488"/>
              </p:ext>
            </p:extLst>
          </p:nvPr>
        </p:nvGraphicFramePr>
        <p:xfrm>
          <a:off x="251523" y="404655"/>
          <a:ext cx="8568945" cy="62647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2105"/>
                <a:gridCol w="952105"/>
                <a:gridCol w="952105"/>
                <a:gridCol w="952105"/>
                <a:gridCol w="952105"/>
                <a:gridCol w="952105"/>
                <a:gridCol w="952105"/>
                <a:gridCol w="952105"/>
                <a:gridCol w="952105"/>
              </a:tblGrid>
              <a:tr h="368512"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บริษัท อุทัย จำกัด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68512"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งบแสดงการเปลี่ยนแปลงเงินทุนดำเนินงาน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68512"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สำหรับงวด 1 ปี สิ้นสุด 31 ธันวาคม 25+7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หน่วย : บาท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68512"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ผลต่าง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68512"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25+6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25+7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เพิ่ม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ลด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68512"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สินทรัพย์หมุนเวียน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68512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เงินสด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140,000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200,000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60,000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68512"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ลูกหนี้การค้า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200,000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180,000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20,000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68512"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สินค้าคงเหลือ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sng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80,000</a:t>
                      </a:r>
                      <a:endParaRPr lang="th-TH" sz="2000" b="1" i="0" u="sng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sng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120,000</a:t>
                      </a:r>
                      <a:endParaRPr lang="th-TH" sz="2000" b="1" i="0" u="sng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40,000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68512"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sng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420,000</a:t>
                      </a:r>
                      <a:endParaRPr lang="th-TH" sz="2000" b="1" i="0" u="sng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sng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500,000</a:t>
                      </a:r>
                      <a:endParaRPr lang="th-TH" sz="2000" b="1" i="0" u="sng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68512"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หนี้สินระยะสั้น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68512"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เจ้าหนี้การค้า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60,000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140,000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80,000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68512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ตั๋วเงินจ่าย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35,000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60,000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25,000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68512"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เงินเดือนค้างจ่าย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5,000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10,000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5,000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68512"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sng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100,000</a:t>
                      </a:r>
                      <a:endParaRPr lang="th-TH" sz="2000" b="1" i="0" u="sng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sng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210,000</a:t>
                      </a:r>
                      <a:endParaRPr lang="th-TH" sz="2000" b="1" i="0" u="sng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100,000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130,000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68512"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30,000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68512"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เงินทุนดำเนินงานลดลง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sng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130,000</a:t>
                      </a:r>
                      <a:endParaRPr lang="th-TH" sz="2000" b="1" i="0" u="sng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sng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130,000</a:t>
                      </a:r>
                      <a:endParaRPr lang="th-TH" sz="2000" b="1" i="0" u="sng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2092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487363"/>
            <a:ext cx="8545512" cy="781397"/>
          </a:xfrm>
        </p:spPr>
        <p:txBody>
          <a:bodyPr/>
          <a:lstStyle/>
          <a:p>
            <a:pPr eaLnBrk="1" hangingPunct="1"/>
            <a:r>
              <a:rPr lang="th-TH" altLang="zh-CN" sz="40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ประโยชน์ของงบเงินทุน</a:t>
            </a:r>
            <a:endParaRPr lang="zh-CN" altLang="zh-CN" sz="4000" dirty="0" smtClean="0">
              <a:solidFill>
                <a:schemeClr val="accent2"/>
              </a:solidFill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584325" y="2130425"/>
            <a:ext cx="7078663" cy="4373563"/>
          </a:xfrm>
        </p:spPr>
        <p:txBody>
          <a:bodyPr>
            <a:normAutofit/>
          </a:bodyPr>
          <a:lstStyle/>
          <a:p>
            <a:pPr marL="514350" indent="-514350" eaLnBrk="1" hangingPunct="1">
              <a:buFontTx/>
              <a:buAutoNum type="arabicPeriod"/>
            </a:pPr>
            <a:r>
              <a:rPr lang="th-TH" altLang="zh-CN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เป็นแนวทางการวิเคราะห์เหตุการณ์ที่ได้เกิดขึ้นในอดีต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th-TH" altLang="zh-CN" sz="2800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เป็นประโยชน์ ในการวางแผนในอนาคต สามรถสรุปได้ ดังนี้</a:t>
            </a:r>
          </a:p>
          <a:p>
            <a:pPr marL="457200" indent="-457200"/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แสดงแนวทางในการปรับปรุงทุนดำเนินงานของกิจการ</a:t>
            </a:r>
          </a:p>
          <a:p>
            <a:pPr marL="457200" indent="-457200"/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ช่วยให้การตัดสินใจเลือกแนวทางการลงทุนที่ดี</a:t>
            </a:r>
          </a:p>
          <a:p>
            <a:pPr marL="457200" indent="-457200"/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ช่วยให้ทราบว่ายังมีแหล่งเงินทุนใดบ้าง ที่จะสามารถนำมาใช้ในการดำเนินงานได้และลงทุนได้</a:t>
            </a:r>
          </a:p>
          <a:p>
            <a:pPr marL="457200" indent="-457200"/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ช่วยในการวางแผนสำหรับหนี้สินระยะยาวที่ถึงกำหนด</a:t>
            </a:r>
          </a:p>
          <a:p>
            <a:pPr marL="457200" indent="-457200"/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ช่วยในการวางแผนเกี่ยวกับนโยบายจ่ายเงินปันผล</a:t>
            </a:r>
          </a:p>
        </p:txBody>
      </p:sp>
    </p:spTree>
    <p:extLst>
      <p:ext uri="{BB962C8B-B14F-4D97-AF65-F5344CB8AC3E}">
        <p14:creationId xmlns="" xmlns:p14="http://schemas.microsoft.com/office/powerpoint/2010/main" val="302204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487363"/>
            <a:ext cx="8545512" cy="1422400"/>
          </a:xfrm>
        </p:spPr>
        <p:txBody>
          <a:bodyPr/>
          <a:lstStyle/>
          <a:p>
            <a:pPr eaLnBrk="1" hangingPunct="1"/>
            <a:r>
              <a:rPr lang="th-TH" altLang="zh-CN" sz="40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การวิเคราะห์งบเงินทุน </a:t>
            </a:r>
            <a:r>
              <a:rPr lang="th-TH" altLang="zh-CN" sz="40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ผู้วิเคราะห์งบเงินทุนควรพิจารณา ถึง </a:t>
            </a:r>
            <a:r>
              <a:rPr lang="en-US" altLang="zh-CN" sz="40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:</a:t>
            </a:r>
            <a:endParaRPr lang="zh-CN" altLang="zh-CN" sz="4000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584325" y="2130425"/>
            <a:ext cx="7078663" cy="4373563"/>
          </a:xfrm>
        </p:spPr>
        <p:txBody>
          <a:bodyPr/>
          <a:lstStyle/>
          <a:p>
            <a:pPr marL="514350" indent="-514350" eaLnBrk="1" hangingPunct="1">
              <a:buFontTx/>
              <a:buAutoNum type="arabicPeriod"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กิจการได้ใช้เงินลงทุนไปเพื่ออะไร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เหตุใดจึงใช้เงินทุนไป เช่นนั้น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เงินทุนที่ใช้ไปนั้น กิจการได้มาจากแหล่งใด เหมาะสมหรือไม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การใช้เงินดังกล่าวจะมีผลต่อกำไรและความเสี่ยงภัยทางการเงินอย่างไร (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Financial Risk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)</a:t>
            </a:r>
          </a:p>
          <a:p>
            <a:pPr marL="0" indent="0" eaLnBrk="1" hangingPunct="1">
              <a:buNone/>
            </a:pPr>
            <a:endParaRPr lang="th-TH" altLang="zh-CN" sz="2800" b="1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281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96944" cy="6192688"/>
          </a:xfrm>
        </p:spPr>
        <p:txBody>
          <a:bodyPr>
            <a:normAutofit/>
          </a:bodyPr>
          <a:lstStyle/>
          <a:p>
            <a:pPr algn="l"/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49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 rot="987355">
            <a:off x="2391471" y="1486433"/>
            <a:ext cx="48141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 END</a:t>
            </a:r>
            <a:endParaRPr lang="th-TH" sz="9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144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0" y="260648"/>
            <a:ext cx="9036496" cy="5976664"/>
          </a:xfrm>
        </p:spPr>
        <p:txBody>
          <a:bodyPr>
            <a:normAutofit/>
          </a:bodyPr>
          <a:lstStyle/>
          <a:p>
            <a:pPr algn="ctr"/>
            <a:r>
              <a:rPr lang="th-TH" sz="5300" b="1" dirty="0" smtClean="0">
                <a:latin typeface="TH SarabunPSK" pitchFamily="34" charset="-34"/>
                <a:cs typeface="TH SarabunPSK" pitchFamily="34" charset="-34"/>
              </a:rPr>
              <a:t>รายงานทางการเงินและการวิเคราะห์ทางการเงิน (</a:t>
            </a:r>
            <a:r>
              <a:rPr lang="en-US" sz="5300" b="1" dirty="0">
                <a:latin typeface="TH SarabunPSK" pitchFamily="34" charset="-34"/>
                <a:cs typeface="TH SarabunPSK" pitchFamily="34" charset="-34"/>
              </a:rPr>
              <a:t>Financial Reporting and Financial Statement Analysis</a:t>
            </a:r>
            <a:r>
              <a:rPr lang="th-TH" sz="53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sz="6000" b="1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60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6000" b="1" dirty="0" smtClean="0">
                <a:latin typeface="TH SarabunPSK" pitchFamily="34" charset="-34"/>
                <a:cs typeface="TH SarabunPSK" pitchFamily="34" charset="-34"/>
              </a:rPr>
              <a:t>บท</a:t>
            </a:r>
            <a:r>
              <a:rPr lang="th-TH" sz="6000" b="1" smtClean="0">
                <a:latin typeface="TH SarabunPSK" pitchFamily="34" charset="-34"/>
                <a:cs typeface="TH SarabunPSK" pitchFamily="34" charset="-34"/>
              </a:rPr>
              <a:t>ที่ 8 </a:t>
            </a:r>
            <a:r>
              <a:rPr lang="th-TH" sz="6000" b="1" dirty="0" smtClean="0">
                <a:latin typeface="TH SarabunPSK" pitchFamily="34" charset="-34"/>
                <a:cs typeface="TH SarabunPSK" pitchFamily="34" charset="-34"/>
              </a:rPr>
              <a:t>งบกระแสเงินสด</a:t>
            </a:r>
            <a:br>
              <a:rPr lang="th-TH" sz="60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6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6000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Cash flow statement</a:t>
            </a:r>
            <a:r>
              <a:rPr lang="th-TH" sz="6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sz="67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6700" b="1" dirty="0" smtClean="0">
                <a:latin typeface="TH SarabunPSK" pitchFamily="34" charset="-34"/>
                <a:cs typeface="TH SarabunPSK" pitchFamily="34" charset="-34"/>
              </a:rPr>
            </a:br>
            <a:endParaRPr lang="th-TH" sz="67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24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487363"/>
            <a:ext cx="8545512" cy="1422400"/>
          </a:xfrm>
        </p:spPr>
        <p:txBody>
          <a:bodyPr/>
          <a:lstStyle/>
          <a:p>
            <a:r>
              <a:rPr lang="th-TH" altLang="zh-CN" sz="40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sz="36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งบกระแสเงินสด</a:t>
            </a:r>
            <a:r>
              <a:rPr lang="th-TH" altLang="zh-CN" sz="40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/>
            </a:r>
            <a:br>
              <a:rPr lang="th-TH" altLang="zh-CN" sz="40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</a:br>
            <a:endParaRPr lang="zh-CN" altLang="zh-CN" sz="4000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556792"/>
            <a:ext cx="8374807" cy="4667250"/>
          </a:xfrm>
        </p:spPr>
        <p:txBody>
          <a:bodyPr/>
          <a:lstStyle/>
          <a:p>
            <a:pPr marL="0" indent="0">
              <a:buNone/>
            </a:pP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b="1" dirty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คือ </a:t>
            </a:r>
            <a:r>
              <a:rPr lang="th-TH" altLang="zh-CN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รายงานการเงิน</a:t>
            </a:r>
            <a:r>
              <a:rPr lang="th-TH" altLang="zh-CN" b="1" dirty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ที่แสดงแหล่งที่มาและใช้ไปของเงินสดระหว่างงวด   บัญชีที่กำลังพิจารณา ผลต่างของเงินสดที่ได้มาและใช้ไปตลอดงวดจะต้องเท่ากับเงินสดที่เพิ่มขึ้น</a:t>
            </a:r>
            <a:r>
              <a:rPr lang="th-TH" altLang="zh-CN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หรือลดลง</a:t>
            </a:r>
            <a:r>
              <a:rPr lang="th-TH" altLang="zh-CN" b="1" dirty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ในงวดบัญชีนั้น </a:t>
            </a:r>
            <a:r>
              <a:rPr lang="th-TH" altLang="zh-CN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ๆ </a:t>
            </a:r>
          </a:p>
          <a:p>
            <a:pPr marL="0" indent="0">
              <a:buNone/>
            </a:pPr>
            <a:r>
              <a:rPr lang="th-TH" altLang="zh-CN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มีความแตกต่างจากงบเงินทุนหรืองบแสดงการเปลี่ยนแปลงฐานะการเงินที่แสดงให้เห็นถึงรายการเงินทุนดำเนินงานเท่านั้น ซึ่งเงินทุนดำเนินงานยังไม่แสดงความคล่องตัวชัดเจนเหมือนเงินสด</a:t>
            </a:r>
            <a:endParaRPr lang="th-TH" altLang="zh-CN" b="1" dirty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04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487363"/>
            <a:ext cx="8545512" cy="1422400"/>
          </a:xfrm>
        </p:spPr>
        <p:txBody>
          <a:bodyPr>
            <a:normAutofit fontScale="90000"/>
          </a:bodyPr>
          <a:lstStyle/>
          <a:p>
            <a:r>
              <a:rPr lang="th-TH" altLang="zh-CN" sz="4400" b="1" dirty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ประโยชน์ของงบกระแสเงินสด</a:t>
            </a:r>
            <a:r>
              <a:rPr lang="th-TH" altLang="zh-CN" sz="3600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/>
            </a:r>
            <a:br>
              <a:rPr lang="th-TH" altLang="zh-CN" sz="3600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</a:br>
            <a:r>
              <a:rPr lang="th-TH" altLang="zh-CN" sz="40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/>
            </a:r>
            <a:br>
              <a:rPr lang="th-TH" altLang="zh-CN" sz="40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</a:br>
            <a:endParaRPr lang="zh-CN" altLang="zh-CN" sz="4000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556792"/>
            <a:ext cx="8374807" cy="466725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1. </a:t>
            </a:r>
            <a:r>
              <a:rPr lang="th-TH" altLang="zh-CN" sz="32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ทำ</a:t>
            </a:r>
            <a:r>
              <a:rPr lang="th-TH" altLang="zh-CN" sz="3200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ให้ทราบแหล่งที่มาและใช้ไปของเงินสด</a:t>
            </a:r>
          </a:p>
          <a:p>
            <a:pPr marL="0" indent="0">
              <a:buNone/>
              <a:defRPr/>
            </a:pPr>
            <a:r>
              <a:rPr lang="th-TH" altLang="zh-CN" sz="32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2. ทำ</a:t>
            </a:r>
            <a:r>
              <a:rPr lang="th-TH" altLang="zh-CN" sz="3200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ให้สามารถเปรียบเทียบงบของแต่ละบริษัทได้ง่ายและทำให้ชัดเจนขึ้น</a:t>
            </a:r>
          </a:p>
          <a:p>
            <a:pPr marL="0" indent="0">
              <a:buNone/>
              <a:defRPr/>
            </a:pPr>
            <a:r>
              <a:rPr lang="th-TH" altLang="zh-CN" sz="32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3. สามารนำทำ</a:t>
            </a:r>
            <a:r>
              <a:rPr lang="th-TH" altLang="zh-CN" sz="3200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งบในอดีตมาวางแผนการเงินในอนาคตได้</a:t>
            </a:r>
          </a:p>
          <a:p>
            <a:pPr marL="0" indent="0">
              <a:buNone/>
              <a:defRPr/>
            </a:pPr>
            <a:r>
              <a:rPr lang="th-TH" altLang="zh-CN" sz="32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4. ทำ</a:t>
            </a:r>
            <a:r>
              <a:rPr lang="th-TH" altLang="zh-CN" sz="3200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ให้ทราบสภาพคล่องของบริษัท</a:t>
            </a:r>
          </a:p>
        </p:txBody>
      </p:sp>
    </p:spTree>
    <p:extLst>
      <p:ext uri="{BB962C8B-B14F-4D97-AF65-F5344CB8AC3E}">
        <p14:creationId xmlns="" xmlns:p14="http://schemas.microsoft.com/office/powerpoint/2010/main" val="197154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487363"/>
            <a:ext cx="8545512" cy="1422400"/>
          </a:xfrm>
        </p:spPr>
        <p:txBody>
          <a:bodyPr/>
          <a:lstStyle/>
          <a:p>
            <a:pPr eaLnBrk="1" hangingPunct="1"/>
            <a:r>
              <a:rPr lang="th-TH" altLang="zh-CN" sz="40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sz="36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</a:t>
            </a:r>
            <a:r>
              <a:rPr lang="th-TH" altLang="zh-CN" sz="3600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งบกระแสเงินสด</a:t>
            </a:r>
            <a:r>
              <a:rPr lang="th-TH" altLang="zh-CN" sz="40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/>
            </a:r>
            <a:br>
              <a:rPr lang="th-TH" altLang="zh-CN" sz="40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</a:br>
            <a:endParaRPr lang="zh-CN" altLang="zh-CN" sz="4000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547664" y="1556792"/>
            <a:ext cx="7078663" cy="466725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แบ่งออกเป็น </a:t>
            </a:r>
            <a:r>
              <a:rPr lang="th-TH" altLang="zh-CN" sz="32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กระแส</a:t>
            </a:r>
            <a:r>
              <a:rPr lang="th-TH" altLang="zh-CN" sz="3200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เงินสดรับและจ่าย จะจำแนกตามประเภทของกิจกรรมได้ ดังนี้</a:t>
            </a:r>
          </a:p>
          <a:p>
            <a:pPr marL="0" indent="0">
              <a:buNone/>
              <a:defRPr/>
            </a:pPr>
            <a:r>
              <a:rPr lang="th-TH" altLang="zh-CN" sz="3200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1.กิจกรรมดำเนินงาน</a:t>
            </a:r>
          </a:p>
          <a:p>
            <a:pPr marL="0" indent="0">
              <a:buNone/>
              <a:defRPr/>
            </a:pPr>
            <a:r>
              <a:rPr lang="th-TH" altLang="zh-CN" sz="3200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2.กิจกรรมลงทุน</a:t>
            </a:r>
          </a:p>
          <a:p>
            <a:pPr marL="0" indent="0">
              <a:buNone/>
              <a:defRPr/>
            </a:pPr>
            <a:r>
              <a:rPr lang="th-TH" altLang="zh-CN" sz="3200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3.กิจกรรมจัดหาเงิน</a:t>
            </a:r>
          </a:p>
        </p:txBody>
      </p:sp>
    </p:spTree>
    <p:extLst>
      <p:ext uri="{BB962C8B-B14F-4D97-AF65-F5344CB8AC3E}">
        <p14:creationId xmlns="" xmlns:p14="http://schemas.microsoft.com/office/powerpoint/2010/main" val="214152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96944" cy="6192688"/>
          </a:xfrm>
        </p:spPr>
        <p:txBody>
          <a:bodyPr>
            <a:normAutofit fontScale="90000"/>
          </a:bodyPr>
          <a:lstStyle/>
          <a:p>
            <a:pPr algn="l"/>
            <a: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			</a:t>
            </a:r>
            <a:r>
              <a:rPr lang="th-TH" sz="53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งบการเงิน</a:t>
            </a:r>
            <a:r>
              <a:rPr lang="th-TH" sz="49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9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9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หมายถึง งบกำไรขาดทุน (</a:t>
            </a:r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Income Statement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 งบกำไรสะสม (</a:t>
            </a:r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Retained Earning </a:t>
            </a:r>
            <a:r>
              <a:rPr lang="en-US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Statement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 งบแสดงฐานะการเงิน (</a:t>
            </a:r>
            <a:r>
              <a:rPr lang="en-US" sz="3100" dirty="0">
                <a:solidFill>
                  <a:schemeClr val="tx1"/>
                </a:solidFill>
              </a:rPr>
              <a:t>statement of financial position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 งบกระแสเงินสด (</a:t>
            </a:r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Statement of Cash Flows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 งบแสดงการเปลี่ยนแปลงสถานะทางการเงิน (</a:t>
            </a:r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Statement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of Changes in Financial Position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49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927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487363"/>
            <a:ext cx="8545512" cy="1422400"/>
          </a:xfrm>
        </p:spPr>
        <p:txBody>
          <a:bodyPr/>
          <a:lstStyle/>
          <a:p>
            <a:pPr eaLnBrk="1" hangingPunct="1"/>
            <a:r>
              <a:rPr lang="th-TH" altLang="zh-CN" sz="40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sz="4000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งบกระแสเงินสด ( </a:t>
            </a:r>
            <a:r>
              <a:rPr lang="en-US" altLang="zh-CN" sz="4000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Cash flow statement</a:t>
            </a:r>
            <a:r>
              <a:rPr lang="th-TH" altLang="zh-CN" sz="4000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)</a:t>
            </a:r>
            <a:endParaRPr lang="zh-CN" altLang="zh-CN" sz="4000" dirty="0" smtClean="0">
              <a:solidFill>
                <a:srgbClr val="FFC000"/>
              </a:solidFill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1357313" y="2116138"/>
            <a:ext cx="7078662" cy="35909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1. กิจกรรมดำเนินงาน (</a:t>
            </a:r>
            <a:r>
              <a:rPr lang="en-US" altLang="zh-CN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Operating Activities</a:t>
            </a:r>
            <a:r>
              <a:rPr lang="th-TH" altLang="zh-CN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)</a:t>
            </a:r>
          </a:p>
          <a:p>
            <a:pPr marL="0" indent="0" eaLnBrk="1" hangingPunct="1">
              <a:buFontTx/>
              <a:buNone/>
            </a:pP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หมายถึง กิจกรรมหลักที่ก่อให้เกิดรายได้ของกิจการ และกิจกรรมอื่น ๆ ที่มิใช่กิจกรรมการลงทุนหรือกิจกรรมการจัดหาเงิน โดยจะเกี่ยวข้องกับการขายสินค้าและการให้บริการ รวมถึงรายการค้าทุกรายการที่เกิดขึ้นในการดำเนินงานที่มีผลกระทบต่อกำไรสุทธิของกิจการ</a:t>
            </a:r>
          </a:p>
          <a:p>
            <a:pPr marL="0" indent="0" eaLnBrk="1" hangingPunct="1">
              <a:buFontTx/>
              <a:buNone/>
            </a:pPr>
            <a:endParaRPr lang="th-TH" altLang="zh-CN" sz="2800" b="1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2" name="กระจาย 2 1"/>
          <p:cNvSpPr/>
          <p:nvPr/>
        </p:nvSpPr>
        <p:spPr>
          <a:xfrm>
            <a:off x="7978775" y="5707063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297009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764705"/>
            <a:ext cx="7968431" cy="4545484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กระแสเงินสดของกิจกรรมดำเนินงานสามารถจัดทำได้ 2 วิธี คือ</a:t>
            </a:r>
          </a:p>
          <a:p>
            <a:pPr marL="0" indent="0" eaLnBrk="1" hangingPunct="1">
              <a:buFontTx/>
              <a:buNone/>
            </a:pP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sz="2800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1.วิธีทางตรง 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เป็นการคำนวณเงินสดจากการดำเนินงาน โดยจัดทำงบกำไรขาดทุนตามเกณฑ์เงินสดที่แสดงเงินสดรับและเงินสดจ่ายตามลักษณะของรายการหลักที่สำคัญ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sz="2800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2.วิธีทางอ้อม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คือ การคำนวณเงินสดจากการดำเนินงานโดยเริ่มจากกำไรสุทธิตามเกณฑ์คงค้างให้เป็นกำไรสุทธิตามเกณฑ์เงินสด</a:t>
            </a:r>
          </a:p>
          <a:p>
            <a:pPr marL="0" indent="0" eaLnBrk="1" hangingPunct="1">
              <a:buFontTx/>
              <a:buNone/>
            </a:pPr>
            <a:endParaRPr lang="th-TH" altLang="zh-CN" sz="2800" b="1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2" name="กระจาย 2 1"/>
          <p:cNvSpPr/>
          <p:nvPr/>
        </p:nvSpPr>
        <p:spPr>
          <a:xfrm>
            <a:off x="7978775" y="5707063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59104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1357313" y="980729"/>
            <a:ext cx="7078662" cy="432946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กระแสเงินสดรับจากกิจกรรมดำเนินงาน ได้แก่</a:t>
            </a:r>
          </a:p>
          <a:p>
            <a:pPr marL="0" indent="0" eaLnBrk="1" hangingPunct="1">
              <a:buFontTx/>
              <a:buNone/>
            </a:pP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   1. เงินสดรับจากการขายสินทรัพย์หรือให้บริการ</a:t>
            </a:r>
          </a:p>
          <a:p>
            <a:pPr marL="0" indent="0" eaLnBrk="1" hangingPunct="1">
              <a:buFontTx/>
              <a:buNone/>
            </a:pP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   2. รับชำระหนี้จากลูกหนี้การค้า</a:t>
            </a:r>
          </a:p>
          <a:p>
            <a:pPr marL="0" indent="0" eaLnBrk="1" hangingPunct="1">
              <a:buFontTx/>
              <a:buNone/>
            </a:pP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   3. เงินสดรับอื่น ๆ เช่น รายได้ค่าเช่า รายได้ค่าธรรมเนียม ดอกเบี้ย เป็นต้น</a:t>
            </a:r>
          </a:p>
          <a:p>
            <a:pPr marL="0" indent="0" eaLnBrk="1" hangingPunct="1">
              <a:buFontTx/>
              <a:buNone/>
            </a:pPr>
            <a:endParaRPr lang="th-TH" altLang="zh-CN" sz="2800" b="1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2" name="กระจาย 2 1"/>
          <p:cNvSpPr/>
          <p:nvPr/>
        </p:nvSpPr>
        <p:spPr>
          <a:xfrm>
            <a:off x="7978775" y="5707063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57854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1357313" y="836713"/>
            <a:ext cx="7078662" cy="4473476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กระแสเงินสดจ่ายจากกิจกรรมดำเนินงาน ได้แก่</a:t>
            </a:r>
          </a:p>
          <a:p>
            <a:pPr marL="0" indent="0" eaLnBrk="1" hangingPunct="1">
              <a:buFontTx/>
              <a:buNone/>
            </a:pP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   1. ซื้อวัตถุดิบหรือซื้อสินค้า</a:t>
            </a:r>
          </a:p>
          <a:p>
            <a:pPr marL="0" indent="0" eaLnBrk="1" hangingPunct="1">
              <a:buFontTx/>
              <a:buNone/>
            </a:pP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   2. จ่ายให้เจ้าหนี้ค่าซื้อสินค้าหรือวัตถุดิบ</a:t>
            </a:r>
          </a:p>
          <a:p>
            <a:pPr marL="0" indent="0" eaLnBrk="1" hangingPunct="1">
              <a:buFontTx/>
              <a:buNone/>
            </a:pP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   3. จ่ายเงินเดือนพนักงาน</a:t>
            </a:r>
          </a:p>
          <a:p>
            <a:pPr marL="0" indent="0" eaLnBrk="1" hangingPunct="1">
              <a:buFontTx/>
              <a:buNone/>
            </a:pP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   4. ดอกเบี้ยจ่ายและภาษีอื่น ๆ</a:t>
            </a:r>
          </a:p>
          <a:p>
            <a:pPr marL="0" indent="0" eaLnBrk="1" hangingPunct="1">
              <a:buFontTx/>
              <a:buNone/>
            </a:pPr>
            <a:endParaRPr lang="th-TH" altLang="zh-CN" sz="2800" b="1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2" name="กระจาย 2 1"/>
          <p:cNvSpPr/>
          <p:nvPr/>
        </p:nvSpPr>
        <p:spPr>
          <a:xfrm>
            <a:off x="7978775" y="5707063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152266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1357313" y="692697"/>
            <a:ext cx="7078662" cy="461749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2. กระแสเงินสดจากกิจกรรมการลงทุน (</a:t>
            </a:r>
            <a:r>
              <a:rPr lang="en-US" altLang="zh-CN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Investing  	Activities</a:t>
            </a:r>
            <a:r>
              <a:rPr lang="th-TH" altLang="zh-CN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)</a:t>
            </a:r>
          </a:p>
          <a:p>
            <a:pPr marL="0" indent="0" eaLnBrk="1" hangingPunct="1">
              <a:buFontTx/>
              <a:buNone/>
            </a:pP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กิจกรรมลงทุน หมายถึง การซื้อและจำหน่ายสินทรัพย์ระยะยาวและเงินลงทุนอื่น ๆ ซึ่งไม่รวมอยู่ในรายการเทียบเท่าเงินสดหรือเป็นกิจกรรมเกี่ยวกับการลงทุนที่เกิดจากการซื้อหรือการขายสินทรัพย์ไม่หมุนเวียนและสินทรัพย์อื่นและการลงทุนในหุ้นของบริษัทอื่น</a:t>
            </a:r>
          </a:p>
          <a:p>
            <a:pPr marL="0" indent="0" eaLnBrk="1" hangingPunct="1">
              <a:buFontTx/>
              <a:buNone/>
            </a:pPr>
            <a:endParaRPr lang="th-TH" altLang="zh-CN" sz="2800" b="1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2" name="กระจาย 2 1"/>
          <p:cNvSpPr/>
          <p:nvPr/>
        </p:nvSpPr>
        <p:spPr>
          <a:xfrm>
            <a:off x="7978775" y="5707063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/>
          </a:p>
        </p:txBody>
      </p:sp>
    </p:spTree>
    <p:extLst>
      <p:ext uri="{BB962C8B-B14F-4D97-AF65-F5344CB8AC3E}">
        <p14:creationId xmlns="" xmlns:p14="http://schemas.microsoft.com/office/powerpoint/2010/main" val="127620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1357313" y="764705"/>
            <a:ext cx="7078662" cy="4545484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กระแสเงินสดรับจากกิจกรรมลงทุน ได้แก่</a:t>
            </a:r>
          </a:p>
          <a:p>
            <a:pPr marL="0" indent="0" eaLnBrk="1" hangingPunct="1">
              <a:buFontTx/>
              <a:buNone/>
            </a:pP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</a:p>
          <a:p>
            <a:pPr marL="0" indent="0" eaLnBrk="1" hangingPunct="1">
              <a:buFontTx/>
              <a:buNone/>
            </a:pP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- เงินสดที่ได้รับจากการขายเงินลงทุนระยะยาว ระยะสั้น ที่ดิน อาคารและอุปกรณ์ สินทรัพย์ไม่มีตัวตนและสินทรัพย์ไม่หมุนเวียนอื่น ๆ</a:t>
            </a:r>
          </a:p>
          <a:p>
            <a:pPr marL="0" indent="0" eaLnBrk="1" hangingPunct="1">
              <a:buFontTx/>
              <a:buNone/>
            </a:pPr>
            <a:endParaRPr lang="th-TH" altLang="zh-CN" sz="2800" b="1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2" name="กระจาย 2 1"/>
          <p:cNvSpPr/>
          <p:nvPr/>
        </p:nvSpPr>
        <p:spPr>
          <a:xfrm>
            <a:off x="7978775" y="5707063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/>
          </a:p>
        </p:txBody>
      </p:sp>
    </p:spTree>
    <p:extLst>
      <p:ext uri="{BB962C8B-B14F-4D97-AF65-F5344CB8AC3E}">
        <p14:creationId xmlns="" xmlns:p14="http://schemas.microsoft.com/office/powerpoint/2010/main" val="76841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1357313" y="548681"/>
            <a:ext cx="7078662" cy="476150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กระแสเงินสดจ่ายจากกิจกรรมลงทุน ได้แก่</a:t>
            </a:r>
          </a:p>
          <a:p>
            <a:pPr marL="0" indent="0" eaLnBrk="1" hangingPunct="1">
              <a:buFontTx/>
              <a:buNone/>
            </a:pP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</a:p>
          <a:p>
            <a:pPr marL="0" indent="0" eaLnBrk="1" hangingPunct="1">
              <a:buFontTx/>
              <a:buNone/>
            </a:pP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- เงินสดที่จ่ายซื้อที่ดิน อาคารและอุปกรณ์ สินทรัพย์ไม่มีตัวตนและสินทรัพย์ไม่หมุนเวียนอื่น ๆ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- ซื้อหลักทรัพย์ของกิจกรรมอื่น เช่น เงินลงทุนระยะสั้น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,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ยาว และหุ้นของบริษัทอื่น ๆ</a:t>
            </a:r>
          </a:p>
        </p:txBody>
      </p:sp>
      <p:sp>
        <p:nvSpPr>
          <p:cNvPr id="2" name="กระจาย 2 1"/>
          <p:cNvSpPr/>
          <p:nvPr/>
        </p:nvSpPr>
        <p:spPr>
          <a:xfrm>
            <a:off x="7978775" y="5707063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/>
          </a:p>
        </p:txBody>
      </p:sp>
    </p:spTree>
    <p:extLst>
      <p:ext uri="{BB962C8B-B14F-4D97-AF65-F5344CB8AC3E}">
        <p14:creationId xmlns="" xmlns:p14="http://schemas.microsoft.com/office/powerpoint/2010/main" val="212406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1357313" y="548681"/>
            <a:ext cx="7078662" cy="476150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3. กระแสเงินสดจากกิจกรรมจัดหาเงิน ( </a:t>
            </a:r>
            <a:r>
              <a:rPr lang="en-US" altLang="zh-CN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Financing 	activities</a:t>
            </a:r>
            <a:r>
              <a:rPr lang="th-TH" altLang="zh-CN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)</a:t>
            </a:r>
          </a:p>
          <a:p>
            <a:pPr marL="0" indent="0" eaLnBrk="1" hangingPunct="1">
              <a:buFontTx/>
              <a:buNone/>
            </a:pP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กิจกรรมการจัดหาเงิน คือ กิจกรรมที่มีผลให้เกิดการเปลี่ยนแปลงในขนาดและองค์ประกอบของส่วนของผู้ถือหุ้นและหนี้สินของกิจการ หรือเป็นกิจกรรมการจัดหาเงินทุนที่เกี่ยวกับส่วนของผู้ถือหุ้น หนี้สินระยะสั้นบางรายการ การกู้ยืมเงินและการชำระคืนเงินกู้ รวมทั้งการได้รับและชำระคืนแหล่งเงินทุนอื่น ๆ เนื่องจากหนี้สินระยะยาว</a:t>
            </a:r>
            <a:endParaRPr lang="th-TH" altLang="zh-CN" b="1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2" name="กระจาย 2 1"/>
          <p:cNvSpPr/>
          <p:nvPr/>
        </p:nvSpPr>
        <p:spPr>
          <a:xfrm>
            <a:off x="7978775" y="5707063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/>
          </a:p>
        </p:txBody>
      </p:sp>
    </p:spTree>
    <p:extLst>
      <p:ext uri="{BB962C8B-B14F-4D97-AF65-F5344CB8AC3E}">
        <p14:creationId xmlns="" xmlns:p14="http://schemas.microsoft.com/office/powerpoint/2010/main" val="303859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1357313" y="620689"/>
            <a:ext cx="7078662" cy="46895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กระแสเงินสดรับจากกิจกรรมจัดหาเงิน ได้แก่</a:t>
            </a:r>
          </a:p>
          <a:p>
            <a:pPr marL="0" indent="0" eaLnBrk="1" hangingPunct="1">
              <a:buFontTx/>
              <a:buNone/>
              <a:defRPr/>
            </a:pPr>
            <a:endParaRPr lang="en-US" altLang="zh-CN" b="1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การออกหุ้นกู้ หรือ การออกหุ้นสามัญ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การออกหุ้นกู้ ตั๋วเงินจ่าย การกู้ยืมระยะสั้นและระยะยาว</a:t>
            </a:r>
          </a:p>
        </p:txBody>
      </p:sp>
      <p:sp>
        <p:nvSpPr>
          <p:cNvPr id="2" name="กระจาย 2 1"/>
          <p:cNvSpPr/>
          <p:nvPr/>
        </p:nvSpPr>
        <p:spPr>
          <a:xfrm>
            <a:off x="7978775" y="5707063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/>
          </a:p>
        </p:txBody>
      </p:sp>
    </p:spTree>
    <p:extLst>
      <p:ext uri="{BB962C8B-B14F-4D97-AF65-F5344CB8AC3E}">
        <p14:creationId xmlns="" xmlns:p14="http://schemas.microsoft.com/office/powerpoint/2010/main" val="294782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1357313" y="404665"/>
            <a:ext cx="7078662" cy="4905524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กระแสเงินสดจ่ายจากกิจกรรมจัดหาเงิน ได้แก่</a:t>
            </a:r>
          </a:p>
          <a:p>
            <a:pPr marL="0" indent="0" eaLnBrk="1" hangingPunct="1">
              <a:buFontTx/>
              <a:buNone/>
              <a:defRPr/>
            </a:pPr>
            <a:endParaRPr lang="en-US" altLang="zh-CN" b="1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จ่ายเงินซื้อหุ้นทุนกลับคืน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จ่ายชำระเงินกู้ยืม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จ่ายเงินปันผลให้ผู้ถือหุ้น</a:t>
            </a:r>
          </a:p>
        </p:txBody>
      </p:sp>
      <p:sp>
        <p:nvSpPr>
          <p:cNvPr id="2" name="กระจาย 2 1"/>
          <p:cNvSpPr/>
          <p:nvPr/>
        </p:nvSpPr>
        <p:spPr>
          <a:xfrm>
            <a:off x="7978775" y="5707063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/>
          </a:p>
        </p:txBody>
      </p:sp>
    </p:spTree>
    <p:extLst>
      <p:ext uri="{BB962C8B-B14F-4D97-AF65-F5344CB8AC3E}">
        <p14:creationId xmlns="" xmlns:p14="http://schemas.microsoft.com/office/powerpoint/2010/main" val="366394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96944" cy="6192688"/>
          </a:xfrm>
        </p:spPr>
        <p:txBody>
          <a:bodyPr>
            <a:normAutofit fontScale="90000"/>
          </a:bodyPr>
          <a:lstStyle/>
          <a:p>
            <a:pPr algn="l"/>
            <a: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			</a:t>
            </a:r>
            <a:r>
              <a:rPr lang="th-TH" sz="53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งบการเงิน</a:t>
            </a:r>
            <a:r>
              <a:rPr lang="th-TH" sz="49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9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9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6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งบแสดงฐานะการเงิน (</a:t>
            </a:r>
            <a:r>
              <a:rPr lang="en-US" dirty="0">
                <a:solidFill>
                  <a:schemeClr val="tx1"/>
                </a:solidFill>
              </a:rPr>
              <a:t>statement of financial position</a:t>
            </a: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9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เป็นงบที่จัดทำขึ้นเพื่อแสดงฐานะทางการเงินของกิจการ ณ วันที่ระบุในงบ</a:t>
            </a:r>
            <a:br>
              <a:rPr lang="th-TH" sz="49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9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9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รายการทางหนี้สิน จะแสดงถึงกิจกรรมการจัดหา</a:t>
            </a:r>
            <a:br>
              <a:rPr lang="th-TH" sz="49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9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รายการ</a:t>
            </a: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ทางสินทรัพย์ </a:t>
            </a: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จะแสดงถึงกิจกรรม</a:t>
            </a: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การลงทุน</a:t>
            </a:r>
            <a:b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49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215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487363"/>
            <a:ext cx="8545512" cy="1422400"/>
          </a:xfrm>
        </p:spPr>
        <p:txBody>
          <a:bodyPr/>
          <a:lstStyle/>
          <a:p>
            <a:pPr eaLnBrk="1" hangingPunct="1"/>
            <a:r>
              <a:rPr lang="th-TH" altLang="zh-CN" sz="40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sz="36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ขั้นตอนในการจัดทำงบกระแส</a:t>
            </a:r>
            <a:r>
              <a:rPr lang="th-TH" altLang="zh-CN" sz="3600" b="1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เงินสด</a:t>
            </a:r>
            <a:endParaRPr lang="zh-CN" altLang="zh-CN" sz="4000" dirty="0" smtClean="0">
              <a:solidFill>
                <a:schemeClr val="accent2"/>
              </a:solidFill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" y="1556792"/>
            <a:ext cx="8751888" cy="4858296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1. รวบรวมข้อมูล (งบดุล  2 งบ งบกำไรขาดทุน งบกำไรสะสม และรายละเอียดการซื้อขายสินทรัพย์ไม่หมุนเวียน และข้อมูลอื่น ๆ)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2. เปรียบเทียบข้อมูล เปรียบเทียบจากงบดุล 2 งบที่เกิดการเปลี่ยนแปลง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3. วิเคราะห์ผลต่าง วิเคราะห์ว่าเป็นแหล่งที่มาหรือใช้ไปของเงินสด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4. ปรับปรุงรายการ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   - เงินสดจากการดำเนินการ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   - เงินสดจากการจำหน่ายสินทรัพย์ไม่หมุนเวียน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   - เงินสดที่จ่ายซื้อสินทรัพย์ไม่หมุนเวียน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5. จัดทำงบกระแสเงินสด</a:t>
            </a:r>
          </a:p>
        </p:txBody>
      </p:sp>
    </p:spTree>
    <p:extLst>
      <p:ext uri="{BB962C8B-B14F-4D97-AF65-F5344CB8AC3E}">
        <p14:creationId xmlns="" xmlns:p14="http://schemas.microsoft.com/office/powerpoint/2010/main" val="48428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487363"/>
            <a:ext cx="8545512" cy="1422400"/>
          </a:xfrm>
        </p:spPr>
        <p:txBody>
          <a:bodyPr/>
          <a:lstStyle/>
          <a:p>
            <a:pPr eaLnBrk="1" hangingPunct="1"/>
            <a:r>
              <a:rPr lang="th-TH" altLang="zh-CN" sz="40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en-US" altLang="zh-CN" sz="36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2. </a:t>
            </a:r>
            <a:r>
              <a:rPr lang="th-TH" altLang="zh-CN" sz="36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อัตราส่วนวัดประสิทธิภาพในการบริหารสิน</a:t>
            </a:r>
            <a:r>
              <a:rPr lang="th-TH" altLang="zh-CN" sz="40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ทรัพย์ 	(</a:t>
            </a:r>
            <a:r>
              <a:rPr lang="en-US" altLang="zh-CN" sz="40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Activity Ratios</a:t>
            </a:r>
            <a:r>
              <a:rPr lang="th-TH" altLang="zh-CN" sz="40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)</a:t>
            </a:r>
            <a:endParaRPr lang="zh-CN" altLang="zh-CN" sz="4000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673225" y="1747838"/>
            <a:ext cx="7078663" cy="466725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</a:t>
            </a:r>
            <a:r>
              <a:rPr lang="en-US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ระยะเวลาในการเก็บหนี้ถัวเฉลี่ย (</a:t>
            </a:r>
            <a:r>
              <a:rPr lang="en-US" altLang="zh-CN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Average Collection Period</a:t>
            </a:r>
            <a:r>
              <a:rPr lang="th-TH" altLang="zh-CN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)   </a:t>
            </a:r>
            <a:r>
              <a:rPr lang="en-US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= </a:t>
            </a: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จำนวนวันในหนึ่งปี  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       อัตราหมุนเวียนของลูกหนี้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 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= ….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วัน</a:t>
            </a:r>
          </a:p>
          <a:p>
            <a:pPr marL="0" indent="0" eaLnBrk="1" hangingPunct="1">
              <a:buFontTx/>
              <a:buNone/>
            </a:pPr>
            <a:endParaRPr lang="th-TH" altLang="zh-CN" sz="2800" b="1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  <a:p>
            <a:pPr marL="0" indent="0" eaLnBrk="1" hangingPunct="1">
              <a:buFontTx/>
              <a:buNone/>
            </a:pP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*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จำนวนวันยิ่งน้อยยิ่งดี</a:t>
            </a:r>
          </a:p>
        </p:txBody>
      </p:sp>
      <p:cxnSp>
        <p:nvCxnSpPr>
          <p:cNvPr id="3" name="ตัวเชื่อมต่อตรง 2"/>
          <p:cNvCxnSpPr/>
          <p:nvPr/>
        </p:nvCxnSpPr>
        <p:spPr>
          <a:xfrm>
            <a:off x="3273425" y="2816225"/>
            <a:ext cx="20653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80803670"/>
              </p:ext>
            </p:extLst>
          </p:nvPr>
        </p:nvGraphicFramePr>
        <p:xfrm>
          <a:off x="107504" y="116636"/>
          <a:ext cx="8928992" cy="66247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6124"/>
                <a:gridCol w="1116124"/>
                <a:gridCol w="1116124"/>
                <a:gridCol w="1116124"/>
                <a:gridCol w="1116124"/>
                <a:gridCol w="1116124"/>
                <a:gridCol w="1116124"/>
                <a:gridCol w="1116124"/>
              </a:tblGrid>
              <a:tr h="522916"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บริษัท อุทัย จำกัด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522916"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งบกำไรขาดทุน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872661">
                <a:tc>
                  <a:txBody>
                    <a:bodyPr/>
                    <a:lstStyle/>
                    <a:p>
                      <a:pPr algn="ctr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สำหรับงวด 1 ปี สิ้นสุด 31 ธันวาคม 25+7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หน่วย : บาท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522916"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522916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ขาย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900,000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522916">
                <a:tc gridSpan="4"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ต้นทุนขาย (รวมค่าเสื่อมราคา 64,000)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460,000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522916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กำไรขั้นต้น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u="sng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440,000</a:t>
                      </a:r>
                      <a:endParaRPr lang="th-TH" sz="2400" b="1" i="0" u="sng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522916"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ค่าใช้จ่ายในการดำเนินงาน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522916"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ค่าใช้จ่ายในการขาย รวมตัดจำหน่ายสินทรัพย์ไม่มีตัวตน 50,000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85,000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522916"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กำไรก่อนหักภาษี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355,000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522916"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ค่าภาษีเงินได้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175,000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522916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กำไรสุทธิ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u="sng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180,000</a:t>
                      </a:r>
                      <a:endParaRPr lang="th-TH" sz="2400" b="1" i="0" u="sng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8507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487363"/>
            <a:ext cx="8545512" cy="1422400"/>
          </a:xfrm>
        </p:spPr>
        <p:txBody>
          <a:bodyPr/>
          <a:lstStyle/>
          <a:p>
            <a:pPr eaLnBrk="1" hangingPunct="1"/>
            <a:r>
              <a:rPr lang="th-TH" altLang="zh-CN" sz="40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en-US" altLang="zh-CN" sz="36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2. </a:t>
            </a:r>
            <a:r>
              <a:rPr lang="th-TH" altLang="zh-CN" sz="36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อัตราส่วนวัดประสิทธิภาพในการบริหารสิน</a:t>
            </a:r>
            <a:r>
              <a:rPr lang="th-TH" altLang="zh-CN" sz="40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ทรัพย์ 	(</a:t>
            </a:r>
            <a:r>
              <a:rPr lang="en-US" altLang="zh-CN" sz="40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Activity Ratios</a:t>
            </a:r>
            <a:r>
              <a:rPr lang="th-TH" altLang="zh-CN" sz="40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)</a:t>
            </a:r>
            <a:endParaRPr lang="zh-CN" altLang="zh-CN" sz="4000" dirty="0" smtClean="0">
              <a:solidFill>
                <a:schemeClr val="accent2"/>
              </a:solidFill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673225" y="1747838"/>
            <a:ext cx="7078663" cy="466725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</a:t>
            </a:r>
            <a:r>
              <a:rPr lang="en-US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en-US" altLang="zh-CN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2.2 </a:t>
            </a:r>
            <a:r>
              <a:rPr lang="th-TH" altLang="zh-CN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อัตราการหมุนเวียนของสินค้า (</a:t>
            </a:r>
            <a:r>
              <a:rPr lang="en-US" altLang="zh-CN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Inventory Turnover</a:t>
            </a:r>
            <a:r>
              <a:rPr lang="th-TH" altLang="zh-CN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)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อัตราการหมุนเวียนของสินค้า  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=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ต้นทุนขาย   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		    สินค้าคงเหลือเฉลี่ย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		  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= …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ครั้ง</a:t>
            </a:r>
          </a:p>
          <a:p>
            <a:pPr marL="0" indent="0" eaLnBrk="1" hangingPunct="1">
              <a:buFontTx/>
              <a:buNone/>
            </a:pP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*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บอกให้ทราบว่าธุรกิจขายสินค้าจนกระทั่งเก็บเงินได้มีจำนวนกี่ครั้งในหนึ่งรอบระยะเวลาบัญชี จำนวนครั้งของอัตราการหมุนเวียนของสินค้ายิ่งมากยิ่งดี</a:t>
            </a:r>
          </a:p>
        </p:txBody>
      </p:sp>
      <p:cxnSp>
        <p:nvCxnSpPr>
          <p:cNvPr id="3" name="ตัวเชื่อมต่อตรง 2"/>
          <p:cNvCxnSpPr/>
          <p:nvPr/>
        </p:nvCxnSpPr>
        <p:spPr>
          <a:xfrm>
            <a:off x="4808538" y="2780928"/>
            <a:ext cx="11350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0233455"/>
              </p:ext>
            </p:extLst>
          </p:nvPr>
        </p:nvGraphicFramePr>
        <p:xfrm>
          <a:off x="107503" y="116634"/>
          <a:ext cx="8928994" cy="67215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8456"/>
                <a:gridCol w="589806"/>
                <a:gridCol w="589806"/>
                <a:gridCol w="1594657"/>
                <a:gridCol w="1256066"/>
                <a:gridCol w="1236952"/>
                <a:gridCol w="961164"/>
                <a:gridCol w="972087"/>
              </a:tblGrid>
              <a:tr h="327104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บริษัท อุทัย จำกัด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</a:tr>
              <a:tr h="365138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งบกำไรขาดทุน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</a:tr>
              <a:tr h="311889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              วันที่ 31 ธันวาคม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th-TH" sz="2000" b="1" u="sng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ผลต่าง</a:t>
                      </a:r>
                      <a:endParaRPr lang="th-TH" sz="2000" b="1" i="0" u="sng" strike="noStrike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42318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</a:tr>
              <a:tr h="342318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2000" b="1" u="sng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ปี 25+6</a:t>
                      </a:r>
                      <a:endParaRPr lang="th-TH" sz="2000" b="1" i="0" u="sng" strike="noStrike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2000" b="1" u="sng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ปี 25+7</a:t>
                      </a:r>
                      <a:endParaRPr lang="th-TH" sz="2000" b="1" i="0" u="sng" strike="noStrike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2000" b="1" u="sng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เดบิต</a:t>
                      </a:r>
                      <a:endParaRPr lang="th-TH" sz="2000" b="1" i="0" u="sng" strike="noStrike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2000" b="1" u="sng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เครดิต</a:t>
                      </a:r>
                      <a:endParaRPr lang="th-TH" sz="2000" b="1" i="0" u="sng" strike="noStrike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</a:tr>
              <a:tr h="327104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สินทรัพย์หมุนเวียน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</a:tr>
              <a:tr h="327104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เงินสด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140,000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200,000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60,000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</a:tr>
              <a:tr h="327104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ลูกหนี้การค้า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200,000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180,000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20,000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</a:tr>
              <a:tr h="327104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สินค้าคงเหลือ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80,000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120,000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40,000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</a:tr>
              <a:tr h="275376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ที่ดิน อาคาร อุปกรณ์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660,000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874,000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214,000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</a:tr>
              <a:tr h="289068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ค่าเสื่อมราคาสะสม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-200,000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-244,000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-44,000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</a:tr>
              <a:tr h="275376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สินทรัพย์</a:t>
                      </a:r>
                      <a:r>
                        <a:rPr lang="th-TH" sz="20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อื่นไม่มีตัวตน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150,000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100,000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50,000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</a:tr>
              <a:tr h="311889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รวมสินทรัพย์</a:t>
                      </a:r>
                      <a:endParaRPr lang="th-TH" sz="2000" b="1" i="0" u="none" strike="noStrike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000" b="1" u="sng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1,030,000</a:t>
                      </a:r>
                      <a:endParaRPr lang="th-TH" sz="2000" b="1" i="0" u="sng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000" b="1" u="sng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1,230,000</a:t>
                      </a:r>
                      <a:endParaRPr lang="th-TH" sz="2000" b="1" i="0" u="sng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sng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200,000</a:t>
                      </a:r>
                      <a:endParaRPr lang="th-TH" sz="2000" b="1" i="0" u="sng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</a:tr>
              <a:tr h="304283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หนี้สินราคาสั้น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</a:tr>
              <a:tr h="304283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เจ้าหนี้การค้า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60,000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140,000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80,000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</a:tr>
              <a:tr h="304283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ตั๋วเงินจ่าย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35,000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60,000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25,000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</a:tr>
              <a:tr h="304283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เงินเดือนค้างจ่าย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5,000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10,000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5,000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</a:tr>
              <a:tr h="311889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หนี้สินระยะยาว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420,000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400,000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20,000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</a:tr>
              <a:tr h="289068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ทุนเรือนหุ้น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250,000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300,000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50,000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</a:tr>
              <a:tr h="296676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กำไรสะสม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260,000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320,000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60,000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</a:tr>
              <a:tr h="289068">
                <a:tc gridSpan="3">
                  <a:txBody>
                    <a:bodyPr/>
                    <a:lstStyle/>
                    <a:p>
                      <a:pPr algn="l" rtl="0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รวมหนี้สินและส่วนของผู้ถือหุ้น</a:t>
                      </a:r>
                      <a:endParaRPr lang="th-TH" sz="2000" b="1" i="0" u="none" strike="noStrike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000" b="1" u="sng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1,030,000</a:t>
                      </a:r>
                      <a:endParaRPr lang="th-TH" sz="2000" b="1" i="0" u="sng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000" b="1" u="sng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1,230,000</a:t>
                      </a:r>
                      <a:endParaRPr lang="th-TH" sz="2000" b="1" i="0" u="sng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000" b="1" u="sng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sng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000" b="1" u="sng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200,000</a:t>
                      </a:r>
                      <a:endParaRPr lang="th-TH" sz="2000" b="1" i="0" u="sng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54" marR="5254" marT="5254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9242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487363"/>
            <a:ext cx="8545512" cy="1422400"/>
          </a:xfrm>
        </p:spPr>
        <p:txBody>
          <a:bodyPr/>
          <a:lstStyle/>
          <a:p>
            <a:pPr eaLnBrk="1" hangingPunct="1"/>
            <a:r>
              <a:rPr lang="th-TH" altLang="zh-CN" sz="40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sz="36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ตังอย่าง </a:t>
            </a:r>
            <a:r>
              <a:rPr lang="en-US" altLang="zh-CN" sz="36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1.</a:t>
            </a:r>
            <a:endParaRPr lang="zh-CN" altLang="zh-CN" sz="4000" dirty="0" smtClean="0">
              <a:solidFill>
                <a:schemeClr val="accent2"/>
              </a:solidFill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" y="1556792"/>
            <a:ext cx="8751888" cy="4858296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sz="2800" b="1" dirty="0" smtClean="0">
                <a:solidFill>
                  <a:srgbClr val="FF0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ข้อมูลเพิ่มเติม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ณ วันสิ้นงวดขายสินทรัพย์ถาวรราคาทุน 100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,000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บาท มีค่าเสื่อราคาสะสม 20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,000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บาท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แปลงหนี้สินระยะยาวเป็นหุ้นสามัญ 10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,000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บาท</a:t>
            </a:r>
          </a:p>
          <a:p>
            <a:pPr marL="0" indent="0" eaLnBrk="1" hangingPunct="1">
              <a:buNone/>
            </a:pPr>
            <a:r>
              <a:rPr lang="th-TH" altLang="zh-CN" sz="2800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จากข้อมูลงบการเงินของบริษัทอุทัย จำกัด ปี 25+6 และ 25+7 สามารถเปรียบเทียบ งบดุล 2 งบและวิเคราะห์ผลต่างของงบดุลได้ดังนี้</a:t>
            </a:r>
          </a:p>
        </p:txBody>
      </p:sp>
    </p:spTree>
    <p:extLst>
      <p:ext uri="{BB962C8B-B14F-4D97-AF65-F5344CB8AC3E}">
        <p14:creationId xmlns="" xmlns:p14="http://schemas.microsoft.com/office/powerpoint/2010/main" val="360895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51521" y="476672"/>
            <a:ext cx="8500368" cy="5938416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th-TH" altLang="zh-CN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กำไรสะสมต้นงวด	260</a:t>
            </a:r>
            <a:r>
              <a:rPr lang="en-US" altLang="zh-CN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,000 </a:t>
            </a:r>
            <a:r>
              <a:rPr lang="th-TH" altLang="zh-CN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บาท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บวก กำไรสุทธิ		180</a:t>
            </a:r>
            <a:r>
              <a:rPr lang="en-US" altLang="zh-CN" sz="28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,000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รวม			</a:t>
            </a:r>
            <a:r>
              <a:rPr lang="th-TH" altLang="zh-CN" sz="2800" b="1" u="sng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440</a:t>
            </a:r>
            <a:r>
              <a:rPr lang="en-US" altLang="zh-CN" sz="2800" b="1" u="sng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,000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หักเงินปันผลจ่าย		120</a:t>
            </a:r>
            <a:r>
              <a:rPr lang="en-US" altLang="zh-CN" sz="28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,000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กำไรสะสมปลายงวด	</a:t>
            </a:r>
            <a:r>
              <a:rPr lang="th-TH" altLang="zh-CN" sz="2800" b="1" u="sng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320</a:t>
            </a:r>
            <a:r>
              <a:rPr lang="en-US" altLang="zh-CN" sz="2800" b="1" u="sng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,000</a:t>
            </a:r>
            <a:endParaRPr lang="th-TH" altLang="zh-CN" sz="2800" b="1" u="sng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856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487363"/>
            <a:ext cx="8545512" cy="1422400"/>
          </a:xfrm>
        </p:spPr>
        <p:txBody>
          <a:bodyPr/>
          <a:lstStyle/>
          <a:p>
            <a:pPr eaLnBrk="1" hangingPunct="1"/>
            <a:r>
              <a:rPr lang="th-TH" altLang="zh-CN" sz="4000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ปรับปรุงรายการ</a:t>
            </a:r>
            <a:endParaRPr lang="zh-CN" altLang="zh-CN" sz="4000" dirty="0" smtClean="0">
              <a:solidFill>
                <a:srgbClr val="FFC000"/>
              </a:solidFill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628800"/>
            <a:ext cx="8525321" cy="46688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th-TH" altLang="zh-CN" sz="2800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เงินสดจากการดำเนินงาน (</a:t>
            </a:r>
            <a:r>
              <a:rPr lang="en-US" altLang="zh-CN" sz="2800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Cash from operation</a:t>
            </a:r>
            <a:r>
              <a:rPr lang="th-TH" altLang="zh-CN" sz="2800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)</a:t>
            </a:r>
          </a:p>
          <a:p>
            <a:pPr marL="514350" indent="-514350" eaLnBrk="1" hangingPunct="1">
              <a:buAutoNum type="arabicPeriod"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ค่าเสื่อมราคา</a:t>
            </a:r>
          </a:p>
          <a:p>
            <a:pPr marL="514350" indent="-514350" eaLnBrk="1" hangingPunct="1">
              <a:buAutoNum type="arabicPeriod"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การตัดจำหน่ายสินทรัพย์ไม่มีตัวตน</a:t>
            </a:r>
          </a:p>
          <a:p>
            <a:pPr marL="514350" indent="-514350" eaLnBrk="1" hangingPunct="1">
              <a:buAutoNum type="arabicPeriod"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ค่าเผื่อหนี้สูญ</a:t>
            </a:r>
          </a:p>
          <a:p>
            <a:pPr marL="514350" indent="-514350" eaLnBrk="1" hangingPunct="1">
              <a:buAutoNum type="arabicPeriod"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กำไรหรือขาดทุนจากการจำหน่ายสินทรัพย์ถาวร</a:t>
            </a:r>
          </a:p>
          <a:p>
            <a:pPr marL="514350" indent="-514350" eaLnBrk="1" hangingPunct="1">
              <a:buAutoNum type="arabicPeriod"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การตัดส่วนต่ำและส่วนเกินมูลค่าหุ้น</a:t>
            </a:r>
          </a:p>
          <a:p>
            <a:pPr marL="514350" indent="-514350" eaLnBrk="1" hangingPunct="1">
              <a:buFontTx/>
              <a:buAutoNum type="arabicPeriod"/>
            </a:pPr>
            <a:endParaRPr lang="th-TH" altLang="zh-CN" sz="2800" b="1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023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545512" cy="1422400"/>
          </a:xfrm>
        </p:spPr>
        <p:txBody>
          <a:bodyPr/>
          <a:lstStyle/>
          <a:p>
            <a:pPr eaLnBrk="1" hangingPunct="1"/>
            <a:r>
              <a:rPr lang="th-TH" altLang="zh-CN" sz="4000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งบกระแสเงินสด สามารถจัดทำได้ 2 วิธี คือ</a:t>
            </a:r>
            <a:endParaRPr lang="zh-CN" altLang="zh-CN" sz="4000" dirty="0" smtClean="0">
              <a:solidFill>
                <a:srgbClr val="FFC000"/>
              </a:solidFill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052736"/>
            <a:ext cx="8525321" cy="524487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th-TH" altLang="zh-CN" sz="2800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วิธีทางตรง</a:t>
            </a:r>
          </a:p>
          <a:p>
            <a:pPr marL="0" indent="0" eaLnBrk="1" hangingPunct="1">
              <a:buNone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เป็นการจัดทำงบกำไรขาดทุนระบบเงินสด  คือ วิธีที่ปรับปรุงงบกำไรขาดทุนตามหลักเงินค้างให้เป็นงบกำไรขาดทุนระบบเงินสด ซึ่งรายการต่าง ๆ ในงบกำไรขาดทุนจะเป็นรายการที่รับและจ่ายเป็นเงินสดเท่านั้น  กำไรสุทธิที่คำนวณได้จะเป็นกำไรสุทธิที่ได้รับเป็นเงินสดหรือ คือ เงินสดจากการดำเนินงานนั้นเอง สามารถคำนวณได้ ดังนี้</a:t>
            </a: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83976276"/>
              </p:ext>
            </p:extLst>
          </p:nvPr>
        </p:nvGraphicFramePr>
        <p:xfrm>
          <a:off x="683568" y="3429000"/>
          <a:ext cx="7488831" cy="33775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51109"/>
                <a:gridCol w="1518861"/>
                <a:gridCol w="1518861"/>
              </a:tblGrid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เงินสดรับจากการดำเนินงาน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ขายเงินสด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xxx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รายรับอื่นเป็นเงินสด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xx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เงินสดจ่ายจากการดำเนินงาน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ซื้อเป็นเงินสด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xx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ค่าใช้จ่ายในการขายเป็นเงินสด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xx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ค่าใช้จ่ายในการบริหารเป็นเงินสด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xx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ภาษีเงินได้เป็นเงินสด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xx</a:t>
                      </a:r>
                      <a:endParaRPr lang="en-US" sz="2400" b="1" i="0" u="sng" strike="noStrike" dirty="0" smtClean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sng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xxx</a:t>
                      </a:r>
                      <a:endParaRPr lang="en-US" sz="2400" b="1" i="0" u="sng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เงินสดจากการดำเนินงาน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sng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xxx</a:t>
                      </a:r>
                      <a:endParaRPr lang="en-US" sz="2400" b="1" i="0" u="sng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367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545512" cy="1422400"/>
          </a:xfrm>
        </p:spPr>
        <p:txBody>
          <a:bodyPr/>
          <a:lstStyle/>
          <a:p>
            <a:pPr eaLnBrk="1" hangingPunct="1"/>
            <a:r>
              <a:rPr lang="th-TH" altLang="zh-CN" sz="4000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งบกระแสเงินสด สามารถจัดทำได้ 2 วิธี คือ</a:t>
            </a:r>
            <a:endParaRPr lang="zh-CN" altLang="zh-CN" sz="4000" dirty="0" smtClean="0">
              <a:solidFill>
                <a:srgbClr val="FFC000"/>
              </a:solidFill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052736"/>
            <a:ext cx="8525321" cy="524487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th-TH" altLang="zh-CN" sz="2800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วิธีทางตรง</a:t>
            </a:r>
          </a:p>
          <a:p>
            <a:pPr marL="0" indent="0" eaLnBrk="1" hangingPunct="1">
              <a:buNone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sz="2800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ข้อ</a:t>
            </a:r>
            <a:r>
              <a:rPr lang="th-TH" altLang="zh-CN" sz="2800" b="1" dirty="0" err="1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สังเกตุ</a:t>
            </a:r>
            <a:endParaRPr lang="th-TH" altLang="zh-CN" sz="2800" b="1" dirty="0" smtClean="0">
              <a:solidFill>
                <a:srgbClr val="FFC000"/>
              </a:solidFill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altLang="zh-CN" sz="2800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 การจัดทำงบกำไรขาดทุนระบบเงินสด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ค่าใช้จ่ายที่ไม่ได้ทำให้เงินสดเพิ่มขึ้นหรือลดลง จะไม่นำมาแสดง เช่น ค่าเสื่อมราคา การตัดจำหน่ายสินทรัพย์ที่ไม่มีตัวตนและรายได้ที่ไม่ได้ทำให้เงินสดเพิ่มก็จะไม่นำมาแสดงในงบกำไรขาดทุนเช่นกัน เช่น กำไรจากการขายสินทรัพย์ถาวร</a:t>
            </a:r>
          </a:p>
        </p:txBody>
      </p:sp>
    </p:spTree>
    <p:extLst>
      <p:ext uri="{BB962C8B-B14F-4D97-AF65-F5344CB8AC3E}">
        <p14:creationId xmlns="" xmlns:p14="http://schemas.microsoft.com/office/powerpoint/2010/main" val="53601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545512" cy="1422400"/>
          </a:xfrm>
        </p:spPr>
        <p:txBody>
          <a:bodyPr/>
          <a:lstStyle/>
          <a:p>
            <a:pPr eaLnBrk="1" hangingPunct="1"/>
            <a:r>
              <a:rPr lang="th-TH" altLang="zh-CN" sz="4000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ตัวอย่างการคำนวณเงินสดจากการดำเนินงาน</a:t>
            </a:r>
            <a:endParaRPr lang="zh-CN" altLang="zh-CN" sz="4000" dirty="0" smtClean="0">
              <a:solidFill>
                <a:srgbClr val="FFC000"/>
              </a:solidFill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052736"/>
            <a:ext cx="8525321" cy="524487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th-TH" altLang="zh-CN" sz="2800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วิธีการปรับปรุง</a:t>
            </a:r>
          </a:p>
          <a:p>
            <a:pPr marL="0" indent="0">
              <a:buNone/>
            </a:pPr>
            <a:r>
              <a:rPr lang="th-TH" altLang="zh-CN" sz="2800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endParaRPr lang="th-TH" altLang="zh-CN" sz="2800" b="1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47189686"/>
              </p:ext>
            </p:extLst>
          </p:nvPr>
        </p:nvGraphicFramePr>
        <p:xfrm>
          <a:off x="827584" y="1556779"/>
          <a:ext cx="7344816" cy="48965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65510"/>
                <a:gridCol w="1489653"/>
                <a:gridCol w="1489653"/>
              </a:tblGrid>
              <a:tr h="349754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กำไรสุทธิ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180,000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49754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sng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บวก</a:t>
                      </a:r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ค่าเสื่อมราคา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64,000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49754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ตัดจำหน่ายสินทรัพย์ไม่มีตัวตน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50,000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114,000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49754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เงินทุนจากการดำเนินงาน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294,000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49754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sng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บวก </a:t>
                      </a:r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สินทรัพย์หมุนเวียนที่ลดลง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49754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ลูกหนี้การค้า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20,000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49754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หนี้สินระยะสั้นเพิ่มขึ้น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49754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เจ้าหนี้การค้า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80,000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49754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ตั๋วเงินจ่าย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25,000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49754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เงินเดือนค้างจ่าย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5,000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130,000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49754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รวม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424,000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49754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หัก สินทรัพย์หมุนเวียนเพิ่มขึ้น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49754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สินค้าคงเหลือ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40,000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49754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เงินสดจากการดำเนินงาน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sng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384,000</a:t>
                      </a:r>
                      <a:endParaRPr lang="th-TH" sz="2000" b="1" i="0" u="sng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1946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545512" cy="1422400"/>
          </a:xfrm>
        </p:spPr>
        <p:txBody>
          <a:bodyPr/>
          <a:lstStyle/>
          <a:p>
            <a:pPr eaLnBrk="1" hangingPunct="1"/>
            <a:r>
              <a:rPr lang="th-TH" altLang="zh-CN" sz="4000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การขายสินทรัพย์ถาวร</a:t>
            </a:r>
            <a:endParaRPr lang="zh-CN" altLang="zh-CN" sz="4000" dirty="0" smtClean="0">
              <a:solidFill>
                <a:srgbClr val="FFC000"/>
              </a:solidFill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052736"/>
            <a:ext cx="8525321" cy="524487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th-TH" altLang="zh-CN" sz="2800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มี 2 กรณี คือ ขายแล้วได้กำไรและขาดทุน</a:t>
            </a:r>
          </a:p>
          <a:p>
            <a:pPr marL="0" indent="0" eaLnBrk="1" hangingPunct="1">
              <a:buNone/>
            </a:pPr>
            <a:r>
              <a:rPr lang="th-TH" altLang="zh-CN" sz="2800" b="1" dirty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sz="2800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สามารถคำนวณหาราคาขายของสินทรัพย์ถาวร ได้ดังนี้</a:t>
            </a:r>
          </a:p>
          <a:p>
            <a:pPr marL="0" indent="0">
              <a:buNone/>
            </a:pPr>
            <a:r>
              <a:rPr lang="th-TH" altLang="zh-CN" sz="2800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endParaRPr lang="th-TH" altLang="zh-CN" sz="2800" b="1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47607182"/>
              </p:ext>
            </p:extLst>
          </p:nvPr>
        </p:nvGraphicFramePr>
        <p:xfrm>
          <a:off x="611560" y="2132854"/>
          <a:ext cx="7488832" cy="30243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96719"/>
                <a:gridCol w="1592113"/>
              </a:tblGrid>
              <a:tr h="756085">
                <a:tc>
                  <a:txBody>
                    <a:bodyPr/>
                    <a:lstStyle/>
                    <a:p>
                      <a:pPr algn="l" fontAlgn="b"/>
                      <a:r>
                        <a:rPr lang="th-TH" sz="32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มูลค่าสินทรัพย์สุทธิ (มูลค่าตามบัญชี)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xx</a:t>
                      </a:r>
                      <a:endParaRPr lang="en-US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756085">
                <a:tc>
                  <a:txBody>
                    <a:bodyPr/>
                    <a:lstStyle/>
                    <a:p>
                      <a:pPr algn="l" fontAlgn="b"/>
                      <a:r>
                        <a:rPr lang="th-TH" sz="32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บวก กำไรจากการขายสินทรัพย์ถาวร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xx</a:t>
                      </a:r>
                      <a:endParaRPr lang="en-US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756085">
                <a:tc>
                  <a:txBody>
                    <a:bodyPr/>
                    <a:lstStyle/>
                    <a:p>
                      <a:pPr algn="l" fontAlgn="b"/>
                      <a:r>
                        <a:rPr lang="th-TH" sz="32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หรือ หัก ขาดทุนจากการขายสินทรัพย์ถาวร</a:t>
                      </a:r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xx</a:t>
                      </a:r>
                      <a:endParaRPr lang="en-US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756085">
                <a:tc>
                  <a:txBody>
                    <a:bodyPr/>
                    <a:lstStyle/>
                    <a:p>
                      <a:pPr algn="l" fontAlgn="b"/>
                      <a:r>
                        <a:rPr lang="th-TH" sz="32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ราคาขาย</a:t>
                      </a:r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u="sng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xx</a:t>
                      </a:r>
                      <a:endParaRPr lang="en-US" sz="3200" b="1" i="0" u="sng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4243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96944" cy="6192688"/>
          </a:xfrm>
        </p:spPr>
        <p:txBody>
          <a:bodyPr>
            <a:normAutofit fontScale="90000"/>
          </a:bodyPr>
          <a:lstStyle/>
          <a:p>
            <a:pPr algn="l"/>
            <a: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			</a:t>
            </a:r>
            <a:r>
              <a:rPr lang="th-TH" sz="53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งบการเงิน</a:t>
            </a:r>
            <a:r>
              <a:rPr lang="th-TH" sz="49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9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9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 งบกำไรขาดทุน (</a:t>
            </a:r>
            <a:r>
              <a:rPr lang="en-US" sz="49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Income Statement</a:t>
            </a:r>
            <a:r>
              <a:rPr lang="th-TH" sz="49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49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แสดงกิจกรรมการดำเนินงาน จะแสดงผลการดำเนินงานประจำงวดบัญชีหนึ่งตามที่ระบุไว้ แสดงให้เห็นเกี่ยวกับรายได้ ค่าใช้จ่าย และนำเสนอข้อมูลถึงผลกำไร ขาดทุนของกิจการ</a:t>
            </a: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49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244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545512" cy="1422400"/>
          </a:xfrm>
        </p:spPr>
        <p:txBody>
          <a:bodyPr/>
          <a:lstStyle/>
          <a:p>
            <a:pPr eaLnBrk="1" hangingPunct="1"/>
            <a:r>
              <a:rPr lang="th-TH" altLang="zh-CN" sz="4000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การซื้อสินทรัพย์ถาวร</a:t>
            </a:r>
            <a:endParaRPr lang="zh-CN" altLang="zh-CN" sz="4000" dirty="0" smtClean="0">
              <a:solidFill>
                <a:srgbClr val="FFC000"/>
              </a:solidFill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052736"/>
            <a:ext cx="8525321" cy="524487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th-TH" altLang="zh-CN" sz="2800" b="1" dirty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sz="2800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สามารถคำนวณหาราคาซื้อของสินทรัพย์ถาวร ได้ดังนี้</a:t>
            </a:r>
          </a:p>
          <a:p>
            <a:pPr marL="0" indent="0">
              <a:buNone/>
            </a:pPr>
            <a:r>
              <a:rPr lang="th-TH" altLang="zh-CN" sz="2800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1. กรณีงบดุลแสดงด้วยราคาทุน หักด้วยค่าเสื่อมราคาสะสม</a:t>
            </a: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72935719"/>
              </p:ext>
            </p:extLst>
          </p:nvPr>
        </p:nvGraphicFramePr>
        <p:xfrm>
          <a:off x="611560" y="2132854"/>
          <a:ext cx="7488832" cy="22682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96719"/>
                <a:gridCol w="1592113"/>
              </a:tblGrid>
              <a:tr h="756085">
                <a:tc>
                  <a:txBody>
                    <a:bodyPr/>
                    <a:lstStyle/>
                    <a:p>
                      <a:pPr algn="l" fontAlgn="b"/>
                      <a:r>
                        <a:rPr lang="th-TH" altLang="zh-CN" sz="3200" b="1" dirty="0" smtClean="0">
                          <a:latin typeface="Angsana New" pitchFamily="18" charset="-34"/>
                          <a:ea typeface="SimSun" pitchFamily="2" charset="-122"/>
                          <a:cs typeface="Angsana New" pitchFamily="18" charset="-34"/>
                        </a:rPr>
                        <a:t>ผลต่างราคาทุนสินทรัพย์จากการเปรียบเทียบ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xx</a:t>
                      </a:r>
                      <a:r>
                        <a:rPr lang="th-TH" sz="32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บาท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756085">
                <a:tc>
                  <a:txBody>
                    <a:bodyPr/>
                    <a:lstStyle/>
                    <a:p>
                      <a:pPr algn="l" fontAlgn="b"/>
                      <a:r>
                        <a:rPr lang="th-TH" altLang="zh-CN" sz="3200" b="1" dirty="0" smtClean="0">
                          <a:latin typeface="Angsana New" pitchFamily="18" charset="-34"/>
                          <a:ea typeface="SimSun" pitchFamily="2" charset="-122"/>
                          <a:cs typeface="Angsana New" pitchFamily="18" charset="-34"/>
                        </a:rPr>
                        <a:t>บวก ราคาทุนสินทรัพย์ถาวรที่ขาย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xx</a:t>
                      </a:r>
                      <a:r>
                        <a:rPr lang="th-TH" sz="32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บาท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756085">
                <a:tc>
                  <a:txBody>
                    <a:bodyPr/>
                    <a:lstStyle/>
                    <a:p>
                      <a:pPr algn="l" fontAlgn="b"/>
                      <a:r>
                        <a:rPr lang="th-TH" altLang="zh-CN" sz="3200" b="1" dirty="0" smtClean="0">
                          <a:latin typeface="Angsana New" pitchFamily="18" charset="-34"/>
                          <a:ea typeface="SimSun" pitchFamily="2" charset="-122"/>
                          <a:cs typeface="Angsana New" pitchFamily="18" charset="-34"/>
                        </a:rPr>
                        <a:t>ราคาซื้อสินทรัพย์ถาวร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xx</a:t>
                      </a:r>
                      <a:r>
                        <a:rPr lang="th-TH" sz="32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บาท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9905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545512" cy="1422400"/>
          </a:xfrm>
        </p:spPr>
        <p:txBody>
          <a:bodyPr/>
          <a:lstStyle/>
          <a:p>
            <a:pPr eaLnBrk="1" hangingPunct="1"/>
            <a:r>
              <a:rPr lang="th-TH" altLang="zh-CN" sz="4000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การซื้อสินทรัพย์ถาวร</a:t>
            </a:r>
            <a:endParaRPr lang="zh-CN" altLang="zh-CN" sz="4000" dirty="0" smtClean="0">
              <a:solidFill>
                <a:srgbClr val="FFC000"/>
              </a:solidFill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052736"/>
            <a:ext cx="8525321" cy="524487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th-TH" altLang="zh-CN" sz="2800" b="1" dirty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sz="2800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สามารถคำนวณหาราคาซื้อของสินทรัพย์ถาวร ได้ดังนี้</a:t>
            </a:r>
          </a:p>
          <a:p>
            <a:pPr marL="0" indent="0">
              <a:buNone/>
            </a:pPr>
            <a:r>
              <a:rPr lang="th-TH" altLang="zh-CN" sz="2800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2. กรณีงบดุลแสดงด้วยมูลค่าสุทธิ หรือมูลค่าตามบัญชี</a:t>
            </a: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33825411"/>
              </p:ext>
            </p:extLst>
          </p:nvPr>
        </p:nvGraphicFramePr>
        <p:xfrm>
          <a:off x="611560" y="2132854"/>
          <a:ext cx="7488832" cy="22682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96719"/>
                <a:gridCol w="1592113"/>
              </a:tblGrid>
              <a:tr h="756085">
                <a:tc>
                  <a:txBody>
                    <a:bodyPr/>
                    <a:lstStyle/>
                    <a:p>
                      <a:pPr algn="l" fontAlgn="b"/>
                      <a:r>
                        <a:rPr lang="th-TH" altLang="zh-CN" sz="3200" b="1" dirty="0" smtClean="0">
                          <a:latin typeface="Angsana New" pitchFamily="18" charset="-34"/>
                          <a:ea typeface="SimSun" pitchFamily="2" charset="-122"/>
                          <a:cs typeface="Angsana New" pitchFamily="18" charset="-34"/>
                        </a:rPr>
                        <a:t>ผลต่างราคาทุนสินทรัพย์จากการเปรียบเทียบ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xx</a:t>
                      </a:r>
                      <a:r>
                        <a:rPr lang="th-TH" sz="32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บาท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756085">
                <a:tc>
                  <a:txBody>
                    <a:bodyPr/>
                    <a:lstStyle/>
                    <a:p>
                      <a:pPr algn="l" fontAlgn="b"/>
                      <a:r>
                        <a:rPr lang="th-TH" altLang="zh-CN" sz="3200" b="1" dirty="0" smtClean="0">
                          <a:latin typeface="Angsana New" pitchFamily="18" charset="-34"/>
                          <a:ea typeface="SimSun" pitchFamily="2" charset="-122"/>
                          <a:cs typeface="Angsana New" pitchFamily="18" charset="-34"/>
                        </a:rPr>
                        <a:t>บวก มูลค่าสินทรัพย์สุทธิที่ขาย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xx</a:t>
                      </a:r>
                      <a:r>
                        <a:rPr lang="th-TH" sz="32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บาท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756085">
                <a:tc>
                  <a:txBody>
                    <a:bodyPr/>
                    <a:lstStyle/>
                    <a:p>
                      <a:pPr algn="l" fontAlgn="b"/>
                      <a:r>
                        <a:rPr lang="th-TH" altLang="zh-CN" sz="3200" b="1" dirty="0" smtClean="0">
                          <a:latin typeface="Angsana New" pitchFamily="18" charset="-34"/>
                          <a:ea typeface="SimSun" pitchFamily="2" charset="-122"/>
                          <a:cs typeface="Angsana New" pitchFamily="18" charset="-34"/>
                        </a:rPr>
                        <a:t>ราคาซื้อสินทรัพย์ถาวร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xx</a:t>
                      </a:r>
                      <a:r>
                        <a:rPr lang="th-TH" sz="32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บาท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2601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545512" cy="1422400"/>
          </a:xfrm>
        </p:spPr>
        <p:txBody>
          <a:bodyPr/>
          <a:lstStyle/>
          <a:p>
            <a:pPr eaLnBrk="1" hangingPunct="1"/>
            <a:r>
              <a:rPr lang="th-TH" altLang="zh-CN" sz="4000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การซื้อสินทรัพย์ถาวร</a:t>
            </a:r>
            <a:endParaRPr lang="zh-CN" altLang="zh-CN" sz="4000" dirty="0" smtClean="0">
              <a:solidFill>
                <a:srgbClr val="FFC000"/>
              </a:solidFill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052736"/>
            <a:ext cx="8525321" cy="5244877"/>
          </a:xfrm>
        </p:spPr>
        <p:txBody>
          <a:bodyPr/>
          <a:lstStyle/>
          <a:p>
            <a:pPr marL="0" indent="0">
              <a:buNone/>
            </a:pPr>
            <a:r>
              <a:rPr lang="th-TH" altLang="zh-CN" sz="2800" b="1" dirty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sz="2800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กิจการที่ซื้อสินทรัพย์ถาวรใหม่ด้วยราคา </a:t>
            </a:r>
            <a:r>
              <a:rPr lang="en-US" altLang="zh-CN" sz="2800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314,000 </a:t>
            </a:r>
            <a:r>
              <a:rPr lang="th-TH" altLang="zh-CN" sz="2800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บาท</a:t>
            </a:r>
            <a:endParaRPr lang="en-US" altLang="zh-CN" sz="2800" b="1" dirty="0">
              <a:solidFill>
                <a:srgbClr val="FFC000"/>
              </a:solidFill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  <a:p>
            <a:pPr marL="0" indent="0" eaLnBrk="1" hangingPunct="1">
              <a:buNone/>
            </a:pPr>
            <a:endParaRPr lang="th-TH" altLang="zh-CN" sz="2800" b="1" dirty="0" smtClean="0">
              <a:solidFill>
                <a:srgbClr val="FFC000"/>
              </a:solidFill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altLang="zh-CN" sz="2800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endParaRPr lang="th-TH" altLang="zh-CN" sz="2800" b="1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416050" y="1865313"/>
            <a:ext cx="7099300" cy="457993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  ผลต่างราคาทุนสินทรัพย์จากการเปรียบเทียบ	</a:t>
            </a:r>
            <a:r>
              <a:rPr lang="en-US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214,000 </a:t>
            </a: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บาท</a:t>
            </a:r>
          </a:p>
          <a:p>
            <a:pPr marL="0" indent="0">
              <a:buFontTx/>
              <a:buNone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บวก ราคาทุนสินทรัพย์ถาวรที่ขาย			100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,000</a:t>
            </a:r>
          </a:p>
          <a:p>
            <a:pPr marL="0" indent="0">
              <a:buFontTx/>
              <a:buNone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ราคาซื้อสินทรัพย์ถาวร				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314,000</a:t>
            </a:r>
          </a:p>
          <a:p>
            <a:pPr marL="0" indent="0">
              <a:buFontTx/>
              <a:buNone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ดังนั้น .....</a:t>
            </a:r>
          </a:p>
          <a:p>
            <a:pPr marL="0" indent="0">
              <a:buFontTx/>
              <a:buNone/>
            </a:pPr>
            <a:endParaRPr lang="th-TH" altLang="zh-CN" sz="2800" b="1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  <a:p>
            <a:pPr marL="0" indent="0">
              <a:buFontTx/>
              <a:buNone/>
            </a:pPr>
            <a:endParaRPr lang="th-TH" altLang="zh-CN" sz="2800" b="1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662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460500" y="2116138"/>
            <a:ext cx="7078663" cy="43735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 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Ex.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ถ้าบริษัทจ่ายเงินปันผลหุ้นละ 28 บาท ราคาตลาดของหุ้นสามัญเท่ากับ 150 บาท ให้กำหนดอัตราผลตอบแทนจากเงินปันผล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อัตราผลตอบแทนจากเงินปันผล  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=   28   x 100</a:t>
            </a:r>
          </a:p>
          <a:p>
            <a:pPr marL="0" indent="0" eaLnBrk="1" hangingPunct="1">
              <a:buFontTx/>
              <a:buNone/>
            </a:pP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		            150</a:t>
            </a:r>
          </a:p>
          <a:p>
            <a:pPr marL="0" indent="0" eaLnBrk="1" hangingPunct="1">
              <a:buFontTx/>
              <a:buNone/>
            </a:pP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		       = 18.66 %</a:t>
            </a:r>
            <a:endParaRPr lang="th-TH" altLang="zh-CN" sz="2800" b="1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cxnSp>
        <p:nvCxnSpPr>
          <p:cNvPr id="3" name="ตัวเชื่อมต่อตรง 2"/>
          <p:cNvCxnSpPr/>
          <p:nvPr/>
        </p:nvCxnSpPr>
        <p:spPr>
          <a:xfrm>
            <a:off x="4984750" y="3525838"/>
            <a:ext cx="3841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กระจาย 2 4"/>
          <p:cNvSpPr/>
          <p:nvPr/>
        </p:nvSpPr>
        <p:spPr>
          <a:xfrm>
            <a:off x="3687763" y="4248150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36650352"/>
              </p:ext>
            </p:extLst>
          </p:nvPr>
        </p:nvGraphicFramePr>
        <p:xfrm>
          <a:off x="1115618" y="548680"/>
          <a:ext cx="7344813" cy="48245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9259"/>
                <a:gridCol w="1049259"/>
                <a:gridCol w="1049259"/>
                <a:gridCol w="1049259"/>
                <a:gridCol w="1049259"/>
                <a:gridCol w="1049259"/>
                <a:gridCol w="1049259"/>
              </a:tblGrid>
              <a:tr h="1255701">
                <a:tc>
                  <a:txBody>
                    <a:bodyPr/>
                    <a:lstStyle/>
                    <a:p>
                      <a:pPr algn="l" fontAlgn="b"/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40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สินทรัพย์</a:t>
                      </a:r>
                      <a:r>
                        <a:rPr lang="th-TH" sz="4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ถาวร</a:t>
                      </a:r>
                      <a:endParaRPr lang="th-TH" sz="4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878047">
                <a:tc>
                  <a:txBody>
                    <a:bodyPr/>
                    <a:lstStyle/>
                    <a:p>
                      <a:pPr algn="l" fontAlgn="b"/>
                      <a:r>
                        <a:rPr lang="th-TH" sz="32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25+7</a:t>
                      </a:r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2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25+7</a:t>
                      </a:r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896929"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32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ม.ค. 1 ยกมา</a:t>
                      </a:r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660,00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32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ธ.ค. 31 ขาย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32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100,000</a:t>
                      </a:r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896929"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32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ซื้อมาระหว่างงวด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314,000</a:t>
                      </a:r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32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ธ.ค. 31 ยกไป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32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874,000</a:t>
                      </a:r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896929">
                <a:tc>
                  <a:txBody>
                    <a:bodyPr/>
                    <a:lstStyle/>
                    <a:p>
                      <a:pPr algn="l" fontAlgn="b"/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974,000</a:t>
                      </a:r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32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974,000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47908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8545512" cy="781397"/>
          </a:xfrm>
        </p:spPr>
        <p:txBody>
          <a:bodyPr/>
          <a:lstStyle/>
          <a:p>
            <a:pPr eaLnBrk="1" hangingPunct="1"/>
            <a:r>
              <a:rPr lang="th-TH" altLang="zh-CN" sz="40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sz="36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สามารถแสดงงบกระแสเงินสด ได้ดังนี้</a:t>
            </a:r>
            <a:endParaRPr lang="zh-CN" altLang="zh-CN" sz="4000" dirty="0" smtClean="0">
              <a:solidFill>
                <a:schemeClr val="accent2"/>
              </a:solidFill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graphicFrame>
        <p:nvGraphicFramePr>
          <p:cNvPr id="3" name="ตัวแทนเนื้อหา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85534697"/>
              </p:ext>
            </p:extLst>
          </p:nvPr>
        </p:nvGraphicFramePr>
        <p:xfrm>
          <a:off x="971600" y="620688"/>
          <a:ext cx="7056784" cy="61393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6184"/>
                <a:gridCol w="1008112"/>
                <a:gridCol w="720080"/>
                <a:gridCol w="2476315"/>
                <a:gridCol w="1196093"/>
              </a:tblGrid>
              <a:tr h="226692"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บริษัท อุทัย จำกัด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</a:tr>
              <a:tr h="61345"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งบกระแสเงินสด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</a:tr>
              <a:tr h="226692"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สำหรับงวด 1 ปี สิ้นสุดวันที่ 31 ธันวาคม 25+7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26692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จากการดำเนินงาน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</a:tr>
              <a:tr h="249874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กำไรสุทธิ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180,000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</a:tr>
              <a:tr h="226692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sng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บวก</a:t>
                      </a:r>
                      <a:r>
                        <a:rPr lang="th-TH" sz="1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ค่าเสื่อมราคา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64,000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</a:tr>
              <a:tr h="226692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ตัดจำหน่ายสินทรัพย์ไม่มีตัวตน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50,000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114,000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</a:tr>
              <a:tr h="226692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เงเนทุนจากการดำเนินงาน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th-TH" sz="1400" b="1" u="sng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294,000</a:t>
                      </a:r>
                      <a:endParaRPr lang="th-TH" sz="1400" b="1" i="0" u="sng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sng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</a:tr>
              <a:tr h="226692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sng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บวก</a:t>
                      </a:r>
                      <a:r>
                        <a:rPr lang="th-TH" sz="1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สินทรัพย์หมุนเวียนลดลง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</a:tr>
              <a:tr h="226692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ลูกหนี้การค้า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20,000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</a:tr>
              <a:tr h="226692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หนี้สินระยะสั้นเพิ่มขึ้น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</a:tr>
              <a:tr h="226692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เจ้าหนี้นการค้า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80,000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</a:tr>
              <a:tr h="226692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ตั๋วเงินจ่าย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25,000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</a:tr>
              <a:tr h="226692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เงินเดือนค้างจ่าย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5,000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130,000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</a:tr>
              <a:tr h="226692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รวม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th-TH" sz="1400" b="1" u="sng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424,000</a:t>
                      </a:r>
                      <a:endParaRPr lang="th-TH" sz="1400" b="1" i="0" u="sng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</a:tr>
              <a:tr h="226692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หัก สินทรัพย์หมุนเวียนเพิ่มขึ้น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</a:tr>
              <a:tr h="226692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สินค้าคงเหลือ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40,000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384,000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</a:tr>
              <a:tr h="226692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จากการจัดหาเงินทุน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</a:tr>
              <a:tr h="226692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ออกจำหน่ายหุ้นสามัญ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40,000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</a:tr>
              <a:tr h="226692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จ่ายเงินปันผล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-120,000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</a:tr>
              <a:tr h="226692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จ่ายชำระหนี้ระยะยาว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-10,000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</a:tr>
              <a:tr h="226692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การจัดหาทุนสุทธิ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-90,000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</a:tr>
              <a:tr h="226692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จากการลงทุน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</a:tr>
              <a:tr h="226692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ซื้อสินทรัพย์ถาวร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-314,000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</a:tr>
              <a:tr h="226692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ขายสินทรัพย์ถาวร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80,000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</a:tr>
              <a:tr h="226692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การลงทุนสนุทธิ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-234,000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</a:tr>
              <a:tr h="226692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เงินสดเพิ่ม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sng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60,000</a:t>
                      </a:r>
                      <a:endParaRPr lang="th-TH" sz="1400" b="1" i="0" u="sng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4981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487363"/>
            <a:ext cx="8545512" cy="1422400"/>
          </a:xfrm>
        </p:spPr>
        <p:txBody>
          <a:bodyPr>
            <a:normAutofit fontScale="90000"/>
          </a:bodyPr>
          <a:lstStyle/>
          <a:p>
            <a:r>
              <a:rPr lang="th-TH" altLang="zh-CN" sz="4400" b="1" dirty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ประโยชน์ของงบกระแสเงินสด</a:t>
            </a:r>
            <a:r>
              <a:rPr lang="th-TH" altLang="zh-CN" sz="3600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/>
            </a:r>
            <a:br>
              <a:rPr lang="th-TH" altLang="zh-CN" sz="3600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</a:br>
            <a:r>
              <a:rPr lang="th-TH" altLang="zh-CN" sz="40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/>
            </a:r>
            <a:br>
              <a:rPr lang="th-TH" altLang="zh-CN" sz="40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</a:br>
            <a:endParaRPr lang="zh-CN" altLang="zh-CN" sz="4000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556792"/>
            <a:ext cx="8374807" cy="466725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1. </a:t>
            </a:r>
            <a:r>
              <a:rPr lang="th-TH" altLang="zh-CN" sz="32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ทำ</a:t>
            </a:r>
            <a:r>
              <a:rPr lang="th-TH" altLang="zh-CN" sz="3200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ให้ทราบแหล่งที่มาและใช้ไปของเงินสด</a:t>
            </a:r>
          </a:p>
          <a:p>
            <a:pPr marL="0" indent="0">
              <a:buNone/>
              <a:defRPr/>
            </a:pPr>
            <a:r>
              <a:rPr lang="th-TH" altLang="zh-CN" sz="32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2. ทำ</a:t>
            </a:r>
            <a:r>
              <a:rPr lang="th-TH" altLang="zh-CN" sz="3200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ให้สามารถเปรียบเทียบงบของแต่ละบริษัทได้ง่ายและทำให้ชัดเจนขึ้น</a:t>
            </a:r>
          </a:p>
          <a:p>
            <a:pPr marL="0" indent="0">
              <a:buNone/>
              <a:defRPr/>
            </a:pPr>
            <a:r>
              <a:rPr lang="th-TH" altLang="zh-CN" sz="32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3. สามารถ</a:t>
            </a:r>
            <a:r>
              <a:rPr lang="th-TH" altLang="zh-CN" sz="3200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ทำงบในอดีตมาวางแผนการเงินในอนาคตได้</a:t>
            </a:r>
          </a:p>
          <a:p>
            <a:pPr marL="0" indent="0">
              <a:buNone/>
              <a:defRPr/>
            </a:pPr>
            <a:r>
              <a:rPr lang="th-TH" altLang="zh-CN" sz="32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4. ทำ</a:t>
            </a:r>
            <a:r>
              <a:rPr lang="th-TH" altLang="zh-CN" sz="3200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ให้ทราบสภาพคล่องของบริษัท</a:t>
            </a:r>
          </a:p>
        </p:txBody>
      </p:sp>
    </p:spTree>
    <p:extLst>
      <p:ext uri="{BB962C8B-B14F-4D97-AF65-F5344CB8AC3E}">
        <p14:creationId xmlns="" xmlns:p14="http://schemas.microsoft.com/office/powerpoint/2010/main" val="144971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487363"/>
            <a:ext cx="8545512" cy="1422400"/>
          </a:xfrm>
        </p:spPr>
        <p:txBody>
          <a:bodyPr/>
          <a:lstStyle/>
          <a:p>
            <a:r>
              <a:rPr lang="th-TH" altLang="zh-CN" sz="4000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การวิเคราะห์งบกระแสเงินสด</a:t>
            </a:r>
            <a:endParaRPr lang="zh-CN" altLang="zh-CN" sz="4000" dirty="0" smtClean="0">
              <a:solidFill>
                <a:schemeClr val="accent2"/>
              </a:solidFill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865313"/>
            <a:ext cx="8263830" cy="457993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  เป็นการดูความสัมพันธ์ทางรายการของแหล่งที่มาและใช้ไปของเงินทุนว่าเหมาะสมเพียงใด และผู้วิเคราะห์งบกระแสเงินสด ควรพิจารณาสิ่งต่อไปนี้ </a:t>
            </a:r>
          </a:p>
          <a:p>
            <a:pPr marL="514350" indent="-514350">
              <a:buFontTx/>
              <a:buAutoNum type="arabicPeriod"/>
            </a:pPr>
            <a:r>
              <a:rPr lang="th-TH" altLang="zh-CN" sz="2800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กิจการได้ใช้เงินลงทุนไปเพื่ออะไร</a:t>
            </a:r>
          </a:p>
          <a:p>
            <a:pPr marL="514350" indent="-514350">
              <a:buFontTx/>
              <a:buAutoNum type="arabicPeriod"/>
            </a:pPr>
            <a:r>
              <a:rPr lang="th-TH" altLang="zh-CN" sz="2800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เหตุใดจึงใช้เงินทุนไป เช่นนั้น</a:t>
            </a:r>
          </a:p>
          <a:p>
            <a:pPr marL="514350" indent="-514350">
              <a:buFontTx/>
              <a:buAutoNum type="arabicPeriod"/>
            </a:pPr>
            <a:r>
              <a:rPr lang="th-TH" altLang="zh-CN" sz="2800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เงินทุนที่ใช้ไปนั้น กิจการได้มาจากแหล่งใด เหมาะสมหรือไม</a:t>
            </a:r>
          </a:p>
          <a:p>
            <a:pPr marL="514350" indent="-514350">
              <a:buFontTx/>
              <a:buAutoNum type="arabicPeriod"/>
            </a:pPr>
            <a:r>
              <a:rPr lang="th-TH" altLang="zh-CN" sz="2800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การใช้เงินดังกล่าวจะมีผลต่อกำไรและความเสี่ยงภัยทางการเงินอย่างไร (</a:t>
            </a:r>
            <a:r>
              <a:rPr lang="en-US" altLang="zh-CN" sz="2800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Financial Risk</a:t>
            </a:r>
            <a:r>
              <a:rPr lang="th-TH" altLang="zh-CN" sz="2800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)</a:t>
            </a:r>
          </a:p>
          <a:p>
            <a:pPr marL="0" indent="0" eaLnBrk="1" hangingPunct="1">
              <a:buFontTx/>
              <a:buNone/>
            </a:pPr>
            <a:endParaRPr lang="th-TH" altLang="zh-CN" sz="2800" b="1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  <a:p>
            <a:pPr marL="0" indent="0" eaLnBrk="1" hangingPunct="1">
              <a:buFontTx/>
              <a:buNone/>
            </a:pPr>
            <a:endParaRPr lang="th-TH" altLang="zh-CN" sz="2800" b="1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  <a:p>
            <a:pPr marL="0" indent="0" eaLnBrk="1" hangingPunct="1">
              <a:buFontTx/>
              <a:buNone/>
            </a:pPr>
            <a:endParaRPr lang="th-TH" altLang="zh-CN" sz="2800" b="1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39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487363"/>
            <a:ext cx="8545512" cy="997421"/>
          </a:xfrm>
        </p:spPr>
        <p:txBody>
          <a:bodyPr/>
          <a:lstStyle/>
          <a:p>
            <a:r>
              <a:rPr lang="th-TH" altLang="zh-CN" sz="4000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อัตราส่วนทางการเงินกับงบกระแสเงินสด</a:t>
            </a:r>
            <a:endParaRPr lang="zh-CN" altLang="zh-CN" sz="4000" dirty="0" smtClean="0">
              <a:solidFill>
                <a:schemeClr val="accent2"/>
              </a:solidFill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865313"/>
            <a:ext cx="8263830" cy="457993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  อัตราส่วนที่นิยมคำนวณจากงบกระแสเงินสด ประกอบด้วย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เงินสดจากการดำเนินงานต่อส่วนของหนี้สินระยะยาวที่ถึงกำหนดและตั๋วเงินจ่าย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เงินสดจากการดำเนินงานต่อหนี้สินรวม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เงินสดจากการดำเนินงานต่อหุ้น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เงินสดจากการดำเนินงานต่อเงินปันผลจ่าย</a:t>
            </a:r>
          </a:p>
          <a:p>
            <a:pPr marL="0" indent="0" eaLnBrk="1" hangingPunct="1">
              <a:buFontTx/>
              <a:buNone/>
            </a:pPr>
            <a:endParaRPr lang="th-TH" altLang="zh-CN" sz="2800" b="1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  <a:p>
            <a:pPr marL="0" indent="0" eaLnBrk="1" hangingPunct="1">
              <a:buFontTx/>
              <a:buNone/>
            </a:pPr>
            <a:endParaRPr lang="th-TH" altLang="zh-CN" sz="2800" b="1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861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487363"/>
            <a:ext cx="8545512" cy="997421"/>
          </a:xfrm>
        </p:spPr>
        <p:txBody>
          <a:bodyPr>
            <a:normAutofit fontScale="90000"/>
          </a:bodyPr>
          <a:lstStyle/>
          <a:p>
            <a:pPr marL="514350" indent="-514350"/>
            <a:r>
              <a:rPr lang="th-TH" altLang="zh-CN" sz="4000" b="1" dirty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เงินสดจากการดำเนินงานต่อส่วนของหนี้สินระยะยาวที่ถึงกำหนด</a:t>
            </a:r>
            <a:r>
              <a:rPr lang="th-TH" altLang="zh-CN" sz="4000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และตั๋ว</a:t>
            </a:r>
            <a:r>
              <a:rPr lang="th-TH" altLang="zh-CN" sz="4000" b="1" dirty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เงินจ่าย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94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51520" y="1865313"/>
                <a:ext cx="8263830" cy="4579937"/>
              </a:xfrm>
            </p:spPr>
            <p:txBody>
              <a:bodyPr/>
              <a:lstStyle/>
              <a:p>
                <a:pPr marL="0" indent="0" eaLnBrk="1" hangingPunct="1">
                  <a:buFontTx/>
                  <a:buNone/>
                </a:pPr>
                <a:r>
                  <a:rPr lang="th-TH" altLang="zh-CN" sz="2800" b="1" dirty="0" smtClean="0">
                    <a:latin typeface="Angsana New" pitchFamily="18" charset="-34"/>
                    <a:ea typeface="SimSun" pitchFamily="2" charset="-122"/>
                    <a:cs typeface="Angsana New" pitchFamily="18" charset="-34"/>
                  </a:rPr>
                  <a:t> 	แสดงถึงความสามารถในการชำระหนี้ที่ถึงกำหนดภายใน 1 ปี อัตราส่วนนี้ยิ่งสูงยิ่งดี เป็นอัตราส่วนที่แสดงถึงสภาพคล่องของกิจการ สูตรในการคำนวณ ดังนี้</a:t>
                </a:r>
              </a:p>
              <a:p>
                <a:pPr marL="0" indent="0" eaLnBrk="1" hangingPunct="1">
                  <a:buFontTx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th-TH" altLang="zh-CN" sz="2800" b="1" i="1" smtClean="0">
                            <a:latin typeface="Cambria Math"/>
                            <a:ea typeface="SimSun" pitchFamily="2" charset="-122"/>
                            <a:cs typeface="Angsana New" pitchFamily="18" charset="-34"/>
                          </a:rPr>
                        </m:ctrlPr>
                      </m:fPr>
                      <m:num>
                        <m:r>
                          <a:rPr lang="th-TH" altLang="zh-CN" sz="2800" b="1" i="1" smtClean="0">
                            <a:latin typeface="Cambria Math"/>
                            <a:ea typeface="SimSun" pitchFamily="2" charset="-122"/>
                            <a:cs typeface="Angsana New" pitchFamily="18" charset="-34"/>
                          </a:rPr>
                          <m:t>เงินสดจากการดำเนินงาน</m:t>
                        </m:r>
                      </m:num>
                      <m:den>
                        <m:r>
                          <a:rPr lang="th-TH" altLang="zh-CN" sz="2800" b="1" i="1" smtClean="0">
                            <a:latin typeface="Cambria Math"/>
                            <a:ea typeface="SimSun" pitchFamily="2" charset="-122"/>
                            <a:cs typeface="Angsana New" pitchFamily="18" charset="-34"/>
                          </a:rPr>
                          <m:t>ส่วนของหนี้สินระยะยาวถึงกำหนด</m:t>
                        </m:r>
                        <m:r>
                          <a:rPr lang="th-TH" altLang="zh-CN" sz="2800" b="1" i="1" smtClean="0">
                            <a:latin typeface="Cambria Math"/>
                            <a:ea typeface="SimSun" pitchFamily="2" charset="-122"/>
                            <a:cs typeface="Angsana New" pitchFamily="18" charset="-34"/>
                          </a:rPr>
                          <m:t> </m:t>
                        </m:r>
                        <m:r>
                          <a:rPr lang="th-TH" altLang="zh-CN" sz="2800" b="1" i="1" smtClean="0">
                            <a:latin typeface="Cambria Math"/>
                            <a:ea typeface="SimSun" pitchFamily="2" charset="-122"/>
                            <a:cs typeface="Angsana New" pitchFamily="18" charset="-34"/>
                          </a:rPr>
                          <m:t>𝟏</m:t>
                        </m:r>
                        <m:r>
                          <a:rPr lang="th-TH" altLang="zh-CN" sz="2800" b="1" i="1" smtClean="0">
                            <a:latin typeface="Cambria Math"/>
                            <a:ea typeface="SimSun" pitchFamily="2" charset="-122"/>
                            <a:cs typeface="Angsana New" pitchFamily="18" charset="-34"/>
                          </a:rPr>
                          <m:t> </m:t>
                        </m:r>
                        <m:r>
                          <a:rPr lang="th-TH" altLang="zh-CN" sz="2800" b="1" i="1" smtClean="0">
                            <a:latin typeface="Cambria Math"/>
                            <a:ea typeface="SimSun" pitchFamily="2" charset="-122"/>
                            <a:cs typeface="Angsana New" pitchFamily="18" charset="-34"/>
                          </a:rPr>
                          <m:t>ปี</m:t>
                        </m:r>
                        <m:r>
                          <a:rPr lang="th-TH" altLang="zh-CN" sz="2800" b="1" i="1" smtClean="0">
                            <a:latin typeface="Cambria Math"/>
                            <a:ea typeface="SimSun" pitchFamily="2" charset="-122"/>
                            <a:cs typeface="Angsana New" pitchFamily="18" charset="-34"/>
                          </a:rPr>
                          <m:t>+</m:t>
                        </m:r>
                        <m:r>
                          <a:rPr lang="th-TH" altLang="zh-CN" sz="2800" b="1" i="1" smtClean="0">
                            <a:latin typeface="Cambria Math"/>
                            <a:ea typeface="SimSun" pitchFamily="2" charset="-122"/>
                            <a:cs typeface="Angsana New" pitchFamily="18" charset="-34"/>
                          </a:rPr>
                          <m:t>ตั๋วเงินจ่ายถึงกำหนด</m:t>
                        </m:r>
                      </m:den>
                    </m:f>
                  </m:oMath>
                </a14:m>
                <a:r>
                  <a:rPr lang="th-TH" altLang="zh-CN" sz="2800" b="1" dirty="0" smtClean="0">
                    <a:latin typeface="Angsana New" pitchFamily="18" charset="-34"/>
                    <a:ea typeface="SimSun" pitchFamily="2" charset="-122"/>
                    <a:cs typeface="Angsana New" pitchFamily="18" charset="-34"/>
                  </a:rPr>
                  <a:t/>
                </a:r>
              </a:p>
              <a:p>
                <a:pPr marL="0" indent="0" eaLnBrk="1" hangingPunct="1">
                  <a:buFontTx/>
                  <a:buNone/>
                </a:pPr>
                <a:r>
                  <a:rPr lang="th-TH" altLang="zh-CN" sz="2800" b="1" dirty="0" smtClean="0">
                    <a:latin typeface="Angsana New" pitchFamily="18" charset="-34"/>
                    <a:ea typeface="SimSun" pitchFamily="2" charset="-122"/>
                    <a:cs typeface="Angsana New" pitchFamily="18" charset="-34"/>
                  </a:rPr>
                  <a:t>แทนค่า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h-TH" altLang="zh-CN" sz="2800" b="1" i="1" smtClean="0">
                            <a:latin typeface="Cambria Math"/>
                            <a:ea typeface="SimSun" pitchFamily="2" charset="-122"/>
                            <a:cs typeface="Angsana New" pitchFamily="18" charset="-34"/>
                          </a:rPr>
                        </m:ctrlPr>
                      </m:fPr>
                      <m:num>
                        <m:r>
                          <a:rPr lang="th-TH" altLang="zh-CN" sz="2800" b="1" i="1" smtClean="0">
                            <a:latin typeface="Cambria Math"/>
                            <a:ea typeface="SimSun" pitchFamily="2" charset="-122"/>
                            <a:cs typeface="Angsana New" pitchFamily="18" charset="-34"/>
                          </a:rPr>
                          <m:t>𝟑𝟖𝟒</m:t>
                        </m:r>
                        <m:r>
                          <a:rPr lang="en-US" altLang="zh-CN" sz="2800" b="1" i="1" smtClean="0">
                            <a:latin typeface="Cambria Math"/>
                            <a:ea typeface="SimSun" pitchFamily="2" charset="-122"/>
                            <a:cs typeface="Angsana New" pitchFamily="18" charset="-34"/>
                          </a:rPr>
                          <m:t>,</m:t>
                        </m:r>
                        <m:r>
                          <a:rPr lang="en-US" altLang="zh-CN" sz="2800" b="1" i="1" smtClean="0">
                            <a:latin typeface="Cambria Math"/>
                            <a:ea typeface="SimSun" pitchFamily="2" charset="-122"/>
                            <a:cs typeface="Angsana New" pitchFamily="18" charset="-34"/>
                          </a:rPr>
                          <m:t>𝟎𝟎𝟎</m:t>
                        </m:r>
                      </m:num>
                      <m:den>
                        <m:r>
                          <a:rPr lang="th-TH" altLang="zh-CN" sz="2800" b="1" i="1" smtClean="0">
                            <a:latin typeface="Cambria Math"/>
                            <a:ea typeface="SimSun" pitchFamily="2" charset="-122"/>
                            <a:cs typeface="Angsana New" pitchFamily="18" charset="-34"/>
                          </a:rPr>
                          <m:t>𝟔𝟎</m:t>
                        </m:r>
                        <m:r>
                          <a:rPr lang="en-US" altLang="zh-CN" sz="2800" b="1" i="1" smtClean="0">
                            <a:latin typeface="Cambria Math"/>
                            <a:ea typeface="SimSun" pitchFamily="2" charset="-122"/>
                            <a:cs typeface="Angsana New" pitchFamily="18" charset="-34"/>
                          </a:rPr>
                          <m:t>,</m:t>
                        </m:r>
                        <m:r>
                          <a:rPr lang="en-US" altLang="zh-CN" sz="2800" b="1" i="1" smtClean="0">
                            <a:latin typeface="Cambria Math"/>
                            <a:ea typeface="SimSun" pitchFamily="2" charset="-122"/>
                            <a:cs typeface="Angsana New" pitchFamily="18" charset="-34"/>
                          </a:rPr>
                          <m:t>𝟎𝟎𝟎</m:t>
                        </m:r>
                      </m:den>
                    </m:f>
                  </m:oMath>
                </a14:m>
                <a:r>
                  <a:rPr lang="th-TH" altLang="zh-CN" sz="2800" b="1" dirty="0" smtClean="0">
                    <a:latin typeface="Angsana New" pitchFamily="18" charset="-34"/>
                    <a:ea typeface="SimSun" pitchFamily="2" charset="-122"/>
                    <a:cs typeface="Angsana New" pitchFamily="18" charset="-34"/>
                  </a:rPr>
                  <a:t/>
                </a:r>
                <a:r>
                  <a:rPr lang="en-US" altLang="zh-CN" sz="2800" b="1" dirty="0" smtClean="0">
                    <a:latin typeface="Angsana New" pitchFamily="18" charset="-34"/>
                    <a:ea typeface="SimSun" pitchFamily="2" charset="-122"/>
                    <a:cs typeface="Angsana New" pitchFamily="18" charset="-34"/>
                  </a:rPr>
                  <a:t>=  6.4 </a:t>
                </a:r>
                <a:r>
                  <a:rPr lang="th-TH" altLang="zh-CN" sz="2800" b="1" dirty="0" smtClean="0">
                    <a:latin typeface="Angsana New" pitchFamily="18" charset="-34"/>
                    <a:ea typeface="SimSun" pitchFamily="2" charset="-122"/>
                    <a:cs typeface="Angsana New" pitchFamily="18" charset="-34"/>
                  </a:rPr>
                  <a:t>เท่า</a:t>
                </a:r>
              </a:p>
              <a:p>
                <a:pPr marL="0" indent="0" eaLnBrk="1" hangingPunct="1">
                  <a:buFontTx/>
                  <a:buNone/>
                </a:pPr>
                <a:endParaRPr lang="th-TH" altLang="zh-CN" sz="2800" b="1" dirty="0">
                  <a:latin typeface="Angsana New" pitchFamily="18" charset="-34"/>
                  <a:ea typeface="SimSun" pitchFamily="2" charset="-122"/>
                  <a:cs typeface="Angsana New" pitchFamily="18" charset="-34"/>
                </a:endParaRPr>
              </a:p>
              <a:p>
                <a:pPr marL="0" indent="0" eaLnBrk="1" hangingPunct="1">
                  <a:buFontTx/>
                  <a:buNone/>
                </a:pPr>
                <a:r>
                  <a:rPr lang="th-TH" altLang="zh-CN" sz="2800" b="1" dirty="0" smtClean="0">
                    <a:latin typeface="Angsana New" pitchFamily="18" charset="-34"/>
                    <a:ea typeface="SimSun" pitchFamily="2" charset="-122"/>
                    <a:cs typeface="Angsana New" pitchFamily="18" charset="-34"/>
                  </a:rPr>
                  <a:t>** กิจการมีสภาพคล่องสูง</a:t>
                </a:r>
                <a:endParaRPr lang="th-TH" altLang="zh-CN" sz="2800" b="1" dirty="0">
                  <a:latin typeface="Angsana New" pitchFamily="18" charset="-34"/>
                  <a:ea typeface="SimSun" pitchFamily="2" charset="-122"/>
                  <a:cs typeface="Angsana New" pitchFamily="18" charset="-34"/>
                </a:endParaRPr>
              </a:p>
            </p:txBody>
          </p:sp>
        </mc:Choice>
        <mc:Fallback>
          <p:sp>
            <p:nvSpPr>
              <p:cNvPr id="194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865313"/>
                <a:ext cx="8263830" cy="4579937"/>
              </a:xfrm>
              <a:blipFill rotWithShape="1">
                <a:blip r:embed="rId3"/>
                <a:stretch>
                  <a:fillRect l="-1475" t="-1332" r="-516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86117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487363"/>
            <a:ext cx="8545512" cy="997421"/>
          </a:xfrm>
        </p:spPr>
        <p:txBody>
          <a:bodyPr>
            <a:normAutofit/>
          </a:bodyPr>
          <a:lstStyle/>
          <a:p>
            <a:pPr marL="514350" indent="-514350"/>
            <a:r>
              <a:rPr lang="th-TH" altLang="zh-CN" sz="4000" b="1" dirty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เงินสดจากการดำเนินงานต่อหนี้สินรวม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94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51520" y="1865313"/>
                <a:ext cx="8263830" cy="457993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th-TH" altLang="zh-CN" sz="2800" b="1" dirty="0" smtClean="0">
                    <a:latin typeface="Angsana New" pitchFamily="18" charset="-34"/>
                    <a:ea typeface="SimSun" pitchFamily="2" charset="-122"/>
                    <a:cs typeface="Angsana New" pitchFamily="18" charset="-34"/>
                  </a:rPr>
                  <a:t> 	แสดงถึงความสามารถในการชำระหนี้ระยะยาว และแสดงถึงความสามารถในการก่อหนี้หรือแสดงความเสี่ยงใน</a:t>
                </a:r>
                <a:r>
                  <a:rPr lang="th-TH" altLang="zh-CN" sz="2800" b="1" dirty="0">
                    <a:latin typeface="Angsana New" pitchFamily="18" charset="-34"/>
                    <a:ea typeface="SimSun" pitchFamily="2" charset="-122"/>
                    <a:cs typeface="Angsana New" pitchFamily="18" charset="-34"/>
                  </a:rPr>
                  <a:t>ระยะยาว สูตรในการคำนวณ ดังนี้</a:t>
                </a:r>
              </a:p>
              <a:p>
                <a:pPr marL="0" indent="0" eaLnBrk="1" hangingPunct="1">
                  <a:buFontTx/>
                  <a:buNone/>
                </a:pPr>
                <a:endParaRPr lang="th-TH" altLang="zh-CN" sz="2800" b="1" dirty="0" smtClean="0">
                  <a:latin typeface="Angsana New" pitchFamily="18" charset="-34"/>
                  <a:ea typeface="SimSun" pitchFamily="2" charset="-122"/>
                  <a:cs typeface="Angsana New" pitchFamily="18" charset="-34"/>
                </a:endParaRPr>
              </a:p>
              <a:p>
                <a:pPr marL="0" indent="0" eaLnBrk="1" hangingPunct="1">
                  <a:buFontTx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th-TH" altLang="zh-CN" sz="2800" b="1" i="1" smtClean="0">
                            <a:latin typeface="Cambria Math"/>
                            <a:ea typeface="SimSun" pitchFamily="2" charset="-122"/>
                            <a:cs typeface="Angsana New" pitchFamily="18" charset="-34"/>
                          </a:rPr>
                        </m:ctrlPr>
                      </m:fPr>
                      <m:num>
                        <m:r>
                          <a:rPr lang="th-TH" altLang="zh-CN" sz="2800" b="1" i="1" smtClean="0">
                            <a:latin typeface="Cambria Math"/>
                            <a:ea typeface="SimSun" pitchFamily="2" charset="-122"/>
                            <a:cs typeface="Angsana New" pitchFamily="18" charset="-34"/>
                          </a:rPr>
                          <m:t>เงินสดจากการดำเนินงาน</m:t>
                        </m:r>
                      </m:num>
                      <m:den>
                        <m:r>
                          <a:rPr lang="th-TH" altLang="zh-CN" sz="2800" b="1" i="1" smtClean="0">
                            <a:latin typeface="Cambria Math"/>
                            <a:ea typeface="SimSun" pitchFamily="2" charset="-122"/>
                            <a:cs typeface="Angsana New" pitchFamily="18" charset="-34"/>
                          </a:rPr>
                          <m:t>หนี้สินรวม</m:t>
                        </m:r>
                      </m:den>
                    </m:f>
                  </m:oMath>
                </a14:m>
                <a:r>
                  <a:rPr lang="th-TH" altLang="zh-CN" sz="2800" b="1" dirty="0" smtClean="0">
                    <a:latin typeface="Angsana New" pitchFamily="18" charset="-34"/>
                    <a:ea typeface="SimSun" pitchFamily="2" charset="-122"/>
                    <a:cs typeface="Angsana New" pitchFamily="18" charset="-34"/>
                  </a:rPr>
                  <a:t/>
                </a:r>
              </a:p>
              <a:p>
                <a:pPr marL="0" indent="0" eaLnBrk="1" hangingPunct="1">
                  <a:buFontTx/>
                  <a:buNone/>
                </a:pPr>
                <a:r>
                  <a:rPr lang="th-TH" altLang="zh-CN" sz="2800" b="1" dirty="0" smtClean="0">
                    <a:latin typeface="Angsana New" pitchFamily="18" charset="-34"/>
                    <a:ea typeface="SimSun" pitchFamily="2" charset="-122"/>
                    <a:cs typeface="Angsana New" pitchFamily="18" charset="-34"/>
                  </a:rPr>
                  <a:t>แทนค่า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h-TH" altLang="zh-CN" sz="2800" b="1" i="1" smtClean="0">
                            <a:latin typeface="Cambria Math"/>
                            <a:ea typeface="SimSun" pitchFamily="2" charset="-122"/>
                            <a:cs typeface="Angsana New" pitchFamily="18" charset="-34"/>
                          </a:rPr>
                        </m:ctrlPr>
                      </m:fPr>
                      <m:num>
                        <m:r>
                          <a:rPr lang="th-TH" altLang="zh-CN" sz="2800" b="1" i="1" smtClean="0">
                            <a:latin typeface="Cambria Math"/>
                            <a:ea typeface="SimSun" pitchFamily="2" charset="-122"/>
                            <a:cs typeface="Angsana New" pitchFamily="18" charset="-34"/>
                          </a:rPr>
                          <m:t>𝟑𝟖𝟒</m:t>
                        </m:r>
                        <m:r>
                          <a:rPr lang="en-US" altLang="zh-CN" sz="2800" b="1" i="1" smtClean="0">
                            <a:latin typeface="Cambria Math"/>
                            <a:ea typeface="SimSun" pitchFamily="2" charset="-122"/>
                            <a:cs typeface="Angsana New" pitchFamily="18" charset="-34"/>
                          </a:rPr>
                          <m:t>,</m:t>
                        </m:r>
                        <m:r>
                          <a:rPr lang="en-US" altLang="zh-CN" sz="2800" b="1" i="1" smtClean="0">
                            <a:latin typeface="Cambria Math"/>
                            <a:ea typeface="SimSun" pitchFamily="2" charset="-122"/>
                            <a:cs typeface="Angsana New" pitchFamily="18" charset="-34"/>
                          </a:rPr>
                          <m:t>𝟎𝟎𝟎</m:t>
                        </m:r>
                      </m:num>
                      <m:den>
                        <m:r>
                          <a:rPr lang="th-TH" altLang="zh-CN" sz="2800" b="1" i="1" smtClean="0">
                            <a:latin typeface="Cambria Math"/>
                            <a:ea typeface="SimSun" pitchFamily="2" charset="-122"/>
                            <a:cs typeface="Angsana New" pitchFamily="18" charset="-34"/>
                          </a:rPr>
                          <m:t>𝟔𝟏𝟎</m:t>
                        </m:r>
                        <m:r>
                          <a:rPr lang="en-US" altLang="zh-CN" sz="2800" b="1" i="1" smtClean="0">
                            <a:latin typeface="Cambria Math"/>
                            <a:ea typeface="SimSun" pitchFamily="2" charset="-122"/>
                            <a:cs typeface="Angsana New" pitchFamily="18" charset="-34"/>
                          </a:rPr>
                          <m:t>,</m:t>
                        </m:r>
                        <m:r>
                          <a:rPr lang="en-US" altLang="zh-CN" sz="2800" b="1" i="1" smtClean="0">
                            <a:latin typeface="Cambria Math"/>
                            <a:ea typeface="SimSun" pitchFamily="2" charset="-122"/>
                            <a:cs typeface="Angsana New" pitchFamily="18" charset="-34"/>
                          </a:rPr>
                          <m:t>𝟎𝟎𝟎</m:t>
                        </m:r>
                      </m:den>
                    </m:f>
                  </m:oMath>
                </a14:m>
                <a:r>
                  <a:rPr lang="th-TH" altLang="zh-CN" sz="2800" b="1" dirty="0" smtClean="0">
                    <a:latin typeface="Angsana New" pitchFamily="18" charset="-34"/>
                    <a:ea typeface="SimSun" pitchFamily="2" charset="-122"/>
                    <a:cs typeface="Angsana New" pitchFamily="18" charset="-34"/>
                  </a:rPr>
                  <a:t/>
                </a:r>
                <a:r>
                  <a:rPr lang="en-US" altLang="zh-CN" sz="2800" b="1" dirty="0" smtClean="0">
                    <a:latin typeface="Angsana New" pitchFamily="18" charset="-34"/>
                    <a:ea typeface="SimSun" pitchFamily="2" charset="-122"/>
                    <a:cs typeface="Angsana New" pitchFamily="18" charset="-34"/>
                  </a:rPr>
                  <a:t>=  62.95 %</a:t>
                </a:r>
                <a:endParaRPr lang="th-TH" altLang="zh-CN" sz="2800" b="1" dirty="0" smtClean="0">
                  <a:latin typeface="Angsana New" pitchFamily="18" charset="-34"/>
                  <a:ea typeface="SimSun" pitchFamily="2" charset="-122"/>
                  <a:cs typeface="Angsana New" pitchFamily="18" charset="-34"/>
                </a:endParaRPr>
              </a:p>
              <a:p>
                <a:pPr marL="0" indent="0" eaLnBrk="1" hangingPunct="1">
                  <a:buFontTx/>
                  <a:buNone/>
                </a:pPr>
                <a:endParaRPr lang="th-TH" altLang="zh-CN" sz="2800" b="1" dirty="0">
                  <a:latin typeface="Angsana New" pitchFamily="18" charset="-34"/>
                  <a:ea typeface="SimSun" pitchFamily="2" charset="-122"/>
                  <a:cs typeface="Angsana New" pitchFamily="18" charset="-34"/>
                </a:endParaRPr>
              </a:p>
              <a:p>
                <a:pPr marL="0" indent="0" eaLnBrk="1" hangingPunct="1">
                  <a:buFontTx/>
                  <a:buNone/>
                </a:pPr>
                <a:r>
                  <a:rPr lang="th-TH" altLang="zh-CN" sz="2800" b="1" dirty="0" smtClean="0">
                    <a:latin typeface="Angsana New" pitchFamily="18" charset="-34"/>
                    <a:ea typeface="SimSun" pitchFamily="2" charset="-122"/>
                    <a:cs typeface="Angsana New" pitchFamily="18" charset="-34"/>
                  </a:rPr>
                  <a:t>** กิจการมีสภาพคล่องสูง</a:t>
                </a:r>
                <a:endParaRPr lang="th-TH" altLang="zh-CN" sz="2800" b="1" dirty="0">
                  <a:latin typeface="Angsana New" pitchFamily="18" charset="-34"/>
                  <a:ea typeface="SimSun" pitchFamily="2" charset="-122"/>
                  <a:cs typeface="Angsana New" pitchFamily="18" charset="-34"/>
                </a:endParaRPr>
              </a:p>
            </p:txBody>
          </p:sp>
        </mc:Choice>
        <mc:Fallback>
          <p:sp>
            <p:nvSpPr>
              <p:cNvPr id="194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865313"/>
                <a:ext cx="8263830" cy="4579937"/>
              </a:xfrm>
              <a:blipFill rotWithShape="1">
                <a:blip r:embed="rId3"/>
                <a:stretch>
                  <a:fillRect l="-1475" t="-1332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58556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96944" cy="6192688"/>
          </a:xfrm>
        </p:spPr>
        <p:txBody>
          <a:bodyPr>
            <a:normAutofit/>
          </a:bodyPr>
          <a:lstStyle/>
          <a:p>
            <a:pPr algn="l"/>
            <a: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			</a:t>
            </a:r>
            <a:r>
              <a:rPr lang="th-TH" sz="53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งบการเงิน</a:t>
            </a:r>
            <a:r>
              <a:rPr lang="th-TH" sz="49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9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9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งบกำไรสะสม (</a:t>
            </a:r>
            <a:r>
              <a:rPr lang="en-US" sz="49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Retained Earning Statement</a:t>
            </a:r>
            <a:r>
              <a:rPr lang="th-TH" sz="49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 แสดงรายการสะสมของผลตอบแทน พร้อมทั้งแสดงถึงนโยบายเงินปันผลของกิจการ</a:t>
            </a: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49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223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487363"/>
            <a:ext cx="8545512" cy="997421"/>
          </a:xfrm>
        </p:spPr>
        <p:txBody>
          <a:bodyPr>
            <a:normAutofit/>
          </a:bodyPr>
          <a:lstStyle/>
          <a:p>
            <a:pPr marL="514350" indent="-514350"/>
            <a:r>
              <a:rPr lang="th-TH" altLang="zh-CN" sz="4000" b="1" dirty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เงินสดจากการดำเนินงานต่อหุ้น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94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51520" y="1865313"/>
                <a:ext cx="8263830" cy="4579937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th-TH" altLang="zh-CN" sz="2800" b="1" dirty="0" smtClean="0">
                    <a:latin typeface="Angsana New" pitchFamily="18" charset="-34"/>
                    <a:ea typeface="SimSun" pitchFamily="2" charset="-122"/>
                    <a:cs typeface="Angsana New" pitchFamily="18" charset="-34"/>
                  </a:rPr>
                  <a:t> 	เป็นอัตราส่วนเฉลี่ยกำไรที่เป็นเงินสดต่อหุ้น แสดงถึงความสามารถในการทำกำไรที่เป็นเงินสดของฝ่ายบริหาร กำไรต่อหุ้นสูงจะสะท้อนถึงการจ่ายเงินปันผลต่อหุ้นสูง และราคาตลาดของหุ้นในอนาคต สูตร</a:t>
                </a:r>
                <a:r>
                  <a:rPr lang="th-TH" altLang="zh-CN" sz="2800" b="1" dirty="0">
                    <a:latin typeface="Angsana New" pitchFamily="18" charset="-34"/>
                    <a:ea typeface="SimSun" pitchFamily="2" charset="-122"/>
                    <a:cs typeface="Angsana New" pitchFamily="18" charset="-34"/>
                  </a:rPr>
                  <a:t>ในการคำนวณ ดังนี้</a:t>
                </a:r>
              </a:p>
              <a:p>
                <a:pPr marL="0" indent="0" eaLnBrk="1" hangingPunct="1">
                  <a:buFontTx/>
                  <a:buNone/>
                </a:pPr>
                <a:endParaRPr lang="th-TH" altLang="zh-CN" sz="2800" b="1" dirty="0" smtClean="0">
                  <a:latin typeface="Angsana New" pitchFamily="18" charset="-34"/>
                  <a:ea typeface="SimSun" pitchFamily="2" charset="-122"/>
                  <a:cs typeface="Angsana New" pitchFamily="18" charset="-34"/>
                </a:endParaRPr>
              </a:p>
              <a:p>
                <a:pPr marL="0" indent="0" algn="ctr" eaLnBrk="1" hangingPunct="1">
                  <a:buFontTx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th-TH" altLang="zh-CN" sz="2800" b="1" i="1" smtClean="0">
                            <a:latin typeface="Cambria Math"/>
                            <a:ea typeface="SimSun" pitchFamily="2" charset="-122"/>
                            <a:cs typeface="Angsana New" pitchFamily="18" charset="-34"/>
                          </a:rPr>
                        </m:ctrlPr>
                      </m:fPr>
                      <m:num>
                        <m:r>
                          <a:rPr lang="th-TH" altLang="zh-CN" sz="2800" b="1" i="1" smtClean="0">
                            <a:latin typeface="Cambria Math"/>
                            <a:ea typeface="SimSun" pitchFamily="2" charset="-122"/>
                            <a:cs typeface="Angsana New" pitchFamily="18" charset="-34"/>
                          </a:rPr>
                          <m:t>เงินสดจากการดำเนินงาน</m:t>
                        </m:r>
                      </m:num>
                      <m:den>
                        <m:r>
                          <a:rPr lang="th-TH" altLang="zh-CN" sz="2800" b="1" i="1" smtClean="0">
                            <a:latin typeface="Cambria Math"/>
                            <a:ea typeface="SimSun" pitchFamily="2" charset="-122"/>
                            <a:cs typeface="Angsana New" pitchFamily="18" charset="-34"/>
                          </a:rPr>
                          <m:t>จำนวนหุ้นสามัญที่ออกจำหน่าย</m:t>
                        </m:r>
                      </m:den>
                    </m:f>
                  </m:oMath>
                </a14:m>
                <a:r>
                  <a:rPr lang="th-TH" altLang="zh-CN" sz="2800" b="1" dirty="0" smtClean="0">
                    <a:latin typeface="Angsana New" pitchFamily="18" charset="-34"/>
                    <a:ea typeface="SimSun" pitchFamily="2" charset="-122"/>
                    <a:cs typeface="Angsana New" pitchFamily="18" charset="-34"/>
                  </a:rPr>
                  <a:t/>
                </a:r>
              </a:p>
              <a:p>
                <a:pPr marL="0" indent="0" eaLnBrk="1" hangingPunct="1">
                  <a:buFontTx/>
                  <a:buNone/>
                </a:pPr>
                <a:r>
                  <a:rPr lang="th-TH" altLang="zh-CN" sz="2800" b="1" dirty="0" smtClean="0">
                    <a:latin typeface="Angsana New" pitchFamily="18" charset="-34"/>
                    <a:ea typeface="SimSun" pitchFamily="2" charset="-122"/>
                    <a:cs typeface="Angsana New" pitchFamily="18" charset="-34"/>
                  </a:rPr>
                  <a:t>แทนค่า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h-TH" altLang="zh-CN" sz="2800" b="1" i="1" smtClean="0">
                            <a:latin typeface="Cambria Math"/>
                            <a:ea typeface="SimSun" pitchFamily="2" charset="-122"/>
                            <a:cs typeface="Angsana New" pitchFamily="18" charset="-34"/>
                          </a:rPr>
                        </m:ctrlPr>
                      </m:fPr>
                      <m:num>
                        <m:r>
                          <a:rPr lang="th-TH" altLang="zh-CN" sz="2800" b="1" i="1" smtClean="0">
                            <a:latin typeface="Cambria Math"/>
                            <a:ea typeface="SimSun" pitchFamily="2" charset="-122"/>
                            <a:cs typeface="Angsana New" pitchFamily="18" charset="-34"/>
                          </a:rPr>
                          <m:t>𝟑𝟖𝟒</m:t>
                        </m:r>
                        <m:r>
                          <a:rPr lang="en-US" altLang="zh-CN" sz="2800" b="1" i="1" smtClean="0">
                            <a:latin typeface="Cambria Math"/>
                            <a:ea typeface="SimSun" pitchFamily="2" charset="-122"/>
                            <a:cs typeface="Angsana New" pitchFamily="18" charset="-34"/>
                          </a:rPr>
                          <m:t>,</m:t>
                        </m:r>
                        <m:r>
                          <a:rPr lang="en-US" altLang="zh-CN" sz="2800" b="1" i="1" smtClean="0">
                            <a:latin typeface="Cambria Math"/>
                            <a:ea typeface="SimSun" pitchFamily="2" charset="-122"/>
                            <a:cs typeface="Angsana New" pitchFamily="18" charset="-34"/>
                          </a:rPr>
                          <m:t>𝟎𝟎𝟎</m:t>
                        </m:r>
                      </m:num>
                      <m:den>
                        <m:r>
                          <a:rPr lang="th-TH" altLang="zh-CN" sz="2800" b="1" i="1" smtClean="0">
                            <a:latin typeface="Cambria Math"/>
                            <a:ea typeface="SimSun" pitchFamily="2" charset="-122"/>
                            <a:cs typeface="Angsana New" pitchFamily="18" charset="-34"/>
                          </a:rPr>
                          <m:t>𝟑𝟎</m:t>
                        </m:r>
                        <m:r>
                          <a:rPr lang="en-US" altLang="zh-CN" sz="2800" b="1" i="1" smtClean="0">
                            <a:latin typeface="Cambria Math"/>
                            <a:ea typeface="SimSun" pitchFamily="2" charset="-122"/>
                            <a:cs typeface="Angsana New" pitchFamily="18" charset="-34"/>
                          </a:rPr>
                          <m:t>,</m:t>
                        </m:r>
                        <m:r>
                          <a:rPr lang="en-US" altLang="zh-CN" sz="2800" b="1" i="1" smtClean="0">
                            <a:latin typeface="Cambria Math"/>
                            <a:ea typeface="SimSun" pitchFamily="2" charset="-122"/>
                            <a:cs typeface="Angsana New" pitchFamily="18" charset="-34"/>
                          </a:rPr>
                          <m:t>𝟎𝟎𝟎</m:t>
                        </m:r>
                      </m:den>
                    </m:f>
                  </m:oMath>
                </a14:m>
                <a:r>
                  <a:rPr lang="th-TH" altLang="zh-CN" sz="2800" b="1" dirty="0" smtClean="0">
                    <a:latin typeface="Angsana New" pitchFamily="18" charset="-34"/>
                    <a:ea typeface="SimSun" pitchFamily="2" charset="-122"/>
                    <a:cs typeface="Angsana New" pitchFamily="18" charset="-34"/>
                  </a:rPr>
                  <a:t/>
                </a:r>
                <a:r>
                  <a:rPr lang="en-US" altLang="zh-CN" sz="2800" b="1" dirty="0" smtClean="0">
                    <a:latin typeface="Angsana New" pitchFamily="18" charset="-34"/>
                    <a:ea typeface="SimSun" pitchFamily="2" charset="-122"/>
                    <a:cs typeface="Angsana New" pitchFamily="18" charset="-34"/>
                  </a:rPr>
                  <a:t>=  12.80 </a:t>
                </a:r>
                <a:r>
                  <a:rPr lang="th-TH" altLang="zh-CN" sz="2800" b="1" dirty="0" smtClean="0">
                    <a:latin typeface="Angsana New" pitchFamily="18" charset="-34"/>
                    <a:ea typeface="SimSun" pitchFamily="2" charset="-122"/>
                    <a:cs typeface="Angsana New" pitchFamily="18" charset="-34"/>
                  </a:rPr>
                  <a:t>บาท</a:t>
                </a:r>
              </a:p>
              <a:p>
                <a:pPr marL="0" indent="0" eaLnBrk="1" hangingPunct="1">
                  <a:buFontTx/>
                  <a:buNone/>
                </a:pPr>
                <a:endParaRPr lang="th-TH" altLang="zh-CN" sz="2800" b="1" dirty="0">
                  <a:latin typeface="Angsana New" pitchFamily="18" charset="-34"/>
                  <a:ea typeface="SimSun" pitchFamily="2" charset="-122"/>
                  <a:cs typeface="Angsana New" pitchFamily="18" charset="-34"/>
                </a:endParaRPr>
              </a:p>
              <a:p>
                <a:pPr marL="0" indent="0" eaLnBrk="1" hangingPunct="1">
                  <a:buFontTx/>
                  <a:buNone/>
                </a:pPr>
                <a:r>
                  <a:rPr lang="th-TH" altLang="zh-CN" sz="2800" b="1" dirty="0" smtClean="0">
                    <a:latin typeface="Angsana New" pitchFamily="18" charset="-34"/>
                    <a:ea typeface="SimSun" pitchFamily="2" charset="-122"/>
                    <a:cs typeface="Angsana New" pitchFamily="18" charset="-34"/>
                  </a:rPr>
                  <a:t>** แสดงถึงความสามารถในการทำกำไรที่เป็นเงินสดที่ดี ส่งผลให้จ่ายเงินปันผลที่เป็นเงินสดสูงด้วย</a:t>
                </a:r>
                <a:endParaRPr lang="th-TH" altLang="zh-CN" sz="2800" b="1" dirty="0">
                  <a:latin typeface="Angsana New" pitchFamily="18" charset="-34"/>
                  <a:ea typeface="SimSun" pitchFamily="2" charset="-122"/>
                  <a:cs typeface="Angsana New" pitchFamily="18" charset="-34"/>
                </a:endParaRPr>
              </a:p>
            </p:txBody>
          </p:sp>
        </mc:Choice>
        <mc:Fallback>
          <p:sp>
            <p:nvSpPr>
              <p:cNvPr id="194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865313"/>
                <a:ext cx="8263830" cy="4579937"/>
              </a:xfrm>
              <a:blipFill rotWithShape="1">
                <a:blip r:embed="rId3"/>
                <a:stretch>
                  <a:fillRect l="-1254" t="-1864" r="-1254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42778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487363"/>
            <a:ext cx="8545512" cy="997421"/>
          </a:xfrm>
        </p:spPr>
        <p:txBody>
          <a:bodyPr>
            <a:normAutofit/>
          </a:bodyPr>
          <a:lstStyle/>
          <a:p>
            <a:pPr marL="514350" indent="-514350"/>
            <a:r>
              <a:rPr lang="th-TH" altLang="zh-CN" sz="4000" b="1" dirty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เงินสดจากการดำเนินงานต่อเงินปันผลจ่าย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94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51520" y="1865313"/>
                <a:ext cx="8263830" cy="4579937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th-TH" altLang="zh-CN" sz="2800" b="1" dirty="0" smtClean="0">
                    <a:latin typeface="Angsana New" pitchFamily="18" charset="-34"/>
                    <a:ea typeface="SimSun" pitchFamily="2" charset="-122"/>
                    <a:cs typeface="Angsana New" pitchFamily="18" charset="-34"/>
                  </a:rPr>
                  <a:t> 	เป็นอัตราส่วนที่แสดงถึงความสามารถในการหากำไรมาจ่ายเงินปันผลของกิจการ เหมือนกับอัตราส่วนที่เรียกว่า </a:t>
                </a:r>
                <a:r>
                  <a:rPr lang="en-US" altLang="zh-CN" sz="2800" b="1" dirty="0" smtClean="0">
                    <a:latin typeface="Angsana New" pitchFamily="18" charset="-34"/>
                    <a:ea typeface="SimSun" pitchFamily="2" charset="-122"/>
                    <a:cs typeface="Angsana New" pitchFamily="18" charset="-34"/>
                  </a:rPr>
                  <a:t>Dividend Cover</a:t>
                </a:r>
                <a:r>
                  <a:rPr lang="th-TH" altLang="zh-CN" sz="2800" b="1" dirty="0" smtClean="0">
                    <a:latin typeface="Angsana New" pitchFamily="18" charset="-34"/>
                    <a:ea typeface="SimSun" pitchFamily="2" charset="-122"/>
                    <a:cs typeface="Angsana New" pitchFamily="18" charset="-34"/>
                  </a:rPr>
                  <a:t>  เพียงแต่ในที่นี้วัดด้วยกำไรที่เป็นเงินสดหรือเงินสดจากการดำเนินงานนั้นเอง สูตร</a:t>
                </a:r>
                <a:r>
                  <a:rPr lang="th-TH" altLang="zh-CN" sz="2800" b="1" dirty="0">
                    <a:latin typeface="Angsana New" pitchFamily="18" charset="-34"/>
                    <a:ea typeface="SimSun" pitchFamily="2" charset="-122"/>
                    <a:cs typeface="Angsana New" pitchFamily="18" charset="-34"/>
                  </a:rPr>
                  <a:t>ในการคำนวณ ดังนี้</a:t>
                </a:r>
              </a:p>
              <a:p>
                <a:pPr marL="0" indent="0" eaLnBrk="1" hangingPunct="1">
                  <a:buFontTx/>
                  <a:buNone/>
                </a:pPr>
                <a:endParaRPr lang="th-TH" altLang="zh-CN" sz="2800" b="1" dirty="0" smtClean="0">
                  <a:latin typeface="Angsana New" pitchFamily="18" charset="-34"/>
                  <a:ea typeface="SimSun" pitchFamily="2" charset="-122"/>
                  <a:cs typeface="Angsana New" pitchFamily="18" charset="-34"/>
                </a:endParaRPr>
              </a:p>
              <a:p>
                <a:pPr marL="0" indent="0" algn="ctr" eaLnBrk="1" hangingPunct="1">
                  <a:buFontTx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th-TH" altLang="zh-CN" sz="2800" b="1" i="1" smtClean="0">
                            <a:latin typeface="Cambria Math"/>
                            <a:ea typeface="SimSun" pitchFamily="2" charset="-122"/>
                            <a:cs typeface="Angsana New" pitchFamily="18" charset="-34"/>
                          </a:rPr>
                        </m:ctrlPr>
                      </m:fPr>
                      <m:num>
                        <m:r>
                          <a:rPr lang="th-TH" altLang="zh-CN" sz="2800" b="1" i="1" smtClean="0">
                            <a:latin typeface="Cambria Math"/>
                            <a:ea typeface="SimSun" pitchFamily="2" charset="-122"/>
                            <a:cs typeface="Angsana New" pitchFamily="18" charset="-34"/>
                          </a:rPr>
                          <m:t>เงินสดจากการดำเนินงาน</m:t>
                        </m:r>
                      </m:num>
                      <m:den>
                        <m:r>
                          <a:rPr lang="th-TH" altLang="zh-CN" sz="2800" b="1" i="1" smtClean="0">
                            <a:latin typeface="Cambria Math"/>
                            <a:ea typeface="SimSun" pitchFamily="2" charset="-122"/>
                            <a:cs typeface="Angsana New" pitchFamily="18" charset="-34"/>
                          </a:rPr>
                          <m:t>เงินปันผลจ่าย</m:t>
                        </m:r>
                      </m:den>
                    </m:f>
                  </m:oMath>
                </a14:m>
                <a:r>
                  <a:rPr lang="th-TH" altLang="zh-CN" sz="2800" b="1" dirty="0" smtClean="0">
                    <a:latin typeface="Angsana New" pitchFamily="18" charset="-34"/>
                    <a:ea typeface="SimSun" pitchFamily="2" charset="-122"/>
                    <a:cs typeface="Angsana New" pitchFamily="18" charset="-34"/>
                  </a:rPr>
                  <a:t/>
                </a:r>
              </a:p>
              <a:p>
                <a:pPr marL="0" indent="0" eaLnBrk="1" hangingPunct="1">
                  <a:buFontTx/>
                  <a:buNone/>
                </a:pPr>
                <a:r>
                  <a:rPr lang="th-TH" altLang="zh-CN" sz="2800" b="1" dirty="0" smtClean="0">
                    <a:latin typeface="Angsana New" pitchFamily="18" charset="-34"/>
                    <a:ea typeface="SimSun" pitchFamily="2" charset="-122"/>
                    <a:cs typeface="Angsana New" pitchFamily="18" charset="-34"/>
                  </a:rPr>
                  <a:t>แทนค่า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h-TH" altLang="zh-CN" sz="2800" b="1" i="1" smtClean="0">
                            <a:latin typeface="Cambria Math"/>
                            <a:ea typeface="SimSun" pitchFamily="2" charset="-122"/>
                            <a:cs typeface="Angsana New" pitchFamily="18" charset="-34"/>
                          </a:rPr>
                        </m:ctrlPr>
                      </m:fPr>
                      <m:num>
                        <m:r>
                          <a:rPr lang="th-TH" altLang="zh-CN" sz="2800" b="1" i="1" smtClean="0">
                            <a:latin typeface="Cambria Math"/>
                            <a:ea typeface="SimSun" pitchFamily="2" charset="-122"/>
                            <a:cs typeface="Angsana New" pitchFamily="18" charset="-34"/>
                          </a:rPr>
                          <m:t>𝟑𝟖𝟒</m:t>
                        </m:r>
                        <m:r>
                          <a:rPr lang="en-US" altLang="zh-CN" sz="2800" b="1" i="1" smtClean="0">
                            <a:latin typeface="Cambria Math"/>
                            <a:ea typeface="SimSun" pitchFamily="2" charset="-122"/>
                            <a:cs typeface="Angsana New" pitchFamily="18" charset="-34"/>
                          </a:rPr>
                          <m:t>,</m:t>
                        </m:r>
                        <m:r>
                          <a:rPr lang="en-US" altLang="zh-CN" sz="2800" b="1" i="1" smtClean="0">
                            <a:latin typeface="Cambria Math"/>
                            <a:ea typeface="SimSun" pitchFamily="2" charset="-122"/>
                            <a:cs typeface="Angsana New" pitchFamily="18" charset="-34"/>
                          </a:rPr>
                          <m:t>𝟎𝟎𝟎</m:t>
                        </m:r>
                      </m:num>
                      <m:den>
                        <m:r>
                          <a:rPr lang="th-TH" altLang="zh-CN" sz="2800" b="1" i="1" smtClean="0">
                            <a:latin typeface="Cambria Math"/>
                            <a:ea typeface="SimSun" pitchFamily="2" charset="-122"/>
                            <a:cs typeface="Angsana New" pitchFamily="18" charset="-34"/>
                          </a:rPr>
                          <m:t>𝟏𝟐𝟎</m:t>
                        </m:r>
                        <m:r>
                          <a:rPr lang="en-US" altLang="zh-CN" sz="2800" b="1" i="1" smtClean="0">
                            <a:latin typeface="Cambria Math"/>
                            <a:ea typeface="SimSun" pitchFamily="2" charset="-122"/>
                            <a:cs typeface="Angsana New" pitchFamily="18" charset="-34"/>
                          </a:rPr>
                          <m:t>,</m:t>
                        </m:r>
                        <m:r>
                          <a:rPr lang="en-US" altLang="zh-CN" sz="2800" b="1" i="1" smtClean="0">
                            <a:latin typeface="Cambria Math"/>
                            <a:ea typeface="SimSun" pitchFamily="2" charset="-122"/>
                            <a:cs typeface="Angsana New" pitchFamily="18" charset="-34"/>
                          </a:rPr>
                          <m:t>𝟎𝟎𝟎</m:t>
                        </m:r>
                      </m:den>
                    </m:f>
                  </m:oMath>
                </a14:m>
                <a:r>
                  <a:rPr lang="th-TH" altLang="zh-CN" sz="2800" b="1" dirty="0" smtClean="0">
                    <a:latin typeface="Angsana New" pitchFamily="18" charset="-34"/>
                    <a:ea typeface="SimSun" pitchFamily="2" charset="-122"/>
                    <a:cs typeface="Angsana New" pitchFamily="18" charset="-34"/>
                  </a:rPr>
                  <a:t/>
                </a:r>
                <a:r>
                  <a:rPr lang="en-US" altLang="zh-CN" sz="2800" b="1" dirty="0" smtClean="0">
                    <a:latin typeface="Angsana New" pitchFamily="18" charset="-34"/>
                    <a:ea typeface="SimSun" pitchFamily="2" charset="-122"/>
                    <a:cs typeface="Angsana New" pitchFamily="18" charset="-34"/>
                  </a:rPr>
                  <a:t>=  </a:t>
                </a:r>
                <a:r>
                  <a:rPr lang="th-TH" altLang="zh-CN" sz="2800" b="1" dirty="0" smtClean="0">
                    <a:latin typeface="Angsana New" pitchFamily="18" charset="-34"/>
                    <a:ea typeface="SimSun" pitchFamily="2" charset="-122"/>
                    <a:cs typeface="Angsana New" pitchFamily="18" charset="-34"/>
                  </a:rPr>
                  <a:t>3.2 เท่า</a:t>
                </a:r>
              </a:p>
              <a:p>
                <a:pPr marL="0" indent="0" eaLnBrk="1" hangingPunct="1">
                  <a:buFontTx/>
                  <a:buNone/>
                </a:pPr>
                <a:endParaRPr lang="th-TH" altLang="zh-CN" sz="2800" b="1" dirty="0">
                  <a:latin typeface="Angsana New" pitchFamily="18" charset="-34"/>
                  <a:ea typeface="SimSun" pitchFamily="2" charset="-122"/>
                  <a:cs typeface="Angsana New" pitchFamily="18" charset="-34"/>
                </a:endParaRPr>
              </a:p>
              <a:p>
                <a:pPr marL="0" indent="0" eaLnBrk="1" hangingPunct="1">
                  <a:buFontTx/>
                  <a:buNone/>
                </a:pPr>
                <a:r>
                  <a:rPr lang="th-TH" altLang="zh-CN" sz="2800" b="1" dirty="0" smtClean="0">
                    <a:latin typeface="Angsana New" pitchFamily="18" charset="-34"/>
                    <a:ea typeface="SimSun" pitchFamily="2" charset="-122"/>
                    <a:cs typeface="Angsana New" pitchFamily="18" charset="-34"/>
                  </a:rPr>
                  <a:t>** แสดงถึงความสามารถในการหากำไร จากการดำเนินงานมาจ่ายเงินปันผลค่อนข้างดี คือ ประมาณ 3.2 เท่าของเงินปันผลที่จ่าย</a:t>
                </a:r>
                <a:endParaRPr lang="th-TH" altLang="zh-CN" sz="2800" b="1" dirty="0">
                  <a:latin typeface="Angsana New" pitchFamily="18" charset="-34"/>
                  <a:ea typeface="SimSun" pitchFamily="2" charset="-122"/>
                  <a:cs typeface="Angsana New" pitchFamily="18" charset="-34"/>
                </a:endParaRPr>
              </a:p>
            </p:txBody>
          </p:sp>
        </mc:Choice>
        <mc:Fallback>
          <p:sp>
            <p:nvSpPr>
              <p:cNvPr id="194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865313"/>
                <a:ext cx="8263830" cy="4579937"/>
              </a:xfrm>
              <a:blipFill rotWithShape="1">
                <a:blip r:embed="rId3"/>
                <a:stretch>
                  <a:fillRect l="-1475" t="-2130" r="-2065" b="-1864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41012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96944" cy="6192688"/>
          </a:xfrm>
        </p:spPr>
        <p:txBody>
          <a:bodyPr>
            <a:normAutofit/>
          </a:bodyPr>
          <a:lstStyle/>
          <a:p>
            <a:pPr algn="l"/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49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 rot="987355">
            <a:off x="2391471" y="1486433"/>
            <a:ext cx="48141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 END</a:t>
            </a:r>
            <a:endParaRPr lang="th-TH" sz="9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144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0" y="260648"/>
            <a:ext cx="9036496" cy="5976664"/>
          </a:xfrm>
        </p:spPr>
        <p:txBody>
          <a:bodyPr>
            <a:normAutofit fontScale="90000"/>
          </a:bodyPr>
          <a:lstStyle/>
          <a:p>
            <a:pPr algn="ctr"/>
            <a:r>
              <a:rPr lang="th-TH" sz="5300" b="1" dirty="0" smtClean="0">
                <a:latin typeface="TH SarabunPSK" pitchFamily="34" charset="-34"/>
                <a:cs typeface="TH SarabunPSK" pitchFamily="34" charset="-34"/>
              </a:rPr>
              <a:t>รายงานทางการเงินและการวิเคราะห์ทางการเงิน (</a:t>
            </a:r>
            <a:r>
              <a:rPr lang="en-US" sz="5300" b="1" dirty="0">
                <a:latin typeface="TH SarabunPSK" pitchFamily="34" charset="-34"/>
                <a:cs typeface="TH SarabunPSK" pitchFamily="34" charset="-34"/>
              </a:rPr>
              <a:t>Financial Reporting and Financial Statement Analysis</a:t>
            </a:r>
            <a:r>
              <a:rPr lang="th-TH" sz="53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sz="6000" b="1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60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6000" b="1" dirty="0" smtClean="0">
                <a:latin typeface="TH SarabunPSK" pitchFamily="34" charset="-34"/>
                <a:cs typeface="TH SarabunPSK" pitchFamily="34" charset="-34"/>
              </a:rPr>
              <a:t>บทที่ 9 ผลกระทบของเงินเฟ้อต่องบการเงิน</a:t>
            </a:r>
            <a:br>
              <a:rPr lang="th-TH" sz="60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6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6000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The Impact of Inflation on financial statement</a:t>
            </a:r>
            <a:r>
              <a:rPr lang="th-TH" sz="6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sz="67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6700" b="1" dirty="0" smtClean="0">
                <a:latin typeface="TH SarabunPSK" pitchFamily="34" charset="-34"/>
                <a:cs typeface="TH SarabunPSK" pitchFamily="34" charset="-34"/>
              </a:rPr>
            </a:br>
            <a:endParaRPr lang="th-TH" sz="67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24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487363"/>
            <a:ext cx="8545512" cy="853405"/>
          </a:xfrm>
        </p:spPr>
        <p:txBody>
          <a:bodyPr>
            <a:normAutofit fontScale="90000"/>
          </a:bodyPr>
          <a:lstStyle/>
          <a:p>
            <a:r>
              <a:rPr lang="th-TH" altLang="zh-CN" sz="4000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sz="3600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การปรังปรุงงบการเงิน</a:t>
            </a:r>
            <a:r>
              <a:rPr lang="th-TH" altLang="zh-CN" sz="40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/>
            </a:r>
            <a:br>
              <a:rPr lang="th-TH" altLang="zh-CN" sz="40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</a:br>
            <a:endParaRPr lang="zh-CN" altLang="zh-CN" sz="4000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556792"/>
            <a:ext cx="8374807" cy="4667250"/>
          </a:xfrm>
        </p:spPr>
        <p:txBody>
          <a:bodyPr/>
          <a:lstStyle/>
          <a:p>
            <a:pPr marL="0" indent="0">
              <a:buNone/>
            </a:pP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เมื่อเกิดภาวะเงินเฟ้อระดับราคาสินค้าทั่วไปเปลี่ยนแปลงไป ย่อมทำให้งบการเงินของกิจการซึ่งแสดงด้วยราคาทุนอดีต แสดงค่าที่ไม่ทันต่อเวลาหรือแสดงค่าที่ไม่เป็นปัจจุบัน หากข้อมูลของงบการเงินมีการเปลี่ยนแปลงไปไม่มากนักก็ไม่จำเป็นที่จะต้องปรับปรุงงบการเงินให้แสดงด้วยราคาปัจจุบัน เนื่องจากผลกระทบที่เกิดขึ้นต่องบการเงินมีไม่มากนัก และเป็นเพียงชั่วคราวเท่านั้น</a:t>
            </a:r>
            <a:endParaRPr lang="th-TH" altLang="zh-CN" b="1" dirty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04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487363"/>
            <a:ext cx="8545512" cy="853405"/>
          </a:xfrm>
        </p:spPr>
        <p:txBody>
          <a:bodyPr>
            <a:normAutofit fontScale="90000"/>
          </a:bodyPr>
          <a:lstStyle/>
          <a:p>
            <a:r>
              <a:rPr lang="th-TH" altLang="zh-CN" sz="4000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sz="3600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การเปลี่ยนแปลงในระดับสินค้าทั่วไปและในระดับราคาสินค้าเฉพาะอย่าง</a:t>
            </a:r>
            <a:r>
              <a:rPr lang="th-TH" altLang="zh-CN" sz="40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/>
            </a:r>
            <a:br>
              <a:rPr lang="th-TH" altLang="zh-CN" sz="40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</a:br>
            <a:endParaRPr lang="zh-CN" altLang="zh-CN" sz="4000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556792"/>
            <a:ext cx="8374807" cy="4667250"/>
          </a:xfrm>
        </p:spPr>
        <p:txBody>
          <a:bodyPr/>
          <a:lstStyle/>
          <a:p>
            <a:pPr marL="0" indent="0">
              <a:buNone/>
            </a:pP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การเปลี่ยนแปลงในระดับราคาสินค้าเฉพาะอย่าง </a:t>
            </a: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เป็นการเปลี่ยนแปลงในมูลค่าแลกเปลี่ยนของสินค้าเมื่อเทียบกับสินค้าและบริการอื่น ๆ อันเป็นผลสืบเนื่องมาจากความผันแปรของ</a:t>
            </a:r>
            <a:r>
              <a:rPr lang="th-TH" altLang="zh-CN" b="1" dirty="0" err="1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อุปสงค์</a:t>
            </a: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และ</a:t>
            </a:r>
            <a:r>
              <a:rPr lang="th-TH" altLang="zh-CN" b="1" dirty="0" err="1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อุปทาน</a:t>
            </a: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เช่น การเปลี่ยนแปลงในรสนิยมของผู้บริโภค การเปลี่ยนแปลงในเทคโนโลยี เป็นต้น</a:t>
            </a:r>
          </a:p>
          <a:p>
            <a:pPr marL="0" indent="0">
              <a:buNone/>
            </a:pPr>
            <a:r>
              <a:rPr lang="th-TH" altLang="zh-CN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การเปลี่ยนแปลงในระดับราคาสินค้าโดยทั่วไป </a:t>
            </a: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หมายถึง ราคาสินค้าทั่ว ๆ ไปในเศรษฐกิจของประเทศได้เปลี่ยนไป เนื่องจากแนวโน้มทางเศรษฐกิจกรณีเงินเฟ้อหรือเงินฝืด</a:t>
            </a:r>
            <a:endParaRPr lang="th-TH" altLang="zh-CN" b="1" dirty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446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487363"/>
            <a:ext cx="8545512" cy="1285453"/>
          </a:xfrm>
        </p:spPr>
        <p:txBody>
          <a:bodyPr>
            <a:normAutofit fontScale="90000"/>
          </a:bodyPr>
          <a:lstStyle/>
          <a:p>
            <a:r>
              <a:rPr lang="th-TH" altLang="zh-CN" sz="4400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ผลกระทบของการเปลี่ยนแปลงในระดับราคาที่มีต่องบกำไรขาดทุน</a:t>
            </a:r>
            <a:r>
              <a:rPr lang="th-TH" altLang="zh-CN" sz="3600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/>
            </a:r>
            <a:br>
              <a:rPr lang="th-TH" altLang="zh-CN" sz="3600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</a:br>
            <a:r>
              <a:rPr lang="th-TH" altLang="zh-CN" sz="40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/>
            </a:r>
            <a:br>
              <a:rPr lang="th-TH" altLang="zh-CN" sz="40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</a:br>
            <a:endParaRPr lang="zh-CN" altLang="zh-CN" sz="4000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556792"/>
            <a:ext cx="8374807" cy="466725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th-TH" altLang="zh-CN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การคำนวณหารายได้จากการขายสินค้า เกิดจากการนำราคาที่ขาย – ต้นทุน แต่หากต้นทุนที่ซื้อสินค้ามานั้น มีการเปลี่ยนแปลงไปจะส่งผลต่อกำไรหรือขาดทุนของกิจการ เช่น ในกรณีของการเกิดภาวะเงินเฟ้อขึ้นทำให้อำนาจการซื้อลดลง (สินค้าแพงขึ้น) ทำให้ต้องเสียภาษีมากกว่าที่ควรและอาจทำให้ต้องจัดสรรเงินปันผลมากขึ้น</a:t>
            </a:r>
            <a:endParaRPr lang="th-TH" altLang="zh-CN" sz="3200" b="1" dirty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154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87363"/>
            <a:ext cx="8820472" cy="99742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h-TH" altLang="zh-CN" sz="4000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ผลกระทบของการเปลี่ยนแปลงในระดับราคาทั่วไปที่มีต่องบดุล</a:t>
            </a:r>
            <a:r>
              <a:rPr lang="th-TH" altLang="zh-CN" sz="40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/>
            </a:r>
            <a:br>
              <a:rPr lang="th-TH" altLang="zh-CN" sz="40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</a:br>
            <a:endParaRPr lang="zh-CN" altLang="zh-CN" sz="4000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196752"/>
            <a:ext cx="8086775" cy="502729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เมื่อเกิดภาวะเงินเฟ้อขึ้น สินทรัพย์ถาวรบางประเภทของกิจการย่อมที่จะมีมูลค่าที่สูงขึ้นไปด้วย ซึ่งสินทรัพย์บางประเภทนั้นกิจการได้มาครั้งแรกจะบันทึกด้วยราคาทุนในอดีต หากเป็นสินทรัพย์หมุนเวียน เช่น เงินสด จะมีอำนาจการซื้อที่ลดลง นั้นหมายความว่า ต้องใช้เงินในจำนวนที่เพิ่มขึ้นเพื่อซื้อสินค้าชนิดเดิม </a:t>
            </a:r>
          </a:p>
          <a:p>
            <a:pPr marL="0" indent="0">
              <a:buNone/>
              <a:defRPr/>
            </a:pPr>
            <a:r>
              <a:rPr lang="th-TH" altLang="zh-CN" sz="3200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sz="32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ดังนั้นในช่วงที่เกิดภาวะเงินเฟ้อนั้น กิจการจะพยายามกู้เงินให้</a:t>
            </a:r>
            <a:r>
              <a:rPr lang="th-TH" altLang="zh-CN" sz="3200" b="1" dirty="0" err="1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ได้มาก</a:t>
            </a:r>
            <a:r>
              <a:rPr lang="th-TH" altLang="zh-CN" sz="32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ที่สุด และนำไปลงทุนในสินทรัพย์ที่แท้จริงและเก็บเงินสดไว้ในกิจการให้น้อยที่สุด</a:t>
            </a:r>
            <a:endParaRPr lang="th-TH" altLang="zh-CN" sz="3200" b="1" dirty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152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487363"/>
            <a:ext cx="8545512" cy="1422400"/>
          </a:xfrm>
        </p:spPr>
        <p:txBody>
          <a:bodyPr/>
          <a:lstStyle/>
          <a:p>
            <a:pPr eaLnBrk="1" hangingPunct="1"/>
            <a:r>
              <a:rPr lang="th-TH" altLang="zh-CN" sz="40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sz="4000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ประเภทของรายการในงบการเงิน</a:t>
            </a:r>
            <a:endParaRPr lang="zh-CN" altLang="zh-CN" sz="4000" dirty="0" smtClean="0">
              <a:solidFill>
                <a:srgbClr val="FFC000"/>
              </a:solidFill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1357312" y="1772816"/>
            <a:ext cx="7319143" cy="393424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1. รายการทางการเงิน (</a:t>
            </a:r>
            <a:r>
              <a:rPr lang="en-US" altLang="zh-CN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Monetary items</a:t>
            </a:r>
            <a:r>
              <a:rPr lang="th-TH" altLang="zh-CN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) </a:t>
            </a: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เป็นรายการที่มีจำนวนเงินแน่นอนประกอบด้วยตัวเงินสดและสิทธิเรียกร้องต่าง ๆ ที่จะได้รับในอนาคตด้วยจำนวนเงินที่แน่นอน รวมทั้งหนี้สินและภาระผูกพัน ที่ต้องจ่ายชำระด้วยจำนวนเงินที่แน่นอนในอนาคตด้วย ซึ่งรายการทางการเงินนี้จะไม่เปลี่ยนแปลงไปตามระดับราคาที่ขึ้น ๆ ลง ๆ</a:t>
            </a:r>
          </a:p>
          <a:p>
            <a:pPr marL="0" indent="0" eaLnBrk="1" hangingPunct="1">
              <a:buFontTx/>
              <a:buNone/>
            </a:pPr>
            <a:endParaRPr lang="th-TH" altLang="zh-CN" sz="2800" b="1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2" name="กระจาย 2 1"/>
          <p:cNvSpPr/>
          <p:nvPr/>
        </p:nvSpPr>
        <p:spPr>
          <a:xfrm>
            <a:off x="7978775" y="5707063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297009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764705"/>
            <a:ext cx="7968431" cy="4545484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2. รายการที่ไม่ใช่ทางการเงิน (</a:t>
            </a:r>
            <a:r>
              <a:rPr lang="en-US" altLang="zh-CN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Non-monetary items</a:t>
            </a:r>
            <a:r>
              <a:rPr lang="th-TH" altLang="zh-CN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) </a:t>
            </a: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เป็นรายการที่จะเปลี่ยนแปลงไปตามระดับราคาที่สูงขึ้นหรือลดลง เป็นรายการที่มีจำนวนเงินไม่แน่นอน ได้แก่ สินทรัพย์มีตัวตน เงินลงทุนในหลักทรัพย์ชั่วคราว สินค้าคงเหลือ อาคาร และเครื่องจักร เป็นต้น</a:t>
            </a:r>
            <a:endParaRPr lang="th-TH" altLang="zh-CN" sz="2800" b="1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  <a:p>
            <a:pPr marL="0" indent="0" eaLnBrk="1" hangingPunct="1">
              <a:buFontTx/>
              <a:buNone/>
            </a:pPr>
            <a:endParaRPr lang="th-TH" altLang="zh-CN" sz="2800" b="1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2" name="กระจาย 2 1"/>
          <p:cNvSpPr/>
          <p:nvPr/>
        </p:nvSpPr>
        <p:spPr>
          <a:xfrm>
            <a:off x="7978775" y="5707063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59104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95536" y="0"/>
            <a:ext cx="8496944" cy="6525344"/>
          </a:xfrm>
        </p:spPr>
        <p:txBody>
          <a:bodyPr>
            <a:normAutofit/>
          </a:bodyPr>
          <a:lstStyle/>
          <a:p>
            <a:pPr algn="l"/>
            <a: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องค์การและกิจกรรม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en-US" sz="6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กิจกรรมขององค์การที่สำคัญ แบ่งออกเป็น 4 กิจกรรม ได้แก่</a:t>
            </a:r>
            <a:b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1. การกำหนดกลยุทธ์ (</a:t>
            </a:r>
            <a:r>
              <a:rPr lang="en-US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Strategy Formulation Activity</a:t>
            </a: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b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2. การจัดหาเงินทุน (</a:t>
            </a:r>
            <a:r>
              <a:rPr lang="en-US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Financing</a:t>
            </a: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Activity</a:t>
            </a: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b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3. การลงทุน (</a:t>
            </a:r>
            <a:r>
              <a:rPr lang="en-US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Investing </a:t>
            </a:r>
            <a:r>
              <a:rPr lang="en-US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Activity</a:t>
            </a: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b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4. การดำเนินงาน (</a:t>
            </a:r>
            <a:r>
              <a:rPr lang="en-US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Operating </a:t>
            </a:r>
            <a:r>
              <a:rPr lang="en-US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Activity</a:t>
            </a: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b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60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0" name="Picture 2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157192"/>
            <a:ext cx="1829714" cy="156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23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96944" cy="6192688"/>
          </a:xfrm>
        </p:spPr>
        <p:txBody>
          <a:bodyPr>
            <a:normAutofit/>
          </a:bodyPr>
          <a:lstStyle/>
          <a:p>
            <a:pPr algn="l"/>
            <a: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			</a:t>
            </a:r>
            <a:r>
              <a:rPr lang="th-TH" sz="49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9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49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5103943"/>
            <a:ext cx="2609850" cy="175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8808570"/>
              </p:ext>
            </p:extLst>
          </p:nvPr>
        </p:nvGraphicFramePr>
        <p:xfrm>
          <a:off x="-1" y="-1"/>
          <a:ext cx="9144002" cy="68565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6286"/>
                <a:gridCol w="1306286"/>
                <a:gridCol w="1306286"/>
                <a:gridCol w="1306286"/>
                <a:gridCol w="1306286"/>
                <a:gridCol w="1306286"/>
                <a:gridCol w="1306286"/>
              </a:tblGrid>
              <a:tr h="617515">
                <a:tc>
                  <a:txBody>
                    <a:bodyPr/>
                    <a:lstStyle/>
                    <a:p>
                      <a:pPr algn="l" fontAlgn="b"/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3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32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บริษัท </a:t>
                      </a:r>
                      <a:r>
                        <a:rPr lang="en-US" sz="32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XXX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3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3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/>
                </a:tc>
              </a:tr>
              <a:tr h="617515">
                <a:tc>
                  <a:txBody>
                    <a:bodyPr/>
                    <a:lstStyle/>
                    <a:p>
                      <a:pPr algn="l" fontAlgn="b"/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3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32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งบกำไรสะสม</a:t>
                      </a:r>
                      <a:endParaRPr lang="th-TH" sz="3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3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3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/>
                </a:tc>
              </a:tr>
              <a:tr h="1223199">
                <a:tc>
                  <a:txBody>
                    <a:bodyPr/>
                    <a:lstStyle/>
                    <a:p>
                      <a:pPr algn="l" fontAlgn="b"/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th-TH" sz="32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สำหรับงวด 1 ปี สิ้นสุดวันที่ 31 ธันวาคม 2557</a:t>
                      </a:r>
                      <a:endParaRPr lang="th-TH" sz="3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3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/>
                </a:tc>
              </a:tr>
              <a:tr h="617515">
                <a:tc>
                  <a:txBody>
                    <a:bodyPr/>
                    <a:lstStyle/>
                    <a:p>
                      <a:pPr algn="l" fontAlgn="b"/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3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3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3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3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32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หน่วย : บาท</a:t>
                      </a:r>
                      <a:endParaRPr lang="th-TH" sz="3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617515"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32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กำไรสะสมต้นงวด</a:t>
                      </a:r>
                      <a:endParaRPr lang="th-TH" sz="3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3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3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32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207,100</a:t>
                      </a:r>
                      <a:endParaRPr lang="th-TH" sz="3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3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/>
                </a:tc>
              </a:tr>
              <a:tr h="617515"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32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บวกกำไรสุทธิ</a:t>
                      </a:r>
                      <a:endParaRPr lang="th-TH" sz="3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3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3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32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39,900</a:t>
                      </a:r>
                      <a:endParaRPr lang="th-TH" sz="3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3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/>
                </a:tc>
              </a:tr>
              <a:tr h="693225">
                <a:tc>
                  <a:txBody>
                    <a:bodyPr/>
                    <a:lstStyle/>
                    <a:p>
                      <a:pPr algn="l" fontAlgn="b"/>
                      <a:r>
                        <a:rPr lang="th-TH" sz="3600" u="none" strike="noStrike" dirty="0">
                          <a:effectLst/>
                        </a:rPr>
                        <a:t>รวม</a:t>
                      </a:r>
                      <a:endParaRPr lang="th-TH" sz="36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3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3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3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32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247,000</a:t>
                      </a:r>
                      <a:endParaRPr lang="th-TH" sz="3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3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/>
                </a:tc>
              </a:tr>
              <a:tr h="617515"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32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หัก เงินปันผล</a:t>
                      </a:r>
                      <a:endParaRPr lang="th-TH" sz="3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3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3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32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30,000</a:t>
                      </a:r>
                      <a:endParaRPr lang="th-TH" sz="3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3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/>
                </a:tc>
              </a:tr>
              <a:tr h="617515"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32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กำไรสะสมปลายงวด</a:t>
                      </a:r>
                      <a:endParaRPr lang="th-TH" sz="3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3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3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32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217,000</a:t>
                      </a:r>
                      <a:endParaRPr lang="th-TH" sz="3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3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/>
                </a:tc>
              </a:tr>
              <a:tr h="617515">
                <a:tc>
                  <a:txBody>
                    <a:bodyPr/>
                    <a:lstStyle/>
                    <a:p>
                      <a:pPr algn="l" fontAlgn="b"/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3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3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3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3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3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6341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1357313" y="980729"/>
            <a:ext cx="7078662" cy="432946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การปรับปรุงรายการในงบการเงิน</a:t>
            </a:r>
          </a:p>
          <a:p>
            <a:pPr marL="0" indent="0" eaLnBrk="1" hangingPunct="1">
              <a:buFontTx/>
              <a:buNone/>
            </a:pPr>
            <a:r>
              <a:rPr lang="en-US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วิธีต่าง ๆ ที่นิยมนำมาใช้ในการปรับปรุงดังกล่าวมี 3 วิธี คือ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ราคาทุนทดแทนปัจจุบัน (</a:t>
            </a:r>
            <a:r>
              <a:rPr lang="en-US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Current Replacement Cost</a:t>
            </a: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ราคาปัจจุบัน (</a:t>
            </a:r>
            <a:r>
              <a:rPr lang="en-US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Current Cost</a:t>
            </a: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ดัชนีราคา (</a:t>
            </a:r>
            <a:r>
              <a:rPr lang="en-US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Price Index</a:t>
            </a: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) หรือวิธีการบัญชีเงินคงที่ (</a:t>
            </a:r>
            <a:r>
              <a:rPr lang="en-US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Constant Dollar or Price-Level Accounting</a:t>
            </a: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)</a:t>
            </a:r>
          </a:p>
          <a:p>
            <a:pPr marL="0" indent="0" eaLnBrk="1" hangingPunct="1">
              <a:buFontTx/>
              <a:buNone/>
            </a:pPr>
            <a:endParaRPr lang="th-TH" altLang="zh-CN" sz="2800" b="1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2" name="กระจาย 2 1"/>
          <p:cNvSpPr/>
          <p:nvPr/>
        </p:nvSpPr>
        <p:spPr>
          <a:xfrm>
            <a:off x="7978775" y="5707063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57854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1357313" y="836713"/>
            <a:ext cx="7078662" cy="44734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b="1" dirty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ราคาทุนทดแทนปัจจุบัน (</a:t>
            </a:r>
            <a:r>
              <a:rPr lang="en-US" altLang="zh-CN" b="1" dirty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Current Replacement Cost</a:t>
            </a:r>
            <a:r>
              <a:rPr lang="th-TH" altLang="zh-CN" b="1" dirty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)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เป็นราคาทุนที่จะซื้อสินทรัพย์ใหม่มาทดแทนสินทรัพย์เก่าที่ใช้ในการดำเนินงาน ซึ่งรวมถึงการซื้อสินทรัพย์ชนิดอื่น ๆ มาทดแทนด้วย</a:t>
            </a:r>
          </a:p>
          <a:p>
            <a:pPr marL="0" indent="0">
              <a:buNone/>
            </a:pPr>
            <a:r>
              <a:rPr lang="th-TH" altLang="zh-CN" sz="2800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sz="2800" b="1" dirty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ราคาปัจจุบัน (</a:t>
            </a:r>
            <a:r>
              <a:rPr lang="en-US" altLang="zh-CN" sz="2800" b="1" dirty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Current Cost</a:t>
            </a:r>
            <a:r>
              <a:rPr lang="th-TH" altLang="zh-CN" sz="2800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)</a:t>
            </a:r>
          </a:p>
          <a:p>
            <a:pPr marL="0" indent="0">
              <a:buNone/>
            </a:pPr>
            <a:r>
              <a:rPr lang="th-TH" altLang="zh-CN" sz="2800" b="1" dirty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คือ ราคาทดแทนของสินทรัพย์เก่าที่มีอยู่ปรับปรุงด้วยมูลค่าที่ได้รับประโยชน์จากการดำเนินงานของสินทรัพย์นั้น วิธีนี้ต้องแสดงราคาทุนของสินทรัพย์ต่าง ๆ ด้วยราคาทุนปัจจุบัน</a:t>
            </a:r>
          </a:p>
          <a:p>
            <a:pPr marL="0" indent="0">
              <a:buNone/>
            </a:pPr>
            <a:r>
              <a:rPr lang="th-TH" altLang="zh-CN" sz="2800" b="1" dirty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	 ดัชนีราคา (</a:t>
            </a:r>
            <a:r>
              <a:rPr lang="en-US" altLang="zh-CN" sz="2800" b="1" dirty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Price Index</a:t>
            </a:r>
            <a:r>
              <a:rPr lang="th-TH" altLang="zh-CN" sz="2800" b="1" dirty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) 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เป็นวิธีการรายงานข้อมูลในงบการเงินด้วยราคาที่มีอำนาจซื้อเดียวกัน คือ ปรับปรุงราคาเพื่อให้แสดงค่าของเงินในเวลาเดียวกันนั่นเอง</a:t>
            </a:r>
          </a:p>
          <a:p>
            <a:pPr marL="0" indent="0" eaLnBrk="1" hangingPunct="1">
              <a:buFontTx/>
              <a:buNone/>
            </a:pPr>
            <a:endParaRPr lang="th-TH" altLang="zh-CN" sz="2800" b="1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2" name="กระจาย 2 1"/>
          <p:cNvSpPr/>
          <p:nvPr/>
        </p:nvSpPr>
        <p:spPr>
          <a:xfrm>
            <a:off x="7978775" y="5707063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152266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1357313" y="692697"/>
            <a:ext cx="7078662" cy="461749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การบัญชีสำหรับภาวะเงินเฟ้อ (</a:t>
            </a:r>
            <a:r>
              <a:rPr lang="en-US" altLang="zh-CN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Accounting for Inflation</a:t>
            </a:r>
            <a:r>
              <a:rPr lang="th-TH" altLang="zh-CN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)</a:t>
            </a:r>
          </a:p>
          <a:p>
            <a:pPr marL="0" indent="0" eaLnBrk="1" hangingPunct="1">
              <a:buFontTx/>
              <a:buNone/>
            </a:pP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เป็นการปรับปรุงงบการเงินด้วยวิธีการต่าง ๆ เมื่อมีภาวะเงินเฟ้อเกิดขึ้นข้างต้น เป็นการปรับปรุงงบการเงินเพื่อใช้ในการตัดสินใจของผู้ใช้งบ และเป็นงบการเงินประกอบมิใช่นำมาแทนงบการเงินที่มีอยู่เดิม</a:t>
            </a:r>
          </a:p>
          <a:p>
            <a:pPr marL="0" indent="0">
              <a:buNone/>
            </a:pPr>
            <a:r>
              <a:rPr lang="th-TH" altLang="zh-CN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ซึ่งรายละเอียดในที่นี้จะขอกล่าวถึงเฉพาะ</a:t>
            </a:r>
            <a:r>
              <a:rPr lang="th-TH" altLang="zh-CN" sz="3200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ราคาปัจจุบัน (</a:t>
            </a:r>
            <a:r>
              <a:rPr lang="en-US" altLang="zh-CN" sz="3200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Current Cost</a:t>
            </a:r>
            <a:r>
              <a:rPr lang="th-TH" altLang="zh-CN" sz="32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)และ</a:t>
            </a:r>
            <a:r>
              <a:rPr lang="th-TH" altLang="zh-CN" sz="3200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ดัชนีราคา (</a:t>
            </a:r>
            <a:r>
              <a:rPr lang="en-US" altLang="zh-CN" sz="3200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Price Index</a:t>
            </a:r>
            <a:r>
              <a:rPr lang="th-TH" altLang="zh-CN" sz="3200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) </a:t>
            </a:r>
          </a:p>
          <a:p>
            <a:pPr marL="0" indent="0">
              <a:buNone/>
            </a:pPr>
            <a:endParaRPr lang="th-TH" altLang="zh-CN" sz="3200" b="1" dirty="0">
              <a:solidFill>
                <a:srgbClr val="FFC000"/>
              </a:solidFill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  <a:p>
            <a:pPr marL="0" indent="0" eaLnBrk="1" hangingPunct="1">
              <a:buFontTx/>
              <a:buNone/>
            </a:pPr>
            <a:endParaRPr lang="th-TH" altLang="zh-CN" b="1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2" name="กระจาย 2 1"/>
          <p:cNvSpPr/>
          <p:nvPr/>
        </p:nvSpPr>
        <p:spPr>
          <a:xfrm>
            <a:off x="7978775" y="5707063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/>
          </a:p>
        </p:txBody>
      </p:sp>
    </p:spTree>
    <p:extLst>
      <p:ext uri="{BB962C8B-B14F-4D97-AF65-F5344CB8AC3E}">
        <p14:creationId xmlns="" xmlns:p14="http://schemas.microsoft.com/office/powerpoint/2010/main" val="127620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1357313" y="764705"/>
            <a:ext cx="7078662" cy="4545484"/>
          </a:xfrm>
        </p:spPr>
        <p:txBody>
          <a:bodyPr/>
          <a:lstStyle/>
          <a:p>
            <a:pPr marL="0" indent="0">
              <a:buNone/>
            </a:pP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sz="2800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</a:t>
            </a:r>
            <a:r>
              <a:rPr lang="th-TH" altLang="zh-CN" sz="2800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วิธีราคา</a:t>
            </a:r>
            <a:r>
              <a:rPr lang="th-TH" altLang="zh-CN" sz="2800" b="1" dirty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ปัจจุบัน (</a:t>
            </a:r>
            <a:r>
              <a:rPr lang="en-US" altLang="zh-CN" sz="2800" b="1" dirty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Current Cost</a:t>
            </a:r>
            <a:r>
              <a:rPr lang="th-TH" altLang="zh-CN" sz="2800" b="1" dirty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) </a:t>
            </a:r>
            <a:r>
              <a:rPr lang="th-TH" altLang="zh-CN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</a:p>
          <a:p>
            <a:pPr marL="0" indent="0" eaLnBrk="1" hangingPunct="1">
              <a:buFontTx/>
              <a:buNone/>
            </a:pP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งบการเงินของกิจการจะแสดงรายการสินทรัพย์บางประเภทด้วยราคาปัจจุบัน (</a:t>
            </a:r>
            <a:r>
              <a:rPr lang="en-US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Current Cost</a:t>
            </a: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) หรือราคาที่ซื้อเข้ามาใหม่ ความสำคัญของวิธีนี้ คือ ช่วยให้มีการคำนึงถึงการรักษาเงินทุนของกิจการและคำนึงถึงค่าใช้จ่ายที่จะเกิดขึ้นกับรายได้ในการคำนวณหาผลตอบแทน</a:t>
            </a:r>
          </a:p>
          <a:p>
            <a:pPr marL="0" indent="0" eaLnBrk="1" hangingPunct="1">
              <a:buFontTx/>
              <a:buNone/>
            </a:pPr>
            <a:endParaRPr lang="th-TH" altLang="zh-CN" sz="2800" b="1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2" name="กระจาย 2 1"/>
          <p:cNvSpPr/>
          <p:nvPr/>
        </p:nvSpPr>
        <p:spPr>
          <a:xfrm>
            <a:off x="7978775" y="5707063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/>
          </a:p>
        </p:txBody>
      </p:sp>
    </p:spTree>
    <p:extLst>
      <p:ext uri="{BB962C8B-B14F-4D97-AF65-F5344CB8AC3E}">
        <p14:creationId xmlns="" xmlns:p14="http://schemas.microsoft.com/office/powerpoint/2010/main" val="76841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16632"/>
            <a:ext cx="8328471" cy="519355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sz="2400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ตัวอย่างการปรับปรุงงบการเงินด้วยราคาทุนปัจจุบันของบริษัท อมร จำกัด</a:t>
            </a:r>
          </a:p>
          <a:p>
            <a:pPr marL="0" indent="0" eaLnBrk="1" hangingPunct="1">
              <a:buFontTx/>
              <a:buNone/>
            </a:pP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</a:p>
          <a:p>
            <a:pPr marL="0" indent="0" eaLnBrk="1" hangingPunct="1">
              <a:buFontTx/>
              <a:buNone/>
            </a:pP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endParaRPr lang="th-TH" altLang="zh-CN" sz="2800" b="1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2" name="กระจาย 2 1"/>
          <p:cNvSpPr/>
          <p:nvPr/>
        </p:nvSpPr>
        <p:spPr>
          <a:xfrm>
            <a:off x="7978775" y="5707063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/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78112447"/>
              </p:ext>
            </p:extLst>
          </p:nvPr>
        </p:nvGraphicFramePr>
        <p:xfrm>
          <a:off x="107504" y="692693"/>
          <a:ext cx="8928991" cy="59989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5939"/>
                <a:gridCol w="1859532"/>
                <a:gridCol w="1835224"/>
                <a:gridCol w="1426046"/>
                <a:gridCol w="1442250"/>
              </a:tblGrid>
              <a:tr h="219584"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บริษัท อมร จำกัด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</a:tr>
              <a:tr h="219584"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งบดุล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</a:tr>
              <a:tr h="219584"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วันที่ 31 ธันวาคม 25+9 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</a:tr>
              <a:tr h="219584"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สินทรัพย์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ราคาทุนปัจจุบัน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ราคาทุนในอดีต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</a:tr>
              <a:tr h="219584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สินทรัพย์หมุนเวียน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</a:tr>
              <a:tr h="219584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เงินสด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20,000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20,000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</a:tr>
              <a:tr h="219584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ลูกหนี้การค้า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155,000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155,000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</a:tr>
              <a:tr h="219584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สินค้าคงเหลือ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135,000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100,000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</a:tr>
              <a:tr h="219584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ค่าใช้จ่ายล่วงหน้า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11,000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11,000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</a:tr>
              <a:tr h="219584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รวมสินทรัพย์หมุนเวียน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321,000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286,000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</a:tr>
              <a:tr h="219584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ที่ดิน อาคารและอุปกรณ์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</a:tr>
              <a:tr h="219584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ที่ดิน 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450,000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300,000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</a:tr>
              <a:tr h="219584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อาคารและอุปกรณ์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320,000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250,000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</a:tr>
              <a:tr h="219584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ค่าเสื่อมราคาสะสม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-128,000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-100,000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</a:tr>
              <a:tr h="219584"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รวมที่ดิน อาคารและอุปกรณ์สุทธิ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642,000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450,000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</a:tr>
              <a:tr h="219584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รวมสินทรัพย์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sng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963,000</a:t>
                      </a:r>
                      <a:endParaRPr lang="th-TH" sz="1400" b="1" i="0" u="sng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sng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736,000</a:t>
                      </a:r>
                      <a:endParaRPr lang="th-TH" sz="1400" b="1" i="0" u="sng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</a:tr>
              <a:tr h="219584"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หนี้สินและส่วนของผู้ถือหุ้น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</a:tr>
              <a:tr h="219584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หนี้สินระยะสั้น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</a:tr>
              <a:tr h="219584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เจ้าหนี้การค้า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149,500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149,500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</a:tr>
              <a:tr h="219584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เงินปันผลค้างจ่าย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69,000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69,000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</a:tr>
              <a:tr h="219584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รวมหนี้สินระยะสั้น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sng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218,000</a:t>
                      </a:r>
                      <a:endParaRPr lang="th-TH" sz="1400" b="1" i="0" u="sng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sng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218,000</a:t>
                      </a:r>
                      <a:endParaRPr lang="th-TH" sz="1400" b="1" i="0" u="sng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</a:tr>
              <a:tr h="219584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ส่วนของผู้ถือหุ้น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</a:tr>
              <a:tr h="219584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ทุนเรือนหุ้น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400,000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400,000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</a:tr>
              <a:tr h="219584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กำไรสะสม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9,500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117,500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</a:tr>
              <a:tr h="219584"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ส่วนเกินจากการประเมินทรัพย์สิน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335,000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-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</a:tr>
              <a:tr h="219584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รวมส่วนของผู้ถือหุ้น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744,500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417,500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</a:tr>
              <a:tr h="219584"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รวมหนี้สินและส่วนของผู้ถือหุ้น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963,000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736,000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23" marR="8823" marT="8823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2406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1357313" y="548681"/>
            <a:ext cx="7078662" cy="476150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3. กระแสเงินสดจากกิจกรรมจัดหาเงิน ( </a:t>
            </a:r>
            <a:r>
              <a:rPr lang="en-US" altLang="zh-CN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Financing 	activities</a:t>
            </a:r>
            <a:r>
              <a:rPr lang="th-TH" altLang="zh-CN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)</a:t>
            </a:r>
          </a:p>
          <a:p>
            <a:pPr marL="0" indent="0" eaLnBrk="1" hangingPunct="1">
              <a:buFontTx/>
              <a:buNone/>
            </a:pP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กิจกรรมการจัดหาเงิน คือ กิจกรรมที่มีผลให้เกิดการเปลี่ยนแปลงในขนาดและองค์ประกอบของส่วนของผู้ถือหุ้นและหนี้สินของกิจการ หรือเป็นกิจกรรมการจัดหาเงินทุนที่เกี่ยวกับส่วนของผู้ถือหุ้น หนี้สินระยะสั้นบางรายการ การกู้ยืมเงินและการชำระคืนเงินกู้ รวมทั้งการได้รับและชำระคืนแหล่งเงินทุนอื่น ๆ เนื่องจากหนี้สินระยะยาว</a:t>
            </a:r>
            <a:endParaRPr lang="th-TH" altLang="zh-CN" b="1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2" name="กระจาย 2 1"/>
          <p:cNvSpPr/>
          <p:nvPr/>
        </p:nvSpPr>
        <p:spPr>
          <a:xfrm>
            <a:off x="7978775" y="5707063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/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39003463"/>
              </p:ext>
            </p:extLst>
          </p:nvPr>
        </p:nvGraphicFramePr>
        <p:xfrm>
          <a:off x="180207" y="41800"/>
          <a:ext cx="8712968" cy="66008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9250"/>
                <a:gridCol w="2185478"/>
                <a:gridCol w="2590734"/>
                <a:gridCol w="1717506"/>
              </a:tblGrid>
              <a:tr h="302895"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บริษัท อมร จำกัด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02895"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งบกำไรขาดทุน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02895"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สำหรับงวด 1 ปี สิ้นสุดวันที่ 31 ธันวาคม 25+9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02895"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ราคาทุนปัจจุบัน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ราคาทุนในอดีต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02895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ขาย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1,080,000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1,080,000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02895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ต้นทุนสินค้าขาย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sng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750,000</a:t>
                      </a:r>
                      <a:endParaRPr lang="th-TH" sz="2000" b="1" i="0" u="sng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sng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670,000</a:t>
                      </a:r>
                      <a:endParaRPr lang="th-TH" sz="2000" b="1" i="0" u="sng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02895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กำไรขั้นต้น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330,000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410,000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02895"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000" b="1" u="sng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หัก </a:t>
                      </a:r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ค่าใช้จ่าย ไม่รวมค่าเสื่อมราคา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108,000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108,000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02895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ค่าเสื่อมราคา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32,000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25,000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02895"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รวมค่าใช้จ่ายในการขายและบริหาร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sng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140,000</a:t>
                      </a:r>
                      <a:endParaRPr lang="th-TH" sz="2000" b="1" i="0" u="sng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sng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133,000</a:t>
                      </a:r>
                      <a:endParaRPr lang="th-TH" sz="2000" b="1" i="0" u="sng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02895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กำไรจากการดำเนินงาน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190,000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277,000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02895"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000" b="1" u="sng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หัก</a:t>
                      </a:r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ค่าใช้จ่ายอื่น ๆ - ดอกเบี้ยจ่าย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13,000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13,000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02895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กำไรสุทธิก่อนภาษี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177,000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264,000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02895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sng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หัก</a:t>
                      </a:r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ภาษีเงินได้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118,800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118,800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02895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กำไรสุทธิก่อนภาษี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58,200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145,200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02895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กำไรสะสมต้นงวด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30,300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30,300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02895"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รวมค่าใช้จ่ายในการขายและบริหาร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sng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88,500</a:t>
                      </a:r>
                      <a:endParaRPr lang="th-TH" sz="2000" b="1" i="0" u="sng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sng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175,500</a:t>
                      </a:r>
                      <a:endParaRPr lang="th-TH" sz="2000" b="1" i="0" u="sng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02895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sng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หัก</a:t>
                      </a:r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เงินปันผล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58,000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58,000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02895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ค่าเสื่อมราคาที่ปรับปรุง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21,000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02895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รวมรายการหัก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sng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79,000</a:t>
                      </a:r>
                      <a:endParaRPr lang="th-TH" sz="2000" b="1" i="0" u="sng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sng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58,000</a:t>
                      </a:r>
                      <a:endParaRPr lang="th-TH" sz="2000" b="1" i="0" u="sng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02895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กำไรสะสม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sng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9,500</a:t>
                      </a:r>
                      <a:endParaRPr lang="th-TH" sz="2000" b="1" i="0" u="sng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sng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117,500</a:t>
                      </a:r>
                      <a:endParaRPr lang="th-TH" sz="2000" b="1" i="0" u="sng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03859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1357313" y="620689"/>
            <a:ext cx="7078662" cy="46895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กระแสเงินสดรับจากกิจกรรมจัดหาเงิน ได้แก่</a:t>
            </a:r>
          </a:p>
          <a:p>
            <a:pPr marL="0" indent="0" eaLnBrk="1" hangingPunct="1">
              <a:buFontTx/>
              <a:buNone/>
              <a:defRPr/>
            </a:pPr>
            <a:endParaRPr lang="en-US" altLang="zh-CN" b="1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การออกหุ้นกู้ หรือ การออกหุ้นสามัญ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การออกหุ้นกู้ ตั๋วเงินจ่าย การกู้ยืมระยะสั้นและระยะยาว</a:t>
            </a:r>
          </a:p>
        </p:txBody>
      </p:sp>
      <p:sp>
        <p:nvSpPr>
          <p:cNvPr id="2" name="กระจาย 2 1"/>
          <p:cNvSpPr/>
          <p:nvPr/>
        </p:nvSpPr>
        <p:spPr>
          <a:xfrm>
            <a:off x="7978775" y="5707063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/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78383918"/>
              </p:ext>
            </p:extLst>
          </p:nvPr>
        </p:nvGraphicFramePr>
        <p:xfrm>
          <a:off x="251520" y="116629"/>
          <a:ext cx="8712968" cy="66295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9026"/>
                <a:gridCol w="1676974"/>
                <a:gridCol w="2098656"/>
                <a:gridCol w="1944216"/>
                <a:gridCol w="864096"/>
              </a:tblGrid>
              <a:tr h="736082"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381" marR="9381" marT="93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381" marR="9381" marT="9381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รายการส่วนเกินจากการประเมินสินทรัพย์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381" marR="9381" marT="9381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381" marR="9381" marT="9381" marB="0" anchor="b"/>
                </a:tc>
              </a:tr>
              <a:tr h="736082"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381" marR="9381" marT="93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381" marR="9381" marT="9381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งบกำไรขาดทุน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381" marR="9381" marT="9381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381" marR="9381" marT="9381" marB="0" anchor="b"/>
                </a:tc>
              </a:tr>
              <a:tr h="736082"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381" marR="9381" marT="93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381" marR="9381" marT="9381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สำหรับงวด 1 ปี สิ้นสุดวันที่ 31 ธันวาคม 25+9 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381" marR="9381" marT="9381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381" marR="9381" marT="9381" marB="0" anchor="b"/>
                </a:tc>
              </a:tr>
              <a:tr h="736082"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ตีราคาสินทรัพย์ใหม่ด้วยราคาทุนปัจจุบัน ณ วันที่ 31 ธันวาคม 25+9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381" marR="9381" marT="9381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381" marR="9381" marT="93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หน่วย : บาท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381" marR="9381" marT="9381" marB="0" anchor="b"/>
                </a:tc>
              </a:tr>
              <a:tr h="736082"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381" marR="9381" marT="93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สินค้าคงเหลือ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381" marR="9381" marT="93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381" marR="9381" marT="93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381" marR="9381" marT="93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35,000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381" marR="9381" marT="9381" marB="0" anchor="b"/>
                </a:tc>
              </a:tr>
              <a:tr h="736082"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381" marR="9381" marT="93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ที่ดิน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381" marR="9381" marT="93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381" marR="9381" marT="93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381" marR="9381" marT="93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150,000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381" marR="9381" marT="9381" marB="0" anchor="b"/>
                </a:tc>
              </a:tr>
              <a:tr h="736082"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381" marR="9381" marT="93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อาคารแลอุปกรณ์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381" marR="9381" marT="93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381" marR="9381" marT="93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381" marR="9381" marT="93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70,000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381" marR="9381" marT="9381" marB="0" anchor="b"/>
                </a:tc>
              </a:tr>
              <a:tr h="736082"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ตีราคาต้นทุนสินค้าขายสำหรับปี 25+9 ด้วยราคาทุนปัจจุบัน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381" marR="9381" marT="9381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381" marR="9381" marT="93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u="sng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80,000</a:t>
                      </a:r>
                      <a:endParaRPr lang="th-TH" sz="2400" b="1" i="0" u="sng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381" marR="9381" marT="9381" marB="0" anchor="b"/>
                </a:tc>
              </a:tr>
              <a:tr h="736082"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ส่วนเกินจากการประเมินราคาสินทรัพย์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381" marR="9381" marT="9381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381" marR="9381" marT="93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381" marR="9381" marT="93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u="sng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335,000</a:t>
                      </a:r>
                      <a:endParaRPr lang="th-TH" sz="2400" b="1" i="0" u="sng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381" marR="9381" marT="9381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4782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542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07504" y="404665"/>
                <a:ext cx="8785671" cy="6216798"/>
              </a:xfrm>
            </p:spPr>
            <p:txBody>
              <a:bodyPr/>
              <a:lstStyle/>
              <a:p>
                <a:pPr marL="0" indent="0">
                  <a:buNone/>
                  <a:defRPr/>
                </a:pPr>
                <a:r>
                  <a:rPr lang="th-TH" altLang="zh-CN" b="1" dirty="0" smtClean="0">
                    <a:latin typeface="Angsana New" pitchFamily="18" charset="-34"/>
                    <a:ea typeface="SimSun" pitchFamily="2" charset="-122"/>
                    <a:cs typeface="Angsana New" pitchFamily="18" charset="-34"/>
                  </a:rPr>
                  <a:t/>
                </a:r>
                <a:r>
                  <a:rPr lang="th-TH" altLang="zh-CN" sz="3200" b="1" dirty="0">
                    <a:solidFill>
                      <a:srgbClr val="FFC000"/>
                    </a:solidFill>
                    <a:latin typeface="Angsana New" pitchFamily="18" charset="-34"/>
                    <a:ea typeface="SimSun" pitchFamily="2" charset="-122"/>
                    <a:cs typeface="Angsana New" pitchFamily="18" charset="-34"/>
                  </a:rPr>
                  <a:t> ดัชนีราคา (</a:t>
                </a:r>
                <a:r>
                  <a:rPr lang="en-US" altLang="zh-CN" sz="3200" b="1" dirty="0">
                    <a:solidFill>
                      <a:srgbClr val="FFC000"/>
                    </a:solidFill>
                    <a:latin typeface="Angsana New" pitchFamily="18" charset="-34"/>
                    <a:ea typeface="SimSun" pitchFamily="2" charset="-122"/>
                    <a:cs typeface="Angsana New" pitchFamily="18" charset="-34"/>
                  </a:rPr>
                  <a:t>Price Index</a:t>
                </a:r>
                <a:r>
                  <a:rPr lang="th-TH" altLang="zh-CN" sz="3200" b="1" dirty="0">
                    <a:solidFill>
                      <a:srgbClr val="FFC000"/>
                    </a:solidFill>
                    <a:latin typeface="Angsana New" pitchFamily="18" charset="-34"/>
                    <a:ea typeface="SimSun" pitchFamily="2" charset="-122"/>
                    <a:cs typeface="Angsana New" pitchFamily="18" charset="-34"/>
                  </a:rPr>
                  <a:t>) </a:t>
                </a:r>
                <a:endParaRPr lang="th-TH" altLang="zh-CN" sz="3200" b="1" dirty="0" smtClean="0">
                  <a:solidFill>
                    <a:srgbClr val="FFC000"/>
                  </a:solidFill>
                  <a:latin typeface="Angsana New" pitchFamily="18" charset="-34"/>
                  <a:ea typeface="SimSun" pitchFamily="2" charset="-122"/>
                  <a:cs typeface="Angsana New" pitchFamily="18" charset="-34"/>
                </a:endParaRPr>
              </a:p>
              <a:p>
                <a:pPr marL="0" indent="0">
                  <a:buNone/>
                  <a:defRPr/>
                </a:pPr>
                <a:r>
                  <a:rPr lang="th-TH" altLang="zh-CN" sz="3200" b="1" dirty="0" smtClean="0">
                    <a:latin typeface="Angsana New" pitchFamily="18" charset="-34"/>
                    <a:ea typeface="SimSun" pitchFamily="2" charset="-122"/>
                    <a:cs typeface="Angsana New" pitchFamily="18" charset="-34"/>
                  </a:rPr>
                  <a:t>	ดัชนีมีอยู่หลายประเภทด้วยกัน เป็นการยากที่จะตัดสินใจว่าดัชนีตัวใดจึงจะเหมาะสมที่สุด แต่ดัชนีราคาที่สมบูรณ์และพอที่จะยึดเป็นหลักนำมาใช้ในการปรับปรุงงบการเงินได้ คือ ดัชนีราคาสินค้าทั่วไป มีวิธีการคำนวณ ดังนี้</a:t>
                </a:r>
              </a:p>
              <a:p>
                <a:pPr marL="0" indent="0">
                  <a:buNone/>
                  <a:defRPr/>
                </a:pPr>
                <a:endParaRPr lang="th-TH" altLang="zh-CN" sz="3200" b="1" dirty="0">
                  <a:latin typeface="Angsana New" pitchFamily="18" charset="-34"/>
                  <a:ea typeface="SimSun" pitchFamily="2" charset="-122"/>
                  <a:cs typeface="Angsana New" pitchFamily="18" charset="-34"/>
                </a:endParaRPr>
              </a:p>
              <a:p>
                <a:pPr marL="0" indent="0">
                  <a:buNone/>
                  <a:defRPr/>
                </a:pPr>
                <a:r>
                  <a:rPr lang="th-TH" altLang="zh-CN" sz="3200" b="1" dirty="0" smtClean="0">
                    <a:solidFill>
                      <a:srgbClr val="FFC000"/>
                    </a:solidFill>
                    <a:latin typeface="Angsana New" pitchFamily="18" charset="-34"/>
                    <a:ea typeface="SimSun" pitchFamily="2" charset="-122"/>
                    <a:cs typeface="Angsana New" pitchFamily="18" charset="-34"/>
                  </a:rPr>
                  <a:t>มูลค่าที่ปรับปรุง </a:t>
                </a:r>
                <a:r>
                  <a:rPr lang="en-US" altLang="zh-CN" sz="3200" b="1" dirty="0" smtClean="0">
                    <a:solidFill>
                      <a:srgbClr val="FFC000"/>
                    </a:solidFill>
                    <a:latin typeface="Angsana New" pitchFamily="18" charset="-34"/>
                    <a:ea typeface="SimSun" pitchFamily="2" charset="-122"/>
                    <a:cs typeface="Angsana New" pitchFamily="18" charset="-34"/>
                  </a:rPr>
                  <a:t>= </a:t>
                </a:r>
                <a:r>
                  <a:rPr lang="th-TH" altLang="zh-CN" sz="3200" b="1" dirty="0" smtClean="0">
                    <a:solidFill>
                      <a:srgbClr val="FFC000"/>
                    </a:solidFill>
                    <a:latin typeface="Angsana New" pitchFamily="18" charset="-34"/>
                    <a:ea typeface="SimSun" pitchFamily="2" charset="-122"/>
                    <a:cs typeface="Angsana New" pitchFamily="18" charset="-34"/>
                  </a:rPr>
                  <a:t>ราคาทุนของสินทรัพย์ </a:t>
                </a:r>
                <a:r>
                  <a:rPr lang="en-US" altLang="zh-CN" sz="3200" b="1" dirty="0" smtClean="0">
                    <a:solidFill>
                      <a:srgbClr val="FFC000"/>
                    </a:solidFill>
                    <a:latin typeface="Angsana New" pitchFamily="18" charset="-34"/>
                    <a:ea typeface="SimSun" pitchFamily="2" charset="-122"/>
                    <a:cs typeface="Angsana New" pitchFamily="18" charset="-34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b="1" i="1" smtClean="0">
                            <a:solidFill>
                              <a:srgbClr val="FFC000"/>
                            </a:solidFill>
                            <a:latin typeface="Cambria Math"/>
                            <a:ea typeface="SimSun" pitchFamily="2" charset="-122"/>
                            <a:cs typeface="Angsana New" pitchFamily="18" charset="-34"/>
                          </a:rPr>
                        </m:ctrlPr>
                      </m:fPr>
                      <m:num>
                        <m:r>
                          <a:rPr lang="th-TH" altLang="zh-CN" sz="3200" b="1" i="1" smtClean="0">
                            <a:solidFill>
                              <a:srgbClr val="FFC000"/>
                            </a:solidFill>
                            <a:latin typeface="Cambria Math"/>
                            <a:ea typeface="SimSun" pitchFamily="2" charset="-122"/>
                            <a:cs typeface="Angsana New" pitchFamily="18" charset="-34"/>
                          </a:rPr>
                          <m:t>ดัชนีราคาปัจจุบัน</m:t>
                        </m:r>
                      </m:num>
                      <m:den>
                        <m:r>
                          <a:rPr lang="th-TH" altLang="zh-CN" sz="3200" b="1" i="1" smtClean="0">
                            <a:solidFill>
                              <a:srgbClr val="FFC000"/>
                            </a:solidFill>
                            <a:latin typeface="Cambria Math"/>
                            <a:ea typeface="SimSun" pitchFamily="2" charset="-122"/>
                            <a:cs typeface="Angsana New" pitchFamily="18" charset="-34"/>
                          </a:rPr>
                          <m:t>ดัชนีราคา</m:t>
                        </m:r>
                        <m:r>
                          <a:rPr lang="th-TH" altLang="zh-CN" sz="3200" b="1" i="1" smtClean="0">
                            <a:solidFill>
                              <a:srgbClr val="FFC000"/>
                            </a:solidFill>
                            <a:latin typeface="Cambria Math"/>
                            <a:ea typeface="SimSun" pitchFamily="2" charset="-122"/>
                            <a:cs typeface="Angsana New" pitchFamily="18" charset="-34"/>
                          </a:rPr>
                          <m:t> </m:t>
                        </m:r>
                        <m:r>
                          <a:rPr lang="th-TH" altLang="zh-CN" sz="3200" b="1" i="1" smtClean="0">
                            <a:solidFill>
                              <a:srgbClr val="FFC000"/>
                            </a:solidFill>
                            <a:latin typeface="Cambria Math"/>
                            <a:ea typeface="SimSun" pitchFamily="2" charset="-122"/>
                            <a:cs typeface="Angsana New" pitchFamily="18" charset="-34"/>
                          </a:rPr>
                          <m:t>ณ</m:t>
                        </m:r>
                        <m:r>
                          <a:rPr lang="th-TH" altLang="zh-CN" sz="3200" b="1" i="1" smtClean="0">
                            <a:solidFill>
                              <a:srgbClr val="FFC000"/>
                            </a:solidFill>
                            <a:latin typeface="Cambria Math"/>
                            <a:ea typeface="SimSun" pitchFamily="2" charset="-122"/>
                            <a:cs typeface="Angsana New" pitchFamily="18" charset="-34"/>
                          </a:rPr>
                          <m:t> </m:t>
                        </m:r>
                        <m:r>
                          <a:rPr lang="th-TH" altLang="zh-CN" sz="3200" b="1" i="1" smtClean="0">
                            <a:solidFill>
                              <a:srgbClr val="FFC000"/>
                            </a:solidFill>
                            <a:latin typeface="Cambria Math"/>
                            <a:ea typeface="SimSun" pitchFamily="2" charset="-122"/>
                            <a:cs typeface="Angsana New" pitchFamily="18" charset="-34"/>
                          </a:rPr>
                          <m:t>วันที่ซื้อ</m:t>
                        </m:r>
                      </m:den>
                    </m:f>
                  </m:oMath>
                </a14:m>
                <a:r>
                  <a:rPr lang="en-US" altLang="zh-CN" b="1" dirty="0" smtClean="0">
                    <a:solidFill>
                      <a:srgbClr val="FFC000"/>
                    </a:solidFill>
                    <a:latin typeface="Angsana New" pitchFamily="18" charset="-34"/>
                    <a:ea typeface="SimSun" pitchFamily="2" charset="-122"/>
                    <a:cs typeface="Angsana New" pitchFamily="18" charset="-34"/>
                  </a:rPr>
                  <a:t/>
                </a:r>
              </a:p>
              <a:p>
                <a:pPr marL="0" indent="0">
                  <a:buNone/>
                  <a:defRPr/>
                </a:pPr>
                <a:endParaRPr lang="en-US" altLang="zh-CN" b="1" dirty="0" smtClean="0">
                  <a:solidFill>
                    <a:srgbClr val="FFC000"/>
                  </a:solidFill>
                  <a:latin typeface="Angsana New" pitchFamily="18" charset="-34"/>
                  <a:ea typeface="SimSun" pitchFamily="2" charset="-122"/>
                  <a:cs typeface="Angsana New" pitchFamily="18" charset="-34"/>
                </a:endParaRPr>
              </a:p>
              <a:p>
                <a:pPr marL="0" indent="0">
                  <a:buNone/>
                  <a:defRPr/>
                </a:pPr>
                <a:r>
                  <a:rPr lang="en-US" altLang="zh-CN" b="1" dirty="0">
                    <a:latin typeface="Angsana New" pitchFamily="18" charset="-34"/>
                    <a:ea typeface="SimSun" pitchFamily="2" charset="-122"/>
                    <a:cs typeface="Angsana New" pitchFamily="18" charset="-34"/>
                  </a:rPr>
                  <a:t/>
                </a:r>
                <a:r>
                  <a:rPr lang="th-TH" altLang="zh-CN" b="1" dirty="0" smtClean="0">
                    <a:latin typeface="Angsana New" pitchFamily="18" charset="-34"/>
                    <a:ea typeface="SimSun" pitchFamily="2" charset="-122"/>
                    <a:cs typeface="Angsana New" pitchFamily="18" charset="-34"/>
                  </a:rPr>
                  <a:t>วัตถุประสงค์ในการปรับปรุงตัวเลขในงบการเงิน เพื่อเปรียบเทียบลักษณะการขยายตัวของกิจการในอดีตกับปัจจุบัน จึงนิยมปรับรายการที่ไม่เป็นทางการเงิน เพื่อให้ตัวเลขมีอำนาจซื้อของเงินปัจจุบันเหมือนกันหมดทุกรายการ</a:t>
                </a:r>
                <a:endParaRPr lang="en-US" altLang="zh-CN" b="1" dirty="0" smtClean="0">
                  <a:latin typeface="Angsana New" pitchFamily="18" charset="-34"/>
                  <a:ea typeface="SimSun" pitchFamily="2" charset="-122"/>
                  <a:cs typeface="Angsana New" pitchFamily="18" charset="-34"/>
                </a:endParaRPr>
              </a:p>
            </p:txBody>
          </p:sp>
        </mc:Choice>
        <mc:Fallback>
          <p:sp>
            <p:nvSpPr>
              <p:cNvPr id="542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404665"/>
                <a:ext cx="8785671" cy="6216798"/>
              </a:xfrm>
              <a:blipFill rotWithShape="1">
                <a:blip r:embed="rId3"/>
                <a:stretch>
                  <a:fillRect l="-1804" t="-1275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กระจาย 2 1"/>
          <p:cNvSpPr/>
          <p:nvPr/>
        </p:nvSpPr>
        <p:spPr>
          <a:xfrm>
            <a:off x="7978775" y="5707063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/>
          </a:p>
        </p:txBody>
      </p:sp>
    </p:spTree>
    <p:extLst>
      <p:ext uri="{BB962C8B-B14F-4D97-AF65-F5344CB8AC3E}">
        <p14:creationId xmlns="" xmlns:p14="http://schemas.microsoft.com/office/powerpoint/2010/main" val="366394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487363"/>
            <a:ext cx="8545512" cy="997421"/>
          </a:xfrm>
        </p:spPr>
        <p:txBody>
          <a:bodyPr/>
          <a:lstStyle/>
          <a:p>
            <a:pPr eaLnBrk="1" hangingPunct="1"/>
            <a:r>
              <a:rPr lang="th-TH" altLang="zh-CN" sz="40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sz="36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กำไรหรือขาดทุนจากอำนาจซื้อของเงิน</a:t>
            </a:r>
            <a:endParaRPr lang="zh-CN" altLang="zh-CN" sz="4000" dirty="0" smtClean="0">
              <a:solidFill>
                <a:schemeClr val="accent2"/>
              </a:solidFill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" y="1556792"/>
            <a:ext cx="8751888" cy="4858296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หากกิจการถือเงินสดไว้ในมือ เมื่อเวลาผ่านไปอาจจะทำให้มูลค่าของเงินเพิ่มขึ้นหรือลดลงได้ แต่จำนวนเงินยังคงเท่าเดิม  เช่น วันนี้ถือเงินสด 100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,000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บาท ซึ่งสามารถซื้อที่ดินได้ 1 แปลง แต่ถ้าระยะเวลาเปลี่ยนไป อีก 1 ปี หากจะซื้อที่ดินต้องใช้เงินทั้งหมด 150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,000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บาท ซึ่งแสดงให้เห็นว่าอำนาจซื้อของเงินลดลง 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อำนาจซื้อของเงินลดลงนี้ส่วนใหญ่แล้วจะกระทบกับรายการทางการเงิน  ส่วนรายการที่ไม่ได้เป็นรายการทางการเงินนั้น เมื่อระดับราคาสินค้าทั่วไปสูงขึ้น ย่อมทำให้รายการเหล่านั้น</a:t>
            </a:r>
            <a:r>
              <a:rPr lang="th-TH" altLang="zh-CN" sz="2800" b="1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สูงขึ้นด้วย</a:t>
            </a:r>
            <a:endParaRPr lang="th-TH" altLang="zh-CN" sz="2800" b="1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428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487363"/>
            <a:ext cx="8545512" cy="709389"/>
          </a:xfrm>
        </p:spPr>
        <p:txBody>
          <a:bodyPr/>
          <a:lstStyle/>
          <a:p>
            <a:pPr eaLnBrk="1" hangingPunct="1"/>
            <a:r>
              <a:rPr lang="th-TH" altLang="zh-CN" sz="40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sz="3600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ตังอย่างการปรับปรุงงบการเงิน</a:t>
            </a:r>
            <a:endParaRPr lang="zh-CN" altLang="zh-CN" sz="4000" dirty="0" smtClean="0">
              <a:solidFill>
                <a:schemeClr val="accent2"/>
              </a:solidFill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0" y="1124744"/>
            <a:ext cx="8751888" cy="4858296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วันที่ 1 ม.ค. 25+1 บริษัทออกจำหน่ายหุ้น 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500,000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บาท ซื้ออาคารและอุปกรณ์เงินสด 300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,000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บาท ดัชนีราคาวันนี้เท่ากับ 100 กิจการถือสินทรัพย์ดังกล่าวจนถึงวันที่ 31 ม.ค. 25+1 งบดุล ณ วันที่ 31 ม.ค. มีดังนี้</a:t>
            </a: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35212128"/>
              </p:ext>
            </p:extLst>
          </p:nvPr>
        </p:nvGraphicFramePr>
        <p:xfrm>
          <a:off x="107504" y="2524127"/>
          <a:ext cx="8928993" cy="4217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63683"/>
                <a:gridCol w="2019340"/>
                <a:gridCol w="1988611"/>
                <a:gridCol w="2357359"/>
              </a:tblGrid>
              <a:tr h="421724"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บริษัท ไพศาล จำกัด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421724"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งบดุล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421724"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วันที่ 31 มกรราคม 25+1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421724"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421724"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สินทรัพย์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หนี้สินและส่วนของผู้ถือหุ้น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421724"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421724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เงินสด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200,000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ทุนเรือนหุ้น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500,000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421724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อาคารและอุปกรณ์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300,000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421724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รวมสินทรัพย์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500,000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หนี้สินและส่วนของผู้ถือหุ้น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500,000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421724"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0895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96944" cy="6192688"/>
          </a:xfrm>
        </p:spPr>
        <p:txBody>
          <a:bodyPr>
            <a:normAutofit/>
          </a:bodyPr>
          <a:lstStyle/>
          <a:p>
            <a:pPr algn="l"/>
            <a: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		</a:t>
            </a:r>
            <a:r>
              <a:rPr lang="th-TH" sz="5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หมายเหตุประกอบงบการเงิน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เป็นการใช้ข้อมูลของกิจการ ที่ไม่สามารถบันทึกบัญชีได้ ตามข้อสมมติขั้นพื้นฐานทางการบัญชีของหลักการบัญชีที่ยอมรับโดยทั่วไปกำหนดให้เปิดเผยข้อมูลที่จำเป็นแก่ผู้ใช้งบการเงิน</a:t>
            </a:r>
            <a:b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49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170" name="Picture 2" descr="C:\Program Files (x86)\Microsoft Office\MEDIA\CAGCAT10\j023413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517232"/>
            <a:ext cx="1160443" cy="121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276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51521" y="476672"/>
            <a:ext cx="8500368" cy="5938416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zh-CN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 	</a:t>
            </a:r>
            <a:r>
              <a:rPr lang="th-TH" altLang="zh-CN" b="1" dirty="0" smtClean="0">
                <a:solidFill>
                  <a:schemeClr val="accent2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ปรากฏว่า ระดับราคาสินค้าทั่วไปสูงขึ้นตลอดเดือนและในวันที่ 31 มกราคม ดัชนีราคาเท่ากับ 150 งบดุลของกิจการจะมีการเปลี่ยนแปลงไป ดังนี้</a:t>
            </a:r>
          </a:p>
          <a:p>
            <a:pPr marL="0" indent="0" eaLnBrk="1" hangingPunct="1">
              <a:buFontTx/>
              <a:buNone/>
            </a:pPr>
            <a:endParaRPr lang="th-TH" altLang="zh-CN" sz="2800" b="1" u="sng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08628917"/>
              </p:ext>
            </p:extLst>
          </p:nvPr>
        </p:nvGraphicFramePr>
        <p:xfrm>
          <a:off x="323527" y="1556786"/>
          <a:ext cx="8496946" cy="51125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56548"/>
                <a:gridCol w="1694958"/>
                <a:gridCol w="1672802"/>
                <a:gridCol w="1672802"/>
                <a:gridCol w="1299836"/>
              </a:tblGrid>
              <a:tr h="393275">
                <a:tc>
                  <a:txBody>
                    <a:bodyPr/>
                    <a:lstStyle/>
                    <a:p>
                      <a:pPr algn="l" fontAlgn="b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บริษัท ไพศาล จำกัด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93275">
                <a:tc>
                  <a:txBody>
                    <a:bodyPr/>
                    <a:lstStyle/>
                    <a:p>
                      <a:pPr algn="l" fontAlgn="b"/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งบดุล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93275">
                <a:tc>
                  <a:txBody>
                    <a:bodyPr/>
                    <a:lstStyle/>
                    <a:p>
                      <a:pPr algn="l" fontAlgn="b"/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วันที่ 31 มกราคม 25+1 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93275">
                <a:tc>
                  <a:txBody>
                    <a:bodyPr/>
                    <a:lstStyle/>
                    <a:p>
                      <a:pPr algn="l" fontAlgn="b"/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93275">
                <a:tc>
                  <a:txBody>
                    <a:bodyPr/>
                    <a:lstStyle/>
                    <a:p>
                      <a:pPr algn="l" fontAlgn="b"/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สินทรัพย์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93275">
                <a:tc>
                  <a:txBody>
                    <a:bodyPr/>
                    <a:lstStyle/>
                    <a:p>
                      <a:pPr algn="l" fontAlgn="b"/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sng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ก่อนปรับ</a:t>
                      </a:r>
                      <a:endParaRPr lang="th-TH" sz="1800" b="1" i="0" u="sng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sng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ตัวคูณ</a:t>
                      </a:r>
                      <a:endParaRPr lang="th-TH" sz="1800" b="1" i="0" u="sng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sng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หลังปรับ</a:t>
                      </a:r>
                      <a:endParaRPr lang="th-TH" sz="1800" b="1" i="0" u="sng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93275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เงินสด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200,000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200,000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93275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อาคารและอุปกรณ์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300,000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x</a:t>
                      </a:r>
                      <a:r>
                        <a:rPr lang="th-TH" sz="18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150 </a:t>
                      </a:r>
                      <a:r>
                        <a:rPr lang="th-TH" sz="1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/ 100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450,000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93275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รวมสินทรัพย์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500,000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650,000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93275">
                <a:tc>
                  <a:txBody>
                    <a:bodyPr/>
                    <a:lstStyle/>
                    <a:p>
                      <a:pPr algn="l" fontAlgn="b"/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หนี้สินและส่วนของผู้ถือหุ้น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93275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ทุนเรือนหุ้น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500,000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x</a:t>
                      </a:r>
                      <a:r>
                        <a:rPr lang="th-TH" sz="18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150 </a:t>
                      </a:r>
                      <a:r>
                        <a:rPr lang="th-TH" sz="1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/ 100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750,000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93275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กำไรขาดทุน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-100,000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93275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รวมหนี้สินและส่วนของผู้ถือหุ้น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500,000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650,000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0856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260648"/>
            <a:ext cx="8525321" cy="603696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th-TH" altLang="zh-CN" sz="2800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sz="2800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จะเห็นได้ว่า กิจการมีเงินสดในช่วงภาวะเงินเฟ้อ 200</a:t>
            </a:r>
            <a:r>
              <a:rPr lang="en-US" altLang="zh-CN" sz="2800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,000 </a:t>
            </a:r>
            <a:r>
              <a:rPr lang="th-TH" altLang="zh-CN" sz="2800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บาท ซึ่งระดับราคาที่สูงขึ้นไม่ได้ทำให้จำนวนเงินสดสูงขึ้นตามไปด้วย  หากเป็นสินค้าคงเหลือหรือรายการที่ไม่ใช่ทางการเงิน จะทำให้มีราคาที่สูงขึ้นเป็น 300</a:t>
            </a:r>
            <a:r>
              <a:rPr lang="en-US" altLang="zh-CN" sz="2800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,000 </a:t>
            </a:r>
            <a:r>
              <a:rPr lang="th-TH" altLang="zh-CN" sz="2800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บาท อำนาจซื้อของเงินจะไม่เปลี่ยนแปลง แต่เนื่องจากกิจการมีรายการที่เป็นเงินสด จึงทำให้ขาดทุนจากอำนาจซื้อจำนวน </a:t>
            </a:r>
            <a:r>
              <a:rPr lang="en-US" altLang="zh-CN" sz="2800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100,000 </a:t>
            </a:r>
            <a:r>
              <a:rPr lang="th-TH" altLang="zh-CN" sz="2800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บาท</a:t>
            </a:r>
          </a:p>
        </p:txBody>
      </p:sp>
    </p:spTree>
    <p:extLst>
      <p:ext uri="{BB962C8B-B14F-4D97-AF65-F5344CB8AC3E}">
        <p14:creationId xmlns="" xmlns:p14="http://schemas.microsoft.com/office/powerpoint/2010/main" val="162023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545512" cy="1422400"/>
          </a:xfrm>
        </p:spPr>
        <p:txBody>
          <a:bodyPr/>
          <a:lstStyle/>
          <a:p>
            <a:pPr eaLnBrk="1" hangingPunct="1"/>
            <a:r>
              <a:rPr lang="th-TH" altLang="zh-CN" sz="4000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การเปรียบเทียบงบการเงิน</a:t>
            </a:r>
            <a:endParaRPr lang="zh-CN" altLang="zh-CN" sz="4000" dirty="0" smtClean="0">
              <a:solidFill>
                <a:srgbClr val="FFC000"/>
              </a:solidFill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052736"/>
            <a:ext cx="8525321" cy="524487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ในการเปรียบเทียบงบการเงินนั้น ควรเปรียบเทียบงบการเงินของ 2 ช่วงระยะเวลาของกิจการ หรือเปรียบเทียบกับคู่แข่งในอุตสาหกรรมเดียวกัน ดังนั้น ในการปรับปรุงงบการเงินควรปรับปรุงให้อยู่ในเวลาเดียวกันหรืออำนาจซื้อเดียวกัน</a:t>
            </a:r>
          </a:p>
        </p:txBody>
      </p:sp>
    </p:spTree>
    <p:extLst>
      <p:ext uri="{BB962C8B-B14F-4D97-AF65-F5344CB8AC3E}">
        <p14:creationId xmlns="" xmlns:p14="http://schemas.microsoft.com/office/powerpoint/2010/main" val="28367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87363"/>
            <a:ext cx="8892480" cy="565373"/>
          </a:xfrm>
        </p:spPr>
        <p:txBody>
          <a:bodyPr>
            <a:normAutofit fontScale="90000"/>
          </a:bodyPr>
          <a:lstStyle/>
          <a:p>
            <a:r>
              <a:rPr lang="th-TH" altLang="zh-CN" sz="3600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/>
            </a:r>
            <a:br>
              <a:rPr lang="th-TH" altLang="zh-CN" sz="3600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</a:br>
            <a:r>
              <a:rPr lang="th-TH" altLang="zh-CN" sz="3600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ปัญหาในการปรับงบการเงินเพื่อแสดงผลกระทบจากการเปลี่ยนแปลงระดับราคา</a:t>
            </a:r>
            <a:r>
              <a:rPr lang="th-TH" altLang="zh-CN" sz="40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/>
            </a:r>
            <a:br>
              <a:rPr lang="th-TH" altLang="zh-CN" sz="40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</a:br>
            <a:endParaRPr lang="zh-CN" altLang="zh-CN" sz="4000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556792"/>
            <a:ext cx="8374807" cy="4667250"/>
          </a:xfrm>
        </p:spPr>
        <p:txBody>
          <a:bodyPr/>
          <a:lstStyle/>
          <a:p>
            <a:pPr marL="514350" indent="-514350">
              <a:buAutoNum type="arabicPeriod"/>
              <a:defRPr/>
            </a:pPr>
            <a:r>
              <a:rPr lang="th-TH" altLang="zh-CN" sz="32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ดัชนีที่ใช้ในการปรับราคามีความน่าเชื่อถือน้อย</a:t>
            </a:r>
          </a:p>
          <a:p>
            <a:pPr marL="514350" indent="-514350">
              <a:buAutoNum type="arabicPeriod"/>
              <a:defRPr/>
            </a:pPr>
            <a:r>
              <a:rPr lang="th-TH" altLang="zh-CN" sz="32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วิธีการปรับงบการเงินมีหลายวิธี และมีหลักเกณฑ์ไม่แน่ชัด จึงมีหลายรูปแบบ</a:t>
            </a:r>
          </a:p>
          <a:p>
            <a:pPr marL="514350" indent="-514350">
              <a:buAutoNum type="arabicPeriod"/>
              <a:defRPr/>
            </a:pPr>
            <a:r>
              <a:rPr lang="th-TH" altLang="zh-CN" sz="3200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วิธีการปรับงบ</a:t>
            </a:r>
            <a:r>
              <a:rPr lang="th-TH" altLang="zh-CN" sz="32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การเงินยุ่งยาก เนื่องจากยังไม่มีหลักเกณฑ์ปฏิบัติ</a:t>
            </a:r>
          </a:p>
          <a:p>
            <a:pPr marL="514350" indent="-514350">
              <a:buAutoNum type="arabicPeriod"/>
              <a:defRPr/>
            </a:pPr>
            <a:r>
              <a:rPr lang="th-TH" altLang="zh-CN" sz="32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ระดับราคามีการปรับเปลี่ยนตลอดเวลา</a:t>
            </a:r>
          </a:p>
          <a:p>
            <a:pPr marL="514350" indent="-514350">
              <a:buAutoNum type="arabicPeriod"/>
              <a:defRPr/>
            </a:pPr>
            <a:r>
              <a:rPr lang="th-TH" altLang="zh-CN" sz="32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ค่าใช้จ่ายในการปรับงบการเงินสูง</a:t>
            </a:r>
          </a:p>
          <a:p>
            <a:pPr marL="514350" indent="-514350">
              <a:buAutoNum type="arabicPeriod"/>
              <a:defRPr/>
            </a:pPr>
            <a:r>
              <a:rPr lang="th-TH" altLang="zh-CN" sz="32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การปรับงบการเงินอาจจะส่งผลเสียต่อกิจการในกรณีเกิดการขาดทุน</a:t>
            </a:r>
          </a:p>
          <a:p>
            <a:pPr marL="514350" indent="-514350">
              <a:buAutoNum type="arabicPeriod"/>
              <a:defRPr/>
            </a:pPr>
            <a:r>
              <a:rPr lang="th-TH" altLang="zh-CN" sz="32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อาจจะมีการเปลี่ยนแปลงในเรื่องภาษีที่เรียกเก็บไปแล้ว</a:t>
            </a:r>
          </a:p>
          <a:p>
            <a:pPr marL="514350" indent="-514350">
              <a:buAutoNum type="arabicPeriod"/>
              <a:defRPr/>
            </a:pPr>
            <a:endParaRPr lang="th-TH" altLang="zh-CN" sz="3200" b="1" dirty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971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96944" cy="6192688"/>
          </a:xfrm>
        </p:spPr>
        <p:txBody>
          <a:bodyPr>
            <a:normAutofit/>
          </a:bodyPr>
          <a:lstStyle/>
          <a:p>
            <a:pPr algn="l"/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49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 rot="987355">
            <a:off x="2391471" y="1486433"/>
            <a:ext cx="48141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 END</a:t>
            </a:r>
            <a:endParaRPr lang="th-TH" sz="9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144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0" y="260648"/>
            <a:ext cx="9036496" cy="5976664"/>
          </a:xfrm>
        </p:spPr>
        <p:txBody>
          <a:bodyPr>
            <a:normAutofit fontScale="90000"/>
          </a:bodyPr>
          <a:lstStyle/>
          <a:p>
            <a:pPr algn="ctr"/>
            <a:r>
              <a:rPr lang="th-TH" sz="5300" b="1" dirty="0" smtClean="0">
                <a:latin typeface="TH SarabunPSK" pitchFamily="34" charset="-34"/>
                <a:cs typeface="TH SarabunPSK" pitchFamily="34" charset="-34"/>
              </a:rPr>
              <a:t>รายงานทางการเงินและการวิเคราะห์ทางการเงิน (</a:t>
            </a:r>
            <a:r>
              <a:rPr lang="en-US" sz="5300" b="1" dirty="0">
                <a:latin typeface="TH SarabunPSK" pitchFamily="34" charset="-34"/>
                <a:cs typeface="TH SarabunPSK" pitchFamily="34" charset="-34"/>
              </a:rPr>
              <a:t>Financial Reporting and Financial Statement Analysis</a:t>
            </a:r>
            <a:r>
              <a:rPr lang="th-TH" sz="53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sz="6000" b="1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60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6000" b="1" dirty="0" smtClean="0">
                <a:latin typeface="TH SarabunPSK" pitchFamily="34" charset="-34"/>
                <a:cs typeface="TH SarabunPSK" pitchFamily="34" charset="-34"/>
              </a:rPr>
              <a:t>บทที่ 10 การวิเคราะห์งบการเงินนานาชาติ</a:t>
            </a:r>
            <a:br>
              <a:rPr lang="th-TH" sz="60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6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6000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International financial statement</a:t>
            </a:r>
            <a:r>
              <a:rPr lang="th-TH" sz="6000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6000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Analysis</a:t>
            </a:r>
            <a:r>
              <a:rPr lang="th-TH" sz="6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sz="67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6700" b="1" dirty="0" smtClean="0">
                <a:latin typeface="TH SarabunPSK" pitchFamily="34" charset="-34"/>
                <a:cs typeface="TH SarabunPSK" pitchFamily="34" charset="-34"/>
              </a:rPr>
            </a:br>
            <a:endParaRPr lang="th-TH" sz="67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24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487363"/>
            <a:ext cx="8545512" cy="853405"/>
          </a:xfrm>
        </p:spPr>
        <p:txBody>
          <a:bodyPr>
            <a:normAutofit fontScale="90000"/>
          </a:bodyPr>
          <a:lstStyle/>
          <a:p>
            <a:r>
              <a:rPr lang="th-TH" altLang="zh-CN" sz="4000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sz="3600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ความสำคัญของงบการเงินนานาชาติ</a:t>
            </a:r>
            <a:r>
              <a:rPr lang="th-TH" altLang="zh-CN" sz="40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/>
            </a:r>
            <a:br>
              <a:rPr lang="th-TH" altLang="zh-CN" sz="40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</a:br>
            <a:endParaRPr lang="zh-CN" altLang="zh-CN" sz="4000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556792"/>
            <a:ext cx="8374807" cy="4667250"/>
          </a:xfrm>
        </p:spPr>
        <p:txBody>
          <a:bodyPr/>
          <a:lstStyle/>
          <a:p>
            <a:pPr marL="0" indent="0">
              <a:buNone/>
            </a:pP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การทำธุรกิจระหว่างประเทศ ผู้ลงทุนมีความจำเป็นต้องมีความรู้ความเข้าใจในการอ่านงบการเงิน หลักการบัญชีที่เลือกปฏิบัติ  คำศัพท์ทางการบัญชีที่ใช้ ซึ่งนักลงทุนจะใช้ประกอบการตัดสินใจลงทุนในกิจการต่าง ๆ</a:t>
            </a:r>
            <a:endParaRPr lang="th-TH" altLang="zh-CN" b="1" dirty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04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487363"/>
            <a:ext cx="8545512" cy="853405"/>
          </a:xfrm>
        </p:spPr>
        <p:txBody>
          <a:bodyPr>
            <a:normAutofit fontScale="90000"/>
          </a:bodyPr>
          <a:lstStyle/>
          <a:p>
            <a:r>
              <a:rPr lang="th-TH" altLang="zh-CN" sz="4000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ปัจจัยต่าง ๆ ที่มีบทบาทต่อการบัญชี</a:t>
            </a:r>
            <a:r>
              <a:rPr lang="th-TH" altLang="zh-CN" sz="40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/>
            </a:r>
            <a:br>
              <a:rPr lang="th-TH" altLang="zh-CN" sz="40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</a:br>
            <a:endParaRPr lang="zh-CN" altLang="zh-CN" sz="4000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556792"/>
            <a:ext cx="8374807" cy="4667250"/>
          </a:xfrm>
        </p:spPr>
        <p:txBody>
          <a:bodyPr/>
          <a:lstStyle/>
          <a:p>
            <a:pPr marL="0" indent="0">
              <a:buNone/>
            </a:pP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การบัญชีจะถูกกำหนดด้วยสภาวะแวดล้อมที่เกี่ยวข้อง การบัญชีของประเทศต่าง ๆ ที่มีระบบการเมือง สังคม และสภาวะเศรษฐกิจต่างกันย่อมจะมีการพัฒนาระบบการบัญชีที่ต่างกัน </a:t>
            </a:r>
            <a:r>
              <a:rPr lang="th-TH" altLang="zh-CN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โ</a:t>
            </a: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ดยเฉพาะอย่างยิ่งสภาพทางเศรษฐกิจที่ต่างกัน ย่อมจะทำให้การเลือกใช้วิธีการบันทึกบัญชีไม่เหมือนกัน</a:t>
            </a:r>
          </a:p>
          <a:p>
            <a:pPr marL="0" indent="0">
              <a:buNone/>
            </a:pPr>
            <a:r>
              <a:rPr lang="th-TH" altLang="zh-CN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</a:p>
        </p:txBody>
      </p:sp>
    </p:spTree>
    <p:extLst>
      <p:ext uri="{BB962C8B-B14F-4D97-AF65-F5344CB8AC3E}">
        <p14:creationId xmlns="" xmlns:p14="http://schemas.microsoft.com/office/powerpoint/2010/main" val="205446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487363"/>
            <a:ext cx="8545512" cy="1285453"/>
          </a:xfrm>
        </p:spPr>
        <p:txBody>
          <a:bodyPr>
            <a:normAutofit fontScale="90000"/>
          </a:bodyPr>
          <a:lstStyle/>
          <a:p>
            <a:r>
              <a:rPr lang="th-TH" altLang="zh-CN" sz="4000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ปัจจัยของสภาวะแวดล้อมที่สำคัญที่มีบทบาทต่อการพัฒนาระบบบัญชีของประเทศต่าง ๆ มี ดังนี้</a:t>
            </a:r>
            <a:r>
              <a:rPr lang="th-TH" altLang="zh-CN" sz="3600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/>
            </a:r>
            <a:br>
              <a:rPr lang="th-TH" altLang="zh-CN" sz="3600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</a:br>
            <a:r>
              <a:rPr lang="th-TH" altLang="zh-CN" sz="40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/>
            </a:r>
            <a:br>
              <a:rPr lang="th-TH" altLang="zh-CN" sz="40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</a:br>
            <a:endParaRPr lang="zh-CN" altLang="zh-CN" sz="4000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556792"/>
            <a:ext cx="8374807" cy="466725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th-TH" altLang="zh-CN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1. ความสัมพันธ์ระหว่างเจ้าของธุรกิจกับเจ้าของเงินทุน</a:t>
            </a:r>
          </a:p>
          <a:p>
            <a:pPr marL="0" indent="0">
              <a:buNone/>
              <a:defRPr/>
            </a:pPr>
            <a:r>
              <a:rPr lang="th-TH" altLang="zh-CN" sz="3200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sz="32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2. การเมืองและเศรษฐกิจที่ผูกพันกับประเทศอื่น</a:t>
            </a:r>
          </a:p>
          <a:p>
            <a:pPr marL="0" indent="0">
              <a:buNone/>
              <a:defRPr/>
            </a:pPr>
            <a:r>
              <a:rPr lang="th-TH" altLang="zh-CN" sz="3200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sz="32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3. ระบบกฎหมาย</a:t>
            </a:r>
          </a:p>
          <a:p>
            <a:pPr marL="0" indent="0">
              <a:buNone/>
              <a:defRPr/>
            </a:pPr>
            <a:r>
              <a:rPr lang="th-TH" altLang="zh-CN" sz="3200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sz="32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4. ระดับของภาวะเงินเฟ้อ</a:t>
            </a:r>
          </a:p>
          <a:p>
            <a:pPr marL="0" indent="0">
              <a:buNone/>
              <a:defRPr/>
            </a:pPr>
            <a:r>
              <a:rPr lang="th-TH" altLang="zh-CN" sz="3200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sz="32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5. ขนาดและความซับซ้อนของกิจการ ความรู้ของฝ่ายจัดการและองค์กรการเงินและระดับการศึกษาโดยทั่วไป</a:t>
            </a:r>
            <a:endParaRPr lang="th-TH" altLang="zh-CN" sz="3200" b="1" dirty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154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87363"/>
            <a:ext cx="8820472" cy="99742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h-TH" altLang="zh-CN" sz="4000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ความแตกต่างในวิธีการปฏิบัติทางการบัญชี</a:t>
            </a:r>
            <a:r>
              <a:rPr lang="th-TH" altLang="zh-CN" sz="40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/>
            </a:r>
            <a:br>
              <a:rPr lang="th-TH" altLang="zh-CN" sz="40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</a:br>
            <a:endParaRPr lang="zh-CN" altLang="zh-CN" sz="4000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196752"/>
            <a:ext cx="8086775" cy="502729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ปัจจัยที่ทำให้เกิดความแตกต่างในการบัญชีและการรายงาน คือ</a:t>
            </a:r>
          </a:p>
          <a:p>
            <a:pPr marL="514350" indent="-514350">
              <a:buAutoNum type="arabicPeriod"/>
              <a:defRPr/>
            </a:pPr>
            <a:r>
              <a:rPr lang="th-TH" altLang="zh-CN" sz="32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ปัจจัยทางด้านสิ่งแวดล้อมที่มีผลกระทบต่อการกำหนดหลักการบัญชีในประเทศ</a:t>
            </a:r>
          </a:p>
          <a:p>
            <a:pPr marL="514350" indent="-514350">
              <a:buAutoNum type="arabicPeriod"/>
              <a:defRPr/>
            </a:pPr>
            <a:r>
              <a:rPr lang="th-TH" altLang="zh-CN" sz="32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การผูกติดรูปแบบการบัญชีการเงินของประเทศหนึ่ง</a:t>
            </a:r>
          </a:p>
          <a:p>
            <a:pPr marL="514350" indent="-514350">
              <a:buAutoNum type="arabicPeriod"/>
              <a:defRPr/>
            </a:pPr>
            <a:r>
              <a:rPr lang="th-TH" altLang="zh-CN" sz="32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การมุ่งสู่กระบวนการกำหนดมาตรฐานการบัญชีการเงินของประเทศ</a:t>
            </a:r>
          </a:p>
          <a:p>
            <a:pPr marL="514350" indent="-514350">
              <a:buAutoNum type="arabicPeriod"/>
              <a:defRPr/>
            </a:pPr>
            <a:r>
              <a:rPr lang="th-TH" altLang="zh-CN" sz="32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ความไม่แน่นอนในธุรกิจปัจจุบัน</a:t>
            </a:r>
            <a:endParaRPr lang="th-TH" altLang="zh-CN" sz="3200" b="1" dirty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152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96944" cy="6192688"/>
          </a:xfrm>
        </p:spPr>
        <p:txBody>
          <a:bodyPr>
            <a:normAutofit/>
          </a:bodyPr>
          <a:lstStyle/>
          <a:p>
            <a:pPr algn="l"/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วัตถุประสงค์ของการเปิดเผยข้อมูล คือ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1. เพื่อให้การนำเสนอข้อมูลครบถ้วนสมบูรณ์</a:t>
            </a:r>
            <a:b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เพื่อให้การนำเสนอ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ข้อมูลถูกต้อง</a:t>
            </a:r>
            <a:b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เพื่อ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ให้ข้อมูลที่เพียงพอแก่การตัดสินใจ</a:t>
            </a:r>
            <a:b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49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34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487363"/>
            <a:ext cx="8545512" cy="1422400"/>
          </a:xfrm>
        </p:spPr>
        <p:txBody>
          <a:bodyPr/>
          <a:lstStyle/>
          <a:p>
            <a:pPr eaLnBrk="1" hangingPunct="1"/>
            <a:r>
              <a:rPr lang="th-TH" altLang="zh-CN" sz="40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sz="4000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การพัฒนาการบัญชีกลุ่มประเทศอาเซียน</a:t>
            </a:r>
            <a:endParaRPr lang="zh-CN" altLang="zh-CN" sz="4000" dirty="0" smtClean="0">
              <a:solidFill>
                <a:srgbClr val="FFC000"/>
              </a:solidFill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1357312" y="1772816"/>
            <a:ext cx="7319143" cy="393424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กำลังมีการพัฒนาอย่างจริงจัง มีการตั้ง สมาพันธ์นักบัญชีแห่งอาเซียน (</a:t>
            </a:r>
            <a:r>
              <a:rPr lang="en-US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ASEAN FEDERATION OF ACCOUNTANT, AFA</a:t>
            </a: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) โดยมีวัตถุประสงค์เพื่อให้มีองค์กรสำหรับนักบัญชีอาเซียน ในการประสานงานและร่วมมือกันในการพัฒนาวิชาชีพของนักบัญชีอาเซียนรวมทั้งแก้ไขปัญหาต่าง ๆ ที่เกิดขึ้น</a:t>
            </a:r>
          </a:p>
          <a:p>
            <a:pPr marL="0" indent="0" eaLnBrk="1" hangingPunct="1">
              <a:buFontTx/>
              <a:buNone/>
            </a:pPr>
            <a:endParaRPr lang="th-TH" altLang="zh-CN" sz="2800" b="1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2" name="กระจาย 2 1"/>
          <p:cNvSpPr/>
          <p:nvPr/>
        </p:nvSpPr>
        <p:spPr>
          <a:xfrm>
            <a:off x="7978775" y="5707063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297009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764705"/>
            <a:ext cx="7968431" cy="4545484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sz="3600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การรายงานงบการเงินสำหรับนานาชาติ</a:t>
            </a:r>
          </a:p>
          <a:p>
            <a:pPr marL="0" indent="0">
              <a:buNone/>
            </a:pPr>
            <a:r>
              <a:rPr lang="th-TH" altLang="zh-CN" sz="2800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sz="2800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การรายงานการเงินข้ามชาติ (</a:t>
            </a:r>
            <a:r>
              <a:rPr lang="en-US" altLang="zh-CN" sz="2800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Transnational financial reporting</a:t>
            </a:r>
            <a:r>
              <a:rPr lang="th-TH" altLang="zh-CN" sz="2800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) 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เป็นการรายงานการเงินระหว่างประเทศ  กล่าวคือ เป็นการรายงานทางการเงินให้แก่ผู้ใช้ที่อยู่นอกประเทศที่กิจการ</a:t>
            </a:r>
            <a:r>
              <a:rPr lang="th-TH" altLang="zh-CN" sz="2800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ตั้งอยู่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การ</a:t>
            </a:r>
            <a:r>
              <a:rPr lang="th-TH" altLang="zh-CN" sz="2800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รายงานการเงินระหว่าง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ประเทศ มีสิ่งกระตุ้นให้เกิดขึ้น 2 อย่าง คือ 1. กลยุทธ์ทางการเงินของโลก (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Global financial strategies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) 2 . การลงทุนข้ามชาติ (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Transitional Investing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) </a:t>
            </a:r>
          </a:p>
          <a:p>
            <a:pPr marL="0" indent="0">
              <a:buNone/>
            </a:pPr>
            <a:endParaRPr lang="th-TH" altLang="zh-CN" sz="2800" b="1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2" name="กระจาย 2 1"/>
          <p:cNvSpPr/>
          <p:nvPr/>
        </p:nvSpPr>
        <p:spPr>
          <a:xfrm>
            <a:off x="7978775" y="5707063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59104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764705"/>
            <a:ext cx="7968431" cy="5856758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</a:pP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sz="3600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การรายงานงบการเงินสำหรับนานาชาติ</a:t>
            </a:r>
          </a:p>
          <a:p>
            <a:pPr marL="0" indent="0">
              <a:buNone/>
            </a:pPr>
            <a:r>
              <a:rPr lang="th-TH" altLang="zh-CN" sz="2800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sz="2800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การตอบสนองของผู้ใช้งบการเงินข้ามชาติ 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เป็นการศึกษาเกี่ยวกับรูปแบบของงบการเงินที่นานาชาติใช้ ทั้งทางด้านภาษา ตลอดทั้งวิธีการและแนวทางในการปรับปรุงงบการเงิน</a:t>
            </a:r>
          </a:p>
          <a:p>
            <a:pPr marL="0" indent="0">
              <a:buNone/>
            </a:pPr>
            <a:r>
              <a:rPr lang="th-TH" altLang="zh-CN" sz="2800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sz="2800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การตอบสนองของบริษัทข้ามชาติ  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บริษัทข้ามชาติต่าง ๆ ได้หาวิธีที่จะปฏิบัติ 5 วิธี ในการใช้งบการเงินข้ามชาติ คือ</a:t>
            </a:r>
          </a:p>
          <a:p>
            <a:pPr marL="514350" indent="-514350">
              <a:buFont typeface="+mj-lt"/>
              <a:buAutoNum type="arabicPeriod"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ไม่ทำอะไรเลย (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do nothing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แปลงบการเงิน (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Prepare convenience translation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แปลงงบ</a:t>
            </a:r>
            <a:r>
              <a:rPr lang="th-TH" altLang="zh-CN" sz="2800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การเงิน (</a:t>
            </a:r>
            <a:r>
              <a:rPr lang="en-US" altLang="zh-CN" sz="2800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Prepare convenience 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statement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แปลงงบการเงินใหม่ภายใต้ข้อจำกัดที่มีอยู่ (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restate on a limited basis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ทำงบการเงิน 2 ชุด (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prepare secondary financial statement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)</a:t>
            </a:r>
            <a:endParaRPr lang="th-TH" altLang="zh-CN" sz="2800" b="1" dirty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  <a:p>
            <a:pPr marL="514350" indent="-514350">
              <a:buFont typeface="+mj-lt"/>
              <a:buAutoNum type="arabicPeriod"/>
            </a:pPr>
            <a:endParaRPr lang="th-TH" altLang="zh-CN" sz="2800" b="1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  <a:p>
            <a:pPr marL="0" indent="0">
              <a:buNone/>
            </a:pPr>
            <a:endParaRPr lang="th-TH" altLang="zh-CN" sz="2800" b="1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2" name="กระจาย 2 1"/>
          <p:cNvSpPr/>
          <p:nvPr/>
        </p:nvSpPr>
        <p:spPr>
          <a:xfrm>
            <a:off x="7978775" y="5707063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110667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1357313" y="188640"/>
            <a:ext cx="7078662" cy="5121549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en-US" altLang="zh-CN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Culture, Accounting Values and Accounting Systems, A Framework for Analysis</a:t>
            </a:r>
            <a:endParaRPr lang="th-TH" altLang="zh-CN" b="1" dirty="0" smtClean="0">
              <a:solidFill>
                <a:srgbClr val="FFC000"/>
              </a:solidFill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  <a:p>
            <a:pPr marL="0" indent="0" eaLnBrk="1" hangingPunct="1">
              <a:buFontTx/>
              <a:buNone/>
            </a:pPr>
            <a:r>
              <a:rPr lang="en-US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endParaRPr lang="th-TH" altLang="zh-CN" sz="2800" b="1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2" name="กระจาย 2 1"/>
          <p:cNvSpPr/>
          <p:nvPr/>
        </p:nvSpPr>
        <p:spPr>
          <a:xfrm>
            <a:off x="7978775" y="5707063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0" y="1196752"/>
            <a:ext cx="9144000" cy="5661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51520" y="1412776"/>
            <a:ext cx="3744416" cy="187220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Culture Values</a:t>
            </a:r>
          </a:p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Individual versus Group</a:t>
            </a:r>
          </a:p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Equality versus hierarchical order Dealing with Uncertainty</a:t>
            </a:r>
            <a:endParaRPr lang="th-TH" sz="1800" dirty="0">
              <a:solidFill>
                <a:schemeClr val="bg1"/>
              </a:solidFill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85122" y="3645023"/>
            <a:ext cx="4286877" cy="237626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Accounting Values</a:t>
            </a:r>
          </a:p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Professionalism versus Statutory control</a:t>
            </a:r>
          </a:p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Uniformity versus Flexibility</a:t>
            </a:r>
          </a:p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Conservatism </a:t>
            </a:r>
            <a:r>
              <a:rPr lang="en-US" sz="1800" dirty="0">
                <a:solidFill>
                  <a:schemeClr val="bg1"/>
                </a:solidFill>
              </a:rPr>
              <a:t>versus </a:t>
            </a:r>
            <a:r>
              <a:rPr lang="en-US" sz="1800" dirty="0" smtClean="0">
                <a:solidFill>
                  <a:schemeClr val="bg1"/>
                </a:solidFill>
              </a:rPr>
              <a:t>Flexibility</a:t>
            </a:r>
          </a:p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Secrecy </a:t>
            </a:r>
            <a:r>
              <a:rPr lang="en-US" sz="1800" dirty="0">
                <a:solidFill>
                  <a:schemeClr val="bg1"/>
                </a:solidFill>
              </a:rPr>
              <a:t>versus </a:t>
            </a:r>
            <a:r>
              <a:rPr lang="en-US" sz="1800" dirty="0" smtClean="0">
                <a:solidFill>
                  <a:schemeClr val="bg1"/>
                </a:solidFill>
              </a:rPr>
              <a:t>Transparency</a:t>
            </a:r>
            <a:endParaRPr lang="th-TH" sz="1800" dirty="0">
              <a:solidFill>
                <a:schemeClr val="bg1"/>
              </a:solidFill>
            </a:endParaRPr>
          </a:p>
          <a:p>
            <a:pPr algn="ctr"/>
            <a:endParaRPr lang="th-TH" sz="1800" dirty="0">
              <a:solidFill>
                <a:schemeClr val="bg1"/>
              </a:solidFill>
            </a:endParaRPr>
          </a:p>
          <a:p>
            <a:pPr algn="ctr"/>
            <a:endParaRPr lang="th-TH" sz="1800" dirty="0">
              <a:solidFill>
                <a:schemeClr val="bg1"/>
              </a:solidFill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210151" y="3645023"/>
            <a:ext cx="3675317" cy="237626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Accounting Systems</a:t>
            </a:r>
          </a:p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Authority</a:t>
            </a:r>
          </a:p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Enforcement</a:t>
            </a:r>
          </a:p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Measurement</a:t>
            </a:r>
          </a:p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Disclosure</a:t>
            </a:r>
            <a:endParaRPr lang="th-TH" sz="1800" dirty="0">
              <a:solidFill>
                <a:schemeClr val="bg1"/>
              </a:solidFill>
            </a:endParaRPr>
          </a:p>
          <a:p>
            <a:pPr algn="ctr"/>
            <a:endParaRPr lang="th-TH" sz="1800" dirty="0">
              <a:solidFill>
                <a:schemeClr val="bg1"/>
              </a:solidFill>
            </a:endParaRPr>
          </a:p>
        </p:txBody>
      </p:sp>
      <p:sp>
        <p:nvSpPr>
          <p:cNvPr id="9" name="ลูกศรลง 8"/>
          <p:cNvSpPr/>
          <p:nvPr/>
        </p:nvSpPr>
        <p:spPr>
          <a:xfrm>
            <a:off x="2123728" y="3284984"/>
            <a:ext cx="304832" cy="360039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ลูกศรขวา 9"/>
          <p:cNvSpPr/>
          <p:nvPr/>
        </p:nvSpPr>
        <p:spPr>
          <a:xfrm>
            <a:off x="4572000" y="4725145"/>
            <a:ext cx="638151" cy="36004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57854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88640"/>
            <a:ext cx="8641655" cy="6624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การวิเคราะห์งบการเงิน</a:t>
            </a:r>
          </a:p>
          <a:p>
            <a:pPr marL="0" indent="0">
              <a:buNone/>
            </a:pPr>
            <a:r>
              <a:rPr lang="th-TH" altLang="zh-CN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	จำเป็นต้องระมัดระวังปัจจัยต่าง ๆ ดังต่อไปนี้</a:t>
            </a:r>
            <a:endParaRPr lang="th-TH" altLang="zh-CN" b="1" dirty="0">
              <a:solidFill>
                <a:srgbClr val="FFC000"/>
              </a:solidFill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ระยะเวลา (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Timeliness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ภาษาที่ใช้ (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Language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คำศัพท์ที่ใช้ (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Terminology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รูปแบบ (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Format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หลักการบัญชี (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Accounting concepts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)</a:t>
            </a:r>
          </a:p>
        </p:txBody>
      </p:sp>
      <p:sp>
        <p:nvSpPr>
          <p:cNvPr id="2" name="กระจาย 2 1"/>
          <p:cNvSpPr/>
          <p:nvPr/>
        </p:nvSpPr>
        <p:spPr>
          <a:xfrm>
            <a:off x="7978775" y="5707063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152266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1357313" y="692697"/>
            <a:ext cx="7078662" cy="461749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การวิเคราะห์อัตราส่วน</a:t>
            </a:r>
          </a:p>
          <a:p>
            <a:pPr marL="0" indent="0" eaLnBrk="1" hangingPunct="1">
              <a:buFontTx/>
              <a:buNone/>
            </a:pP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การวิเคราะห์อัตราส่วนทางการเงินเป็นที่นิยมกันทั่วไป อัตราส่วนของรายการที่สำคัญในงบการเงินจะถูกคำนวณเพื่อค้นหาข้อเท็จจริงเกี่ยวกับ อัตราผลตอบแทน ความเสี่ยงและความสามารถในการชำระหนี้ (สภาพคล่อง)</a:t>
            </a:r>
            <a:endParaRPr lang="th-TH" altLang="zh-CN" sz="3200" b="1" dirty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  <a:p>
            <a:pPr marL="0" indent="0">
              <a:buNone/>
            </a:pPr>
            <a:endParaRPr lang="th-TH" altLang="zh-CN" sz="3200" b="1" dirty="0">
              <a:solidFill>
                <a:srgbClr val="FFC000"/>
              </a:solidFill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  <a:p>
            <a:pPr marL="0" indent="0" eaLnBrk="1" hangingPunct="1">
              <a:buFontTx/>
              <a:buNone/>
            </a:pPr>
            <a:endParaRPr lang="th-TH" altLang="zh-CN" b="1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2" name="กระจาย 2 1"/>
          <p:cNvSpPr/>
          <p:nvPr/>
        </p:nvSpPr>
        <p:spPr>
          <a:xfrm>
            <a:off x="7978775" y="5707063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/>
          </a:p>
        </p:txBody>
      </p:sp>
    </p:spTree>
    <p:extLst>
      <p:ext uri="{BB962C8B-B14F-4D97-AF65-F5344CB8AC3E}">
        <p14:creationId xmlns="" xmlns:p14="http://schemas.microsoft.com/office/powerpoint/2010/main" val="127620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1357313" y="764705"/>
            <a:ext cx="7078662" cy="4545484"/>
          </a:xfrm>
        </p:spPr>
        <p:txBody>
          <a:bodyPr/>
          <a:lstStyle/>
          <a:p>
            <a:pPr marL="0" indent="0">
              <a:buNone/>
            </a:pP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sz="2800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</a:t>
            </a:r>
            <a:r>
              <a:rPr lang="th-TH" altLang="zh-CN" sz="2800" b="1" dirty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การวิเคราะห์อัตราส่วน</a:t>
            </a:r>
          </a:p>
          <a:p>
            <a:pPr marL="0" indent="0">
              <a:buNone/>
            </a:pPr>
            <a:r>
              <a:rPr lang="th-TH" altLang="zh-CN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	อัตราส่วนที่แสดงผลตอบแทน (</a:t>
            </a:r>
            <a:r>
              <a:rPr lang="en-US" altLang="zh-CN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Indicators of return</a:t>
            </a:r>
            <a:r>
              <a:rPr lang="th-TH" altLang="zh-CN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)	</a:t>
            </a:r>
          </a:p>
          <a:p>
            <a:pPr marL="0" indent="0" eaLnBrk="1" hangingPunct="1">
              <a:buFontTx/>
              <a:buNone/>
            </a:pP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เป็นอัตราส่วนที่นิยมใช้ในหมู่นักลงทุน เพื่อค้นหาอัตราผลตอบแทนการลงทุน คือ กำไรต่อหุ้น และอัตราผลตอบแทนเงินลงทุน</a:t>
            </a:r>
          </a:p>
          <a:p>
            <a:pPr marL="0" indent="0" eaLnBrk="1" hangingPunct="1">
              <a:buFontTx/>
              <a:buNone/>
            </a:pPr>
            <a:endParaRPr lang="th-TH" altLang="zh-CN" sz="2800" b="1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2" name="กระจาย 2 1"/>
          <p:cNvSpPr/>
          <p:nvPr/>
        </p:nvSpPr>
        <p:spPr>
          <a:xfrm>
            <a:off x="7978775" y="5707063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/>
          </a:p>
        </p:txBody>
      </p:sp>
    </p:spTree>
    <p:extLst>
      <p:ext uri="{BB962C8B-B14F-4D97-AF65-F5344CB8AC3E}">
        <p14:creationId xmlns="" xmlns:p14="http://schemas.microsoft.com/office/powerpoint/2010/main" val="76841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1357313" y="764705"/>
            <a:ext cx="7078662" cy="4545484"/>
          </a:xfrm>
        </p:spPr>
        <p:txBody>
          <a:bodyPr/>
          <a:lstStyle/>
          <a:p>
            <a:pPr marL="0" indent="0">
              <a:buNone/>
            </a:pP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sz="2800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</a:t>
            </a:r>
            <a:r>
              <a:rPr lang="th-TH" altLang="zh-CN" sz="2800" b="1" dirty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การวิเคราะห์อัตราส่วน</a:t>
            </a:r>
          </a:p>
          <a:p>
            <a:pPr marL="0" indent="0">
              <a:buNone/>
            </a:pPr>
            <a:r>
              <a:rPr lang="th-TH" altLang="zh-CN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	อัตราส่วนที่แสดงความเสี่ยงและสภาพคล่อง (</a:t>
            </a:r>
            <a:r>
              <a:rPr lang="en-US" altLang="zh-CN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Indicators of risk and  liquidity</a:t>
            </a:r>
            <a:r>
              <a:rPr lang="th-TH" altLang="zh-CN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)	</a:t>
            </a:r>
          </a:p>
          <a:p>
            <a:pPr marL="0" indent="0" eaLnBrk="1" hangingPunct="1">
              <a:buFontTx/>
              <a:buNone/>
            </a:pP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คือ อัตราหนี้สินรวมต่อสินทรัพย์รวม (</a:t>
            </a:r>
            <a:r>
              <a:rPr lang="en-US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Debt-to-asset ratio</a:t>
            </a: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)</a:t>
            </a:r>
          </a:p>
          <a:p>
            <a:pPr marL="0" indent="0" eaLnBrk="1" hangingPunct="1">
              <a:buFontTx/>
              <a:buNone/>
            </a:pP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และอัตราทุนหมุนเวียน (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Current ratio</a:t>
            </a:r>
            <a:r>
              <a:rPr lang="th-TH" altLang="zh-CN" sz="28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)</a:t>
            </a:r>
          </a:p>
        </p:txBody>
      </p:sp>
      <p:sp>
        <p:nvSpPr>
          <p:cNvPr id="2" name="กระจาย 2 1"/>
          <p:cNvSpPr/>
          <p:nvPr/>
        </p:nvSpPr>
        <p:spPr>
          <a:xfrm>
            <a:off x="7978775" y="5707063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/>
          </a:p>
        </p:txBody>
      </p:sp>
    </p:spTree>
    <p:extLst>
      <p:ext uri="{BB962C8B-B14F-4D97-AF65-F5344CB8AC3E}">
        <p14:creationId xmlns="" xmlns:p14="http://schemas.microsoft.com/office/powerpoint/2010/main" val="110964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96944" cy="6192688"/>
          </a:xfrm>
        </p:spPr>
        <p:txBody>
          <a:bodyPr>
            <a:normAutofit/>
          </a:bodyPr>
          <a:lstStyle/>
          <a:p>
            <a:pPr algn="l"/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49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 rot="987355">
            <a:off x="2391471" y="1486433"/>
            <a:ext cx="48141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 END</a:t>
            </a:r>
            <a:endParaRPr lang="th-TH" sz="9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144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96944" cy="6192688"/>
          </a:xfrm>
        </p:spPr>
        <p:txBody>
          <a:bodyPr>
            <a:normAutofit fontScale="90000"/>
          </a:bodyPr>
          <a:lstStyle/>
          <a:p>
            <a:pPr algn="l"/>
            <a:r>
              <a:rPr lang="th-TH" sz="49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		</a:t>
            </a:r>
            <a:r>
              <a:rPr lang="th-TH" sz="49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งบการเงินรวม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เป็นงบการเงินที่แสดงเสมือนเป็นงบการเงินของกิจการแห่งเดียวกัน</a:t>
            </a:r>
            <a:b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- บริษัทใหญ่ </a:t>
            </a: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คือ บริษัทที่มีบริษัทย่อยร่วมตั้งแต่ 1 แห่งขึ้นไป</a:t>
            </a:r>
            <a:b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- บริษัทย่อย </a:t>
            </a: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คือ บริษัทที่มีบริษัทหนึ่งเข้าไปถือหุ้นในบริษัทนั้นเกินกว่า 50</a:t>
            </a:r>
            <a:r>
              <a:rPr lang="en-US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% </a:t>
            </a: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ของหุ้นที่มีสิทธิออกเสียง</a:t>
            </a:r>
            <a:b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  - บริษัทร่วม </a:t>
            </a: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คือ กิจการที่อยู่ภายใต้อิทธิพลอย่างเป็นสาระสำคัญของผู้ลงทุน และกิจการนั้นไม่เป็นบริษัทย่อยหรือกิจการร่วมค้าของผู้ลงทุน</a:t>
            </a:r>
            <a:endParaRPr lang="th-TH" sz="49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301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96944" cy="6192688"/>
          </a:xfrm>
        </p:spPr>
        <p:txBody>
          <a:bodyPr>
            <a:normAutofit/>
          </a:bodyPr>
          <a:lstStyle/>
          <a:p>
            <a:pPr algn="l"/>
            <a:r>
              <a:rPr lang="th-TH" sz="49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	ส่วนของผู้ถือหุ้นส่วนน้อย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คือ ส่วนหนึ่งของผลการดำเนินงานสุทธิและสินทรัพย์สุทธิของบริษัทย่อยหรือบริษัทร่วมที่มิใช่เป็นส่วนของบริษัทใหญ่</a:t>
            </a:r>
            <a:b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49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562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96944" cy="6192688"/>
          </a:xfrm>
        </p:spPr>
        <p:txBody>
          <a:bodyPr>
            <a:normAutofit fontScale="90000"/>
          </a:bodyPr>
          <a:lstStyle/>
          <a:p>
            <a:pPr algn="l"/>
            <a:r>
              <a:rPr lang="th-TH" sz="49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	หลักการบัญชีที่รับรองทั่วไป (</a:t>
            </a:r>
            <a:r>
              <a:rPr lang="en-US" sz="49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Generally Accepted Accounting Principles : GAAP</a:t>
            </a:r>
            <a:r>
              <a:rPr lang="th-TH" sz="49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สามารถสรุปได้ ดังนี้</a:t>
            </a:r>
            <a:b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1. หลักความเป็นหน่วยงาน (</a:t>
            </a:r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The Business Concept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b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2. หลักความดำรงอยู่ของกิจการ (</a:t>
            </a:r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The Going- Concern </a:t>
            </a:r>
            <a:r>
              <a:rPr lang="en-US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Concept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b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3. หลักการใช้หน่วยเงินตรา (</a:t>
            </a:r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The Monetary </a:t>
            </a:r>
            <a:r>
              <a:rPr lang="en-US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Concept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b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4. หลักรอบเวลา (</a:t>
            </a:r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The Periodic </a:t>
            </a:r>
            <a:r>
              <a:rPr lang="en-US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Concept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b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5. หลักการใช้หลักฐานอันเที่ยงธรรม (</a:t>
            </a:r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The Objectivity </a:t>
            </a:r>
            <a:r>
              <a:rPr lang="en-US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Concept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b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6. หลักราคาทุน (</a:t>
            </a:r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The Cost </a:t>
            </a:r>
            <a:r>
              <a:rPr lang="en-US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Concept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th-TH" sz="49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406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96944" cy="6192688"/>
          </a:xfrm>
        </p:spPr>
        <p:txBody>
          <a:bodyPr>
            <a:normAutofit/>
          </a:bodyPr>
          <a:lstStyle/>
          <a:p>
            <a:pPr algn="l"/>
            <a:r>
              <a:rPr lang="th-TH" sz="49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	หลักการบัญชีที่รับรองทั่วไป (</a:t>
            </a:r>
            <a:r>
              <a:rPr lang="en-US" sz="49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Generally Accepted Accounting Principles : GAAP</a:t>
            </a:r>
            <a:r>
              <a:rPr lang="th-TH" sz="49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สามารถสรุปได้ ดังนี้</a:t>
            </a:r>
            <a:b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7. หลักการเกิดขึ้นของรายได้ (</a:t>
            </a:r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The Realization </a:t>
            </a:r>
            <a:r>
              <a:rPr lang="en-US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Concept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b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8. หลักการจับคู่ค่าใช้จ่ายและรายได้ (</a:t>
            </a:r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The Matching </a:t>
            </a:r>
            <a:r>
              <a:rPr lang="en-US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Concept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b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9. หลักการเงินค้าง (</a:t>
            </a:r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The Accrual </a:t>
            </a:r>
            <a:r>
              <a:rPr lang="en-US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Concept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b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10. หลักโดยประมาณ (</a:t>
            </a:r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The Estimating </a:t>
            </a:r>
            <a:r>
              <a:rPr lang="en-US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Concept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b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11. หลักความระมัดระวัง (</a:t>
            </a:r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The Conservatism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th-TH" sz="49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596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96944" cy="6192688"/>
          </a:xfrm>
        </p:spPr>
        <p:txBody>
          <a:bodyPr>
            <a:normAutofit/>
          </a:bodyPr>
          <a:lstStyle/>
          <a:p>
            <a:pPr algn="l"/>
            <a:r>
              <a:rPr lang="th-TH" sz="49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	หลักการบัญชีที่รับรองทั่วไป (</a:t>
            </a:r>
            <a:r>
              <a:rPr lang="en-US" sz="49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Generally Accepted Accounting Principles : GAAP</a:t>
            </a:r>
            <a:r>
              <a:rPr lang="th-TH" sz="49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สามารถสรุปได้ ดังนี้</a:t>
            </a:r>
            <a:b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12. หลักความสม่ำเสมอ (</a:t>
            </a:r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The Consistency </a:t>
            </a:r>
            <a:r>
              <a:rPr lang="en-US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Concept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b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13. หลักการเปิดเผยข้อมูล (</a:t>
            </a:r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The Disclosure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Concept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b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49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322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96944" cy="6192688"/>
          </a:xfrm>
        </p:spPr>
        <p:txBody>
          <a:bodyPr>
            <a:normAutofit fontScale="90000"/>
          </a:bodyPr>
          <a:lstStyle/>
          <a:p>
            <a:pPr algn="l"/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ข้อจำกัดของข้อมูลบัญชี  พอสรุปได้ ดังนี้</a:t>
            </a: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1. ตัวเลขในงบการเงินเป็นข้อมูลในอดีต</a:t>
            </a:r>
            <a:b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2. ข้อมูลบางรายการเป็นข้อมูลที่เกิดจากการประมาณการ</a:t>
            </a:r>
            <a:b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3. ขาดหลักการบัญชีที่สมบูรณ์</a:t>
            </a:r>
            <a:b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4. มีการบันทึกบัญชีด้วยวิธีการที่แตกต่างกัน</a:t>
            </a:r>
            <a:b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5. การทำบัญชีบ่อยครั้งมีวัตถุประสงค์ทางด้านภาษีเป็นหลัก</a:t>
            </a:r>
            <a:b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6. </a:t>
            </a:r>
            <a:r>
              <a:rPr lang="th-TH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การแสดงรายการบัญชีด้วยหน่วยเงินตราโดยมิได้คำนึงถึงอำนาจการซื้อของเงิน</a:t>
            </a:r>
            <a:br>
              <a:rPr lang="th-TH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7. ข้อมูล</a:t>
            </a:r>
            <a:r>
              <a:rPr lang="th-TH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ในงบการเงินเป็นข้อมูลบางส่วนที่เกิดขึ้นในกิจการเท่านั้น (ข้อมูลที่ไม่เป็นตัวเงิน จะไม่ได้แสดงในงบการเงิน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49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7410" name="Picture 2" descr="C:\Program Files (x86)\Microsoft Office\MEDIA\CAGCAT10\j021769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443879"/>
            <a:ext cx="1459386" cy="141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535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96944" cy="6192688"/>
          </a:xfrm>
        </p:spPr>
        <p:txBody>
          <a:bodyPr>
            <a:normAutofit/>
          </a:bodyPr>
          <a:lstStyle/>
          <a:p>
            <a:pPr algn="l"/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49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 rot="987355">
            <a:off x="2391471" y="1486433"/>
            <a:ext cx="48141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 END</a:t>
            </a:r>
            <a:endParaRPr lang="th-TH" sz="9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394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96944" cy="6192688"/>
          </a:xfrm>
        </p:spPr>
        <p:txBody>
          <a:bodyPr>
            <a:normAutofit fontScale="90000"/>
          </a:bodyPr>
          <a:lstStyle/>
          <a:p>
            <a:pPr algn="l"/>
            <a: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b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1. การกำหนดกลยุทธ์ (</a:t>
            </a:r>
            <a:r>
              <a:rPr lang="en-US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Strategy Formulation Activity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b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	เป็นกิจกรรมเกี่ยวกับการกำหนดเป้าหมายและวัตถุประสงค์ขององค์การ</a:t>
            </a:r>
            <a:b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		</a:t>
            </a:r>
            <a:r>
              <a:rPr lang="en-US" sz="6700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6700" dirty="0">
                <a:latin typeface="TH SarabunPSK" pitchFamily="34" charset="-34"/>
                <a:cs typeface="TH SarabunPSK" pitchFamily="34" charset="-34"/>
              </a:rPr>
            </a:br>
            <a:r>
              <a:rPr lang="en-US" sz="6700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6700" dirty="0" smtClean="0">
                <a:latin typeface="TH SarabunPSK" pitchFamily="34" charset="-34"/>
                <a:cs typeface="TH SarabunPSK" pitchFamily="34" charset="-34"/>
              </a:rPr>
            </a:br>
            <a:endParaRPr lang="th-TH" sz="60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176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4926409"/>
          </a:xfrm>
        </p:spPr>
        <p:txBody>
          <a:bodyPr>
            <a:normAutofit fontScale="90000"/>
          </a:bodyPr>
          <a:lstStyle/>
          <a:p>
            <a:pPr algn="r"/>
            <a:r>
              <a:rPr lang="th-TH" sz="5300" b="1" dirty="0" smtClean="0">
                <a:latin typeface="TH SarabunPSK" pitchFamily="34" charset="-34"/>
                <a:cs typeface="TH SarabunPSK" pitchFamily="34" charset="-34"/>
              </a:rPr>
              <a:t>รายงานทางการเงินและการวิเคราะห์ทางการเงิน (</a:t>
            </a:r>
            <a:r>
              <a:rPr lang="en-US" sz="5300" b="1" dirty="0">
                <a:latin typeface="TH SarabunPSK" pitchFamily="34" charset="-34"/>
                <a:cs typeface="TH SarabunPSK" pitchFamily="34" charset="-34"/>
              </a:rPr>
              <a:t>Financial Reporting and Financial Statement Analysis</a:t>
            </a:r>
            <a:r>
              <a:rPr lang="th-TH" sz="53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sz="60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60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6000" b="1" dirty="0" smtClean="0">
                <a:latin typeface="TH SarabunPSK" pitchFamily="34" charset="-34"/>
                <a:cs typeface="TH SarabunPSK" pitchFamily="34" charset="-34"/>
              </a:rPr>
              <a:t>บทที่ 2 การวิเคราะห์สินทรัพย์</a:t>
            </a:r>
            <a:br>
              <a:rPr lang="th-TH" sz="60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6000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6000" b="1" dirty="0" smtClean="0">
                <a:latin typeface="TH SarabunPSK" pitchFamily="34" charset="-34"/>
                <a:cs typeface="TH SarabunPSK" pitchFamily="34" charset="-34"/>
              </a:rPr>
              <a:t>Assets Analysis</a:t>
            </a:r>
            <a:r>
              <a:rPr lang="th-TH" sz="60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sz="67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6700" b="1" dirty="0" smtClean="0">
                <a:latin typeface="TH SarabunPSK" pitchFamily="34" charset="-34"/>
                <a:cs typeface="TH SarabunPSK" pitchFamily="34" charset="-34"/>
              </a:rPr>
            </a:br>
            <a:endParaRPr lang="th-TH" sz="67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 descr="C:\Program Files (x86)\Microsoft Office\MEDIA\CAGCAT10\j014948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7950" y="4679133"/>
            <a:ext cx="2144162" cy="217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724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95536" y="0"/>
            <a:ext cx="8496944" cy="6525344"/>
          </a:xfrm>
        </p:spPr>
        <p:txBody>
          <a:bodyPr>
            <a:normAutofit/>
          </a:bodyPr>
          <a:lstStyle/>
          <a:p>
            <a:pPr algn="l"/>
            <a: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800" b="1" dirty="0" smtClean="0">
                <a:solidFill>
                  <a:schemeClr val="accent3"/>
                </a:solidFill>
                <a:latin typeface="TH SarabunPSK" pitchFamily="34" charset="-34"/>
                <a:cs typeface="TH SarabunPSK" pitchFamily="34" charset="-34"/>
              </a:rPr>
              <a:t>สินทรัพย์ (</a:t>
            </a:r>
            <a:r>
              <a:rPr lang="en-US" sz="4800" b="1" dirty="0" smtClean="0">
                <a:solidFill>
                  <a:schemeClr val="accent3"/>
                </a:solidFill>
                <a:latin typeface="TH SarabunPSK" pitchFamily="34" charset="-34"/>
                <a:cs typeface="TH SarabunPSK" pitchFamily="34" charset="-34"/>
              </a:rPr>
              <a:t>Assets</a:t>
            </a:r>
            <a:r>
              <a:rPr lang="th-TH" sz="4800" b="1" dirty="0" smtClean="0">
                <a:solidFill>
                  <a:schemeClr val="accent3"/>
                </a:solidFill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4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หมายถึง สิ่งที่มีตัวตนหรือไม่มีตัวตนอันมีมูลค่า ซึ่งบุคคลหรือกิจการเป็นเจ้าของ สิ่งที่มีมูลค่าแบ่งออกเป็น 2 ลักษณะ คือ</a:t>
            </a:r>
            <a:br>
              <a:rPr lang="th-TH" sz="4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1. สิ่งที่มีมูลค่าและมีตัวตน (</a:t>
            </a:r>
            <a:r>
              <a:rPr lang="en-US" sz="4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Tangible Assets</a:t>
            </a:r>
            <a:r>
              <a:rPr lang="th-TH" sz="4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br>
              <a:rPr lang="th-TH" sz="4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4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สิ่งที่มี</a:t>
            </a:r>
            <a:r>
              <a:rPr lang="th-TH" sz="4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มูลค่าแต่ไม่มี</a:t>
            </a:r>
            <a:r>
              <a:rPr lang="th-TH" sz="4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ตัวตน </a:t>
            </a:r>
            <a:r>
              <a:rPr lang="th-TH" sz="4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4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Intangible </a:t>
            </a:r>
            <a:r>
              <a:rPr lang="en-US" sz="4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Assets</a:t>
            </a:r>
            <a:r>
              <a:rPr lang="th-TH" sz="4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60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0" name="Picture 2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157192"/>
            <a:ext cx="1829714" cy="156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23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96944" cy="6192688"/>
          </a:xfrm>
        </p:spPr>
        <p:txBody>
          <a:bodyPr>
            <a:normAutofit fontScale="90000"/>
          </a:bodyPr>
          <a:lstStyle/>
          <a:p>
            <a:pPr algn="l"/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		</a:t>
            </a:r>
            <a:r>
              <a:rPr lang="th-TH" sz="73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การรายงานสินทรัพย์</a:t>
            </a:r>
            <a:r>
              <a:rPr lang="en-US" sz="73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73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en-US" sz="53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53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en-US" sz="53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53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การจัดทำงบดุล ต้องมีการจัดเรียงตามประเภทหมวดหมู่ การจัดรายการหมวดหมู่ในงบดุลเป็นการเปิดเผยข้อมูลที่จำเป็น</a:t>
            </a:r>
            <a:br>
              <a:rPr lang="th-TH" sz="53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53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53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53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53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60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176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96944" cy="6192688"/>
          </a:xfrm>
        </p:spPr>
        <p:txBody>
          <a:bodyPr>
            <a:normAutofit fontScale="90000"/>
          </a:bodyPr>
          <a:lstStyle/>
          <a:p>
            <a:pPr algn="l"/>
            <a:r>
              <a:rPr lang="th-TH" sz="49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การจัดเรียงรายการสินทรัพย์ สามารถเรียงได้ ดังนี้</a:t>
            </a:r>
            <a:br>
              <a:rPr lang="th-TH" sz="49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900" b="1" dirty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900" b="1" u="sng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สินทรัพย์</a:t>
            </a:r>
            <a:r>
              <a:rPr lang="th-TH" sz="49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9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9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1. สินทรัพย์หมุนเวียน</a:t>
            </a:r>
            <a:br>
              <a:rPr lang="th-TH" sz="49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9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9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1.1 เงินสดและเงินฝากธนาคาร</a:t>
            </a:r>
            <a:br>
              <a:rPr lang="th-TH" sz="49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9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9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1.2 เงินลงทุนระยะสั้น</a:t>
            </a:r>
            <a:br>
              <a:rPr lang="th-TH" sz="49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9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9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1.3 ลูกหนี้การค้าและตั๋วเงินรับสุทธิ</a:t>
            </a:r>
            <a:br>
              <a:rPr lang="th-TH" sz="49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9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9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     1.3.1 หนี้สงสัยจะสูญ</a:t>
            </a:r>
            <a:br>
              <a:rPr lang="th-TH" sz="49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9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9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1.3.2 ลูกหนี้การค้าและตั๋วเงินรับสุทธิ</a:t>
            </a:r>
            <a:r>
              <a:rPr lang="th-TH" sz="53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53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60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917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96944" cy="6192688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67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48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มาตรฐานงบดุล แบ่งสินทรัพย์ออกเป็น 5 ประเภท ดังนี้</a:t>
            </a: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8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8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1. สินทรัพย์หมุนเวียน (</a:t>
            </a:r>
            <a:r>
              <a:rPr lang="en-US" sz="4800" b="1" dirty="0" smtClean="0">
                <a:latin typeface="TH SarabunPSK" pitchFamily="34" charset="-34"/>
                <a:cs typeface="TH SarabunPSK" pitchFamily="34" charset="-34"/>
              </a:rPr>
              <a:t>Current Assets</a:t>
            </a: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) คือ เงินสดหรือสินทรัพย์อื่นที่มีเหตุผลจะคาดหมายได้ว่าจะเปลี่ยนเป็นเงินสดหรือใช้หมดไประหว่างรอบระยะเวลาการดำเนินงานตามปกติของกิจการ  ขอบเขตและความหมายตามคำชี้แนะของกรมทะเบียนการค้า มีดังนี้</a:t>
            </a:r>
            <a:r>
              <a:rPr lang="th-TH" sz="4800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8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4800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800" dirty="0">
                <a:latin typeface="TH SarabunPSK" pitchFamily="34" charset="-34"/>
                <a:cs typeface="TH SarabunPSK" pitchFamily="34" charset="-34"/>
              </a:rPr>
            </a:br>
            <a:endParaRPr lang="th-TH" sz="60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0" name="Picture 2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57191"/>
            <a:ext cx="1829714" cy="156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ลูกศรขวา 2"/>
          <p:cNvSpPr/>
          <p:nvPr/>
        </p:nvSpPr>
        <p:spPr>
          <a:xfrm>
            <a:off x="5976156" y="5951068"/>
            <a:ext cx="237626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94002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96944" cy="6192688"/>
          </a:xfrm>
        </p:spPr>
        <p:txBody>
          <a:bodyPr>
            <a:normAutofit/>
          </a:bodyPr>
          <a:lstStyle/>
          <a:p>
            <a:pPr algn="l"/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1. เงินสดและเงินฝากธนาคาร (</a:t>
            </a:r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Cash in Hand and at bank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 หมายถึง ธนบัตรและเหรียญกษาปณ์ที่กิจการมีอยู่ เช็คที่ยังมิได้นำฝาก เช็คเดินทาง </a:t>
            </a:r>
            <a:r>
              <a:rPr lang="th-TH" sz="3600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ดร๊าฟข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องธนาคาร ธนาณัติ และเงินฝากธนาคาร</a:t>
            </a:r>
            <a:b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2. เงินลงทุนระยะสั้นหรือเงินลงทุนชั่วคราว (</a:t>
            </a:r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Short-Term Investment or Temporary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Investment 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 หมายถึง หลักทรัพย์ที่ซื้อจากเงินสดหรือใช้โดยมีวัตถุประสงค์เพื่อหาดอกผลจากการลงทุน ต้องเป็นหลักทรัพย์ที่อยู่ในความต้องการของตลาด</a:t>
            </a:r>
            <a:b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49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027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96944" cy="6192688"/>
          </a:xfrm>
        </p:spPr>
        <p:txBody>
          <a:bodyPr>
            <a:normAutofit/>
          </a:bodyPr>
          <a:lstStyle/>
          <a:p>
            <a:pPr algn="l"/>
            <a:r>
              <a:rPr lang="th-TH" sz="4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หลักทรัพย์ในความต้องการของตลาด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- หลักทรัพย์ประเภทหนี้ (</a:t>
            </a:r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Marketable Debt Securities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 เช่น หุ้นกู้ (</a:t>
            </a:r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Bond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 พันธบัตรรัฐบาล (</a:t>
            </a:r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Government Bond 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b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- หลักทรัพย์ประเภททุน (</a:t>
            </a:r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Marketable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Equity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Securities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 เช่น หุ้นสามัญ (</a:t>
            </a:r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Common Stock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 หุ้นบุริมสิทธิ (</a:t>
            </a:r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Preferred Stock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b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49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074" name="Picture 2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508646"/>
            <a:ext cx="1292970" cy="131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4061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96944" cy="6192688"/>
          </a:xfrm>
        </p:spPr>
        <p:txBody>
          <a:bodyPr>
            <a:normAutofit/>
          </a:bodyPr>
          <a:lstStyle/>
          <a:p>
            <a:pPr algn="l"/>
            <a:r>
              <a:rPr lang="th-TH" sz="4900" b="1" dirty="0" smtClean="0">
                <a:latin typeface="TH SarabunPSK" pitchFamily="34" charset="-34"/>
                <a:cs typeface="TH SarabunPSK" pitchFamily="34" charset="-34"/>
              </a:rPr>
              <a:t>	3. ลูกหนี้การค้าและตั๋วเงินรับ (</a:t>
            </a:r>
            <a:r>
              <a:rPr lang="en-US" sz="4900" b="1" dirty="0" smtClean="0">
                <a:latin typeface="TH SarabunPSK" pitchFamily="34" charset="-34"/>
                <a:cs typeface="TH SarabunPSK" pitchFamily="34" charset="-34"/>
              </a:rPr>
              <a:t>Account Receivable and </a:t>
            </a:r>
            <a:r>
              <a:rPr lang="en-US" sz="4900" b="1" dirty="0">
                <a:latin typeface="TH SarabunPSK" pitchFamily="34" charset="-34"/>
                <a:cs typeface="TH SarabunPSK" pitchFamily="34" charset="-34"/>
              </a:rPr>
              <a:t>Note Receivable</a:t>
            </a:r>
            <a:r>
              <a:rPr lang="th-TH" sz="4900" b="1" dirty="0" smtClean="0">
                <a:latin typeface="TH SarabunPSK" pitchFamily="34" charset="-34"/>
                <a:cs typeface="TH SarabunPSK" pitchFamily="34" charset="-34"/>
              </a:rPr>
              <a:t>) หมายถึง เงินที่ลูกค้าค้างชำระค่าสินค้าหรือบริการ และลูกหนี้ตามตั๋วเงินรับอันเกิดจากค่าสินค้าหรือบริการ (หากเกิน 10</a:t>
            </a:r>
            <a:r>
              <a:rPr lang="en-US" sz="4900" b="1" dirty="0" smtClean="0">
                <a:latin typeface="TH SarabunPSK" pitchFamily="34" charset="-34"/>
                <a:cs typeface="TH SarabunPSK" pitchFamily="34" charset="-34"/>
              </a:rPr>
              <a:t>% </a:t>
            </a:r>
            <a:r>
              <a:rPr lang="th-TH" sz="4900" b="1" dirty="0" smtClean="0">
                <a:latin typeface="TH SarabunPSK" pitchFamily="34" charset="-34"/>
                <a:cs typeface="TH SarabunPSK" pitchFamily="34" charset="-34"/>
              </a:rPr>
              <a:t>ให้แยก</a:t>
            </a:r>
            <a:r>
              <a:rPr lang="th-TH" sz="4900" b="1" smtClean="0">
                <a:latin typeface="TH SarabunPSK" pitchFamily="34" charset="-34"/>
                <a:cs typeface="TH SarabunPSK" pitchFamily="34" charset="-34"/>
              </a:rPr>
              <a:t>ออกเป็นเอกเทศ)</a:t>
            </a:r>
            <a:r>
              <a:rPr lang="th-TH" sz="49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9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4900" b="1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9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49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900" b="1" dirty="0" smtClean="0">
                <a:latin typeface="TH SarabunPSK" pitchFamily="34" charset="-34"/>
                <a:cs typeface="TH SarabunPSK" pitchFamily="34" charset="-34"/>
              </a:rPr>
            </a:br>
            <a:endParaRPr lang="th-TH" sz="49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098" name="Picture 2" descr="C:\Program Files (x86)\Microsoft Office\MEDIA\CAGCAT10\j028603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165304"/>
            <a:ext cx="918972" cy="69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394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96944" cy="6192688"/>
          </a:xfrm>
        </p:spPr>
        <p:txBody>
          <a:bodyPr>
            <a:normAutofit/>
          </a:bodyPr>
          <a:lstStyle/>
          <a:p>
            <a:pPr algn="l"/>
            <a:r>
              <a:rPr lang="th-TH" sz="4900" b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9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ตั๋วเงินรับ </a:t>
            </a:r>
            <a:r>
              <a:rPr lang="th-TH" sz="4900" b="1" dirty="0" smtClean="0">
                <a:latin typeface="TH SarabunPSK" pitchFamily="34" charset="-34"/>
                <a:cs typeface="TH SarabunPSK" pitchFamily="34" charset="-34"/>
              </a:rPr>
              <a:t>หมายถึง คำมั่นสัญญาที่เป็นลายลักษณ์อักษร โดยปราศจากเงื่อนไขที่บุคคลหนึ่งรับชำระเงินจำนวนหนึ่งให้แก่บุคคลหนึ่งภายในระยะเวลาที่แน่นอน</a:t>
            </a:r>
            <a:br>
              <a:rPr lang="th-TH" sz="49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4900" b="1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9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49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900" b="1" dirty="0" smtClean="0">
                <a:latin typeface="TH SarabunPSK" pitchFamily="34" charset="-34"/>
                <a:cs typeface="TH SarabunPSK" pitchFamily="34" charset="-34"/>
              </a:rPr>
            </a:br>
            <a:endParaRPr lang="th-TH" sz="49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864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96944" cy="6192688"/>
          </a:xfrm>
        </p:spPr>
        <p:txBody>
          <a:bodyPr>
            <a:normAutofit/>
          </a:bodyPr>
          <a:lstStyle/>
          <a:p>
            <a:pPr algn="l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ผู้วิเคราะห์รายการลูกหนี้การค้าและตั๋วเงินรับ ควรคำนึงถึง </a:t>
            </a:r>
            <a:r>
              <a:rPr lang="en-US" sz="4800" b="1" dirty="0" smtClean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40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จำนวนลูกหนี้และตั๋วเงินรับที่จะถึงกำหนดการรับชำระ</a:t>
            </a:r>
            <a:br>
              <a:rPr lang="th-TH" sz="40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2. การประมาณการหนี้สงสัยจะสูญถูกต้องเพียงใด</a:t>
            </a:r>
            <a:br>
              <a:rPr lang="th-TH" sz="40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3. การแบ่งประเภทลูกหนี้การค้าและตั๋วเงินรับจากการค้าออกจากลูกหนี้ตั๋วเงินรับอื่น</a:t>
            </a:r>
            <a:br>
              <a:rPr lang="th-TH" sz="40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4. คุณภาพของลูกหนี้การค้าและตั๋วเงินรับ</a:t>
            </a:r>
            <a:br>
              <a:rPr lang="th-TH" sz="40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5. การเปิดเผยข้อมูล</a:t>
            </a:r>
            <a:br>
              <a:rPr lang="th-TH" sz="40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6.ภาระผูกพัน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753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96944" cy="6192688"/>
          </a:xfrm>
        </p:spPr>
        <p:txBody>
          <a:bodyPr>
            <a:normAutofit fontScale="90000"/>
          </a:bodyPr>
          <a:lstStyle/>
          <a:p>
            <a:pPr algn="l"/>
            <a:r>
              <a:rPr lang="th-TH" sz="49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49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การจัดหาเงินทุน (</a:t>
            </a:r>
            <a:r>
              <a:rPr lang="en-US" sz="49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Financing</a:t>
            </a:r>
            <a:r>
              <a:rPr lang="th-TH" sz="49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49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Activity</a:t>
            </a:r>
            <a:r>
              <a:rPr lang="th-TH" sz="49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r>
              <a:rPr lang="en-US" sz="49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49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en-US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เป็นกิจกรรมเกี่ยวกับการจัดหาแหล่งเงินทุนที่มีต้นทุนต่ำสุด (</a:t>
            </a:r>
            <a:r>
              <a:rPr lang="en-US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Weighted Average Cost of Capital : WACC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r>
              <a:rPr lang="en-US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กิจกรรมการจัดหาเงินทุน ได้แก่</a:t>
            </a:r>
            <a:b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9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- การกู้ยืม</a:t>
            </a:r>
            <a:br>
              <a:rPr lang="th-TH" sz="49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9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9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- การออกหุ้นกู้ หุ้นบุริมสิทธิ์</a:t>
            </a:r>
            <a:br>
              <a:rPr lang="th-TH" sz="49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9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9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- เงินปันผล</a:t>
            </a:r>
            <a:r>
              <a:rPr lang="en-US" sz="6700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6700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6700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6700" dirty="0" smtClean="0">
                <a:latin typeface="TH SarabunPSK" pitchFamily="34" charset="-34"/>
                <a:cs typeface="TH SarabunPSK" pitchFamily="34" charset="-34"/>
              </a:rPr>
            </a:br>
            <a:endParaRPr lang="th-TH" sz="60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0" name="Picture 2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157192"/>
            <a:ext cx="1829714" cy="156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002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0" y="-106319"/>
            <a:ext cx="8820472" cy="5263511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 smtClean="0">
                <a:latin typeface="TH SarabunPSK" pitchFamily="34" charset="-34"/>
                <a:cs typeface="TH SarabunPSK" pitchFamily="34" charset="-34"/>
              </a:rPr>
              <a:t> 4. 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เงินกู้ยืมแก่บริษัทในเครือและบริษัทร่วม (</a:t>
            </a:r>
            <a:r>
              <a:rPr lang="en-US" sz="4400" b="1" dirty="0" smtClean="0">
                <a:latin typeface="TH SarabunPSK" pitchFamily="34" charset="-34"/>
                <a:cs typeface="TH SarabunPSK" pitchFamily="34" charset="-34"/>
              </a:rPr>
              <a:t>Loans to subsidiaries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4400" b="1" dirty="0" smtClean="0">
                <a:latin typeface="TH SarabunPSK" pitchFamily="34" charset="-34"/>
                <a:cs typeface="TH SarabunPSK" pitchFamily="34" charset="-34"/>
              </a:rPr>
              <a:t>and associated companies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) หมายถึง เงินที่กิจการให้บริษัทในเครือและบริษัทร่วมกู้ยืม</a:t>
            </a:r>
            <a:br>
              <a:rPr lang="th-TH" sz="44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  5.สินค้าคงเหลือ</a:t>
            </a:r>
            <a:r>
              <a:rPr lang="en-US" sz="44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4400" b="1" dirty="0" smtClean="0">
                <a:latin typeface="TH SarabunPSK" pitchFamily="34" charset="-34"/>
                <a:cs typeface="TH SarabunPSK" pitchFamily="34" charset="-34"/>
              </a:rPr>
              <a:t>Inventories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) หมายถึง สินค้าสำเร็จรูป งานหรือสินค้าระหว่างทำวัตถุดิบและวัสดุใช้ในการผลิตเพื่อขายตามปกติของกิจการ</a:t>
            </a: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339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96944" cy="5760640"/>
          </a:xfrm>
        </p:spPr>
        <p:txBody>
          <a:bodyPr>
            <a:normAutofit fontScale="90000"/>
          </a:bodyPr>
          <a:lstStyle/>
          <a:p>
            <a:pPr algn="l"/>
            <a: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		</a:t>
            </a:r>
            <a:b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5400" b="1" dirty="0" smtClean="0">
                <a:solidFill>
                  <a:srgbClr val="C00000"/>
                </a:solidFill>
                <a:effectLst/>
                <a:latin typeface="Angsana New" pitchFamily="18" charset="-34"/>
                <a:cs typeface="Angsana New" pitchFamily="18" charset="-34"/>
              </a:rPr>
              <a:t>สินค้าสำเร็จรูป (</a:t>
            </a:r>
            <a:r>
              <a:rPr lang="en-US" sz="5400" b="1" dirty="0" smtClean="0">
                <a:solidFill>
                  <a:srgbClr val="C00000"/>
                </a:solidFill>
                <a:effectLst/>
                <a:latin typeface="Angsana New" pitchFamily="18" charset="-34"/>
                <a:cs typeface="Angsana New" pitchFamily="18" charset="-34"/>
              </a:rPr>
              <a:t>Finished Goods</a:t>
            </a:r>
            <a:r>
              <a:rPr lang="th-TH" sz="5400" b="1" dirty="0" smtClean="0">
                <a:solidFill>
                  <a:srgbClr val="C00000"/>
                </a:solidFill>
                <a:effectLst/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ngsana New" pitchFamily="18" charset="-34"/>
                <a:cs typeface="Angsana New" pitchFamily="18" charset="-34"/>
              </a:rPr>
              <a:t>หมายถึง ของที่ทำหรือผลิตไว้เพื่อขาย</a:t>
            </a:r>
            <a:br>
              <a:rPr lang="th-TH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ngsana New" pitchFamily="18" charset="-34"/>
                <a:cs typeface="Angsana New" pitchFamily="18" charset="-34"/>
              </a:rPr>
            </a:br>
            <a:r>
              <a:rPr lang="th-TH" sz="5400" b="1" dirty="0" smtClean="0">
                <a:solidFill>
                  <a:srgbClr val="C00000"/>
                </a:solidFill>
                <a:effectLst/>
                <a:latin typeface="Angsana New" pitchFamily="18" charset="-34"/>
                <a:cs typeface="Angsana New" pitchFamily="18" charset="-34"/>
              </a:rPr>
              <a:t>สินค้าระหว่างทำ (</a:t>
            </a:r>
            <a:r>
              <a:rPr lang="en-US" sz="5400" b="1" dirty="0" smtClean="0">
                <a:solidFill>
                  <a:srgbClr val="C00000"/>
                </a:solidFill>
                <a:effectLst/>
                <a:latin typeface="Angsana New" pitchFamily="18" charset="-34"/>
                <a:cs typeface="Angsana New" pitchFamily="18" charset="-34"/>
              </a:rPr>
              <a:t>Goods in Process</a:t>
            </a:r>
            <a:r>
              <a:rPr lang="th-TH" sz="5400" b="1" dirty="0" smtClean="0">
                <a:solidFill>
                  <a:srgbClr val="C00000"/>
                </a:solidFill>
                <a:effectLst/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ngsana New" pitchFamily="18" charset="-34"/>
                <a:cs typeface="Angsana New" pitchFamily="18" charset="-34"/>
              </a:rPr>
              <a:t>หรืองานระหว่างทำ (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ngsana New" pitchFamily="18" charset="-34"/>
                <a:cs typeface="Angsana New" pitchFamily="18" charset="-34"/>
              </a:rPr>
              <a:t>Work in Process</a:t>
            </a:r>
            <a:r>
              <a:rPr lang="th-TH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ngsana New" pitchFamily="18" charset="-34"/>
                <a:cs typeface="Angsana New" pitchFamily="18" charset="-34"/>
              </a:rPr>
              <a:t>)หมายถึงของที่ทำหรือผลิตสำเร็จบางส่วน และต้องทำหรือผลิตเพิ่มเติมก่อนที่จะขายได้</a:t>
            </a: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49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988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1157" y="2636912"/>
            <a:ext cx="8496944" cy="5760640"/>
          </a:xfrm>
        </p:spPr>
        <p:txBody>
          <a:bodyPr>
            <a:normAutofit fontScale="90000"/>
          </a:bodyPr>
          <a:lstStyle/>
          <a:p>
            <a:pPr algn="l"/>
            <a: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		</a:t>
            </a:r>
            <a:b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60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วัตถุดิบ (</a:t>
            </a:r>
            <a:r>
              <a:rPr lang="en-US" sz="60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Raw</a:t>
            </a:r>
            <a:r>
              <a:rPr lang="th-TH" sz="60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60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Materials</a:t>
            </a:r>
            <a:r>
              <a:rPr lang="th-TH" sz="60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6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หมายถึง ของที่ซื้อหรือได้มาเพื่อใช้เป็นส่วนผสมหรือส่วนประกอบอันสำคัญในการทำหรือผลิตสินค้าสำเร็จรูป 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49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935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96944" cy="5760640"/>
          </a:xfrm>
        </p:spPr>
        <p:txBody>
          <a:bodyPr>
            <a:normAutofit/>
          </a:bodyPr>
          <a:lstStyle/>
          <a:p>
            <a:pPr algn="l"/>
            <a:r>
              <a:rPr lang="th-TH" sz="5400" b="1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วัสดุโรงงาน (</a:t>
            </a:r>
            <a:r>
              <a:rPr lang="en-US" sz="5400" b="1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Factory Supplies</a:t>
            </a:r>
            <a:r>
              <a:rPr lang="th-TH" sz="5400" b="1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หมายถึง ของส่วนน้อยที่ใช้ในการทำหรือผลิตสินค้าสำเร็จรูป อาจเป็นส่วนผสมหรือส่วนประกอบหรือไม่ก็ได้</a:t>
            </a:r>
            <a: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b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49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920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51520" y="2276872"/>
            <a:ext cx="8496944" cy="6192688"/>
          </a:xfrm>
        </p:spPr>
        <p:txBody>
          <a:bodyPr>
            <a:normAutofit fontScale="90000"/>
          </a:bodyPr>
          <a:lstStyle/>
          <a:p>
            <a:pPr algn="l"/>
            <a: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6. สินทรัพย์หมุนเวียนอื่น (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Other Current Assets</a:t>
            </a:r>
            <a:r>
              <a:rPr lang="th-TH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) หมายถึง ค่าใช้จ่ายล่วงหน้า รายได้ค้างรับและสินทรัพย์หมุนเวียนอื่นที่ไม่อาจแสดงไว้ในรายการที่1-5 ได้ (หากเกิน 5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% </a:t>
            </a:r>
            <a:r>
              <a:rPr lang="th-TH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ให้แยกแสดงออกเป็นเอกเทศ)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149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96944" cy="6192688"/>
          </a:xfrm>
        </p:spPr>
        <p:txBody>
          <a:bodyPr>
            <a:normAutofit fontScale="90000"/>
          </a:bodyPr>
          <a:lstStyle/>
          <a:p>
            <a:pPr algn="l"/>
            <a:r>
              <a:rPr lang="th-TH" sz="5400" b="1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ลูกหนี้และเงินให้กู้ยืมแก่กรรมการและลูกจ้าง (</a:t>
            </a:r>
            <a:r>
              <a:rPr lang="en-US" sz="5400" b="1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Receivable and Loans to Directors and Employees</a:t>
            </a:r>
            <a:r>
              <a:rPr lang="th-TH" sz="5400" b="1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หมายถึง เงินกู้ยืมที่กรรมการและลูกจ้างยืมไปจากกิจการ รวมทั้งหนี้สินที่กรรมการและลูกจ้างมีต่อกิจการ ไม่รวมการให้กู้ยืมแก่กิจการและลูกจ้างตาม 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“</a:t>
            </a:r>
            <a:r>
              <a:rPr lang="th-TH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โครงการสวัสดิการของพนักงาน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”</a:t>
            </a: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49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538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96944" cy="6192688"/>
          </a:xfrm>
        </p:spPr>
        <p:txBody>
          <a:bodyPr>
            <a:normAutofit fontScale="90000"/>
          </a:bodyPr>
          <a:lstStyle/>
          <a:p>
            <a:pPr algn="l"/>
            <a: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5400" b="1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เงินลงทุนและเงินให้กู้ยืมแก่บริษัทในเครือ บริษัทร่วมและบริษัทอื่น (</a:t>
            </a:r>
            <a:r>
              <a:rPr lang="en-US" sz="5400" b="1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Investment and</a:t>
            </a:r>
            <a:r>
              <a:rPr lang="th-TH" sz="5400" b="1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5400" b="1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Loans to Subsidies associated and other companies</a:t>
            </a:r>
            <a:r>
              <a:rPr lang="th-TH" sz="5400" b="1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หมายถึง เงินลงทุนในบริษัทในเครือ บริษัทร่วมและบริษัทอื่น และเงินให้กู้ยืมแก่บริษัทในเครือ บริษัทร่วมและบริษัทอื่น</a:t>
            </a: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49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927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95536" y="2636912"/>
            <a:ext cx="8496944" cy="6192688"/>
          </a:xfrm>
        </p:spPr>
        <p:txBody>
          <a:bodyPr>
            <a:normAutofit fontScale="90000"/>
          </a:bodyPr>
          <a:lstStyle/>
          <a:p>
            <a:pPr algn="l"/>
            <a: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		</a:t>
            </a:r>
            <a:r>
              <a:rPr lang="th-TH" sz="49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9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5400" b="1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ที่ดิน อาคาร และอุปกรณ์ (</a:t>
            </a:r>
            <a:r>
              <a:rPr lang="en-US" sz="5400" b="1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Property Plant and </a:t>
            </a:r>
            <a:r>
              <a:rPr lang="en-US" sz="5400" b="1" dirty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E</a:t>
            </a:r>
            <a:r>
              <a:rPr lang="en-US" sz="5400" b="1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quipment </a:t>
            </a:r>
            <a:r>
              <a:rPr lang="th-TH" sz="5400" b="1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หมายถึง ที่ดิน อาคาร และสิ่งปลูกสร้าง สิทธิการเช่าที่ดินและอาคารรวมทั้งค่าดัดแปรงสถานที่นั้นตลอดจนเครื่องจักร ยานพาหนะ และอุปกรณ์ต่าง ๆ</a:t>
            </a:r>
            <a:r>
              <a:rPr lang="th-TH" sz="49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9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9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49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215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0" y="3761656"/>
            <a:ext cx="8496944" cy="6192688"/>
          </a:xfrm>
        </p:spPr>
        <p:txBody>
          <a:bodyPr>
            <a:normAutofit fontScale="90000"/>
          </a:bodyPr>
          <a:lstStyle/>
          <a:p>
            <a:pPr algn="l"/>
            <a:r>
              <a:rPr lang="th-TH" sz="4000" b="1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  สินทรัพย์อื่น ๆ (</a:t>
            </a:r>
            <a:r>
              <a:rPr lang="en-US" sz="4000" b="1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Other asset</a:t>
            </a:r>
            <a:r>
              <a:rPr lang="en-US" sz="4000" b="1" dirty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s</a:t>
            </a:r>
            <a:r>
              <a:rPr lang="th-TH" sz="4000" b="1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หมายถึง รายจ่ายรอการตัดบัญชี และสินทรัพย์อื่นที่ไม่อาจแสดงรวมอยู่ในรายการที่ 1-4 ได้</a:t>
            </a:r>
            <a:br>
              <a:rPr lang="th-T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- สินทรัพย์อื่น ๆ คือ เงินสินทรัพย์ที่ไม่อาจจัดเช้าเป็นสินทรัพย์หมุนเวียนหรือสินทรัพย์ถาวรได้ เช่น เงินลงทุนระยะยาว  ที่ดิน ที่มิได้ใช้ในการดำเนินงาน</a:t>
            </a:r>
            <a:br>
              <a:rPr lang="th-T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- รายจ่ายรอการตัดบัญชี (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Deferred Charge</a:t>
            </a:r>
            <a:r>
              <a:rPr lang="th-T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) หมายถึงการจ่ายที่ได้กระทำไปก่อน สำหรับสินทรัพย์หรือบริการที่จะได้รับประโยชน์ในอนาคตและจะใช้หมดไปในระยะเวลานาน เช่น รายจ่าย การวิจัยและค้นคว้า รายจ่ายการจัดตั้งบริษัท</a:t>
            </a:r>
            <a: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9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9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49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244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96944" cy="6192688"/>
          </a:xfrm>
        </p:spPr>
        <p:txBody>
          <a:bodyPr>
            <a:normAutofit/>
          </a:bodyPr>
          <a:lstStyle/>
          <a:p>
            <a:pPr algn="l"/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49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 rot="987355">
            <a:off x="2391471" y="1486433"/>
            <a:ext cx="48141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 END</a:t>
            </a:r>
            <a:endParaRPr lang="th-TH" sz="9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394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96944" cy="6192688"/>
          </a:xfrm>
        </p:spPr>
        <p:txBody>
          <a:bodyPr>
            <a:normAutofit/>
          </a:bodyPr>
          <a:lstStyle/>
          <a:p>
            <a:pPr algn="l"/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3. การลงทุน (</a:t>
            </a:r>
            <a:r>
              <a:rPr lang="en-US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Investing Activity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b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เป็นกิจกรรมเกี่ยวกับการตัดสินใจลงทุนในสินทรัพย์ชนิดต่าง ๆ ที่จำเป็นขององค์กร โดยผู้บริหารต้องพิจารณาถึงต้นทุนของการได้มาของสินทรัพย์ด้วย</a:t>
            </a:r>
            <a:b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49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027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0" y="260648"/>
            <a:ext cx="9036496" cy="5976664"/>
          </a:xfrm>
        </p:spPr>
        <p:txBody>
          <a:bodyPr>
            <a:normAutofit fontScale="90000"/>
          </a:bodyPr>
          <a:lstStyle/>
          <a:p>
            <a:pPr algn="r"/>
            <a:r>
              <a:rPr lang="th-TH" sz="5300" b="1" dirty="0" smtClean="0">
                <a:latin typeface="TH SarabunPSK" pitchFamily="34" charset="-34"/>
                <a:cs typeface="TH SarabunPSK" pitchFamily="34" charset="-34"/>
              </a:rPr>
              <a:t>รายงานทางการเงินและการวิเคราะห์ทางการเงิน (</a:t>
            </a:r>
            <a:r>
              <a:rPr lang="en-US" sz="5300" b="1" dirty="0">
                <a:latin typeface="TH SarabunPSK" pitchFamily="34" charset="-34"/>
                <a:cs typeface="TH SarabunPSK" pitchFamily="34" charset="-34"/>
              </a:rPr>
              <a:t>Financial Reporting and Financial Statement Analysis</a:t>
            </a:r>
            <a:r>
              <a:rPr lang="th-TH" sz="5300" b="1" smtClean="0">
                <a:latin typeface="TH SarabunPSK" pitchFamily="34" charset="-34"/>
                <a:cs typeface="TH SarabunPSK" pitchFamily="34" charset="-34"/>
              </a:rPr>
              <a:t>)</a:t>
            </a:r>
            <a:br>
              <a:rPr lang="th-TH" sz="5300" b="1" smtClean="0">
                <a:latin typeface="TH SarabunPSK" pitchFamily="34" charset="-34"/>
                <a:cs typeface="TH SarabunPSK" pitchFamily="34" charset="-34"/>
              </a:rPr>
            </a:br>
            <a:r>
              <a:rPr lang="th-TH" sz="6000" b="1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60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6000" b="1" dirty="0" smtClean="0">
                <a:latin typeface="TH SarabunPSK" pitchFamily="34" charset="-34"/>
                <a:cs typeface="TH SarabunPSK" pitchFamily="34" charset="-34"/>
              </a:rPr>
              <a:t>บทที่ </a:t>
            </a:r>
            <a:r>
              <a:rPr lang="th-TH" sz="6000" b="1" dirty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6000" b="1" dirty="0" smtClean="0">
                <a:latin typeface="TH SarabunPSK" pitchFamily="34" charset="-34"/>
                <a:cs typeface="TH SarabunPSK" pitchFamily="34" charset="-34"/>
              </a:rPr>
              <a:t> การวิเคราะห์หนี้สินและส่วนของเจ้าของ</a:t>
            </a:r>
            <a:br>
              <a:rPr lang="th-TH" sz="60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6000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6000" b="1" dirty="0" smtClean="0">
                <a:latin typeface="TH SarabunPSK" pitchFamily="34" charset="-34"/>
                <a:cs typeface="TH SarabunPSK" pitchFamily="34" charset="-34"/>
              </a:rPr>
              <a:t>Liabilities and Owners’ Equities</a:t>
            </a:r>
            <a:r>
              <a:rPr lang="th-TH" sz="60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sz="67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6700" b="1" dirty="0" smtClean="0">
                <a:latin typeface="TH SarabunPSK" pitchFamily="34" charset="-34"/>
                <a:cs typeface="TH SarabunPSK" pitchFamily="34" charset="-34"/>
              </a:rPr>
            </a:br>
            <a:endParaRPr lang="th-TH" sz="67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24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95536" y="0"/>
            <a:ext cx="8496944" cy="6525344"/>
          </a:xfrm>
        </p:spPr>
        <p:txBody>
          <a:bodyPr>
            <a:normAutofit fontScale="90000"/>
          </a:bodyPr>
          <a:lstStyle/>
          <a:p>
            <a:pPr algn="l"/>
            <a: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b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000" b="1" cap="none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หนี้สิน (</a:t>
            </a:r>
            <a:r>
              <a:rPr lang="en-US" sz="4000" b="1" cap="none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Liabilities</a:t>
            </a:r>
            <a:r>
              <a:rPr lang="th-TH" sz="4000" b="1" cap="none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4000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หมายถึง พันธะผูกพันของกิจการ อันเกิดจากการค้า การกู้ยืม หรือการอื่น ซึ่งต้องชำระคืนในภายหน้าด้วยสินทรัพย์หรือบริการ</a:t>
            </a:r>
            <a:br>
              <a:rPr lang="th-TH" sz="4000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sz="4000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000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sz="4000" b="1" cap="none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ส่วนของผู้เป็นเจ้าของ (</a:t>
            </a:r>
            <a:r>
              <a:rPr lang="en-US" sz="4000" b="1" cap="none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Owners’ </a:t>
            </a:r>
            <a:r>
              <a:rPr lang="en-US" sz="4000" b="1" cap="none" dirty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E</a:t>
            </a:r>
            <a:r>
              <a:rPr lang="en-US" sz="4000" b="1" cap="none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quities</a:t>
            </a:r>
            <a:r>
              <a:rPr lang="th-TH" sz="4000" b="1" cap="none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4000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คือ ส่วนได้เสียที่เจ้าของมีอยู่ในสินทรัพย์ของกิจการ ในงบดุลส่วนของเจ้าของเท่ากับสินทรัพย์หักด้วยหนี้สิน</a:t>
            </a:r>
            <a:r>
              <a:rPr lang="th-TH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b="1" cap="none" dirty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cap="none" dirty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60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0" name="Picture 2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157192"/>
            <a:ext cx="1829714" cy="156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23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96944" cy="6192688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400" b="1" cap="none" dirty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ส่วนของผู้เป็นเจ้าของ (</a:t>
            </a:r>
            <a:r>
              <a:rPr lang="en-US" sz="4400" b="1" cap="none" dirty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Owners’ Equities</a:t>
            </a:r>
            <a:r>
              <a:rPr lang="th-TH" sz="4400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) ในกิจการเจาของคนเดียว นิยมใช้คำว่า </a:t>
            </a:r>
            <a:r>
              <a:rPr lang="en-US" sz="4400" b="1" cap="none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“</a:t>
            </a:r>
            <a:r>
              <a:rPr lang="th-TH" sz="4400" b="1" cap="none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ทุน</a:t>
            </a:r>
            <a:r>
              <a:rPr lang="en-US" sz="4400" b="1" cap="none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”</a:t>
            </a:r>
            <a:br>
              <a:rPr lang="en-US" sz="4400" b="1" cap="none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sz="4400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กิจการในรูปห้างหุ้นส่วน จะใช้คำว่า </a:t>
            </a:r>
            <a:r>
              <a:rPr lang="en-US" sz="4400" b="1" cap="none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“</a:t>
            </a:r>
            <a:r>
              <a:rPr lang="th-TH" sz="4400" b="1" cap="none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ส่วนของผู้เป็นหุ้นส่วน</a:t>
            </a:r>
            <a:r>
              <a:rPr lang="en-US" sz="4400" b="1" cap="none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”</a:t>
            </a:r>
            <a:r>
              <a:rPr lang="en-US" sz="4400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4400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sz="4400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กิจการในรูปของบริษัท จะใช้คำว่า </a:t>
            </a:r>
            <a:r>
              <a:rPr lang="en-US" sz="4400" b="1" cap="none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“</a:t>
            </a:r>
            <a:r>
              <a:rPr lang="th-TH" sz="4400" b="1" cap="none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ส่วนของผู้ถือหุ้น</a:t>
            </a:r>
            <a:r>
              <a:rPr lang="en-US" sz="4400" b="1" cap="none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”</a:t>
            </a:r>
            <a:r>
              <a:rPr lang="en-US" sz="6700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6700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en-US" sz="6700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6700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6700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6700" dirty="0">
                <a:latin typeface="TH SarabunPSK" pitchFamily="34" charset="-34"/>
                <a:cs typeface="TH SarabunPSK" pitchFamily="34" charset="-34"/>
              </a:rPr>
            </a:br>
            <a:r>
              <a:rPr lang="en-US" sz="6700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6700" dirty="0" smtClean="0">
                <a:latin typeface="TH SarabunPSK" pitchFamily="34" charset="-34"/>
                <a:cs typeface="TH SarabunPSK" pitchFamily="34" charset="-34"/>
              </a:rPr>
            </a:br>
            <a:endParaRPr lang="th-TH" sz="60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176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96944" cy="6192688"/>
          </a:xfrm>
        </p:spPr>
        <p:txBody>
          <a:bodyPr>
            <a:normAutofit fontScale="90000"/>
          </a:bodyPr>
          <a:lstStyle/>
          <a:p>
            <a:r>
              <a:rPr lang="th-TH" sz="4000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การรายงานหนี้สินและส่วนของผู้เป็นเจ้าของ</a:t>
            </a:r>
            <a:br>
              <a:rPr lang="th-TH" sz="4000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sz="4000" b="1" cap="none" dirty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000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มาตรฐานบัญชี กำหนดให้จัดหมวดหมู่รายการหนี้สินและส่วนของผู้เป็นเจ้าของ ดังนี้</a:t>
            </a:r>
            <a:r>
              <a:rPr lang="th-TH" sz="4000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000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en-US" sz="4000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u="sng" cap="none" dirty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 หนี้สินและส่วนของผู้เป็น</a:t>
            </a:r>
            <a:r>
              <a:rPr lang="th-TH" b="1" u="sng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เจ้าของ</a:t>
            </a:r>
            <a:r>
              <a:rPr lang="en-US" b="1" u="sng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b="1" u="sng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en-US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หนี้สินหมุนเวียน</a:t>
            </a:r>
            <a:r>
              <a:rPr lang="en-US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en-US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เจ้าหนี้และเงินกู้ยืมจากกรรมการและลูกจ้าง</a:t>
            </a:r>
            <a:br>
              <a:rPr lang="th-TH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3. เงินกู้จากบริษัทในเครือและบริษัทย่อย</a:t>
            </a:r>
            <a:br>
              <a:rPr lang="th-TH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4. เงินทุนเลี้ยงชีพและบำเหน็จ</a:t>
            </a:r>
            <a:br>
              <a:rPr lang="th-TH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5. เงินกู้ระยะยาว</a:t>
            </a:r>
            <a:br>
              <a:rPr lang="th-TH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6. หนี้สินอื่น ๆ</a:t>
            </a:r>
            <a:br>
              <a:rPr lang="th-TH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7. ส่วนของผู้ถือหุ้น</a:t>
            </a:r>
            <a:r>
              <a:rPr lang="en-US" sz="6700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6700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6700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6700" dirty="0" smtClean="0">
                <a:latin typeface="TH SarabunPSK" pitchFamily="34" charset="-34"/>
                <a:cs typeface="TH SarabunPSK" pitchFamily="34" charset="-34"/>
              </a:rPr>
            </a:br>
            <a:endParaRPr lang="th-TH" sz="60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0" name="Picture 2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157192"/>
            <a:ext cx="1829714" cy="156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002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96944" cy="6192688"/>
          </a:xfrm>
        </p:spPr>
        <p:txBody>
          <a:bodyPr>
            <a:normAutofit fontScale="90000"/>
          </a:bodyPr>
          <a:lstStyle/>
          <a:p>
            <a:r>
              <a:rPr lang="en-US" b="1" cap="none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b="1" cap="none" dirty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หนี้สิน</a:t>
            </a:r>
            <a:r>
              <a:rPr lang="th-TH" b="1" cap="none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หมุนเวียน</a:t>
            </a:r>
            <a:r>
              <a:rPr lang="en-US" b="1" cap="none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cap="none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cap="none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Current Liabilities</a:t>
            </a:r>
            <a:r>
              <a:rPr lang="th-TH" b="1" cap="none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คือ หนี้สินที่มีเวลาการชำระคืนภายใน 1 ปี หากกิจการมีหนี้สินหมุนเวียนมาก จะส่งผลให้ความคล่องตัวของกิจการลดลง</a:t>
            </a:r>
            <a:br>
              <a:rPr lang="th-TH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cap="none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หนี้สินหมุนเวียน แบ่งออกเป็น 2 ลักษณะ คือ</a:t>
            </a:r>
            <a:r>
              <a:rPr lang="th-TH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1. หนี้สินหมุนเวียนที่มีจำนวนเงินแน่นอน เช่น ตั๋วเงินจ่าย เจ้าหนี้การค้า</a:t>
            </a:r>
            <a:br>
              <a:rPr lang="th-TH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b="1" cap="none" dirty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หนี้สินหมุนเวียนที่มีจำนวน</a:t>
            </a:r>
            <a:r>
              <a:rPr lang="th-TH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เงินไม่แน่นอน </a:t>
            </a:r>
            <a:r>
              <a:rPr lang="th-TH" b="1" cap="none" dirty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เช่น </a:t>
            </a:r>
            <a:r>
              <a:rPr lang="th-TH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หนี้สินค่าสมนาคุณลูกค้าโดยประมาณ หนี้สินจากการให้ประกัน</a:t>
            </a: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49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027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96944" cy="6192688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cap="none" dirty="0" smtClean="0">
                <a:solidFill>
                  <a:srgbClr val="FF0000"/>
                </a:solidFill>
                <a:effectLst/>
                <a:latin typeface="TH SarabunPSK" pitchFamily="34" charset="-34"/>
                <a:cs typeface="TH SarabunPSK" pitchFamily="34" charset="-34"/>
              </a:rPr>
              <a:t>กรมทะเบียนการค้าได้กำหนดขอบเขตรายการที่แสดงภายในหนี้สินหมุนเวียน ประกอบด้วย </a:t>
            </a:r>
            <a:r>
              <a:rPr lang="th-TH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1. เงินเบิกเกินบัญชีและกู้ยืมจากธนาคาร (</a:t>
            </a:r>
            <a:r>
              <a:rPr lang="en-US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Bank Overdrafts and Loans from Banks</a:t>
            </a:r>
            <a:r>
              <a:rPr lang="th-TH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) </a:t>
            </a:r>
            <a:br>
              <a:rPr lang="th-TH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2. เจ้าหนี้การค้าและตั๋วเงินจ่าย (</a:t>
            </a:r>
            <a:r>
              <a:rPr lang="en-US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Trade Accounts Payable and Note </a:t>
            </a:r>
            <a:r>
              <a:rPr lang="en-US" b="1" cap="none" dirty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Payable</a:t>
            </a:r>
            <a:r>
              <a:rPr lang="th-TH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)</a:t>
            </a:r>
            <a:br>
              <a:rPr lang="th-TH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3. เงินปันผลค้างจ่าย (</a:t>
            </a:r>
            <a:r>
              <a:rPr lang="en-US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Accrued Dividend</a:t>
            </a:r>
            <a:r>
              <a:rPr lang="th-TH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)</a:t>
            </a:r>
            <a:br>
              <a:rPr lang="th-TH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4. ส่วนของหนี้สินระยะยาวที่ถึงกำหนดชำระภายใน 1 ปี (</a:t>
            </a:r>
            <a:r>
              <a:rPr lang="en-US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Current Portion of Long-term debt</a:t>
            </a:r>
            <a:r>
              <a:rPr lang="th-TH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)</a:t>
            </a:r>
            <a:br>
              <a:rPr lang="th-TH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5. เงินกู้จากบริษัทในเครือและบริษัทร่วม (</a:t>
            </a:r>
            <a:r>
              <a:rPr lang="en-US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Loans from subsidiaries</a:t>
            </a:r>
            <a:r>
              <a:rPr lang="th-TH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and associated companies</a:t>
            </a:r>
            <a:r>
              <a:rPr lang="th-TH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)</a:t>
            </a:r>
            <a:br>
              <a:rPr lang="th-TH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6. หนี้สินไม่หมุนเวียนอื่น (</a:t>
            </a:r>
            <a:r>
              <a:rPr lang="en-US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Other Current Liabilities</a:t>
            </a:r>
            <a:r>
              <a:rPr lang="th-TH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49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074" name="Picture 2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508646"/>
            <a:ext cx="1292970" cy="131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4061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96944" cy="6192688"/>
          </a:xfrm>
        </p:spPr>
        <p:txBody>
          <a:bodyPr>
            <a:normAutofit/>
          </a:bodyPr>
          <a:lstStyle/>
          <a:p>
            <a: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cap="none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เจ้าหนี้และเงินกู้ยืมจากกรรมการและลูกจ้าง (</a:t>
            </a:r>
            <a:r>
              <a:rPr lang="en-US" b="1" cap="none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Payables and Loans from directors and employees</a:t>
            </a:r>
            <a:r>
              <a:rPr lang="th-TH" b="1" cap="none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มูลค่าของ</a:t>
            </a:r>
            <a:r>
              <a:rPr lang="th-TH" b="1" cap="none" dirty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เจ้าหนี้และเงินกู้ยืมจากกรรมการและ</a:t>
            </a:r>
            <a:r>
              <a:rPr lang="th-TH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ลูกจ้าง เป็นจำนวนเงินที่แน่นอนจากการกู้ยืมหรือสินทรัพย์แสดงในงบดุลเป็นหนี้สินไม่หมุนเวียน </a:t>
            </a:r>
            <a:br>
              <a:rPr lang="th-TH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b="1" cap="none" dirty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	 </a:t>
            </a:r>
            <a:r>
              <a:rPr lang="th-TH" b="1" cap="none" dirty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เงินกู้จากบริษัทในเครือและบริษัทร่วม (</a:t>
            </a:r>
            <a:r>
              <a:rPr lang="en-US" b="1" cap="none" dirty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Loans from subsidiaries</a:t>
            </a:r>
            <a:r>
              <a:rPr lang="th-TH" b="1" cap="none" dirty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cap="none" dirty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and associated companies</a:t>
            </a:r>
            <a:r>
              <a:rPr lang="th-TH" b="1" cap="none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เป็นรายการลักษณะเดียวกับเงินกู้ยืมที่อยู่ภายใต้หนี้สินหมุนเวียน</a:t>
            </a:r>
            <a:r>
              <a:rPr lang="th-TH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49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098" name="Picture 2" descr="C:\Program Files (x86)\Microsoft Office\MEDIA\CAGCAT10\j028603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165304"/>
            <a:ext cx="918972" cy="69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394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96944" cy="6192688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cap="none" dirty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เงินทุนเลี้ยงชีพและ</a:t>
            </a:r>
            <a:r>
              <a:rPr lang="th-TH" b="1" cap="none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บำเหน็จ (</a:t>
            </a:r>
            <a:r>
              <a:rPr lang="en-US" b="1" cap="none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Provident and pension fund</a:t>
            </a:r>
            <a:r>
              <a:rPr lang="th-TH" b="1" cap="none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เป็นเงินสะสมของลูกจ้างที่หักจากเงินเดือนหรือค่าแรง และเป็นเงินที่กิจการสมทบตามโครงการสวัสดิการของกิจการ และของทางราชการรวมทั้งเป็นเงินบำเหน็จที่จ่ายแก่ลูกจ้าง</a:t>
            </a:r>
            <a:br>
              <a:rPr lang="th-TH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b="1" cap="none" dirty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cap="none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กองทุนสำรองเลี้ยงชีพหรือกองทุนเลี้ยงชีพ (</a:t>
            </a:r>
            <a:r>
              <a:rPr lang="en-US" b="1" cap="none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Provident fund</a:t>
            </a:r>
            <a:r>
              <a:rPr lang="th-TH" b="1" cap="none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หมายถึง กองทุนที่ประกอบด้วยเงินสะสมของลูกจ้างที่หักจากเงินเดือนและเงินที่กิจการจ่ายสมทบตามโครงการสวัสดิการ</a:t>
            </a:r>
            <a:br>
              <a:rPr lang="th-TH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b="1" cap="none" dirty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cap="none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กองทุนบำเหน็จและบำนาญ (</a:t>
            </a:r>
            <a:r>
              <a:rPr lang="en-US" b="1" cap="none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Pension</a:t>
            </a:r>
            <a:r>
              <a:rPr lang="th-TH" b="1" cap="none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หมายถึง กองทุนที่กันไว้เผื่อจ่ายค่าบำเหน็จและบำนาญให้แก่พนักงานที่ทำงานครบตามเงื่อนไขเวลาที่กำหนด กองทุนนี้รวมถึงกองทุนในหลักทรัพย์และดอกผลเพื่อการนั้น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49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864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96944" cy="6192688"/>
          </a:xfrm>
        </p:spPr>
        <p:txBody>
          <a:bodyPr>
            <a:normAutofit/>
          </a:bodyPr>
          <a:lstStyle/>
          <a:p>
            <a:pPr algn="l"/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cap="none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เงินกู้ยืมระยะยาว (</a:t>
            </a:r>
            <a:r>
              <a:rPr lang="en-US" b="1" cap="none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Long-term debt</a:t>
            </a:r>
            <a:r>
              <a:rPr lang="th-TH" b="1" cap="none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คือ เงินกู้ยืมจากบุคคลธรรมดาหรือนิติบุคคลที่มีกำหนดชำระเงินคืนในระยะยาว โดยมีสัญญาการกู้ยืมเป็นหลักฐาน ทั้งนี้ไม่รวมเงินกู้ยืมจากกรรมการและลูกจ้าง และเงินกู้ยืมจากบริษัทในเครือและบริษัทร่วม</a:t>
            </a:r>
            <a:br>
              <a:rPr lang="th-TH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b="1" cap="none" dirty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cap="none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หนี้สินอื่น ๆ (</a:t>
            </a:r>
            <a:r>
              <a:rPr lang="en-US" b="1" cap="none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Other Liabilities</a:t>
            </a:r>
            <a:r>
              <a:rPr lang="th-TH" b="1" cap="none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หมายถึง หนี้สินที่ไม่อาจแสดงไว้ในรายการที่กล่าวมาได้ โดยแสดงเป็นยอดรวมในกรณีที่หนี้สินอื่นประเภทใดมีจำนวนเงินตั้งแต่ 5</a:t>
            </a:r>
            <a:r>
              <a:rPr lang="en-US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% </a:t>
            </a:r>
            <a:r>
              <a:rPr lang="th-TH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ของยอดรวมหนี้สินทั้งสิ้นให้แยกแสดงก่อนรายการหนี้สินอื่น</a:t>
            </a: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49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753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96944" cy="6192688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000" b="1" cap="none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หนี้สินที่อาจเกิดขึ้น (</a:t>
            </a:r>
            <a:r>
              <a:rPr lang="en-US" sz="4000" b="1" cap="none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Contingent liabilities</a:t>
            </a:r>
            <a:r>
              <a:rPr lang="th-TH" sz="4000" b="1" cap="none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)</a:t>
            </a:r>
            <a:r>
              <a:rPr lang="en-US" sz="4000" b="1" cap="none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หมายถึง รายการที่อาจจะเป็นพันธะผูกพันกิจการในอนาคต เช่น กรณีที่บริษัทยังมีคดีที่ดำเนินการยังไม่จบสิ้น</a:t>
            </a:r>
            <a:br>
              <a:rPr lang="th-TH" sz="4000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sz="4000" b="1" cap="none" dirty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000" b="1" cap="none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ส่วนได้เสียของผู้ถือหุ้นส่วนน้อย (</a:t>
            </a:r>
            <a:r>
              <a:rPr lang="en-US" sz="4000" b="1" cap="none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Minority Stockholders’ Interest</a:t>
            </a:r>
            <a:r>
              <a:rPr lang="th-TH" sz="4000" b="1" cap="none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)</a:t>
            </a:r>
            <a:r>
              <a:rPr lang="en-US" sz="4000" b="1" cap="none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หมายถึง ส่วนหนึ่งของผลการดำเนินงานสุทธิและสินทรัพย์สุทธิของบริษัทย่อยหรือบริษัทร่วม ที่ไม่ใช่เป็นส่วนของบริษัทใหญ่ ทั้งโดยทางตรงและทางอ้อม</a:t>
            </a:r>
            <a:r>
              <a:rPr lang="en-US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en-US" sz="2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2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49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339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96944" cy="6192688"/>
          </a:xfrm>
        </p:spPr>
        <p:txBody>
          <a:bodyPr>
            <a:normAutofit/>
          </a:bodyPr>
          <a:lstStyle/>
          <a:p>
            <a:pPr algn="l"/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4. การดำเนินงาน (</a:t>
            </a:r>
            <a:r>
              <a:rPr lang="en-US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Operating Activity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b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เป็นกิจกรรมการจัดหารายได้โดยปกติขององค์การ เช่น การซื้อหรือผลิตสินค้า ค่าใช้จ่ายต่าง ๆ</a:t>
            </a:r>
            <a:b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49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074" name="Picture 2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508646"/>
            <a:ext cx="1292970" cy="131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4061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96944" cy="5760640"/>
          </a:xfrm>
        </p:spPr>
        <p:txBody>
          <a:bodyPr>
            <a:normAutofit fontScale="90000"/>
          </a:bodyPr>
          <a:lstStyle/>
          <a:p>
            <a:pPr algn="l"/>
            <a: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cap="none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ส่วนของผู้ถือหุ้น (</a:t>
            </a:r>
            <a:r>
              <a:rPr lang="en-US" b="1" cap="none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Share</a:t>
            </a:r>
            <a:r>
              <a:rPr lang="th-TH" b="1" cap="none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cap="none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holders’ equity</a:t>
            </a:r>
            <a:r>
              <a:rPr lang="th-TH" b="1" cap="none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1. ทุนเรือนหุ้น (</a:t>
            </a:r>
            <a:r>
              <a:rPr lang="en-US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Share-Capital</a:t>
            </a:r>
            <a:r>
              <a:rPr lang="th-TH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)</a:t>
            </a:r>
            <a:br>
              <a:rPr lang="th-TH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2. ทุนจดทะเบียน (</a:t>
            </a:r>
            <a:r>
              <a:rPr lang="en-US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Authorized Share Capital</a:t>
            </a:r>
            <a:r>
              <a:rPr lang="th-TH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) เป็นทุนที่จดทะเบียนตามกฎหมาย ได้แสดงชนิดของหุ้น จำนวนและมูลค่าของหุ้นที่จดทะเบียนของหุ้นแต่ละชนิด</a:t>
            </a:r>
            <a:br>
              <a:rPr lang="th-TH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b="1" cap="none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- หุ้นที่ออกจำหน่ายและชำระแล้ว (</a:t>
            </a:r>
            <a:r>
              <a:rPr lang="en-US" b="1" cap="none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Issued and paid-up Share Capital</a:t>
            </a:r>
            <a:r>
              <a:rPr lang="th-TH" b="1" cap="none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คือ หุ้นและมูลค่าหุ้นที่ออกจำหน่ายและเรียนให้ชำระมูลค่าแล้ว ให้แสดงหุ้นแต่ละชนิด ในกรณีที่มีการให้สิทธิพิเศษใดแก่หุ้นบุริมสิทธิก็ให้แสดงด้วย</a:t>
            </a:r>
            <a:br>
              <a:rPr lang="th-TH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b="1" cap="none" dirty="0" smtClean="0">
                <a:solidFill>
                  <a:srgbClr val="FF0000"/>
                </a:solidFill>
                <a:effectLst/>
                <a:latin typeface="TH SarabunPSK" pitchFamily="34" charset="-34"/>
                <a:cs typeface="TH SarabunPSK" pitchFamily="34" charset="-34"/>
              </a:rPr>
              <a:t>- ส่วนเกินมูลค่าหุ้น (</a:t>
            </a:r>
            <a:r>
              <a:rPr lang="en-US" b="1" cap="none" dirty="0" smtClean="0">
                <a:solidFill>
                  <a:srgbClr val="FF0000"/>
                </a:solidFill>
                <a:effectLst/>
                <a:latin typeface="TH SarabunPSK" pitchFamily="34" charset="-34"/>
                <a:cs typeface="TH SarabunPSK" pitchFamily="34" charset="-34"/>
              </a:rPr>
              <a:t>Premium on Share Capital</a:t>
            </a:r>
            <a:r>
              <a:rPr lang="th-TH" b="1" cap="none" dirty="0" smtClean="0">
                <a:solidFill>
                  <a:srgbClr val="FF0000"/>
                </a:solidFill>
                <a:effectLst/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คือ เงินค่าหุ้นส่วนเกินมูลค่าหุ้น จะแสดงในบัญชีส่วนเกินมูลค่าหุ้น</a:t>
            </a:r>
            <a:endParaRPr lang="th-TH" sz="49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988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96944" cy="5760640"/>
          </a:xfrm>
        </p:spPr>
        <p:txBody>
          <a:bodyPr>
            <a:normAutofit fontScale="90000"/>
          </a:bodyPr>
          <a:lstStyle/>
          <a:p>
            <a:pPr algn="l"/>
            <a: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		</a:t>
            </a:r>
            <a:r>
              <a:rPr lang="th-TH" b="1" cap="none" dirty="0" smtClean="0">
                <a:solidFill>
                  <a:srgbClr val="FF0000"/>
                </a:solidFill>
                <a:effectLst/>
                <a:latin typeface="TH SarabunPSK" pitchFamily="34" charset="-34"/>
                <a:cs typeface="TH SarabunPSK" pitchFamily="34" charset="-34"/>
              </a:rPr>
              <a:t>2. กำไรสะสม (</a:t>
            </a:r>
            <a:r>
              <a:rPr lang="en-US" b="1" cap="none" dirty="0" smtClean="0">
                <a:solidFill>
                  <a:srgbClr val="FF0000"/>
                </a:solidFill>
                <a:effectLst/>
                <a:latin typeface="TH SarabunPSK" pitchFamily="34" charset="-34"/>
                <a:cs typeface="TH SarabunPSK" pitchFamily="34" charset="-34"/>
              </a:rPr>
              <a:t>Retain Earning</a:t>
            </a:r>
            <a:r>
              <a:rPr lang="th-TH" b="1" cap="none" dirty="0" smtClean="0">
                <a:solidFill>
                  <a:srgbClr val="FF0000"/>
                </a:solidFill>
                <a:effectLst/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เป็นกำไรที่ยังไม่ได้แบ่งปันและสะสมไว้ในกิจการ สามารถแยกกำไรสะสมออกเป็นส่วนได้ ดังนี้</a:t>
            </a:r>
            <a:br>
              <a:rPr lang="th-TH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u="sng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กำไรสะสมจัดสรรแล้ว</a:t>
            </a:r>
            <a:r>
              <a:rPr lang="th-TH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- สำรองตามกฎหมาย (</a:t>
            </a:r>
            <a:r>
              <a:rPr lang="en-US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Legal reserve</a:t>
            </a:r>
            <a:r>
              <a:rPr lang="th-TH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)</a:t>
            </a:r>
            <a:br>
              <a:rPr lang="th-TH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- สำรองตามกฎหมายหนี้</a:t>
            </a:r>
            <a:br>
              <a:rPr lang="th-TH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- สำรองอื่น ๆ (</a:t>
            </a:r>
            <a:r>
              <a:rPr lang="en-US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Other reserve</a:t>
            </a:r>
            <a:r>
              <a:rPr lang="th-TH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)</a:t>
            </a:r>
            <a:br>
              <a:rPr lang="th-TH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- สำรองสำหรับซื้อหุ้นคืน</a:t>
            </a:r>
            <a:br>
              <a:rPr lang="th-TH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- สำรองเผื่อไถ่ถอนหุ้นกู้หรือหุ้นบุริมสิทธิ</a:t>
            </a:r>
            <a:br>
              <a:rPr lang="th-TH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u="sng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กำไรสะสมที่ยังไม่ได้จัดสรร (</a:t>
            </a:r>
            <a:r>
              <a:rPr lang="en-US" b="1" u="sng" cap="none" dirty="0" err="1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Unappropriated</a:t>
            </a:r>
            <a:r>
              <a:rPr lang="th-TH" b="1" u="sng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 คือ ส่วนของกำไรที่จะนำไปจ่ายเงินปันผล เป็นกำไรสะสมและกำไรสุทธิของระยะเวลาบัญชีปัจจุบันคงเหลือหลังจากการจัดสรรแล้ว</a:t>
            </a:r>
            <a:endParaRPr lang="th-TH" sz="4900" b="1" cap="none" dirty="0"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935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96944" cy="5760640"/>
          </a:xfrm>
        </p:spPr>
        <p:txBody>
          <a:bodyPr>
            <a:normAutofit/>
          </a:bodyPr>
          <a:lstStyle/>
          <a:p>
            <a:r>
              <a:rPr lang="th-TH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cap="none" dirty="0" smtClean="0">
                <a:solidFill>
                  <a:srgbClr val="FF0000"/>
                </a:solidFill>
                <a:effectLst/>
                <a:latin typeface="TH SarabunPSK" pitchFamily="34" charset="-34"/>
                <a:cs typeface="TH SarabunPSK" pitchFamily="34" charset="-34"/>
              </a:rPr>
              <a:t>รายการนอกงบดุล (</a:t>
            </a:r>
            <a:r>
              <a:rPr lang="en-US" b="1" cap="none" dirty="0" smtClean="0">
                <a:solidFill>
                  <a:srgbClr val="FF0000"/>
                </a:solidFill>
                <a:effectLst/>
                <a:latin typeface="TH SarabunPSK" pitchFamily="34" charset="-34"/>
                <a:cs typeface="TH SarabunPSK" pitchFamily="34" charset="-34"/>
              </a:rPr>
              <a:t>Off-balance sheet</a:t>
            </a:r>
            <a:r>
              <a:rPr lang="th-TH" b="1" cap="none" dirty="0" smtClean="0">
                <a:solidFill>
                  <a:srgbClr val="FF0000"/>
                </a:solidFill>
                <a:effectLst/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คือ รายการที่ไม่ได้อยู่ในงบการเงินของกิจการ ซึ่งไม่ได้บันทึกบัญชี เช่น การร้องเรียนของลูกค้า ภาระติดจำนอง การทำสัญญา ภาระผูกพันที่ไม่รับรู้เป็นหนี้สินทางบัญชีและเป็นรายการหนี้สินนอกงบดุล แบ่งออกเป็น 2 ลักษณะ คือ</a:t>
            </a:r>
            <a:br>
              <a:rPr lang="th-TH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1. สัญญาที่ยกเลิกไม่ได้ (</a:t>
            </a:r>
            <a:r>
              <a:rPr lang="en-US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Executor Contracts</a:t>
            </a:r>
            <a:r>
              <a:rPr lang="th-TH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b="1" cap="none" dirty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cap="none" dirty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2. ภาระผูกพันที่อาจจะเกิดขึ้นในอนาคต (</a:t>
            </a:r>
            <a:r>
              <a:rPr lang="en-US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Contingent Obligation</a:t>
            </a:r>
            <a:r>
              <a:rPr lang="th-TH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)</a:t>
            </a:r>
            <a:endParaRPr lang="th-TH" sz="4900" b="1" cap="none" dirty="0"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920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96944" cy="6192688"/>
          </a:xfrm>
        </p:spPr>
        <p:txBody>
          <a:bodyPr>
            <a:normAutofit/>
          </a:bodyPr>
          <a:lstStyle/>
          <a:p>
            <a:pPr algn="l"/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49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 rot="987355">
            <a:off x="2391471" y="1486433"/>
            <a:ext cx="48141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 END</a:t>
            </a:r>
            <a:endParaRPr lang="th-TH" sz="9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394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0" y="260648"/>
            <a:ext cx="9036496" cy="5976664"/>
          </a:xfrm>
        </p:spPr>
        <p:txBody>
          <a:bodyPr>
            <a:normAutofit fontScale="90000"/>
          </a:bodyPr>
          <a:lstStyle/>
          <a:p>
            <a:pPr algn="r"/>
            <a:r>
              <a:rPr lang="th-TH" sz="5300" b="1" dirty="0" smtClean="0">
                <a:latin typeface="TH SarabunPSK" pitchFamily="34" charset="-34"/>
                <a:cs typeface="TH SarabunPSK" pitchFamily="34" charset="-34"/>
              </a:rPr>
              <a:t>รายงานทางการเงินและการวิเคราะห์ทางการเงิน (</a:t>
            </a:r>
            <a:r>
              <a:rPr lang="en-US" sz="5300" b="1" dirty="0">
                <a:latin typeface="TH SarabunPSK" pitchFamily="34" charset="-34"/>
                <a:cs typeface="TH SarabunPSK" pitchFamily="34" charset="-34"/>
              </a:rPr>
              <a:t>Financial Reporting and Financial Statement Analysis</a:t>
            </a:r>
            <a:r>
              <a:rPr lang="th-TH" sz="53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br>
              <a:rPr lang="th-TH" sz="53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6000" b="1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60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6000" b="1" dirty="0" smtClean="0">
                <a:latin typeface="TH SarabunPSK" pitchFamily="34" charset="-34"/>
                <a:cs typeface="TH SarabunPSK" pitchFamily="34" charset="-34"/>
              </a:rPr>
              <a:t>บทที่ 4 การวิเคราะห์งบกำไรขาดทุน</a:t>
            </a:r>
            <a:br>
              <a:rPr lang="th-TH" sz="60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6000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6000" dirty="0" smtClean="0">
                <a:latin typeface="TH SarabunPSK" pitchFamily="34" charset="-34"/>
                <a:cs typeface="TH SarabunPSK" pitchFamily="34" charset="-34"/>
              </a:rPr>
              <a:t>income Statement Analysis</a:t>
            </a:r>
            <a:r>
              <a:rPr lang="th-TH" sz="60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sz="67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6700" b="1" dirty="0" smtClean="0">
                <a:latin typeface="TH SarabunPSK" pitchFamily="34" charset="-34"/>
                <a:cs typeface="TH SarabunPSK" pitchFamily="34" charset="-34"/>
              </a:rPr>
            </a:br>
            <a:endParaRPr lang="th-TH" sz="67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24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95536" y="0"/>
            <a:ext cx="8496944" cy="6525344"/>
          </a:xfrm>
        </p:spPr>
        <p:txBody>
          <a:bodyPr>
            <a:normAutofit fontScale="90000"/>
          </a:bodyPr>
          <a:lstStyle/>
          <a:p>
            <a:pPr algn="l"/>
            <a: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b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000" b="1" cap="none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000" cap="none" dirty="0" smtClean="0">
                <a:ln>
                  <a:noFill/>
                </a:ln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>งบกำไรขาดทุน (</a:t>
            </a:r>
            <a:r>
              <a:rPr lang="en-US" sz="4000" cap="none" dirty="0" smtClean="0">
                <a:ln>
                  <a:noFill/>
                </a:ln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>Income Statement</a:t>
            </a:r>
            <a:r>
              <a:rPr lang="th-TH" sz="4000" cap="none" dirty="0" smtClean="0">
                <a:ln>
                  <a:noFill/>
                </a:ln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>) </a:t>
            </a:r>
            <a:br>
              <a:rPr lang="th-TH" sz="4000" cap="none" dirty="0" smtClean="0">
                <a:ln>
                  <a:noFill/>
                </a:ln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sz="4000" cap="none" dirty="0">
                <a:ln>
                  <a:noFill/>
                </a:ln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000" b="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เป็นงบการเงินที่แสดงถึงผลการดำเนินงานของกิจการสำหรับรอบระยะเวลาบัญชีหนึ่งว่ามีผลตอบแทนหรือขาดทุนเท่าใด รายการข้อมูลในงบกำไรขาดทุน ได้แก่ </a:t>
            </a:r>
            <a:br>
              <a:rPr lang="th-TH" sz="4000" b="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sz="4000" b="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1. รายได้ (</a:t>
            </a:r>
            <a:r>
              <a:rPr lang="en-US" sz="4000" b="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Revenue</a:t>
            </a:r>
            <a:r>
              <a:rPr lang="th-TH" sz="4000" b="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) เป็นองค์ประกอบที่สำคัญของงบกำไรขาดทุน แสดงให้เห็นถึงความสำเร็จหรือขาดทุนของกิจการ</a:t>
            </a:r>
            <a: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60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0" name="Picture 2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157192"/>
            <a:ext cx="1829714" cy="156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23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96944" cy="6192688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รายได้ของกิจการหนึ่ง อาจจะมีลักษณะ </a:t>
            </a: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ดังนี้</a:t>
            </a:r>
            <a:b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1. รายได้ที่ได้รับเป็นตัวเงินหรือทำให้สินทรัพย์เพิ่มขึ้น</a:t>
            </a:r>
            <a:br>
              <a:rPr lang="th-TH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2. รายได้ที่ไม่ทำให้สินทรัพย์เพิ่มขึ้น เช่น กำไรจากการขายสินทรัพย์ถาวรที่คิดค่าเสื่อมราคา</a:t>
            </a:r>
            <a:br>
              <a:rPr lang="th-TH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3. รายได้ที่ทำให้สินทรัพย์เพิ่มขึ้นในจำนวนที่แตกต่างจากตัวเลขที่ปรากฏในงบกำไรขาดทุน เช่น การซื้อหุ้นในกรณีที่มีส่วนต่ำและส่วนเกินมูลค่าหุ้น</a:t>
            </a:r>
            <a:r>
              <a:rPr lang="en-US" sz="6700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6700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6700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6700" dirty="0">
                <a:latin typeface="TH SarabunPSK" pitchFamily="34" charset="-34"/>
                <a:cs typeface="TH SarabunPSK" pitchFamily="34" charset="-34"/>
              </a:rPr>
            </a:br>
            <a:r>
              <a:rPr lang="en-US" sz="6700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6700" dirty="0" smtClean="0">
                <a:latin typeface="TH SarabunPSK" pitchFamily="34" charset="-34"/>
                <a:cs typeface="TH SarabunPSK" pitchFamily="34" charset="-34"/>
              </a:rPr>
            </a:br>
            <a:endParaRPr lang="th-TH" sz="60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176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96944" cy="6192688"/>
          </a:xfrm>
        </p:spPr>
        <p:txBody>
          <a:bodyPr>
            <a:normAutofit/>
          </a:bodyPr>
          <a:lstStyle/>
          <a:p>
            <a:pPr algn="l"/>
            <a:r>
              <a:rPr lang="th-TH" sz="6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cap="none" dirty="0" smtClean="0">
                <a:ln>
                  <a:noFill/>
                </a:ln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>ค่าใช้จ่าย (</a:t>
            </a:r>
            <a:r>
              <a:rPr lang="en-US" sz="3600" cap="none" dirty="0" smtClean="0">
                <a:ln>
                  <a:noFill/>
                </a:ln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>Expense</a:t>
            </a:r>
            <a:r>
              <a:rPr lang="th-TH" sz="3600" cap="none" dirty="0" smtClean="0">
                <a:ln>
                  <a:noFill/>
                </a:ln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36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คือ ต้นทุนส่วนที่หักออกจากรายได้ในรอบระยะเวลาดำเนินงาน ผู้วิเคราะห์ควรทราบว่าค่าใช้จ่ายของกิจการอาจมีลักษณะได้ ดังนี้</a:t>
            </a:r>
            <a:br>
              <a:rPr lang="th-TH" sz="36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sz="36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1. ค่าใช้จ่ายที่เป็นตัวเงินที่ทำให้สินทรัพย์ลดลง</a:t>
            </a:r>
            <a:br>
              <a:rPr lang="th-TH" sz="36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sz="36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2. ค่าใช้จ่ายที่ไม่ทำให้สินทรัพย์ลดลง</a:t>
            </a:r>
            <a:br>
              <a:rPr lang="th-TH" sz="36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sz="36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3. ค่าใช้จ่ายที่ทำ</a:t>
            </a:r>
            <a:r>
              <a:rPr lang="th-TH" sz="3600" cap="none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ให้สินทรัพย์</a:t>
            </a:r>
            <a:r>
              <a:rPr lang="th-TH" sz="36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ลดลง ในจำนวนที่แตกต่างจากตัวเลขที่ปรากฏในงบกำไรขาดทุน เช่น ต้นทุนขาย มีวิธีการตีราคาสินค้าคงเหลือที่แตกต่างกัน (</a:t>
            </a:r>
            <a:r>
              <a:rPr lang="en-US" sz="36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LIFO, FIFO</a:t>
            </a:r>
            <a:r>
              <a:rPr lang="th-TH" sz="36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)</a:t>
            </a:r>
            <a:endParaRPr lang="th-TH" sz="36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0" name="Picture 2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157192"/>
            <a:ext cx="1829714" cy="156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002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96944" cy="6192688"/>
          </a:xfrm>
        </p:spPr>
        <p:txBody>
          <a:bodyPr>
            <a:normAutofit/>
          </a:bodyPr>
          <a:lstStyle/>
          <a:p>
            <a:pPr algn="l"/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4000" cap="none" dirty="0" smtClean="0">
                <a:ln>
                  <a:noFill/>
                </a:ln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>ผลตอบแทนหรือกำไร (</a:t>
            </a:r>
            <a:r>
              <a:rPr lang="en-US" sz="4000" cap="none" dirty="0" smtClean="0">
                <a:ln>
                  <a:noFill/>
                </a:ln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>Earning or net Income or net profit</a:t>
            </a:r>
            <a:r>
              <a:rPr lang="th-TH" sz="4000" cap="none" dirty="0" smtClean="0">
                <a:ln>
                  <a:noFill/>
                </a:ln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40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เป็นองค์ประกอบส่วนที่ 3 ของงบกำไรขาดทุน เป็นผลต่างระหว่างรายได้และรายจ่ายที่เกิดขึ้น</a:t>
            </a:r>
            <a:br>
              <a:rPr lang="th-TH" sz="40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sz="40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 	รายการในงบกำไรขาดทุนแบ่งออกเป็น 2 ลักษณะ คือ</a:t>
            </a: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0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1. รายการที่เกิดต่อเนื่อง (</a:t>
            </a:r>
            <a:r>
              <a:rPr lang="en-US" sz="40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Recurring Items</a:t>
            </a:r>
            <a:r>
              <a:rPr lang="th-TH" sz="40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)</a:t>
            </a:r>
            <a:br>
              <a:rPr lang="th-TH" sz="40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sz="40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4000" cap="none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รายการที่</a:t>
            </a:r>
            <a:r>
              <a:rPr lang="th-TH" sz="40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เกิดไม่ต่อเนื่องหรือไม่เกิดขึ้นอีก (</a:t>
            </a:r>
            <a:r>
              <a:rPr lang="en-US" sz="40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Non-Recurring Items</a:t>
            </a:r>
            <a:r>
              <a:rPr lang="th-TH" sz="40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49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027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96944" cy="6192688"/>
          </a:xfrm>
        </p:spPr>
        <p:txBody>
          <a:bodyPr>
            <a:normAutofit/>
          </a:bodyPr>
          <a:lstStyle/>
          <a:p>
            <a:pPr algn="l"/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400" cap="none" dirty="0" smtClean="0">
                <a:ln>
                  <a:noFill/>
                </a:ln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>การจัดทำงบกำไรขาดทุน แบ่งออกเป็น 2 แบบ</a:t>
            </a:r>
            <a:r>
              <a:rPr lang="th-TH" sz="44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4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sz="44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1. งบกำไรขาดทุนที่เน้นผลการดำเนินงานงวดปัจจุบัน (</a:t>
            </a:r>
            <a:r>
              <a:rPr lang="en-US" sz="44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The Current operating Performance Income Statement</a:t>
            </a:r>
            <a:r>
              <a:rPr lang="th-TH" sz="44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)</a:t>
            </a:r>
            <a:br>
              <a:rPr lang="th-TH" sz="44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sz="44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2. งบกำไรขาดทุนที่เน้นการดำเนินงานรวมทั้งหมด (</a:t>
            </a:r>
            <a:r>
              <a:rPr lang="en-US" sz="44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The All-Inclusive income</a:t>
            </a:r>
            <a:r>
              <a:rPr lang="th-TH" sz="44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4400" cap="none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Statement</a:t>
            </a:r>
            <a:r>
              <a:rPr lang="th-TH" sz="44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)</a:t>
            </a:r>
            <a:endParaRPr lang="th-TH" sz="49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074" name="Picture 2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508646"/>
            <a:ext cx="1292970" cy="131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4061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96944" cy="6192688"/>
          </a:xfrm>
        </p:spPr>
        <p:txBody>
          <a:bodyPr>
            <a:normAutofit/>
          </a:bodyPr>
          <a:lstStyle/>
          <a:p>
            <a:pPr algn="l"/>
            <a: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	การวิเคราะห์งบการเงิน</a:t>
            </a:r>
            <a:b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คือ การค้นหาข้อเท็จจริงเกี่ยวกับฐานะและผลการดำเนินงานของกิจการจากงบการเงินของกิจการนั้น และนำไปประกอบการวางแผนการดำเนินงานในอนาคต</a:t>
            </a:r>
            <a: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49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098" name="Picture 2" descr="C:\Program Files (x86)\Microsoft Office\MEDIA\CAGCAT10\j028603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165304"/>
            <a:ext cx="918972" cy="69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394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96944" cy="6192688"/>
          </a:xfrm>
        </p:spPr>
        <p:txBody>
          <a:bodyPr>
            <a:normAutofit/>
          </a:bodyPr>
          <a:lstStyle/>
          <a:p>
            <a:pPr algn="l"/>
            <a:r>
              <a:rPr lang="th-TH" sz="4000" b="0" cap="none" dirty="0" smtClean="0">
                <a:ln>
                  <a:noFill/>
                </a:ln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0" cap="none" dirty="0" smtClean="0">
                <a:ln>
                  <a:noFill/>
                </a:ln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> </a:t>
            </a:r>
            <a:br>
              <a:rPr lang="th-TH" sz="3200" b="0" cap="none" dirty="0" smtClean="0">
                <a:ln>
                  <a:noFill/>
                </a:ln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sz="3200" b="0" cap="none" dirty="0">
                <a:ln>
                  <a:noFill/>
                </a:ln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200" b="0" cap="none" dirty="0">
                <a:ln>
                  <a:noFill/>
                </a:ln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sz="3200" b="0" cap="none" dirty="0" smtClean="0">
                <a:ln>
                  <a:noFill/>
                </a:ln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200" b="0" cap="none" dirty="0" smtClean="0">
                <a:ln>
                  <a:noFill/>
                </a:ln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sz="3200" b="0" cap="none" dirty="0">
                <a:ln>
                  <a:noFill/>
                </a:ln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cap="none" dirty="0" smtClean="0">
                <a:ln>
                  <a:noFill/>
                </a:ln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>กฎกระทรวงฉบับที่ 2 ออกตามความในประกาศของคณะปฏิวัติ ฉบับที่ 285(2515) ได้กำหนดมาตรฐานการจัดทำงบการเงินของกิจการต่าง ๆ ไว้ ดังนี้</a:t>
            </a:r>
            <a:endParaRPr lang="th-TH" sz="4000" dirty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098" name="Picture 2" descr="C:\Program Files (x86)\Microsoft Office\MEDIA\CAGCAT10\j028603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165304"/>
            <a:ext cx="918972" cy="69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394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96944" cy="6192688"/>
          </a:xfrm>
        </p:spPr>
        <p:txBody>
          <a:bodyPr>
            <a:normAutofit/>
          </a:bodyPr>
          <a:lstStyle/>
          <a:p>
            <a:pPr algn="l"/>
            <a:r>
              <a:rPr lang="th-TH" sz="4000" b="0" cap="none" dirty="0" smtClean="0">
                <a:ln>
                  <a:noFill/>
                </a:ln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0" cap="none" dirty="0" smtClean="0">
                <a:ln>
                  <a:noFill/>
                </a:ln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> </a:t>
            </a:r>
            <a:endParaRPr lang="th-TH" sz="4000" dirty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098" name="Picture 2" descr="C:\Program Files (x86)\Microsoft Office\MEDIA\CAGCAT10\j028603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165304"/>
            <a:ext cx="918972" cy="69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4119824"/>
              </p:ext>
            </p:extLst>
          </p:nvPr>
        </p:nvGraphicFramePr>
        <p:xfrm>
          <a:off x="-3" y="6"/>
          <a:ext cx="9144002" cy="6864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5764"/>
                <a:gridCol w="1174034"/>
                <a:gridCol w="1174034"/>
                <a:gridCol w="1174034"/>
                <a:gridCol w="1174034"/>
                <a:gridCol w="1174034"/>
                <a:gridCol w="1174034"/>
                <a:gridCol w="1174034"/>
              </a:tblGrid>
              <a:tr h="343246"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0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บริษัท </a:t>
                      </a:r>
                      <a:r>
                        <a:rPr lang="en-US" sz="20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xx  </a:t>
                      </a:r>
                      <a:r>
                        <a:rPr lang="th-TH" sz="20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จำกัด</a:t>
                      </a:r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43246"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0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งบกำไรขาดทุน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43246"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20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      สำหรับปี สิ้นสุดวันที่ </a:t>
                      </a:r>
                      <a:r>
                        <a:rPr lang="en-US" sz="2000" u="none" strike="noStrike" dirty="0" err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xxxx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43246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 รายได้</a:t>
                      </a:r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0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(หน่วย : บาท)</a:t>
                      </a:r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43246"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0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1.1 รายได้จากการขาย</a:t>
                      </a:r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xxx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43246"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0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1.2รายได้อื่น ๆ</a:t>
                      </a:r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xxx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43246"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0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รวมรายได้อื่น ๆ</a:t>
                      </a:r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dbl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xxx</a:t>
                      </a:r>
                      <a:endParaRPr lang="en-US" sz="2000" b="0" i="0" u="dbl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43246"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0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2. ค่าใช้จ่าย</a:t>
                      </a:r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43246"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0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2.1 ต้นทุนขาย</a:t>
                      </a:r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xxx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43246"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20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2.2 ค่าใช้จ่ายในการขายและบริหาร</a:t>
                      </a:r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xxx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43246"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0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2.3 ดอกเบี้ยจ่าย</a:t>
                      </a:r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xxx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43246"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0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2.4 ภาษีเงินได้</a:t>
                      </a:r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xxx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43246"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0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  รวมค่าใช้จ่าย</a:t>
                      </a:r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dbl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xxx</a:t>
                      </a:r>
                      <a:endParaRPr lang="en-US" sz="2000" b="0" i="0" u="dbl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43246">
                <a:tc gridSpan="4">
                  <a:txBody>
                    <a:bodyPr/>
                    <a:lstStyle/>
                    <a:p>
                      <a:pPr algn="l" fontAlgn="b"/>
                      <a:r>
                        <a:rPr lang="th-TH" sz="20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3. กำไรหรือขาดทุนก่อนรายการพิเศษ</a:t>
                      </a:r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xxx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43246"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0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4. รายการพิเศษ</a:t>
                      </a:r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xxx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43246"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20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5. กำไรหรือขาดทุนสุทธิ</a:t>
                      </a:r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xxx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43246"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0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6. กำไรต่อหุ้น</a:t>
                      </a:r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43246"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20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6.1 กำไรก่อนรายการพิเศษ</a:t>
                      </a:r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xxx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43246"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0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6.2 รายการพิเศษ</a:t>
                      </a:r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xxx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43246"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0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6.3 กำไรสุทธิ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xxx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8948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96944" cy="6192688"/>
          </a:xfrm>
        </p:spPr>
        <p:txBody>
          <a:bodyPr>
            <a:normAutofit/>
          </a:bodyPr>
          <a:lstStyle/>
          <a:p>
            <a:pPr algn="l"/>
            <a:r>
              <a:rPr lang="th-TH" b="0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000" cap="none" dirty="0" smtClean="0">
                <a:ln>
                  <a:noFill/>
                </a:ln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>รายได้ สามารถแบ่งออกได้ ดังนี้</a:t>
            </a:r>
            <a:r>
              <a:rPr lang="th-TH" sz="40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0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sz="40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1. รายได้จากการขาย (</a:t>
            </a:r>
            <a:r>
              <a:rPr lang="en-US" sz="40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Sales</a:t>
            </a:r>
            <a:r>
              <a:rPr lang="th-TH" sz="40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) อาจเป็นรายได้ที่ไม่ใช่เงินสดหรือเงินสดก็ได้ ซึ่งเกิดจากการส่งมอบสินค้าหรือบริการ</a:t>
            </a:r>
            <a:br>
              <a:rPr lang="th-TH" sz="40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sz="40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2. รายได้อื่น ๆ (</a:t>
            </a:r>
            <a:r>
              <a:rPr lang="en-US" sz="40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Other Income</a:t>
            </a:r>
            <a:r>
              <a:rPr lang="th-TH" sz="40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)  คือ รายได้อื่น ๆ ที่ไม่ใช่รายได้จากการขายสินค้าและบริการข้างต้น</a:t>
            </a: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49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864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96944" cy="6192688"/>
          </a:xfrm>
        </p:spPr>
        <p:txBody>
          <a:bodyPr>
            <a:normAutofit/>
          </a:bodyPr>
          <a:lstStyle/>
          <a:p>
            <a:pPr algn="l"/>
            <a:r>
              <a:rPr lang="th-TH" sz="40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 	</a:t>
            </a:r>
            <a:r>
              <a:rPr lang="th-TH" sz="4000" cap="none" dirty="0" smtClean="0">
                <a:ln>
                  <a:noFill/>
                </a:ln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>ค่าใช้จ่าย รายการค่าใช้จ่ายในงบกำไรขาดทุน จะจัดหมู่รายการ </a:t>
            </a:r>
            <a:r>
              <a:rPr lang="th-TH" sz="40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ดังนี้</a:t>
            </a:r>
            <a:br>
              <a:rPr lang="th-TH" sz="40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sz="40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1. ต้นทุนขาย (</a:t>
            </a:r>
            <a:r>
              <a:rPr lang="en-US" sz="40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Cost of goods Sold or Cost of Sale</a:t>
            </a:r>
            <a:r>
              <a:rPr lang="en-US" sz="4000" cap="none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s</a:t>
            </a:r>
            <a:r>
              <a:rPr lang="th-TH" sz="40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) </a:t>
            </a:r>
            <a:br>
              <a:rPr lang="th-TH" sz="40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sz="40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2. ค่าใช้จ่ายในการขายและบริหาร (</a:t>
            </a:r>
            <a:r>
              <a:rPr lang="en-US" sz="40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Selling and administrative expense</a:t>
            </a:r>
            <a:r>
              <a:rPr lang="th-TH" sz="40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)</a:t>
            </a:r>
            <a:br>
              <a:rPr lang="th-TH" sz="40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sz="40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3. ดอกเบี้ย (</a:t>
            </a:r>
            <a:r>
              <a:rPr lang="en-US" sz="40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Interest Expense</a:t>
            </a:r>
            <a:r>
              <a:rPr lang="th-TH" sz="40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)</a:t>
            </a:r>
            <a:br>
              <a:rPr lang="th-TH" sz="40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sz="40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4. ภาษีเงินได้ (</a:t>
            </a:r>
            <a:r>
              <a:rPr lang="en-US" sz="40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Income Taxes</a:t>
            </a:r>
            <a:r>
              <a:rPr lang="th-TH" sz="4000" cap="none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49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753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96944" cy="6192688"/>
          </a:xfrm>
        </p:spPr>
        <p:txBody>
          <a:bodyPr>
            <a:normAutofit/>
          </a:bodyPr>
          <a:lstStyle/>
          <a:p>
            <a:pPr algn="l"/>
            <a:r>
              <a:rPr lang="en-US" sz="4000" b="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000" cap="none" dirty="0" smtClean="0">
                <a:ln>
                  <a:noFill/>
                </a:ln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>ผลตอบแทนจากส่วนของผู้ถือหุ้นส่วนน้อย</a:t>
            </a:r>
            <a:r>
              <a:rPr lang="en-US" sz="4000" cap="none" dirty="0" smtClean="0">
                <a:ln>
                  <a:noFill/>
                </a:ln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cap="none" dirty="0" smtClean="0">
                <a:ln>
                  <a:noFill/>
                </a:ln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4000" cap="none" dirty="0" smtClean="0">
                <a:ln>
                  <a:noFill/>
                </a:ln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>Minority Share of Earning</a:t>
            </a:r>
            <a:r>
              <a:rPr lang="th-TH" sz="4000" cap="none" dirty="0" smtClean="0">
                <a:ln>
                  <a:noFill/>
                </a:ln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>)</a:t>
            </a:r>
            <a:r>
              <a:rPr lang="en-US" sz="4000" cap="none" dirty="0" smtClean="0">
                <a:ln>
                  <a:noFill/>
                </a:ln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รายได้และค่าใช้จ่ายของบริษัทย่อยจะรวมรายได้และค่าใช้จ่ายของผู้ถือหุ้นส่วนน้อย เมื่อต้องการแสดงผลตอบแทนของบริษัทใหญ่เท่านั้น จึงต้องมีการหักรายการส่วนนี้ออกในการวิเคราะห์ บริษัทใหญ่จะรวบรวมรายการนี้ในกรณีที่มีการวิเคราะห์ในภาพรวมเท่านั้น</a:t>
            </a:r>
            <a:r>
              <a:rPr lang="en-US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en-US" sz="2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2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49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339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96944" cy="5760640"/>
          </a:xfrm>
        </p:spPr>
        <p:txBody>
          <a:bodyPr>
            <a:normAutofit/>
          </a:bodyPr>
          <a:lstStyle/>
          <a:p>
            <a:pPr algn="l"/>
            <a: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400" cap="none" dirty="0" smtClean="0">
                <a:ln>
                  <a:noFill/>
                </a:ln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>กำไรขาดทุนหรือส่วนรายการพิเศษ (</a:t>
            </a:r>
            <a:r>
              <a:rPr lang="en-US" sz="4400" cap="none" dirty="0" smtClean="0">
                <a:ln>
                  <a:noFill/>
                </a:ln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>Income </a:t>
            </a:r>
            <a:r>
              <a:rPr lang="th-TH" sz="4400" cap="none" dirty="0" smtClean="0">
                <a:ln>
                  <a:noFill/>
                </a:ln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4400" cap="none" dirty="0" smtClean="0">
                <a:ln>
                  <a:noFill/>
                </a:ln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>Profit</a:t>
            </a:r>
            <a:r>
              <a:rPr lang="th-TH" sz="4400" cap="none" dirty="0" smtClean="0">
                <a:ln>
                  <a:noFill/>
                </a:ln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en-US" sz="4400" cap="none" dirty="0" smtClean="0">
                <a:ln>
                  <a:noFill/>
                </a:ln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>or Loss before extraordinary Items</a:t>
            </a:r>
            <a:r>
              <a:rPr lang="th-TH" sz="4400" cap="none" dirty="0" smtClean="0">
                <a:ln>
                  <a:noFill/>
                </a:ln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44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คือ ยอดรวบรวมรายได้หักยอดรวมค่าใช้จ่าย กำไรในจุดนี้จะเป็นกำไรหลังหักภาษี</a:t>
            </a:r>
            <a:endParaRPr lang="th-TH" sz="49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988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96944" cy="5760640"/>
          </a:xfrm>
        </p:spPr>
        <p:txBody>
          <a:bodyPr>
            <a:normAutofit/>
          </a:bodyPr>
          <a:lstStyle/>
          <a:p>
            <a:pPr algn="l"/>
            <a: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		</a:t>
            </a:r>
            <a:r>
              <a:rPr lang="th-TH" sz="3600" cap="none" dirty="0" smtClean="0">
                <a:ln>
                  <a:noFill/>
                </a:ln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>รายการพิเศษ (</a:t>
            </a:r>
            <a:r>
              <a:rPr lang="en-US" sz="3600" cap="none" dirty="0">
                <a:ln>
                  <a:noFill/>
                </a:ln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>extraordinary Items</a:t>
            </a:r>
            <a:r>
              <a:rPr lang="th-TH" sz="3600" cap="none" dirty="0" smtClean="0">
                <a:ln>
                  <a:noFill/>
                </a:ln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36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เป็นรายได้หรือค่าใช้จ่ายที่มิได้เกิดขึ้นจากการดำเนินงานตามปกติของกิจการ สามารถคำนวณได้ ดังนี้</a:t>
            </a:r>
            <a:br>
              <a:rPr lang="th-TH" sz="36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sz="3600" cap="none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กำไรก่อนรายการพิเศษ 			20</a:t>
            </a:r>
            <a:r>
              <a:rPr lang="en-US" sz="36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,000 </a:t>
            </a:r>
            <a:r>
              <a:rPr lang="th-TH" sz="36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บาท</a:t>
            </a:r>
            <a:br>
              <a:rPr lang="th-TH" sz="36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sz="3600" cap="none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รายการพิเศษ			</a:t>
            </a:r>
            <a:br>
              <a:rPr lang="th-TH" sz="36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sz="3600" cap="none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   ขาดทุนจากไฟไหม้ หักภาษี 30</a:t>
            </a:r>
            <a:r>
              <a:rPr lang="en-US" sz="36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%	</a:t>
            </a:r>
            <a:r>
              <a:rPr lang="th-TH" sz="36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แล้ว</a:t>
            </a:r>
            <a:r>
              <a:rPr lang="en-US" sz="36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	7</a:t>
            </a:r>
            <a:r>
              <a:rPr lang="en-US" sz="3600" cap="none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sz="36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000</a:t>
            </a:r>
            <a:br>
              <a:rPr lang="th-TH" sz="36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sz="3600" cap="none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กำไรสุทธิ					13</a:t>
            </a:r>
            <a:r>
              <a:rPr lang="en-US" sz="36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,000</a:t>
            </a:r>
            <a:endParaRPr lang="th-TH" sz="3600" b="1" cap="none" dirty="0"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935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96944" cy="5760640"/>
          </a:xfrm>
        </p:spPr>
        <p:txBody>
          <a:bodyPr>
            <a:normAutofit fontScale="90000"/>
          </a:bodyPr>
          <a:lstStyle/>
          <a:p>
            <a:pPr algn="l"/>
            <a:r>
              <a:rPr lang="th-TH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000" cap="none" dirty="0" smtClean="0">
                <a:ln>
                  <a:noFill/>
                </a:ln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>กำไรหรือขาดทุนสุทธิ (</a:t>
            </a:r>
            <a:r>
              <a:rPr lang="en-US" sz="4000" cap="none" dirty="0" smtClean="0">
                <a:ln>
                  <a:noFill/>
                </a:ln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>Net Income </a:t>
            </a:r>
            <a:r>
              <a:rPr lang="th-TH" sz="4000" cap="none" dirty="0" smtClean="0">
                <a:ln>
                  <a:noFill/>
                </a:ln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4000" cap="none" dirty="0" smtClean="0">
                <a:ln>
                  <a:noFill/>
                </a:ln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>Profit or net loss</a:t>
            </a:r>
            <a:r>
              <a:rPr lang="th-TH" sz="4000" cap="none" dirty="0" smtClean="0">
                <a:ln>
                  <a:noFill/>
                </a:ln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>)) </a:t>
            </a:r>
            <a:r>
              <a:rPr lang="th-TH" sz="40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เป็นกำไรหรือขาดทุนหลังจากหักหรือรวบรวมรายการพิเศษแล้ว กำไรหรือขาดทุนสุทธินี้เป็นส่วนของบริษัทใหญ่เท่านั้น</a:t>
            </a:r>
            <a:r>
              <a:rPr lang="th-TH" sz="4000" b="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000" b="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sz="4000" b="0" cap="none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000" cap="none" dirty="0" smtClean="0">
                <a:ln>
                  <a:noFill/>
                </a:ln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>กำไรต่อหุ้น (</a:t>
            </a:r>
            <a:r>
              <a:rPr lang="en-US" sz="4000" cap="none" dirty="0" smtClean="0">
                <a:ln>
                  <a:noFill/>
                </a:ln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>Earning per Share</a:t>
            </a:r>
            <a:r>
              <a:rPr lang="th-TH" sz="4000" cap="none" dirty="0" smtClean="0">
                <a:ln>
                  <a:noFill/>
                </a:ln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40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คือ จำนวนกำไรสุทธิที่หามาเฉลี่ยต่อหุ้นสามัญหนึ่งหุ้น สามารถแบ่งการคำนวณออกได้ ดังนี้</a:t>
            </a:r>
            <a:br>
              <a:rPr lang="th-TH" sz="40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sz="40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- กำไรก่อนรายการพิเศษ (</a:t>
            </a:r>
            <a:r>
              <a:rPr lang="en-US" sz="40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Income or Profit before extraordinary Items</a:t>
            </a:r>
            <a:r>
              <a:rPr lang="th-TH" sz="40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)</a:t>
            </a:r>
            <a:br>
              <a:rPr lang="th-TH" sz="40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sz="40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- รายการพิเศษ (</a:t>
            </a:r>
            <a:r>
              <a:rPr lang="en-US" sz="4000" cap="none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extraordinary Items</a:t>
            </a:r>
            <a:r>
              <a:rPr lang="th-TH" sz="40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)</a:t>
            </a:r>
            <a:br>
              <a:rPr lang="th-TH" sz="40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sz="40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- กำไรสุทธิ (</a:t>
            </a:r>
            <a:r>
              <a:rPr lang="en-US" sz="40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Net Income or </a:t>
            </a:r>
            <a:r>
              <a:rPr lang="th-TH" sz="40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40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Net Profit</a:t>
            </a:r>
            <a:r>
              <a:rPr lang="th-TH" sz="40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)</a:t>
            </a:r>
            <a:endParaRPr lang="th-TH" sz="4900" cap="none" dirty="0"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920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96944" cy="6192688"/>
          </a:xfrm>
        </p:spPr>
        <p:txBody>
          <a:bodyPr>
            <a:normAutofit/>
          </a:bodyPr>
          <a:lstStyle/>
          <a:p>
            <a:pPr algn="l"/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49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 rot="987355">
            <a:off x="2391471" y="1486433"/>
            <a:ext cx="48141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 END</a:t>
            </a:r>
            <a:endParaRPr lang="th-TH" sz="9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394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0" y="260648"/>
            <a:ext cx="9036496" cy="5976664"/>
          </a:xfrm>
        </p:spPr>
        <p:txBody>
          <a:bodyPr>
            <a:normAutofit fontScale="90000"/>
          </a:bodyPr>
          <a:lstStyle/>
          <a:p>
            <a:pPr algn="r"/>
            <a:r>
              <a:rPr lang="th-TH" sz="5300" b="1" dirty="0" smtClean="0">
                <a:latin typeface="TH SarabunPSK" pitchFamily="34" charset="-34"/>
                <a:cs typeface="TH SarabunPSK" pitchFamily="34" charset="-34"/>
              </a:rPr>
              <a:t>รายงานทางการเงินและการวิเคราะห์ทางการเงิน (</a:t>
            </a:r>
            <a:r>
              <a:rPr lang="en-US" sz="5300" b="1" dirty="0">
                <a:latin typeface="TH SarabunPSK" pitchFamily="34" charset="-34"/>
                <a:cs typeface="TH SarabunPSK" pitchFamily="34" charset="-34"/>
              </a:rPr>
              <a:t>Financial Reporting and Financial Statement Analysis</a:t>
            </a:r>
            <a:r>
              <a:rPr lang="th-TH" sz="53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br>
              <a:rPr lang="th-TH" sz="53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6000" b="1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60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6000" b="1" dirty="0" smtClean="0">
                <a:latin typeface="TH SarabunPSK" pitchFamily="34" charset="-34"/>
                <a:cs typeface="TH SarabunPSK" pitchFamily="34" charset="-34"/>
              </a:rPr>
              <a:t>บทที่ 5 การวิเคราะห์แนวตั้งและแนวนอน</a:t>
            </a:r>
            <a:br>
              <a:rPr lang="th-TH" sz="60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6000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6000" dirty="0" smtClean="0">
                <a:latin typeface="TH SarabunPSK" pitchFamily="34" charset="-34"/>
                <a:cs typeface="TH SarabunPSK" pitchFamily="34" charset="-34"/>
              </a:rPr>
              <a:t>Vertical and Horizontal Analysis</a:t>
            </a:r>
            <a:r>
              <a:rPr lang="th-TH" sz="60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sz="67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6700" b="1" dirty="0" smtClean="0">
                <a:latin typeface="TH SarabunPSK" pitchFamily="34" charset="-34"/>
                <a:cs typeface="TH SarabunPSK" pitchFamily="34" charset="-34"/>
              </a:rPr>
            </a:br>
            <a:endParaRPr lang="th-TH" sz="67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24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96944" cy="6192688"/>
          </a:xfrm>
        </p:spPr>
        <p:txBody>
          <a:bodyPr>
            <a:normAutofit fontScale="90000"/>
          </a:bodyPr>
          <a:lstStyle/>
          <a:p>
            <a:pPr algn="l"/>
            <a: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การวิเคราะห์งบ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การเงิน แบ่งออกเป็น 2 ลักษณะ คือ</a:t>
            </a:r>
            <a:b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en-US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Time Series Analysis 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เป็นการวิเคราะห์ข้อมูลหลาย ๆ งวด หรือหลาย ๆ ปี</a:t>
            </a:r>
            <a:b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en-US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Cross Sectional Analysis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เป็นการวิเคราะห์ข้อมูลระหว่างกิจการในงวดเวลาเดี่ยวกัน</a:t>
            </a:r>
            <a:b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49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864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95536" y="0"/>
            <a:ext cx="8496944" cy="6525344"/>
          </a:xfrm>
        </p:spPr>
        <p:txBody>
          <a:bodyPr>
            <a:normAutofit fontScale="90000"/>
          </a:bodyPr>
          <a:lstStyle/>
          <a:p>
            <a:pPr algn="l"/>
            <a: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b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000" b="1" cap="none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4000" dirty="0">
                <a:latin typeface="TH SarabunPSK" pitchFamily="34" charset="-34"/>
                <a:cs typeface="TH SarabunPSK" pitchFamily="34" charset="-34"/>
              </a:rPr>
              <a:t> Vertical and Horizontal Analysis</a:t>
            </a:r>
            <a:r>
              <a:rPr lang="th-TH" sz="4000" cap="none" dirty="0" smtClean="0">
                <a:ln>
                  <a:noFill/>
                </a:ln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000" cap="none" dirty="0" smtClean="0">
                <a:ln>
                  <a:noFill/>
                </a:ln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sz="4000" cap="none" dirty="0">
                <a:ln>
                  <a:noFill/>
                </a:ln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400" b="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เป็นวิธีการค้นหาข้อเท็จจริงของการดำเนินงานที่เกี่ยวกับโครงสร้างของงบการเงินและเกี่ยวกับความเจริญเติบโตของธุรกิจ</a:t>
            </a:r>
            <a:br>
              <a:rPr lang="th-TH" sz="4400" b="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sz="4400" b="0" cap="none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400" b="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- การวิเคราะห์แนวตั้ง (</a:t>
            </a:r>
            <a:r>
              <a:rPr lang="en-US" sz="4400" b="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Vertical</a:t>
            </a:r>
            <a:r>
              <a:rPr lang="th-TH" sz="4400" b="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4400" b="0" cap="none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Analysis</a:t>
            </a:r>
            <a:r>
              <a:rPr lang="th-TH" sz="4400" b="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)  หรือการวิเคราะห์งบขนาดร่วม (</a:t>
            </a:r>
            <a:r>
              <a:rPr lang="en-US" sz="4400" b="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Common Size Statement</a:t>
            </a:r>
            <a:r>
              <a:rPr lang="th-TH" sz="4400" b="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) เป็นวิธีหาความสัมพันธ์ในรูปร้อยละ</a:t>
            </a:r>
            <a:r>
              <a:rPr lang="th-TH" sz="49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9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9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9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60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0" name="Picture 2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157192"/>
            <a:ext cx="1829714" cy="15654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623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96944" cy="6192688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การวิเคราะห์งบการเงินด้วยวิธีแนวตั้ง แบ่งการวิเคราะห์ออกได้ </a:t>
            </a: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ดังนี้</a:t>
            </a:r>
            <a:b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1. การวิเคราะห์โครงสร้างทางรายการทั้งหมด</a:t>
            </a:r>
            <a:br>
              <a:rPr lang="th-TH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2. การวิเคราะห์โครงสร้างเฉพาะประเภทของรายการ</a:t>
            </a:r>
            <a:r>
              <a:rPr lang="en-US" sz="6700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6700" dirty="0" smtClean="0">
                <a:latin typeface="TH SarabunPSK" pitchFamily="34" charset="-34"/>
                <a:cs typeface="TH SarabunPSK" pitchFamily="34" charset="-34"/>
              </a:rPr>
            </a:br>
            <a:endParaRPr lang="th-TH" sz="60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176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96944" cy="6192688"/>
          </a:xfrm>
        </p:spPr>
        <p:txBody>
          <a:bodyPr>
            <a:normAutofit/>
          </a:bodyPr>
          <a:lstStyle/>
          <a:p>
            <a:pPr algn="l"/>
            <a:r>
              <a:rPr lang="th-TH" sz="6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cap="none" dirty="0">
                <a:ln>
                  <a:noFill/>
                </a:ln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>การวิเคราะห์โครงสร้างทางรายการ</a:t>
            </a:r>
            <a:r>
              <a:rPr lang="th-TH" sz="4000" cap="none" dirty="0" smtClean="0">
                <a:ln>
                  <a:noFill/>
                </a:ln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>ทั้งหมด</a:t>
            </a:r>
            <a:r>
              <a:rPr lang="th-TH" sz="3600" b="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600" b="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sz="3600" b="0" cap="none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b="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เป็นการวิเคราะห์ข้อมูลเป็นส่วนรวม  คือ วิเคราะห์ทุกรายการในงบดุล งบกำไรขาดทุน และงบกำไรสะสม</a:t>
            </a:r>
            <a:br>
              <a:rPr lang="th-TH" sz="3600" b="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sz="4000" cap="none" dirty="0">
                <a:ln>
                  <a:noFill/>
                </a:ln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>การวิเคราะห์โครงสร้างเฉพาะประเภทของ</a:t>
            </a:r>
            <a:r>
              <a:rPr lang="th-TH" sz="4000" cap="none" dirty="0" smtClean="0">
                <a:ln>
                  <a:noFill/>
                </a:ln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>รายการ  </a:t>
            </a:r>
            <a:br>
              <a:rPr lang="th-TH" sz="4000" cap="none" dirty="0" smtClean="0">
                <a:ln>
                  <a:noFill/>
                </a:ln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sz="4000" cap="none" dirty="0">
                <a:ln>
                  <a:noFill/>
                </a:ln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b="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เป็นการวิเคราะห์ที่แสดงความสัมพันธ์ภายในเฉพาะกลุ่มหรือประเภทเท่านั้น เช่น วิเคราะห์โครงสร้างเฉพาะสินทรัพย์หมุนเวียน หนี้สินหมุนเวียน เป็นต้น</a:t>
            </a:r>
            <a:endParaRPr lang="th-TH" sz="36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0" name="Picture 2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157192"/>
            <a:ext cx="1829714" cy="15654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4002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96944" cy="6192688"/>
          </a:xfrm>
        </p:spPr>
        <p:txBody>
          <a:bodyPr>
            <a:normAutofit/>
          </a:bodyPr>
          <a:lstStyle/>
          <a:p>
            <a:pPr algn="l"/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4000" cap="none" dirty="0" smtClean="0">
                <a:ln>
                  <a:noFill/>
                </a:ln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>ตัวอย่างการวิเคราะห์โครงสร้างของรายการทั้งหมด</a:t>
            </a:r>
            <a:br>
              <a:rPr lang="th-TH" sz="4000" cap="none" dirty="0" smtClean="0">
                <a:ln>
                  <a:noFill/>
                </a:ln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49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333" y="5010381"/>
            <a:ext cx="2466667" cy="18476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60806662"/>
              </p:ext>
            </p:extLst>
          </p:nvPr>
        </p:nvGraphicFramePr>
        <p:xfrm>
          <a:off x="-1" y="1268763"/>
          <a:ext cx="9144002" cy="60750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6286"/>
                <a:gridCol w="1306286"/>
                <a:gridCol w="1306286"/>
                <a:gridCol w="1306286"/>
                <a:gridCol w="1306286"/>
                <a:gridCol w="1306286"/>
                <a:gridCol w="1306286"/>
              </a:tblGrid>
              <a:tr h="621026">
                <a:tc>
                  <a:txBody>
                    <a:bodyPr/>
                    <a:lstStyle/>
                    <a:p>
                      <a:pPr algn="l" fontAlgn="b"/>
                      <a:endParaRPr lang="th-TH" sz="3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3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36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บริษัท </a:t>
                      </a:r>
                      <a:r>
                        <a:rPr lang="en-US" sz="36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xx </a:t>
                      </a:r>
                      <a:r>
                        <a:rPr lang="th-TH" sz="36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จำกัด</a:t>
                      </a:r>
                      <a:endParaRPr lang="th-TH" sz="3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3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3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3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621026">
                <a:tc>
                  <a:txBody>
                    <a:bodyPr/>
                    <a:lstStyle/>
                    <a:p>
                      <a:pPr algn="l" fontAlgn="b"/>
                      <a:endParaRPr lang="th-TH" sz="3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3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36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งบกำไรขาดทุน</a:t>
                      </a:r>
                      <a:endParaRPr lang="th-TH" sz="3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3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3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3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621026">
                <a:tc>
                  <a:txBody>
                    <a:bodyPr/>
                    <a:lstStyle/>
                    <a:p>
                      <a:pPr algn="l" fontAlgn="b"/>
                      <a:endParaRPr lang="th-TH" sz="3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th-TH" sz="36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สำหรับปีสิ้นสุด วันที่ 31 ธีนวาคม 2556</a:t>
                      </a:r>
                      <a:endParaRPr lang="th-TH" sz="3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3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3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621026">
                <a:tc>
                  <a:txBody>
                    <a:bodyPr/>
                    <a:lstStyle/>
                    <a:p>
                      <a:pPr algn="l" fontAlgn="b"/>
                      <a:endParaRPr lang="th-TH" sz="3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3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3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36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หน่วย : บาท</a:t>
                      </a:r>
                      <a:endParaRPr lang="th-TH" sz="3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6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ร้อยละ</a:t>
                      </a:r>
                      <a:endParaRPr lang="th-TH" sz="3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3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621026">
                <a:tc>
                  <a:txBody>
                    <a:bodyPr/>
                    <a:lstStyle/>
                    <a:p>
                      <a:pPr algn="l" fontAlgn="b"/>
                      <a:r>
                        <a:rPr lang="th-TH" sz="36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ขาย</a:t>
                      </a:r>
                      <a:endParaRPr lang="th-TH" sz="3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3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3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36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800,000</a:t>
                      </a:r>
                      <a:endParaRPr lang="th-TH" sz="3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3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36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  <a:endParaRPr lang="th-TH" sz="3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3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621026">
                <a:tc>
                  <a:txBody>
                    <a:bodyPr/>
                    <a:lstStyle/>
                    <a:p>
                      <a:pPr algn="l" fontAlgn="b"/>
                      <a:r>
                        <a:rPr lang="th-TH" sz="36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ต้นทุน</a:t>
                      </a:r>
                      <a:endParaRPr lang="th-TH" sz="3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3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3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36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445,000</a:t>
                      </a:r>
                      <a:endParaRPr lang="th-TH" sz="3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3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36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55.6</a:t>
                      </a:r>
                      <a:endParaRPr lang="th-TH" sz="3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3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621026">
                <a:tc>
                  <a:txBody>
                    <a:bodyPr/>
                    <a:lstStyle/>
                    <a:p>
                      <a:pPr algn="l" fontAlgn="b"/>
                      <a:r>
                        <a:rPr lang="th-TH" sz="36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กำไรขั้นต้น</a:t>
                      </a:r>
                      <a:endParaRPr lang="th-TH" sz="3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3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3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36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355,000</a:t>
                      </a:r>
                      <a:endParaRPr lang="th-TH" sz="3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3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36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44.4</a:t>
                      </a:r>
                      <a:endParaRPr lang="th-TH" sz="3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3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621026">
                <a:tc>
                  <a:txBody>
                    <a:bodyPr/>
                    <a:lstStyle/>
                    <a:p>
                      <a:pPr algn="l" fontAlgn="b"/>
                      <a:endParaRPr lang="th-TH" sz="3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3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th-TH" sz="36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ที่มา : ต้นทุน = 445,000/800,000 </a:t>
                      </a:r>
                      <a:r>
                        <a:rPr lang="en-US" sz="36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x 100 = 55.6</a:t>
                      </a:r>
                      <a:endParaRPr lang="en-US" sz="3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621026">
                <a:tc>
                  <a:txBody>
                    <a:bodyPr/>
                    <a:lstStyle/>
                    <a:p>
                      <a:pPr algn="l" fontAlgn="b"/>
                      <a:endParaRPr lang="th-TH" sz="3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3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3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3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3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3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3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8027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96944" cy="6192688"/>
          </a:xfrm>
        </p:spPr>
        <p:txBody>
          <a:bodyPr>
            <a:normAutofit/>
          </a:bodyPr>
          <a:lstStyle/>
          <a:p>
            <a:pPr algn="l"/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4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การเปรียบเทียบข้อมูลระหว่างกิจการและอุตสาหกรรม ทำให้ทราบข้อมูลข้อเท็จจริงที่เด่นชัดขึ้นว่ากิจการที่กำลังสนใจและวิเคราะห์ มีโครงสร้างในด้านต่าง ๆ อย่างไรบ้าง เมื่อเปรียบเทียบกับกิจการอื่นและข้อมูลอุตสาหกรรม</a:t>
            </a:r>
            <a:endParaRPr lang="th-TH" sz="49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074" name="Picture 2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508646"/>
            <a:ext cx="1292970" cy="13116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4061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96944" cy="6192688"/>
          </a:xfrm>
        </p:spPr>
        <p:txBody>
          <a:bodyPr>
            <a:normAutofit/>
          </a:bodyPr>
          <a:lstStyle/>
          <a:p>
            <a:pPr algn="l"/>
            <a:r>
              <a:rPr lang="th-TH" sz="4000" b="0" cap="none" dirty="0" smtClean="0">
                <a:ln>
                  <a:noFill/>
                </a:ln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0" cap="none" dirty="0">
                <a:ln>
                  <a:noFill/>
                </a:ln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cap="none" dirty="0" smtClean="0">
                <a:ln>
                  <a:noFill/>
                </a:ln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>การวิเคราะห์โครงสร้างเฉพาะประเภทรายการ เป็นการวิเคราะห์เฉพาะรายการที่สนใจเท่านั้น เช่น สินทรัพย์หมุนเวียน หนี้สินหมุนเวียน เป็นต้น เช่น</a:t>
            </a:r>
            <a:br>
              <a:rPr lang="th-TH" sz="3200" cap="none" dirty="0" smtClean="0">
                <a:ln>
                  <a:noFill/>
                </a:ln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sz="3200" cap="none" dirty="0">
                <a:ln>
                  <a:noFill/>
                </a:ln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200" cap="none" dirty="0">
                <a:ln>
                  <a:noFill/>
                </a:ln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sz="3200" cap="none" dirty="0" smtClean="0">
                <a:ln>
                  <a:noFill/>
                </a:ln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200" cap="none" dirty="0" smtClean="0">
                <a:ln>
                  <a:noFill/>
                </a:ln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sz="3200" cap="none" dirty="0">
                <a:ln>
                  <a:noFill/>
                </a:ln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200" cap="none" dirty="0">
                <a:ln>
                  <a:noFill/>
                </a:ln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endParaRPr lang="th-TH" sz="4000" dirty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098" name="Picture 2" descr="C:\Program Files (x86)\Microsoft Office\MEDIA\CAGCAT10\j028603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165304"/>
            <a:ext cx="918972" cy="6996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66309486"/>
              </p:ext>
            </p:extLst>
          </p:nvPr>
        </p:nvGraphicFramePr>
        <p:xfrm>
          <a:off x="0" y="2132859"/>
          <a:ext cx="9144000" cy="49720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472514">
                <a:tc>
                  <a:txBody>
                    <a:bodyPr/>
                    <a:lstStyle/>
                    <a:p>
                      <a:pPr algn="ctr" fontAlgn="b"/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32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บริษัท </a:t>
                      </a:r>
                      <a:r>
                        <a:rPr lang="en-US" sz="32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xx </a:t>
                      </a:r>
                      <a:r>
                        <a:rPr lang="th-TH" sz="32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จำกัด</a:t>
                      </a:r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472514">
                <a:tc>
                  <a:txBody>
                    <a:bodyPr/>
                    <a:lstStyle/>
                    <a:p>
                      <a:pPr algn="ctr" fontAlgn="b"/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32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งบดุล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472514">
                <a:tc>
                  <a:txBody>
                    <a:bodyPr/>
                    <a:lstStyle/>
                    <a:p>
                      <a:pPr algn="ctr" fontAlgn="b"/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th-TH" sz="32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สำหรับปีสิ้นสุด วันที่ 31 ธีนวาคม 2556</a:t>
                      </a:r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472514"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สินทรัพย์</a:t>
                      </a:r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32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หน่วย : บาท</a:t>
                      </a:r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ร้อยละ</a:t>
                      </a:r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472514"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เงินสด</a:t>
                      </a:r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90,000</a:t>
                      </a:r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15.9</a:t>
                      </a:r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472514"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ลูกหนี้</a:t>
                      </a:r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60,000</a:t>
                      </a:r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10.6</a:t>
                      </a:r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47251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32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สินค้งคงเหลือ</a:t>
                      </a:r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400,000</a:t>
                      </a:r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70.8</a:t>
                      </a:r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47251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32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ค่าเช่าจ่ายล่วงหน้า</a:t>
                      </a:r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15,000</a:t>
                      </a:r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2.7</a:t>
                      </a:r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472514">
                <a:tc>
                  <a:txBody>
                    <a:bodyPr/>
                    <a:lstStyle/>
                    <a:p>
                      <a:pPr algn="ctr" fontAlgn="b"/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รวม</a:t>
                      </a:r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565,000</a:t>
                      </a:r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472514">
                <a:tc>
                  <a:txBody>
                    <a:bodyPr/>
                    <a:lstStyle/>
                    <a:p>
                      <a:pPr algn="ctr" fontAlgn="b"/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th-TH" sz="32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ที่มา : เงินสด = 90,000/565,000 </a:t>
                      </a:r>
                      <a:r>
                        <a:rPr lang="en-US" sz="32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x 100 = 15.9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06394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96944" cy="6192688"/>
          </a:xfrm>
        </p:spPr>
        <p:txBody>
          <a:bodyPr>
            <a:normAutofit/>
          </a:bodyPr>
          <a:lstStyle/>
          <a:p>
            <a:pPr algn="l"/>
            <a:r>
              <a:rPr lang="th-TH" sz="6000" b="0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5400" cap="none" dirty="0" smtClean="0">
                <a:ln>
                  <a:noFill/>
                </a:ln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>ข้อบกพร่องของการวิเคราะห์วิธีแนวตั้ง</a:t>
            </a:r>
            <a:r>
              <a:rPr lang="th-TH" sz="40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0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sz="40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	- </a:t>
            </a:r>
            <a:r>
              <a:rPr lang="th-TH" sz="4800" cap="none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การวิเคราะห์วิธี</a:t>
            </a:r>
            <a:r>
              <a:rPr lang="th-TH" sz="48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แนวตั้งนั้น ไม่ได้บอกว่าอัตราส่วนการเปลี่ยนแปลงของร้อยละที่เปลี่ยนไปนั้นเป็นจำนวนเท่าใด ดังนั้น ในการวิเคราะห์งบต้องมีการลงรายละเอียดของจำนวนเงินควบคู่กันไปด้วยเสมอ</a:t>
            </a: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49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864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96944" cy="6192688"/>
          </a:xfrm>
        </p:spPr>
        <p:txBody>
          <a:bodyPr>
            <a:normAutofit/>
          </a:bodyPr>
          <a:lstStyle/>
          <a:p>
            <a:pPr algn="l"/>
            <a:r>
              <a:rPr lang="th-TH" sz="40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400" cap="none" dirty="0" smtClean="0">
                <a:ln>
                  <a:noFill/>
                </a:ln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>การวิเคราะห์แบบแนวนอน (</a:t>
            </a:r>
            <a:r>
              <a:rPr lang="en-US" sz="4400" cap="none" dirty="0" smtClean="0">
                <a:ln>
                  <a:noFill/>
                </a:ln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>Horizontal Analysis</a:t>
            </a:r>
            <a:r>
              <a:rPr lang="th-TH" sz="4400" cap="none" dirty="0" smtClean="0">
                <a:ln>
                  <a:noFill/>
                </a:ln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sz="44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4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sz="4000" cap="none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0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เป็นการวิเคราะห์ความสัมพันธ์ของรายการในงบการเงินที่ต่างงวดและเวลากัน โดยดูความเปลี่ยนแปลงของรายการว่ามีการเพิ่มขึ้นหรือลดลงอย่างไรบ้าง ควรวิเคราะห์ความสัมพันธ์หลาย ๆ ปี  เช่น 5 หรือ 10 ปี เพื่อจะได้เห็นแนวโน้มของการเปลี่ยนแปลง (</a:t>
            </a:r>
            <a:r>
              <a:rPr lang="en-US" sz="40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Trend</a:t>
            </a:r>
            <a:r>
              <a:rPr lang="th-TH" sz="40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) สามารถแบ่งการวิเคราะห์ข้อมูลออกได้เป็น 2 ลักษณะ คือ</a:t>
            </a: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49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ลูกศรขวา 3"/>
          <p:cNvSpPr/>
          <p:nvPr/>
        </p:nvSpPr>
        <p:spPr>
          <a:xfrm>
            <a:off x="5796136" y="5793655"/>
            <a:ext cx="2736304" cy="5876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196753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ชื่อเรื่อง 1"/>
              <p:cNvSpPr>
                <a:spLocks noGrp="1"/>
              </p:cNvSpPr>
              <p:nvPr>
                <p:ph type="ctrTitle"/>
              </p:nvPr>
            </p:nvSpPr>
            <p:spPr>
              <a:xfrm>
                <a:off x="395536" y="332656"/>
                <a:ext cx="8496944" cy="6192688"/>
              </a:xfrm>
            </p:spPr>
            <p:txBody>
              <a:bodyPr>
                <a:normAutofit fontScale="90000"/>
              </a:bodyPr>
              <a:lstStyle/>
              <a:p>
                <a:pPr algn="l"/>
                <a:r>
                  <a:rPr lang="en-US" sz="4000" b="0" dirty="0" smtClean="0">
                    <a:solidFill>
                      <a:srgbClr val="FFFF00"/>
                    </a:solidFill>
                    <a:latin typeface="TH SarabunPSK" pitchFamily="34" charset="-34"/>
                    <a:cs typeface="TH SarabunPSK" pitchFamily="34" charset="-34"/>
                  </a:rPr>
                  <a:t/>
                </a:r>
                <a:r>
                  <a:rPr lang="en-US" sz="4000" cap="none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TH SarabunPSK" pitchFamily="34" charset="-34"/>
                    <a:cs typeface="TH SarabunPSK" pitchFamily="34" charset="-34"/>
                  </a:rPr>
                  <a:t>1. </a:t>
                </a:r>
                <a:r>
                  <a:rPr lang="th-TH" sz="4000" cap="none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TH SarabunPSK" pitchFamily="34" charset="-34"/>
                    <a:cs typeface="TH SarabunPSK" pitchFamily="34" charset="-34"/>
                  </a:rPr>
                  <a:t>การวิเคราะห์ร้อยละของยอดรวม </a:t>
                </a:r>
                <a:r>
                  <a:rPr lang="th-TH" sz="4000" cap="none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H SarabunPSK" pitchFamily="34" charset="-34"/>
                    <a:cs typeface="TH SarabunPSK" pitchFamily="34" charset="-34"/>
                  </a:rPr>
                  <a:t>เป็นการนำยอดรวมของ 2 รายการ เปรียบเทียบกัน โดยให้ปีฐานเท่ากับ 100 เช่น </a:t>
                </a:r>
                <a:r>
                  <a:rPr lang="en-US" sz="4000" cap="none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H SarabunPSK" pitchFamily="34" charset="-34"/>
                    <a:cs typeface="TH SarabunPSK" pitchFamily="34" charset="-34"/>
                  </a:rPr>
                  <a:t/>
                </a:r>
                <a:r>
                  <a:rPr lang="th-TH" sz="4000" cap="none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H SarabunPSK" pitchFamily="34" charset="-34"/>
                    <a:cs typeface="TH SarabunPSK" pitchFamily="34" charset="-34"/>
                  </a:rPr>
                  <a:t>			                 ปีที่ 2			ปีที่ 1       (บาท)</a:t>
                </a:r>
                <a:br>
                  <a:rPr lang="th-TH" sz="4000" cap="none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sz="4000" cap="none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H SarabunPSK" pitchFamily="34" charset="-34"/>
                    <a:cs typeface="TH SarabunPSK" pitchFamily="34" charset="-34"/>
                  </a:rPr>
                  <a:t/>
                </a:r>
                <a:r>
                  <a:rPr lang="th-TH" sz="4000" cap="none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H SarabunPSK" pitchFamily="34" charset="-34"/>
                    <a:cs typeface="TH SarabunPSK" pitchFamily="34" charset="-34"/>
                  </a:rPr>
                  <a:t>เงินสด		90</a:t>
                </a:r>
                <a:r>
                  <a:rPr lang="en-US" sz="4000" cap="none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H SarabunPSK" pitchFamily="34" charset="-34"/>
                    <a:cs typeface="TH SarabunPSK" pitchFamily="34" charset="-34"/>
                  </a:rPr>
                  <a:t>,000		75,000</a:t>
                </a:r>
                <a:r>
                  <a:rPr lang="th-TH" sz="4000" cap="none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H SarabunPSK" pitchFamily="34" charset="-34"/>
                    <a:cs typeface="TH SarabunPSK" pitchFamily="34" charset="-34"/>
                  </a:rPr>
                  <a:t/>
                </a:r>
                <a:br>
                  <a:rPr lang="th-TH" sz="4000" cap="none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sz="4000" cap="none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H SarabunPSK" pitchFamily="34" charset="-34"/>
                    <a:cs typeface="TH SarabunPSK" pitchFamily="34" charset="-34"/>
                  </a:rPr>
                  <a:t>ร้อยละของเงินสด จะได้ว่า</a:t>
                </a:r>
                <a:br>
                  <a:rPr lang="th-TH" sz="4000" cap="none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sz="4000" cap="none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H SarabunPSK" pitchFamily="34" charset="-34"/>
                    <a:cs typeface="TH SarabunPSK" pitchFamily="34" charset="-34"/>
                  </a:rPr>
                  <a:t/>
                </a:r>
                <a:r>
                  <a:rPr lang="th-TH" sz="4000" cap="none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H SarabunPSK" pitchFamily="34" charset="-34"/>
                    <a:cs typeface="TH SarabunPSK" pitchFamily="34" charset="-34"/>
                  </a:rPr>
                  <a:t/>
                </a:r>
                <a:r>
                  <a:rPr lang="en-US" sz="4000" cap="none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H SarabunPSK" pitchFamily="34" charset="-34"/>
                    <a:cs typeface="TH SarabunPSK" pitchFamily="34" charset="-34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cap="none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r>
                          <a:rPr lang="th-TH" sz="4000" b="1" i="1" cap="none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H SarabunPSK" pitchFamily="34" charset="-34"/>
                          </a:rPr>
                          <m:t>ข้อมูลปีปัจจุบัน</m:t>
                        </m:r>
                      </m:num>
                      <m:den>
                        <m:r>
                          <a:rPr lang="th-TH" sz="4000" b="1" i="1" cap="none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H SarabunPSK" pitchFamily="34" charset="-34"/>
                          </a:rPr>
                          <m:t>ปี</m:t>
                        </m:r>
                        <m:r>
                          <a:rPr lang="th-TH" sz="4000" b="1" i="1" cap="none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H SarabunPSK" pitchFamily="34" charset="-34"/>
                          </a:rPr>
                          <m:t>ก่อน</m:t>
                        </m:r>
                      </m:den>
                    </m:f>
                  </m:oMath>
                </a14:m>
                <a:r>
                  <a:rPr lang="th-TH" sz="4000" cap="none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H SarabunPSK" pitchFamily="34" charset="-34"/>
                    <a:cs typeface="TH SarabunPSK" pitchFamily="34" charset="-34"/>
                  </a:rPr>
                  <a:t/>
                </a:r>
                <a:r>
                  <a:rPr lang="en-US" sz="4000" cap="none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H SarabunPSK" pitchFamily="34" charset="-34"/>
                    <a:cs typeface="TH SarabunPSK" pitchFamily="34" charset="-34"/>
                  </a:rPr>
                  <a:t>x 100</a:t>
                </a:r>
                <a:br>
                  <a:rPr lang="en-US" sz="4000" cap="none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H SarabunPSK" pitchFamily="34" charset="-34"/>
                    <a:cs typeface="TH SarabunPSK" pitchFamily="34" charset="-34"/>
                  </a:rPr>
                </a:br>
                <a:r>
                  <a:rPr lang="en-US" sz="4000" cap="none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H SarabunPSK" pitchFamily="34" charset="-34"/>
                    <a:cs typeface="TH SarabunPSK" pitchFamily="34" charset="-34"/>
                  </a:rPr>
                  <a:t/>
                </a:r>
                <a:r>
                  <a:rPr lang="en-US" sz="4000" cap="none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H SarabunPSK" pitchFamily="34" charset="-34"/>
                    <a:cs typeface="TH SarabunPSK" pitchFamily="34" charset="-34"/>
                  </a:rPr>
                  <a:t>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cap="none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r>
                          <a:rPr lang="en-US" sz="4000" b="1" i="1" cap="none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H SarabunPSK" pitchFamily="34" charset="-34"/>
                          </a:rPr>
                          <m:t>𝟗𝟎</m:t>
                        </m:r>
                        <m:r>
                          <a:rPr lang="en-US" sz="4000" b="1" i="1" cap="none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H SarabunPSK" pitchFamily="34" charset="-34"/>
                          </a:rPr>
                          <m:t>,</m:t>
                        </m:r>
                        <m:r>
                          <a:rPr lang="en-US" sz="4000" b="1" i="1" cap="none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H SarabunPSK" pitchFamily="34" charset="-34"/>
                          </a:rPr>
                          <m:t>𝟎𝟎𝟎</m:t>
                        </m:r>
                      </m:num>
                      <m:den>
                        <m:r>
                          <a:rPr lang="en-US" sz="4000" b="1" i="1" cap="none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H SarabunPSK" pitchFamily="34" charset="-34"/>
                          </a:rPr>
                          <m:t>𝟕𝟓</m:t>
                        </m:r>
                        <m:r>
                          <a:rPr lang="en-US" sz="4000" b="1" i="1" cap="none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H SarabunPSK" pitchFamily="34" charset="-34"/>
                          </a:rPr>
                          <m:t>,</m:t>
                        </m:r>
                        <m:r>
                          <a:rPr lang="en-US" sz="4000" b="1" i="1" cap="none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H SarabunPSK" pitchFamily="34" charset="-34"/>
                          </a:rPr>
                          <m:t>𝟎𝟎𝟎</m:t>
                        </m:r>
                      </m:den>
                    </m:f>
                  </m:oMath>
                </a14:m>
                <a:r>
                  <a:rPr lang="en-US" sz="4000" b="1" dirty="0" smtClean="0">
                    <a:solidFill>
                      <a:schemeClr val="bg1"/>
                    </a:solidFill>
                    <a:latin typeface="TH SarabunPSK" pitchFamily="34" charset="-34"/>
                    <a:cs typeface="TH SarabunPSK" pitchFamily="34" charset="-34"/>
                  </a:rPr>
                  <a:t/>
                </a:r>
                <a:r>
                  <a:rPr lang="en-US" sz="4000" cap="none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H SarabunPSK" pitchFamily="34" charset="-34"/>
                    <a:cs typeface="TH SarabunPSK" pitchFamily="34" charset="-34"/>
                  </a:rPr>
                  <a:t>x 100</a:t>
                </a:r>
                <a:br>
                  <a:rPr lang="en-US" sz="4000" cap="none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H SarabunPSK" pitchFamily="34" charset="-34"/>
                    <a:cs typeface="TH SarabunPSK" pitchFamily="34" charset="-34"/>
                  </a:rPr>
                </a:br>
                <a:r>
                  <a:rPr lang="en-US" sz="4000" cap="none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H SarabunPSK" pitchFamily="34" charset="-34"/>
                    <a:cs typeface="TH SarabunPSK" pitchFamily="34" charset="-34"/>
                  </a:rPr>
                  <a:t/>
                </a:r>
                <a:r>
                  <a:rPr lang="en-US" sz="4000" cap="none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H SarabunPSK" pitchFamily="34" charset="-34"/>
                    <a:cs typeface="TH SarabunPSK" pitchFamily="34" charset="-34"/>
                  </a:rPr>
                  <a:t>	= 120%</a:t>
                </a:r>
                <a:br>
                  <a:rPr lang="en-US" sz="4000" cap="none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H SarabunPSK" pitchFamily="34" charset="-34"/>
                    <a:cs typeface="TH SarabunPSK" pitchFamily="34" charset="-34"/>
                  </a:rPr>
                </a:br>
                <a:r>
                  <a:rPr lang="en-US" sz="4000" cap="none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H SarabunPSK" pitchFamily="34" charset="-34"/>
                    <a:cs typeface="TH SarabunPSK" pitchFamily="34" charset="-34"/>
                  </a:rPr>
                  <a:t/>
                </a:r>
                <a:r>
                  <a:rPr lang="th-TH" sz="4000" cap="none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TH SarabunPSK" pitchFamily="34" charset="-34"/>
                    <a:cs typeface="TH SarabunPSK" pitchFamily="34" charset="-34"/>
                  </a:rPr>
                  <a:t>ให้นำข้อมูลของปีฐาน ซึ่งเท่ากับ 100 มาหักออก </a:t>
                </a:r>
                <a:r>
                  <a:rPr lang="en-US" sz="4000" cap="none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TH SarabunPSK" pitchFamily="34" charset="-34"/>
                    <a:cs typeface="TH SarabunPSK" pitchFamily="34" charset="-34"/>
                  </a:rPr>
                  <a:t/>
                </a:r>
                <a:r>
                  <a:rPr lang="th-TH" sz="4000" cap="none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TH SarabunPSK" pitchFamily="34" charset="-34"/>
                    <a:cs typeface="TH SarabunPSK" pitchFamily="34" charset="-34"/>
                  </a:rPr>
                  <a:t>จะได้ว่า เงินสดปีที่ 2 เพิ่มขึ้นจากปีที่ 1 คิดเป็น 20</a:t>
                </a:r>
                <a:r>
                  <a:rPr lang="en-US" sz="4000" cap="none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TH SarabunPSK" pitchFamily="34" charset="-34"/>
                    <a:cs typeface="TH SarabunPSK" pitchFamily="34" charset="-34"/>
                  </a:rPr>
                  <a:t>%</a:t>
                </a:r>
                <a:r>
                  <a:rPr lang="en-US" sz="4000" b="1" dirty="0" smtClean="0">
                    <a:solidFill>
                      <a:srgbClr val="FFFF00"/>
                    </a:solidFill>
                    <a:latin typeface="TH SarabunPSK" pitchFamily="34" charset="-34"/>
                    <a:cs typeface="TH SarabunPSK" pitchFamily="34" charset="-34"/>
                  </a:rPr>
                  <a:t/>
                </a:r>
                <a:br>
                  <a:rPr lang="en-US" sz="4000" b="1" dirty="0" smtClean="0">
                    <a:solidFill>
                      <a:srgbClr val="FFFF00"/>
                    </a:solidFill>
                    <a:latin typeface="TH SarabunPSK" pitchFamily="34" charset="-34"/>
                    <a:cs typeface="TH SarabunPSK" pitchFamily="34" charset="-34"/>
                  </a:rPr>
                </a:br>
                <a:r>
                  <a:rPr lang="en-US" sz="2800" b="1" dirty="0" smtClean="0">
                    <a:solidFill>
                      <a:srgbClr val="FFFF00"/>
                    </a:solidFill>
                    <a:latin typeface="TH SarabunPSK" pitchFamily="34" charset="-34"/>
                    <a:cs typeface="TH SarabunPSK" pitchFamily="34" charset="-34"/>
                  </a:rPr>
                  <a:t/>
                </a:r>
                <a:br>
                  <a:rPr lang="en-US" sz="2800" b="1" dirty="0" smtClean="0">
                    <a:solidFill>
                      <a:srgbClr val="FFFF00"/>
                    </a:solidFill>
                    <a:latin typeface="TH SarabunPSK" pitchFamily="34" charset="-34"/>
                    <a:cs typeface="TH SarabunPSK" pitchFamily="34" charset="-34"/>
                  </a:rPr>
                </a:br>
                <a:endParaRPr lang="th-TH" sz="4900" b="1" dirty="0">
                  <a:solidFill>
                    <a:srgbClr val="FFFF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>
          <p:sp>
            <p:nvSpPr>
              <p:cNvPr id="2" name="ชื่อเรื่อง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95536" y="332656"/>
                <a:ext cx="8496944" cy="6192688"/>
              </a:xfrm>
              <a:blipFill rotWithShape="1">
                <a:blip r:embed="rId2"/>
                <a:stretch>
                  <a:fillRect l="-2726" t="-1478" r="-2582" b="-4039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42339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ชื่อเรื่อง 1"/>
              <p:cNvSpPr>
                <a:spLocks noGrp="1"/>
              </p:cNvSpPr>
              <p:nvPr>
                <p:ph type="ctrTitle"/>
              </p:nvPr>
            </p:nvSpPr>
            <p:spPr>
              <a:xfrm>
                <a:off x="395536" y="332656"/>
                <a:ext cx="8496944" cy="576064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th-TH" b="1" dirty="0" smtClean="0">
                    <a:solidFill>
                      <a:srgbClr val="C00000"/>
                    </a:solidFill>
                    <a:latin typeface="TH SarabunPSK" pitchFamily="34" charset="-34"/>
                    <a:cs typeface="TH SarabunPSK" pitchFamily="34" charset="-34"/>
                  </a:rPr>
                  <a:t/>
                </a:r>
                <a:r>
                  <a:rPr lang="th-TH" sz="4000" b="1" dirty="0" smtClean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การวิเคราะห์ร้อยละของรายการต่าง ๆ เป็นการนำข้อมูลของ 2 งวดเวลามาหาผลต่างแล้วนำไปคำนวณหาค่าร้อยละ จะได้</a:t>
                </a:r>
                <a:br>
                  <a:rPr lang="th-TH" sz="4000" b="1" dirty="0" smtClean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sz="4000" dirty="0" smtClean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ร้อยละที่เปลี่ยน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r>
                          <a:rPr lang="th-TH" sz="4000" b="1" i="1" smtClean="0">
                            <a:solidFill>
                              <a:schemeClr val="tx1"/>
                            </a:solidFill>
                            <a:latin typeface="Cambria Math"/>
                            <a:cs typeface="TH SarabunPSK" pitchFamily="34" charset="-34"/>
                          </a:rPr>
                          <m:t>ข้อมูลปีปัจจุบัน</m:t>
                        </m:r>
                        <m:r>
                          <a:rPr lang="th-TH" sz="4000" b="1" i="1" smtClean="0">
                            <a:solidFill>
                              <a:schemeClr val="tx1"/>
                            </a:solidFill>
                            <a:latin typeface="Cambria Math"/>
                            <a:cs typeface="TH SarabunPSK" pitchFamily="34" charset="-34"/>
                          </a:rPr>
                          <m:t> −</m:t>
                        </m:r>
                        <m:r>
                          <a:rPr lang="th-TH" sz="4000" b="1" i="1" smtClean="0">
                            <a:solidFill>
                              <a:schemeClr val="tx1"/>
                            </a:solidFill>
                            <a:latin typeface="Cambria Math"/>
                            <a:cs typeface="TH SarabunPSK" pitchFamily="34" charset="-34"/>
                          </a:rPr>
                          <m:t>ข้อมูลปีฐาน</m:t>
                        </m:r>
                      </m:num>
                      <m:den>
                        <m:r>
                          <a:rPr lang="th-TH" sz="4000" b="1" i="1" smtClean="0">
                            <a:solidFill>
                              <a:schemeClr val="tx1"/>
                            </a:solidFill>
                            <a:latin typeface="Cambria Math"/>
                            <a:cs typeface="TH SarabunPSK" pitchFamily="34" charset="-34"/>
                          </a:rPr>
                          <m:t>ปีฐาน</m:t>
                        </m:r>
                      </m:den>
                    </m:f>
                  </m:oMath>
                </a14:m>
                <a:r>
                  <a:rPr lang="en-US" sz="4400" b="1" dirty="0" smtClean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 x 100</a:t>
                </a:r>
                <a:br>
                  <a:rPr lang="en-US" sz="4400" b="1" dirty="0" smtClean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</a:br>
                <a:r>
                  <a:rPr lang="en-US" sz="4400" dirty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/>
                </a:r>
                <a:r>
                  <a:rPr lang="en-US" sz="4400" dirty="0" smtClean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	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  <a:cs typeface="TH SarabunPSK" pitchFamily="34" charset="-34"/>
                          </a:rPr>
                          <m:t>𝟗𝟎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  <a:cs typeface="TH SarabunPSK" pitchFamily="34" charset="-34"/>
                          </a:rPr>
                          <m:t>,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  <a:cs typeface="TH SarabunPSK" pitchFamily="34" charset="-34"/>
                          </a:rPr>
                          <m:t>𝟎𝟎𝟎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  <a:cs typeface="TH SarabunPSK" pitchFamily="34" charset="-34"/>
                          </a:rPr>
                          <m:t> −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  <a:cs typeface="TH SarabunPSK" pitchFamily="34" charset="-34"/>
                          </a:rPr>
                          <m:t>𝟕𝟓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  <a:cs typeface="TH SarabunPSK" pitchFamily="34" charset="-34"/>
                          </a:rPr>
                          <m:t>,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  <a:cs typeface="TH SarabunPSK" pitchFamily="34" charset="-34"/>
                          </a:rPr>
                          <m:t>𝟎𝟎𝟎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  <a:cs typeface="TH SarabunPSK" pitchFamily="34" charset="-34"/>
                          </a:rPr>
                          <m:t>𝟕𝟓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  <a:cs typeface="TH SarabunPSK" pitchFamily="34" charset="-34"/>
                          </a:rPr>
                          <m:t>,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  <a:cs typeface="TH SarabunPSK" pitchFamily="34" charset="-34"/>
                          </a:rPr>
                          <m:t>𝟎𝟎𝟎</m:t>
                        </m:r>
                      </m:den>
                    </m:f>
                  </m:oMath>
                </a14:m>
                <a:r>
                  <a:rPr lang="en-US" sz="4400" b="1" dirty="0" smtClean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 x 100</a:t>
                </a:r>
                <a:br>
                  <a:rPr lang="en-US" sz="4400" b="1" dirty="0" smtClean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</a:br>
                <a:r>
                  <a:rPr lang="en-US" sz="4400" dirty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/>
                </a:r>
                <a:r>
                  <a:rPr lang="en-US" sz="4400" dirty="0" smtClean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	   = 20%</a:t>
                </a:r>
                <a:endParaRPr lang="th-TH" sz="44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>
          <p:sp>
            <p:nvSpPr>
              <p:cNvPr id="2" name="ชื่อเรื่อง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95536" y="332656"/>
                <a:ext cx="8496944" cy="5760640"/>
              </a:xfrm>
              <a:blipFill rotWithShape="1">
                <a:blip r:embed="rId2"/>
                <a:stretch>
                  <a:fillRect l="-3587" t="-847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22988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96944" cy="6192688"/>
          </a:xfrm>
        </p:spPr>
        <p:txBody>
          <a:bodyPr>
            <a:normAutofit fontScale="90000"/>
          </a:bodyPr>
          <a:lstStyle/>
          <a:p>
            <a:pPr algn="l"/>
            <a: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6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วัตถุประสงค์ของการวิเคราะห์ข้อมูล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วิเคราะห์เพื่อใช้ในการวางแผน ควบคุม และตัดสินใจ </a:t>
            </a:r>
            <a:b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** หน่วยงานของรัฐบาล มีจุดประสงค์ในการจัดเก็บภาษีให้ถูกต้องครบถ้วน</a:t>
            </a:r>
            <a:b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49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753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96944" cy="5760640"/>
          </a:xfrm>
        </p:spPr>
        <p:txBody>
          <a:bodyPr>
            <a:normAutofit/>
          </a:bodyPr>
          <a:lstStyle/>
          <a:p>
            <a:pPr algn="l"/>
            <a: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		</a:t>
            </a:r>
            <a:r>
              <a:rPr lang="th-TH" sz="4400" cap="none" dirty="0" smtClean="0">
                <a:ln>
                  <a:noFill/>
                </a:ln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>การวิเคราะห์แนวนอน </a:t>
            </a:r>
            <a:r>
              <a:rPr lang="th-TH" sz="4400" cap="none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แบ่งออกเป็น 2 วิธี คือ</a:t>
            </a:r>
            <a:r>
              <a:rPr lang="th-TH" sz="3600" cap="none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600" cap="none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sz="36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1. การวิเคราะห์ข้อมูลเป็นร้อยละของปีฐาน</a:t>
            </a:r>
            <a:br>
              <a:rPr lang="th-TH" sz="36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sz="36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2. การวิเคราะห์ข้อมูลเป็นร้อยละของงวดก่อน</a:t>
            </a:r>
            <a:br>
              <a:rPr lang="th-TH" sz="36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sz="3600" cap="none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600" cap="none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sz="3600" cap="none" dirty="0" smtClean="0">
                <a:ln>
                  <a:noFill/>
                </a:ln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>1. การ</a:t>
            </a:r>
            <a:r>
              <a:rPr lang="th-TH" sz="3600" cap="none" dirty="0">
                <a:ln>
                  <a:noFill/>
                </a:ln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>วิเคราะห์ข้อมูลเป็นร้อยละของปี</a:t>
            </a:r>
            <a:r>
              <a:rPr lang="th-TH" sz="3600" cap="none" dirty="0" smtClean="0">
                <a:ln>
                  <a:noFill/>
                </a:ln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>ฐาน </a:t>
            </a:r>
            <a:br>
              <a:rPr lang="th-TH" sz="3600" cap="none" dirty="0" smtClean="0">
                <a:ln>
                  <a:noFill/>
                </a:ln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sz="3600" cap="none" dirty="0">
                <a:ln>
                  <a:noFill/>
                </a:ln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เป็นการกำหนดให้ข้อมูลของปีใดปีหนึ่งเป็นปีฐานแล้วนำข้อมูลของปีถัดไปมาหาความสัมพันธ์เป็นร้อยละของปีฐาน เพื่อให้ทราบแนวโน้มการดำเนินงานของกิจการ</a:t>
            </a:r>
            <a:br>
              <a:rPr lang="th-TH" sz="36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sz="36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			</a:t>
            </a:r>
            <a:endParaRPr lang="th-TH" sz="3600" b="1" cap="none" dirty="0"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935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ชื่อเรื่อง 1"/>
              <p:cNvSpPr>
                <a:spLocks noGrp="1"/>
              </p:cNvSpPr>
              <p:nvPr>
                <p:ph type="ctrTitle"/>
              </p:nvPr>
            </p:nvSpPr>
            <p:spPr>
              <a:xfrm>
                <a:off x="395536" y="332656"/>
                <a:ext cx="8496944" cy="576064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th-TH" b="1" cap="none" dirty="0" smtClean="0">
                    <a:solidFill>
                      <a:srgbClr val="FFFF00"/>
                    </a:solidFill>
                    <a:effectLst/>
                    <a:latin typeface="TH SarabunPSK" pitchFamily="34" charset="-34"/>
                    <a:cs typeface="TH SarabunPSK" pitchFamily="34" charset="-34"/>
                  </a:rPr>
                  <a:t/>
                </a:r>
                <a:r>
                  <a:rPr lang="th-TH" sz="4000" cap="none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TH SarabunPSK" pitchFamily="34" charset="-34"/>
                    <a:cs typeface="TH SarabunPSK" pitchFamily="34" charset="-34"/>
                  </a:rPr>
                  <a:t> 2. การวิเคราะห์ข้อมูลเป็นร้อยละของงวด</a:t>
                </a:r>
                <a:r>
                  <a:rPr lang="th-TH" sz="4000" cap="none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TH SarabunPSK" pitchFamily="34" charset="-34"/>
                    <a:cs typeface="TH SarabunPSK" pitchFamily="34" charset="-34"/>
                  </a:rPr>
                  <a:t>ก่อน </a:t>
                </a:r>
                <a:br>
                  <a:rPr lang="th-TH" sz="4000" cap="none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sz="4000" cap="none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TH SarabunPSK" pitchFamily="34" charset="-34"/>
                    <a:cs typeface="TH SarabunPSK" pitchFamily="34" charset="-34"/>
                  </a:rPr>
                  <a:t/>
                </a:r>
                <a:r>
                  <a:rPr lang="th-TH" sz="4000" cap="none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TH SarabunPSK" pitchFamily="34" charset="-34"/>
                    <a:cs typeface="TH SarabunPSK" pitchFamily="34" charset="-34"/>
                  </a:rPr>
                  <a:t/>
                </a:r>
                <a:r>
                  <a:rPr lang="th-TH" sz="4000" cap="none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H SarabunPSK" pitchFamily="34" charset="-34"/>
                    <a:cs typeface="TH SarabunPSK" pitchFamily="34" charset="-34"/>
                  </a:rPr>
                  <a:t>เป็นการวิเคราะห์ข้อมูลปีต่อปีไม่ต่อเนื่องกัน วิธีนี้จะเปลี่ยนปีฐานทุก ๆ ปี เป็นวิธีที่ทำให้เห็นการเจริญเติบโตที่ชัดเจนกว่า เพราะข้อมูลอยู่ในเวลาที่ใกล้เคียงกัน เช่น</a:t>
                </a:r>
                <a:br>
                  <a:rPr lang="th-TH" sz="4000" cap="none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sz="4000" cap="none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H SarabunPSK" pitchFamily="34" charset="-34"/>
                    <a:cs typeface="TH SarabunPSK" pitchFamily="34" charset="-34"/>
                  </a:rPr>
                  <a:t>1.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h-TH" sz="4000" i="1" cap="none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r>
                          <a:rPr lang="th-TH" sz="4000" b="1" i="1" cap="none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H SarabunPSK" pitchFamily="34" charset="-34"/>
                          </a:rPr>
                          <m:t>ข้อมูลปีที่</m:t>
                        </m:r>
                        <m:r>
                          <a:rPr lang="th-TH" sz="4000" b="1" i="1" cap="none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H SarabunPSK" pitchFamily="34" charset="-34"/>
                          </a:rPr>
                          <m:t> </m:t>
                        </m:r>
                        <m:r>
                          <a:rPr lang="th-TH" sz="4000" b="1" i="1" cap="none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H SarabunPSK" pitchFamily="34" charset="-34"/>
                          </a:rPr>
                          <m:t>𝟐</m:t>
                        </m:r>
                        <m:r>
                          <a:rPr lang="th-TH" sz="4000" b="1" i="1" cap="none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H SarabunPSK" pitchFamily="34" charset="-34"/>
                          </a:rPr>
                          <m:t> −</m:t>
                        </m:r>
                        <m:r>
                          <a:rPr lang="th-TH" sz="4000" b="1" i="1" cap="none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H SarabunPSK" pitchFamily="34" charset="-34"/>
                          </a:rPr>
                          <m:t>ข้อมูลปีที่</m:t>
                        </m:r>
                        <m:r>
                          <a:rPr lang="th-TH" sz="4000" b="1" i="1" cap="none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H SarabunPSK" pitchFamily="34" charset="-34"/>
                          </a:rPr>
                          <m:t> </m:t>
                        </m:r>
                        <m:r>
                          <a:rPr lang="th-TH" sz="4000" b="1" i="1" cap="none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H SarabunPSK" pitchFamily="34" charset="-34"/>
                          </a:rPr>
                          <m:t>𝟏</m:t>
                        </m:r>
                      </m:num>
                      <m:den>
                        <m:r>
                          <a:rPr lang="th-TH" sz="4000" b="1" i="1" cap="none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H SarabunPSK" pitchFamily="34" charset="-34"/>
                          </a:rPr>
                          <m:t>ข้อมูลปีที่</m:t>
                        </m:r>
                        <m:r>
                          <a:rPr lang="th-TH" sz="4000" b="1" i="1" cap="none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H SarabunPSK" pitchFamily="34" charset="-34"/>
                          </a:rPr>
                          <m:t> </m:t>
                        </m:r>
                        <m:r>
                          <a:rPr lang="th-TH" sz="4000" b="1" i="1" cap="none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H SarabunPSK" pitchFamily="34" charset="-34"/>
                          </a:rPr>
                          <m:t>𝟏</m:t>
                        </m:r>
                      </m:den>
                    </m:f>
                  </m:oMath>
                </a14:m>
                <a:r>
                  <a:rPr lang="th-TH" sz="4900" cap="none" dirty="0" smtClean="0">
                    <a:solidFill>
                      <a:schemeClr val="tx1"/>
                    </a:solidFill>
                    <a:effectLst/>
                    <a:latin typeface="TH SarabunPSK" pitchFamily="34" charset="-34"/>
                    <a:cs typeface="TH SarabunPSK" pitchFamily="34" charset="-34"/>
                  </a:rPr>
                  <a:t/>
                </a:r>
                <a:r>
                  <a:rPr lang="en-US" sz="4900" cap="none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H SarabunPSK" pitchFamily="34" charset="-34"/>
                    <a:cs typeface="TH SarabunPSK" pitchFamily="34" charset="-34"/>
                  </a:rPr>
                  <a:t>x 100</a:t>
                </a:r>
                <a:br>
                  <a:rPr lang="en-US" sz="4900" cap="none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H SarabunPSK" pitchFamily="34" charset="-34"/>
                    <a:cs typeface="TH SarabunPSK" pitchFamily="34" charset="-34"/>
                  </a:rPr>
                </a:br>
                <a:r>
                  <a:rPr lang="en-US" sz="4000" cap="none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H SarabunPSK" pitchFamily="34" charset="-34"/>
                    <a:cs typeface="TH SarabunPSK" pitchFamily="34" charset="-34"/>
                  </a:rPr>
                  <a:t>2.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h-TH" sz="4000" i="1" cap="none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r>
                          <a:rPr lang="th-TH" sz="4000" b="1" i="1" cap="none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H SarabunPSK" pitchFamily="34" charset="-34"/>
                          </a:rPr>
                          <m:t>ข้อมูลปีที่</m:t>
                        </m:r>
                        <m:r>
                          <a:rPr lang="th-TH" sz="4000" b="1" i="1" cap="none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H SarabunPSK" pitchFamily="34" charset="-34"/>
                          </a:rPr>
                          <m:t> </m:t>
                        </m:r>
                        <m:r>
                          <a:rPr lang="th-TH" sz="4000" b="1" i="1" cap="none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H SarabunPSK" pitchFamily="34" charset="-34"/>
                          </a:rPr>
                          <m:t>𝟑</m:t>
                        </m:r>
                        <m:r>
                          <a:rPr lang="th-TH" sz="4000" b="1" i="1" cap="none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H SarabunPSK" pitchFamily="34" charset="-34"/>
                          </a:rPr>
                          <m:t> −</m:t>
                        </m:r>
                        <m:r>
                          <a:rPr lang="th-TH" sz="4000" b="1" i="1" cap="none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H SarabunPSK" pitchFamily="34" charset="-34"/>
                          </a:rPr>
                          <m:t>ข้อมูลปีที่</m:t>
                        </m:r>
                        <m:r>
                          <a:rPr lang="th-TH" sz="4000" b="1" i="1" cap="none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H SarabunPSK" pitchFamily="34" charset="-34"/>
                          </a:rPr>
                          <m:t> </m:t>
                        </m:r>
                        <m:r>
                          <a:rPr lang="th-TH" sz="4000" b="1" i="1" cap="none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H SarabunPSK" pitchFamily="34" charset="-34"/>
                          </a:rPr>
                          <m:t>𝟐</m:t>
                        </m:r>
                      </m:num>
                      <m:den>
                        <m:r>
                          <a:rPr lang="th-TH" sz="4000" b="1" i="1" cap="none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H SarabunPSK" pitchFamily="34" charset="-34"/>
                          </a:rPr>
                          <m:t>ข้อมูลปีที่</m:t>
                        </m:r>
                        <m:r>
                          <a:rPr lang="th-TH" sz="4000" b="1" i="1" cap="none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H SarabunPSK" pitchFamily="34" charset="-34"/>
                          </a:rPr>
                          <m:t> </m:t>
                        </m:r>
                        <m:r>
                          <a:rPr lang="th-TH" sz="4000" b="1" i="1" cap="none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H SarabunPSK" pitchFamily="34" charset="-34"/>
                          </a:rPr>
                          <m:t>𝟐</m:t>
                        </m:r>
                      </m:den>
                    </m:f>
                  </m:oMath>
                </a14:m>
                <a:r>
                  <a:rPr lang="th-TH" sz="5400" cap="none" dirty="0">
                    <a:solidFill>
                      <a:schemeClr val="tx1"/>
                    </a:solidFill>
                    <a:effectLst/>
                    <a:latin typeface="TH SarabunPSK" pitchFamily="34" charset="-34"/>
                    <a:cs typeface="TH SarabunPSK" pitchFamily="34" charset="-34"/>
                  </a:rPr>
                  <a:t/>
                </a:r>
                <a:r>
                  <a:rPr lang="en-US" sz="5400" cap="none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H SarabunPSK" pitchFamily="34" charset="-34"/>
                    <a:cs typeface="TH SarabunPSK" pitchFamily="34" charset="-34"/>
                  </a:rPr>
                  <a:t>x 100</a:t>
                </a:r>
                <a:endParaRPr lang="th-TH" sz="4000" cap="none" dirty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>
          <p:sp>
            <p:nvSpPr>
              <p:cNvPr id="2" name="ชื่อเรื่อง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95536" y="332656"/>
                <a:ext cx="8496944" cy="5760640"/>
              </a:xfrm>
              <a:blipFill rotWithShape="1">
                <a:blip r:embed="rId2"/>
                <a:stretch>
                  <a:fillRect l="-3085" t="-635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92920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96944" cy="5760640"/>
          </a:xfrm>
        </p:spPr>
        <p:txBody>
          <a:bodyPr>
            <a:normAutofit fontScale="90000"/>
          </a:bodyPr>
          <a:lstStyle/>
          <a:p>
            <a:pPr algn="l"/>
            <a:r>
              <a:rPr lang="th-TH" b="1" cap="none" dirty="0" smtClean="0"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000" cap="none" dirty="0">
                <a:ln>
                  <a:noFill/>
                </a:ln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5300" cap="none" dirty="0">
                <a:ln>
                  <a:noFill/>
                </a:ln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5300" cap="none" dirty="0" smtClean="0">
                <a:ln>
                  <a:noFill/>
                </a:ln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>การเปลี่ยนแปลงในปริมาณหรือราคา</a:t>
            </a:r>
            <a:r>
              <a:rPr lang="th-TH" sz="4000" cap="none" dirty="0" smtClean="0">
                <a:ln>
                  <a:noFill/>
                </a:ln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000" cap="none" dirty="0" smtClean="0">
                <a:ln>
                  <a:noFill/>
                </a:ln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sz="4000" cap="none" dirty="0">
                <a:ln>
                  <a:noFill/>
                </a:ln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4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ในการวิเคราะห์ควรพิจารณาว่า รายได้ของกิจการที่เพิ่มขึ้นนั้นเป็นผลมาจากปริมาณการขายที่เพิ่มขึ้น หรือเป็นการเพิ่มจากราคาที่ขายแต่ปริมาณการขายอาจจะลดลงหรือเท่าเดิม จะได้ว่า</a:t>
            </a:r>
            <a:br>
              <a:rPr lang="th-TH" sz="44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sz="44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1. หากพบว่ารายได้เพิ่มขึ้นจากปริมาณการขายถือว่ากิจการมีการดำเนินงานที่มีประสิทธิภาพ</a:t>
            </a:r>
            <a:br>
              <a:rPr lang="th-TH" sz="44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sz="44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2. หากรายได้เพิ่มขึ้นจากการตั้งราคาที่สูงขึ้น จะแสดงถึงความสามารถในการกำหนดราคาของกิจการ</a:t>
            </a:r>
            <a:endParaRPr lang="th-TH" sz="4400" cap="none" dirty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108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96944" cy="5760640"/>
          </a:xfrm>
        </p:spPr>
        <p:txBody>
          <a:bodyPr>
            <a:normAutofit/>
          </a:bodyPr>
          <a:lstStyle/>
          <a:p>
            <a:pPr algn="l"/>
            <a:r>
              <a:rPr lang="th-TH" b="1" cap="none" dirty="0" smtClean="0"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4000" cap="none" dirty="0" smtClean="0">
                <a:ln>
                  <a:noFill/>
                </a:ln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>Ex.1 </a:t>
            </a:r>
            <a:r>
              <a:rPr lang="th-TH" sz="4000" cap="none" dirty="0" smtClean="0">
                <a:ln>
                  <a:noFill/>
                </a:ln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>จะได้ว่า</a:t>
            </a:r>
            <a:br>
              <a:rPr lang="th-TH" sz="4000" cap="none" dirty="0" smtClean="0">
                <a:ln>
                  <a:noFill/>
                </a:ln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sz="4000" cap="none" dirty="0">
                <a:ln>
                  <a:noFill/>
                </a:ln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>	</a:t>
            </a:r>
            <a:endParaRPr lang="th-TH" sz="4400" cap="none" dirty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548" y="5805264"/>
            <a:ext cx="2186452" cy="1052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74200631"/>
              </p:ext>
            </p:extLst>
          </p:nvPr>
        </p:nvGraphicFramePr>
        <p:xfrm>
          <a:off x="2" y="1124740"/>
          <a:ext cx="9143996" cy="57332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16806"/>
                <a:gridCol w="1345438"/>
                <a:gridCol w="1345438"/>
                <a:gridCol w="1345438"/>
                <a:gridCol w="1345438"/>
                <a:gridCol w="1345438"/>
              </a:tblGrid>
              <a:tr h="819037"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ปี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ปีที่ 1</a:t>
                      </a:r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ปีที่ 2</a:t>
                      </a:r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ปีที่ 3</a:t>
                      </a:r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ปีที่ 4</a:t>
                      </a:r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ปีที่ 5</a:t>
                      </a:r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819037"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ราคาขาย (บาท)</a:t>
                      </a:r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120</a:t>
                      </a:r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135</a:t>
                      </a:r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140</a:t>
                      </a:r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819037"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ปริมาณขาย (หน่วย)</a:t>
                      </a:r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5,500,</a:t>
                      </a:r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6,900</a:t>
                      </a:r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6,250</a:t>
                      </a:r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6,370</a:t>
                      </a:r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7,071</a:t>
                      </a:r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819037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th-TH" sz="32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วิเคราะห์การเปลี่ยนแปลงด้วยวิธีร้อยละของงวดก่อน จะได้ว่า</a:t>
                      </a:r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819037"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ปริมาณขาย (หน่วย)</a:t>
                      </a:r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5,500,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6,900</a:t>
                      </a:r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6,250</a:t>
                      </a:r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6,370</a:t>
                      </a:r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7,071</a:t>
                      </a:r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819037"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ร้อยะละ</a:t>
                      </a:r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25.5</a:t>
                      </a:r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-9.4</a:t>
                      </a:r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1.9</a:t>
                      </a:r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11</a:t>
                      </a:r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819037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th-TH" sz="32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วิธีแทนค่าจะได้ ปริมาณการขาย ปี</a:t>
                      </a:r>
                      <a:r>
                        <a:rPr lang="th-TH" sz="32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ที่ </a:t>
                      </a:r>
                      <a:r>
                        <a:rPr lang="th-TH" sz="3200" b="1" u="none" strike="noStrike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 </a:t>
                      </a:r>
                      <a:r>
                        <a:rPr lang="th-TH" sz="32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= 6,900-5,500/5,500*100  = 25.5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1029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96944" cy="5760640"/>
          </a:xfrm>
        </p:spPr>
        <p:txBody>
          <a:bodyPr>
            <a:normAutofit/>
          </a:bodyPr>
          <a:lstStyle/>
          <a:p>
            <a:pPr algn="l"/>
            <a:r>
              <a:rPr lang="th-TH" b="1" cap="none" dirty="0" smtClean="0"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5400" cap="none" dirty="0" smtClean="0">
                <a:ln>
                  <a:noFill/>
                </a:ln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>การวิเคราะห์แนวโน้มของอัตราส่วน</a:t>
            </a:r>
            <a:r>
              <a:rPr lang="th-TH" sz="4000" cap="none" dirty="0" smtClean="0">
                <a:ln>
                  <a:noFill/>
                </a:ln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000" cap="none" dirty="0" smtClean="0">
                <a:ln>
                  <a:noFill/>
                </a:ln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sz="4000" cap="none" dirty="0">
                <a:ln>
                  <a:noFill/>
                </a:ln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4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เป็นการวิเคราะห์งบการเงินโดยการเปรียบเทียบอัตราส่วนของงวดต่าง ๆ แสดงให้เห็นถึงข้อมูลการเปลี่ยนแปลงของรายการต่าง ๆ ว่ามีแนวโน้มอย่างไรบ้าง เช่น</a:t>
            </a:r>
            <a:endParaRPr lang="th-TH" sz="4400" cap="none" dirty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ลูกศรขวา 5"/>
          <p:cNvSpPr/>
          <p:nvPr/>
        </p:nvSpPr>
        <p:spPr>
          <a:xfrm>
            <a:off x="6024856" y="5490089"/>
            <a:ext cx="3011640" cy="864096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295306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96944" cy="5760640"/>
          </a:xfrm>
        </p:spPr>
        <p:txBody>
          <a:bodyPr>
            <a:normAutofit/>
          </a:bodyPr>
          <a:lstStyle/>
          <a:p>
            <a:pPr algn="l"/>
            <a:r>
              <a:rPr lang="th-TH" b="1" cap="none" dirty="0" smtClean="0"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>	</a:t>
            </a:r>
            <a:endParaRPr lang="th-TH" sz="4400" cap="none" dirty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90306450"/>
              </p:ext>
            </p:extLst>
          </p:nvPr>
        </p:nvGraphicFramePr>
        <p:xfrm>
          <a:off x="0" y="-7"/>
          <a:ext cx="9144000" cy="68580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1800"/>
                <a:gridCol w="1234440"/>
                <a:gridCol w="1234440"/>
                <a:gridCol w="1234440"/>
                <a:gridCol w="1234440"/>
                <a:gridCol w="1234440"/>
              </a:tblGrid>
              <a:tr h="1143001">
                <a:tc>
                  <a:txBody>
                    <a:bodyPr/>
                    <a:lstStyle/>
                    <a:p>
                      <a:pPr algn="ctr" fontAlgn="b"/>
                      <a:endParaRPr lang="th-TH" sz="3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6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ปีที่ 1</a:t>
                      </a:r>
                      <a:endParaRPr lang="th-TH" sz="3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6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ปีที่ 2</a:t>
                      </a:r>
                      <a:endParaRPr lang="th-TH" sz="3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6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ปีที่ 3</a:t>
                      </a:r>
                      <a:endParaRPr lang="th-TH" sz="3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6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ปีที่ 4</a:t>
                      </a:r>
                      <a:endParaRPr lang="th-TH" sz="3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6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ปีที่ 5</a:t>
                      </a:r>
                      <a:endParaRPr lang="th-TH" sz="3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1143001">
                <a:tc>
                  <a:txBody>
                    <a:bodyPr/>
                    <a:lstStyle/>
                    <a:p>
                      <a:pPr algn="ctr" fontAlgn="b"/>
                      <a:r>
                        <a:rPr lang="th-TH" sz="36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อัตราส่วนทุนหมุนเวียน</a:t>
                      </a:r>
                      <a:endParaRPr lang="th-TH" sz="3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6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1.4</a:t>
                      </a:r>
                      <a:endParaRPr lang="th-TH" sz="3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6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1.2</a:t>
                      </a:r>
                      <a:endParaRPr lang="th-TH" sz="3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6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1.6</a:t>
                      </a:r>
                      <a:endParaRPr lang="th-TH" sz="3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6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1.8</a:t>
                      </a:r>
                      <a:endParaRPr lang="th-TH" sz="3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6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1.5</a:t>
                      </a:r>
                      <a:endParaRPr lang="th-TH" sz="3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1143001">
                <a:tc>
                  <a:txBody>
                    <a:bodyPr/>
                    <a:lstStyle/>
                    <a:p>
                      <a:pPr algn="ctr" fontAlgn="b"/>
                      <a:r>
                        <a:rPr lang="th-TH" sz="36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การหมุนเวียนของ</a:t>
                      </a:r>
                      <a:r>
                        <a:rPr lang="th-TH" sz="36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ลูกหนี้</a:t>
                      </a:r>
                      <a:endParaRPr lang="th-TH" sz="3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6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9.1</a:t>
                      </a:r>
                      <a:endParaRPr lang="th-TH" sz="3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6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16</a:t>
                      </a:r>
                      <a:endParaRPr lang="th-TH" sz="3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6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13</a:t>
                      </a:r>
                      <a:endParaRPr lang="th-TH" sz="3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6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</a:t>
                      </a:r>
                      <a:endParaRPr lang="th-TH" sz="3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6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</a:t>
                      </a:r>
                      <a:endParaRPr lang="th-TH" sz="3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1143001">
                <a:tc>
                  <a:txBody>
                    <a:bodyPr/>
                    <a:lstStyle/>
                    <a:p>
                      <a:pPr algn="ctr" fontAlgn="b"/>
                      <a:r>
                        <a:rPr lang="th-TH" sz="36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การหมุนเวียนของสินทรัพย์</a:t>
                      </a:r>
                      <a:endParaRPr lang="th-TH" sz="3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6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th-TH" sz="3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6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th-TH" sz="3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6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3.2</a:t>
                      </a:r>
                      <a:endParaRPr lang="th-TH" sz="3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6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2.5</a:t>
                      </a:r>
                      <a:endParaRPr lang="th-TH" sz="3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6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4.4</a:t>
                      </a:r>
                      <a:endParaRPr lang="th-TH" sz="36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1143001">
                <a:tc>
                  <a:txBody>
                    <a:bodyPr/>
                    <a:lstStyle/>
                    <a:p>
                      <a:pPr algn="ctr" fontAlgn="b"/>
                      <a:r>
                        <a:rPr lang="th-TH" sz="36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อัตรากำไร</a:t>
                      </a:r>
                      <a:r>
                        <a:rPr lang="th-TH" sz="36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สุทธิ</a:t>
                      </a:r>
                      <a:endParaRPr lang="th-TH" sz="3600" b="1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 fontAlgn="b"/>
                      <a:endParaRPr lang="th-TH" sz="3600" b="1" u="none" strike="noStrike" dirty="0" smtClean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6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14</a:t>
                      </a:r>
                      <a:r>
                        <a:rPr lang="th-TH" sz="36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%</a:t>
                      </a:r>
                    </a:p>
                    <a:p>
                      <a:pPr algn="ctr" fontAlgn="b"/>
                      <a:endParaRPr lang="th-TH" sz="3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16</a:t>
                      </a:r>
                      <a:r>
                        <a:rPr lang="th-TH" sz="36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%</a:t>
                      </a:r>
                      <a:endParaRPr lang="th-TH" sz="3600" b="1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 fontAlgn="b"/>
                      <a:endParaRPr lang="th-TH" sz="3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20</a:t>
                      </a:r>
                      <a:r>
                        <a:rPr lang="th-TH" sz="36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%</a:t>
                      </a:r>
                      <a:endParaRPr lang="th-TH" sz="3600" b="1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 fontAlgn="b"/>
                      <a:endParaRPr lang="th-TH" sz="3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18</a:t>
                      </a:r>
                      <a:r>
                        <a:rPr lang="th-TH" sz="36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%</a:t>
                      </a:r>
                      <a:endParaRPr lang="th-TH" sz="3600" b="1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 fontAlgn="b"/>
                      <a:endParaRPr lang="th-TH" sz="3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17.5</a:t>
                      </a:r>
                      <a:r>
                        <a:rPr lang="th-TH" sz="36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%</a:t>
                      </a:r>
                      <a:endParaRPr lang="th-TH" sz="3600" b="1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 fontAlgn="b"/>
                      <a:endParaRPr lang="th-TH" sz="3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1143001">
                <a:tc>
                  <a:txBody>
                    <a:bodyPr/>
                    <a:lstStyle/>
                    <a:p>
                      <a:pPr algn="ctr" fontAlgn="b"/>
                      <a:r>
                        <a:rPr lang="th-TH" sz="3600" b="1" u="none" strike="noStrike" dirty="0">
                          <a:solidFill>
                            <a:srgbClr val="C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อัตรากำไรขั้นต้น</a:t>
                      </a:r>
                      <a:endParaRPr lang="th-TH" sz="36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600" b="1" u="none" strike="noStrike" dirty="0">
                          <a:solidFill>
                            <a:srgbClr val="C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55%</a:t>
                      </a:r>
                      <a:endParaRPr lang="th-TH" sz="36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600" b="1" u="none" strike="noStrike" dirty="0">
                          <a:solidFill>
                            <a:srgbClr val="C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58%</a:t>
                      </a:r>
                      <a:endParaRPr lang="th-TH" sz="36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600" b="1" u="none" strike="noStrike" dirty="0">
                          <a:solidFill>
                            <a:srgbClr val="C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60%</a:t>
                      </a:r>
                      <a:endParaRPr lang="th-TH" sz="36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600" b="1" u="none" strike="noStrike" dirty="0">
                          <a:solidFill>
                            <a:srgbClr val="C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69%</a:t>
                      </a:r>
                      <a:endParaRPr lang="th-TH" sz="36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600" b="1" u="none" strike="noStrike" dirty="0">
                          <a:solidFill>
                            <a:srgbClr val="C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62%</a:t>
                      </a:r>
                      <a:endParaRPr lang="th-TH" sz="36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9626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96944" cy="6192688"/>
          </a:xfrm>
        </p:spPr>
        <p:txBody>
          <a:bodyPr>
            <a:normAutofit/>
          </a:bodyPr>
          <a:lstStyle/>
          <a:p>
            <a:pPr algn="l"/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endParaRPr lang="th-TH" sz="49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07504" y="188640"/>
            <a:ext cx="85689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/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1.  </a:t>
            </a:r>
            <a:r>
              <a:rPr lang="th-TH" altLang="zh-CN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อัตราส่วนเงินทุนหมุนเวียน </a:t>
            </a:r>
            <a:r>
              <a:rPr lang="en-US" altLang="zh-CN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=  </a:t>
            </a:r>
            <a:r>
              <a:rPr lang="th-TH" altLang="zh-CN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สินทรัพย์หมุนเวียน    </a:t>
            </a:r>
            <a:r>
              <a:rPr lang="en-US" altLang="zh-CN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= </a:t>
            </a:r>
            <a:r>
              <a:rPr lang="th-TH" altLang="zh-CN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กี่เท่า</a:t>
            </a:r>
          </a:p>
          <a:p>
            <a:pPr marL="400050" lvl="1"/>
            <a:r>
              <a:rPr lang="th-TH" altLang="zh-CN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			      หนี้สิน</a:t>
            </a: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หมุนเวียน</a:t>
            </a:r>
          </a:p>
          <a:p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      2. </a:t>
            </a:r>
            <a:r>
              <a:rPr lang="th-TH" altLang="zh-CN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อัตราการหมุนเวียนของลูกหนี้ </a:t>
            </a:r>
            <a:r>
              <a:rPr lang="en-US" altLang="zh-CN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= </a:t>
            </a:r>
            <a:r>
              <a:rPr lang="th-TH" altLang="zh-CN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ยอดขายเชื่อ   </a:t>
            </a:r>
            <a:r>
              <a:rPr lang="en-US" altLang="zh-CN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=  </a:t>
            </a:r>
            <a:r>
              <a:rPr lang="th-TH" altLang="zh-CN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กี่ครั้ง</a:t>
            </a:r>
          </a:p>
          <a:p>
            <a:r>
              <a:rPr lang="th-TH" altLang="zh-CN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		     </a:t>
            </a: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            </a:t>
            </a:r>
            <a:r>
              <a:rPr lang="th-TH" altLang="zh-CN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ลูกหนี้</a:t>
            </a: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เฉลี่ย</a:t>
            </a:r>
          </a:p>
          <a:p>
            <a:r>
              <a:rPr lang="th-TH" altLang="zh-CN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</a:t>
            </a: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     3. </a:t>
            </a:r>
            <a:r>
              <a:rPr lang="th-TH" altLang="zh-CN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อัตราการหมุนเวียนของสินทรัพย์รวม </a:t>
            </a:r>
            <a:r>
              <a:rPr lang="en-US" altLang="zh-CN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= </a:t>
            </a: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         ยอดขาย            </a:t>
            </a:r>
            <a:r>
              <a:rPr lang="en-US" altLang="zh-CN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= </a:t>
            </a:r>
            <a:r>
              <a:rPr lang="en-US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..%</a:t>
            </a:r>
            <a:endParaRPr lang="th-TH" altLang="zh-CN" b="1" dirty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  <a:p>
            <a:r>
              <a:rPr lang="th-TH" altLang="zh-CN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			  </a:t>
            </a: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         </a:t>
            </a:r>
            <a:r>
              <a:rPr lang="th-TH" altLang="zh-CN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สินทรัพย์รวม</a:t>
            </a: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เฉลี่ย</a:t>
            </a:r>
          </a:p>
          <a:p>
            <a:r>
              <a:rPr lang="th-TH" altLang="zh-CN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</a:t>
            </a: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    4. </a:t>
            </a:r>
            <a:r>
              <a:rPr lang="th-TH" altLang="zh-CN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อัตรากำไรสุทธิ </a:t>
            </a: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	 </a:t>
            </a:r>
            <a:r>
              <a:rPr lang="en-US" altLang="zh-CN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= </a:t>
            </a:r>
            <a:r>
              <a:rPr lang="th-TH" altLang="zh-CN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กำไรสุทธิหลังภาษี     </a:t>
            </a:r>
            <a:r>
              <a:rPr lang="en-US" altLang="zh-CN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x </a:t>
            </a:r>
            <a:r>
              <a:rPr lang="en-US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100    </a:t>
            </a:r>
            <a:r>
              <a:rPr lang="en-US" altLang="zh-CN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= …. </a:t>
            </a:r>
            <a:r>
              <a:rPr lang="en-US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%</a:t>
            </a:r>
            <a:endParaRPr lang="th-TH" altLang="zh-CN" b="1" dirty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  <a:p>
            <a:r>
              <a:rPr lang="th-TH" altLang="zh-CN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                </a:t>
            </a: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	        </a:t>
            </a:r>
            <a:r>
              <a:rPr lang="th-TH" altLang="zh-CN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ยอดขายสุทธิ</a:t>
            </a:r>
          </a:p>
          <a:p>
            <a:r>
              <a:rPr lang="th-TH" altLang="zh-CN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</a:p>
          <a:p>
            <a:pPr marL="400050" lvl="1"/>
            <a:endParaRPr lang="th-TH" altLang="zh-CN" b="1" dirty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cxnSp>
        <p:nvCxnSpPr>
          <p:cNvPr id="7" name="ตัวเชื่อมต่อตรง 6"/>
          <p:cNvCxnSpPr/>
          <p:nvPr/>
        </p:nvCxnSpPr>
        <p:spPr>
          <a:xfrm>
            <a:off x="3923928" y="620688"/>
            <a:ext cx="1728192" cy="0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ตัวเชื่อมต่อตรง 7"/>
          <p:cNvCxnSpPr/>
          <p:nvPr/>
        </p:nvCxnSpPr>
        <p:spPr>
          <a:xfrm>
            <a:off x="3923928" y="1556792"/>
            <a:ext cx="1152128" cy="0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ตัวเชื่อมต่อตรง 9"/>
          <p:cNvCxnSpPr/>
          <p:nvPr/>
        </p:nvCxnSpPr>
        <p:spPr>
          <a:xfrm>
            <a:off x="4753677" y="2389242"/>
            <a:ext cx="1728192" cy="0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ตัวเชื่อมต่อตรง 10"/>
          <p:cNvCxnSpPr/>
          <p:nvPr/>
        </p:nvCxnSpPr>
        <p:spPr>
          <a:xfrm>
            <a:off x="4076328" y="3212976"/>
            <a:ext cx="1728192" cy="0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3144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96944" cy="6192688"/>
          </a:xfrm>
        </p:spPr>
        <p:txBody>
          <a:bodyPr>
            <a:normAutofit/>
          </a:bodyPr>
          <a:lstStyle/>
          <a:p>
            <a:pPr algn="l"/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49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 rot="987355">
            <a:off x="2391471" y="1486433"/>
            <a:ext cx="48141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 END</a:t>
            </a:r>
            <a:endParaRPr lang="th-TH" sz="9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335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0" y="260648"/>
            <a:ext cx="9036496" cy="5976664"/>
          </a:xfrm>
        </p:spPr>
        <p:txBody>
          <a:bodyPr>
            <a:normAutofit/>
          </a:bodyPr>
          <a:lstStyle/>
          <a:p>
            <a:pPr algn="r"/>
            <a:r>
              <a:rPr lang="th-TH" sz="5300" b="1" dirty="0" smtClean="0">
                <a:latin typeface="TH SarabunPSK" pitchFamily="34" charset="-34"/>
                <a:cs typeface="TH SarabunPSK" pitchFamily="34" charset="-34"/>
              </a:rPr>
              <a:t>รายงานทางการเงินและการวิเคราะห์ทางการเงิน (</a:t>
            </a:r>
            <a:r>
              <a:rPr lang="en-US" sz="5300" b="1" dirty="0">
                <a:latin typeface="TH SarabunPSK" pitchFamily="34" charset="-34"/>
                <a:cs typeface="TH SarabunPSK" pitchFamily="34" charset="-34"/>
              </a:rPr>
              <a:t>Financial Reporting and Financial Statement Analysis</a:t>
            </a:r>
            <a:r>
              <a:rPr lang="th-TH" sz="53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br>
              <a:rPr lang="th-TH" sz="53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6000" b="1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60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6000" b="1" dirty="0" smtClean="0">
                <a:latin typeface="TH SarabunPSK" pitchFamily="34" charset="-34"/>
                <a:cs typeface="TH SarabunPSK" pitchFamily="34" charset="-34"/>
              </a:rPr>
              <a:t>บทที่ 6 การวิเคราะห์อัตราส่วน</a:t>
            </a:r>
            <a:r>
              <a:rPr lang="th-TH" sz="6000" b="1" smtClean="0">
                <a:latin typeface="TH SarabunPSK" pitchFamily="34" charset="-34"/>
                <a:cs typeface="TH SarabunPSK" pitchFamily="34" charset="-34"/>
              </a:rPr>
              <a:t>ทางการเงิน</a:t>
            </a:r>
            <a:endParaRPr lang="th-TH" sz="67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24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487363"/>
            <a:ext cx="8545512" cy="1422400"/>
          </a:xfrm>
        </p:spPr>
        <p:txBody>
          <a:bodyPr/>
          <a:lstStyle/>
          <a:p>
            <a:pPr eaLnBrk="1" hangingPunct="1"/>
            <a:r>
              <a:rPr lang="th-TH" altLang="zh-CN" sz="40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sz="36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อัตราส่วนทางการเงิน</a:t>
            </a:r>
            <a:r>
              <a:rPr lang="th-TH" altLang="zh-CN" sz="40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/>
            </a:r>
            <a:br>
              <a:rPr lang="th-TH" altLang="zh-CN" sz="40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</a:br>
            <a:endParaRPr lang="zh-CN" altLang="zh-CN" sz="4000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556792"/>
            <a:ext cx="8374807" cy="466725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th-TH" altLang="zh-CN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lang="th-TH" altLang="zh-CN" sz="3600" b="1" dirty="0" smtClean="0">
                <a:solidFill>
                  <a:srgbClr val="FFC000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การวิเคราะห์อัตราส่วนเป็นการวิเคราะห์ความสัมพันธ์ของสองรายการของงบการเงินที่สนใจ เพื่อค้นหาข้อเท็จจริงต่าง ๆ ของรายการว่ามีความสัมพันธ์ที่เหมาะสมหรือไม่ ซึ่งเป็นการหาความสัมพันธ์ของรายการทั้งภายในงบดุล       งบกำไรขาดทุน และระหว่างงบการเงินทั้งสองรายการ</a:t>
            </a:r>
            <a:endParaRPr lang="th-TH" altLang="zh-CN" b="1" dirty="0" smtClean="0">
              <a:solidFill>
                <a:srgbClr val="FFC000"/>
              </a:solidFill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04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รูปคลื่น">
  <a:themeElements>
    <a:clrScheme name="รูปคลื่น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รูปคลื่น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รูปคลื่น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xecutiv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ทางเดิน">
  <a:themeElements>
    <a:clrScheme name="ทางเดิน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ทางเดิน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เทคนิค">
  <a:themeElements>
    <a:clrScheme name="เทคนิค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เทคนิค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เทคนิค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572</TotalTime>
  <Words>4201</Words>
  <Application>Microsoft Office PowerPoint</Application>
  <PresentationFormat>นำเสนอทางหน้าจอ (4:3)</PresentationFormat>
  <Paragraphs>1711</Paragraphs>
  <Slides>228</Slides>
  <Notes>121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4</vt:i4>
      </vt:variant>
      <vt:variant>
        <vt:lpstr>ชื่อเรื่องภาพนิ่ง</vt:lpstr>
      </vt:variant>
      <vt:variant>
        <vt:i4>228</vt:i4>
      </vt:variant>
    </vt:vector>
  </HeadingPairs>
  <TitlesOfParts>
    <vt:vector size="232" baseType="lpstr">
      <vt:lpstr>รูปคลื่น</vt:lpstr>
      <vt:lpstr>Executive</vt:lpstr>
      <vt:lpstr>ทางเดิน</vt:lpstr>
      <vt:lpstr>เทคนิค</vt:lpstr>
      <vt:lpstr>รายงานทางการเงินและการวิเคราะห์ทางการเงิน (Financial Reporting and Financial Statement Analysis) บทที่ 1 บทนำ  (Introduction) </vt:lpstr>
      <vt:lpstr> องค์การและกิจกรรม  กิจกรรมขององค์การที่สำคัญ แบ่งออกเป็น 4 กิจกรรม ได้แก่  1. การกำหนดกลยุทธ์ (Strategy Formulation Activity)  2. การจัดหาเงินทุน (Financing Activity)  3. การลงทุน (Investing Activity)  4. การดำเนินงาน (Operating Activity)  </vt:lpstr>
      <vt:lpstr>   1. การกำหนดกลยุทธ์ (Strategy Formulation Activity)   เป็นกิจกรรมเกี่ยวกับการกำหนดเป้าหมายและวัตถุประสงค์ขององค์การ      </vt:lpstr>
      <vt:lpstr>2. การจัดหาเงินทุน (Financing Activity)  เป็นกิจกรรมเกี่ยวกับการจัดหาแหล่งเงินทุนที่มีต้นทุนต่ำสุด (Weighted Average Cost of Capital : WACC) กิจกรรมการจัดหาเงินทุน ได้แก่  - การกู้ยืม  - การออกหุ้นกู้ หุ้นบุริมสิทธิ์  - เงินปันผล  </vt:lpstr>
      <vt:lpstr>3. การลงทุน (Investing Activity)   เป็นกิจกรรมเกี่ยวกับการตัดสินใจลงทุนในสินทรัพย์ชนิดต่าง ๆ ที่จำเป็นขององค์กร โดยผู้บริหารต้องพิจารณาถึงต้นทุนของการได้มาของสินทรัพย์ด้วย    </vt:lpstr>
      <vt:lpstr> 4. การดำเนินงาน (Operating Activity)  เป็นกิจกรรมการจัดหารายได้โดยปกติขององค์การ เช่น การซื้อหรือผลิตสินค้า ค่าใช้จ่ายต่าง ๆ     </vt:lpstr>
      <vt:lpstr>  การวิเคราะห์งบการเงิน  คือ การค้นหาข้อเท็จจริงเกี่ยวกับฐานะและผลการดำเนินงานของกิจการจากงบการเงินของกิจการนั้น และนำไปประกอบการวางแผนการดำเนินงานในอนาคต   </vt:lpstr>
      <vt:lpstr> การวิเคราะห์งบการเงิน แบ่งออกเป็น 2 ลักษณะ คือ  1. Time Series Analysis เป็นการวิเคราะห์ข้อมูลหลาย ๆ งวด หรือหลาย ๆ ปี  2. Cross Sectional Analysis เป็นการวิเคราะห์ข้อมูลระหว่างกิจการในงวดเวลาเดี่ยวกัน    </vt:lpstr>
      <vt:lpstr> วัตถุประสงค์ของการวิเคราะห์ข้อมูล   วิเคราะห์เพื่อใช้ในการวางแผน ควบคุม และตัดสินใจ     ** หน่วยงานของรัฐบาล มีจุดประสงค์ในการจัดเก็บภาษีให้ถูกต้องครบถ้วน  </vt:lpstr>
      <vt:lpstr>วัตถุประสงค์และลักษณะข้อเท็จจริงที่ผู้วิเคราะห์ต้องการทราบในการวางแผน ควบคุม และตัดสินใจ แบ่งออกเป็น 7 ประการ คือ  1. ความคล่องตัวในระยะสั้น  2. การเคลื่อนไหวของเงินทุนและการพยากรณ์ทางการเงิน  3. โครงสร้างเงินลงทุนและความสามารถในการกู้ยืม  4. ผลตอบแทนจากการลงทุน  5. ประสิทธิภาพในการใช้สินทรัพย์  6. ผลการดำเนินงาน  7. การตลาดของหุ้นหรือหลักทรัพย์  </vt:lpstr>
      <vt:lpstr>          ขั้นตอนในการวิเคราะห์งบการเงิน   1. การรวบรวมข้อมูลต่าง ๆ  2. การแปรสภาพข้อมูล  3. การตีความหมายและการแปลความหมาย  4. การตัดสินใจและเสนอแนะ  </vt:lpstr>
      <vt:lpstr>            การเปรียบเทียบข้อมูล  นิยมเปรียบเทียบข้อมูลใน 3 ลักษณะ ดังนี้  1. การเปรียบเทียบข้อมูลกับงวดก่อนของกิจการ  2. การเปรียบเทียบข้อมูลระหว่างกิจการ (คู่แข่ง)  3. การเปรียบเทียบข้อมูลกับข้อมูลของอุตสาหกรรม    </vt:lpstr>
      <vt:lpstr>         การเปรียบเทียบข้อมูลควรพิจารณาถึง :  1. ขนาดของกิจการ  2. ลักษณะการทำธุรกิจ  3. วัฒนธรรมขององค์การ  4. รูปแบบการจัดการ  5. หลักการบัญชี  6. สภาวะแวดล้อม  </vt:lpstr>
      <vt:lpstr> ประโยชน์ของการวิเคราะห์งบการเงิน  1. แสดงถึงความมั่นคงของกิจการ  2. แสดงถึงแนวโน้มของกิจการ  3. แสดงถึงฐานะของกิจการเปรียบเทียบกับคู่แข่ง     </vt:lpstr>
      <vt:lpstr> ขอบเขตหรือข้อจำกัดของการวิเคราะห์งบการเงินที่สำคัญ  1. เป็นการวิเคราะห์สิ่งที่เกิดขึ้นในอดีต เพื่อพิจารณาแนวทางในอนาคต  2. หากงบการเงินมีการบันทึกบัญชีด้วยวิธีที่แตกต่างกัน จะนำมาเปรียบเทียบกันไม่ได้  3. ความเชื่อถือได้ของตัวเลขของงบการเงินที่นำมาวิเคราะห์  </vt:lpstr>
      <vt:lpstr>   งบการเงิน  หมายถึง งบกำไรขาดทุน (Income Statement) งบกำไรสะสม (Retained Earning Statement) งบแสดงฐานะการเงิน (statement of financial position) งบกระแสเงินสด (Statement of Cash Flows) งบแสดงการเปลี่ยนแปลงสถานะทางการเงิน (Statement of Changes in Financial Position)    </vt:lpstr>
      <vt:lpstr>   งบการเงิน   งบแสดงฐานะการเงิน (statement of financial position) เป็นงบที่จัดทำขึ้นเพื่อแสดงฐานะทางการเงินของกิจการ ณ วันที่ระบุในงบ  รายการทางหนี้สิน จะแสดงถึงกิจกรรมการจัดหา   รายการทางสินทรัพย์ จะแสดงถึงกิจกรรมการลงทุน  </vt:lpstr>
      <vt:lpstr>   งบการเงิน   งบกำไรขาดทุน (Income Statement) แสดงกิจกรรมการดำเนินงาน จะแสดงผลการดำเนินงานประจำงวดบัญชีหนึ่งตามที่ระบุไว้ แสดงให้เห็นเกี่ยวกับรายได้ ค่าใช้จ่าย และนำเสนอข้อมูลถึงผลกำไร ขาดทุนของกิจการ   </vt:lpstr>
      <vt:lpstr>   งบการเงิน  งบกำไรสะสม (Retained Earning Statement) แสดงรายการสะสมของผลตอบแทน พร้อมทั้งแสดงถึงนโยบายเงินปันผลของกิจการ   </vt:lpstr>
      <vt:lpstr>      </vt:lpstr>
      <vt:lpstr>  หมายเหตุประกอบงบการเงิน  เป็นการใช้ข้อมูลของกิจการ ที่ไม่สามารถบันทึกบัญชีได้ ตามข้อสมมติขั้นพื้นฐานทางการบัญชีของหลักการบัญชีที่ยอมรับโดยทั่วไปกำหนดให้เปิดเผยข้อมูลที่จำเป็นแก่ผู้ใช้งบการเงิน   </vt:lpstr>
      <vt:lpstr>วัตถุประสงค์ของการเปิดเผยข้อมูล คือ   1. เพื่อให้การนำเสนอข้อมูลครบถ้วนสมบูรณ์  2. เพื่อให้การนำเสนอข้อมูลถูกต้อง  3. เพื่อให้ข้อมูลที่เพียงพอแก่การตัดสินใจ     </vt:lpstr>
      <vt:lpstr>   งบการเงินรวม  เป็นงบการเงินที่แสดงเสมือนเป็นงบการเงินของกิจการแห่งเดียวกัน    - บริษัทใหญ่ คือ บริษัทที่มีบริษัทย่อยร่วมตั้งแต่ 1 แห่งขึ้นไป    - บริษัทย่อย คือ บริษัทที่มีบริษัทหนึ่งเข้าไปถือหุ้นในบริษัทนั้นเกินกว่า 50% ของหุ้นที่มีสิทธิออกเสียง    - บริษัทร่วม คือ กิจการที่อยู่ภายใต้อิทธิพลอย่างเป็นสาระสำคัญของผู้ลงทุน และกิจการนั้นไม่เป็นบริษัทย่อยหรือกิจการร่วมค้าของผู้ลงทุน</vt:lpstr>
      <vt:lpstr>  ส่วนของผู้ถือหุ้นส่วนน้อย  คือ ส่วนหนึ่งของผลการดำเนินงานสุทธิและสินทรัพย์สุทธิของบริษัทย่อยหรือบริษัทร่วมที่มิใช่เป็นส่วนของบริษัทใหญ่    </vt:lpstr>
      <vt:lpstr>  หลักการบัญชีที่รับรองทั่วไป (Generally Accepted Accounting Principles : GAAP) สามารถสรุปได้ ดังนี้  1. หลักความเป็นหน่วยงาน (The Business Concept)  2. หลักความดำรงอยู่ของกิจการ (The Going- Concern Concept)  3. หลักการใช้หน่วยเงินตรา (The Monetary Concept)  4. หลักรอบเวลา (The Periodic Concept)  5. หลักการใช้หลักฐานอันเที่ยงธรรม (The Objectivity Concept)  6. หลักราคาทุน (The Cost Concept)</vt:lpstr>
      <vt:lpstr>  หลักการบัญชีที่รับรองทั่วไป (Generally Accepted Accounting Principles : GAAP) สามารถสรุปได้ ดังนี้  7. หลักการเกิดขึ้นของรายได้ (The Realization Concept)  8. หลักการจับคู่ค่าใช้จ่ายและรายได้ (The Matching Concept)  9. หลักการเงินค้าง (The Accrual Concept)  10. หลักโดยประมาณ (The Estimating Concept)  11. หลักความระมัดระวัง (The Conservatism)</vt:lpstr>
      <vt:lpstr>  หลักการบัญชีที่รับรองทั่วไป (Generally Accepted Accounting Principles : GAAP) สามารถสรุปได้ ดังนี้  12. หลักความสม่ำเสมอ (The Consistency Concept)  13. หลักการเปิดเผยข้อมูล (The Disclosure Concept)    </vt:lpstr>
      <vt:lpstr> ข้อจำกัดของข้อมูลบัญชี  พอสรุปได้ ดังนี้   1. ตัวเลขในงบการเงินเป็นข้อมูลในอดีต  2. ข้อมูลบางรายการเป็นข้อมูลที่เกิดจากการประมาณการ  3. ขาดหลักการบัญชีที่สมบูรณ์  4. มีการบันทึกบัญชีด้วยวิธีการที่แตกต่างกัน  5. การทำบัญชีบ่อยครั้งมีวัตถุประสงค์ทางด้านภาษีเป็นหลัก  6. การแสดงรายการบัญชีด้วยหน่วยเงินตราโดยมิได้คำนึงถึงอำนาจการซื้อของเงิน  7. ข้อมูลในงบการเงินเป็นข้อมูลบางส่วนที่เกิดขึ้นในกิจการเท่านั้น (ข้อมูลที่ไม่เป็นตัวเงิน จะไม่ได้แสดงในงบการเงิน) </vt:lpstr>
      <vt:lpstr>  </vt:lpstr>
      <vt:lpstr>รายงานทางการเงินและการวิเคราะห์ทางการเงิน (Financial Reporting and Financial Statement Analysis) บทที่ 2 การวิเคราะห์สินทรัพย์ (Assets Analysis) </vt:lpstr>
      <vt:lpstr> สินทรัพย์ (Assets) หมายถึง สิ่งที่มีตัวตนหรือไม่มีตัวตนอันมีมูลค่า ซึ่งบุคคลหรือกิจการเป็นเจ้าของ สิ่งที่มีมูลค่าแบ่งออกเป็น 2 ลักษณะ คือ 1. สิ่งที่มีมูลค่าและมีตัวตน (Tangible Assets) 2. สิ่งที่มีมูลค่าแต่ไม่มีตัวตน (Intangible Assets)   </vt:lpstr>
      <vt:lpstr>        การรายงานสินทรัพย์   การจัดทำงบดุล ต้องมีการจัดเรียงตามประเภทหมวดหมู่ การจัดรายการหมวดหมู่ในงบดุลเป็นการเปิดเผยข้อมูลที่จำเป็น   </vt:lpstr>
      <vt:lpstr>การจัดเรียงรายการสินทรัพย์ สามารถเรียงได้ ดังนี้  สินทรัพย์ 1. สินทรัพย์หมุนเวียน     1.1 เงินสดและเงินฝากธนาคาร     1.2 เงินลงทุนระยะสั้น     1.3 ลูกหนี้การค้าและตั๋วเงินรับสุทธิ           1.3.1 หนี้สงสัยจะสูญ      1.3.2 ลูกหนี้การค้าและตั๋วเงินรับสุทธิ </vt:lpstr>
      <vt:lpstr> มาตรฐานงบดุล แบ่งสินทรัพย์ออกเป็น 5 ประเภท ดังนี้  1. สินทรัพย์หมุนเวียน (Current Assets) คือ เงินสดหรือสินทรัพย์อื่นที่มีเหตุผลจะคาดหมายได้ว่าจะเปลี่ยนเป็นเงินสดหรือใช้หมดไประหว่างรอบระยะเวลาการดำเนินงานตามปกติของกิจการ  ขอบเขตและความหมายตามคำชี้แนะของกรมทะเบียนการค้า มีดังนี้  </vt:lpstr>
      <vt:lpstr> 1. เงินสดและเงินฝากธนาคาร (Cash in Hand and at bank) หมายถึง ธนบัตรและเหรียญกษาปณ์ที่กิจการมีอยู่ เช็คที่ยังมิได้นำฝาก เช็คเดินทาง ดร๊าฟของธนาคาร ธนาณัติ และเงินฝากธนาคาร  2. เงินลงทุนระยะสั้นหรือเงินลงทุนชั่วคราว (Short-Term Investment or Temporary Investment ) หมายถึง หลักทรัพย์ที่ซื้อจากเงินสดหรือใช้โดยมีวัตถุประสงค์เพื่อหาดอกผลจากการลงทุน ต้องเป็นหลักทรัพย์ที่อยู่ในความต้องการของตลาด  </vt:lpstr>
      <vt:lpstr>หลักทรัพย์ในความต้องการของตลาด  - หลักทรัพย์ประเภทหนี้ (Marketable Debt Securities) เช่น หุ้นกู้ (Bond) พันธบัตรรัฐบาล (Government Bond )  - หลักทรัพย์ประเภททุน (Marketable Equity Securities) เช่น หุ้นสามัญ (Common Stock) หุ้นบุริมสิทธิ (Preferred Stock)    </vt:lpstr>
      <vt:lpstr> 3. ลูกหนี้การค้าและตั๋วเงินรับ (Account Receivable and Note Receivable) หมายถึง เงินที่ลูกค้าค้างชำระค่าสินค้าหรือบริการ และลูกหนี้ตามตั๋วเงินรับอันเกิดจากค่าสินค้าหรือบริการ (หากเกิน 10% ให้แยกออกเป็นเอกเทศ)   </vt:lpstr>
      <vt:lpstr> ตั๋วเงินรับ หมายถึง คำมั่นสัญญาที่เป็นลายลักษณ์อักษร โดยปราศจากเงื่อนไขที่บุคคลหนึ่งรับชำระเงินจำนวนหนึ่งให้แก่บุคคลหนึ่งภายในระยะเวลาที่แน่นอน   </vt:lpstr>
      <vt:lpstr> ผู้วิเคราะห์รายการลูกหนี้การค้าและตั๋วเงินรับ ควรคำนึงถึง : 1. จำนวนลูกหนี้และตั๋วเงินรับที่จะถึงกำหนดการรับชำระ 2. การประมาณการหนี้สงสัยจะสูญถูกต้องเพียงใด 3. การแบ่งประเภทลูกหนี้การค้าและตั๋วเงินรับจากการค้าออกจากลูกหนี้ตั๋วเงินรับอื่น 4. คุณภาพของลูกหนี้การค้าและตั๋วเงินรับ 5. การเปิดเผยข้อมูล 6.ภาระผูกพัน</vt:lpstr>
      <vt:lpstr> 4. เงินกู้ยืมแก่บริษัทในเครือและบริษัทร่วม (Loans to subsidiaries and associated companies) หมายถึง เงินที่กิจการให้บริษัทในเครือและบริษัทร่วมกู้ยืม   5.สินค้าคงเหลือ (Inventories) หมายถึง สินค้าสำเร็จรูป งานหรือสินค้าระหว่างทำวัตถุดิบและวัสดุใช้ในการผลิตเพื่อขายตามปกติของกิจการ</vt:lpstr>
      <vt:lpstr>    สินค้าสำเร็จรูป (Finished Goods) หมายถึง ของที่ทำหรือผลิตไว้เพื่อขาย สินค้าระหว่างทำ (Goods in Process) หรืองานระหว่างทำ (Work in Process)หมายถึงของที่ทำหรือผลิตสำเร็จบางส่วน และต้องทำหรือผลิตเพิ่มเติมก่อนที่จะขายได้ </vt:lpstr>
      <vt:lpstr>           วัตถุดิบ (Raw Materials) หมายถึง ของที่ซื้อหรือได้มาเพื่อใช้เป็นส่วนผสมหรือส่วนประกอบอันสำคัญในการทำหรือผลิตสินค้าสำเร็จรูป     </vt:lpstr>
      <vt:lpstr>วัสดุโรงงาน (Factory Supplies) หมายถึง ของส่วนน้อยที่ใช้ในการทำหรือผลิตสินค้าสำเร็จรูป อาจเป็นส่วนผสมหรือส่วนประกอบหรือไม่ก็ได้   </vt:lpstr>
      <vt:lpstr> 6. สินทรัพย์หมุนเวียนอื่น (Other Current Assets) หมายถึง ค่าใช้จ่ายล่วงหน้า รายได้ค้างรับและสินทรัพย์หมุนเวียนอื่นที่ไม่อาจแสดงไว้ในรายการที่1-5 ได้ (หากเกิน 5% ให้แยกแสดงออกเป็นเอกเทศ)      </vt:lpstr>
      <vt:lpstr>ลูกหนี้และเงินให้กู้ยืมแก่กรรมการและลูกจ้าง (Receivable and Loans to Directors and Employees) หมายถึง เงินกู้ยืมที่กรรมการและลูกจ้างยืมไปจากกิจการ รวมทั้งหนี้สินที่กรรมการและลูกจ้างมีต่อกิจการ ไม่รวมการให้กู้ยืมแก่กิจการและลูกจ้างตาม “โครงการสวัสดิการของพนักงาน” </vt:lpstr>
      <vt:lpstr> เงินลงทุนและเงินให้กู้ยืมแก่บริษัทในเครือ บริษัทร่วมและบริษัทอื่น (Investment and Loans to Subsidies associated and other companies) หมายถึง เงินลงทุนในบริษัทในเครือ บริษัทร่วมและบริษัทอื่น และเงินให้กู้ยืมแก่บริษัทในเครือ บริษัทร่วมและบริษัทอื่น  </vt:lpstr>
      <vt:lpstr>   ที่ดิน อาคาร และอุปกรณ์ (Property Plant and Equipment ) หมายถึง ที่ดิน อาคาร และสิ่งปลูกสร้าง สิทธิการเช่าที่ดินและอาคารรวมทั้งค่าดัดแปรงสถานที่นั้นตลอดจนเครื่องจักร ยานพาหนะ และอุปกรณ์ต่าง ๆ      </vt:lpstr>
      <vt:lpstr>  สินทรัพย์อื่น ๆ (Other assets) หมายถึง รายจ่ายรอการตัดบัญชี และสินทรัพย์อื่นที่ไม่อาจแสดงรวมอยู่ในรายการที่ 1-4 ได้  - สินทรัพย์อื่น ๆ คือ เงินสินทรัพย์ที่ไม่อาจจัดเช้าเป็นสินทรัพย์หมุนเวียนหรือสินทรัพย์ถาวรได้ เช่น เงินลงทุนระยะยาว  ที่ดิน ที่มิได้ใช้ในการดำเนินงาน  - รายจ่ายรอการตัดบัญชี (Deferred Charge) หมายถึงการจ่ายที่ได้กระทำไปก่อน สำหรับสินทรัพย์หรือบริการที่จะได้รับประโยชน์ในอนาคตและจะใช้หมดไปในระยะเวลานาน เช่น รายจ่าย การวิจัยและค้นคว้า รายจ่ายการจัดตั้งบริษัท     </vt:lpstr>
      <vt:lpstr>  </vt:lpstr>
      <vt:lpstr>รายงานทางการเงินและการวิเคราะห์ทางการเงิน (Financial Reporting and Financial Statement Analysis)  บทที่ 3 การวิเคราะห์หนี้สินและส่วนของเจ้าของ (Liabilities and Owners’ Equities) </vt:lpstr>
      <vt:lpstr>  หนี้สิน (Liabilities) หมายถึง พันธะผูกพันของกิจการ อันเกิดจากการค้า การกู้ยืม หรือการอื่น ซึ่งต้องชำระคืนในภายหน้าด้วยสินทรัพย์หรือบริการ  ส่วนของผู้เป็นเจ้าของ (Owners’ Equities) คือ ส่วนได้เสียที่เจ้าของมีอยู่ในสินทรัพย์ของกิจการ ในงบดุลส่วนของเจ้าของเท่ากับสินทรัพย์หักด้วยหนี้สิน       </vt:lpstr>
      <vt:lpstr>  ส่วนของผู้เป็นเจ้าของ (Owners’ Equities) ในกิจการเจาของคนเดียว นิยมใช้คำว่า “ทุน” กิจการในรูปห้างหุ้นส่วน จะใช้คำว่า “ส่วนของผู้เป็นหุ้นส่วน” กิจการในรูปของบริษัท จะใช้คำว่า “ส่วนของผู้ถือหุ้น”    </vt:lpstr>
      <vt:lpstr>การรายงานหนี้สินและส่วนของผู้เป็นเจ้าของ  มาตรฐานบัญชี กำหนดให้จัดหมวดหมู่รายการหนี้สินและส่วนของผู้เป็นเจ้าของ ดังนี้   หนี้สินและส่วนของผู้เป็นเจ้าของ 1. หนี้สินหมุนเวียน 2. เจ้าหนี้และเงินกู้ยืมจากกรรมการและลูกจ้าง 3. เงินกู้จากบริษัทในเครือและบริษัทย่อย 4. เงินทุนเลี้ยงชีพและบำเหน็จ 5. เงินกู้ระยะยาว 6. หนี้สินอื่น ๆ 7. ส่วนของผู้ถือหุ้น  </vt:lpstr>
      <vt:lpstr>1. หนี้สินหมุนเวียน (Current Liabilities) คือ หนี้สินที่มีเวลาการชำระคืนภายใน 1 ปี หากกิจการมีหนี้สินหมุนเวียนมาก จะส่งผลให้ความคล่องตัวของกิจการลดลง   หนี้สินหมุนเวียน แบ่งออกเป็น 2 ลักษณะ คือ 1. หนี้สินหมุนเวียนที่มีจำนวนเงินแน่นอน เช่น ตั๋วเงินจ่าย เจ้าหนี้การค้า 2. หนี้สินหมุนเวียนที่มีจำนวนเงินไม่แน่นอน เช่น หนี้สินค่าสมนาคุณลูกค้าโดยประมาณ หนี้สินจากการให้ประกัน   </vt:lpstr>
      <vt:lpstr>  กรมทะเบียนการค้าได้กำหนดขอบเขตรายการที่แสดงภายในหนี้สินหมุนเวียน ประกอบด้วย  1. เงินเบิกเกินบัญชีและกู้ยืมจากธนาคาร (Bank Overdrafts and Loans from Banks)  2. เจ้าหนี้การค้าและตั๋วเงินจ่าย (Trade Accounts Payable and Note Payable) 3. เงินปันผลค้างจ่าย (Accrued Dividend) 4. ส่วนของหนี้สินระยะยาวที่ถึงกำหนดชำระภายใน 1 ปี (Current Portion of Long-term debt) 5. เงินกู้จากบริษัทในเครือและบริษัทร่วม (Loans from subsidiaries and associated companies) 6. หนี้สินไม่หมุนเวียนอื่น (Other Current Liabilities)    </vt:lpstr>
      <vt:lpstr> เจ้าหนี้และเงินกู้ยืมจากกรรมการและลูกจ้าง (Payables and Loans from directors and employees)  มูลค่าของเจ้าหนี้และเงินกู้ยืมจากกรรมการและลูกจ้าง เป็นจำนวนเงินที่แน่นอนจากการกู้ยืมหรือสินทรัพย์แสดงในงบดุลเป็นหนี้สินไม่หมุนเวียน    เงินกู้จากบริษัทในเครือและบริษัทร่วม (Loans from subsidiaries and associated companies) เป็นรายการลักษณะเดียวกับเงินกู้ยืมที่อยู่ภายใต้หนี้สินหมุนเวียน  </vt:lpstr>
      <vt:lpstr> เงินทุนเลี้ยงชีพและบำเหน็จ (Provident and pension fund) เป็นเงินสะสมของลูกจ้างที่หักจากเงินเดือนหรือค่าแรง และเป็นเงินที่กิจการสมทบตามโครงการสวัสดิการของกิจการ และของทางราชการรวมทั้งเป็นเงินบำเหน็จที่จ่ายแก่ลูกจ้าง  กองทุนสำรองเลี้ยงชีพหรือกองทุนเลี้ยงชีพ (Provident fund) หมายถึง กองทุนที่ประกอบด้วยเงินสะสมของลูกจ้างที่หักจากเงินเดือนและเงินที่กิจการจ่ายสมทบตามโครงการสวัสดิการ  กองทุนบำเหน็จและบำนาญ (Pension) หมายถึง กองทุนที่กันไว้เผื่อจ่ายค่าบำเหน็จและบำนาญให้แก่พนักงานที่ทำงานครบตามเงื่อนไขเวลาที่กำหนด กองทุนนี้รวมถึงกองทุนในหลักทรัพย์และดอกผลเพื่อการนั้น    </vt:lpstr>
      <vt:lpstr> เงินกู้ยืมระยะยาว (Long-term debt) คือ เงินกู้ยืมจากบุคคลธรรมดาหรือนิติบุคคลที่มีกำหนดชำระเงินคืนในระยะยาว โดยมีสัญญาการกู้ยืมเป็นหลักฐาน ทั้งนี้ไม่รวมเงินกู้ยืมจากกรรมการและลูกจ้าง และเงินกู้ยืมจากบริษัทในเครือและบริษัทร่วม  หนี้สินอื่น ๆ (Other Liabilities) หมายถึง หนี้สินที่ไม่อาจแสดงไว้ในรายการที่กล่าวมาได้ โดยแสดงเป็นยอดรวมในกรณีที่หนี้สินอื่นประเภทใดมีจำนวนเงินตั้งแต่ 5% ของยอดรวมหนี้สินทั้งสิ้นให้แยกแสดงก่อนรายการหนี้สินอื่น  </vt:lpstr>
      <vt:lpstr> หนี้สินที่อาจเกิดขึ้น (Contingent liabilities) หมายถึง รายการที่อาจจะเป็นพันธะผูกพันกิจการในอนาคต เช่น กรณีที่บริษัทยังมีคดีที่ดำเนินการยังไม่จบสิ้น  ส่วนได้เสียของผู้ถือหุ้นส่วนน้อย (Minority Stockholders’ Interest) หมายถึง ส่วนหนึ่งของผลการดำเนินงานสุทธิและสินทรัพย์สุทธิของบริษัทย่อยหรือบริษัทร่วม ที่ไม่ใช่เป็นส่วนของบริษัทใหญ่ ทั้งโดยทางตรงและทางอ้อม  </vt:lpstr>
      <vt:lpstr>  ส่วนของผู้ถือหุ้น (Share holders’ equity) 1. ทุนเรือนหุ้น (Share-Capital) 2. ทุนจดทะเบียน (Authorized Share Capital) เป็นทุนที่จดทะเบียนตามกฎหมาย ได้แสดงชนิดของหุ้น จำนวนและมูลค่าของหุ้นที่จดทะเบียนของหุ้นแต่ละชนิด - หุ้นที่ออกจำหน่ายและชำระแล้ว (Issued and paid-up Share Capital) คือ หุ้นและมูลค่าหุ้นที่ออกจำหน่ายและเรียนให้ชำระมูลค่าแล้ว ให้แสดงหุ้นแต่ละชนิด ในกรณีที่มีการให้สิทธิพิเศษใดแก่หุ้นบุริมสิทธิก็ให้แสดงด้วย - ส่วนเกินมูลค่าหุ้น (Premium on Share Capital) คือ เงินค่าหุ้นส่วนเกินมูลค่าหุ้น จะแสดงในบัญชีส่วนเกินมูลค่าหุ้น</vt:lpstr>
      <vt:lpstr>  2. กำไรสะสม (Retain Earning) เป็นกำไรที่ยังไม่ได้แบ่งปันและสะสมไว้ในกิจการ สามารถแยกกำไรสะสมออกเป็นส่วนได้ ดังนี้  กำไรสะสมจัดสรรแล้ว - สำรองตามกฎหมาย (Legal reserve) - สำรองตามกฎหมายหนี้ - สำรองอื่น ๆ (Other reserve) - สำรองสำหรับซื้อหุ้นคืน - สำรองเผื่อไถ่ถอนหุ้นกู้หรือหุ้นบุริมสิทธิ  กำไรสะสมที่ยังไม่ได้จัดสรร (Unappropriated) คือ ส่วนของกำไรที่จะนำไปจ่ายเงินปันผล เป็นกำไรสะสมและกำไรสุทธิของระยะเวลาบัญชีปัจจุบันคงเหลือหลังจากการจัดสรรแล้ว</vt:lpstr>
      <vt:lpstr> รายการนอกงบดุล (Off-balance sheet) คือ รายการที่ไม่ได้อยู่ในงบการเงินของกิจการ ซึ่งไม่ได้บันทึกบัญชี เช่น การร้องเรียนของลูกค้า ภาระติดจำนอง การทำสัญญา ภาระผูกพันที่ไม่รับรู้เป็นหนี้สินทางบัญชีและเป็นรายการหนี้สินนอกงบดุล แบ่งออกเป็น 2 ลักษณะ คือ 1. สัญญาที่ยกเลิกไม่ได้ (Executor Contracts) 2. ภาระผูกพันที่อาจจะเกิดขึ้นในอนาคต (Contingent Obligation)</vt:lpstr>
      <vt:lpstr>  </vt:lpstr>
      <vt:lpstr>รายงานทางการเงินและการวิเคราะห์ทางการเงิน (Financial Reporting and Financial Statement Analysis)  บทที่ 4 การวิเคราะห์งบกำไรขาดทุน (income Statement Analysis) </vt:lpstr>
      <vt:lpstr>    งบกำไรขาดทุน (Income Statement)   เป็นงบการเงินที่แสดงถึงผลการดำเนินงานของกิจการสำหรับรอบระยะเวลาบัญชีหนึ่งว่ามีผลตอบแทนหรือขาดทุนเท่าใด รายการข้อมูลในงบกำไรขาดทุน ได้แก่  1. รายได้ (Revenue) เป็นองค์ประกอบที่สำคัญของงบกำไรขาดทุน แสดงให้เห็นถึงความสำเร็จหรือขาดทุนของกิจการ     </vt:lpstr>
      <vt:lpstr> รายได้ของกิจการหนึ่ง อาจจะมีลักษณะ ดังนี้ 1. รายได้ที่ได้รับเป็นตัวเงินหรือทำให้สินทรัพย์เพิ่มขึ้น 2. รายได้ที่ไม่ทำให้สินทรัพย์เพิ่มขึ้น เช่น กำไรจากการขายสินทรัพย์ถาวรที่คิดค่าเสื่อมราคา 3. รายได้ที่ทำให้สินทรัพย์เพิ่มขึ้นในจำนวนที่แตกต่างจากตัวเลขที่ปรากฏในงบกำไรขาดทุน เช่น การซื้อหุ้นในกรณีที่มีส่วนต่ำและส่วนเกินมูลค่าหุ้น   </vt:lpstr>
      <vt:lpstr> ค่าใช้จ่าย (Expense) คือ ต้นทุนส่วนที่หักออกจากรายได้ในรอบระยะเวลาดำเนินงาน ผู้วิเคราะห์ควรทราบว่าค่าใช้จ่ายของกิจการอาจมีลักษณะได้ ดังนี้ 1. ค่าใช้จ่ายที่เป็นตัวเงินที่ทำให้สินทรัพย์ลดลง 2. ค่าใช้จ่ายที่ไม่ทำให้สินทรัพย์ลดลง 3. ค่าใช้จ่ายที่ทำให้สินทรัพย์ลดลง ในจำนวนที่แตกต่างจากตัวเลขที่ปรากฏในงบกำไรขาดทุน เช่น ต้นทุนขาย มีวิธีการตีราคาสินค้าคงเหลือที่แตกต่างกัน (LIFO, FIFO)</vt:lpstr>
      <vt:lpstr>   ผลตอบแทนหรือกำไร (Earning or net Income or net profit) เป็นองค์ประกอบส่วนที่ 3 ของงบกำไรขาดทุน เป็นผลต่างระหว่างรายได้และรายจ่ายที่เกิดขึ้น   รายการในงบกำไรขาดทุนแบ่งออกเป็น 2 ลักษณะ คือ 1. รายการที่เกิดต่อเนื่อง (Recurring Items) 2. รายการที่เกิดไม่ต่อเนื่องหรือไม่เกิดขึ้นอีก (Non-Recurring Items)  </vt:lpstr>
      <vt:lpstr>  การจัดทำงบกำไรขาดทุน แบ่งออกเป็น 2 แบบ 1. งบกำไรขาดทุนที่เน้นผลการดำเนินงานงวดปัจจุบัน (The Current operating Performance Income Statement) 2. งบกำไรขาดทุนที่เน้นการดำเนินงานรวมทั้งหมด (The All-Inclusive income Statement)</vt:lpstr>
      <vt:lpstr>      กฎกระทรวงฉบับที่ 2 ออกตามความในประกาศของคณะปฏิวัติ ฉบับที่ 285(2515) ได้กำหนดมาตรฐานการจัดทำงบการเงินของกิจการต่าง ๆ ไว้ ดังนี้</vt:lpstr>
      <vt:lpstr>  </vt:lpstr>
      <vt:lpstr> รายได้ สามารถแบ่งออกได้ ดังนี้ 1. รายได้จากการขาย (Sales) อาจเป็นรายได้ที่ไม่ใช่เงินสดหรือเงินสดก็ได้ ซึ่งเกิดจากการส่งมอบสินค้าหรือบริการ 2. รายได้อื่น ๆ (Other Income)  คือ รายได้อื่น ๆ ที่ไม่ใช่รายได้จากการขายสินค้าและบริการข้างต้น </vt:lpstr>
      <vt:lpstr>  ค่าใช้จ่าย รายการค่าใช้จ่ายในงบกำไรขาดทุน จะจัดหมู่รายการ ดังนี้ 1. ต้นทุนขาย (Cost of goods Sold or Cost of Sales)  2. ค่าใช้จ่ายในการขายและบริหาร (Selling and administrative expense) 3. ดอกเบี้ย (Interest Expense) 4. ภาษีเงินได้ (Income Taxes)  </vt:lpstr>
      <vt:lpstr> ผลตอบแทนจากส่วนของผู้ถือหุ้นส่วนน้อย (Minority Share of Earning) รายได้และค่าใช้จ่ายของบริษัทย่อยจะรวมรายได้และค่าใช้จ่ายของผู้ถือหุ้นส่วนน้อย เมื่อต้องการแสดงผลตอบแทนของบริษัทใหญ่เท่านั้น จึงต้องมีการหักรายการส่วนนี้ออกในการวิเคราะห์ บริษัทใหญ่จะรวบรวมรายการนี้ในกรณีที่มีการวิเคราะห์ในภาพรวมเท่านั้น  </vt:lpstr>
      <vt:lpstr>  กำไรขาดทุนหรือส่วนรายการพิเศษ (Income (Profit) or Loss before extraordinary Items) คือ ยอดรวบรวมรายได้หักยอดรวมค่าใช้จ่าย กำไรในจุดนี้จะเป็นกำไรหลังหักภาษี</vt:lpstr>
      <vt:lpstr>  รายการพิเศษ (extraordinary Items) เป็นรายได้หรือค่าใช้จ่ายที่มิได้เกิดขึ้นจากการดำเนินงานตามปกติของกิจการ สามารถคำนวณได้ ดังนี้  กำไรก่อนรายการพิเศษ    20,000 บาท  รายการพิเศษ        ขาดทุนจากไฟไหม้ หักภาษี 30% แล้ว 7,000  กำไรสุทธิ     13,000</vt:lpstr>
      <vt:lpstr> กำไรหรือขาดทุนสุทธิ (Net Income (Profit or net loss)) เป็นกำไรหรือขาดทุนหลังจากหักหรือรวบรวมรายการพิเศษแล้ว กำไรหรือขาดทุนสุทธินี้เป็นส่วนของบริษัทใหญ่เท่านั้น  กำไรต่อหุ้น (Earning per Share) คือ จำนวนกำไรสุทธิที่หามาเฉลี่ยต่อหุ้นสามัญหนึ่งหุ้น สามารถแบ่งการคำนวณออกได้ ดังนี้ - กำไรก่อนรายการพิเศษ (Income or Profit before extraordinary Items) - รายการพิเศษ (extraordinary Items) - กำไรสุทธิ (Net Income or  Net Profit)</vt:lpstr>
      <vt:lpstr>  </vt:lpstr>
      <vt:lpstr>รายงานทางการเงินและการวิเคราะห์ทางการเงิน (Financial Reporting and Financial Statement Analysis)  บทที่ 5 การวิเคราะห์แนวตั้งและแนวนอน (Vertical and Horizontal Analysis) </vt:lpstr>
      <vt:lpstr>     Vertical and Horizontal Analysis  เป็นวิธีการค้นหาข้อเท็จจริงของการดำเนินงานที่เกี่ยวกับโครงสร้างของงบการเงินและเกี่ยวกับความเจริญเติบโตของธุรกิจ  - การวิเคราะห์แนวตั้ง (Vertical Analysis)  หรือการวิเคราะห์งบขนาดร่วม (Common Size Statement) เป็นวิธีหาความสัมพันธ์ในรูปร้อยละ     </vt:lpstr>
      <vt:lpstr>   การวิเคราะห์งบการเงินด้วยวิธีแนวตั้ง แบ่งการวิเคราะห์ออกได้ ดังนี้ 1. การวิเคราะห์โครงสร้างทางรายการทั้งหมด 2. การวิเคราะห์โครงสร้างเฉพาะประเภทของรายการ </vt:lpstr>
      <vt:lpstr> การวิเคราะห์โครงสร้างทางรายการทั้งหมด  เป็นการวิเคราะห์ข้อมูลเป็นส่วนรวม  คือ วิเคราะห์ทุกรายการในงบดุล งบกำไรขาดทุน และงบกำไรสะสม การวิเคราะห์โครงสร้างเฉพาะประเภทของรายการ    เป็นการวิเคราะห์ที่แสดงความสัมพันธ์ภายในเฉพาะกลุ่มหรือประเภทเท่านั้น เช่น วิเคราะห์โครงสร้างเฉพาะสินทรัพย์หมุนเวียน หนี้สินหมุนเวียน เป็นต้น</vt:lpstr>
      <vt:lpstr>   ตัวอย่างการวิเคราะห์โครงสร้างของรายการทั้งหมด   </vt:lpstr>
      <vt:lpstr>  การเปรียบเทียบข้อมูลระหว่างกิจการและอุตสาหกรรม ทำให้ทราบข้อมูลข้อเท็จจริงที่เด่นชัดขึ้นว่ากิจการที่กำลังสนใจและวิเคราะห์ มีโครงสร้างในด้านต่าง ๆ อย่างไรบ้าง เมื่อเปรียบเทียบกับกิจการอื่นและข้อมูลอุตสาหกรรม</vt:lpstr>
      <vt:lpstr>  การวิเคราะห์โครงสร้างเฉพาะประเภทรายการ เป็นการวิเคราะห์เฉพาะรายการที่สนใจเท่านั้น เช่น สินทรัพย์หมุนเวียน หนี้สินหมุนเวียน เป็นต้น เช่น    </vt:lpstr>
      <vt:lpstr> ข้อบกพร่องของการวิเคราะห์วิธีแนวตั้ง  - การวิเคราะห์วิธีแนวตั้งนั้น ไม่ได้บอกว่าอัตราส่วนการเปลี่ยนแปลงของร้อยละที่เปลี่ยนไปนั้นเป็นจำนวนเท่าใด ดังนั้น ในการวิเคราะห์งบต้องมีการลงรายละเอียดของจำนวนเงินควบคู่กันไปด้วยเสมอ </vt:lpstr>
      <vt:lpstr> การวิเคราะห์แบบแนวนอน (Horizontal Analysis)  เป็นการวิเคราะห์ความสัมพันธ์ของรายการในงบการเงินที่ต่างงวดและเวลากัน โดยดูความเปลี่ยนแปลงของรายการว่ามีการเพิ่มขึ้นหรือลดลงอย่างไรบ้าง ควรวิเคราะห์ความสัมพันธ์หลาย ๆ ปี  เช่น 5 หรือ 10 ปี เพื่อจะได้เห็นแนวโน้มของการเปลี่ยนแปลง (Trend) สามารถแบ่งการวิเคราะห์ข้อมูลออกได้เป็น 2 ลักษณะ คือ  </vt:lpstr>
      <vt:lpstr> </vt:lpstr>
      <vt:lpstr> </vt:lpstr>
      <vt:lpstr>  การวิเคราะห์แนวนอน  แบ่งออกเป็น 2 วิธี คือ 1. การวิเคราะห์ข้อมูลเป็นร้อยละของปีฐาน 2. การวิเคราะห์ข้อมูลเป็นร้อยละของงวดก่อน  1. การวิเคราะห์ข้อมูลเป็นร้อยละของปีฐาน   เป็นการกำหนดให้ข้อมูลของปีใดปีหนึ่งเป็นปีฐานแล้วนำข้อมูลของปีถัดไปมาหาความสัมพันธ์เป็นร้อยละของปีฐาน เพื่อให้ทราบแนวโน้มการดำเนินงานของกิจการ    </vt:lpstr>
      <vt:lpstr> </vt:lpstr>
      <vt:lpstr>  2. การเปลี่ยนแปลงในปริมาณหรือราคา  ในการวิเคราะห์ควรพิจารณาว่า รายได้ของกิจการที่เพิ่มขึ้นนั้นเป็นผลมาจากปริมาณการขายที่เพิ่มขึ้น หรือเป็นการเพิ่มจากราคาที่ขายแต่ปริมาณการขายอาจจะลดลงหรือเท่าเดิม จะได้ว่า 1. หากพบว่ารายได้เพิ่มขึ้นจากปริมาณการขายถือว่ากิจการมีการดำเนินงานที่มีประสิทธิภาพ 2. หากรายได้เพิ่มขึ้นจากการตั้งราคาที่สูงขึ้น จะแสดงถึงความสามารถในการกำหนดราคาของกิจการ</vt:lpstr>
      <vt:lpstr> Ex.1 จะได้ว่า  </vt:lpstr>
      <vt:lpstr> การวิเคราะห์แนวโน้มของอัตราส่วน  เป็นการวิเคราะห์งบการเงินโดยการเปรียบเทียบอัตราส่วนของงวดต่าง ๆ แสดงให้เห็นถึงข้อมูลการเปลี่ยนแปลงของรายการต่าง ๆ ว่ามีแนวโน้มอย่างไรบ้าง เช่น</vt:lpstr>
      <vt:lpstr> </vt:lpstr>
      <vt:lpstr>    </vt:lpstr>
      <vt:lpstr>  </vt:lpstr>
      <vt:lpstr>รายงานทางการเงินและการวิเคราะห์ทางการเงิน (Financial Reporting and Financial Statement Analysis)  บทที่ 6 การวิเคราะห์อัตราส่วนทางการเงิน</vt:lpstr>
      <vt:lpstr>  อัตราส่วนทางการเงิน </vt:lpstr>
      <vt:lpstr>อัตราส่วนทางการเงิน ที่นิยมใช้กัน แบ่งออกได้ 5 ประเภท คือ </vt:lpstr>
      <vt:lpstr>  อัตราส่วนทางการเงิน แบ่งออกได้ 5 ประเภท คือ </vt:lpstr>
      <vt:lpstr>  อัตราส่วนทางการเงิน แบ่งออกได้ 5 ประเภท คือ </vt:lpstr>
      <vt:lpstr> 2. อัตราส่วนวัดประสิทธิภาพในการบริหารสินทรัพย์  (Activity Ratios)</vt:lpstr>
      <vt:lpstr> 2. อัตราส่วนวัดประสิทธิภาพในการบริหารสินทรัพย์  (Activity Ratios)</vt:lpstr>
      <vt:lpstr> 2. อัตราส่วนวัดประสิทธิภาพในการบริหารสินทรัพย์  (Activity Ratios)</vt:lpstr>
      <vt:lpstr> 2. อัตราส่วนวัดประสิทธิภาพในการบริหารสินทรัพย์  (Activity Ratios)</vt:lpstr>
      <vt:lpstr> 2. อัตราส่วนวัดประสิทธิภาพในการบริหารสินทรัพย์  (Activity Ratios)</vt:lpstr>
      <vt:lpstr> 3. อัตราส่วนวัดสภาพหนี้สิน (Leverage Ratios) ใช้วัด ความสามารถในการก่อหนี้สินของกิจการ</vt:lpstr>
      <vt:lpstr> 3. อัตราส่วนวัดสภาพหนี้สิน (Leverage Ratios) ใช้วัด ความสามารถในการก่อหนี้สินของกิจการ</vt:lpstr>
      <vt:lpstr> 3. อัตราส่วนวัดสภาพหนี้สิน (Leverage Ratios) ใช้วัด ความสามารถในการก่อหนี้สินของกิจการ</vt:lpstr>
      <vt:lpstr> 3. อัตราส่วนวัดสภาพหนี้สิน (Leverage Ratios) ใช้วัด ความสามารถในการก่อหนี้สินของกิจการ</vt:lpstr>
      <vt:lpstr> 4. อัตราส่วนวัดความสามารถในการทำกำไร (Profitability  Ratios)</vt:lpstr>
      <vt:lpstr> 4. อัตราส่วนวัดความสามารถในการทำกำไร (Profitability  Ratios)</vt:lpstr>
      <vt:lpstr> 4. อัตราส่วนวัดความสามารถในการทำกำไร (Profitability  Ratios)</vt:lpstr>
      <vt:lpstr> 4. อัตราส่วนวัดความสามารถในการทำกำไร (Profitability  Ratios)</vt:lpstr>
      <vt:lpstr> 4. อัตราส่วนวัดความสามารถในการทำกำไร (Profitability  Ratios)</vt:lpstr>
      <vt:lpstr> 4. อัตราส่วนวัดความสามารถในการทำกำไร (Profitability  Ratios)</vt:lpstr>
      <vt:lpstr> 5. อัตราส่วนสำหรับผู้ลงทุนในหุ้นสามัญ</vt:lpstr>
      <vt:lpstr> 5. อัตราส่วนสำหรับผู้ลงทุนในหุ้นสามัญ</vt:lpstr>
      <vt:lpstr> 5. อัตราส่วนสำหรับผู้ลงทุนในหุ้นสามัญ</vt:lpstr>
      <vt:lpstr> 5. อัตราส่วนสำหรับผู้ลงทุนในหุ้นสามัญ</vt:lpstr>
      <vt:lpstr> 5. อัตราส่วนสำหรับผู้ลงทุนในหุ้นสามัญ</vt:lpstr>
      <vt:lpstr> 5. อัตราส่วนสำหรับผู้ลงทุนในหุ้นสามัญ</vt:lpstr>
      <vt:lpstr> 5. อัตราส่วนสำหรับผู้ลงทุนในหุ้นสามัญ</vt:lpstr>
      <vt:lpstr> 5. อัตราส่วนสำหรับผู้ลงทุนในหุ้นสามัญ</vt:lpstr>
      <vt:lpstr> สรุปอัตราส่วนทางการเงิน อัตราส่วนวิเคราะห์สภาพคล่องทางการเงิน</vt:lpstr>
      <vt:lpstr>  อัตราส่วนวิเคราะห์ประสิทธิภาพในการดำเนินงาน</vt:lpstr>
      <vt:lpstr>  อัตราส่วนวิเคราะห์ประสิทธิภาพในการดำเนินงาน</vt:lpstr>
      <vt:lpstr> อัตราส่วนวิเคราะห์ความสามารถในการทำกำไร</vt:lpstr>
      <vt:lpstr> อัตราส่วนวิเคราะห์ความสามารถในการทำกำไร</vt:lpstr>
      <vt:lpstr>อัตราส่วนวิเคราะห์นโยบายทางการเงิน</vt:lpstr>
      <vt:lpstr>อัตราส่วนวิเคราะห์นโยบายทางการเงิน</vt:lpstr>
      <vt:lpstr>  </vt:lpstr>
      <vt:lpstr>รายงานทางการเงินและการวิเคราะห์ทางการเงิน (Financial Reporting and Financial Statement Analysis)  บทที่ 7 งบแสดงการเปลี่ยนแปลงฐานะการเงิน (Statement of Changed in Financial Position) </vt:lpstr>
      <vt:lpstr>  งบแสดงการเปลี่ยนแปลงฐานะการเงิน </vt:lpstr>
      <vt:lpstr>งบแสดงการเปลี่ยนแปลงฐานะการเงิน </vt:lpstr>
      <vt:lpstr>  งบเงินทุน </vt:lpstr>
      <vt:lpstr> แหล่งที่มาและใช้ไปของเงินทุน </vt:lpstr>
      <vt:lpstr> ขั้นตอนในการจัดทำงบเงินทุน</vt:lpstr>
      <vt:lpstr> ตังอย่าง 1.</vt:lpstr>
      <vt:lpstr> 2. อัตราส่วนวัดประสิทธิภาพในการบริหารสินทรัพย์  (Activity Ratios)</vt:lpstr>
      <vt:lpstr> 2. อัตราส่วนวัดประสิทธิภาพในการบริหารสินทรัพย์  (Activity Ratios)</vt:lpstr>
      <vt:lpstr>วิเคราะห์ผลต่าง</vt:lpstr>
      <vt:lpstr>ภาพนิ่ง 144</vt:lpstr>
      <vt:lpstr>ปรับปรุงรายการ</vt:lpstr>
      <vt:lpstr> สามารถสรุปการคำนวณหาเงินทุนจากการดำเนินงานได้ ดังนี้</vt:lpstr>
      <vt:lpstr>บริษัทอุทัย จำกัด เกิดเงินทุนจากการดำเนินงานในปี 25+7 มีจำนวน 294,000 บาท สามารถคำนวณได้ดังนี้</vt:lpstr>
      <vt:lpstr>บริษัทอุทัย จำกัด เกิดสินทรัพย์ถาวรใหม่ด้วยราคา 314,000 บาท สามารถคำนวณได้ดังนี้</vt:lpstr>
      <vt:lpstr>ภาพนิ่ง 149</vt:lpstr>
      <vt:lpstr>ภาพนิ่ง 150</vt:lpstr>
      <vt:lpstr>แบบรายงาน</vt:lpstr>
      <vt:lpstr> 5. อัตราส่วนสำหรับผู้ลงทุนในหุ้นสามัญ</vt:lpstr>
      <vt:lpstr>ประโยชน์ของงบเงินทุน</vt:lpstr>
      <vt:lpstr>การวิเคราะห์งบเงินทุน ผู้วิเคราะห์งบเงินทุนควรพิจารณา ถึง :</vt:lpstr>
      <vt:lpstr>  </vt:lpstr>
      <vt:lpstr>รายงานทางการเงินและการวิเคราะห์ทางการเงิน (Financial Reporting and Financial Statement Analysis) บทที่ 8 งบกระแสเงินสด (Cash flow statement) </vt:lpstr>
      <vt:lpstr>  งบกระแสเงินสด </vt:lpstr>
      <vt:lpstr>ประโยชน์ของงบกระแสเงินสด  </vt:lpstr>
      <vt:lpstr>  งบกระแสเงินสด </vt:lpstr>
      <vt:lpstr> งบกระแสเงินสด ( Cash flow statement)</vt:lpstr>
      <vt:lpstr>ภาพนิ่ง 161</vt:lpstr>
      <vt:lpstr>ภาพนิ่ง 162</vt:lpstr>
      <vt:lpstr>ภาพนิ่ง 163</vt:lpstr>
      <vt:lpstr>ภาพนิ่ง 164</vt:lpstr>
      <vt:lpstr>ภาพนิ่ง 165</vt:lpstr>
      <vt:lpstr>ภาพนิ่ง 166</vt:lpstr>
      <vt:lpstr>ภาพนิ่ง 167</vt:lpstr>
      <vt:lpstr>ภาพนิ่ง 168</vt:lpstr>
      <vt:lpstr>ภาพนิ่ง 169</vt:lpstr>
      <vt:lpstr> ขั้นตอนในการจัดทำงบกระแสเงินสด</vt:lpstr>
      <vt:lpstr> 2. อัตราส่วนวัดประสิทธิภาพในการบริหารสินทรัพย์  (Activity Ratios)</vt:lpstr>
      <vt:lpstr> 2. อัตราส่วนวัดประสิทธิภาพในการบริหารสินทรัพย์  (Activity Ratios)</vt:lpstr>
      <vt:lpstr> ตังอย่าง 1.</vt:lpstr>
      <vt:lpstr>ภาพนิ่ง 174</vt:lpstr>
      <vt:lpstr>ปรับปรุงรายการ</vt:lpstr>
      <vt:lpstr>งบกระแสเงินสด สามารถจัดทำได้ 2 วิธี คือ</vt:lpstr>
      <vt:lpstr>งบกระแสเงินสด สามารถจัดทำได้ 2 วิธี คือ</vt:lpstr>
      <vt:lpstr>ตัวอย่างการคำนวณเงินสดจากการดำเนินงาน</vt:lpstr>
      <vt:lpstr>การขายสินทรัพย์ถาวร</vt:lpstr>
      <vt:lpstr>การซื้อสินทรัพย์ถาวร</vt:lpstr>
      <vt:lpstr>การซื้อสินทรัพย์ถาวร</vt:lpstr>
      <vt:lpstr>การซื้อสินทรัพย์ถาวร</vt:lpstr>
      <vt:lpstr>ภาพนิ่ง 183</vt:lpstr>
      <vt:lpstr> สามารถแสดงงบกระแสเงินสด ได้ดังนี้</vt:lpstr>
      <vt:lpstr>ประโยชน์ของงบกระแสเงินสด  </vt:lpstr>
      <vt:lpstr>การวิเคราะห์งบกระแสเงินสด</vt:lpstr>
      <vt:lpstr>อัตราส่วนทางการเงินกับงบกระแสเงินสด</vt:lpstr>
      <vt:lpstr>เงินสดจากการดำเนินงานต่อส่วนของหนี้สินระยะยาวที่ถึงกำหนดและตั๋วเงินจ่าย</vt:lpstr>
      <vt:lpstr>เงินสดจากการดำเนินงานต่อหนี้สินรวม</vt:lpstr>
      <vt:lpstr>เงินสดจากการดำเนินงานต่อหุ้น</vt:lpstr>
      <vt:lpstr>เงินสดจากการดำเนินงานต่อเงินปันผลจ่าย</vt:lpstr>
      <vt:lpstr>  </vt:lpstr>
      <vt:lpstr>รายงานทางการเงินและการวิเคราะห์ทางการเงิน (Financial Reporting and Financial Statement Analysis) บทที่ 9 ผลกระทบของเงินเฟ้อต่องบการเงิน (The Impact of Inflation on financial statement) </vt:lpstr>
      <vt:lpstr> การปรังปรุงงบการเงิน </vt:lpstr>
      <vt:lpstr> การเปลี่ยนแปลงในระดับสินค้าทั่วไปและในระดับราคาสินค้าเฉพาะอย่าง </vt:lpstr>
      <vt:lpstr>ผลกระทบของการเปลี่ยนแปลงในระดับราคาที่มีต่องบกำไรขาดทุน  </vt:lpstr>
      <vt:lpstr>ผลกระทบของการเปลี่ยนแปลงในระดับราคาทั่วไปที่มีต่องบดุล </vt:lpstr>
      <vt:lpstr> ประเภทของรายการในงบการเงิน</vt:lpstr>
      <vt:lpstr>ภาพนิ่ง 199</vt:lpstr>
      <vt:lpstr>ภาพนิ่ง 200</vt:lpstr>
      <vt:lpstr>ภาพนิ่ง 201</vt:lpstr>
      <vt:lpstr>ภาพนิ่ง 202</vt:lpstr>
      <vt:lpstr>ภาพนิ่ง 203</vt:lpstr>
      <vt:lpstr>ภาพนิ่ง 204</vt:lpstr>
      <vt:lpstr>ภาพนิ่ง 205</vt:lpstr>
      <vt:lpstr>ภาพนิ่ง 206</vt:lpstr>
      <vt:lpstr>ภาพนิ่ง 207</vt:lpstr>
      <vt:lpstr> กำไรหรือขาดทุนจากอำนาจซื้อของเงิน</vt:lpstr>
      <vt:lpstr> ตังอย่างการปรับปรุงงบการเงิน</vt:lpstr>
      <vt:lpstr>ภาพนิ่ง 210</vt:lpstr>
      <vt:lpstr>ภาพนิ่ง 211</vt:lpstr>
      <vt:lpstr>การเปรียบเทียบงบการเงิน</vt:lpstr>
      <vt:lpstr> ปัญหาในการปรับงบการเงินเพื่อแสดงผลกระทบจากการเปลี่ยนแปลงระดับราคา </vt:lpstr>
      <vt:lpstr>  </vt:lpstr>
      <vt:lpstr>รายงานทางการเงินและการวิเคราะห์ทางการเงิน (Financial Reporting and Financial Statement Analysis) บทที่ 10 การวิเคราะห์งบการเงินนานาชาติ (International financial statement Analysis) </vt:lpstr>
      <vt:lpstr> ความสำคัญของงบการเงินนานาชาติ </vt:lpstr>
      <vt:lpstr>ปัจจัยต่าง ๆ ที่มีบทบาทต่อการบัญชี </vt:lpstr>
      <vt:lpstr>ปัจจัยของสภาวะแวดล้อมที่สำคัญที่มีบทบาทต่อการพัฒนาระบบบัญชีของประเทศต่าง ๆ มี ดังนี้  </vt:lpstr>
      <vt:lpstr>ความแตกต่างในวิธีการปฏิบัติทางการบัญชี </vt:lpstr>
      <vt:lpstr> การพัฒนาการบัญชีกลุ่มประเทศอาเซียน</vt:lpstr>
      <vt:lpstr>ภาพนิ่ง 221</vt:lpstr>
      <vt:lpstr>ภาพนิ่ง 222</vt:lpstr>
      <vt:lpstr>ภาพนิ่ง 223</vt:lpstr>
      <vt:lpstr>ภาพนิ่ง 224</vt:lpstr>
      <vt:lpstr>ภาพนิ่ง 225</vt:lpstr>
      <vt:lpstr>ภาพนิ่ง 226</vt:lpstr>
      <vt:lpstr>ภาพนิ่ง 227</vt:lpstr>
      <vt:lpstr>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ตราสารอนุพันธ์ทางการเงิน  (Financial Derivatives) บทที่ 1 ตลาดซื้อขายล่วงหน้า</dc:title>
  <dc:creator>User</dc:creator>
  <cp:lastModifiedBy>KOWIT</cp:lastModifiedBy>
  <cp:revision>74</cp:revision>
  <cp:lastPrinted>2015-08-06T01:49:08Z</cp:lastPrinted>
  <dcterms:created xsi:type="dcterms:W3CDTF">2013-06-13T11:55:24Z</dcterms:created>
  <dcterms:modified xsi:type="dcterms:W3CDTF">2016-07-31T15:41:11Z</dcterms:modified>
</cp:coreProperties>
</file>