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1" r:id="rId19"/>
    <p:sldId id="282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76" y="-10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124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34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471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5DF5-23F3-4841-99F4-B9789329718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08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795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8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97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1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783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42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44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101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FF3C-6F61-4ADA-8123-8D19170BE2E8}" type="datetimeFigureOut">
              <a:rPr lang="th-TH" smtClean="0"/>
              <a:t>19/02/59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D974-2D48-4E8A-BAB2-B6C9F17A09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82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docid=_ViHJbZ8DyfCJM&amp;tbnid=ojtUbg3RpK1eKM:&amp;ved=0CAUQjRw&amp;url=http://www.science.leidenuniv.nl/index.php/ibl/natural_products_lab/profile&amp;ei=SHg1Uvi8KYSVrAeJ3oDoCQ&amp;bvm=bv.52164340,d.bmk&amp;psig=AFQjCNGpGVaarnjjdwpd2ra3twhBaHe_tw&amp;ust=1379322297567428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wncwww14.wks.gorlaeus.net/images/home/news/NPL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3934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solidFill>
            <a:srgbClr val="D0FF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ผลิตภัณฑ์ธรรมชาติเพื่อสุขภาพและความงาม</a:t>
            </a:r>
          </a:p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Natural Products for Health and Beauty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748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รหัสวิชา </a:t>
            </a:r>
            <a:r>
              <a:rPr lang="en-US" sz="3600" b="1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1162202</a:t>
            </a: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หน่วยกิต</a:t>
            </a:r>
            <a:r>
              <a:rPr lang="en-US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3(2-2-5)</a:t>
            </a:r>
          </a:p>
          <a:p>
            <a:pPr algn="ctr">
              <a:spcAft>
                <a:spcPts val="0"/>
              </a:spcAft>
            </a:pP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วิชาเอก (เลือก)</a:t>
            </a: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4" y="5013176"/>
            <a:ext cx="911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 ดร. วรวัฒน์   พรหมเด่น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สาขาวิชาวิทยาศาสตร์ทั่วไป คณะครุศาสตร์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มหาวิทยาลัยราชภัฏบุรีรัมย์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79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08175" y="549275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การทำสมุนไพรให้แห้ง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8675687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ผึ่งลมในที่ร่ม		</a:t>
            </a:r>
            <a:r>
              <a:rPr lang="th-TH" altLang="th-TH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เช่น ดอกไม้ที่มีกลิ่นหอม</a:t>
            </a:r>
            <a:endParaRPr lang="en-US" altLang="th-TH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2.  </a:t>
            </a: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ผึ่งแดดให้แห้ง</a:t>
            </a:r>
            <a:endParaRPr lang="th-TH" altLang="th-TH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3.  </a:t>
            </a: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ต้ม หรือนึ่ง แล้วทำให้เย็น	</a:t>
            </a:r>
            <a:r>
              <a:rPr lang="th-TH" altLang="th-TH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เช่น สมุนไพรที่มีแป้ง, ขมิ้น, ขิง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4.  </a:t>
            </a: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อบด้วยตู้อบ (ควบคุมอุณหภูมิได้แน่นอน)</a:t>
            </a:r>
            <a:endParaRPr lang="th-TH" altLang="th-TH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4.1 </a:t>
            </a: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ดอก, ใบ, ทั้งต้น (พืชล้มลุก)	ไม่เกิน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40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C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4.2 </a:t>
            </a: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ราก, กิ่ง, เปลือก			ไม่เกิน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65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°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en-US" altLang="th-TH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4.3 </a:t>
            </a: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ผล และ เมล็ด			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70-90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°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altLang="th-TH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4.4 </a:t>
            </a: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สมุนไพรที่มี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V.O.</a:t>
            </a:r>
            <a:r>
              <a:rPr lang="en-US" altLang="th-TH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		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25-30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°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th-TH" altLang="th-TH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981075"/>
            <a:ext cx="871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การย่อยขนาดสมุนไพร </a:t>
            </a:r>
            <a:r>
              <a:rPr lang="en-US" altLang="th-TH" sz="3200" b="1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(Mechanical Method)</a:t>
            </a:r>
            <a:endParaRPr lang="th-TH" altLang="th-TH" sz="3200" b="1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16013" y="2349500"/>
            <a:ext cx="7560443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th-TH" sz="32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Electric blender </a:t>
            </a:r>
            <a:r>
              <a:rPr lang="th-TH" altLang="th-TH" sz="32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(เครื่องปั่นไฟฟ้า)</a:t>
            </a:r>
            <a:endParaRPr lang="en-US" altLang="th-TH" sz="2000" b="1" dirty="0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2.  Hammer </a:t>
            </a:r>
            <a:r>
              <a:rPr lang="en-US" altLang="th-TH" sz="3200" b="1" dirty="0" smtClean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mill (</a:t>
            </a:r>
            <a:r>
              <a:rPr lang="th-TH" altLang="th-TH" sz="3200" b="1" dirty="0" smtClean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เครื่องบดแบบค้อนเหวี่ยง </a:t>
            </a:r>
            <a:r>
              <a:rPr lang="en-US" altLang="th-TH" sz="3200" b="1" dirty="0" smtClean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)</a:t>
            </a:r>
            <a:endParaRPr lang="th-TH" altLang="th-TH" sz="2400" b="1" dirty="0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2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3.  Rotary cutter mill</a:t>
            </a:r>
            <a:endParaRPr lang="th-TH" altLang="th-TH" sz="2400" b="1" dirty="0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79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7"/>
          <p:cNvSpPr txBox="1">
            <a:spLocks noChangeArrowheads="1"/>
          </p:cNvSpPr>
          <p:nvPr/>
        </p:nvSpPr>
        <p:spPr bwMode="auto">
          <a:xfrm>
            <a:off x="2339975" y="188913"/>
            <a:ext cx="4321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การสกัดสารสำคัญจากพืช</a:t>
            </a:r>
          </a:p>
        </p:txBody>
      </p:sp>
      <p:pic>
        <p:nvPicPr>
          <p:cNvPr id="19459" name="Picture 48" descr="reflu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18478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9" descr="reflu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18573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0"/>
          <p:cNvSpPr txBox="1">
            <a:spLocks noChangeArrowheads="1"/>
          </p:cNvSpPr>
          <p:nvPr/>
        </p:nvSpPr>
        <p:spPr bwMode="auto">
          <a:xfrm>
            <a:off x="6156325" y="2852738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600" b="1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REFLUX</a:t>
            </a:r>
            <a:endParaRPr lang="th-TH" altLang="th-TH" sz="3600" b="1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1140" y="2359433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กลุ่ม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15901" y="5301208"/>
            <a:ext cx="3779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MACERATION</a:t>
            </a:r>
            <a:endParaRPr lang="th-TH" altLang="th-TH" sz="3200" b="1" dirty="0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</p:txBody>
      </p:sp>
      <p:pic>
        <p:nvPicPr>
          <p:cNvPr id="20483" name="Picture 6" descr="mac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6250"/>
            <a:ext cx="28829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mac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2674937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51275" y="3141663"/>
            <a:ext cx="4500563" cy="3470275"/>
            <a:chOff x="2426" y="1979"/>
            <a:chExt cx="2835" cy="2186"/>
          </a:xfrm>
        </p:grpSpPr>
        <p:pic>
          <p:nvPicPr>
            <p:cNvPr id="20486" name="Picture 8" descr="macer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979"/>
              <a:ext cx="1579" cy="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2426" y="3838"/>
              <a:ext cx="28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th-TH" b="1">
                  <a:solidFill>
                    <a:schemeClr val="bg1"/>
                  </a:solidFill>
                  <a:latin typeface="Times New Roman" pitchFamily="18" charset="0"/>
                  <a:cs typeface="JasmineUPC" pitchFamily="18" charset="-34"/>
                </a:rPr>
                <a:t>Circulatory maceration</a:t>
              </a:r>
              <a:endParaRPr lang="th-TH" altLang="th-TH" b="1">
                <a:solidFill>
                  <a:schemeClr val="bg1"/>
                </a:solidFill>
                <a:latin typeface="Times New Roman" pitchFamily="18" charset="0"/>
                <a:cs typeface="JasmineUPC" pitchFamily="18" charset="-34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3648" y="4647558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กลุ่ม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3779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200" b="1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PERCOLATION</a:t>
            </a:r>
            <a:endParaRPr lang="th-TH" altLang="th-TH" sz="3200" b="1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</p:txBody>
      </p:sp>
      <p:pic>
        <p:nvPicPr>
          <p:cNvPr id="21507" name="Picture 9" descr="percol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89138"/>
            <a:ext cx="460851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755650" y="1196975"/>
            <a:ext cx="2832100" cy="4135438"/>
            <a:chOff x="476" y="754"/>
            <a:chExt cx="1784" cy="2605"/>
          </a:xfrm>
        </p:grpSpPr>
        <p:pic>
          <p:nvPicPr>
            <p:cNvPr id="21510" name="Picture 8" descr="percol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754"/>
              <a:ext cx="1784" cy="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Rectangle 10"/>
            <p:cNvSpPr>
              <a:spLocks noChangeArrowheads="1"/>
            </p:cNvSpPr>
            <p:nvPr/>
          </p:nvSpPr>
          <p:spPr bwMode="auto">
            <a:xfrm>
              <a:off x="521" y="3158"/>
              <a:ext cx="272" cy="18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</p:grp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5219700" y="4797425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2000" b="1">
                <a:solidFill>
                  <a:schemeClr val="bg1"/>
                </a:solidFill>
                <a:latin typeface="Times New Roman" pitchFamily="18" charset="0"/>
                <a:cs typeface="JasmineUPC" pitchFamily="18" charset="-34"/>
              </a:rPr>
              <a:t>PERCOLATOR</a:t>
            </a:r>
            <a:endParaRPr lang="th-TH" altLang="th-TH" sz="2000" b="1">
              <a:solidFill>
                <a:schemeClr val="bg1"/>
              </a:solidFill>
              <a:latin typeface="Times New Roman" pitchFamily="18" charset="0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2616" y="260350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กลุ่ม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540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2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SOXHLET EXTRACTOR</a:t>
            </a:r>
            <a:endParaRPr lang="th-TH" altLang="th-TH" sz="3200" b="1" dirty="0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</p:txBody>
      </p:sp>
      <p:pic>
        <p:nvPicPr>
          <p:cNvPr id="22531" name="Picture 8" descr="sox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159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7" name="Picture 9" descr="sox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3200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74" y="815043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กลุ่ม </a:t>
            </a:r>
            <a:r>
              <a:rPr lang="en-US" dirty="0">
                <a:solidFill>
                  <a:srgbClr val="C00000"/>
                </a:solidFill>
              </a:rPr>
              <a:t>4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6624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3200" b="1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การเลือกใช้ตัวทำละลาย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27088" y="1196975"/>
            <a:ext cx="66246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อำนาจการละลายดีพอควร</a:t>
            </a:r>
            <a:endParaRPr lang="en-US" altLang="th-TH" sz="3600" b="1" dirty="0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ไม่ระเหยง่าย หรือยากเกินไป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ไม่ทำปฏิกิริยากับสารที่ต้องการสกัด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ไม่เป็นพิษ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ราคาพอสมควร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08625" y="3861048"/>
            <a:ext cx="360045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3200" b="1" dirty="0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ตัวทำละลายที่นิยมใช้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3200" b="1" dirty="0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คลอโรฟอร์ม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3200" b="1" dirty="0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อีเทอร์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3200" b="1" dirty="0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เฮกเซน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3200" b="1" dirty="0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แอลกอฮอล์</a:t>
            </a:r>
          </a:p>
        </p:txBody>
      </p:sp>
    </p:spTree>
    <p:extLst>
      <p:ext uri="{BB962C8B-B14F-4D97-AF65-F5344CB8AC3E}">
        <p14:creationId xmlns:p14="http://schemas.microsoft.com/office/powerpoint/2010/main" val="33439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52928" cy="619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7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1"/>
          <p:cNvSpPr txBox="1">
            <a:spLocks noChangeArrowheads="1"/>
          </p:cNvSpPr>
          <p:nvPr/>
        </p:nvSpPr>
        <p:spPr bwMode="auto">
          <a:xfrm>
            <a:off x="539750" y="404813"/>
            <a:ext cx="4392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th-TH" altLang="th-TH" sz="32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การทำสารสกัดให้เข้มข้น</a:t>
            </a:r>
          </a:p>
        </p:txBody>
      </p: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684213" y="1412875"/>
            <a:ext cx="7559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Free evaporation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Reduce pressure evaporator (Rotary evaporator)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Freezing (Freeze dryer, lyophilizer)</a:t>
            </a:r>
            <a:endParaRPr lang="th-TH" altLang="th-TH" sz="2400" b="1">
              <a:solidFill>
                <a:srgbClr val="0070C0"/>
              </a:solidFill>
              <a:latin typeface="Times New Roman" pitchFamily="18" charset="0"/>
              <a:cs typeface="JasmineUPC" pitchFamily="18" charset="-34"/>
            </a:endParaRPr>
          </a:p>
        </p:txBody>
      </p:sp>
      <p:pic>
        <p:nvPicPr>
          <p:cNvPr id="28676" name="Picture 15" descr="ro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446405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1936095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กลุ่ม 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627313" y="404813"/>
            <a:ext cx="2663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th-TH" altLang="th-TH" sz="32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การแยกส่วนผสม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339975" y="1412875"/>
            <a:ext cx="36004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Partition extraction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th-TH" sz="2400" b="1">
              <a:solidFill>
                <a:srgbClr val="0070C0"/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Chemical reaction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th-TH" sz="2400" b="1">
              <a:solidFill>
                <a:srgbClr val="0070C0"/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Physical mean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	Distillation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	Sublimation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sz="2400" b="1">
                <a:solidFill>
                  <a:srgbClr val="0070C0"/>
                </a:solidFill>
                <a:latin typeface="Times New Roman" pitchFamily="18" charset="0"/>
                <a:cs typeface="JasmineUPC" pitchFamily="18" charset="-34"/>
              </a:rPr>
              <a:t>	Crystallization</a:t>
            </a:r>
          </a:p>
          <a:p>
            <a:pPr eaLnBrk="1" hangingPunct="1">
              <a:spcBef>
                <a:spcPct val="50000"/>
              </a:spcBef>
            </a:pPr>
            <a:endParaRPr lang="th-TH" altLang="th-TH" sz="2400" b="1">
              <a:solidFill>
                <a:srgbClr val="0070C0"/>
              </a:solidFill>
              <a:latin typeface="Times New Roman" pitchFamily="18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96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964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การสกัดและแยกสารผลิตภัณฑ์ธรรมชาติ     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EXTRACTION  AND  ISOLATION OF  NATURAL  PRODUCTS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1431" y="2028616"/>
            <a:ext cx="77406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เก็บพืชสมุนไพร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การแปรสภาพสมุนไพร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ย่อยขนาดสมุนไพร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ทำสารสกัดให้เข้มข้น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แยกส่วนผสมด้วยเทคนิค</a:t>
            </a: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ต่างๆ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04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5650" y="1268413"/>
            <a:ext cx="23764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>
                <a:latin typeface="Times New Roman" pitchFamily="18" charset="0"/>
              </a:rPr>
              <a:t>Natural Product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2276475"/>
            <a:ext cx="19446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 dirty="0">
                <a:latin typeface="Times New Roman" pitchFamily="18" charset="0"/>
              </a:rPr>
              <a:t>Modern </a:t>
            </a:r>
            <a:r>
              <a:rPr lang="en-US" altLang="th-TH" sz="2000" b="1" dirty="0" err="1">
                <a:latin typeface="Times New Roman" pitchFamily="18" charset="0"/>
              </a:rPr>
              <a:t>Pharmacognosy</a:t>
            </a:r>
            <a:endParaRPr lang="en-US" altLang="th-TH" sz="2000" b="1" dirty="0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81200" y="333375"/>
            <a:ext cx="54705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MODERN  PHARMACOGNOSY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476375" y="1773238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916238" y="1628775"/>
            <a:ext cx="12239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3059113" y="1268413"/>
            <a:ext cx="86518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th-TH" altLang="th-TH" sz="2400" b="1" dirty="0">
                <a:latin typeface="Cordia New" pitchFamily="34" charset="-34"/>
                <a:cs typeface="Cordia New" pitchFamily="34" charset="-34"/>
              </a:rPr>
              <a:t>อดีต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76375" y="2925763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900113" y="3500438"/>
            <a:ext cx="19446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 dirty="0">
                <a:latin typeface="Times New Roman" pitchFamily="18" charset="0"/>
              </a:rPr>
              <a:t>Plant Material Preparation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476375" y="4076700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971550" y="4437063"/>
            <a:ext cx="19446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>
                <a:latin typeface="Times New Roman" pitchFamily="18" charset="0"/>
              </a:rPr>
              <a:t>Extraction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476375" y="4941888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55650" y="5445125"/>
            <a:ext cx="25923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 dirty="0">
                <a:latin typeface="Times New Roman" pitchFamily="18" charset="0"/>
              </a:rPr>
              <a:t>Concentration of extract</a:t>
            </a: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4140200" y="1028875"/>
            <a:ext cx="4465637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th-TH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Organized </a:t>
            </a:r>
            <a:r>
              <a:rPr lang="en-US" altLang="th-TH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or cellular Products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h-TH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	- </a:t>
            </a:r>
            <a:r>
              <a:rPr lang="en-US" altLang="th-TH" sz="1800" b="1" dirty="0">
                <a:solidFill>
                  <a:srgbClr val="002060"/>
                </a:solidFill>
                <a:latin typeface="Times New Roman" pitchFamily="18" charset="0"/>
                <a:cs typeface="Cordia New" pitchFamily="34" charset="-34"/>
              </a:rPr>
              <a:t>Fresh plant Material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h-TH" sz="1800" b="1" dirty="0">
                <a:solidFill>
                  <a:srgbClr val="002060"/>
                </a:solidFill>
                <a:latin typeface="Times New Roman" pitchFamily="18" charset="0"/>
                <a:cs typeface="Cordia New" pitchFamily="34" charset="-34"/>
              </a:rPr>
              <a:t>	- Dried plant Material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th-TH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Unorganized </a:t>
            </a:r>
            <a:r>
              <a:rPr lang="en-US" altLang="th-TH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or </a:t>
            </a:r>
            <a:r>
              <a:rPr lang="en-US" altLang="th-TH" sz="18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acellular</a:t>
            </a:r>
            <a:r>
              <a:rPr lang="en-US" altLang="th-TH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 Products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h-TH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	(resin, balsam, volatile oil</a:t>
            </a:r>
            <a:r>
              <a:rPr lang="en-US" altLang="th-TH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th-TH" sz="1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Galenical</a:t>
            </a:r>
            <a:r>
              <a:rPr lang="en-US" altLang="th-TH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Cordia New" pitchFamily="34" charset="-34"/>
              </a:rPr>
              <a:t> Preparation</a:t>
            </a:r>
            <a:endParaRPr lang="en-US" altLang="th-TH" sz="1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Cordia New" pitchFamily="34" charset="-34"/>
            </a:endParaRPr>
          </a:p>
          <a:p>
            <a:pPr eaLnBrk="1" hangingPunct="1">
              <a:lnSpc>
                <a:spcPct val="110000"/>
              </a:lnSpc>
            </a:pPr>
            <a:endParaRPr lang="th-TH" altLang="th-TH" sz="1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2771775" y="3357563"/>
            <a:ext cx="417671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Microscopic  or Macroscopic Identification</a:t>
            </a:r>
            <a:endParaRPr lang="th-TH" alt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0352" name="Text Box 16"/>
          <p:cNvSpPr txBox="1">
            <a:spLocks noChangeArrowheads="1"/>
          </p:cNvSpPr>
          <p:nvPr/>
        </p:nvSpPr>
        <p:spPr bwMode="auto">
          <a:xfrm>
            <a:off x="2700338" y="4437063"/>
            <a:ext cx="691197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Maceration, Percolation, Soxhlet extraction, Phytochemical screening</a:t>
            </a:r>
            <a:endParaRPr lang="th-TH" altLang="th-TH" sz="2400" b="1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2700338" y="5589588"/>
            <a:ext cx="532923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evaporation</a:t>
            </a:r>
            <a:r>
              <a:rPr lang="en-US" alt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alt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distillation, </a:t>
            </a:r>
            <a:r>
              <a:rPr lang="en-US" altLang="th-TH" sz="2400" b="1" dirty="0" err="1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lyophilization</a:t>
            </a:r>
            <a:endParaRPr lang="th-TH" alt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32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/>
      <p:bldP spid="270350" grpId="0"/>
      <p:bldP spid="270351" grpId="0"/>
      <p:bldP spid="270352" grpId="0"/>
      <p:bldP spid="2703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81200" y="333375"/>
            <a:ext cx="54705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MODERN PHARMACOGNOSY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547813" y="1773238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7088" y="1268413"/>
            <a:ext cx="25923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>
                <a:latin typeface="Times New Roman" pitchFamily="18" charset="0"/>
              </a:rPr>
              <a:t>Concentration of extract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27088" y="2349500"/>
            <a:ext cx="25923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>
                <a:latin typeface="Times New Roman" pitchFamily="18" charset="0"/>
              </a:rPr>
              <a:t>Separation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547813" y="3070225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55650" y="3813175"/>
            <a:ext cx="25923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 b="1">
                <a:latin typeface="Times New Roman" pitchFamily="18" charset="0"/>
              </a:rPr>
              <a:t>Identification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2484438" y="2420938"/>
            <a:ext cx="66595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By Chemical and Physical separation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th-TH" sz="24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Classical method	: </a:t>
            </a: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distillation, sublimation, crystallization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th-TH" sz="24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Modern method	: </a:t>
            </a: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adsorption and partition chromatography, ion exchange, electrophoresis, gel filtration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endParaRPr lang="th-TH" altLang="th-TH" sz="2400" b="1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827088" y="4240213"/>
            <a:ext cx="66595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By Chemical and Physical separation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M.P., optical rotation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Paper, TLC chromatography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GC, HPLC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UV, IR Spectroscopy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MS, NMR</a:t>
            </a:r>
            <a:endParaRPr lang="th-TH" altLang="th-TH" sz="24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76600" y="5876925"/>
            <a:ext cx="3959225" cy="792163"/>
            <a:chOff x="2064" y="3702"/>
            <a:chExt cx="2494" cy="499"/>
          </a:xfrm>
        </p:grpSpPr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2109" y="3748"/>
              <a:ext cx="136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2245" y="3748"/>
              <a:ext cx="0" cy="453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2064" y="4201"/>
              <a:ext cx="181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2245" y="3929"/>
              <a:ext cx="181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472" y="3702"/>
              <a:ext cx="208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th-TH" sz="2400" b="1" dirty="0">
                  <a:solidFill>
                    <a:srgbClr val="7030A0"/>
                  </a:solidFill>
                  <a:latin typeface="Cordia New" pitchFamily="34" charset="-34"/>
                  <a:cs typeface="Cordia New" pitchFamily="34" charset="-34"/>
                </a:rPr>
                <a:t>Structure elucidation </a:t>
              </a:r>
              <a:endParaRPr lang="th-TH" altLang="th-TH" sz="2400" b="1" dirty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1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/>
      <p:bldP spid="2713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916238" y="333375"/>
            <a:ext cx="31670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solidFill>
                  <a:srgbClr val="7030A0"/>
                </a:solidFill>
                <a:latin typeface="Times New Roman" pitchFamily="18" charset="0"/>
              </a:rPr>
              <a:t>Phytochemistry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63713" y="1196975"/>
            <a:ext cx="61928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วิชาที่ศึกษาเกี่ยวกับการสกัดแยก สารบริสุทธิ์จากพืช (พฤกษเคมี)</a:t>
            </a:r>
            <a:endParaRPr lang="en-US" altLang="th-TH" sz="2400" b="1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867400" y="5157788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C0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140200" y="1700213"/>
            <a:ext cx="417671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  <a:t>Phytochemical study</a:t>
            </a:r>
            <a:b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  <a:t> Screening</a:t>
            </a:r>
            <a:b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  <a:t> extraction</a:t>
            </a:r>
            <a:b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  <a:t> isolation and purification</a:t>
            </a:r>
            <a:b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  <a:t> structure elucidation</a:t>
            </a:r>
            <a:b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altLang="th-TH" sz="2000" b="1">
                <a:solidFill>
                  <a:srgbClr val="C00000"/>
                </a:solidFill>
                <a:latin typeface="Times New Roman" pitchFamily="18" charset="0"/>
              </a:rPr>
            </a:br>
            <a:endParaRPr lang="en-US" altLang="th-TH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87450" y="1844675"/>
            <a:ext cx="66595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Literature survey</a:t>
            </a:r>
            <a:endParaRPr lang="th-TH" altLang="th-TH" b="1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71550" y="3716338"/>
            <a:ext cx="302418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Pharmacological screening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276600" y="2133600"/>
            <a:ext cx="647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C000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148263" y="3789363"/>
            <a:ext cx="208915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Toxicology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900113" y="4581525"/>
            <a:ext cx="302418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Pharmaceutical Preparation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331913" y="5516563"/>
            <a:ext cx="302418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Clinical Trial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219700" y="4652963"/>
            <a:ext cx="302418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Marketing Research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64163" y="5661025"/>
            <a:ext cx="302418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th-TH" sz="24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Monitoring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2843213" y="3284538"/>
            <a:ext cx="1223962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C00000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24075" y="4149725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C00000"/>
              </a:solidFill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124075" y="5084763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C00000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779838" y="4941888"/>
            <a:ext cx="10080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C00000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995738" y="4005263"/>
            <a:ext cx="7207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Times New Roman" pitchFamily="18" charset="0"/>
              </a:rPr>
              <a:t>รูปแบบของพืชที่ใช้เป็นยา</a:t>
            </a:r>
            <a:endParaRPr lang="th-TH" sz="2800" b="1" dirty="0">
              <a:solidFill>
                <a:srgbClr val="C00000"/>
              </a:solidFill>
              <a:effectLst>
                <a:outerShdw blurRad="38100" dist="38100" dir="2700000" algn="tl">
                  <a:srgbClr val="1C1C1C"/>
                </a:outerShdw>
              </a:effectLst>
              <a:latin typeface="Times New Roman" pitchFamily="18" charset="0"/>
              <a:cs typeface="JasmineUPC" pitchFamily="18" charset="-34"/>
            </a:endParaRP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6769100" cy="215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Fresh Plant Material</a:t>
            </a:r>
            <a:endParaRPr lang="th-TH" sz="2400" b="1" dirty="0">
              <a:solidFill>
                <a:srgbClr val="7030A0"/>
              </a:solidFill>
              <a:effectLst>
                <a:outerShdw blurRad="38100" dist="38100" dir="2700000" algn="tl">
                  <a:srgbClr val="1C1C1C"/>
                </a:outerShdw>
              </a:effectLst>
              <a:latin typeface="Times New Roman" pitchFamily="18" charset="0"/>
              <a:cs typeface="JasmineUPC" pitchFamily="18" charset="-34"/>
            </a:endParaRP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2.   Dried Plant Material</a:t>
            </a:r>
            <a:endParaRPr lang="th-TH" sz="2400" b="1" dirty="0">
              <a:solidFill>
                <a:srgbClr val="7030A0"/>
              </a:solidFill>
              <a:latin typeface="Times New Roman" pitchFamily="18" charset="0"/>
              <a:cs typeface="JasmineUPC" pitchFamily="18" charset="-34"/>
            </a:endParaRP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3.  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Acellular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 product</a:t>
            </a:r>
            <a:endParaRPr lang="th-TH" sz="2400" b="1" dirty="0">
              <a:solidFill>
                <a:srgbClr val="7030A0"/>
              </a:solidFill>
              <a:latin typeface="Times New Roman" pitchFamily="18" charset="0"/>
              <a:cs typeface="JasmineUPC" pitchFamily="18" charset="-34"/>
            </a:endParaRP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4. 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Galenical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 Preparation</a:t>
            </a:r>
            <a:endParaRPr lang="th-TH" sz="2400" b="1" dirty="0">
              <a:solidFill>
                <a:srgbClr val="7030A0"/>
              </a:solidFill>
              <a:latin typeface="Times New Roman" pitchFamily="18" charset="0"/>
              <a:cs typeface="JasmineUPC" pitchFamily="18" charset="-34"/>
            </a:endParaRP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5.  Pure compound</a:t>
            </a:r>
            <a:endParaRPr lang="th-TH" sz="2400" b="1" dirty="0">
              <a:solidFill>
                <a:srgbClr val="7030A0"/>
              </a:solidFill>
              <a:effectLst>
                <a:outerShdw blurRad="38100" dist="38100" dir="2700000" algn="tl">
                  <a:srgbClr val="1C1C1C"/>
                </a:outerShdw>
              </a:effectLst>
              <a:latin typeface="Times New Roman" pitchFamily="18" charset="0"/>
              <a:cs typeface="JasmineUPC" pitchFamily="18" charset="-34"/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484438" y="3573463"/>
            <a:ext cx="6372225" cy="282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Times New Roman" pitchFamily="18" charset="0"/>
              </a:rPr>
              <a:t>ขั้นตอนการพัฒนาพืชเพื่อให้ได้สารบริสุทธิ์ทางยา</a:t>
            </a: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Plant Material Preparation</a:t>
            </a: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Extraction</a:t>
            </a: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Concentration</a:t>
            </a: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Separation</a:t>
            </a: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JasmineUPC" pitchFamily="18" charset="-34"/>
              </a:rPr>
              <a:t>Identification</a:t>
            </a:r>
            <a:endParaRPr lang="th-TH" sz="2400" b="1" dirty="0">
              <a:solidFill>
                <a:srgbClr val="7030A0"/>
              </a:solidFill>
              <a:latin typeface="Times New Roman" pitchFamily="18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15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15616" y="987387"/>
            <a:ext cx="7416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แหล่งตรวจสอบพันธุ์ไม้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ตัวอย่างพันธุ์ไม้ที่ได้รับการตรวจสอบ และพิสูจน์แล้ว ว่าเป็นชนิดนั้นจริง </a:t>
            </a:r>
            <a:r>
              <a:rPr lang="en-US" altLang="th-TH" b="1" dirty="0" smtClean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sz="1800" b="1" dirty="0" smtClean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Voucher </a:t>
            </a:r>
            <a:r>
              <a:rPr lang="en-US" altLang="th-TH" sz="1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specimen number</a:t>
            </a:r>
            <a:r>
              <a:rPr lang="th-TH" altLang="th-TH" sz="1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th-TH" sz="1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altLang="th-TH" sz="1800" b="1" dirty="0">
              <a:solidFill>
                <a:schemeClr val="accent3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5040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การเตรียมตัวอย่างพืช</a:t>
            </a:r>
            <a:endParaRPr lang="th-TH" sz="2800" b="1" dirty="0">
              <a:solidFill>
                <a:srgbClr val="002060"/>
              </a:solidFill>
              <a:effectLst>
                <a:outerShdw blurRad="38100" dist="38100" dir="2700000" algn="tl">
                  <a:srgbClr val="1C1C1C"/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755650" y="2997200"/>
            <a:ext cx="8064822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6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 Thailand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หอพรรณไม้ กรมป่าไม้ บางเขน กทม.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กองวิจัย และพัฒนาสมุนไพร, กรมวิทยาศาสตร์การแพทย์ (กระทรวงสารารณสุข) จ.นนทบุรี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มหาวิทยาลัยที่มี</a:t>
            </a: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th-TH" sz="32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herbarium</a:t>
            </a:r>
            <a:r>
              <a:rPr lang="en-US" altLang="th-TH" sz="36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ของพืชอยู่</a:t>
            </a:r>
          </a:p>
        </p:txBody>
      </p:sp>
    </p:spTree>
    <p:extLst>
      <p:ext uri="{BB962C8B-B14F-4D97-AF65-F5344CB8AC3E}">
        <p14:creationId xmlns:p14="http://schemas.microsoft.com/office/powerpoint/2010/main" val="3523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779838" y="188913"/>
            <a:ext cx="33124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48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การเก็บพืช</a:t>
            </a:r>
          </a:p>
          <a:p>
            <a:pPr eaLnBrk="1" hangingPunct="1">
              <a:spcBef>
                <a:spcPct val="50000"/>
              </a:spcBef>
            </a:pPr>
            <a:endParaRPr lang="th-TH" altLang="th-TH" sz="4800" b="1" dirty="0">
              <a:solidFill>
                <a:srgbClr val="C00000"/>
              </a:solidFill>
              <a:latin typeface="Times New Roman" pitchFamily="18" charset="0"/>
              <a:cs typeface="JasmineUPC" pitchFamily="18" charset="-34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8532813" cy="45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ปัจจัยที่มีผลต่อปริมาณสารในพืช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ชนิดของพืช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(</a:t>
            </a: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species)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สภาพแวดล้อม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(</a:t>
            </a: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environmental)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เทคนิคการปลูก และบำรุงรักษา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(</a:t>
            </a: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cultural technology)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ช่วงเวลาการเก็บ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(</a:t>
            </a: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harvesting </a:t>
            </a:r>
            <a:r>
              <a:rPr lang="en-US" altLang="th-TH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period)</a:t>
            </a:r>
            <a:endParaRPr lang="en-US" altLang="th-TH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JasmineUPC" pitchFamily="18" charset="-34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วิธีการเก็บรักษา </a:t>
            </a: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(storage)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altLang="th-TH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วิธีการแปรรูป </a:t>
            </a:r>
            <a:r>
              <a:rPr lang="th-TH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(</a:t>
            </a:r>
            <a:r>
              <a:rPr lang="en-US" altLang="th-TH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JasmineUPC" pitchFamily="18" charset="-34"/>
              </a:rPr>
              <a:t>processing)</a:t>
            </a:r>
            <a:endParaRPr lang="th-TH" altLang="th-TH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2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8175" y="549275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th-TH" sz="3600" b="1" dirty="0">
                <a:solidFill>
                  <a:srgbClr val="C00000"/>
                </a:solidFill>
                <a:latin typeface="Times New Roman" pitchFamily="18" charset="0"/>
                <a:cs typeface="JasmineUPC" pitchFamily="18" charset="-34"/>
              </a:rPr>
              <a:t>หลักในการเก็บพืชสมุนไพร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6756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6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th-TH" altLang="th-TH" sz="36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ราก </a:t>
            </a:r>
            <a:r>
              <a:rPr lang="th-TH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altLang="th-TH" sz="36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หัว  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พืช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หยุดการเจริญ (ต้นโทรมหมดแล้ว), 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อายุ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หลังปลูก </a:t>
            </a:r>
            <a:r>
              <a:rPr lang="en-US" altLang="th-TH" sz="2400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8-10 </a:t>
            </a:r>
            <a:r>
              <a:rPr lang="th-TH" altLang="th-TH" sz="2400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เดือน</a:t>
            </a:r>
            <a:r>
              <a:rPr lang="en-US" altLang="th-TH" sz="2400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en-US" altLang="th-TH" sz="2400" b="1" dirty="0">
              <a:solidFill>
                <a:schemeClr val="tx2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 </a:t>
            </a:r>
            <a:r>
              <a:rPr lang="th-TH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เปลือกราก และลำ</a:t>
            </a:r>
            <a:r>
              <a:rPr lang="th-TH" altLang="th-TH" sz="36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ต้น</a:t>
            </a:r>
            <a:r>
              <a:rPr lang="th-TH" altLang="th-TH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ปลาย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ฤดูร้อน ต่อฤดูฝน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 </a:t>
            </a:r>
            <a:r>
              <a:rPr lang="th-TH" altLang="th-TH" sz="36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ดอก  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ดอก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ตูม, เริ่มบาน ขณะอยู่บนต้น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 </a:t>
            </a:r>
            <a:r>
              <a:rPr lang="th-TH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 และเมล็ด	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แก่จัด ยกเว้นบางชนิดอาจใช้ผลดิบ เช่น ฝรั่ง, 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มะเกลือ</a:t>
            </a:r>
            <a:endParaRPr lang="th-TH" altLang="th-TH" b="1" dirty="0">
              <a:solidFill>
                <a:schemeClr val="tx2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 </a:t>
            </a:r>
            <a:r>
              <a:rPr lang="th-TH" altLang="th-TH" sz="36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สมุนไพร มีกลิ่นหอม</a:t>
            </a:r>
            <a:r>
              <a:rPr lang="th-TH" altLang="th-TH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เช้ามืด, อากาศเย็น</a:t>
            </a:r>
          </a:p>
        </p:txBody>
      </p:sp>
    </p:spTree>
    <p:extLst>
      <p:ext uri="{BB962C8B-B14F-4D97-AF65-F5344CB8AC3E}">
        <p14:creationId xmlns:p14="http://schemas.microsoft.com/office/powerpoint/2010/main" val="22966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529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2016-02-18T12:42:01Z</dcterms:created>
  <dcterms:modified xsi:type="dcterms:W3CDTF">2016-02-19T04:23:48Z</dcterms:modified>
</cp:coreProperties>
</file>