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60"/>
  </p:normalViewPr>
  <p:slideViewPr>
    <p:cSldViewPr showGuides="1">
      <p:cViewPr varScale="1">
        <p:scale>
          <a:sx n="65" d="100"/>
          <a:sy n="65" d="100"/>
        </p:scale>
        <p:origin x="-1506" y="-102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1F124-9B9C-40EE-9471-7E389B48834F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11A96-BD51-4A5B-91AC-5ADB03F86FE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059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11A96-BD51-4A5B-91AC-5ADB03F86FEB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4082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11A96-BD51-4A5B-91AC-5ADB03F86FEB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408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087-D23E-48CF-A43C-79EA6514B756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829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087-D23E-48CF-A43C-79EA6514B756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373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087-D23E-48CF-A43C-79EA6514B756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331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087-D23E-48CF-A43C-79EA6514B756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284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087-D23E-48CF-A43C-79EA6514B756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491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087-D23E-48CF-A43C-79EA6514B756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858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087-D23E-48CF-A43C-79EA6514B756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009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087-D23E-48CF-A43C-79EA6514B756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782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087-D23E-48CF-A43C-79EA6514B756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615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087-D23E-48CF-A43C-79EA6514B756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486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087-D23E-48CF-A43C-79EA6514B756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667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5087-D23E-48CF-A43C-79EA6514B756}" type="datetimeFigureOut">
              <a:rPr lang="th-TH" smtClean="0"/>
              <a:t>31/01/59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03199-C303-41D4-BCD4-4ACA0B0F3C3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632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th/url?sa=i&amp;rct=j&amp;q=&amp;esrc=s&amp;frm=1&amp;source=images&amp;cd=&amp;cad=rja&amp;docid=_ViHJbZ8DyfCJM&amp;tbnid=ojtUbg3RpK1eKM:&amp;ved=0CAUQjRw&amp;url=http://www.science.leidenuniv.nl/index.php/ibl/natural_products_lab/profile&amp;ei=SHg1Uvi8KYSVrAeJ3oDoCQ&amp;bvm=bv.52164340,d.bmk&amp;psig=AFQjCNGpGVaarnjjdwpd2ra3twhBaHe_tw&amp;ust=1379322297567428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upload.wikimedia.org/wikipedia/commons/7/7b/Digitogenin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ymnema_sylvestre" TargetMode="External"/><Relationship Id="rId13" Type="http://schemas.openxmlformats.org/officeDocument/2006/relationships/hyperlink" Target="https://en.wikipedia.org/wiki/Withania_somnifera" TargetMode="External"/><Relationship Id="rId3" Type="http://schemas.openxmlformats.org/officeDocument/2006/relationships/hyperlink" Target="https://en.wikipedia.org/wiki/Astragalus_membranaceus" TargetMode="External"/><Relationship Id="rId7" Type="http://schemas.openxmlformats.org/officeDocument/2006/relationships/hyperlink" Target="https://en.wikipedia.org/wiki/Panax_ginseng" TargetMode="External"/><Relationship Id="rId12" Type="http://schemas.openxmlformats.org/officeDocument/2006/relationships/hyperlink" Target="https://en.wikipedia.org/wiki/Tinospora_cordifolia" TargetMode="External"/><Relationship Id="rId2" Type="http://schemas.openxmlformats.org/officeDocument/2006/relationships/hyperlink" Target="https://en.wikipedia.org/wiki/Aralia_mandshuri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Eleutherococcus_senticosus" TargetMode="External"/><Relationship Id="rId11" Type="http://schemas.openxmlformats.org/officeDocument/2006/relationships/hyperlink" Target="https://en.wikipedia.org/wiki/Codonopsis_pilosula" TargetMode="External"/><Relationship Id="rId5" Type="http://schemas.openxmlformats.org/officeDocument/2006/relationships/hyperlink" Target="https://en.wikipedia.org/wiki/Bryonia_alba" TargetMode="External"/><Relationship Id="rId10" Type="http://schemas.openxmlformats.org/officeDocument/2006/relationships/hyperlink" Target="https://en.wikipedia.org/wiki/Rhaponticum_carthamoides" TargetMode="External"/><Relationship Id="rId4" Type="http://schemas.openxmlformats.org/officeDocument/2006/relationships/hyperlink" Target="https://en.wikipedia.org/wiki/Bacopa_monniera" TargetMode="External"/><Relationship Id="rId9" Type="http://schemas.openxmlformats.org/officeDocument/2006/relationships/hyperlink" Target="https://en.wikipedia.org/wiki/Gynostemma_pentaphyllu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wncwww14.wks.gorlaeus.net/images/home/news/NPL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3934"/>
            <a:ext cx="31718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9144000" cy="1323439"/>
          </a:xfrm>
          <a:prstGeom prst="rect">
            <a:avLst/>
          </a:prstGeom>
          <a:solidFill>
            <a:srgbClr val="D0FF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ผลิตภัณฑ์ธรรมชาติเพื่อสุขภาพและความงาม</a:t>
            </a:r>
          </a:p>
          <a:p>
            <a:pPr algn="ctr"/>
            <a:r>
              <a:rPr lang="en-US" sz="4000" b="1" dirty="0" smtClean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Natural Products for Health and Beauty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27483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รหัสวิชา </a:t>
            </a:r>
            <a:r>
              <a:rPr lang="en-US" sz="3600" b="1" dirty="0" smtClean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1162202</a:t>
            </a:r>
          </a:p>
          <a:p>
            <a:pPr algn="ctr">
              <a:spcAft>
                <a:spcPts val="0"/>
              </a:spcAft>
            </a:pPr>
            <a:r>
              <a:rPr lang="th-TH" sz="3600" b="1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หน่วยกิต</a:t>
            </a:r>
            <a:r>
              <a:rPr lang="en-US" sz="3600" b="1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3(2-2-5)</a:t>
            </a:r>
          </a:p>
          <a:p>
            <a:pPr algn="ctr">
              <a:spcAft>
                <a:spcPts val="0"/>
              </a:spcAft>
            </a:pPr>
            <a:endParaRPr lang="en-US" sz="3600" b="1" dirty="0">
              <a:effectLst/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algn="ctr">
              <a:spcAft>
                <a:spcPts val="0"/>
              </a:spcAft>
            </a:pPr>
            <a:r>
              <a:rPr lang="th-TH" sz="3600" b="1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วิชาเอก (เลือก)</a:t>
            </a:r>
            <a:endParaRPr lang="en-US" sz="3600" b="1" dirty="0">
              <a:effectLst/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54" y="5013176"/>
            <a:ext cx="9113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อ. ดร. วรวัฒน์   พรหมเด่น</a:t>
            </a:r>
          </a:p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สาขาวิชาวิทยาศาสตร์ทั่วไป คณะครุศาสตร์</a:t>
            </a:r>
          </a:p>
          <a:p>
            <a:pPr algn="ctr"/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มหาวิทยาลัยราชภัฏบุรีรัมย์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50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ile:Digitogeni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8" y="252793"/>
            <a:ext cx="2858676" cy="164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5401" y="2060848"/>
            <a:ext cx="1846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Digitogenin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304568" y="4797152"/>
            <a:ext cx="87202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Digitalis </a:t>
            </a:r>
            <a:r>
              <a:rPr lang="en-US" sz="2400" i="1" dirty="0" err="1"/>
              <a:t>purpurea</a:t>
            </a:r>
            <a:r>
              <a:rPr lang="en-US" sz="2400" i="1" dirty="0"/>
              <a:t> </a:t>
            </a:r>
            <a:r>
              <a:rPr lang="en-US" sz="2400" dirty="0" smtClean="0"/>
              <a:t>(lady's </a:t>
            </a:r>
            <a:r>
              <a:rPr lang="en-US" sz="2400" dirty="0"/>
              <a:t>glove) is a species of flowering plant in the genus Digitalis, in the family </a:t>
            </a:r>
            <a:r>
              <a:rPr lang="en-US" sz="2400" dirty="0" err="1"/>
              <a:t>Plantaginaceae</a:t>
            </a:r>
            <a:r>
              <a:rPr lang="en-US" sz="2400" dirty="0"/>
              <a:t>, native and widespread throughout most of temperate Europe. It is also </a:t>
            </a:r>
            <a:r>
              <a:rPr lang="en-US" sz="2400" dirty="0" err="1"/>
              <a:t>naturalised</a:t>
            </a:r>
            <a:r>
              <a:rPr lang="en-US" sz="2400" dirty="0"/>
              <a:t> in parts of North America and some other temperate regions. </a:t>
            </a:r>
            <a:endParaRPr lang="th-TH" sz="24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206" y="537295"/>
            <a:ext cx="2519588" cy="35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8715"/>
            <a:ext cx="2664296" cy="199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2322458"/>
            <a:ext cx="2664296" cy="199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76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43054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Triterpenoid</a:t>
            </a:r>
            <a:r>
              <a:rPr lang="en-US" dirty="0"/>
              <a:t> </a:t>
            </a:r>
            <a:r>
              <a:rPr lang="en-US" dirty="0" err="1"/>
              <a:t>saponins</a:t>
            </a:r>
            <a:r>
              <a:rPr lang="en-US" dirty="0"/>
              <a:t> in plants</a:t>
            </a:r>
            <a:endParaRPr lang="th-TH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075322"/>
              </p:ext>
            </p:extLst>
          </p:nvPr>
        </p:nvGraphicFramePr>
        <p:xfrm>
          <a:off x="899592" y="902254"/>
          <a:ext cx="6309498" cy="5634513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103166"/>
                <a:gridCol w="2103166"/>
                <a:gridCol w="2103166"/>
              </a:tblGrid>
              <a:tr h="23014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Chemical compound</a:t>
                      </a:r>
                      <a:endParaRPr lang="en-US" sz="1600" b="1" dirty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</a:rPr>
                        <a:t>Plant source</a:t>
                      </a:r>
                      <a:endParaRPr lang="en-US" sz="1800" b="1" dirty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3014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Common name</a:t>
                      </a:r>
                      <a:endParaRPr lang="en-US" sz="1600" b="1" dirty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Latin name</a:t>
                      </a:r>
                      <a:endParaRPr lang="en-US" sz="1600" b="1" dirty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</a:tr>
              <a:tr h="4196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effectLst/>
                        </a:rPr>
                        <a:t>araloside</a:t>
                      </a:r>
                      <a:r>
                        <a:rPr lang="en-US" sz="1600" dirty="0" smtClean="0">
                          <a:effectLst/>
                        </a:rPr>
                        <a:t> A</a:t>
                      </a:r>
                      <a:endParaRPr lang="en-US" sz="1600" dirty="0" smtClean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spikenard</a:t>
                      </a:r>
                      <a:endParaRPr lang="en-US" sz="160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hlinkClick r:id="rId2" tooltip="Aralia mandshurica"/>
                        </a:rPr>
                        <a:t>Aralia mandshurica</a:t>
                      </a:r>
                      <a:endParaRPr lang="en-US" sz="160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</a:tr>
              <a:tr h="4196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effectLst/>
                        </a:rPr>
                        <a:t>astragaloside</a:t>
                      </a:r>
                      <a:endParaRPr lang="en-US" sz="1600" dirty="0" smtClean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effectLst/>
                        </a:rPr>
                        <a:t>huang</a:t>
                      </a:r>
                      <a:r>
                        <a:rPr lang="en-US" sz="1600" dirty="0">
                          <a:effectLst/>
                        </a:rPr>
                        <a:t> qi</a:t>
                      </a:r>
                      <a:endParaRPr lang="en-US" sz="1600" dirty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hlinkClick r:id="rId3" tooltip="Astragalus membranaceus"/>
                        </a:rPr>
                        <a:t>Astragalus membranaceus</a:t>
                      </a:r>
                      <a:endParaRPr lang="en-US" sz="160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</a:tr>
              <a:tr h="23014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effectLst/>
                        </a:rPr>
                        <a:t>bacoside</a:t>
                      </a:r>
                      <a:r>
                        <a:rPr lang="en-US" sz="1600" dirty="0" smtClean="0">
                          <a:effectLst/>
                        </a:rPr>
                        <a:t> A</a:t>
                      </a:r>
                      <a:endParaRPr lang="en-US" sz="1600" dirty="0" smtClean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effectLst/>
                        </a:rPr>
                        <a:t>brahmi</a:t>
                      </a:r>
                      <a:endParaRPr lang="en-US" sz="1600" dirty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hlinkClick r:id="rId4" tooltip="Bacopa monniera"/>
                        </a:rPr>
                        <a:t>Bacopa monniera</a:t>
                      </a:r>
                      <a:endParaRPr lang="en-US" sz="160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</a:tr>
              <a:tr h="23014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effectLst/>
                        </a:rPr>
                        <a:t>cucurbitacin</a:t>
                      </a:r>
                      <a:endParaRPr lang="en-US" sz="1600" dirty="0" smtClean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bryonia</a:t>
                      </a:r>
                      <a:endParaRPr lang="en-US" sz="160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hlinkClick r:id="rId5" tooltip="Bryonia alba"/>
                        </a:rPr>
                        <a:t>Bryonia alba</a:t>
                      </a:r>
                      <a:endParaRPr lang="en-US" sz="160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</a:tr>
              <a:tr h="4196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effectLst/>
                          <a:cs typeface="+mj-cs"/>
                        </a:rPr>
                        <a:t>eleutheroside</a:t>
                      </a:r>
                      <a:endParaRPr lang="en-US" sz="1600" dirty="0" smtClean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Siberian ginseng</a:t>
                      </a:r>
                      <a:endParaRPr lang="en-US" sz="1600" dirty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hlinkClick r:id="rId6" tooltip="Eleutherococcus senticosus"/>
                        </a:rPr>
                        <a:t>Eleutherococcus senticosus</a:t>
                      </a:r>
                      <a:endParaRPr lang="en-US" sz="160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</a:tr>
              <a:tr h="23014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effectLst/>
                          <a:cs typeface="+mj-cs"/>
                        </a:rPr>
                        <a:t>ginsenoside</a:t>
                      </a:r>
                      <a:endParaRPr lang="en-US" sz="1600" dirty="0" smtClean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ginseng</a:t>
                      </a:r>
                      <a:endParaRPr lang="en-US" sz="1600" dirty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hlinkClick r:id="rId7" tooltip="Panax ginseng"/>
                        </a:rPr>
                        <a:t>Panax ginseng</a:t>
                      </a:r>
                      <a:endParaRPr lang="en-US" sz="160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</a:tr>
              <a:tr h="4196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effectLst/>
                          <a:cs typeface="+mj-cs"/>
                        </a:rPr>
                        <a:t>gymnemic</a:t>
                      </a:r>
                      <a:r>
                        <a:rPr lang="en-US" sz="1600" dirty="0" smtClean="0">
                          <a:effectLst/>
                          <a:cs typeface="+mj-cs"/>
                        </a:rPr>
                        <a:t> acid</a:t>
                      </a: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effectLst/>
                        </a:rPr>
                        <a:t>gurmar</a:t>
                      </a:r>
                      <a:endParaRPr lang="en-US" sz="1600" dirty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hlinkClick r:id="rId8" tooltip="Gymnema sylvestre"/>
                        </a:rPr>
                        <a:t>Gymnema sylvestre</a:t>
                      </a:r>
                      <a:endParaRPr lang="en-US" sz="160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</a:tr>
              <a:tr h="4196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effectLst/>
                          <a:cs typeface="+mj-cs"/>
                        </a:rPr>
                        <a:t>gypenoside</a:t>
                      </a:r>
                      <a:endParaRPr lang="en-US" sz="1600" dirty="0" smtClean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effectLst/>
                        </a:rPr>
                        <a:t>jiaogulan</a:t>
                      </a:r>
                      <a:endParaRPr lang="en-US" sz="1600" dirty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effectLst/>
                          <a:hlinkClick r:id="rId9" tooltip="Gynostemma pentaphyllum"/>
                        </a:rPr>
                        <a:t>Gynostemma</a:t>
                      </a:r>
                      <a:r>
                        <a:rPr lang="en-US" sz="1600" dirty="0">
                          <a:effectLst/>
                          <a:hlinkClick r:id="rId9" tooltip="Gynostemma pentaphyllum"/>
                        </a:rPr>
                        <a:t> </a:t>
                      </a:r>
                      <a:r>
                        <a:rPr lang="en-US" sz="1600" dirty="0" err="1">
                          <a:effectLst/>
                          <a:hlinkClick r:id="rId9" tooltip="Gynostemma pentaphyllum"/>
                        </a:rPr>
                        <a:t>pentaphyllum</a:t>
                      </a:r>
                      <a:endParaRPr lang="en-US" sz="1600" dirty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</a:tr>
              <a:tr h="4196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effectLst/>
                          <a:cs typeface="+mj-cs"/>
                        </a:rPr>
                        <a:t>20-hydroxyecdysone</a:t>
                      </a: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maral root</a:t>
                      </a:r>
                      <a:endParaRPr lang="en-US" sz="160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effectLst/>
                          <a:hlinkClick r:id="rId10" tooltip="Rhaponticum carthamoides"/>
                        </a:rPr>
                        <a:t>Rhaponticum</a:t>
                      </a:r>
                      <a:r>
                        <a:rPr lang="en-US" sz="1600" dirty="0">
                          <a:effectLst/>
                          <a:hlinkClick r:id="rId10" tooltip="Rhaponticum carthamoides"/>
                        </a:rPr>
                        <a:t> </a:t>
                      </a:r>
                      <a:r>
                        <a:rPr lang="en-US" sz="1600" dirty="0" err="1">
                          <a:effectLst/>
                          <a:hlinkClick r:id="rId10" tooltip="Rhaponticum carthamoides"/>
                        </a:rPr>
                        <a:t>carthamoides</a:t>
                      </a:r>
                      <a:endParaRPr lang="en-US" sz="1600" dirty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</a:tr>
              <a:tr h="4196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effectLst/>
                          <a:cs typeface="+mj-cs"/>
                        </a:rPr>
                        <a:t>tangshenoside</a:t>
                      </a:r>
                      <a:r>
                        <a:rPr lang="en-US" sz="1600" dirty="0" smtClean="0">
                          <a:effectLst/>
                          <a:cs typeface="+mj-cs"/>
                        </a:rPr>
                        <a:t> I</a:t>
                      </a: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bellflower</a:t>
                      </a:r>
                      <a:endParaRPr lang="en-US" sz="160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effectLst/>
                          <a:hlinkClick r:id="rId11" tooltip="Codonopsis pilosula"/>
                        </a:rPr>
                        <a:t>Codonopsis</a:t>
                      </a:r>
                      <a:r>
                        <a:rPr lang="en-US" sz="1600" dirty="0">
                          <a:effectLst/>
                          <a:hlinkClick r:id="rId11" tooltip="Codonopsis pilosula"/>
                        </a:rPr>
                        <a:t> </a:t>
                      </a:r>
                      <a:r>
                        <a:rPr lang="en-US" sz="1600" dirty="0" err="1">
                          <a:effectLst/>
                          <a:hlinkClick r:id="rId11" tooltip="Codonopsis pilosula"/>
                        </a:rPr>
                        <a:t>pilosula</a:t>
                      </a:r>
                      <a:endParaRPr lang="en-US" sz="1600" dirty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</a:tr>
              <a:tr h="4196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effectLst/>
                          <a:cs typeface="+mj-cs"/>
                        </a:rPr>
                        <a:t>tinosporoside</a:t>
                      </a:r>
                      <a:endParaRPr lang="en-US" sz="1600" dirty="0" smtClean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guruchi</a:t>
                      </a:r>
                      <a:endParaRPr lang="en-US" sz="160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  <a:hlinkClick r:id="rId12" tooltip="Tinospora cordifolia"/>
                        </a:rPr>
                        <a:t>Tinospora cordifolia</a:t>
                      </a:r>
                      <a:endParaRPr lang="en-US" sz="160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</a:tr>
              <a:tr h="41967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effectLst/>
                          <a:cs typeface="+mj-cs"/>
                        </a:rPr>
                        <a:t>withanolide</a:t>
                      </a:r>
                      <a:endParaRPr lang="en-US" sz="1600" dirty="0" smtClean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ashwagandha</a:t>
                      </a:r>
                      <a:endParaRPr lang="en-US" sz="160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>
                          <a:effectLst/>
                          <a:hlinkClick r:id="rId13" tooltip="Withania somnifera"/>
                        </a:rPr>
                        <a:t>Withania</a:t>
                      </a:r>
                      <a:r>
                        <a:rPr lang="en-US" sz="1600" dirty="0">
                          <a:effectLst/>
                          <a:hlinkClick r:id="rId13" tooltip="Withania somnifera"/>
                        </a:rPr>
                        <a:t> </a:t>
                      </a:r>
                      <a:r>
                        <a:rPr lang="en-US" sz="1600" dirty="0" err="1">
                          <a:effectLst/>
                          <a:hlinkClick r:id="rId13" tooltip="Withania somnifera"/>
                        </a:rPr>
                        <a:t>somnifera</a:t>
                      </a:r>
                      <a:endParaRPr lang="en-US" sz="1600" dirty="0">
                        <a:effectLst/>
                        <a:cs typeface="+mj-cs"/>
                      </a:endParaRPr>
                    </a:p>
                  </a:txBody>
                  <a:tcPr marL="37302" marR="37302" marT="18651" marB="1865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7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60648"/>
            <a:ext cx="3825628" cy="232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1435" y="2569518"/>
            <a:ext cx="1833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Araloside</a:t>
            </a:r>
            <a:r>
              <a:rPr lang="en-US" dirty="0"/>
              <a:t> A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1475656" y="143054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Triterpenoid</a:t>
            </a:r>
            <a:r>
              <a:rPr lang="en-US" dirty="0"/>
              <a:t> </a:t>
            </a:r>
            <a:r>
              <a:rPr lang="en-US" dirty="0" err="1"/>
              <a:t>saponins</a:t>
            </a:r>
            <a:r>
              <a:rPr lang="en-US" dirty="0"/>
              <a:t> in plants</a:t>
            </a:r>
            <a:endParaRPr lang="th-TH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53" y="3356992"/>
            <a:ext cx="3426100" cy="336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1370" y="6197580"/>
            <a:ext cx="2508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Astragaloside</a:t>
            </a:r>
            <a:r>
              <a:rPr lang="en-US" dirty="0" smtClean="0"/>
              <a:t> IV</a:t>
            </a:r>
            <a:endParaRPr lang="en-US" dirty="0"/>
          </a:p>
        </p:txBody>
      </p:sp>
      <p:pic>
        <p:nvPicPr>
          <p:cNvPr id="9224" name="Picture 8" descr="https://upload.wikimedia.org/wikipedia/commons/thumb/6/61/Cucurbitane_Grundstruktur_num.svg/417px-Cucurbitane_Grundstruktur_nu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80492"/>
            <a:ext cx="397192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641866" y="2492896"/>
            <a:ext cx="2012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Cucurbitacin</a:t>
            </a:r>
            <a:endParaRPr lang="en-US" dirty="0"/>
          </a:p>
        </p:txBody>
      </p:sp>
      <p:pic>
        <p:nvPicPr>
          <p:cNvPr id="9226" name="Picture 10" descr="https://upload.wikimedia.org/wikipedia/commons/4/43/Ginsenoside_Rg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39232"/>
            <a:ext cx="2844494" cy="27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27955" y="5743049"/>
            <a:ext cx="196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Ginsenoside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76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714749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315048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err="1"/>
              <a:t>Bacopa</a:t>
            </a:r>
            <a:r>
              <a:rPr lang="en-US" i="1" dirty="0"/>
              <a:t> </a:t>
            </a:r>
            <a:r>
              <a:rPr lang="en-US" i="1" dirty="0" err="1"/>
              <a:t>monnieri</a:t>
            </a:r>
            <a:r>
              <a:rPr lang="en-US" i="1" dirty="0"/>
              <a:t> </a:t>
            </a:r>
            <a:endParaRPr lang="en-US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559443" y="3690610"/>
            <a:ext cx="3586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Family: </a:t>
            </a:r>
            <a:r>
              <a:rPr lang="en-US" dirty="0" err="1"/>
              <a:t>Plantaginaceae</a:t>
            </a:r>
            <a:r>
              <a:rPr lang="en-US" dirty="0"/>
              <a:t> </a:t>
            </a:r>
            <a:endParaRPr lang="th-TH" dirty="0"/>
          </a:p>
        </p:txBody>
      </p:sp>
      <p:pic>
        <p:nvPicPr>
          <p:cNvPr id="7" name="Picture 5" descr="https://upload.wikimedia.org/wikipedia/commons/thumb/0/00/Bacoside_A3.svg/1024px-Bacoside_A3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569" y="454099"/>
            <a:ext cx="4476751" cy="25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88224" y="2402617"/>
            <a:ext cx="1770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Bacoside</a:t>
            </a:r>
            <a:r>
              <a:rPr lang="en-US" dirty="0" smtClean="0"/>
              <a:t> </a:t>
            </a:r>
            <a:r>
              <a:rPr lang="en-US" dirty="0"/>
              <a:t>A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13830"/>
            <a:ext cx="2361513" cy="233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73913" y="4301341"/>
            <a:ext cx="60625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ในพรมมิมีสารสำคัญในกลุ่มแอลคาลอยด์ เช่น </a:t>
            </a:r>
            <a:r>
              <a:rPr lang="en-US" dirty="0" err="1" smtClean="0"/>
              <a:t>brahmine</a:t>
            </a:r>
            <a:r>
              <a:rPr lang="th-TH" dirty="0" smtClean="0"/>
              <a:t>นิโคติน </a:t>
            </a:r>
            <a:r>
              <a:rPr lang="th-TH" dirty="0"/>
              <a:t>และสารกลุ่มซาโป</a:t>
            </a:r>
            <a:r>
              <a:rPr lang="th-TH" dirty="0" smtClean="0"/>
              <a:t>นิน เช่น</a:t>
            </a:r>
            <a:r>
              <a:rPr lang="en-US" dirty="0" smtClean="0"/>
              <a:t> </a:t>
            </a:r>
            <a:r>
              <a:rPr lang="en-US" dirty="0" err="1"/>
              <a:t>Bacoside</a:t>
            </a:r>
            <a:r>
              <a:rPr lang="en-US" dirty="0"/>
              <a:t> </a:t>
            </a:r>
            <a:r>
              <a:rPr lang="en-US" dirty="0" smtClean="0"/>
              <a:t>A</a:t>
            </a:r>
            <a:r>
              <a:rPr lang="th-TH" dirty="0" smtClean="0"/>
              <a:t> </a:t>
            </a:r>
          </a:p>
          <a:p>
            <a:r>
              <a:rPr lang="th-TH" dirty="0" smtClean="0"/>
              <a:t>มี</a:t>
            </a:r>
            <a:r>
              <a:rPr lang="th-TH" dirty="0"/>
              <a:t>คุณสมบัติช่วยในการเรียนรู้และ</a:t>
            </a:r>
            <a:r>
              <a:rPr lang="th-TH" dirty="0" smtClean="0"/>
              <a:t>จดจำ </a:t>
            </a:r>
          </a:p>
          <a:p>
            <a:r>
              <a:rPr lang="th-TH" dirty="0" smtClean="0"/>
              <a:t>ช่วย</a:t>
            </a:r>
            <a:r>
              <a:rPr lang="th-TH" dirty="0"/>
              <a:t>ลดอาการวิตก</a:t>
            </a:r>
            <a:r>
              <a:rPr lang="th-TH" dirty="0" smtClean="0"/>
              <a:t>กังวล </a:t>
            </a:r>
            <a:r>
              <a:rPr lang="th-TH" dirty="0"/>
              <a:t>ลดอาการ</a:t>
            </a:r>
            <a:r>
              <a:rPr lang="th-TH" dirty="0" smtClean="0"/>
              <a:t>ซึมเศร้า </a:t>
            </a:r>
            <a:r>
              <a:rPr lang="th-TH" dirty="0"/>
              <a:t>และต้านอาการ</a:t>
            </a:r>
            <a:r>
              <a:rPr lang="th-TH" dirty="0" smtClean="0"/>
              <a:t>ชัก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73862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5468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สารทุติยภูมิ (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Secondary metabolites)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980728"/>
            <a:ext cx="806489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สารอัล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คาลอยด์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Alkaloids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  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กลุ่มสารฟีนอลิก (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phenolic compounds)</a:t>
            </a:r>
            <a:b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-  Simple Phenols / Phenolic acids / </a:t>
            </a:r>
            <a:r>
              <a:rPr lang="en-US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Phonolic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glycosides</a:t>
            </a:r>
          </a:p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- </a:t>
            </a:r>
            <a:r>
              <a:rPr lang="en-US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Coumarins</a:t>
            </a: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Flavonoids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</a:t>
            </a:r>
            <a:r>
              <a:rPr lang="en-US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Tanins</a:t>
            </a: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Quinones</a:t>
            </a:r>
          </a:p>
          <a:p>
            <a:pPr marL="514350" indent="-514350">
              <a:buAutoNum type="arabicPeriod" startAt="3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กลุ่มสารเทอร์พีนอยด์ และ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สเตียรอยด์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Terpenoids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and Steroids)</a:t>
            </a:r>
          </a:p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- 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monoterpenes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sesquiterpenes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diterpenes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triterpene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</a:p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tertraterpenes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volatile oils, resins and oleoresins</a:t>
            </a:r>
          </a:p>
          <a:p>
            <a:endParaRPr lang="en-US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 startAt="4"/>
            </a:pPr>
            <a:r>
              <a:rPr lang="th-TH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กลัยโคไซด์อื่นๆ (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other glycosides)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- </a:t>
            </a:r>
            <a:r>
              <a:rPr lang="en-US" sz="3200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cyanogenic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glycosides, </a:t>
            </a:r>
            <a:r>
              <a:rPr lang="en-US" sz="3200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glucosinolate</a:t>
            </a:r>
            <a:r>
              <a:rPr lang="en-US" sz="32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compounds</a:t>
            </a:r>
            <a:endParaRPr lang="en-US" sz="32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04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332656"/>
            <a:ext cx="6191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Cadiac</a:t>
            </a:r>
            <a:r>
              <a:rPr lang="en-US" dirty="0" smtClean="0"/>
              <a:t> glycosides / </a:t>
            </a:r>
            <a:r>
              <a:rPr lang="en-US" dirty="0" err="1" smtClean="0"/>
              <a:t>cardiotonic</a:t>
            </a:r>
            <a:r>
              <a:rPr lang="en-US" dirty="0" smtClean="0"/>
              <a:t> glycosides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287524" y="1052736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คาร์ดิแอกไกลโคไซด์ช่วยออกฤทธิ์ต่อการเพิ่มแรงบีบของ</a:t>
            </a:r>
            <a:r>
              <a:rPr lang="th-TH" dirty="0" smtClean="0"/>
              <a:t>หัวใจ (</a:t>
            </a:r>
            <a:r>
              <a:rPr lang="en-US" dirty="0" smtClean="0"/>
              <a:t>tone</a:t>
            </a:r>
            <a:r>
              <a:rPr lang="th-TH" dirty="0" smtClean="0"/>
              <a:t>) </a:t>
            </a:r>
            <a:r>
              <a:rPr lang="th-TH" dirty="0"/>
              <a:t>ทำให้มี </a:t>
            </a:r>
            <a:r>
              <a:rPr lang="en-US" dirty="0"/>
              <a:t>cardiac output </a:t>
            </a:r>
            <a:r>
              <a:rPr lang="th-TH" dirty="0"/>
              <a:t>ดีขึ้นในผู้ป่วยภาวะหัวใจวาย ทั้งนี้ต้องมีการควบคุมปริมาณยาในเลือดอย่างใกล้ชิด เนื่องจากระดับยาที่ต่ำที่สุดที่ให้ผลทางการรักษามีความใกล้เคียงกับระดับต่ำสุดที่ทำให้เกิดพิษอย่างมาก อาจส่งผลต่อการเต้นที่ผิดปกติของหัวใจหรือหยุดเต้น</a:t>
            </a:r>
            <a:r>
              <a:rPr lang="th-TH" dirty="0" smtClean="0"/>
              <a:t>ได้</a:t>
            </a:r>
          </a:p>
          <a:p>
            <a:endParaRPr lang="th-TH" dirty="0" smtClean="0"/>
          </a:p>
          <a:p>
            <a:r>
              <a:rPr lang="th-TH" dirty="0" smtClean="0"/>
              <a:t>คาร์</a:t>
            </a:r>
            <a:r>
              <a:rPr lang="th-TH" dirty="0"/>
              <a:t>ดิแอกไกลโคไซด์</a:t>
            </a:r>
            <a:r>
              <a:rPr lang="th-TH" dirty="0" smtClean="0"/>
              <a:t>พบ</a:t>
            </a:r>
            <a:r>
              <a:rPr lang="th-TH" dirty="0"/>
              <a:t>ได้ทั่วไปในธรรมชาติโดยเฉพาะในวงศ์สำคัญคือวงศ์ตีนเป็ด </a:t>
            </a:r>
            <a:r>
              <a:rPr lang="en-US" dirty="0"/>
              <a:t>(</a:t>
            </a:r>
            <a:r>
              <a:rPr lang="en-US" dirty="0" err="1"/>
              <a:t>Apocynaceae</a:t>
            </a:r>
            <a:r>
              <a:rPr lang="en-US" dirty="0"/>
              <a:t>) </a:t>
            </a:r>
            <a:r>
              <a:rPr lang="th-TH" dirty="0" smtClean="0"/>
              <a:t>และ</a:t>
            </a:r>
            <a:r>
              <a:rPr lang="th-TH" dirty="0"/>
              <a:t>วงศ์</a:t>
            </a:r>
            <a:r>
              <a:rPr lang="th-TH" dirty="0" smtClean="0"/>
              <a:t>นมตำเลีย</a:t>
            </a:r>
            <a:r>
              <a:rPr lang="en-US" dirty="0"/>
              <a:t> (Hoya) (</a:t>
            </a:r>
            <a:r>
              <a:rPr lang="en-US" dirty="0" err="1" smtClean="0"/>
              <a:t>Asclepiadaceae</a:t>
            </a:r>
            <a:r>
              <a:rPr lang="en-US" dirty="0" smtClean="0"/>
              <a:t>) </a:t>
            </a:r>
            <a:r>
              <a:rPr lang="th-TH" dirty="0" smtClean="0"/>
              <a:t> ตัวอย่าง</a:t>
            </a:r>
            <a:r>
              <a:rPr lang="th-TH" dirty="0"/>
              <a:t>พืชที่มีสารกลุ่มนี้เป็นองค์ประกอบในประเทศไทยได้แก่ หอมปีนัง, รำเพย, ยี่โถ, รักดอก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3848888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thumb/c/cf/Oleandrin-skeletal.svg/512px-Oleandrin-skeleta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8768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3421626"/>
            <a:ext cx="46015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Oleandrin</a:t>
            </a:r>
            <a:r>
              <a:rPr lang="en-US" dirty="0"/>
              <a:t> is a toxic cardiac glycoside found in oleander (</a:t>
            </a:r>
            <a:r>
              <a:rPr lang="en-US" i="1" dirty="0" err="1"/>
              <a:t>Nerium</a:t>
            </a:r>
            <a:r>
              <a:rPr lang="en-US" i="1" dirty="0"/>
              <a:t> oleander </a:t>
            </a:r>
            <a:r>
              <a:rPr lang="en-US" dirty="0"/>
              <a:t>L.). Along </a:t>
            </a:r>
            <a:endParaRPr lang="th-TH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28291"/>
            <a:ext cx="2769096" cy="20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22" y="2753929"/>
            <a:ext cx="3156503" cy="230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02480" y="5797143"/>
            <a:ext cx="3324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Family: </a:t>
            </a:r>
            <a:r>
              <a:rPr lang="en-US" dirty="0" err="1"/>
              <a:t>Apocynaceae</a:t>
            </a:r>
            <a:r>
              <a:rPr lang="en-US" dirty="0"/>
              <a:t> 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5771643" y="5229200"/>
            <a:ext cx="2743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Nerium</a:t>
            </a:r>
            <a:r>
              <a:rPr lang="en-US" i="1" dirty="0"/>
              <a:t> oleander </a:t>
            </a:r>
            <a:endParaRPr lang="th-TH" i="1" dirty="0"/>
          </a:p>
        </p:txBody>
      </p:sp>
      <p:sp>
        <p:nvSpPr>
          <p:cNvPr id="7" name="Rectangle 6"/>
          <p:cNvSpPr/>
          <p:nvPr/>
        </p:nvSpPr>
        <p:spPr>
          <a:xfrm>
            <a:off x="6156176" y="-3513"/>
            <a:ext cx="5597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/>
              <a:t>ยี่โถ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37921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21801"/>
            <a:ext cx="2969847" cy="287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913" y="719648"/>
            <a:ext cx="2161983" cy="288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0"/>
          <a:stretch/>
        </p:blipFill>
        <p:spPr bwMode="auto">
          <a:xfrm>
            <a:off x="5724128" y="721801"/>
            <a:ext cx="3176528" cy="287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9148" y="3797700"/>
            <a:ext cx="899485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i="1" dirty="0" err="1"/>
              <a:t>Cascabela</a:t>
            </a:r>
            <a:r>
              <a:rPr lang="en-US" i="1" dirty="0"/>
              <a:t> </a:t>
            </a:r>
            <a:r>
              <a:rPr lang="en-US" i="1" dirty="0" err="1"/>
              <a:t>thevetia</a:t>
            </a:r>
            <a:r>
              <a:rPr lang="en-US" i="1" dirty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a poisonous plant native to central and southern Mexico and Central America, and cultivated widely as an ornamental. It is a relative of </a:t>
            </a:r>
            <a:r>
              <a:rPr lang="en-US" sz="2400" i="1" dirty="0" err="1"/>
              <a:t>Nerium</a:t>
            </a:r>
            <a:r>
              <a:rPr lang="en-US" sz="2400" i="1" dirty="0"/>
              <a:t> oleander</a:t>
            </a:r>
            <a:r>
              <a:rPr lang="en-US" sz="2400" dirty="0"/>
              <a:t>, giving it a common name yellow oleander. All parts of the  </a:t>
            </a:r>
            <a:r>
              <a:rPr lang="en-US" sz="2400" i="1" dirty="0" smtClean="0"/>
              <a:t>C</a:t>
            </a:r>
            <a:r>
              <a:rPr lang="en-US" sz="2400" i="1" dirty="0"/>
              <a:t>. </a:t>
            </a:r>
            <a:r>
              <a:rPr lang="en-US" sz="2400" i="1" dirty="0" err="1"/>
              <a:t>thevetia</a:t>
            </a:r>
            <a:r>
              <a:rPr lang="en-US" sz="2400" i="1" dirty="0"/>
              <a:t> </a:t>
            </a:r>
            <a:r>
              <a:rPr lang="en-US" sz="2400" dirty="0"/>
              <a:t>plant are toxic to most vertebrates as they contain cardiac </a:t>
            </a:r>
            <a:r>
              <a:rPr lang="en-US" sz="2400" dirty="0" smtClean="0"/>
              <a:t>glycosides. The </a:t>
            </a:r>
            <a:r>
              <a:rPr lang="en-US" sz="2400" dirty="0"/>
              <a:t>main toxins are the </a:t>
            </a:r>
            <a:r>
              <a:rPr lang="en-US" sz="2400" dirty="0" err="1"/>
              <a:t>cardenolides</a:t>
            </a:r>
            <a:r>
              <a:rPr lang="en-US" sz="2400" dirty="0"/>
              <a:t> called </a:t>
            </a:r>
            <a:r>
              <a:rPr lang="en-US" sz="2400" dirty="0" err="1"/>
              <a:t>thevetin</a:t>
            </a:r>
            <a:r>
              <a:rPr lang="en-US" sz="2400" dirty="0"/>
              <a:t> A and </a:t>
            </a:r>
            <a:r>
              <a:rPr lang="en-US" sz="2400" dirty="0" err="1"/>
              <a:t>thevetin</a:t>
            </a:r>
            <a:r>
              <a:rPr lang="en-US" sz="2400" dirty="0"/>
              <a:t> B; others include </a:t>
            </a:r>
            <a:r>
              <a:rPr lang="en-US" sz="2400" dirty="0" err="1"/>
              <a:t>peruvoside</a:t>
            </a:r>
            <a:r>
              <a:rPr lang="en-US" sz="2400" dirty="0"/>
              <a:t>, </a:t>
            </a:r>
            <a:r>
              <a:rPr lang="en-US" sz="2400" dirty="0" err="1"/>
              <a:t>neriifolin</a:t>
            </a:r>
            <a:r>
              <a:rPr lang="en-US" sz="2400" dirty="0"/>
              <a:t>, </a:t>
            </a:r>
            <a:r>
              <a:rPr lang="en-US" sz="2400" dirty="0" err="1"/>
              <a:t>thevetoxin</a:t>
            </a:r>
            <a:r>
              <a:rPr lang="en-US" sz="2400" dirty="0"/>
              <a:t> and </a:t>
            </a:r>
            <a:r>
              <a:rPr lang="en-US" sz="2400" dirty="0" err="1"/>
              <a:t>ruvoside</a:t>
            </a:r>
            <a:endParaRPr lang="th-TH" sz="2400" dirty="0"/>
          </a:p>
        </p:txBody>
      </p:sp>
      <p:sp>
        <p:nvSpPr>
          <p:cNvPr id="8" name="Rectangle 7"/>
          <p:cNvSpPr/>
          <p:nvPr/>
        </p:nvSpPr>
        <p:spPr>
          <a:xfrm>
            <a:off x="5649917" y="340230"/>
            <a:ext cx="2875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Family: </a:t>
            </a:r>
            <a:r>
              <a:rPr lang="en-US" sz="2400" dirty="0" err="1"/>
              <a:t>Apocynaceae</a:t>
            </a:r>
            <a:r>
              <a:rPr lang="en-US" sz="2400" dirty="0"/>
              <a:t> </a:t>
            </a:r>
            <a:endParaRPr lang="th-TH" sz="2400" dirty="0"/>
          </a:p>
        </p:txBody>
      </p:sp>
      <p:sp>
        <p:nvSpPr>
          <p:cNvPr id="5" name="Rectangle 4"/>
          <p:cNvSpPr/>
          <p:nvPr/>
        </p:nvSpPr>
        <p:spPr>
          <a:xfrm>
            <a:off x="294849" y="192905"/>
            <a:ext cx="8691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/>
              <a:t>รำเพย</a:t>
            </a:r>
          </a:p>
        </p:txBody>
      </p:sp>
    </p:spTree>
    <p:extLst>
      <p:ext uri="{BB962C8B-B14F-4D97-AF65-F5344CB8AC3E}">
        <p14:creationId xmlns:p14="http://schemas.microsoft.com/office/powerpoint/2010/main" val="1552656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3521968" cy="26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3318570"/>
            <a:ext cx="8892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          </a:t>
            </a:r>
            <a:r>
              <a:rPr lang="en-US" sz="2400" b="1" i="1" dirty="0" err="1" smtClean="0"/>
              <a:t>Calotropis</a:t>
            </a:r>
            <a:r>
              <a:rPr lang="en-US" sz="2400" b="1" i="1" dirty="0" smtClean="0"/>
              <a:t> </a:t>
            </a:r>
            <a:r>
              <a:rPr lang="en-US" sz="2400" b="1" i="1" dirty="0" err="1"/>
              <a:t>gigantea</a:t>
            </a:r>
            <a:r>
              <a:rPr lang="en-US" sz="2400" b="1" i="1" dirty="0"/>
              <a:t> </a:t>
            </a:r>
            <a:r>
              <a:rPr lang="en-US" sz="2400" dirty="0"/>
              <a:t>(Crown flower) is a species of </a:t>
            </a:r>
            <a:r>
              <a:rPr lang="en-US" sz="2400" i="1" dirty="0" err="1"/>
              <a:t>Calotropis</a:t>
            </a:r>
            <a:r>
              <a:rPr lang="en-US" sz="2400" dirty="0"/>
              <a:t> native to Cambodia, Indonesia, Malaysia, Philippines,[citation needed] Thailand, Sri Lanka, India, China, Pakistan, Nepal, and tropical Africa</a:t>
            </a:r>
            <a:r>
              <a:rPr lang="en-US" sz="2400" dirty="0" smtClean="0"/>
              <a:t>.</a:t>
            </a:r>
          </a:p>
          <a:p>
            <a:r>
              <a:rPr lang="en-US" sz="2400" dirty="0" err="1"/>
              <a:t>Calotropis</a:t>
            </a:r>
            <a:r>
              <a:rPr lang="en-US" sz="2400" dirty="0"/>
              <a:t> is recognized as a poisonous plant in India and South Asia. The latex of </a:t>
            </a:r>
            <a:r>
              <a:rPr lang="en-US" sz="2400" i="1" dirty="0" err="1"/>
              <a:t>Calotropis</a:t>
            </a:r>
            <a:r>
              <a:rPr lang="en-US" sz="2400" i="1" dirty="0"/>
              <a:t> </a:t>
            </a:r>
            <a:r>
              <a:rPr lang="en-US" sz="2400" i="1" dirty="0" err="1"/>
              <a:t>gigantea</a:t>
            </a:r>
            <a:r>
              <a:rPr lang="en-US" sz="2400" i="1" dirty="0"/>
              <a:t> </a:t>
            </a:r>
            <a:r>
              <a:rPr lang="en-US" sz="2400" dirty="0"/>
              <a:t>contains cardiac glycosides, fatty acids, and calcium oxalate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The </a:t>
            </a:r>
            <a:r>
              <a:rPr lang="en-US" sz="2400" dirty="0"/>
              <a:t>leaves and stem when incised yield thick milky juice. It is used as an arrow poison, cattle poison, rarely for suicide and homicide and mostly an accidental poison.</a:t>
            </a:r>
            <a:endParaRPr lang="th-TH" sz="24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92" y="548680"/>
            <a:ext cx="3148477" cy="262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2546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รัก 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1547664" y="25460"/>
            <a:ext cx="3324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Family: </a:t>
            </a:r>
            <a:r>
              <a:rPr lang="en-US" dirty="0" err="1"/>
              <a:t>Apocynaceae</a:t>
            </a:r>
            <a:r>
              <a:rPr lang="en-US" dirty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56043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024" y="404664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Cyanogenic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glycosides / </a:t>
            </a:r>
            <a:r>
              <a:rPr lang="en-US" b="1" dirty="0" err="1" smtClean="0">
                <a:solidFill>
                  <a:srgbClr val="FF0000"/>
                </a:solidFill>
              </a:rPr>
              <a:t>cyanophore</a:t>
            </a:r>
            <a:r>
              <a:rPr lang="en-US" b="1" dirty="0" smtClean="0">
                <a:solidFill>
                  <a:srgbClr val="FF0000"/>
                </a:solidFill>
              </a:rPr>
              <a:t> glycosides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726" y="1268760"/>
            <a:ext cx="8910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ไซยาโนจีนิคกลัยโคไซด์ คือสารกลัยโคไซด์ที่เมื่อย่อยแล้วจะได้กรดไฮโดนไซยานิก</a:t>
            </a:r>
            <a:r>
              <a:rPr lang="en-US" dirty="0" smtClean="0"/>
              <a:t>(HCN)</a:t>
            </a:r>
          </a:p>
          <a:p>
            <a:r>
              <a:rPr lang="th-TH" dirty="0" smtClean="0"/>
              <a:t>หรือ ไซยาไนด์</a:t>
            </a:r>
            <a:endParaRPr lang="th-TH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2924944"/>
            <a:ext cx="8062131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4924" y="2861812"/>
            <a:ext cx="127663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O-Glucose</a:t>
            </a:r>
            <a:endParaRPr lang="th-TH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04924" y="3392485"/>
            <a:ext cx="6383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CN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2544" y="3392485"/>
            <a:ext cx="6383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CN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5712" y="3454041"/>
            <a:ext cx="1011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hydorlysis</a:t>
            </a:r>
            <a:endParaRPr lang="th-TH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900153" y="3135299"/>
            <a:ext cx="10420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</a:t>
            </a:r>
            <a:r>
              <a:rPr lang="en-US" sz="2000" b="1" dirty="0" smtClean="0">
                <a:solidFill>
                  <a:srgbClr val="FF0000"/>
                </a:solidFill>
              </a:rPr>
              <a:t>CN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6656" y="4797152"/>
            <a:ext cx="8910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ไซยาโนจีนิคกลัยโคไซด์พบมากในพืชวงศ์ </a:t>
            </a:r>
            <a:r>
              <a:rPr lang="en-US" dirty="0" err="1" smtClean="0"/>
              <a:t>Rosaceae</a:t>
            </a:r>
            <a:r>
              <a:rPr lang="en-US" dirty="0" smtClean="0"/>
              <a:t>, </a:t>
            </a:r>
            <a:r>
              <a:rPr lang="en-US" dirty="0" err="1" smtClean="0"/>
              <a:t>Leguminoceae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Euphobiaceae</a:t>
            </a:r>
            <a:r>
              <a:rPr lang="en-US" dirty="0" smtClean="0"/>
              <a:t>, </a:t>
            </a:r>
            <a:r>
              <a:rPr lang="en-US" dirty="0" err="1" smtClean="0"/>
              <a:t>Graminae</a:t>
            </a:r>
            <a:r>
              <a:rPr lang="th-TH" dirty="0"/>
              <a:t> </a:t>
            </a:r>
            <a:r>
              <a:rPr lang="th-TH" dirty="0" smtClean="0"/>
              <a:t>และ </a:t>
            </a:r>
            <a:r>
              <a:rPr lang="en-US" dirty="0" err="1" smtClean="0"/>
              <a:t>Linaceae</a:t>
            </a:r>
            <a:r>
              <a:rPr lang="en-US" dirty="0" smtClean="0"/>
              <a:t>  </a:t>
            </a:r>
          </a:p>
          <a:p>
            <a:r>
              <a:rPr lang="th-TH" dirty="0" smtClean="0"/>
              <a:t>ตัวอย่างพืช ได้แก่ มันสำปะหลัง ตำแยแมว ผักหนาม ผักเสี้ยนผี ใบยางพารา กระเบาน้ำ</a:t>
            </a:r>
          </a:p>
          <a:p>
            <a:r>
              <a:rPr lang="th-TH" dirty="0" smtClean="0"/>
              <a:t>และหญ้าตีนกา เป็นต้น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266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5468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สารทุติยภูมิ (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Secondary metabolites)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980728"/>
            <a:ext cx="80648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สารอัล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คาลอยด์ (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Alkaloids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  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กลุ่มสารฟีนอลิก (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phenolic compounds)</a:t>
            </a:r>
            <a:b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-  Simple Phenols / Phenolic acids / </a:t>
            </a:r>
            <a:r>
              <a:rPr lang="en-US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Phonolic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glycosides</a:t>
            </a:r>
          </a:p>
          <a:p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- </a:t>
            </a:r>
            <a:r>
              <a:rPr lang="en-US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Coumarins</a:t>
            </a: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Flavonoids</a:t>
            </a: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</a:t>
            </a:r>
            <a:r>
              <a:rPr lang="en-US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Tanins</a:t>
            </a:r>
            <a:endParaRPr lang="en-US" sz="2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- Quinones</a:t>
            </a:r>
          </a:p>
          <a:p>
            <a:pPr marL="514350" indent="-514350">
              <a:buAutoNum type="arabicPeriod" startAt="3"/>
            </a:pP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กลุ่มสารเทอร์พีนอยด์ และ </a:t>
            </a:r>
            <a:r>
              <a:rPr lang="th-TH" sz="36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สเตียรอยด์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Terpenoids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and Steroids)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- </a:t>
            </a:r>
            <a:r>
              <a:rPr lang="en-US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monoterpenes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sesquiterpenes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diterpenes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triterpene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</a:p>
          <a:p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b="1" dirty="0" err="1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tertraterpenes</a:t>
            </a:r>
            <a:r>
              <a:rPr lang="en-US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volatile oils, resins and oleoresins</a:t>
            </a:r>
          </a:p>
          <a:p>
            <a:endParaRPr lang="en-US" b="1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 startAt="4"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กลัยโคไซด์อื่นๆ (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other glycosides)</a:t>
            </a:r>
          </a:p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- 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cyanogenic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glycosides, </a:t>
            </a:r>
            <a:r>
              <a:rPr lang="en-US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glucosinolate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compounds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33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1052736"/>
            <a:ext cx="661956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ค้นคว้าตัวอย่าง พืช ที่มีสาร </a:t>
            </a:r>
            <a:r>
              <a:rPr lang="en-US" b="1" dirty="0" err="1"/>
              <a:t>Cyanogenic</a:t>
            </a:r>
            <a:r>
              <a:rPr lang="en-US" b="1" dirty="0"/>
              <a:t> </a:t>
            </a:r>
            <a:r>
              <a:rPr lang="en-US" b="1" dirty="0" smtClean="0"/>
              <a:t>glycosides</a:t>
            </a:r>
          </a:p>
          <a:p>
            <a:endParaRPr lang="en-US" b="1" dirty="0"/>
          </a:p>
          <a:p>
            <a:pPr marL="514350" indent="-514350">
              <a:buAutoNum type="arabicPeriod"/>
            </a:pPr>
            <a:r>
              <a:rPr lang="th-TH" b="1" dirty="0" smtClean="0"/>
              <a:t>ชื่อไทย หรือชื่อสามัญ</a:t>
            </a:r>
          </a:p>
          <a:p>
            <a:pPr marL="514350" indent="-514350">
              <a:buAutoNum type="arabicPeriod"/>
            </a:pPr>
            <a:r>
              <a:rPr lang="th-TH" b="1" dirty="0" smtClean="0"/>
              <a:t>ชื่อวิทยาศาสตร์ และวงศ์</a:t>
            </a:r>
          </a:p>
          <a:p>
            <a:pPr marL="514350" indent="-514350">
              <a:buAutoNum type="arabicPeriod"/>
            </a:pPr>
            <a:r>
              <a:rPr lang="th-TH" b="1" dirty="0" smtClean="0"/>
              <a:t>ชื่อสาร </a:t>
            </a:r>
            <a:r>
              <a:rPr lang="en-US" b="1" dirty="0" err="1" smtClean="0"/>
              <a:t>cyanogenic</a:t>
            </a:r>
            <a:r>
              <a:rPr lang="en-US" b="1" dirty="0" smtClean="0"/>
              <a:t> glycoside </a:t>
            </a:r>
            <a:r>
              <a:rPr lang="th-TH" b="1" dirty="0" smtClean="0"/>
              <a:t>และโครงสร้างเคมี</a:t>
            </a:r>
            <a:endParaRPr lang="en-US" b="1" dirty="0" smtClean="0"/>
          </a:p>
          <a:p>
            <a:pPr marL="514350" indent="-514350">
              <a:buAutoNum type="arabicPeriod"/>
            </a:pPr>
            <a:r>
              <a:rPr lang="th-TH" b="1" dirty="0" smtClean="0"/>
              <a:t>ข้อมูลประกอบอื่นๆ</a:t>
            </a:r>
          </a:p>
          <a:p>
            <a:endParaRPr lang="th-TH" b="1" dirty="0"/>
          </a:p>
          <a:p>
            <a:r>
              <a:rPr lang="th-TH" b="1" dirty="0" smtClean="0"/>
              <a:t>กลุ่มละ </a:t>
            </a:r>
            <a:r>
              <a:rPr lang="en-US" b="1" dirty="0" smtClean="0"/>
              <a:t>1 </a:t>
            </a:r>
            <a:r>
              <a:rPr lang="th-TH" b="1" dirty="0" smtClean="0"/>
              <a:t>ชนิดพืช</a:t>
            </a:r>
            <a:r>
              <a:rPr lang="en-US" b="1" dirty="0" smtClean="0"/>
              <a:t>  </a:t>
            </a:r>
            <a:r>
              <a:rPr lang="th-TH" b="1" dirty="0" smtClean="0"/>
              <a:t>ไม่ซ้ำกัน</a:t>
            </a:r>
            <a:r>
              <a:rPr lang="en-US" b="1" dirty="0" smtClean="0"/>
              <a:t> 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200740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61891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Plant steroids / </a:t>
            </a:r>
            <a:r>
              <a:rPr lang="en-US" sz="4000" b="1" dirty="0" err="1" smtClean="0">
                <a:solidFill>
                  <a:srgbClr val="FF0000"/>
                </a:solidFill>
              </a:rPr>
              <a:t>Phytosterols</a:t>
            </a:r>
            <a:endParaRPr lang="th-TH" sz="4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040542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       </a:t>
            </a:r>
            <a:r>
              <a:rPr lang="en-US" dirty="0" err="1" smtClean="0"/>
              <a:t>Phytosterols</a:t>
            </a:r>
            <a:r>
              <a:rPr lang="en-US" dirty="0"/>
              <a:t>, which encompass plant sterols and </a:t>
            </a:r>
            <a:r>
              <a:rPr lang="en-US" dirty="0" err="1"/>
              <a:t>stanols</a:t>
            </a:r>
            <a:r>
              <a:rPr lang="en-US" dirty="0"/>
              <a:t>, are steroid compounds similar to cholesterol which occur in plants and vary only in carbon side chains and/or presence or absence of a double bond. </a:t>
            </a:r>
            <a:endParaRPr lang="en-US" dirty="0" smtClean="0"/>
          </a:p>
          <a:p>
            <a:pPr algn="just"/>
            <a:r>
              <a:rPr lang="en-US" dirty="0"/>
              <a:t> </a:t>
            </a:r>
            <a:r>
              <a:rPr lang="en-US" dirty="0" smtClean="0"/>
              <a:t>       More </a:t>
            </a:r>
            <a:r>
              <a:rPr lang="en-US" dirty="0"/>
              <a:t>than 200 sterols and related compounds have been </a:t>
            </a:r>
            <a:r>
              <a:rPr lang="en-US" dirty="0" smtClean="0"/>
              <a:t>identified. Free </a:t>
            </a:r>
            <a:r>
              <a:rPr lang="en-US" dirty="0" err="1"/>
              <a:t>phytosterols</a:t>
            </a:r>
            <a:r>
              <a:rPr lang="en-US" dirty="0"/>
              <a:t> extracted from oils are insoluble in water, relatively insoluble in oil, and soluble in alcohols.</a:t>
            </a:r>
            <a:endParaRPr lang="th-TH" dirty="0"/>
          </a:p>
        </p:txBody>
      </p:sp>
      <p:pic>
        <p:nvPicPr>
          <p:cNvPr id="2052" name="Picture 4" descr="Chemical 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200" y="4327959"/>
            <a:ext cx="2270582" cy="193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80190" y="5699723"/>
            <a:ext cx="3840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Gonane</a:t>
            </a:r>
            <a:r>
              <a:rPr lang="en-US" dirty="0" smtClean="0"/>
              <a:t> </a:t>
            </a:r>
            <a:r>
              <a:rPr lang="en-US" dirty="0"/>
              <a:t>(steroid nucleus)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7842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620688"/>
            <a:ext cx="49720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5013176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Nomenclature for steroid skeleton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5348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115378" y="3445941"/>
            <a:ext cx="3667380" cy="2073622"/>
          </a:xfrm>
          <a:prstGeom prst="roundRect">
            <a:avLst>
              <a:gd name="adj" fmla="val 1097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4" name="Picture 2" descr="Chemical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27527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03" y="2093175"/>
            <a:ext cx="22630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Testosterone</a:t>
            </a:r>
            <a:r>
              <a:rPr lang="en-US" sz="2000" dirty="0"/>
              <a:t>, the principal male sex hormone</a:t>
            </a:r>
            <a:endParaRPr lang="th-TH" sz="2000" dirty="0"/>
          </a:p>
        </p:txBody>
      </p:sp>
      <p:pic>
        <p:nvPicPr>
          <p:cNvPr id="3076" name="Picture 4" descr="Chemical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797" y="110553"/>
            <a:ext cx="2828925" cy="19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55762" y="2106729"/>
            <a:ext cx="3476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Progesterone</a:t>
            </a:r>
            <a:r>
              <a:rPr lang="en-US" sz="2000" dirty="0"/>
              <a:t>, a steroid hormone involved in the female menstrual cycle, pregnancy, and embryogenesis</a:t>
            </a:r>
            <a:endParaRPr lang="th-TH" sz="2000" dirty="0"/>
          </a:p>
        </p:txBody>
      </p:sp>
      <p:pic>
        <p:nvPicPr>
          <p:cNvPr id="3078" name="Picture 6" descr="Chemical dia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4" y="3445941"/>
            <a:ext cx="3816424" cy="176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8207" y="5444980"/>
            <a:ext cx="3447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Cholesterol</a:t>
            </a:r>
            <a:r>
              <a:rPr lang="en-US" sz="2000" dirty="0"/>
              <a:t>, a prototypical animal sterol.</a:t>
            </a:r>
            <a:endParaRPr lang="th-TH" sz="2000" dirty="0"/>
          </a:p>
        </p:txBody>
      </p:sp>
      <p:pic>
        <p:nvPicPr>
          <p:cNvPr id="3080" name="Picture 8" descr="Estradiol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720" y="287598"/>
            <a:ext cx="291465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3731" y="2200897"/>
            <a:ext cx="3103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Estradiol, </a:t>
            </a:r>
            <a:r>
              <a:rPr lang="en-US" sz="2000" dirty="0" smtClean="0"/>
              <a:t>the </a:t>
            </a:r>
            <a:r>
              <a:rPr lang="en-US" sz="2000" dirty="0"/>
              <a:t>primary female sex hormone</a:t>
            </a:r>
            <a:endParaRPr lang="th-TH" sz="2000" dirty="0"/>
          </a:p>
        </p:txBody>
      </p:sp>
      <p:pic>
        <p:nvPicPr>
          <p:cNvPr id="3082" name="Picture 10" descr="Ergosterol structure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378" y="3649392"/>
            <a:ext cx="3443225" cy="17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56251" y="5519563"/>
            <a:ext cx="52747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Ergosterol</a:t>
            </a:r>
            <a:r>
              <a:rPr lang="en-US" sz="2000" dirty="0" smtClean="0"/>
              <a:t> </a:t>
            </a:r>
            <a:r>
              <a:rPr lang="en-US" sz="2000" dirty="0"/>
              <a:t>is a sterol found in cell membranes of fungi and protozoa, serving many of the same functions that cholesterol serves in animal cells.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25348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keletal formula of sitoster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457575" cy="204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49710" y="260648"/>
            <a:ext cx="514541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β-</a:t>
            </a:r>
            <a:r>
              <a:rPr lang="en-US" sz="2400" b="1" dirty="0" err="1"/>
              <a:t>Sitosterol</a:t>
            </a:r>
            <a:r>
              <a:rPr lang="en-US" sz="2000" b="1" dirty="0"/>
              <a:t> </a:t>
            </a:r>
            <a:r>
              <a:rPr lang="en-US" sz="2000" dirty="0"/>
              <a:t>(beta-</a:t>
            </a:r>
            <a:r>
              <a:rPr lang="en-US" sz="2000" dirty="0" err="1"/>
              <a:t>sitosterol</a:t>
            </a:r>
            <a:r>
              <a:rPr lang="en-US" sz="2000" dirty="0"/>
              <a:t>) is one of several </a:t>
            </a:r>
            <a:r>
              <a:rPr lang="en-US" sz="2000" dirty="0" err="1"/>
              <a:t>phytosterols</a:t>
            </a:r>
            <a:r>
              <a:rPr lang="en-US" sz="2000" dirty="0"/>
              <a:t> (plant sterols) with chemical structures similar to that of cholesterol. </a:t>
            </a:r>
            <a:r>
              <a:rPr lang="en-US" sz="2000" dirty="0" err="1"/>
              <a:t>Sitosterols</a:t>
            </a:r>
            <a:r>
              <a:rPr lang="en-US" sz="2000" dirty="0"/>
              <a:t> are white, waxy powders with a characteristic odor. They are hydrophobic and soluble in alcohols. Beta-</a:t>
            </a:r>
            <a:r>
              <a:rPr lang="en-US" sz="2000" dirty="0" err="1"/>
              <a:t>sitosterol</a:t>
            </a:r>
            <a:r>
              <a:rPr lang="en-US" sz="2000" dirty="0"/>
              <a:t> is widely distributed in the plant kingdom and found in vegetable oil, nuts, avocados and prepared foods, such as salad dressings</a:t>
            </a:r>
            <a:endParaRPr lang="th-TH" sz="2000" dirty="0"/>
          </a:p>
        </p:txBody>
      </p:sp>
      <p:pic>
        <p:nvPicPr>
          <p:cNvPr id="4100" name="Picture 4" descr="Campester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2209"/>
            <a:ext cx="2736304" cy="197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5368127"/>
            <a:ext cx="1761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Campesterol</a:t>
            </a:r>
            <a:endParaRPr lang="th-TH" sz="2400" dirty="0"/>
          </a:p>
        </p:txBody>
      </p:sp>
      <p:pic>
        <p:nvPicPr>
          <p:cNvPr id="4102" name="Picture 6" descr="Stigmasteri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77381"/>
            <a:ext cx="3083498" cy="182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58497" y="5387814"/>
            <a:ext cx="1740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Stigmasterol</a:t>
            </a:r>
            <a:endParaRPr lang="th-TH" sz="2400" dirty="0"/>
          </a:p>
        </p:txBody>
      </p:sp>
      <p:pic>
        <p:nvPicPr>
          <p:cNvPr id="4104" name="Picture 8" descr="Stigmastanol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44" y="3429000"/>
            <a:ext cx="3081995" cy="18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68144" y="5305724"/>
            <a:ext cx="3275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Stigmastanol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sitostanol</a:t>
            </a:r>
            <a:r>
              <a:rPr lang="en-US" sz="2400" dirty="0"/>
              <a:t>, </a:t>
            </a:r>
            <a:r>
              <a:rPr lang="en-US" sz="2400" dirty="0" err="1"/>
              <a:t>fucostanol</a:t>
            </a:r>
            <a:r>
              <a:rPr lang="en-US" sz="2400" dirty="0"/>
              <a:t>)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253489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792" y="404664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Phytosterols</a:t>
            </a:r>
            <a:r>
              <a:rPr lang="en-US" dirty="0" smtClean="0"/>
              <a:t> -Health </a:t>
            </a:r>
            <a:r>
              <a:rPr lang="en-US" dirty="0"/>
              <a:t>claims</a:t>
            </a:r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251519" y="1052736"/>
            <a:ext cx="85689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/>
              <a:t>The European Foods Safety Authority (EFSA) concluded that blood cholesterol can be reduced on average by 7 to 10.5% if a person consumes 1.5 to 2.4 grams of plant sterols and </a:t>
            </a:r>
            <a:r>
              <a:rPr lang="en-US" dirty="0" err="1"/>
              <a:t>stanols</a:t>
            </a:r>
            <a:r>
              <a:rPr lang="en-US" dirty="0"/>
              <a:t> per day, an effect usually established within 2–3 weeks. Longer-term studies extending up to 85 weeks showed that the cholesterol-lowering effect could be </a:t>
            </a:r>
            <a:r>
              <a:rPr lang="en-US" dirty="0" smtClean="0"/>
              <a:t>sustained.</a:t>
            </a:r>
          </a:p>
          <a:p>
            <a:pPr algn="just"/>
            <a:endParaRPr lang="en-US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 err="1"/>
              <a:t>Phytosterols</a:t>
            </a:r>
            <a:r>
              <a:rPr lang="en-US" dirty="0"/>
              <a:t> are under preliminary research for their potential to inhibit lung, stomach, ovarian and breast cancers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5348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6753" y="425870"/>
            <a:ext cx="7200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Saponins</a:t>
            </a:r>
            <a:r>
              <a:rPr lang="en-US" sz="4400" b="1" dirty="0" smtClean="0">
                <a:solidFill>
                  <a:srgbClr val="FF0000"/>
                </a:solidFill>
              </a:rPr>
              <a:t> / </a:t>
            </a:r>
            <a:r>
              <a:rPr lang="en-US" sz="4400" b="1" dirty="0" err="1" smtClean="0">
                <a:solidFill>
                  <a:srgbClr val="FF0000"/>
                </a:solidFill>
              </a:rPr>
              <a:t>Saponin</a:t>
            </a:r>
            <a:r>
              <a:rPr lang="en-US" sz="4400" b="1" dirty="0" smtClean="0">
                <a:solidFill>
                  <a:srgbClr val="FF0000"/>
                </a:solidFill>
              </a:rPr>
              <a:t> glycosides</a:t>
            </a:r>
            <a:endParaRPr lang="th-TH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844824"/>
            <a:ext cx="85328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ซาโปนินส์ เป็นสารจำพวก </a:t>
            </a:r>
            <a:r>
              <a:rPr lang="en-US" dirty="0" smtClean="0"/>
              <a:t>Steroids  </a:t>
            </a:r>
            <a:r>
              <a:rPr lang="th-TH" dirty="0" smtClean="0"/>
              <a:t>หรือ </a:t>
            </a:r>
            <a:r>
              <a:rPr lang="en-US" dirty="0" err="1" smtClean="0"/>
              <a:t>Triterpenoids</a:t>
            </a:r>
            <a:r>
              <a:rPr lang="en-US" dirty="0" smtClean="0"/>
              <a:t>  </a:t>
            </a:r>
            <a:r>
              <a:rPr lang="th-TH" dirty="0" smtClean="0"/>
              <a:t>ทีมีอนุพันธ์ของ</a:t>
            </a:r>
          </a:p>
          <a:p>
            <a:r>
              <a:rPr lang="th-TH" dirty="0" smtClean="0"/>
              <a:t>น้ำตาลมาจับ  ซึ่งจะพบว่ามีน้ำตาลมาจับตั้งแต่ </a:t>
            </a:r>
            <a:r>
              <a:rPr lang="en-US" dirty="0" smtClean="0"/>
              <a:t>1-5 </a:t>
            </a:r>
            <a:r>
              <a:rPr lang="th-TH" dirty="0" smtClean="0"/>
              <a:t>หน่วย   ซาโปนินส์มีคุณสมบัติ</a:t>
            </a:r>
          </a:p>
          <a:p>
            <a:r>
              <a:rPr lang="th-TH" dirty="0" smtClean="0"/>
              <a:t>คล้ายสบู่ </a:t>
            </a:r>
            <a:r>
              <a:rPr lang="en-US" dirty="0" smtClean="0"/>
              <a:t>(</a:t>
            </a:r>
            <a:r>
              <a:rPr lang="en-US" dirty="0"/>
              <a:t>s</a:t>
            </a:r>
            <a:r>
              <a:rPr lang="en-US" dirty="0" smtClean="0"/>
              <a:t>oap) </a:t>
            </a:r>
            <a:r>
              <a:rPr lang="th-TH" dirty="0" smtClean="0"/>
              <a:t>เช่น สามารถเกิดฟองเมื่อเขย่ากับน้ำ (ฟองรูป </a:t>
            </a:r>
            <a:r>
              <a:rPr lang="en-US" dirty="0" smtClean="0"/>
              <a:t>6 </a:t>
            </a:r>
            <a:r>
              <a:rPr lang="th-TH" dirty="0" smtClean="0"/>
              <a:t>เหลี่ยม)</a:t>
            </a:r>
          </a:p>
          <a:p>
            <a:r>
              <a:rPr lang="th-TH" dirty="0" smtClean="0"/>
              <a:t>เป็นสารลดแรงตึงผิว </a:t>
            </a:r>
            <a:r>
              <a:rPr lang="en-US" dirty="0" smtClean="0"/>
              <a:t>(surfactant) </a:t>
            </a:r>
            <a:r>
              <a:rPr lang="th-TH" dirty="0"/>
              <a:t> </a:t>
            </a:r>
            <a:r>
              <a:rPr lang="th-TH" dirty="0" smtClean="0"/>
              <a:t>นอกจากนี้มีคุณสมบัติทำให้เม็ดเลือดแดงแตกได้ (</a:t>
            </a:r>
            <a:r>
              <a:rPr lang="en-US" dirty="0" smtClean="0"/>
              <a:t>hemolysis</a:t>
            </a:r>
            <a:r>
              <a:rPr lang="th-TH" dirty="0" smtClean="0"/>
              <a:t>)</a:t>
            </a:r>
          </a:p>
          <a:p>
            <a:endParaRPr lang="th-TH" dirty="0"/>
          </a:p>
          <a:p>
            <a:r>
              <a:rPr lang="th-TH" dirty="0" smtClean="0"/>
              <a:t>ซาโปนินส์มี </a:t>
            </a:r>
            <a:r>
              <a:rPr lang="en-US" dirty="0" smtClean="0"/>
              <a:t>2 </a:t>
            </a:r>
            <a:r>
              <a:rPr lang="th-TH" dirty="0" smtClean="0"/>
              <a:t>ประเภท</a:t>
            </a:r>
          </a:p>
          <a:p>
            <a:pPr marL="514350" indent="-514350">
              <a:buAutoNum type="arabicPeriod"/>
            </a:pPr>
            <a:r>
              <a:rPr lang="en-US" dirty="0" smtClean="0"/>
              <a:t>Steroidal </a:t>
            </a:r>
            <a:r>
              <a:rPr lang="en-US" dirty="0" err="1" smtClean="0"/>
              <a:t>saponins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Triterpenoid</a:t>
            </a:r>
            <a:r>
              <a:rPr lang="en-US" dirty="0" smtClean="0"/>
              <a:t> </a:t>
            </a:r>
            <a:r>
              <a:rPr lang="en-US" dirty="0" err="1" smtClean="0"/>
              <a:t>saponins</a:t>
            </a:r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295785" y="6093296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ซาโปนินส์กลัยโคไซด์จะมีคุณสมบัติเป็รพิษต่อปลา โดยทำให้เกิด </a:t>
            </a:r>
            <a:r>
              <a:rPr lang="en-US" dirty="0"/>
              <a:t>paralysis </a:t>
            </a:r>
            <a:r>
              <a:rPr lang="th-TH" dirty="0"/>
              <a:t>ที่เหงือก</a:t>
            </a:r>
          </a:p>
        </p:txBody>
      </p:sp>
    </p:spTree>
    <p:extLst>
      <p:ext uri="{BB962C8B-B14F-4D97-AF65-F5344CB8AC3E}">
        <p14:creationId xmlns:p14="http://schemas.microsoft.com/office/powerpoint/2010/main" val="1136206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osgen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" y="116632"/>
            <a:ext cx="4576270" cy="199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2366211"/>
            <a:ext cx="5040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 err="1"/>
              <a:t>Diosgenin</a:t>
            </a:r>
            <a:r>
              <a:rPr lang="en-US" sz="2400" b="1" dirty="0"/>
              <a:t>, </a:t>
            </a:r>
            <a:r>
              <a:rPr lang="en-US" sz="2400" dirty="0"/>
              <a:t>a steroid </a:t>
            </a:r>
            <a:r>
              <a:rPr lang="en-US" sz="2400" dirty="0" err="1"/>
              <a:t>sapogenin</a:t>
            </a:r>
            <a:r>
              <a:rPr lang="en-US" sz="2400" dirty="0"/>
              <a:t>, is the product of hydrolysis by acids, strong bases, or enzymes of </a:t>
            </a:r>
            <a:r>
              <a:rPr lang="en-US" sz="2400" dirty="0" err="1"/>
              <a:t>saponins</a:t>
            </a:r>
            <a:r>
              <a:rPr lang="en-US" sz="2400" dirty="0"/>
              <a:t>, extracted from the tubers of </a:t>
            </a:r>
            <a:r>
              <a:rPr lang="en-US" sz="2400" b="1" i="1" dirty="0" err="1">
                <a:solidFill>
                  <a:srgbClr val="FF0000"/>
                </a:solidFill>
              </a:rPr>
              <a:t>Dioscorea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spp.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wild yam). </a:t>
            </a:r>
            <a:r>
              <a:rPr lang="en-US" sz="2400" dirty="0"/>
              <a:t>The sugar-free (</a:t>
            </a:r>
            <a:r>
              <a:rPr lang="en-US" sz="2400" dirty="0" err="1"/>
              <a:t>aglycone</a:t>
            </a:r>
            <a:r>
              <a:rPr lang="en-US" sz="2400" dirty="0"/>
              <a:t>), </a:t>
            </a:r>
            <a:r>
              <a:rPr lang="en-US" sz="2400" dirty="0" err="1"/>
              <a:t>diosgenin</a:t>
            </a:r>
            <a:r>
              <a:rPr lang="en-US" sz="2400" dirty="0"/>
              <a:t> is used for the commercial synthesis of cortisone, </a:t>
            </a:r>
            <a:r>
              <a:rPr lang="en-US" sz="2400" dirty="0" err="1"/>
              <a:t>pregnenolone</a:t>
            </a:r>
            <a:r>
              <a:rPr lang="en-US" sz="2400" dirty="0"/>
              <a:t>, progesterone, and other steroid products. </a:t>
            </a:r>
            <a:r>
              <a:rPr lang="en-US" sz="2400" dirty="0" err="1"/>
              <a:t>Diosgenin</a:t>
            </a:r>
            <a:r>
              <a:rPr lang="en-US" sz="2400" dirty="0"/>
              <a:t> is also present in </a:t>
            </a:r>
            <a:r>
              <a:rPr lang="en-US" sz="2400" i="1" dirty="0" err="1"/>
              <a:t>Costus</a:t>
            </a:r>
            <a:r>
              <a:rPr lang="en-US" sz="2400" i="1" dirty="0"/>
              <a:t> </a:t>
            </a:r>
            <a:r>
              <a:rPr lang="en-US" sz="2400" i="1" dirty="0" err="1" smtClean="0"/>
              <a:t>speciosus</a:t>
            </a:r>
            <a:r>
              <a:rPr lang="en-US" sz="2400" dirty="0" smtClean="0"/>
              <a:t> </a:t>
            </a:r>
            <a:endParaRPr lang="en-US" sz="2400" dirty="0"/>
          </a:p>
          <a:p>
            <a:pPr algn="thaiDist"/>
            <a:r>
              <a:rPr lang="en-US" sz="2400" dirty="0"/>
              <a:t>and </a:t>
            </a:r>
            <a:r>
              <a:rPr lang="en-US" sz="2400" i="1" dirty="0"/>
              <a:t>Smilax </a:t>
            </a:r>
            <a:r>
              <a:rPr lang="en-US" sz="2400" i="1" dirty="0" err="1" smtClean="0"/>
              <a:t>menispermoidea</a:t>
            </a:r>
            <a:r>
              <a:rPr lang="en-US" sz="2400" dirty="0" smtClean="0"/>
              <a:t>.</a:t>
            </a:r>
            <a:endParaRPr lang="th-TH" sz="2400" b="1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87" y="116632"/>
            <a:ext cx="249627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36182" y="1988840"/>
            <a:ext cx="2718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Water </a:t>
            </a:r>
            <a:r>
              <a:rPr lang="en-US" sz="2000" b="1" dirty="0" smtClean="0"/>
              <a:t>Yam/Purple Yam </a:t>
            </a:r>
          </a:p>
          <a:p>
            <a:pPr algn="ctr"/>
            <a:r>
              <a:rPr lang="en-US" sz="2000" b="1" dirty="0" smtClean="0"/>
              <a:t>(</a:t>
            </a:r>
            <a:r>
              <a:rPr lang="en-US" sz="2000" b="1" i="1" dirty="0" err="1"/>
              <a:t>Dioscorea</a:t>
            </a:r>
            <a:r>
              <a:rPr lang="en-US" sz="2000" b="1" i="1" dirty="0"/>
              <a:t> </a:t>
            </a:r>
            <a:r>
              <a:rPr lang="en-US" sz="2000" b="1" i="1" dirty="0" err="1"/>
              <a:t>alata</a:t>
            </a:r>
            <a:r>
              <a:rPr lang="en-US" sz="2000" b="1" dirty="0"/>
              <a:t>)</a:t>
            </a:r>
            <a:endParaRPr lang="th-TH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158925" y="2644170"/>
            <a:ext cx="2836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family </a:t>
            </a:r>
            <a:r>
              <a:rPr lang="en-US" sz="2400" dirty="0" err="1"/>
              <a:t>Dioscoreaceae</a:t>
            </a:r>
            <a:endParaRPr lang="th-TH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182" y="3219463"/>
            <a:ext cx="2361191" cy="177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47487" y="5120811"/>
            <a:ext cx="24962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Purple yam freshly harvested and sliced for cross-sectional view</a:t>
            </a: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537139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1215</Words>
  <Application>Microsoft Office PowerPoint</Application>
  <PresentationFormat>On-screen Show (4:3)</PresentationFormat>
  <Paragraphs>161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33</cp:revision>
  <dcterms:created xsi:type="dcterms:W3CDTF">2016-01-24T12:07:06Z</dcterms:created>
  <dcterms:modified xsi:type="dcterms:W3CDTF">2016-01-31T08:41:09Z</dcterms:modified>
</cp:coreProperties>
</file>