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4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29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37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33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284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91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858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009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78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61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486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6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5087-D23E-48CF-A43C-79EA6514B756}" type="datetimeFigureOut">
              <a:rPr lang="th-TH" smtClean="0"/>
              <a:t>03/06/60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632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docid=_ViHJbZ8DyfCJM&amp;tbnid=ojtUbg3RpK1eKM:&amp;ved=0CAUQjRw&amp;url=http://www.science.leidenuniv.nl/index.php/ibl/natural_products_lab/profile&amp;ei=SHg1Uvi8KYSVrAeJ3oDoCQ&amp;bvm=bv.52164340,d.bmk&amp;psig=AFQjCNGpGVaarnjjdwpd2ra3twhBaHe_tw&amp;ust=1379322297567428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en.wikipedia.org/wiki/File:Myrcene_beta_straight_acsv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co.th/url?sa=i&amp;rct=j&amp;q=&amp;esrc=s&amp;source=images&amp;cd=&amp;cad=rja&amp;uact=8&amp;ved=0ahUKEwjivqv-y8LKAhUPCo4KHUX1BqQQjRwIBw&amp;url=http://www.ochempal.org/index.php/alphabetical/i-j/isoprene-rule/&amp;psig=AFQjCNEjOouJlbOw381B6Abirw5L3dwf7A&amp;ust=145372968633199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google.co.th/url?sa=i&amp;rct=j&amp;q=&amp;esrc=s&amp;source=images&amp;cd=&amp;cad=rja&amp;uact=8&amp;ved=0ahUKEwiH0uqOzsLKAhWWA44KHdhGA44QjRwIBw&amp;url=http://velveticecream.com/product/pure-cinnamon&amp;bvm=bv.112454388,d.dGY&amp;psig=AFQjCNGH89qzeICitnAeJiPpBT6rYGMcFg&amp;ust=1453730426403619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google.co.th/url?sa=i&amp;rct=j&amp;q=&amp;esrc=s&amp;source=images&amp;cd=&amp;cad=rja&amp;uact=8&amp;ved=0ahUKEwjigOP1z8LKAhWDcY4KHQm0C5gQjRwIBw&amp;url=http://www.sigmaaldrich.com/catalog/product/aldrich/279676&amp;psig=AFQjCNFki0hvdG3a17DH2-NJ3LnlZ7TIQw&amp;ust=1453730929811415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.th/url?sa=i&amp;rct=j&amp;q=&amp;esrc=s&amp;source=images&amp;cd=&amp;cad=rja&amp;uact=8&amp;ved=0ahUKEwj-ufW9y8LKAhWTco4KHaZtCn4QjRwIBw&amp;url=http://www.ochempal.org/index.php/alphabetical/i-j/isoprene-unit/&amp;psig=AFQjCNEjOouJlbOw381B6Abirw5L3dwf7A&amp;ust=145372968633199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Isovaleric_acid_structure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File:Geraniol_structur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wncwww14.wks.gorlaeus.net/images/home/news/NPL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3934"/>
            <a:ext cx="3171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solidFill>
            <a:srgbClr val="D0FF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ผลิตภัณฑ์ธรรมชาติเพื่อสุขภาพและความงาม</a:t>
            </a:r>
          </a:p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Natural Products for Health and Beauty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7483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รหัสวิชา </a:t>
            </a:r>
            <a:r>
              <a:rPr lang="en-US" sz="3600" b="1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1162202</a:t>
            </a: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หน่วยกิต</a:t>
            </a:r>
            <a:r>
              <a:rPr lang="en-US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3(2-2-5)</a:t>
            </a:r>
          </a:p>
          <a:p>
            <a:pPr algn="ctr">
              <a:spcAft>
                <a:spcPts val="0"/>
              </a:spcAft>
            </a:pP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วิชาเอก (เลือก)</a:t>
            </a: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54" y="5013176"/>
            <a:ext cx="911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 ดร. วรวัฒน์   พรหมเด่น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สาขาวิชาวิทยาศาสตร์ทั่วไป คณะครุศาสตร์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มหาวิทยาลัยราชภัฏบุรีรัมย์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50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474893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limonene </a:t>
            </a:r>
          </a:p>
        </p:txBody>
      </p:sp>
      <p:pic>
        <p:nvPicPr>
          <p:cNvPr id="7170" name="Picture 2" descr="Skeletal structure of the R-iso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38923" cy="18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9216"/>
            <a:ext cx="3168352" cy="21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16834" y="1272143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citrus fruits</a:t>
            </a:r>
            <a:endParaRPr lang="th-TH" dirty="0"/>
          </a:p>
        </p:txBody>
      </p:sp>
      <p:pic>
        <p:nvPicPr>
          <p:cNvPr id="7173" name="Picture 5" descr="Beta-myrcene, skeletal formula">
            <a:hlinkClick r:id="rId4" tooltip="Beta-myrcene, skeletal formul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86031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44208" y="71046"/>
            <a:ext cx="239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Monoterpenes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1151620" y="4985871"/>
            <a:ext cx="1443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myrcene</a:t>
            </a:r>
            <a:endParaRPr lang="th-TH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1959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58142" y="5011855"/>
            <a:ext cx="1885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Hop flower </a:t>
            </a:r>
            <a:endParaRPr lang="th-TH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55" y="344023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20599" y="5475728"/>
            <a:ext cx="1960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Humulus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lupulus</a:t>
            </a:r>
            <a:r>
              <a:rPr lang="en-US" sz="2000" i="1" dirty="0" smtClean="0"/>
              <a:t> </a:t>
            </a:r>
            <a:endParaRPr lang="th-TH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3495143" y="5875838"/>
            <a:ext cx="2217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Family: </a:t>
            </a:r>
            <a:r>
              <a:rPr lang="en-US" sz="1800" dirty="0" err="1" smtClean="0"/>
              <a:t>Cannabaceae</a:t>
            </a:r>
            <a:r>
              <a:rPr lang="en-US" sz="1800" dirty="0" smtClean="0"/>
              <a:t> </a:t>
            </a:r>
            <a:endParaRPr lang="th-TH" sz="1800" dirty="0"/>
          </a:p>
        </p:txBody>
      </p:sp>
      <p:sp>
        <p:nvSpPr>
          <p:cNvPr id="15" name="Rectangle 14"/>
          <p:cNvSpPr/>
          <p:nvPr/>
        </p:nvSpPr>
        <p:spPr>
          <a:xfrm>
            <a:off x="5316834" y="1699646"/>
            <a:ext cx="182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Family: </a:t>
            </a:r>
            <a:r>
              <a:rPr lang="en-US" sz="1800" dirty="0" err="1" smtClean="0"/>
              <a:t>Rutaceae</a:t>
            </a:r>
            <a:r>
              <a:rPr lang="en-US" sz="1800" dirty="0" smtClean="0"/>
              <a:t> 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76751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keletal form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8173"/>
            <a:ext cx="3312368" cy="11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4208" y="71046"/>
            <a:ext cx="239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Monoterpenes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331640" y="1940159"/>
            <a:ext cx="1414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linalool </a:t>
            </a:r>
            <a:endParaRPr lang="th-TH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763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89" y="7763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1965" y="2705725"/>
            <a:ext cx="2564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effectLst/>
              </a:rPr>
              <a:t>Lavandula</a:t>
            </a:r>
            <a:r>
              <a:rPr lang="en-US" sz="2400" b="1" i="1" dirty="0" smtClean="0">
                <a:effectLst/>
              </a:rPr>
              <a:t> </a:t>
            </a:r>
            <a:r>
              <a:rPr lang="en-US" sz="2400" b="1" i="1" dirty="0" err="1" smtClean="0">
                <a:effectLst/>
              </a:rPr>
              <a:t>latifolia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3827082" y="324659"/>
            <a:ext cx="21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effectLst/>
              </a:rPr>
              <a:t>Portuguese lavender</a:t>
            </a:r>
            <a:endParaRPr lang="th-TH" sz="1800" dirty="0"/>
          </a:p>
        </p:txBody>
      </p:sp>
      <p:sp>
        <p:nvSpPr>
          <p:cNvPr id="10" name="Rectangle 9"/>
          <p:cNvSpPr/>
          <p:nvPr/>
        </p:nvSpPr>
        <p:spPr>
          <a:xfrm>
            <a:off x="5371840" y="3166926"/>
            <a:ext cx="1952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Family: </a:t>
            </a:r>
            <a:r>
              <a:rPr lang="en-US" sz="1800" dirty="0" err="1" smtClean="0"/>
              <a:t>Lamiaceae</a:t>
            </a:r>
            <a:r>
              <a:rPr lang="en-US" sz="1800" dirty="0" smtClean="0"/>
              <a:t> </a:t>
            </a:r>
            <a:endParaRPr lang="th-TH" sz="18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9" y="3861048"/>
            <a:ext cx="2762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7624" y="5737473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(+)-α-</a:t>
            </a:r>
            <a:r>
              <a:rPr lang="en-US" dirty="0" err="1" smtClean="0"/>
              <a:t>Pinene</a:t>
            </a:r>
            <a:endParaRPr lang="th-TH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2857"/>
            <a:ext cx="3163750" cy="21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99174" y="6029386"/>
            <a:ext cx="172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pine trees </a:t>
            </a:r>
            <a:endParaRPr lang="th-TH" dirty="0"/>
          </a:p>
        </p:txBody>
      </p:sp>
      <p:sp>
        <p:nvSpPr>
          <p:cNvPr id="14" name="Rectangle 13"/>
          <p:cNvSpPr/>
          <p:nvPr/>
        </p:nvSpPr>
        <p:spPr>
          <a:xfrm>
            <a:off x="5743663" y="6090941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Family: </a:t>
            </a:r>
            <a:r>
              <a:rPr lang="en-US" sz="2000" dirty="0" err="1" smtClean="0"/>
              <a:t>Pinaceae</a:t>
            </a:r>
            <a:r>
              <a:rPr lang="en-US" sz="2000" dirty="0" smtClean="0"/>
              <a:t>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2903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47667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Sesquiterpenes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consist of three isoprene units and have the molecular formula C</a:t>
            </a:r>
            <a:r>
              <a:rPr lang="en-US" baseline="-25000" dirty="0" smtClean="0"/>
              <a:t>15</a:t>
            </a:r>
            <a:r>
              <a:rPr lang="en-US" dirty="0" smtClean="0"/>
              <a:t>H</a:t>
            </a:r>
            <a:r>
              <a:rPr lang="en-US" baseline="-25000" dirty="0" smtClean="0"/>
              <a:t>24</a:t>
            </a:r>
            <a:r>
              <a:rPr lang="en-US" dirty="0" smtClean="0"/>
              <a:t>. Examples of </a:t>
            </a:r>
            <a:r>
              <a:rPr lang="en-US" dirty="0" err="1" smtClean="0"/>
              <a:t>sesquiterpenes</a:t>
            </a:r>
            <a:r>
              <a:rPr lang="en-US" dirty="0" smtClean="0"/>
              <a:t> and </a:t>
            </a:r>
            <a:r>
              <a:rPr lang="en-US" dirty="0" err="1" smtClean="0"/>
              <a:t>sesquiterpenoids</a:t>
            </a:r>
            <a:r>
              <a:rPr lang="en-US" dirty="0" smtClean="0"/>
              <a:t> include </a:t>
            </a:r>
            <a:r>
              <a:rPr lang="en-US" dirty="0" err="1" smtClean="0">
                <a:solidFill>
                  <a:srgbClr val="0070C0"/>
                </a:solidFill>
              </a:rPr>
              <a:t>humulene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farnesene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farnesol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gossypol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picrotoxin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santonin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artemisnin</a:t>
            </a:r>
            <a:r>
              <a:rPr lang="en-US" dirty="0" smtClean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6140544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(The </a:t>
            </a:r>
            <a:r>
              <a:rPr lang="en-US" dirty="0" err="1" smtClean="0"/>
              <a:t>sesqui</a:t>
            </a:r>
            <a:r>
              <a:rPr lang="en-US" dirty="0" smtClean="0"/>
              <a:t>- prefix means one and a half.)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0166" y="2736502"/>
            <a:ext cx="42636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Chemical structure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Plant name / plant organ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U</a:t>
            </a:r>
            <a:r>
              <a:rPr lang="en-US" dirty="0" smtClean="0"/>
              <a:t>sefulness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998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66623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Diterpenes</a:t>
            </a:r>
            <a:r>
              <a:rPr lang="en-US" dirty="0" smtClean="0"/>
              <a:t> are composed of four isoprene units and have the molecular formula C</a:t>
            </a:r>
            <a:r>
              <a:rPr lang="en-US" baseline="-25000" dirty="0" smtClean="0"/>
              <a:t>20</a:t>
            </a:r>
            <a:r>
              <a:rPr lang="en-US" dirty="0" smtClean="0"/>
              <a:t>H</a:t>
            </a:r>
            <a:r>
              <a:rPr lang="en-US" baseline="-25000" dirty="0" smtClean="0"/>
              <a:t>32</a:t>
            </a:r>
            <a:r>
              <a:rPr lang="en-US" dirty="0" smtClean="0"/>
              <a:t>. They derive from </a:t>
            </a:r>
            <a:r>
              <a:rPr lang="en-US" dirty="0" err="1" smtClean="0"/>
              <a:t>geranylgeranyl</a:t>
            </a:r>
            <a:r>
              <a:rPr lang="en-US" dirty="0" smtClean="0"/>
              <a:t> pyrophosphate. Examples of </a:t>
            </a:r>
            <a:r>
              <a:rPr lang="en-US" dirty="0" err="1" smtClean="0"/>
              <a:t>diterpenes</a:t>
            </a:r>
            <a:r>
              <a:rPr lang="en-US" dirty="0" smtClean="0"/>
              <a:t> and </a:t>
            </a:r>
            <a:r>
              <a:rPr lang="en-US" dirty="0" err="1" smtClean="0"/>
              <a:t>diterpenoids</a:t>
            </a:r>
            <a:r>
              <a:rPr lang="en-US" dirty="0" smtClean="0"/>
              <a:t> are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cafestol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kahweol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cembrene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taxadiene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precursor of </a:t>
            </a:r>
            <a:r>
              <a:rPr lang="en-US" dirty="0" err="1" smtClean="0">
                <a:solidFill>
                  <a:srgbClr val="FF0000"/>
                </a:solidFill>
              </a:rPr>
              <a:t>taxol</a:t>
            </a:r>
            <a:r>
              <a:rPr lang="en-US" dirty="0" smtClean="0"/>
              <a:t>),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stevioside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andrographolide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plaunotol</a:t>
            </a:r>
            <a:r>
              <a:rPr lang="en-US" dirty="0" smtClean="0"/>
              <a:t>. </a:t>
            </a:r>
            <a:r>
              <a:rPr lang="en-US" dirty="0" err="1" smtClean="0"/>
              <a:t>Diterpenes</a:t>
            </a:r>
            <a:r>
              <a:rPr lang="en-US" dirty="0" smtClean="0"/>
              <a:t> also form the basis for biologically important compounds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retinol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retinal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phytol</a:t>
            </a:r>
            <a:r>
              <a:rPr lang="en-US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4550516"/>
            <a:ext cx="42636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Chemical structure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Plant name / plant organ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U</a:t>
            </a:r>
            <a:r>
              <a:rPr lang="en-US" dirty="0" smtClean="0"/>
              <a:t>sefulness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895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332656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Sesterterpenes</a:t>
            </a:r>
            <a:r>
              <a:rPr lang="en-US" dirty="0" smtClean="0"/>
              <a:t>, </a:t>
            </a:r>
            <a:r>
              <a:rPr lang="en-US" dirty="0" err="1" smtClean="0"/>
              <a:t>terpenes</a:t>
            </a:r>
            <a:r>
              <a:rPr lang="en-US" dirty="0" smtClean="0"/>
              <a:t> having 25 carbons and five isoprene units, are rare relative to the other sizes. (The </a:t>
            </a:r>
            <a:r>
              <a:rPr lang="en-US" dirty="0" err="1" smtClean="0"/>
              <a:t>sester</a:t>
            </a:r>
            <a:r>
              <a:rPr lang="en-US" dirty="0" smtClean="0"/>
              <a:t>- prefix means half to three, i.e. two and a half.) An example of a </a:t>
            </a:r>
            <a:r>
              <a:rPr lang="en-US" dirty="0" err="1" smtClean="0"/>
              <a:t>sesterterpenoid</a:t>
            </a:r>
            <a:r>
              <a:rPr lang="en-US" dirty="0" smtClean="0"/>
              <a:t> is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geranylfarnesol</a:t>
            </a:r>
            <a:r>
              <a:rPr lang="en-US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3168550"/>
            <a:ext cx="42636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Chemical structure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Plant name / plant organ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U</a:t>
            </a:r>
            <a:r>
              <a:rPr lang="en-US" dirty="0" smtClean="0"/>
              <a:t>sefulness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135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366623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Triterpenes</a:t>
            </a:r>
            <a:r>
              <a:rPr lang="en-US" dirty="0" smtClean="0"/>
              <a:t> consist of six isoprene units and have the molecular formula C</a:t>
            </a:r>
            <a:r>
              <a:rPr lang="en-US" baseline="-25000" dirty="0" smtClean="0"/>
              <a:t>30</a:t>
            </a:r>
            <a:r>
              <a:rPr lang="en-US" dirty="0" smtClean="0"/>
              <a:t>H</a:t>
            </a:r>
            <a:r>
              <a:rPr lang="en-US" baseline="-25000" dirty="0" smtClean="0"/>
              <a:t>48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The linear </a:t>
            </a:r>
            <a:r>
              <a:rPr lang="en-US" dirty="0" err="1" smtClean="0">
                <a:solidFill>
                  <a:srgbClr val="FF0000"/>
                </a:solidFill>
              </a:rPr>
              <a:t>triterpene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squalene</a:t>
            </a:r>
            <a:r>
              <a:rPr lang="en-US" dirty="0" smtClean="0"/>
              <a:t>, the major constituent of shark liver oil, is derived from the reductive coupling of two molecules of </a:t>
            </a:r>
            <a:r>
              <a:rPr lang="en-US" dirty="0" err="1" smtClean="0"/>
              <a:t>farnesyl</a:t>
            </a:r>
            <a:r>
              <a:rPr lang="en-US" dirty="0" smtClean="0"/>
              <a:t> pyrophosphate.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Squalene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is then processed biosynthetically to generate either </a:t>
            </a:r>
            <a:r>
              <a:rPr lang="en-US" dirty="0" err="1" smtClean="0"/>
              <a:t>lanosterol</a:t>
            </a:r>
            <a:r>
              <a:rPr lang="en-US" dirty="0" smtClean="0"/>
              <a:t> or </a:t>
            </a:r>
            <a:r>
              <a:rPr lang="en-US" dirty="0" err="1" smtClean="0"/>
              <a:t>cycloartenol</a:t>
            </a:r>
            <a:r>
              <a:rPr lang="en-US" dirty="0" smtClean="0"/>
              <a:t>, the structural precursors to all the </a:t>
            </a:r>
            <a:r>
              <a:rPr lang="en-US" dirty="0" smtClean="0">
                <a:solidFill>
                  <a:srgbClr val="00B0F0"/>
                </a:solidFill>
              </a:rPr>
              <a:t>steroids</a:t>
            </a:r>
            <a:r>
              <a:rPr lang="en-US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3861048"/>
            <a:ext cx="42636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Chemical structure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Plant name / plant organ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U</a:t>
            </a:r>
            <a:r>
              <a:rPr lang="en-US" dirty="0" smtClean="0"/>
              <a:t>sefulness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062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7" y="188640"/>
            <a:ext cx="8485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Sesquarterpenes</a:t>
            </a:r>
            <a:r>
              <a:rPr lang="en-US" dirty="0" smtClean="0"/>
              <a:t> are composed of seven isoprene units and have the molecular formula C</a:t>
            </a:r>
            <a:r>
              <a:rPr lang="en-US" baseline="-25000" dirty="0" smtClean="0"/>
              <a:t>35</a:t>
            </a:r>
            <a:r>
              <a:rPr lang="en-US" dirty="0" smtClean="0"/>
              <a:t>H</a:t>
            </a:r>
            <a:r>
              <a:rPr lang="en-US" baseline="-25000" dirty="0" smtClean="0"/>
              <a:t>56</a:t>
            </a:r>
            <a:r>
              <a:rPr lang="en-US" dirty="0" smtClean="0"/>
              <a:t>. </a:t>
            </a:r>
            <a:r>
              <a:rPr lang="en-US" dirty="0" err="1" smtClean="0"/>
              <a:t>Sesquarterpenes</a:t>
            </a:r>
            <a:r>
              <a:rPr lang="en-US" dirty="0" smtClean="0"/>
              <a:t> are typically microbial in their origin. Examples of </a:t>
            </a:r>
            <a:r>
              <a:rPr lang="en-US" dirty="0" err="1" smtClean="0"/>
              <a:t>sesquarterpenoids</a:t>
            </a:r>
            <a:r>
              <a:rPr lang="en-US" dirty="0" smtClean="0"/>
              <a:t> are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ferrugicadiol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70C0"/>
                </a:solidFill>
              </a:rPr>
              <a:t>tetraprenylcurcumene</a:t>
            </a:r>
            <a:r>
              <a:rPr lang="en-US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3861048"/>
            <a:ext cx="42636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Chemical structure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Plant name / plant organ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U</a:t>
            </a:r>
            <a:r>
              <a:rPr lang="en-US" dirty="0" smtClean="0"/>
              <a:t>sefulness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572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04664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Tetraterpenes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contain eight isoprene units and have the molecular formula C</a:t>
            </a:r>
            <a:r>
              <a:rPr lang="en-US" baseline="-25000" dirty="0" smtClean="0"/>
              <a:t>40</a:t>
            </a:r>
            <a:r>
              <a:rPr lang="en-US" dirty="0" smtClean="0"/>
              <a:t>H</a:t>
            </a:r>
            <a:r>
              <a:rPr lang="en-US" baseline="-25000" dirty="0" smtClean="0"/>
              <a:t>64 </a:t>
            </a:r>
            <a:r>
              <a:rPr lang="en-US" dirty="0" smtClean="0"/>
              <a:t>. Examples of </a:t>
            </a:r>
            <a:r>
              <a:rPr lang="en-US" dirty="0" err="1"/>
              <a:t>t</a:t>
            </a:r>
            <a:r>
              <a:rPr lang="en-US" dirty="0" err="1" smtClean="0"/>
              <a:t>etraterpenes</a:t>
            </a:r>
            <a:r>
              <a:rPr lang="en-US" dirty="0" smtClean="0"/>
              <a:t> are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capsanthin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capsorubin</a:t>
            </a:r>
            <a:r>
              <a:rPr lang="en-US" dirty="0" smtClean="0"/>
              <a:t> extracted from the fruits of </a:t>
            </a:r>
            <a:r>
              <a:rPr lang="en-US" i="1" dirty="0" smtClean="0"/>
              <a:t>Capsicum </a:t>
            </a:r>
            <a:r>
              <a:rPr lang="en-US" i="1" dirty="0" err="1" smtClean="0"/>
              <a:t>annuum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Capsicum </a:t>
            </a:r>
            <a:r>
              <a:rPr lang="en-US" i="1" dirty="0" err="1" smtClean="0"/>
              <a:t>frutescens</a:t>
            </a:r>
            <a:r>
              <a:rPr lang="en-US" dirty="0" smtClean="0"/>
              <a:t>. Biologically important </a:t>
            </a:r>
            <a:r>
              <a:rPr lang="en-US" dirty="0" err="1" smtClean="0"/>
              <a:t>tetraterpenoids</a:t>
            </a:r>
            <a:r>
              <a:rPr lang="en-US" dirty="0" smtClean="0"/>
              <a:t> include the </a:t>
            </a:r>
            <a:r>
              <a:rPr lang="en-US" dirty="0" smtClean="0">
                <a:solidFill>
                  <a:srgbClr val="00B0F0"/>
                </a:solidFill>
              </a:rPr>
              <a:t>acyclic lycopene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B0F0"/>
                </a:solidFill>
              </a:rPr>
              <a:t>monocyclic gamma-carotene</a:t>
            </a:r>
            <a:r>
              <a:rPr lang="en-US" dirty="0" smtClean="0"/>
              <a:t>, and the bicyclic alpha- and beta-</a:t>
            </a:r>
            <a:r>
              <a:rPr lang="en-US" dirty="0" smtClean="0">
                <a:solidFill>
                  <a:srgbClr val="00B0F0"/>
                </a:solidFill>
              </a:rPr>
              <a:t>carotenes</a:t>
            </a:r>
            <a:r>
              <a:rPr lang="en-US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3861048"/>
            <a:ext cx="42636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Chemical structure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Plant name / plant organ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U</a:t>
            </a:r>
            <a:r>
              <a:rPr lang="en-US" dirty="0" smtClean="0"/>
              <a:t>sefulness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787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68" y="548680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Polyterpenes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consist of long chains of many isoprene units. </a:t>
            </a:r>
            <a:r>
              <a:rPr lang="en-US" dirty="0" smtClean="0">
                <a:solidFill>
                  <a:srgbClr val="00B0F0"/>
                </a:solidFill>
              </a:rPr>
              <a:t>Natural rubber </a:t>
            </a:r>
            <a:r>
              <a:rPr lang="en-US" dirty="0" smtClean="0"/>
              <a:t>consists of </a:t>
            </a:r>
            <a:r>
              <a:rPr lang="en-US" dirty="0" err="1" smtClean="0">
                <a:solidFill>
                  <a:srgbClr val="00B0F0"/>
                </a:solidFill>
              </a:rPr>
              <a:t>polyisoprene</a:t>
            </a:r>
            <a:r>
              <a:rPr lang="en-US" dirty="0" smtClean="0"/>
              <a:t> in which the double bonds are </a:t>
            </a:r>
            <a:r>
              <a:rPr lang="en-US" i="1" dirty="0" err="1" smtClean="0"/>
              <a:t>cis</a:t>
            </a:r>
            <a:r>
              <a:rPr lang="en-US" dirty="0" smtClean="0"/>
              <a:t>. Some plants produce a </a:t>
            </a:r>
            <a:r>
              <a:rPr lang="en-US" dirty="0" err="1" smtClean="0"/>
              <a:t>polyisoprene</a:t>
            </a:r>
            <a:r>
              <a:rPr lang="en-US" dirty="0" smtClean="0"/>
              <a:t> with trans double bonds, known as gutta-percha.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3861048"/>
            <a:ext cx="42636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Chemical structure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Plant name / plant organ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U</a:t>
            </a:r>
            <a:r>
              <a:rPr lang="en-US" dirty="0" smtClean="0"/>
              <a:t>sefulness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649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5468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สารทุติยภูมิ (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Secondary metabolites)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980728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สารอัล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คาลอยด์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Alkaloids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กลุ่มสารฟีนอลิก (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phenolic compounds)</a:t>
            </a:r>
            <a:b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 Simple Phenols / Phenolic acids /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Phonolic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glycosides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Coumarins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Flavonoids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Tanins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Quinones</a:t>
            </a:r>
          </a:p>
          <a:p>
            <a:pPr marL="514350" indent="-514350">
              <a:buAutoNum type="arabicPeriod" startAt="3"/>
            </a:pP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กลุ่มสารเทอร์พีนอยด์ และ สเตียรอยด์ (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Terpenoids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and Steroids)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monoterpenes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sesquiterpenes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diterpenes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triterpene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tertraterpenes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volatile oils, resins and oleoresins</a:t>
            </a:r>
          </a:p>
          <a:p>
            <a:endParaRPr lang="en-US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 startAt="4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กลัยโคไซด์อื่นๆ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other glycosides)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cyanogenic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glycosides,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glucosinolate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compounds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3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129" y="311351"/>
            <a:ext cx="4957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</a:rPr>
              <a:t>เทอร์พีนอยด์ </a:t>
            </a:r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 smtClean="0">
                <a:solidFill>
                  <a:srgbClr val="7030A0"/>
                </a:solidFill>
              </a:rPr>
              <a:t>Terpenoids</a:t>
            </a:r>
            <a:r>
              <a:rPr lang="en-US" sz="4000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th-TH" sz="3200" b="1" dirty="0" smtClean="0">
                <a:solidFill>
                  <a:srgbClr val="7030A0"/>
                </a:solidFill>
              </a:rPr>
              <a:t>หรือ เทอร์พีน (</a:t>
            </a:r>
            <a:r>
              <a:rPr lang="en-US" sz="3200" b="1" dirty="0" err="1" smtClean="0">
                <a:solidFill>
                  <a:srgbClr val="7030A0"/>
                </a:solidFill>
              </a:rPr>
              <a:t>Terpenes</a:t>
            </a:r>
            <a:r>
              <a:rPr lang="en-US" sz="3200" b="1" dirty="0" smtClean="0">
                <a:solidFill>
                  <a:srgbClr val="7030A0"/>
                </a:solidFill>
              </a:rPr>
              <a:t>)</a:t>
            </a:r>
            <a:endParaRPr lang="th-TH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129" y="1844824"/>
            <a:ext cx="89371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บางครั้งอาจเรียกว่า </a:t>
            </a:r>
            <a:r>
              <a:rPr lang="en-US" dirty="0" err="1" smtClean="0"/>
              <a:t>isoprenoids</a:t>
            </a:r>
            <a:r>
              <a:rPr lang="en-US" dirty="0" smtClean="0"/>
              <a:t> </a:t>
            </a:r>
            <a:r>
              <a:rPr lang="th-TH" dirty="0" smtClean="0"/>
              <a:t>เป็นสารทุติยภูมิกลุ่มใหญ่ ที่พบมากที่สุดในธรรมชาติ</a:t>
            </a:r>
          </a:p>
          <a:p>
            <a:r>
              <a:rPr lang="th-TH" dirty="0" smtClean="0"/>
              <a:t>สามารถพบได้ทั้งในพืชและในสัตว์  พบในฮอร์โมนของแมลง ในสัตว์ทะเลจำนวกฟองน้ำ</a:t>
            </a:r>
          </a:p>
          <a:p>
            <a:endParaRPr lang="th-TH" dirty="0"/>
          </a:p>
          <a:p>
            <a:r>
              <a:rPr lang="th-TH" dirty="0" smtClean="0"/>
              <a:t>เทอพีนอยด์ประกอบด้วยหน่วยย่อยเรียกว่า </a:t>
            </a:r>
            <a:r>
              <a:rPr lang="en-US" dirty="0" smtClean="0"/>
              <a:t>isoprene unit </a:t>
            </a:r>
            <a:r>
              <a:rPr lang="th-TH" dirty="0" smtClean="0"/>
              <a:t>ซึ่งเป็นสารประกอบ</a:t>
            </a:r>
          </a:p>
          <a:p>
            <a:r>
              <a:rPr lang="th-TH" dirty="0" smtClean="0"/>
              <a:t>ไฮโดรคาร์บอนที่มีสูตรเป็น 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=C(CH</a:t>
            </a:r>
            <a:r>
              <a:rPr lang="en-US" baseline="-25000" dirty="0" smtClean="0"/>
              <a:t>3</a:t>
            </a:r>
            <a:r>
              <a:rPr lang="en-US" dirty="0" smtClean="0"/>
              <a:t>)CH=CH</a:t>
            </a:r>
            <a:r>
              <a:rPr lang="en-US" baseline="-25000" dirty="0" smtClean="0"/>
              <a:t>2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9" y="441387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44" y="4507562"/>
            <a:ext cx="1466348" cy="90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ochempal.org/wp-content/images/I/isoprenerule1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07"/>
          <a:stretch/>
        </p:blipFill>
        <p:spPr bwMode="auto">
          <a:xfrm>
            <a:off x="5724128" y="4310874"/>
            <a:ext cx="1728192" cy="14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060848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16" y="26064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Plant </a:t>
            </a:r>
            <a:r>
              <a:rPr lang="en-US" dirty="0" err="1" smtClean="0"/>
              <a:t>terpenoids</a:t>
            </a:r>
            <a:r>
              <a:rPr lang="en-US" dirty="0" smtClean="0"/>
              <a:t> are used extensively for their aromatic qualities and play a role in traditional herbal remedies. </a:t>
            </a:r>
            <a:r>
              <a:rPr lang="en-US" dirty="0" err="1" smtClean="0"/>
              <a:t>Terpenoids</a:t>
            </a:r>
            <a:r>
              <a:rPr lang="en-US" dirty="0" smtClean="0"/>
              <a:t> contribute to the scent of eucalyptus, the flavors of cinnamon, cloves, and ginger, the yellow color in sunflowers, and the red color in tomatoes. 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8" y="3573016"/>
            <a:ext cx="3333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6180976"/>
            <a:ext cx="354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Eucalyptus essential oil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88693"/>
            <a:ext cx="3662497" cy="22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0182" y="6266525"/>
            <a:ext cx="2776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Clove essential oil</a:t>
            </a:r>
            <a:endParaRPr lang="th-TH" dirty="0"/>
          </a:p>
        </p:txBody>
      </p:sp>
      <p:pic>
        <p:nvPicPr>
          <p:cNvPr id="3078" name="Picture 6" descr="http://velveticecream.com/wp-content/uploads/cinnamon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47" y="2520870"/>
            <a:ext cx="2592914" cy="19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08913" y="3999928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cinnamon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862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651" y="56168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Well-known </a:t>
            </a:r>
            <a:r>
              <a:rPr lang="en-US" dirty="0" err="1" smtClean="0"/>
              <a:t>terpenoids</a:t>
            </a:r>
            <a:r>
              <a:rPr lang="en-US" dirty="0" smtClean="0"/>
              <a:t> include </a:t>
            </a:r>
            <a:r>
              <a:rPr lang="en-US" dirty="0" err="1" smtClean="0"/>
              <a:t>citral</a:t>
            </a:r>
            <a:r>
              <a:rPr lang="en-US" dirty="0" smtClean="0"/>
              <a:t>, menthol, camphor.</a:t>
            </a:r>
            <a:endParaRPr lang="th-TH" dirty="0"/>
          </a:p>
        </p:txBody>
      </p:sp>
      <p:pic>
        <p:nvPicPr>
          <p:cNvPr id="4098" name="Picture 2" descr="Skeletal formula of gera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2120"/>
            <a:ext cx="34290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keletal formula of 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8" y="3498076"/>
            <a:ext cx="30670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277" y="2256995"/>
            <a:ext cx="321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</a:rPr>
              <a:t>Geranial  (E-isomer of </a:t>
            </a:r>
            <a:r>
              <a:rPr lang="en-US" sz="2000" b="1" dirty="0" err="1" smtClean="0">
                <a:effectLst/>
              </a:rPr>
              <a:t>citral</a:t>
            </a:r>
            <a:r>
              <a:rPr lang="en-US" sz="2000" b="1" dirty="0" smtClean="0">
                <a:effectLst/>
              </a:rPr>
              <a:t>) </a:t>
            </a:r>
            <a:endParaRPr lang="th-TH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979384" y="5079226"/>
            <a:ext cx="2949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</a:rPr>
              <a:t> </a:t>
            </a:r>
            <a:r>
              <a:rPr lang="en-US" sz="2000" b="1" dirty="0" err="1"/>
              <a:t>N</a:t>
            </a:r>
            <a:r>
              <a:rPr lang="en-US" sz="2000" b="1" dirty="0" err="1" smtClean="0">
                <a:effectLst/>
              </a:rPr>
              <a:t>eral</a:t>
            </a:r>
            <a:r>
              <a:rPr lang="en-US" sz="2000" b="1" dirty="0" smtClean="0">
                <a:effectLst/>
              </a:rPr>
              <a:t>  (Z-isomer of </a:t>
            </a:r>
            <a:r>
              <a:rPr lang="en-US" sz="2000" b="1" dirty="0" err="1" smtClean="0">
                <a:effectLst/>
              </a:rPr>
              <a:t>citral</a:t>
            </a:r>
            <a:r>
              <a:rPr lang="en-US" sz="2000" b="1" dirty="0" smtClean="0">
                <a:effectLst/>
              </a:rPr>
              <a:t>) </a:t>
            </a:r>
            <a:endParaRPr lang="th-TH" sz="2000" b="1" dirty="0"/>
          </a:p>
        </p:txBody>
      </p:sp>
      <p:pic>
        <p:nvPicPr>
          <p:cNvPr id="4103" name="Picture 7" descr="(−)-Menth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11" y="1433145"/>
            <a:ext cx="1360959" cy="17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66573" y="3124926"/>
            <a:ext cx="1084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menthol</a:t>
            </a:r>
            <a:endParaRPr lang="th-TH" sz="2000" b="1" dirty="0"/>
          </a:p>
        </p:txBody>
      </p:sp>
      <p:sp>
        <p:nvSpPr>
          <p:cNvPr id="7" name="AutoShape 9" descr="data:image/png;base64,iVBORw0KGgoAAAANSUhEUgAAAMkAAACgCAMAAACR47ilAAAAhFBMVEX///8AAAD29vb7+/vFxcXj4+Pp6en4+PiGhoby8vJTU1Pw8PDg4OA6OjrZ2dmjo6PPz89LS0uxsbFjY2NycnJ8fHyZmZlqampdXV1sbGwqKipAQEASEhIbGxtRUVErKyu9vb0eHh6SkpKqqqqBgYHKysq3t7c+Pj6Ojo4zMzMNDQ0cHBzkv1NjAAANaElEQVR4nO1d2ZaqOhC1GGWeFcGBQVA4//9/twKooIFWxIPnrt4PvdohwE5SQ6oqcbH4xS9+8Ytf/OIXNAimKdxe8aYuUb+mcnaa2hw/4g4sf9cWb6ncPtZNXRxx1UfYhyC9vToGRUb5kpBYMSB2viFQPh4Ef5artrG8qtuySaBFt8/9oBjTP48wAFa3V2sA7vE7ug9XOC9S0a1b233Vll1Cad++UACoYx78AU8wMTUA2eYVRV+R/166fBZgi1TAtglpS2YVMtm2mGh/j4mEI3JsRsIMAez7LwxAwLbnpi0ZWWMxJ5MU+/KqBqIY/BcEFK/uMO22wpxMwvZ72MkxTSfQIeFj6tdXigw7bkYmGcC6pZlT33meSYRt2/eS/WhGJkk9u0fBA0gf3vwoE7YBhQnrQpmPvfiepgprJpc7TspEWzsN1sHDrVFzHZ6fTl2IBRz0h3eRCYTO9ZbbCZl0cccExfT0+DTPQQogfLTfhEkXkzEJPfeComEiZVEeqTj2hIk2lgkTwInOZH+9o7trmIg63vIdFwyZJCzTgHVqJqqL0wysVKxmF9UVe4pJAQV1dm1T8XrLRk6YI/YiaEu6A/skk5bu2lRMBBT89Tms3CNx3ZV4EX1X9slrs2iK2r3AmqQtXXfhQMlnGWA5EZNad9lQkIufoRArLZy0Hj0H2DAPV+nBsavBucqJpDIxd0GEL+zdeKGhMGHP4JEXegBKdXu/5f+u0JF6+uJI22/1ArY9inQmae0ECTLNFx/PxF5H5IV6AJy1jAZldP2Csobt8+ZFOLSnF+NU7ieVCedWg4fO0FihpM4ulmHrj2S2/oZ2nU9cDKcXVijJnfcZ6j1MWKbSWlFQKo9XGc8EIaZOAFatHtEblxsVRJYbr3r1l7amVd+q11uJNgXEoydXHxPpuC1hrV8f4bTKdD1bxd2J/zNI27BuGzQLzl4mq90WwqmYOFcbr5qcB2E9kUzUjhBoGlmPr6vbPjPBdOVCBdsWpK1fmUn22BnX2+pXMLPzLjDHMonkfXR7tbL8mykTnIsnKyzj2q8o0urx7P3PZp+Lj5WECOdd0/YSzUhlvyXW3r4VGhCPtdqcCAwX1RJuwObyHmvaRpo3z49KSPtJxaACvthrVs/T1B7kzpp5TScq5dEi/wg+hGqI2aSvg3gLwmEq+QFecTyYTWNC0a6M91ceILm1z6BavXpK/8GvzAvwXnqipF7vK5s33BUKbCiXJp/vQet9Gt0Cq58KtwP3ta41Y3A5nltP5eJfkAaVjPoD3S4MyAqRkVfd86y+ZTs6OQm4pet69qCuRRcppGvMF2WkgZngLY1pR4SAZaSfelX1aSvCETJyASM97WRPDFVubF0Hr8vIFwBl5UHsI5SRubr2DaCsyF0qUQHHCU3b34Pug9WeYNxppIzMD33flhVcZf6rRKoVyFVWsh2cp8m0zYKbrODUOv+zI0KAsrInEywL4fgPaq020ESirPzTMnKBtAYZXbV/WUYuUEhy+N+WkQtwgln/gxFZVMvL4qWYy9cCmcDozNdXgT0DuP+LQRGPMD5h9FVgPCjHp4i/Cchk3UlO9EBS8+R8Nq5VUSyvq7dJyer6NGVFbwCZGNr2x5hutG5imXIdy1zwMmi3hxcA9nP7O8gkSuA8LPOiQXgUGkkolm5lfgiTWxACmVhfwCTToRheLRpbgA0nCIKJ+qGOq38lE47ZUEo7WuB2cLjMP1OrinG+lMkiHaxiY/x2EcsKYMl+LRM9hAGTQhK/Nzky64zZlzIRvXZS6R7duiLpuN98L5NFVFq9JoUNIH4cMWRy6mjh2ZngWguZSFZ/hlvFp3ykScbEVIQaiv4FTJSKySLpX8lnqIEfl2LIZOdfirLW/vcwUSHsC7ajwFNY8vJdgdS3MFk4vSall8nO2VzgNEzYzAsLP50lKotMqlxK3luD2zu7WhKvNEwMgN0BYP1y5fsEuDDhe00KSnzYfjLVJtlgqhY24/LImUYByScfuQcXJuKyL+PJFrBtk8RF5oqlMzlD5V6moM0Q5LgwWWRB3DO9XWj3MSmGiehjggY2bS41Q9zpykRx+iITKPItX9ksqkJR+uyyK9GJtuEMkYErE5RWlz4nSHXX8fIRzkLwmAFvRdBTeZblNA5Fw0SP+yITJE99SW6nwbBXL7nxK7V9E0KRL0xQHvrcyBypaImu6xGxh1WH9zFhEn//pxxc7nwIin9lEvVHJnKNmPGS/Alq6eetuni0BjIJr9ZTSoNyhrhTa0yYouyNTJjnU+WTHDyunmaKcVzd1IC0PBo3IRf7R/eDQCbX/jsPFNGIghnlESdce54V2/pBFFlSdu3U5Hpt0yfRZqLHW8r0EqNn3SjVairinTmUV5uJ5NLcSPvpohy0jGuVxYm3oyzNPo42E2pkQpCHAy9t6BpYy7OznUNMukxokQnjleiiWem4IJ0jt9RhQhFVvYCXak71KDLnSWJ0mXDlvhupZr1JS04/CcFqMxHDu8hERtuH8p0QuqJxH5nwOxs/vhp3TITuTjNUZm8vZBXOC3e7g2+on+0TISw7krFuGzW+v1r3WYjcNQgTJB/NFglh167nsL+qUHYF/puxH9FAN3rnnM9eeC3P/xDumbQjE2joRu+OaWCg/3zUJVEUFRs5+R+MH90zwXFwL/+6cHzz6rhwvu16I1ta3M/F9+6Z4AIxEC6P8W56W7Q6wQwc4zh674oDeGCCy+FaykWZRIPeAg5Jp9gyGVEi/jQemFwjE3azR+oNLLv7EEkQUPuY0AuneyZCUG18VsO361lwZR10V6EW9dyOacAXu3vb55JZxSbgvGvJ0LUOu5LmvrFl/yfwhwcmHIlMoA/8rgYmQb67GIcBnwsZ80Fwr+MZQsK7KuPxQCZON6xqv7M9+AfwweEhhmuAF8FpvLhLpleNJxmTbjelH4zq0ZjoQXACY6yUqLbTzKFHOfHgcwtjGhPRg2fKi6gwV3uyG7TeO/mgu6jHU0wEChM+xRta9hjFn20OpKnQjKd3p6qEEuLp9w416DBhJdX2DqRsqPpzjPgX8iAsb2ho+bzWsj+6nM3UYNUK+k+OGxNFjxJ/hz64fEzNzPCsLUC8Njj1KadPyc4BlL7RkQsm7AwKyk0cTfTcj+APFRMlTzZkBRG4BsdX3cao3MpBR3xreUb2k9AI6SaAnRfdfy/HzoiuX9rAJ7dPqfWYJNVGvmUktAeAlfjII9VpcegNiQ2/Qi+kXHaO99CT5pwsCIz6mmQ39SfDG/q2qJicercOCqkbkpK7A11spMwnR7bZrS5ghdxqppWYbMkhaElyJDG9T7mP1WED+rbajioM74DMVi4Rm8C5Fxs9RR6nI9caDsYkQxQea8kX7evRbIH3kRFRUKaJatfL58o0JJVLfByaneUaWWO4WTNB2bKM9rSSqvkop7f3UB1ah4Pmr7IPrBeF/GgF9fg/y2RR6eioOpgmtlyylTwnCsHP26MpGTJqP4fr+iiMIgiKNHWMSOK5JRHiwPJyQuEFJjXUdBOSEwAKpBEcOzRMtIRlmPyNUg+eM8ihUn/2nmE2wvsyE4TArTYhSTpahqleZhGfO0SJD285ngoqGfpiY2T87eHHMFlUZnQlV2a0FmwzQR2rnT8hCjR4qEk5oXuzkUwQrKLmYe1pckR8Tqnwt0LIJs0wjWeCULUgWwir4s7d+jQkhxZ3f4eJuIQ1dz7A1l99zMOlwS4ph4st9DfK/rIDhOg2PrpbnwUue2iZT3P8JgXRRfW1W050oO3TYBOwaO+b48PxNrpb+d/PjeoxvZRjPBOmKI05crxuVZX1iPFMVrCeowY1g4KuJkcz0bVt9MYDjYUi90VnxjJhvLeTK6OQ0krjK4xlwsXlHHvM1H1v5nMkE2k9S00wCidVAxOMZGK/dGjeZDBh1+sVjWMileOPyX0HzkBOLANnhFFIYDOHBo6GzrTl+qqEh6AXb5w0OB6KPyScY5iIxwmSKyOA4j4Q+BvDJCphDnHXQ4gGPh7BZHiQP4fl8ImWI5gYvWb2o9DLcjDz+ToTJni7wGgU9j+Umr3OZDnPeWX50EGDBC8zMQ+zaGDhx60grzKRZirxNCD8YSZwLz4Yt5tHAxdDqVZWUW03hlI2dOXZcVGsWeqzWe92EOw9JBIOJZlEi8S7rWWuP+VIGd0U6N9CBj1n/gqcUYWoSYxYNW2P7C3RnCT6ce0kxOUsGlimHmfF25sq26ZdY8SMUKV0YHta/3DU5nmeKEQK96XlJAN6uKVyOlC45b5K82xstS9rw8Uv/BjMdFCtTtCRUbMqK91Or92BMdPjHofrj7/iVFpy1J1jrw8pMpWvq0HFNLz9Djv8IeV5B5HPjA3yLWl8o205rwYWco9kFSF4snqD4aMqgRdb3cy2JM/iA4sbYvIYgVsSWf4Tui9W1PC2V/06mra85o5WMOVJ20+DgyIyDfKzKGXorrgxs0LhDM8iuhonGs8uhN0Lv6YwHcQ9HMivxm2dVaSPT1oxaD8dYj/9pe3OE4VISVFC7Oa9CvVpkEoptzooajeHD6xbJ9eYsrZCN9bFHBp4wY8SjB+u+U+ePvyLX/ziF9PiP3Mv1zNQnQbyAAAAAElFTkSuQmCC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9144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27" y="3963347"/>
            <a:ext cx="1914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70270" y="5307350"/>
            <a:ext cx="1130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camphor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95800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583" y="340847"/>
            <a:ext cx="4213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</a:rPr>
              <a:t>Structure and classification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276328" y="1023018"/>
            <a:ext cx="86560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The </a:t>
            </a:r>
            <a:r>
              <a:rPr lang="en-US" dirty="0" err="1" smtClean="0"/>
              <a:t>terpenoids</a:t>
            </a:r>
            <a:r>
              <a:rPr lang="en-US" dirty="0" smtClean="0"/>
              <a:t> can be classified according to the number of isoprene units used: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Hemiterpenoids</a:t>
            </a:r>
            <a:r>
              <a:rPr lang="en-US" sz="2400" dirty="0" smtClean="0"/>
              <a:t>, 1 isoprene unit (5 carbons)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Monoterpenoids</a:t>
            </a:r>
            <a:r>
              <a:rPr lang="en-US" sz="2400" dirty="0" smtClean="0"/>
              <a:t>, 2 isoprene units (10C)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Sesquiterpenoids</a:t>
            </a:r>
            <a:r>
              <a:rPr lang="en-US" sz="2400" dirty="0" smtClean="0"/>
              <a:t>, 3 isoprene units (15C)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Diterpenoids</a:t>
            </a:r>
            <a:r>
              <a:rPr lang="en-US" sz="2400" dirty="0" smtClean="0"/>
              <a:t>, 4 isoprene units (20C) (e.g. </a:t>
            </a:r>
            <a:r>
              <a:rPr lang="en-US" sz="2400" dirty="0" err="1" smtClean="0"/>
              <a:t>ginkgolides</a:t>
            </a:r>
            <a:r>
              <a:rPr lang="en-US" sz="24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Sesterterpenoids</a:t>
            </a:r>
            <a:r>
              <a:rPr lang="en-US" sz="2400" dirty="0" smtClean="0"/>
              <a:t>, 5 isoprene units (25C)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Triterpenoids</a:t>
            </a:r>
            <a:r>
              <a:rPr lang="en-US" sz="2400" dirty="0" smtClean="0"/>
              <a:t>, 6 isoprene units (30C) (e.g. sterols)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Tetraterpenoids</a:t>
            </a:r>
            <a:r>
              <a:rPr lang="en-US" sz="2400" dirty="0" smtClean="0"/>
              <a:t>, 8 isoprene units (40C) (e.g. carotenoids)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Polyterpenoid</a:t>
            </a:r>
            <a:r>
              <a:rPr lang="en-US" sz="2400" dirty="0" smtClean="0"/>
              <a:t> with a larger number of isoprene units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83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chempal.org/wp-content/images/I/isopreneuni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7819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3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610663"/>
            <a:ext cx="87489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Hemiterpenes </a:t>
            </a:r>
            <a:r>
              <a:rPr lang="en-US" dirty="0" smtClean="0"/>
              <a:t>consist of a single isoprene unit. Isoprene itself is considered the only hemiterpene, but oxygen-containing derivatives such as </a:t>
            </a:r>
            <a:r>
              <a:rPr lang="en-US" dirty="0" err="1" smtClean="0"/>
              <a:t>prenol</a:t>
            </a:r>
            <a:r>
              <a:rPr lang="en-US" dirty="0" smtClean="0"/>
              <a:t> and </a:t>
            </a:r>
            <a:r>
              <a:rPr lang="en-US" dirty="0" err="1" smtClean="0"/>
              <a:t>isovaleric</a:t>
            </a:r>
            <a:r>
              <a:rPr lang="en-US" dirty="0" smtClean="0"/>
              <a:t> acid are </a:t>
            </a:r>
            <a:r>
              <a:rPr lang="en-US" dirty="0" err="1" smtClean="0"/>
              <a:t>hemiterpenoids</a:t>
            </a:r>
            <a:r>
              <a:rPr lang="en-US" dirty="0" smtClean="0"/>
              <a:t>.</a:t>
            </a:r>
            <a:endParaRPr lang="th-TH" dirty="0"/>
          </a:p>
        </p:txBody>
      </p:sp>
      <p:pic>
        <p:nvPicPr>
          <p:cNvPr id="5122" name="Picture 2" descr="Skeletal formula of pren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708920"/>
            <a:ext cx="16702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3185" y="3429000"/>
            <a:ext cx="936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prenol</a:t>
            </a:r>
            <a:r>
              <a:rPr lang="en-US" sz="2000" b="1" dirty="0" smtClean="0"/>
              <a:t> </a:t>
            </a:r>
            <a:endParaRPr lang="th-TH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62371" y="3833036"/>
            <a:ext cx="3415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Prenol</a:t>
            </a:r>
            <a:r>
              <a:rPr lang="en-US" sz="2000" dirty="0" smtClean="0"/>
              <a:t> occurs naturally in citrus fruits, cranberry, bilberry, currants, grapes, raspberry, blackberry, tomato</a:t>
            </a:r>
            <a:endParaRPr lang="th-TH" sz="2000" dirty="0"/>
          </a:p>
        </p:txBody>
      </p:sp>
      <p:pic>
        <p:nvPicPr>
          <p:cNvPr id="5124" name="Picture 4" descr="Skeletal formula of 3-methylbutanoic acid">
            <a:hlinkClick r:id="rId3" tooltip="Skeletal formula of 3-methylbutanoic aci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5100"/>
            <a:ext cx="1524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3574899"/>
            <a:ext cx="1735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isovaleric</a:t>
            </a:r>
            <a:r>
              <a:rPr lang="en-US" sz="2000" b="1" dirty="0" smtClean="0"/>
              <a:t> acid </a:t>
            </a:r>
            <a:endParaRPr lang="th-TH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092764" y="4000993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(</a:t>
            </a:r>
            <a:r>
              <a:rPr lang="en-US" sz="1800" dirty="0" smtClean="0"/>
              <a:t>3-Methylbutanoic acid)</a:t>
            </a:r>
            <a:endParaRPr lang="th-TH" sz="1800" dirty="0"/>
          </a:p>
        </p:txBody>
      </p:sp>
      <p:sp>
        <p:nvSpPr>
          <p:cNvPr id="8" name="Rectangle 7"/>
          <p:cNvSpPr/>
          <p:nvPr/>
        </p:nvSpPr>
        <p:spPr>
          <a:xfrm>
            <a:off x="4589906" y="4694810"/>
            <a:ext cx="4446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/>
              <a:t>isovaleric</a:t>
            </a:r>
            <a:r>
              <a:rPr lang="en-US" sz="1800" dirty="0" smtClean="0"/>
              <a:t> acid is a major component of the cause of unpleasant foot odor, as it is produced by skin bacteria metabolizing </a:t>
            </a:r>
            <a:r>
              <a:rPr lang="en-US" sz="1800" dirty="0" err="1" smtClean="0"/>
              <a:t>leucine</a:t>
            </a:r>
            <a:r>
              <a:rPr lang="en-US" sz="1800" dirty="0" smtClean="0"/>
              <a:t>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56183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40466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Monoterpenes</a:t>
            </a:r>
            <a:r>
              <a:rPr lang="en-US" dirty="0" smtClean="0"/>
              <a:t> consist of two isoprene units and have the molecular formula C</a:t>
            </a:r>
            <a:r>
              <a:rPr lang="en-US" baseline="-25000" dirty="0" smtClean="0"/>
              <a:t>10</a:t>
            </a:r>
            <a:r>
              <a:rPr lang="en-US" dirty="0" smtClean="0"/>
              <a:t>H</a:t>
            </a:r>
            <a:r>
              <a:rPr lang="en-US" baseline="-25000" dirty="0" smtClean="0"/>
              <a:t>16</a:t>
            </a:r>
            <a:r>
              <a:rPr lang="en-US" dirty="0" smtClean="0"/>
              <a:t>. Examples of </a:t>
            </a:r>
            <a:r>
              <a:rPr lang="en-US" dirty="0" err="1" smtClean="0"/>
              <a:t>monoterpenes</a:t>
            </a:r>
            <a:r>
              <a:rPr lang="en-US" dirty="0" smtClean="0"/>
              <a:t> and </a:t>
            </a:r>
            <a:r>
              <a:rPr lang="en-US" dirty="0" err="1" smtClean="0"/>
              <a:t>monoterpenoids</a:t>
            </a:r>
            <a:r>
              <a:rPr lang="en-US" dirty="0" smtClean="0"/>
              <a:t> include </a:t>
            </a:r>
            <a:r>
              <a:rPr lang="en-US" dirty="0" err="1" smtClean="0"/>
              <a:t>geraniol</a:t>
            </a:r>
            <a:r>
              <a:rPr lang="en-US" dirty="0" smtClean="0"/>
              <a:t>, </a:t>
            </a:r>
            <a:r>
              <a:rPr lang="en-US" dirty="0" err="1" smtClean="0"/>
              <a:t>terpineol</a:t>
            </a:r>
            <a:r>
              <a:rPr lang="en-US" dirty="0" smtClean="0"/>
              <a:t> (present in lilacs), limonene (present in citrus fruits), </a:t>
            </a:r>
            <a:r>
              <a:rPr lang="en-US" dirty="0" err="1" smtClean="0"/>
              <a:t>myrcene</a:t>
            </a:r>
            <a:r>
              <a:rPr lang="en-US" dirty="0" smtClean="0"/>
              <a:t> (present in hops), linalool (present in lavender) or </a:t>
            </a:r>
            <a:r>
              <a:rPr lang="en-US" dirty="0" err="1" smtClean="0"/>
              <a:t>pinene</a:t>
            </a:r>
            <a:r>
              <a:rPr lang="en-US" dirty="0" smtClean="0"/>
              <a:t> (present in pine trees)</a:t>
            </a:r>
            <a:endParaRPr lang="th-TH" dirty="0"/>
          </a:p>
        </p:txBody>
      </p:sp>
      <p:pic>
        <p:nvPicPr>
          <p:cNvPr id="6146" name="Picture 2" descr="Geraniol">
            <a:hlinkClick r:id="rId2" tooltip="Geranio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8" y="5805264"/>
            <a:ext cx="2911489" cy="6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60393" y="5965523"/>
            <a:ext cx="1419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Geraniol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23378" y="3952699"/>
            <a:ext cx="1621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erpineol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6148" name="Picture 4" descr="Skeletal formu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93" y="3422187"/>
            <a:ext cx="1250601" cy="20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68" y="2870713"/>
            <a:ext cx="4025754" cy="268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2120" y="5703913"/>
            <a:ext cx="25584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effectLst/>
              </a:rPr>
              <a:t>Syringa</a:t>
            </a:r>
            <a:r>
              <a:rPr lang="en-US" b="1" i="1" dirty="0" smtClean="0">
                <a:effectLst/>
              </a:rPr>
              <a:t> vulgaris</a:t>
            </a:r>
          </a:p>
          <a:p>
            <a:r>
              <a:rPr lang="en-US" sz="2400" dirty="0" smtClean="0"/>
              <a:t>(lilacs)</a:t>
            </a:r>
            <a:endParaRPr lang="th-TH" sz="2400" dirty="0"/>
          </a:p>
        </p:txBody>
      </p:sp>
      <p:sp>
        <p:nvSpPr>
          <p:cNvPr id="9" name="Rectangle 8"/>
          <p:cNvSpPr/>
          <p:nvPr/>
        </p:nvSpPr>
        <p:spPr>
          <a:xfrm>
            <a:off x="6732240" y="6227133"/>
            <a:ext cx="1827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Family: </a:t>
            </a:r>
            <a:r>
              <a:rPr lang="en-US" sz="1800" dirty="0" err="1" smtClean="0"/>
              <a:t>Oleaceae</a:t>
            </a:r>
            <a:r>
              <a:rPr lang="en-US" sz="1800" dirty="0" smtClean="0"/>
              <a:t> 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874374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860</Words>
  <Application>Microsoft Office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2016-01-24T12:07:06Z</dcterms:created>
  <dcterms:modified xsi:type="dcterms:W3CDTF">2017-06-03T10:29:30Z</dcterms:modified>
</cp:coreProperties>
</file>