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70" r:id="rId4"/>
    <p:sldId id="275" r:id="rId5"/>
    <p:sldId id="276" r:id="rId6"/>
    <p:sldId id="271" r:id="rId7"/>
    <p:sldId id="274" r:id="rId8"/>
    <p:sldId id="281" r:id="rId9"/>
    <p:sldId id="277" r:id="rId10"/>
    <p:sldId id="273" r:id="rId11"/>
    <p:sldId id="278" r:id="rId12"/>
    <p:sldId id="280" r:id="rId13"/>
    <p:sldId id="279" r:id="rId14"/>
    <p:sldId id="282" r:id="rId15"/>
    <p:sldId id="284" r:id="rId16"/>
    <p:sldId id="285" r:id="rId17"/>
    <p:sldId id="286" r:id="rId18"/>
    <p:sldId id="287" r:id="rId19"/>
    <p:sldId id="288" r:id="rId20"/>
    <p:sldId id="289" r:id="rId21"/>
    <p:sldId id="290" r:id="rId22"/>
    <p:sldId id="293" r:id="rId23"/>
    <p:sldId id="291" r:id="rId24"/>
    <p:sldId id="294" r:id="rId25"/>
    <p:sldId id="292" r:id="rId26"/>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82AE77-11FD-43D5-96C7-5D1565E49D88}" type="datetimeFigureOut">
              <a:rPr lang="th-TH" smtClean="0"/>
              <a:t>18/01/59</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56984A-5E1B-47FD-80D9-8F627C1314B7}" type="slidenum">
              <a:rPr lang="th-TH" smtClean="0"/>
              <a:t>‹#›</a:t>
            </a:fld>
            <a:endParaRPr lang="th-TH"/>
          </a:p>
        </p:txBody>
      </p:sp>
    </p:spTree>
    <p:extLst>
      <p:ext uri="{BB962C8B-B14F-4D97-AF65-F5344CB8AC3E}">
        <p14:creationId xmlns:p14="http://schemas.microsoft.com/office/powerpoint/2010/main" val="2971063022"/>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424F0-356C-440E-8EFB-0676063D7799}" type="slidenum">
              <a:rPr lang="en-US" altLang="th-TH"/>
              <a:pPr/>
              <a:t>4</a:t>
            </a:fld>
            <a:endParaRPr lang="en-US" altLang="th-TH"/>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th-TH" altLang="th-T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956984A-5E1B-47FD-80D9-8F627C1314B7}" type="slidenum">
              <a:rPr lang="th-TH" smtClean="0"/>
              <a:t>10</a:t>
            </a:fld>
            <a:endParaRPr lang="th-TH"/>
          </a:p>
        </p:txBody>
      </p:sp>
    </p:spTree>
    <p:extLst>
      <p:ext uri="{BB962C8B-B14F-4D97-AF65-F5344CB8AC3E}">
        <p14:creationId xmlns:p14="http://schemas.microsoft.com/office/powerpoint/2010/main" val="1302782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956984A-5E1B-47FD-80D9-8F627C1314B7}" type="slidenum">
              <a:rPr lang="th-TH" smtClean="0"/>
              <a:t>14</a:t>
            </a:fld>
            <a:endParaRPr lang="th-TH"/>
          </a:p>
        </p:txBody>
      </p:sp>
    </p:spTree>
    <p:extLst>
      <p:ext uri="{BB962C8B-B14F-4D97-AF65-F5344CB8AC3E}">
        <p14:creationId xmlns:p14="http://schemas.microsoft.com/office/powerpoint/2010/main" val="2009258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1BDAFDFB-2F5B-45FF-A98B-ED0A643C8551}" type="datetimeFigureOut">
              <a:rPr lang="th-TH" smtClean="0"/>
              <a:t>18/01/59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5F6F69D-DF47-42FB-B6E1-979303D2664E}" type="slidenum">
              <a:rPr lang="th-TH" smtClean="0"/>
              <a:t>‹#›</a:t>
            </a:fld>
            <a:endParaRPr lang="th-TH"/>
          </a:p>
        </p:txBody>
      </p:sp>
    </p:spTree>
    <p:extLst>
      <p:ext uri="{BB962C8B-B14F-4D97-AF65-F5344CB8AC3E}">
        <p14:creationId xmlns:p14="http://schemas.microsoft.com/office/powerpoint/2010/main" val="3386362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1BDAFDFB-2F5B-45FF-A98B-ED0A643C8551}" type="datetimeFigureOut">
              <a:rPr lang="th-TH" smtClean="0"/>
              <a:t>18/01/59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5F6F69D-DF47-42FB-B6E1-979303D2664E}" type="slidenum">
              <a:rPr lang="th-TH" smtClean="0"/>
              <a:t>‹#›</a:t>
            </a:fld>
            <a:endParaRPr lang="th-TH"/>
          </a:p>
        </p:txBody>
      </p:sp>
    </p:spTree>
    <p:extLst>
      <p:ext uri="{BB962C8B-B14F-4D97-AF65-F5344CB8AC3E}">
        <p14:creationId xmlns:p14="http://schemas.microsoft.com/office/powerpoint/2010/main" val="268288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1BDAFDFB-2F5B-45FF-A98B-ED0A643C8551}" type="datetimeFigureOut">
              <a:rPr lang="th-TH" smtClean="0"/>
              <a:t>18/01/59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5F6F69D-DF47-42FB-B6E1-979303D2664E}" type="slidenum">
              <a:rPr lang="th-TH" smtClean="0"/>
              <a:t>‹#›</a:t>
            </a:fld>
            <a:endParaRPr lang="th-TH"/>
          </a:p>
        </p:txBody>
      </p:sp>
    </p:spTree>
    <p:extLst>
      <p:ext uri="{BB962C8B-B14F-4D97-AF65-F5344CB8AC3E}">
        <p14:creationId xmlns:p14="http://schemas.microsoft.com/office/powerpoint/2010/main" val="1348199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1BDAFDFB-2F5B-45FF-A98B-ED0A643C8551}" type="datetimeFigureOut">
              <a:rPr lang="th-TH" smtClean="0"/>
              <a:t>18/01/59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5F6F69D-DF47-42FB-B6E1-979303D2664E}" type="slidenum">
              <a:rPr lang="th-TH" smtClean="0"/>
              <a:t>‹#›</a:t>
            </a:fld>
            <a:endParaRPr lang="th-TH"/>
          </a:p>
        </p:txBody>
      </p:sp>
    </p:spTree>
    <p:extLst>
      <p:ext uri="{BB962C8B-B14F-4D97-AF65-F5344CB8AC3E}">
        <p14:creationId xmlns:p14="http://schemas.microsoft.com/office/powerpoint/2010/main" val="355626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DAFDFB-2F5B-45FF-A98B-ED0A643C8551}" type="datetimeFigureOut">
              <a:rPr lang="th-TH" smtClean="0"/>
              <a:t>18/01/59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5F6F69D-DF47-42FB-B6E1-979303D2664E}" type="slidenum">
              <a:rPr lang="th-TH" smtClean="0"/>
              <a:t>‹#›</a:t>
            </a:fld>
            <a:endParaRPr lang="th-TH"/>
          </a:p>
        </p:txBody>
      </p:sp>
    </p:spTree>
    <p:extLst>
      <p:ext uri="{BB962C8B-B14F-4D97-AF65-F5344CB8AC3E}">
        <p14:creationId xmlns:p14="http://schemas.microsoft.com/office/powerpoint/2010/main" val="377885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1BDAFDFB-2F5B-45FF-A98B-ED0A643C8551}" type="datetimeFigureOut">
              <a:rPr lang="th-TH" smtClean="0"/>
              <a:t>18/01/59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75F6F69D-DF47-42FB-B6E1-979303D2664E}" type="slidenum">
              <a:rPr lang="th-TH" smtClean="0"/>
              <a:t>‹#›</a:t>
            </a:fld>
            <a:endParaRPr lang="th-TH"/>
          </a:p>
        </p:txBody>
      </p:sp>
    </p:spTree>
    <p:extLst>
      <p:ext uri="{BB962C8B-B14F-4D97-AF65-F5344CB8AC3E}">
        <p14:creationId xmlns:p14="http://schemas.microsoft.com/office/powerpoint/2010/main" val="103508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1BDAFDFB-2F5B-45FF-A98B-ED0A643C8551}" type="datetimeFigureOut">
              <a:rPr lang="th-TH" smtClean="0"/>
              <a:t>18/01/59</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75F6F69D-DF47-42FB-B6E1-979303D2664E}" type="slidenum">
              <a:rPr lang="th-TH" smtClean="0"/>
              <a:t>‹#›</a:t>
            </a:fld>
            <a:endParaRPr lang="th-TH"/>
          </a:p>
        </p:txBody>
      </p:sp>
    </p:spTree>
    <p:extLst>
      <p:ext uri="{BB962C8B-B14F-4D97-AF65-F5344CB8AC3E}">
        <p14:creationId xmlns:p14="http://schemas.microsoft.com/office/powerpoint/2010/main" val="96073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1BDAFDFB-2F5B-45FF-A98B-ED0A643C8551}" type="datetimeFigureOut">
              <a:rPr lang="th-TH" smtClean="0"/>
              <a:t>18/01/59</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75F6F69D-DF47-42FB-B6E1-979303D2664E}" type="slidenum">
              <a:rPr lang="th-TH" smtClean="0"/>
              <a:t>‹#›</a:t>
            </a:fld>
            <a:endParaRPr lang="th-TH"/>
          </a:p>
        </p:txBody>
      </p:sp>
    </p:spTree>
    <p:extLst>
      <p:ext uri="{BB962C8B-B14F-4D97-AF65-F5344CB8AC3E}">
        <p14:creationId xmlns:p14="http://schemas.microsoft.com/office/powerpoint/2010/main" val="188002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AFDFB-2F5B-45FF-A98B-ED0A643C8551}" type="datetimeFigureOut">
              <a:rPr lang="th-TH" smtClean="0"/>
              <a:t>18/01/59</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75F6F69D-DF47-42FB-B6E1-979303D2664E}" type="slidenum">
              <a:rPr lang="th-TH" smtClean="0"/>
              <a:t>‹#›</a:t>
            </a:fld>
            <a:endParaRPr lang="th-TH"/>
          </a:p>
        </p:txBody>
      </p:sp>
    </p:spTree>
    <p:extLst>
      <p:ext uri="{BB962C8B-B14F-4D97-AF65-F5344CB8AC3E}">
        <p14:creationId xmlns:p14="http://schemas.microsoft.com/office/powerpoint/2010/main" val="386794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DAFDFB-2F5B-45FF-A98B-ED0A643C8551}" type="datetimeFigureOut">
              <a:rPr lang="th-TH" smtClean="0"/>
              <a:t>18/01/59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75F6F69D-DF47-42FB-B6E1-979303D2664E}" type="slidenum">
              <a:rPr lang="th-TH" smtClean="0"/>
              <a:t>‹#›</a:t>
            </a:fld>
            <a:endParaRPr lang="th-TH"/>
          </a:p>
        </p:txBody>
      </p:sp>
    </p:spTree>
    <p:extLst>
      <p:ext uri="{BB962C8B-B14F-4D97-AF65-F5344CB8AC3E}">
        <p14:creationId xmlns:p14="http://schemas.microsoft.com/office/powerpoint/2010/main" val="358289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DAFDFB-2F5B-45FF-A98B-ED0A643C8551}" type="datetimeFigureOut">
              <a:rPr lang="th-TH" smtClean="0"/>
              <a:t>18/01/59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75F6F69D-DF47-42FB-B6E1-979303D2664E}" type="slidenum">
              <a:rPr lang="th-TH" smtClean="0"/>
              <a:t>‹#›</a:t>
            </a:fld>
            <a:endParaRPr lang="th-TH"/>
          </a:p>
        </p:txBody>
      </p:sp>
    </p:spTree>
    <p:extLst>
      <p:ext uri="{BB962C8B-B14F-4D97-AF65-F5344CB8AC3E}">
        <p14:creationId xmlns:p14="http://schemas.microsoft.com/office/powerpoint/2010/main" val="184764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AFDFB-2F5B-45FF-A98B-ED0A643C8551}" type="datetimeFigureOut">
              <a:rPr lang="th-TH" smtClean="0"/>
              <a:t>18/01/59</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6F69D-DF47-42FB-B6E1-979303D2664E}" type="slidenum">
              <a:rPr lang="th-TH" smtClean="0"/>
              <a:t>‹#›</a:t>
            </a:fld>
            <a:endParaRPr lang="th-TH"/>
          </a:p>
        </p:txBody>
      </p:sp>
    </p:spTree>
    <p:extLst>
      <p:ext uri="{BB962C8B-B14F-4D97-AF65-F5344CB8AC3E}">
        <p14:creationId xmlns:p14="http://schemas.microsoft.com/office/powerpoint/2010/main" val="2176134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th/url?sa=i&amp;rct=j&amp;q=&amp;esrc=s&amp;frm=1&amp;source=images&amp;cd=&amp;cad=rja&amp;docid=_ViHJbZ8DyfCJM&amp;tbnid=ojtUbg3RpK1eKM:&amp;ved=0CAUQjRw&amp;url=http://www.science.leidenuniv.nl/index.php/ibl/natural_products_lab/profile&amp;ei=SHg1Uvi8KYSVrAeJ3oDoCQ&amp;bvm=bv.52164340,d.bmk&amp;psig=AFQjCNGpGVaarnjjdwpd2ra3twhBaHe_tw&amp;ust=1379322297567428"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hyperlink" Target="https://www.google.co.th/url?sa=i&amp;rct=j&amp;q=&amp;esrc=s&amp;source=images&amp;cd=&amp;cad=rja&amp;uact=8&amp;ved=0ahUKEwjR1veO57DKAhUDB44KHQqvDRMQjRwIBw&amp;url=https://commons.wikimedia.org/wiki/File:Bergapten-2D.png&amp;psig=AFQjCNE1Vxooa1gQZmo6FOBNWh48bbV99w&amp;ust=1453118694318797" TargetMode="External"/><Relationship Id="rId18" Type="http://schemas.openxmlformats.org/officeDocument/2006/relationships/image" Target="../media/image46.png"/><Relationship Id="rId3" Type="http://schemas.openxmlformats.org/officeDocument/2006/relationships/image" Target="../media/image38.png"/><Relationship Id="rId7" Type="http://schemas.openxmlformats.org/officeDocument/2006/relationships/hyperlink" Target="https://upload.wikimedia.org/wikipedia/commons/a/ac/Khellin.svg" TargetMode="External"/><Relationship Id="rId12" Type="http://schemas.openxmlformats.org/officeDocument/2006/relationships/image" Target="../media/image43.png"/><Relationship Id="rId17" Type="http://schemas.openxmlformats.org/officeDocument/2006/relationships/hyperlink" Target="https://upload.wikimedia.org/wikipedia/commons/a/aa/Scopoletin.png" TargetMode="External"/><Relationship Id="rId2" Type="http://schemas.openxmlformats.org/officeDocument/2006/relationships/notesSlide" Target="../notesSlides/notesSlide3.xml"/><Relationship Id="rId16"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hyperlink" Target="https://www.google.co.th/url?sa=i&amp;rct=j&amp;q=&amp;esrc=s&amp;source=images&amp;cd=&amp;cad=rja&amp;uact=8&amp;ved=0ahUKEwjytKLX5bDKAhVBSo4KHXsND1MQjRwIBw&amp;url=https://commons.wikimedia.org/wiki/File:Khellin.svg&amp;psig=AFQjCNHgoHH6TeSoYnj3hTUQ3l19LOM-HQ&amp;ust=1453118288731326" TargetMode="External"/><Relationship Id="rId11" Type="http://schemas.openxmlformats.org/officeDocument/2006/relationships/hyperlink" Target="https://www.google.co.th/url?sa=i&amp;rct=j&amp;q=&amp;esrc=s&amp;source=images&amp;cd=&amp;cad=rja&amp;uact=8&amp;ved=0ahUKEwi4tpzz5rDKAhXJt44KHXFmBM0QjRwIBw&amp;url=https://commons.wikimedia.org/wiki/File:Psoralen.svg&amp;bvm=bv.112064104,d.c2E&amp;psig=AFQjCNFT_emKwZnLOZLIzRTj-0pYhjCUNQ&amp;ust=1453118634832393" TargetMode="External"/><Relationship Id="rId5" Type="http://schemas.openxmlformats.org/officeDocument/2006/relationships/image" Target="../media/image40.png"/><Relationship Id="rId15" Type="http://schemas.openxmlformats.org/officeDocument/2006/relationships/hyperlink" Target="https://www.google.co.th/url?sa=i&amp;rct=j&amp;q=&amp;esrc=s&amp;source=images&amp;cd=&amp;cad=rja&amp;uact=8&amp;ved=0ahUKEwi1qZTP57DKAhWBwo4KHcGZB98QjRwIBw&amp;url=https://en.wikipedia.org/wiki/Dicoumarol&amp;psig=AFQjCNGMXn3TyflDLcOvwbpwX8thegmoow&amp;ust=1453118827853375" TargetMode="External"/><Relationship Id="rId10" Type="http://schemas.openxmlformats.org/officeDocument/2006/relationships/image" Target="../media/image42.gif"/><Relationship Id="rId4" Type="http://schemas.openxmlformats.org/officeDocument/2006/relationships/image" Target="../media/image39.png"/><Relationship Id="rId9" Type="http://schemas.openxmlformats.org/officeDocument/2006/relationships/hyperlink" Target="http://www.google.co.th/url?sa=i&amp;rct=j&amp;q=&amp;esrc=s&amp;source=images&amp;cd=&amp;cad=rja&amp;uact=8&amp;ved=0ahUKEwiRz_rf5rDKAhVDto4KHdZdDKAQjRwIBw&amp;url=http://www.awl.ch/heilpflanzen/ammi_visnaga/bischofskraut.htm&amp;psig=AFQjCNG_BNtUr3Qrp_Qhgku3PsnQbJy0Qw&amp;ust=1453118585311605" TargetMode="External"/><Relationship Id="rId14" Type="http://schemas.openxmlformats.org/officeDocument/2006/relationships/image" Target="../media/image4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hyperlink" Target="http://www.google.co.th/url?sa=i&amp;rct=j&amp;q=&amp;esrc=s&amp;source=images&amp;cd=&amp;cad=rja&amp;uact=8&amp;ved=0ahUKEwjYtoev7bDKAhVBcY4KHXmrBCgQjRwIBw&amp;url=http://wellnessadvocate.com/?uid%3D77338&amp;psig=AFQjCNG_FMQJcmaosJagH9X5-0Xsvji2oA&amp;ust=1453120298665382" TargetMode="Externa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hyperlink" Target="https://www.google.co.th/url?sa=i&amp;rct=j&amp;q=&amp;esrc=s&amp;source=images&amp;cd=&amp;cad=rja&amp;uact=8&amp;ved=0ahUKEwia_7vO-LDKAhWUUY4KHaBJC4sQjRwIBw&amp;url=https://en.wikipedia.org/wiki/Flavones&amp;bvm=bv.112064104,d.c2E&amp;psig=AFQjCNE82FSdRglB3jY3L41L2vNkJrZQIQ&amp;ust=145312338842973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hyperlink" Target="https://en.wikipedia.org/wiki/File:Flavone_skeleton_colored.svg" TargetMode="External"/><Relationship Id="rId1" Type="http://schemas.openxmlformats.org/officeDocument/2006/relationships/slideLayout" Target="../slideLayouts/slideLayout2.xml"/><Relationship Id="rId6" Type="http://schemas.openxmlformats.org/officeDocument/2006/relationships/hyperlink" Target="https://en.wikipedia.org/wiki/File:Flavan_acsv.svg" TargetMode="External"/><Relationship Id="rId5" Type="http://schemas.openxmlformats.org/officeDocument/2006/relationships/image" Target="../media/image55.png"/><Relationship Id="rId4" Type="http://schemas.openxmlformats.org/officeDocument/2006/relationships/hyperlink" Target="https://en.wikipedia.org/wiki/File:Flavanone_skeleton_colored.sv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hyperlink" Target="http://www.google.co.th/url?sa=i&amp;rct=j&amp;q=&amp;esrc=s&amp;source=images&amp;cd=&amp;cad=rja&amp;uact=8&amp;ved=0ahUKEwihzaui_bDKAhXXxI4KHVizA6oQjRwIBw&amp;url=http://www.sigmaaldrich.com/catalog/product/sigma/g7384&amp;psig=AFQjCNFf3EeajayG5I7tzyQt1uildx0SEA&amp;ust=1453124603375157" TargetMode="External"/><Relationship Id="rId1" Type="http://schemas.openxmlformats.org/officeDocument/2006/relationships/slideLayout" Target="../slideLayouts/slideLayout2.xml"/><Relationship Id="rId6" Type="http://schemas.openxmlformats.org/officeDocument/2006/relationships/hyperlink" Target="https://www.google.co.th/url?sa=i&amp;rct=j&amp;q=&amp;esrc=s&amp;source=images&amp;cd=&amp;cad=rja&amp;uact=8&amp;ved=0ahUKEwivpKzH_bDKAhUSA44KHUMRC5kQjRwIBw&amp;url=https://commons.wikimedia.org/wiki/File:(%2B)-Catechin.png&amp;psig=AFQjCNFXaw4wvsVFYBOsatrM13XyhHrx9w&amp;ust=1453124717044688" TargetMode="External"/><Relationship Id="rId5" Type="http://schemas.openxmlformats.org/officeDocument/2006/relationships/image" Target="../media/image62.png"/><Relationship Id="rId4" Type="http://schemas.openxmlformats.org/officeDocument/2006/relationships/hyperlink" Target="https://www.google.co.th/url?sa=i&amp;rct=j&amp;q=&amp;esrc=s&amp;source=images&amp;cd=&amp;cad=rja&amp;uact=8&amp;ved=0ahUKEwijrcyw_bDKAhXNGo4KHeRJBFwQjRwIBw&amp;url=https://commons.wikimedia.org/wiki/File:Glucogallin.svg&amp;psig=AFQjCNHeqRgPJkoOu6R_2WOd58lLgypdVw&amp;ust=145312466903987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hyperlink" Target="https://en.wikipedia.org/wiki/File:Naphthoquinone.png" TargetMode="External"/><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hyperlink" Target="https://www.google.co.th/url?sa=i&amp;rct=j&amp;q=&amp;esrc=s&amp;source=images&amp;cd=&amp;cad=rja&amp;uact=8&amp;ved=0ahUKEwiS5ui_j7DKAhVOwI4KHcY6AQoQjRwIBw&amp;url=https://commons.wikimedia.org/wiki/File:Flavonoid_basis.svg&amp;psig=AFQjCNFHSjCh9Umrz7OkjdhdBs_Uh-_IAg&amp;ust=1453095150303501"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google.co.th/url?sa=i&amp;rct=j&amp;q=&amp;esrc=s&amp;source=images&amp;cd=&amp;cad=rja&amp;uact=8&amp;ved=0ahUKEwixtqr2jrDKAhVTGY4KHSw3DEYQjRwIBw&amp;url=https://en.wikipedia.org/wiki/Epigallocatechin_gallate&amp;bvm=bv.112064104,d.c2E&amp;psig=AFQjCNHjSRfyM2osIbsN3iYiLs67zEfJeg&amp;ust=1453095020408011"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hyperlink" Target="https://www.google.co.th/url?sa=i&amp;rct=j&amp;q=&amp;esrc=s&amp;source=images&amp;cd=&amp;cad=rja&amp;uact=8&amp;ved=0ahUKEwjH1r--wbDKAhVDVY4KHaYUBCcQjRwIBw&amp;url=https://en.wikipedia.org/wiki/Cinnamic_acid&amp;bvm=bv.112064104,d.c2E&amp;psig=AFQjCNEho3SXbt2Yo_Yt26SvLSRljGxdyw&amp;ust=1453108588578810"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hyperlink" Target="http://www.google.co.th/url?sa=i&amp;rct=j&amp;q=&amp;esrc=s&amp;source=images&amp;cd=&amp;cad=rja&amp;uact=8&amp;ved=0ahUKEwiX64y_wLDKAhWDCo4KHaqZBRkQjRwIBw&amp;url=http://sciencemadness.wikia.com/wiki/Methyl_salicylate&amp;bvm=bv.112064104,d.c2E&amp;psig=AFQjCNHnBIIx8_hBEiwtIrPwvA6DyKumeA&amp;ust=1453108309985000" TargetMode="External"/><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wncwww14.wks.gorlaeus.net/images/home/news/NPL01.jp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868144" y="1843934"/>
            <a:ext cx="3171825"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332656"/>
            <a:ext cx="9144000" cy="1323439"/>
          </a:xfrm>
          <a:prstGeom prst="rect">
            <a:avLst/>
          </a:prstGeom>
          <a:solidFill>
            <a:srgbClr val="D0FFB9"/>
          </a:solidFill>
        </p:spPr>
        <p:txBody>
          <a:bodyPr wrap="square" rtlCol="0">
            <a:spAutoFit/>
          </a:bodyPr>
          <a:lstStyle/>
          <a:p>
            <a:pPr algn="ctr"/>
            <a:r>
              <a:rPr lang="th-TH" sz="4000" b="1" dirty="0" smtClean="0">
                <a:solidFill>
                  <a:srgbClr val="009900"/>
                </a:solidFill>
                <a:latin typeface="TH SarabunPSK" panose="020B0500040200020003" pitchFamily="34" charset="-34"/>
                <a:cs typeface="TH SarabunPSK" panose="020B0500040200020003" pitchFamily="34" charset="-34"/>
              </a:rPr>
              <a:t>ผลิตภัณฑ์ธรรมชาติเพื่อสุขภาพและความงาม</a:t>
            </a:r>
          </a:p>
          <a:p>
            <a:pPr algn="ctr"/>
            <a:r>
              <a:rPr lang="en-US" sz="4000" b="1" dirty="0" smtClean="0">
                <a:solidFill>
                  <a:srgbClr val="009900"/>
                </a:solidFill>
                <a:latin typeface="TH SarabunPSK" panose="020B0500040200020003" pitchFamily="34" charset="-34"/>
                <a:cs typeface="TH SarabunPSK" panose="020B0500040200020003" pitchFamily="34" charset="-34"/>
              </a:rPr>
              <a:t>Natural Products for Health and Beauty</a:t>
            </a:r>
          </a:p>
        </p:txBody>
      </p:sp>
      <p:sp>
        <p:nvSpPr>
          <p:cNvPr id="6" name="Rectangle 5"/>
          <p:cNvSpPr/>
          <p:nvPr/>
        </p:nvSpPr>
        <p:spPr>
          <a:xfrm>
            <a:off x="0" y="2274838"/>
            <a:ext cx="9144000" cy="2308324"/>
          </a:xfrm>
          <a:prstGeom prst="rect">
            <a:avLst/>
          </a:prstGeom>
        </p:spPr>
        <p:txBody>
          <a:bodyPr wrap="square">
            <a:spAutoFit/>
          </a:bodyPr>
          <a:lstStyle/>
          <a:p>
            <a:pPr algn="ctr">
              <a:spcAft>
                <a:spcPts val="0"/>
              </a:spcAft>
            </a:pPr>
            <a:r>
              <a:rPr lang="th-TH" sz="3600" b="1" dirty="0" smtClean="0">
                <a:latin typeface="TH SarabunPSK" panose="020B0500040200020003" pitchFamily="34" charset="-34"/>
                <a:cs typeface="TH SarabunPSK" panose="020B0500040200020003" pitchFamily="34" charset="-34"/>
              </a:rPr>
              <a:t>รหัสวิชา </a:t>
            </a:r>
            <a:r>
              <a:rPr lang="en-US" sz="3600" b="1" dirty="0" smtClean="0">
                <a:effectLst/>
                <a:latin typeface="TH SarabunPSK" panose="020B0500040200020003" pitchFamily="34" charset="-34"/>
                <a:cs typeface="TH SarabunPSK" panose="020B0500040200020003" pitchFamily="34" charset="-34"/>
              </a:rPr>
              <a:t>1162202</a:t>
            </a:r>
          </a:p>
          <a:p>
            <a:pPr algn="ctr">
              <a:spcAft>
                <a:spcPts val="0"/>
              </a:spcAft>
            </a:pPr>
            <a:r>
              <a:rPr lang="th-TH" sz="3600" b="1" dirty="0" smtClean="0">
                <a:latin typeface="TH SarabunPSK" panose="020B0500040200020003" pitchFamily="34" charset="-34"/>
                <a:ea typeface="Times New Roman"/>
                <a:cs typeface="TH SarabunPSK" panose="020B0500040200020003" pitchFamily="34" charset="-34"/>
              </a:rPr>
              <a:t>หน่วยกิต</a:t>
            </a:r>
            <a:r>
              <a:rPr lang="en-US" sz="3600" b="1" dirty="0" smtClean="0">
                <a:latin typeface="TH SarabunPSK" panose="020B0500040200020003" pitchFamily="34" charset="-34"/>
                <a:ea typeface="Times New Roman"/>
                <a:cs typeface="TH SarabunPSK" panose="020B0500040200020003" pitchFamily="34" charset="-34"/>
              </a:rPr>
              <a:t>3(2-2-5)</a:t>
            </a:r>
          </a:p>
          <a:p>
            <a:pPr algn="ctr">
              <a:spcAft>
                <a:spcPts val="0"/>
              </a:spcAft>
            </a:pPr>
            <a:endParaRPr lang="en-US" sz="3600" b="1" dirty="0">
              <a:effectLst/>
              <a:latin typeface="TH SarabunPSK" panose="020B0500040200020003" pitchFamily="34" charset="-34"/>
              <a:ea typeface="Times New Roman"/>
              <a:cs typeface="TH SarabunPSK" panose="020B0500040200020003" pitchFamily="34" charset="-34"/>
            </a:endParaRPr>
          </a:p>
          <a:p>
            <a:pPr algn="ctr">
              <a:spcAft>
                <a:spcPts val="0"/>
              </a:spcAft>
            </a:pPr>
            <a:r>
              <a:rPr lang="th-TH" sz="3600" b="1" dirty="0" smtClean="0">
                <a:latin typeface="TH SarabunPSK" panose="020B0500040200020003" pitchFamily="34" charset="-34"/>
                <a:ea typeface="Times New Roman"/>
                <a:cs typeface="TH SarabunPSK" panose="020B0500040200020003" pitchFamily="34" charset="-34"/>
              </a:rPr>
              <a:t>วิชาเอก (เลือก)</a:t>
            </a:r>
            <a:endParaRPr lang="en-US" sz="3600" b="1" dirty="0">
              <a:effectLst/>
              <a:latin typeface="TH SarabunPSK" panose="020B0500040200020003" pitchFamily="34" charset="-34"/>
              <a:ea typeface="Times New Roman"/>
              <a:cs typeface="TH SarabunPSK" panose="020B0500040200020003" pitchFamily="34" charset="-34"/>
            </a:endParaRPr>
          </a:p>
        </p:txBody>
      </p:sp>
      <p:sp>
        <p:nvSpPr>
          <p:cNvPr id="7" name="TextBox 6"/>
          <p:cNvSpPr txBox="1"/>
          <p:nvPr/>
        </p:nvSpPr>
        <p:spPr>
          <a:xfrm>
            <a:off x="30354" y="5013176"/>
            <a:ext cx="9113646" cy="1754326"/>
          </a:xfrm>
          <a:prstGeom prst="rect">
            <a:avLst/>
          </a:prstGeom>
          <a:noFill/>
        </p:spPr>
        <p:txBody>
          <a:bodyPr wrap="square" rtlCol="0">
            <a:spAutoFit/>
          </a:bodyPr>
          <a:lstStyle/>
          <a:p>
            <a:pPr algn="ctr"/>
            <a:r>
              <a:rPr lang="th-TH" sz="3600" b="1" dirty="0" smtClean="0">
                <a:latin typeface="TH SarabunPSK" panose="020B0500040200020003" pitchFamily="34" charset="-34"/>
                <a:cs typeface="TH SarabunPSK" panose="020B0500040200020003" pitchFamily="34" charset="-34"/>
              </a:rPr>
              <a:t>อ. ดร. วรวัฒน์   พรหมเด่น</a:t>
            </a:r>
          </a:p>
          <a:p>
            <a:pPr algn="ctr"/>
            <a:r>
              <a:rPr lang="th-TH" sz="3600" b="1" dirty="0" smtClean="0">
                <a:latin typeface="TH SarabunPSK" panose="020B0500040200020003" pitchFamily="34" charset="-34"/>
                <a:cs typeface="TH SarabunPSK" panose="020B0500040200020003" pitchFamily="34" charset="-34"/>
              </a:rPr>
              <a:t>สาขาวิชาวิทยาศาสตร์ทั่วไป คณะครุศาสตร์</a:t>
            </a:r>
          </a:p>
          <a:p>
            <a:pPr algn="ctr"/>
            <a:r>
              <a:rPr lang="th-TH" sz="3600" b="1" dirty="0" smtClean="0">
                <a:latin typeface="TH SarabunPSK" panose="020B0500040200020003" pitchFamily="34" charset="-34"/>
                <a:cs typeface="TH SarabunPSK" panose="020B0500040200020003" pitchFamily="34" charset="-34"/>
              </a:rPr>
              <a:t>มหาวิทยาลัยราชภัฏบุรีรัมย์</a:t>
            </a:r>
            <a:endParaRPr lang="th-TH" sz="36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786047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893" y="188640"/>
            <a:ext cx="8064896" cy="1384995"/>
          </a:xfrm>
          <a:prstGeom prst="rect">
            <a:avLst/>
          </a:prstGeom>
        </p:spPr>
        <p:txBody>
          <a:bodyPr wrap="square">
            <a:spAutoFit/>
          </a:bodyPr>
          <a:lstStyle/>
          <a:p>
            <a:r>
              <a:rPr lang="th-TH" b="1" dirty="0" smtClean="0">
                <a:solidFill>
                  <a:srgbClr val="FF0000"/>
                </a:solidFill>
                <a:latin typeface="TH SarabunPSK" panose="020B0500040200020003" pitchFamily="34" charset="-34"/>
                <a:cs typeface="TH SarabunPSK" panose="020B0500040200020003" pitchFamily="34" charset="-34"/>
              </a:rPr>
              <a:t>กลุ่มสารฟีนอลิก (</a:t>
            </a:r>
            <a:r>
              <a:rPr lang="en-US" b="1" dirty="0" smtClean="0">
                <a:solidFill>
                  <a:srgbClr val="FF0000"/>
                </a:solidFill>
                <a:latin typeface="TH SarabunPSK" panose="020B0500040200020003" pitchFamily="34" charset="-34"/>
                <a:cs typeface="TH SarabunPSK" panose="020B0500040200020003" pitchFamily="34" charset="-34"/>
              </a:rPr>
              <a:t>phenolic compounds)</a:t>
            </a:r>
            <a:endParaRPr lang="en-US" b="1" dirty="0">
              <a:solidFill>
                <a:srgbClr val="FF0000"/>
              </a:solidFill>
              <a:latin typeface="TH SarabunPSK" panose="020B0500040200020003" pitchFamily="34" charset="-34"/>
              <a:cs typeface="TH SarabunPSK" panose="020B0500040200020003" pitchFamily="34" charset="-34"/>
            </a:endParaRPr>
          </a:p>
          <a:p>
            <a:pPr marL="457200" indent="-457200">
              <a:buFont typeface="Arial" panose="020B0604020202020204" pitchFamily="34" charset="0"/>
              <a:buChar char="•"/>
            </a:pPr>
            <a:r>
              <a:rPr lang="en-US" b="1" dirty="0" smtClean="0">
                <a:solidFill>
                  <a:srgbClr val="FF0000"/>
                </a:solidFill>
                <a:latin typeface="TH SarabunPSK" panose="020B0500040200020003" pitchFamily="34" charset="-34"/>
                <a:cs typeface="TH SarabunPSK" panose="020B0500040200020003" pitchFamily="34" charset="-34"/>
              </a:rPr>
              <a:t>Simple Phenol / Phenolic acid /</a:t>
            </a:r>
          </a:p>
          <a:p>
            <a:r>
              <a:rPr lang="en-US" b="1" dirty="0" smtClean="0">
                <a:solidFill>
                  <a:srgbClr val="FF0000"/>
                </a:solidFill>
                <a:latin typeface="TH SarabunPSK" panose="020B0500040200020003" pitchFamily="34" charset="-34"/>
                <a:cs typeface="TH SarabunPSK" panose="020B0500040200020003" pitchFamily="34" charset="-34"/>
              </a:rPr>
              <a:t> </a:t>
            </a:r>
            <a:r>
              <a:rPr lang="en-US" b="1" dirty="0" err="1" smtClean="0">
                <a:solidFill>
                  <a:srgbClr val="FF0000"/>
                </a:solidFill>
                <a:latin typeface="TH SarabunPSK" panose="020B0500040200020003" pitchFamily="34" charset="-34"/>
                <a:cs typeface="TH SarabunPSK" panose="020B0500040200020003" pitchFamily="34" charset="-34"/>
              </a:rPr>
              <a:t>Phonolic</a:t>
            </a:r>
            <a:r>
              <a:rPr lang="en-US" b="1" dirty="0" smtClean="0">
                <a:solidFill>
                  <a:srgbClr val="FF0000"/>
                </a:solidFill>
                <a:latin typeface="TH SarabunPSK" panose="020B0500040200020003" pitchFamily="34" charset="-34"/>
                <a:cs typeface="TH SarabunPSK" panose="020B0500040200020003" pitchFamily="34" charset="-34"/>
              </a:rPr>
              <a:t> glycosides</a:t>
            </a:r>
          </a:p>
        </p:txBody>
      </p:sp>
      <p:pic>
        <p:nvPicPr>
          <p:cNvPr id="4103" name="Picture 7" descr="Arbutin structure.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893" y="1674666"/>
            <a:ext cx="2344152" cy="17543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8697" y="4365104"/>
            <a:ext cx="8846605" cy="1815882"/>
          </a:xfrm>
          <a:prstGeom prst="rect">
            <a:avLst/>
          </a:prstGeom>
        </p:spPr>
        <p:txBody>
          <a:bodyPr wrap="square">
            <a:spAutoFit/>
          </a:bodyPr>
          <a:lstStyle/>
          <a:p>
            <a:r>
              <a:rPr lang="en-US" b="1" dirty="0" err="1" smtClean="0">
                <a:latin typeface="TH Sarabun New" panose="020B0500040200020003" pitchFamily="34" charset="-34"/>
                <a:cs typeface="TH Sarabun New" panose="020B0500040200020003" pitchFamily="34" charset="-34"/>
              </a:rPr>
              <a:t>Arbutin</a:t>
            </a:r>
            <a:r>
              <a:rPr lang="en-US" b="1" dirty="0" smtClean="0">
                <a:latin typeface="TH Sarabun New" panose="020B0500040200020003" pitchFamily="34" charset="-34"/>
                <a:cs typeface="TH Sarabun New" panose="020B0500040200020003" pitchFamily="34" charset="-34"/>
              </a:rPr>
              <a:t> </a:t>
            </a:r>
            <a:r>
              <a:rPr lang="en-US" dirty="0" smtClean="0">
                <a:latin typeface="TH Sarabun New" panose="020B0500040200020003" pitchFamily="34" charset="-34"/>
                <a:cs typeface="TH Sarabun New" panose="020B0500040200020003" pitchFamily="34" charset="-34"/>
              </a:rPr>
              <a:t>is a glycoside; a glycosylated hydroquinone extracted from the bearberry plant in the genus </a:t>
            </a:r>
            <a:r>
              <a:rPr lang="en-US" i="1" dirty="0" err="1" smtClean="0">
                <a:latin typeface="TH Sarabun New" panose="020B0500040200020003" pitchFamily="34" charset="-34"/>
                <a:cs typeface="TH Sarabun New" panose="020B0500040200020003" pitchFamily="34" charset="-34"/>
              </a:rPr>
              <a:t>Arctostaphylos</a:t>
            </a:r>
            <a:r>
              <a:rPr lang="en-US" dirty="0" smtClean="0">
                <a:latin typeface="TH Sarabun New" panose="020B0500040200020003" pitchFamily="34" charset="-34"/>
                <a:cs typeface="TH Sarabun New" panose="020B0500040200020003" pitchFamily="34" charset="-34"/>
              </a:rPr>
              <a:t>. It inhibits </a:t>
            </a:r>
            <a:r>
              <a:rPr lang="en-US" dirty="0" err="1" smtClean="0">
                <a:latin typeface="TH Sarabun New" panose="020B0500040200020003" pitchFamily="34" charset="-34"/>
                <a:cs typeface="TH Sarabun New" panose="020B0500040200020003" pitchFamily="34" charset="-34"/>
              </a:rPr>
              <a:t>tyrosinase</a:t>
            </a:r>
            <a:r>
              <a:rPr lang="en-US" dirty="0" smtClean="0">
                <a:latin typeface="TH Sarabun New" panose="020B0500040200020003" pitchFamily="34" charset="-34"/>
                <a:cs typeface="TH Sarabun New" panose="020B0500040200020003" pitchFamily="34" charset="-34"/>
              </a:rPr>
              <a:t> and thus prevents the formation of melanin. </a:t>
            </a:r>
            <a:r>
              <a:rPr lang="en-US" dirty="0" err="1" smtClean="0">
                <a:latin typeface="TH Sarabun New" panose="020B0500040200020003" pitchFamily="34" charset="-34"/>
                <a:cs typeface="TH Sarabun New" panose="020B0500040200020003" pitchFamily="34" charset="-34"/>
              </a:rPr>
              <a:t>Arbutin</a:t>
            </a:r>
            <a:r>
              <a:rPr lang="en-US" dirty="0" smtClean="0">
                <a:latin typeface="TH Sarabun New" panose="020B0500040200020003" pitchFamily="34" charset="-34"/>
                <a:cs typeface="TH Sarabun New" panose="020B0500040200020003" pitchFamily="34" charset="-34"/>
              </a:rPr>
              <a:t> is therefore used as a skin-lightening agent. </a:t>
            </a:r>
            <a:r>
              <a:rPr lang="en-US" dirty="0" err="1" smtClean="0">
                <a:latin typeface="TH Sarabun New" panose="020B0500040200020003" pitchFamily="34" charset="-34"/>
                <a:cs typeface="TH Sarabun New" panose="020B0500040200020003" pitchFamily="34" charset="-34"/>
              </a:rPr>
              <a:t>Arbutin</a:t>
            </a:r>
            <a:r>
              <a:rPr lang="en-US" dirty="0" smtClean="0">
                <a:latin typeface="TH Sarabun New" panose="020B0500040200020003" pitchFamily="34" charset="-34"/>
                <a:cs typeface="TH Sarabun New" panose="020B0500040200020003" pitchFamily="34" charset="-34"/>
              </a:rPr>
              <a:t> is found in wheat, and is concentrated in pear skins. </a:t>
            </a:r>
            <a:endParaRPr lang="th-TH" dirty="0">
              <a:latin typeface="TH Sarabun New" panose="020B0500040200020003" pitchFamily="34" charset="-34"/>
              <a:cs typeface="TH Sarabun New" panose="020B0500040200020003" pitchFamily="34" charset="-34"/>
            </a:endParaRPr>
          </a:p>
        </p:txBody>
      </p:sp>
      <p:pic>
        <p:nvPicPr>
          <p:cNvPr id="411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547647"/>
            <a:ext cx="3521968" cy="2641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699815" y="3228945"/>
            <a:ext cx="2667974" cy="400110"/>
          </a:xfrm>
          <a:prstGeom prst="rect">
            <a:avLst/>
          </a:prstGeom>
        </p:spPr>
        <p:txBody>
          <a:bodyPr wrap="none">
            <a:spAutoFit/>
          </a:bodyPr>
          <a:lstStyle/>
          <a:p>
            <a:r>
              <a:rPr lang="en-US" sz="2000" i="1" dirty="0" err="1" smtClean="0"/>
              <a:t>Arctostaphylos</a:t>
            </a:r>
            <a:r>
              <a:rPr lang="en-US" sz="2000" i="1" dirty="0" smtClean="0"/>
              <a:t> </a:t>
            </a:r>
            <a:r>
              <a:rPr lang="en-US" sz="2000" i="1" dirty="0" err="1" smtClean="0"/>
              <a:t>uva-ursi</a:t>
            </a:r>
            <a:r>
              <a:rPr lang="en-US" sz="2000" i="1" dirty="0" smtClean="0"/>
              <a:t> </a:t>
            </a:r>
            <a:endParaRPr lang="th-TH" sz="2000" i="1" dirty="0"/>
          </a:p>
        </p:txBody>
      </p:sp>
      <p:sp>
        <p:nvSpPr>
          <p:cNvPr id="8" name="Rectangle 7"/>
          <p:cNvSpPr/>
          <p:nvPr/>
        </p:nvSpPr>
        <p:spPr>
          <a:xfrm>
            <a:off x="4971063" y="3506303"/>
            <a:ext cx="4572000" cy="646331"/>
          </a:xfrm>
          <a:prstGeom prst="rect">
            <a:avLst/>
          </a:prstGeom>
        </p:spPr>
        <p:txBody>
          <a:bodyPr>
            <a:spAutoFit/>
          </a:bodyPr>
          <a:lstStyle/>
          <a:p>
            <a:r>
              <a:rPr lang="en-US" sz="1800" i="1" dirty="0" smtClean="0"/>
              <a:t>Family: </a:t>
            </a:r>
            <a:r>
              <a:rPr lang="en-US" sz="1800" i="1" dirty="0" err="1" smtClean="0"/>
              <a:t>Ericaceae</a:t>
            </a:r>
            <a:r>
              <a:rPr lang="en-US" sz="1800" i="1" dirty="0" smtClean="0"/>
              <a:t> </a:t>
            </a:r>
          </a:p>
          <a:p>
            <a:r>
              <a:rPr lang="en-US" sz="1800" i="1" dirty="0" smtClean="0"/>
              <a:t>Genus: </a:t>
            </a:r>
            <a:r>
              <a:rPr lang="en-US" sz="1800" i="1" dirty="0" err="1" smtClean="0"/>
              <a:t>Arctostaphylos</a:t>
            </a:r>
            <a:r>
              <a:rPr lang="en-US" sz="1800" i="1" dirty="0" smtClean="0"/>
              <a:t> </a:t>
            </a:r>
            <a:endParaRPr lang="en-US" sz="1800" i="1" dirty="0"/>
          </a:p>
        </p:txBody>
      </p:sp>
      <p:sp>
        <p:nvSpPr>
          <p:cNvPr id="9" name="Rectangle 8"/>
          <p:cNvSpPr/>
          <p:nvPr/>
        </p:nvSpPr>
        <p:spPr>
          <a:xfrm>
            <a:off x="6053621" y="0"/>
            <a:ext cx="1710853" cy="523220"/>
          </a:xfrm>
          <a:prstGeom prst="rect">
            <a:avLst/>
          </a:prstGeom>
        </p:spPr>
        <p:txBody>
          <a:bodyPr wrap="none">
            <a:spAutoFit/>
          </a:bodyPr>
          <a:lstStyle/>
          <a:p>
            <a:r>
              <a:rPr lang="en-US" dirty="0" smtClean="0"/>
              <a:t> bearberry</a:t>
            </a:r>
            <a:endParaRPr lang="th-TH" dirty="0"/>
          </a:p>
        </p:txBody>
      </p:sp>
    </p:spTree>
    <p:extLst>
      <p:ext uri="{BB962C8B-B14F-4D97-AF65-F5344CB8AC3E}">
        <p14:creationId xmlns:p14="http://schemas.microsoft.com/office/powerpoint/2010/main" val="1859836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292" y="1688546"/>
            <a:ext cx="5184576" cy="1384995"/>
          </a:xfrm>
          <a:prstGeom prst="rect">
            <a:avLst/>
          </a:prstGeom>
        </p:spPr>
        <p:txBody>
          <a:bodyPr wrap="square">
            <a:spAutoFit/>
          </a:bodyPr>
          <a:lstStyle/>
          <a:p>
            <a:r>
              <a:rPr lang="en-US" dirty="0">
                <a:latin typeface="TH Sarabun New" panose="020B0500040200020003" pitchFamily="34" charset="-34"/>
                <a:cs typeface="TH Sarabun New" panose="020B0500040200020003" pitchFamily="34" charset="-34"/>
              </a:rPr>
              <a:t>A</a:t>
            </a:r>
            <a:r>
              <a:rPr lang="en-US" dirty="0" smtClean="0">
                <a:latin typeface="TH Sarabun New" panose="020B0500040200020003" pitchFamily="34" charset="-34"/>
                <a:cs typeface="TH Sarabun New" panose="020B0500040200020003" pitchFamily="34" charset="-34"/>
              </a:rPr>
              <a:t>BUTIN is also found in </a:t>
            </a:r>
            <a:r>
              <a:rPr lang="en-US" i="1" dirty="0" err="1" smtClean="0">
                <a:latin typeface="TH Sarabun New" panose="020B0500040200020003" pitchFamily="34" charset="-34"/>
                <a:cs typeface="TH Sarabun New" panose="020B0500040200020003" pitchFamily="34" charset="-34"/>
              </a:rPr>
              <a:t>Bergenia</a:t>
            </a:r>
            <a:r>
              <a:rPr lang="en-US" i="1" dirty="0" smtClean="0">
                <a:latin typeface="TH Sarabun New" panose="020B0500040200020003" pitchFamily="34" charset="-34"/>
                <a:cs typeface="TH Sarabun New" panose="020B0500040200020003" pitchFamily="34" charset="-34"/>
              </a:rPr>
              <a:t> </a:t>
            </a:r>
            <a:r>
              <a:rPr lang="en-US" i="1" dirty="0" err="1" smtClean="0">
                <a:latin typeface="TH Sarabun New" panose="020B0500040200020003" pitchFamily="34" charset="-34"/>
                <a:cs typeface="TH Sarabun New" panose="020B0500040200020003" pitchFamily="34" charset="-34"/>
              </a:rPr>
              <a:t>crassifolia</a:t>
            </a:r>
            <a:r>
              <a:rPr lang="en-US" dirty="0" smtClean="0">
                <a:latin typeface="TH Sarabun New" panose="020B0500040200020003" pitchFamily="34" charset="-34"/>
                <a:cs typeface="TH Sarabun New" panose="020B0500040200020003" pitchFamily="34" charset="-34"/>
              </a:rPr>
              <a:t>. It was also produced by an in vitro culture of </a:t>
            </a:r>
            <a:r>
              <a:rPr lang="en-US" i="1" dirty="0" err="1" smtClean="0">
                <a:latin typeface="TH Sarabun New" panose="020B0500040200020003" pitchFamily="34" charset="-34"/>
                <a:cs typeface="TH Sarabun New" panose="020B0500040200020003" pitchFamily="34" charset="-34"/>
              </a:rPr>
              <a:t>Schisandra</a:t>
            </a:r>
            <a:r>
              <a:rPr lang="en-US" i="1" dirty="0" smtClean="0">
                <a:latin typeface="TH Sarabun New" panose="020B0500040200020003" pitchFamily="34" charset="-34"/>
                <a:cs typeface="TH Sarabun New" panose="020B0500040200020003" pitchFamily="34" charset="-34"/>
              </a:rPr>
              <a:t> </a:t>
            </a:r>
            <a:r>
              <a:rPr lang="en-US" i="1" dirty="0" err="1" smtClean="0">
                <a:latin typeface="TH Sarabun New" panose="020B0500040200020003" pitchFamily="34" charset="-34"/>
                <a:cs typeface="TH Sarabun New" panose="020B0500040200020003" pitchFamily="34" charset="-34"/>
              </a:rPr>
              <a:t>chinensis</a:t>
            </a:r>
            <a:r>
              <a:rPr lang="en-US" i="1" dirty="0" smtClean="0">
                <a:latin typeface="TH Sarabun New" panose="020B0500040200020003" pitchFamily="34" charset="-34"/>
                <a:cs typeface="TH Sarabun New" panose="020B0500040200020003" pitchFamily="34" charset="-34"/>
              </a:rPr>
              <a:t>.</a:t>
            </a:r>
            <a:endParaRPr lang="en-US" i="1" dirty="0">
              <a:latin typeface="TH Sarabun New" panose="020B0500040200020003" pitchFamily="34" charset="-34"/>
              <a:cs typeface="TH Sarabun New" panose="020B0500040200020003" pitchFamily="34" charset="-34"/>
            </a:endParaRPr>
          </a:p>
        </p:txBody>
      </p:sp>
      <p:pic>
        <p:nvPicPr>
          <p:cNvPr id="5" name="Picture 7" descr="Arbutin structure.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105" y="206290"/>
            <a:ext cx="2051647" cy="153542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87909"/>
            <a:ext cx="3618628" cy="2732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116194" y="2811931"/>
            <a:ext cx="2266967" cy="523220"/>
          </a:xfrm>
          <a:prstGeom prst="rect">
            <a:avLst/>
          </a:prstGeom>
        </p:spPr>
        <p:txBody>
          <a:bodyPr wrap="none">
            <a:spAutoFit/>
          </a:bodyPr>
          <a:lstStyle/>
          <a:p>
            <a:r>
              <a:rPr lang="en-US" i="1" dirty="0" err="1" smtClean="0">
                <a:latin typeface="TH Sarabun New" panose="020B0500040200020003" pitchFamily="34" charset="-34"/>
                <a:cs typeface="TH Sarabun New" panose="020B0500040200020003" pitchFamily="34" charset="-34"/>
              </a:rPr>
              <a:t>Bergenia</a:t>
            </a:r>
            <a:r>
              <a:rPr lang="en-US" i="1" dirty="0" smtClean="0">
                <a:latin typeface="TH Sarabun New" panose="020B0500040200020003" pitchFamily="34" charset="-34"/>
                <a:cs typeface="TH Sarabun New" panose="020B0500040200020003" pitchFamily="34" charset="-34"/>
              </a:rPr>
              <a:t> </a:t>
            </a:r>
            <a:r>
              <a:rPr lang="en-US" i="1" dirty="0" err="1" smtClean="0">
                <a:latin typeface="TH Sarabun New" panose="020B0500040200020003" pitchFamily="34" charset="-34"/>
                <a:cs typeface="TH Sarabun New" panose="020B0500040200020003" pitchFamily="34" charset="-34"/>
              </a:rPr>
              <a:t>crassifolia</a:t>
            </a:r>
            <a:endParaRPr lang="th-TH" dirty="0"/>
          </a:p>
        </p:txBody>
      </p:sp>
      <p:sp>
        <p:nvSpPr>
          <p:cNvPr id="7" name="Rectangle 6"/>
          <p:cNvSpPr/>
          <p:nvPr/>
        </p:nvSpPr>
        <p:spPr>
          <a:xfrm>
            <a:off x="6016007" y="3207246"/>
            <a:ext cx="2467342" cy="400110"/>
          </a:xfrm>
          <a:prstGeom prst="rect">
            <a:avLst/>
          </a:prstGeom>
        </p:spPr>
        <p:txBody>
          <a:bodyPr wrap="none">
            <a:spAutoFit/>
          </a:bodyPr>
          <a:lstStyle/>
          <a:p>
            <a:r>
              <a:rPr lang="en-US" sz="2000" dirty="0" smtClean="0"/>
              <a:t>Family: </a:t>
            </a:r>
            <a:r>
              <a:rPr lang="en-US" sz="2000" dirty="0" err="1" smtClean="0"/>
              <a:t>Saxifragaceae</a:t>
            </a:r>
            <a:r>
              <a:rPr lang="en-US" sz="2000" dirty="0" smtClean="0"/>
              <a:t> </a:t>
            </a:r>
            <a:endParaRPr lang="th-TH" sz="2000" dirty="0"/>
          </a:p>
        </p:txBody>
      </p:sp>
      <p:sp>
        <p:nvSpPr>
          <p:cNvPr id="8" name="Rectangle 7"/>
          <p:cNvSpPr/>
          <p:nvPr/>
        </p:nvSpPr>
        <p:spPr>
          <a:xfrm>
            <a:off x="5168150" y="3625476"/>
            <a:ext cx="4163054" cy="1815882"/>
          </a:xfrm>
          <a:prstGeom prst="rect">
            <a:avLst/>
          </a:prstGeom>
        </p:spPr>
        <p:txBody>
          <a:bodyPr wrap="square">
            <a:spAutoFit/>
          </a:bodyPr>
          <a:lstStyle/>
          <a:p>
            <a:r>
              <a:rPr lang="en-US" i="1" dirty="0" err="1" smtClean="0">
                <a:latin typeface="TH Sarabun New" panose="020B0500040200020003" pitchFamily="34" charset="-34"/>
                <a:cs typeface="TH Sarabun New" panose="020B0500040200020003" pitchFamily="34" charset="-34"/>
              </a:rPr>
              <a:t>Bergenia</a:t>
            </a:r>
            <a:r>
              <a:rPr lang="en-US" i="1" dirty="0" smtClean="0">
                <a:latin typeface="TH Sarabun New" panose="020B0500040200020003" pitchFamily="34" charset="-34"/>
                <a:cs typeface="TH Sarabun New" panose="020B0500040200020003" pitchFamily="34" charset="-34"/>
              </a:rPr>
              <a:t> </a:t>
            </a:r>
            <a:r>
              <a:rPr lang="en-US" i="1" dirty="0" err="1" smtClean="0">
                <a:latin typeface="TH Sarabun New" panose="020B0500040200020003" pitchFamily="34" charset="-34"/>
                <a:cs typeface="TH Sarabun New" panose="020B0500040200020003" pitchFamily="34" charset="-34"/>
              </a:rPr>
              <a:t>crassifolia</a:t>
            </a:r>
            <a:r>
              <a:rPr lang="en-US" i="1" dirty="0" smtClean="0">
                <a:latin typeface="TH Sarabun New" panose="020B0500040200020003" pitchFamily="34" charset="-34"/>
                <a:cs typeface="TH Sarabun New" panose="020B0500040200020003" pitchFamily="34" charset="-34"/>
              </a:rPr>
              <a:t> </a:t>
            </a:r>
            <a:r>
              <a:rPr lang="en-US" dirty="0" smtClean="0">
                <a:latin typeface="TH Sarabun New" panose="020B0500040200020003" pitchFamily="34" charset="-34"/>
                <a:cs typeface="TH Sarabun New" panose="020B0500040200020003" pitchFamily="34" charset="-34"/>
              </a:rPr>
              <a:t>contains the polyphenols </a:t>
            </a:r>
            <a:r>
              <a:rPr lang="en-US" dirty="0" err="1" smtClean="0">
                <a:latin typeface="TH Sarabun New" panose="020B0500040200020003" pitchFamily="34" charset="-34"/>
                <a:cs typeface="TH Sarabun New" panose="020B0500040200020003" pitchFamily="34" charset="-34"/>
              </a:rPr>
              <a:t>arbutin</a:t>
            </a:r>
            <a:r>
              <a:rPr lang="en-US" dirty="0" smtClean="0">
                <a:latin typeface="TH Sarabun New" panose="020B0500040200020003" pitchFamily="34" charset="-34"/>
                <a:cs typeface="TH Sarabun New" panose="020B0500040200020003" pitchFamily="34" charset="-34"/>
              </a:rPr>
              <a:t>, </a:t>
            </a:r>
            <a:r>
              <a:rPr lang="en-US" dirty="0" err="1" smtClean="0">
                <a:latin typeface="TH Sarabun New" panose="020B0500040200020003" pitchFamily="34" charset="-34"/>
                <a:cs typeface="TH Sarabun New" panose="020B0500040200020003" pitchFamily="34" charset="-34"/>
              </a:rPr>
              <a:t>kaempferol</a:t>
            </a:r>
            <a:r>
              <a:rPr lang="en-US" dirty="0" smtClean="0">
                <a:latin typeface="TH Sarabun New" panose="020B0500040200020003" pitchFamily="34" charset="-34"/>
                <a:cs typeface="TH Sarabun New" panose="020B0500040200020003" pitchFamily="34" charset="-34"/>
              </a:rPr>
              <a:t> 3-lathyroside, </a:t>
            </a:r>
            <a:r>
              <a:rPr lang="en-US" dirty="0" err="1" smtClean="0">
                <a:latin typeface="TH Sarabun New" panose="020B0500040200020003" pitchFamily="34" charset="-34"/>
                <a:cs typeface="TH Sarabun New" panose="020B0500040200020003" pitchFamily="34" charset="-34"/>
              </a:rPr>
              <a:t>catechin</a:t>
            </a:r>
            <a:r>
              <a:rPr lang="en-US" dirty="0" smtClean="0">
                <a:latin typeface="TH Sarabun New" panose="020B0500040200020003" pitchFamily="34" charset="-34"/>
                <a:cs typeface="TH Sarabun New" panose="020B0500040200020003" pitchFamily="34" charset="-34"/>
              </a:rPr>
              <a:t> 3-O-gallate, tannins and the pectin </a:t>
            </a:r>
            <a:r>
              <a:rPr lang="en-US" dirty="0" err="1" smtClean="0">
                <a:latin typeface="TH Sarabun New" panose="020B0500040200020003" pitchFamily="34" charset="-34"/>
                <a:cs typeface="TH Sarabun New" panose="020B0500040200020003" pitchFamily="34" charset="-34"/>
              </a:rPr>
              <a:t>bergenan</a:t>
            </a:r>
            <a:endParaRPr lang="th-TH" dirty="0">
              <a:latin typeface="TH Sarabun New" panose="020B0500040200020003" pitchFamily="34" charset="-34"/>
              <a:cs typeface="TH Sarabun New" panose="020B0500040200020003" pitchFamily="34" charset="-34"/>
            </a:endParaRPr>
          </a:p>
        </p:txBody>
      </p:sp>
      <p:pic>
        <p:nvPicPr>
          <p:cNvPr id="8197" name="Picture 5" descr="Schisandra chinensis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483" y="3093073"/>
            <a:ext cx="2518774" cy="35228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691042" y="6277368"/>
            <a:ext cx="2151423" cy="338554"/>
          </a:xfrm>
          <a:prstGeom prst="rect">
            <a:avLst/>
          </a:prstGeom>
        </p:spPr>
        <p:txBody>
          <a:bodyPr wrap="none">
            <a:spAutoFit/>
          </a:bodyPr>
          <a:lstStyle/>
          <a:p>
            <a:r>
              <a:rPr lang="en-US" sz="1600" dirty="0" smtClean="0"/>
              <a:t>Family: </a:t>
            </a:r>
            <a:r>
              <a:rPr lang="en-US" sz="1600" dirty="0" err="1" smtClean="0"/>
              <a:t>Schisandraceae</a:t>
            </a:r>
            <a:r>
              <a:rPr lang="en-US" sz="1600" dirty="0" smtClean="0"/>
              <a:t> </a:t>
            </a:r>
            <a:endParaRPr lang="th-TH" sz="1600" dirty="0"/>
          </a:p>
        </p:txBody>
      </p:sp>
      <p:sp>
        <p:nvSpPr>
          <p:cNvPr id="10" name="Rectangle 9"/>
          <p:cNvSpPr/>
          <p:nvPr/>
        </p:nvSpPr>
        <p:spPr>
          <a:xfrm>
            <a:off x="2709238" y="5938814"/>
            <a:ext cx="1889235" cy="338554"/>
          </a:xfrm>
          <a:prstGeom prst="rect">
            <a:avLst/>
          </a:prstGeom>
        </p:spPr>
        <p:txBody>
          <a:bodyPr wrap="none">
            <a:spAutoFit/>
          </a:bodyPr>
          <a:lstStyle/>
          <a:p>
            <a:r>
              <a:rPr lang="en-US" sz="1600" i="1" dirty="0" err="1" smtClean="0"/>
              <a:t>Schisandra</a:t>
            </a:r>
            <a:r>
              <a:rPr lang="en-US" sz="1600" i="1" dirty="0" smtClean="0"/>
              <a:t> </a:t>
            </a:r>
            <a:r>
              <a:rPr lang="en-US" sz="1600" i="1" dirty="0" err="1" smtClean="0"/>
              <a:t>chinensis</a:t>
            </a:r>
            <a:endParaRPr lang="th-TH" sz="1600" i="1" dirty="0"/>
          </a:p>
        </p:txBody>
      </p:sp>
      <p:sp>
        <p:nvSpPr>
          <p:cNvPr id="11" name="Rectangle 10"/>
          <p:cNvSpPr/>
          <p:nvPr/>
        </p:nvSpPr>
        <p:spPr>
          <a:xfrm>
            <a:off x="2730042" y="5567404"/>
            <a:ext cx="3281860" cy="400110"/>
          </a:xfrm>
          <a:prstGeom prst="rect">
            <a:avLst/>
          </a:prstGeom>
        </p:spPr>
        <p:txBody>
          <a:bodyPr wrap="none">
            <a:spAutoFit/>
          </a:bodyPr>
          <a:lstStyle/>
          <a:p>
            <a:r>
              <a:rPr lang="ja-JP" altLang="en-US" sz="2000" dirty="0" smtClean="0"/>
              <a:t>五味子</a:t>
            </a:r>
            <a:r>
              <a:rPr lang="en-US" altLang="ja-JP" sz="2000" dirty="0" smtClean="0"/>
              <a:t>, </a:t>
            </a:r>
            <a:r>
              <a:rPr lang="th-TH" sz="2000" dirty="0" smtClean="0"/>
              <a:t>โง่วบี่จี้, </a:t>
            </a:r>
            <a:r>
              <a:rPr lang="en-US" sz="2000" dirty="0" smtClean="0"/>
              <a:t>five-flavor berry</a:t>
            </a:r>
            <a:endParaRPr lang="th-TH" sz="2000" dirty="0"/>
          </a:p>
        </p:txBody>
      </p:sp>
    </p:spTree>
    <p:extLst>
      <p:ext uri="{BB962C8B-B14F-4D97-AF65-F5344CB8AC3E}">
        <p14:creationId xmlns:p14="http://schemas.microsoft.com/office/powerpoint/2010/main" val="2574398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lucovanilli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6476"/>
            <a:ext cx="3272730" cy="17894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1560" y="2132856"/>
            <a:ext cx="2684261" cy="400110"/>
          </a:xfrm>
          <a:prstGeom prst="rect">
            <a:avLst/>
          </a:prstGeom>
        </p:spPr>
        <p:txBody>
          <a:bodyPr wrap="none">
            <a:spAutoFit/>
          </a:bodyPr>
          <a:lstStyle/>
          <a:p>
            <a:r>
              <a:rPr lang="el-GR" sz="2000" dirty="0" smtClean="0"/>
              <a:t>β-</a:t>
            </a:r>
            <a:r>
              <a:rPr lang="en-US" sz="2000" dirty="0" smtClean="0"/>
              <a:t>D-</a:t>
            </a:r>
            <a:r>
              <a:rPr lang="en-US" sz="2000" dirty="0" err="1" smtClean="0"/>
              <a:t>glucoside</a:t>
            </a:r>
            <a:r>
              <a:rPr lang="en-US" sz="2000" dirty="0" smtClean="0"/>
              <a:t> of vanillin</a:t>
            </a:r>
            <a:endParaRPr lang="th-TH" sz="2000"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941" y="175158"/>
            <a:ext cx="2936546" cy="391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8728" y="4509120"/>
            <a:ext cx="8937135" cy="1938992"/>
          </a:xfrm>
          <a:prstGeom prst="rect">
            <a:avLst/>
          </a:prstGeom>
        </p:spPr>
        <p:txBody>
          <a:bodyPr wrap="square">
            <a:spAutoFit/>
          </a:bodyPr>
          <a:lstStyle/>
          <a:p>
            <a:r>
              <a:rPr lang="en-US" sz="2000" dirty="0" smtClean="0"/>
              <a:t>Natural vanillin is extracted from the seed pods of Vanilla </a:t>
            </a:r>
            <a:r>
              <a:rPr lang="en-US" sz="2000" dirty="0" err="1" smtClean="0"/>
              <a:t>planifolia</a:t>
            </a:r>
            <a:r>
              <a:rPr lang="en-US" sz="2000" dirty="0" smtClean="0"/>
              <a:t>, a vining orchid native to Mexico, but now grown in tropical areas around the globe. Madagascar is presently the largest producer of natural vanillin. The ice cream and chocolate industries together comprise 75% of the market for vanillin as a flavoring. Vanillin is also used in the fragrance industry, in perfumes, and to mask unpleasant odors or tastes in medicines, livestock fodder, and cleaning products.</a:t>
            </a:r>
            <a:endParaRPr lang="th-TH" sz="2000" dirty="0"/>
          </a:p>
        </p:txBody>
      </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206" y="185711"/>
            <a:ext cx="20955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959602" y="1948189"/>
            <a:ext cx="1744708" cy="369332"/>
          </a:xfrm>
          <a:prstGeom prst="rect">
            <a:avLst/>
          </a:prstGeom>
        </p:spPr>
        <p:txBody>
          <a:bodyPr wrap="none">
            <a:spAutoFit/>
          </a:bodyPr>
          <a:lstStyle/>
          <a:p>
            <a:r>
              <a:rPr lang="en-US" sz="1800" i="1" dirty="0" smtClean="0"/>
              <a:t>Vanilla </a:t>
            </a:r>
            <a:r>
              <a:rPr lang="en-US" sz="1800" i="1" dirty="0" err="1" smtClean="0"/>
              <a:t>planifolia</a:t>
            </a:r>
            <a:endParaRPr lang="th-TH" sz="1800" i="1" dirty="0"/>
          </a:p>
        </p:txBody>
      </p:sp>
      <p:sp>
        <p:nvSpPr>
          <p:cNvPr id="7" name="Rectangle 6"/>
          <p:cNvSpPr/>
          <p:nvPr/>
        </p:nvSpPr>
        <p:spPr>
          <a:xfrm>
            <a:off x="3748995" y="2332911"/>
            <a:ext cx="2130711" cy="369332"/>
          </a:xfrm>
          <a:prstGeom prst="rect">
            <a:avLst/>
          </a:prstGeom>
        </p:spPr>
        <p:txBody>
          <a:bodyPr wrap="none">
            <a:spAutoFit/>
          </a:bodyPr>
          <a:lstStyle/>
          <a:p>
            <a:r>
              <a:rPr lang="en-US" sz="1800" dirty="0" smtClean="0"/>
              <a:t>Family: </a:t>
            </a:r>
            <a:r>
              <a:rPr lang="en-US" sz="1800" dirty="0" err="1" smtClean="0"/>
              <a:t>Orchidaceae</a:t>
            </a:r>
            <a:r>
              <a:rPr lang="en-US" sz="1800" dirty="0" smtClean="0"/>
              <a:t> </a:t>
            </a:r>
            <a:endParaRPr lang="th-TH" sz="1800" dirty="0"/>
          </a:p>
        </p:txBody>
      </p:sp>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8940" y="2788832"/>
            <a:ext cx="2583015" cy="1720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6753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2893" y="188640"/>
            <a:ext cx="8064896" cy="2185214"/>
          </a:xfrm>
          <a:prstGeom prst="rect">
            <a:avLst/>
          </a:prstGeom>
        </p:spPr>
        <p:txBody>
          <a:bodyPr wrap="square">
            <a:spAutoFit/>
          </a:bodyPr>
          <a:lstStyle/>
          <a:p>
            <a:r>
              <a:rPr lang="th-TH" b="1" dirty="0" smtClean="0">
                <a:solidFill>
                  <a:srgbClr val="FF0000"/>
                </a:solidFill>
                <a:latin typeface="TH SarabunPSK" panose="020B0500040200020003" pitchFamily="34" charset="-34"/>
                <a:cs typeface="TH SarabunPSK" panose="020B0500040200020003" pitchFamily="34" charset="-34"/>
              </a:rPr>
              <a:t>กลุ่มสารฟีนอลิก (</a:t>
            </a:r>
            <a:r>
              <a:rPr lang="en-US" b="1" dirty="0" smtClean="0">
                <a:solidFill>
                  <a:srgbClr val="FF0000"/>
                </a:solidFill>
                <a:latin typeface="TH SarabunPSK" panose="020B0500040200020003" pitchFamily="34" charset="-34"/>
                <a:cs typeface="TH SarabunPSK" panose="020B0500040200020003" pitchFamily="34" charset="-34"/>
              </a:rPr>
              <a:t>phenolic compounds)</a:t>
            </a:r>
            <a:endParaRPr lang="en-US" b="1" dirty="0">
              <a:solidFill>
                <a:srgbClr val="FF0000"/>
              </a:solidFill>
              <a:latin typeface="TH SarabunPSK" panose="020B0500040200020003" pitchFamily="34" charset="-34"/>
              <a:cs typeface="TH SarabunPSK" panose="020B0500040200020003" pitchFamily="34" charset="-34"/>
            </a:endParaRPr>
          </a:p>
          <a:p>
            <a:pPr marL="457200" indent="-457200">
              <a:buFont typeface="Arial" panose="020B0604020202020204" pitchFamily="34" charset="0"/>
              <a:buChar char="•"/>
            </a:pPr>
            <a:r>
              <a:rPr lang="en-US" sz="1800" b="1" dirty="0" smtClean="0">
                <a:solidFill>
                  <a:schemeClr val="accent4">
                    <a:lumMod val="75000"/>
                  </a:schemeClr>
                </a:solidFill>
                <a:latin typeface="TH SarabunPSK" panose="020B0500040200020003" pitchFamily="34" charset="-34"/>
                <a:cs typeface="TH SarabunPSK" panose="020B0500040200020003" pitchFamily="34" charset="-34"/>
              </a:rPr>
              <a:t>Simple Phenol / Phenolic acid / </a:t>
            </a:r>
            <a:r>
              <a:rPr lang="en-US" sz="1800" b="1" dirty="0" err="1" smtClean="0">
                <a:solidFill>
                  <a:schemeClr val="accent4">
                    <a:lumMod val="75000"/>
                  </a:schemeClr>
                </a:solidFill>
                <a:latin typeface="TH SarabunPSK" panose="020B0500040200020003" pitchFamily="34" charset="-34"/>
                <a:cs typeface="TH SarabunPSK" panose="020B0500040200020003" pitchFamily="34" charset="-34"/>
              </a:rPr>
              <a:t>Phonolic</a:t>
            </a:r>
            <a:r>
              <a:rPr lang="en-US" sz="1800" b="1" dirty="0" smtClean="0">
                <a:solidFill>
                  <a:schemeClr val="accent4">
                    <a:lumMod val="75000"/>
                  </a:schemeClr>
                </a:solidFill>
                <a:latin typeface="TH SarabunPSK" panose="020B0500040200020003" pitchFamily="34" charset="-34"/>
                <a:cs typeface="TH SarabunPSK" panose="020B0500040200020003" pitchFamily="34" charset="-34"/>
              </a:rPr>
              <a:t> glycosides</a:t>
            </a:r>
          </a:p>
          <a:p>
            <a:pPr marL="457200" indent="-457200">
              <a:buFont typeface="Arial" panose="020B0604020202020204" pitchFamily="34" charset="0"/>
              <a:buChar char="•"/>
            </a:pPr>
            <a:r>
              <a:rPr lang="en-US" sz="3600" b="1" dirty="0" err="1" smtClean="0">
                <a:solidFill>
                  <a:srgbClr val="FF0000"/>
                </a:solidFill>
                <a:latin typeface="TH SarabunPSK" panose="020B0500040200020003" pitchFamily="34" charset="-34"/>
                <a:cs typeface="TH SarabunPSK" panose="020B0500040200020003" pitchFamily="34" charset="-34"/>
              </a:rPr>
              <a:t>Coumarins</a:t>
            </a:r>
            <a:endParaRPr lang="en-US" sz="3600" b="1" dirty="0">
              <a:solidFill>
                <a:srgbClr val="FF0000"/>
              </a:solidFill>
              <a:latin typeface="TH SarabunPSK" panose="020B0500040200020003" pitchFamily="34" charset="-34"/>
              <a:cs typeface="TH SarabunPSK" panose="020B0500040200020003" pitchFamily="34" charset="-34"/>
            </a:endParaRPr>
          </a:p>
          <a:p>
            <a:pPr marL="457200" indent="-457200">
              <a:buFont typeface="Arial" panose="020B0604020202020204" pitchFamily="34" charset="0"/>
              <a:buChar char="•"/>
            </a:pPr>
            <a:r>
              <a:rPr lang="en-US" sz="1800" b="1" dirty="0" smtClean="0">
                <a:latin typeface="TH SarabunPSK" panose="020B0500040200020003" pitchFamily="34" charset="-34"/>
                <a:cs typeface="TH SarabunPSK" panose="020B0500040200020003" pitchFamily="34" charset="-34"/>
              </a:rPr>
              <a:t>Flavonoids</a:t>
            </a:r>
          </a:p>
          <a:p>
            <a:pPr marL="457200" indent="-457200">
              <a:buFont typeface="Arial" panose="020B0604020202020204" pitchFamily="34" charset="0"/>
              <a:buChar char="•"/>
            </a:pPr>
            <a:r>
              <a:rPr lang="en-US" sz="1800" b="1" dirty="0" err="1" smtClean="0">
                <a:latin typeface="TH SarabunPSK" panose="020B0500040200020003" pitchFamily="34" charset="-34"/>
                <a:cs typeface="TH SarabunPSK" panose="020B0500040200020003" pitchFamily="34" charset="-34"/>
              </a:rPr>
              <a:t>Tanins</a:t>
            </a:r>
            <a:endParaRPr lang="en-US" sz="1800" b="1" dirty="0">
              <a:latin typeface="TH SarabunPSK" panose="020B0500040200020003" pitchFamily="34" charset="-34"/>
              <a:cs typeface="TH SarabunPSK" panose="020B0500040200020003" pitchFamily="34" charset="-34"/>
            </a:endParaRPr>
          </a:p>
          <a:p>
            <a:pPr marL="457200" indent="-457200">
              <a:buFont typeface="Arial" panose="020B0604020202020204" pitchFamily="34" charset="0"/>
              <a:buChar char="•"/>
            </a:pPr>
            <a:r>
              <a:rPr lang="en-US" sz="1800" b="1" dirty="0" smtClean="0">
                <a:latin typeface="TH SarabunPSK" panose="020B0500040200020003" pitchFamily="34" charset="-34"/>
                <a:cs typeface="TH SarabunPSK" panose="020B0500040200020003" pitchFamily="34" charset="-34"/>
              </a:rPr>
              <a:t>Quinones</a:t>
            </a:r>
          </a:p>
        </p:txBody>
      </p:sp>
      <p:pic>
        <p:nvPicPr>
          <p:cNvPr id="10242" name="Picture 2" descr="Coumarin acsv.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1124744"/>
            <a:ext cx="3043436" cy="17339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2893" y="2858702"/>
            <a:ext cx="8704627" cy="3108543"/>
          </a:xfrm>
          <a:prstGeom prst="rect">
            <a:avLst/>
          </a:prstGeom>
          <a:noFill/>
        </p:spPr>
        <p:txBody>
          <a:bodyPr wrap="none" rtlCol="0">
            <a:spAutoFit/>
          </a:bodyPr>
          <a:lstStyle/>
          <a:p>
            <a:r>
              <a:rPr lang="th-TH" b="1" dirty="0" smtClean="0">
                <a:latin typeface="TH Sarabun New" panose="020B0500040200020003" pitchFamily="34" charset="-34"/>
                <a:cs typeface="TH Sarabun New" panose="020B0500040200020003" pitchFamily="34" charset="-34"/>
              </a:rPr>
              <a:t>คูมารินส์ </a:t>
            </a:r>
            <a:r>
              <a:rPr lang="th-TH" dirty="0" smtClean="0">
                <a:latin typeface="TH Sarabun New" panose="020B0500040200020003" pitchFamily="34" charset="-34"/>
                <a:cs typeface="TH Sarabun New" panose="020B0500040200020003" pitchFamily="34" charset="-34"/>
              </a:rPr>
              <a:t>เป็น </a:t>
            </a:r>
            <a:r>
              <a:rPr lang="en-US" dirty="0" smtClean="0">
                <a:latin typeface="TH Sarabun New" panose="020B0500040200020003" pitchFamily="34" charset="-34"/>
                <a:cs typeface="TH Sarabun New" panose="020B0500040200020003" pitchFamily="34" charset="-34"/>
              </a:rPr>
              <a:t>Lactone </a:t>
            </a:r>
            <a:r>
              <a:rPr lang="th-TH" dirty="0" smtClean="0">
                <a:latin typeface="TH Sarabun New" panose="020B0500040200020003" pitchFamily="34" charset="-34"/>
                <a:cs typeface="TH Sarabun New" panose="020B0500040200020003" pitchFamily="34" charset="-34"/>
              </a:rPr>
              <a:t>ของ </a:t>
            </a:r>
            <a:r>
              <a:rPr lang="en-US" dirty="0" smtClean="0">
                <a:latin typeface="TH Sarabun New" panose="020B0500040200020003" pitchFamily="34" charset="-34"/>
                <a:cs typeface="TH Sarabun New" panose="020B0500040200020003" pitchFamily="34" charset="-34"/>
              </a:rPr>
              <a:t>O-</a:t>
            </a:r>
            <a:r>
              <a:rPr lang="en-US" dirty="0" err="1" smtClean="0">
                <a:latin typeface="TH Sarabun New" panose="020B0500040200020003" pitchFamily="34" charset="-34"/>
                <a:cs typeface="TH Sarabun New" panose="020B0500040200020003" pitchFamily="34" charset="-34"/>
              </a:rPr>
              <a:t>hydroxy</a:t>
            </a:r>
            <a:r>
              <a:rPr lang="en-US" dirty="0" smtClean="0">
                <a:latin typeface="TH Sarabun New" panose="020B0500040200020003" pitchFamily="34" charset="-34"/>
                <a:cs typeface="TH Sarabun New" panose="020B0500040200020003" pitchFamily="34" charset="-34"/>
              </a:rPr>
              <a:t> </a:t>
            </a:r>
            <a:r>
              <a:rPr lang="en-US" dirty="0" err="1" smtClean="0">
                <a:latin typeface="TH Sarabun New" panose="020B0500040200020003" pitchFamily="34" charset="-34"/>
                <a:cs typeface="TH Sarabun New" panose="020B0500040200020003" pitchFamily="34" charset="-34"/>
              </a:rPr>
              <a:t>cinnamic</a:t>
            </a:r>
            <a:r>
              <a:rPr lang="en-US" dirty="0" smtClean="0">
                <a:latin typeface="TH Sarabun New" panose="020B0500040200020003" pitchFamily="34" charset="-34"/>
                <a:cs typeface="TH Sarabun New" panose="020B0500040200020003" pitchFamily="34" charset="-34"/>
              </a:rPr>
              <a:t> acid </a:t>
            </a:r>
            <a:r>
              <a:rPr lang="th-TH" dirty="0" smtClean="0">
                <a:latin typeface="TH Sarabun New" panose="020B0500040200020003" pitchFamily="34" charset="-34"/>
                <a:cs typeface="TH Sarabun New" panose="020B0500040200020003" pitchFamily="34" charset="-34"/>
              </a:rPr>
              <a:t>ในพืชพบได้ในรูปอิสระและในรูป</a:t>
            </a:r>
          </a:p>
          <a:p>
            <a:r>
              <a:rPr lang="th-TH" dirty="0" smtClean="0">
                <a:latin typeface="TH Sarabun New" panose="020B0500040200020003" pitchFamily="34" charset="-34"/>
                <a:cs typeface="TH Sarabun New" panose="020B0500040200020003" pitchFamily="34" charset="-34"/>
              </a:rPr>
              <a:t>กลัยโคไซด์ ซึ่งจะเรียกว่า </a:t>
            </a:r>
            <a:r>
              <a:rPr lang="en-US" dirty="0" err="1" smtClean="0">
                <a:latin typeface="TH Sarabun New" panose="020B0500040200020003" pitchFamily="34" charset="-34"/>
                <a:cs typeface="TH Sarabun New" panose="020B0500040200020003" pitchFamily="34" charset="-34"/>
              </a:rPr>
              <a:t>coumarin</a:t>
            </a:r>
            <a:r>
              <a:rPr lang="en-US" dirty="0" smtClean="0">
                <a:latin typeface="TH Sarabun New" panose="020B0500040200020003" pitchFamily="34" charset="-34"/>
                <a:cs typeface="TH Sarabun New" panose="020B0500040200020003" pitchFamily="34" charset="-34"/>
              </a:rPr>
              <a:t> glycosides </a:t>
            </a:r>
            <a:r>
              <a:rPr lang="th-TH" dirty="0">
                <a:latin typeface="TH Sarabun New" panose="020B0500040200020003" pitchFamily="34" charset="-34"/>
                <a:cs typeface="TH Sarabun New" panose="020B0500040200020003" pitchFamily="34" charset="-34"/>
              </a:rPr>
              <a:t> </a:t>
            </a:r>
            <a:r>
              <a:rPr lang="th-TH" dirty="0" smtClean="0">
                <a:latin typeface="TH Sarabun New" panose="020B0500040200020003" pitchFamily="34" charset="-34"/>
                <a:cs typeface="TH Sarabun New" panose="020B0500040200020003" pitchFamily="34" charset="-34"/>
              </a:rPr>
              <a:t>สารที่ใช้ประโยชน์ในทางยามักจะอยู่ในรูป</a:t>
            </a:r>
          </a:p>
          <a:p>
            <a:r>
              <a:rPr lang="en-US" dirty="0" err="1">
                <a:latin typeface="TH Sarabun New" panose="020B0500040200020003" pitchFamily="34" charset="-34"/>
                <a:cs typeface="TH Sarabun New" panose="020B0500040200020003" pitchFamily="34" charset="-34"/>
              </a:rPr>
              <a:t>a</a:t>
            </a:r>
            <a:r>
              <a:rPr lang="en-US" dirty="0" err="1" smtClean="0">
                <a:latin typeface="TH Sarabun New" panose="020B0500040200020003" pitchFamily="34" charset="-34"/>
                <a:cs typeface="TH Sarabun New" panose="020B0500040200020003" pitchFamily="34" charset="-34"/>
              </a:rPr>
              <a:t>glycone</a:t>
            </a:r>
            <a:r>
              <a:rPr lang="en-US" dirty="0" smtClean="0">
                <a:latin typeface="TH Sarabun New" panose="020B0500040200020003" pitchFamily="34" charset="-34"/>
                <a:cs typeface="TH Sarabun New" panose="020B0500040200020003" pitchFamily="34" charset="-34"/>
              </a:rPr>
              <a:t> </a:t>
            </a:r>
            <a:r>
              <a:rPr lang="th-TH" dirty="0" smtClean="0">
                <a:latin typeface="TH Sarabun New" panose="020B0500040200020003" pitchFamily="34" charset="-34"/>
                <a:cs typeface="TH Sarabun New" panose="020B0500040200020003" pitchFamily="34" charset="-34"/>
              </a:rPr>
              <a:t>อิสระ  พบสาร </a:t>
            </a:r>
            <a:r>
              <a:rPr lang="en-US" dirty="0" err="1" smtClean="0">
                <a:latin typeface="TH Sarabun New" panose="020B0500040200020003" pitchFamily="34" charset="-34"/>
                <a:cs typeface="TH Sarabun New" panose="020B0500040200020003" pitchFamily="34" charset="-34"/>
              </a:rPr>
              <a:t>coumarins</a:t>
            </a:r>
            <a:r>
              <a:rPr lang="en-US" dirty="0" smtClean="0">
                <a:latin typeface="TH Sarabun New" panose="020B0500040200020003" pitchFamily="34" charset="-34"/>
                <a:cs typeface="TH Sarabun New" panose="020B0500040200020003" pitchFamily="34" charset="-34"/>
              </a:rPr>
              <a:t> </a:t>
            </a:r>
            <a:r>
              <a:rPr lang="th-TH" dirty="0" smtClean="0">
                <a:latin typeface="TH Sarabun New" panose="020B0500040200020003" pitchFamily="34" charset="-34"/>
                <a:cs typeface="TH Sarabun New" panose="020B0500040200020003" pitchFamily="34" charset="-34"/>
              </a:rPr>
              <a:t>ในพืชวงศ์  </a:t>
            </a:r>
            <a:r>
              <a:rPr lang="en-US" dirty="0" err="1" smtClean="0">
                <a:latin typeface="TH Sarabun New" panose="020B0500040200020003" pitchFamily="34" charset="-34"/>
                <a:cs typeface="TH Sarabun New" panose="020B0500040200020003" pitchFamily="34" charset="-34"/>
              </a:rPr>
              <a:t>Gramineae</a:t>
            </a:r>
            <a:r>
              <a:rPr lang="en-US" dirty="0" smtClean="0">
                <a:latin typeface="TH Sarabun New" panose="020B0500040200020003" pitchFamily="34" charset="-34"/>
                <a:cs typeface="TH Sarabun New" panose="020B0500040200020003" pitchFamily="34" charset="-34"/>
              </a:rPr>
              <a:t> / </a:t>
            </a:r>
            <a:r>
              <a:rPr lang="en-US" dirty="0" err="1" smtClean="0">
                <a:latin typeface="TH Sarabun New" panose="020B0500040200020003" pitchFamily="34" charset="-34"/>
                <a:cs typeface="TH Sarabun New" panose="020B0500040200020003" pitchFamily="34" charset="-34"/>
              </a:rPr>
              <a:t>Poaceae</a:t>
            </a:r>
            <a:r>
              <a:rPr lang="en-US" dirty="0" smtClean="0">
                <a:latin typeface="TH Sarabun New" panose="020B0500040200020003" pitchFamily="34" charset="-34"/>
                <a:cs typeface="TH Sarabun New" panose="020B0500040200020003" pitchFamily="34" charset="-34"/>
              </a:rPr>
              <a:t> (</a:t>
            </a:r>
            <a:r>
              <a:rPr lang="th-TH" dirty="0" smtClean="0">
                <a:latin typeface="TH Sarabun New" panose="020B0500040200020003" pitchFamily="34" charset="-34"/>
                <a:cs typeface="TH Sarabun New" panose="020B0500040200020003" pitchFamily="34" charset="-34"/>
              </a:rPr>
              <a:t>วงศ์หญ้า)</a:t>
            </a:r>
            <a:r>
              <a:rPr lang="en-US" dirty="0" smtClean="0">
                <a:latin typeface="TH Sarabun New" panose="020B0500040200020003" pitchFamily="34" charset="-34"/>
                <a:cs typeface="TH Sarabun New" panose="020B0500040200020003" pitchFamily="34" charset="-34"/>
              </a:rPr>
              <a:t>, </a:t>
            </a:r>
          </a:p>
          <a:p>
            <a:r>
              <a:rPr lang="en-US" dirty="0" err="1" smtClean="0">
                <a:latin typeface="TH Sarabun New" panose="020B0500040200020003" pitchFamily="34" charset="-34"/>
                <a:cs typeface="TH Sarabun New" panose="020B0500040200020003" pitchFamily="34" charset="-34"/>
              </a:rPr>
              <a:t>Orchidaceae</a:t>
            </a:r>
            <a:r>
              <a:rPr lang="th-TH" dirty="0" smtClean="0">
                <a:latin typeface="TH Sarabun New" panose="020B0500040200020003" pitchFamily="34" charset="-34"/>
                <a:cs typeface="TH Sarabun New" panose="020B0500040200020003" pitchFamily="34" charset="-34"/>
              </a:rPr>
              <a:t> (วงศ์กล้วยไม้</a:t>
            </a:r>
            <a:r>
              <a:rPr lang="en-US" dirty="0" smtClean="0">
                <a:latin typeface="TH Sarabun New" panose="020B0500040200020003" pitchFamily="34" charset="-34"/>
                <a:cs typeface="TH Sarabun New" panose="020B0500040200020003" pitchFamily="34" charset="-34"/>
              </a:rPr>
              <a:t>), </a:t>
            </a:r>
            <a:r>
              <a:rPr lang="en-US" dirty="0" err="1" smtClean="0">
                <a:latin typeface="TH Sarabun New" panose="020B0500040200020003" pitchFamily="34" charset="-34"/>
                <a:cs typeface="TH Sarabun New" panose="020B0500040200020003" pitchFamily="34" charset="-34"/>
              </a:rPr>
              <a:t>Leguminosae</a:t>
            </a:r>
            <a:r>
              <a:rPr lang="en-US" dirty="0" smtClean="0">
                <a:latin typeface="TH Sarabun New" panose="020B0500040200020003" pitchFamily="34" charset="-34"/>
                <a:cs typeface="TH Sarabun New" panose="020B0500040200020003" pitchFamily="34" charset="-34"/>
              </a:rPr>
              <a:t> / </a:t>
            </a:r>
            <a:r>
              <a:rPr lang="en-US" dirty="0" err="1" smtClean="0">
                <a:latin typeface="TH Sarabun New" panose="020B0500040200020003" pitchFamily="34" charset="-34"/>
                <a:cs typeface="TH Sarabun New" panose="020B0500040200020003" pitchFamily="34" charset="-34"/>
              </a:rPr>
              <a:t>Fabaceae</a:t>
            </a:r>
            <a:r>
              <a:rPr lang="en-US" dirty="0" smtClean="0">
                <a:latin typeface="TH Sarabun New" panose="020B0500040200020003" pitchFamily="34" charset="-34"/>
                <a:cs typeface="TH Sarabun New" panose="020B0500040200020003" pitchFamily="34" charset="-34"/>
              </a:rPr>
              <a:t> </a:t>
            </a:r>
            <a:r>
              <a:rPr lang="th-TH" dirty="0" smtClean="0">
                <a:latin typeface="TH Sarabun New" panose="020B0500040200020003" pitchFamily="34" charset="-34"/>
                <a:cs typeface="TH Sarabun New" panose="020B0500040200020003" pitchFamily="34" charset="-34"/>
              </a:rPr>
              <a:t>(วงศ์ถั่ว</a:t>
            </a:r>
            <a:r>
              <a:rPr lang="en-US" dirty="0">
                <a:latin typeface="TH Sarabun New" panose="020B0500040200020003" pitchFamily="34" charset="-34"/>
                <a:cs typeface="TH Sarabun New" panose="020B0500040200020003" pitchFamily="34" charset="-34"/>
              </a:rPr>
              <a:t>)</a:t>
            </a:r>
            <a:r>
              <a:rPr lang="en-US" dirty="0" smtClean="0">
                <a:latin typeface="TH Sarabun New" panose="020B0500040200020003" pitchFamily="34" charset="-34"/>
                <a:cs typeface="TH Sarabun New" panose="020B0500040200020003" pitchFamily="34" charset="-34"/>
              </a:rPr>
              <a:t>, </a:t>
            </a:r>
          </a:p>
          <a:p>
            <a:r>
              <a:rPr lang="en-US" dirty="0" err="1" smtClean="0">
                <a:latin typeface="TH Sarabun New" panose="020B0500040200020003" pitchFamily="34" charset="-34"/>
                <a:cs typeface="TH Sarabun New" panose="020B0500040200020003" pitchFamily="34" charset="-34"/>
              </a:rPr>
              <a:t>Umbelliferae</a:t>
            </a:r>
            <a:r>
              <a:rPr lang="en-US" dirty="0" smtClean="0">
                <a:latin typeface="TH Sarabun New" panose="020B0500040200020003" pitchFamily="34" charset="-34"/>
                <a:cs typeface="TH Sarabun New" panose="020B0500040200020003" pitchFamily="34" charset="-34"/>
              </a:rPr>
              <a:t>/</a:t>
            </a:r>
            <a:r>
              <a:rPr lang="en-US" dirty="0" err="1" smtClean="0">
                <a:latin typeface="TH Sarabun New" panose="020B0500040200020003" pitchFamily="34" charset="-34"/>
                <a:cs typeface="TH Sarabun New" panose="020B0500040200020003" pitchFamily="34" charset="-34"/>
              </a:rPr>
              <a:t>Apiaceae</a:t>
            </a:r>
            <a:r>
              <a:rPr lang="en-US" dirty="0" smtClean="0">
                <a:latin typeface="TH Sarabun New" panose="020B0500040200020003" pitchFamily="34" charset="-34"/>
                <a:cs typeface="TH Sarabun New" panose="020B0500040200020003" pitchFamily="34" charset="-34"/>
              </a:rPr>
              <a:t> </a:t>
            </a:r>
            <a:r>
              <a:rPr lang="th-TH" dirty="0" smtClean="0">
                <a:latin typeface="TH Sarabun New" panose="020B0500040200020003" pitchFamily="34" charset="-34"/>
                <a:cs typeface="TH Sarabun New" panose="020B0500040200020003" pitchFamily="34" charset="-34"/>
              </a:rPr>
              <a:t>(วงศ์ผักชี</a:t>
            </a:r>
            <a:r>
              <a:rPr lang="en-US" dirty="0" smtClean="0">
                <a:latin typeface="TH Sarabun New" panose="020B0500040200020003" pitchFamily="34" charset="-34"/>
                <a:cs typeface="TH Sarabun New" panose="020B0500040200020003" pitchFamily="34" charset="-34"/>
              </a:rPr>
              <a:t>) ,  </a:t>
            </a:r>
            <a:r>
              <a:rPr lang="en-US" dirty="0" err="1" smtClean="0">
                <a:latin typeface="TH Sarabun New" panose="020B0500040200020003" pitchFamily="34" charset="-34"/>
                <a:cs typeface="TH Sarabun New" panose="020B0500040200020003" pitchFamily="34" charset="-34"/>
              </a:rPr>
              <a:t>Rutaceae</a:t>
            </a:r>
            <a:r>
              <a:rPr lang="en-US" dirty="0" smtClean="0">
                <a:latin typeface="TH Sarabun New" panose="020B0500040200020003" pitchFamily="34" charset="-34"/>
                <a:cs typeface="TH Sarabun New" panose="020B0500040200020003" pitchFamily="34" charset="-34"/>
              </a:rPr>
              <a:t> </a:t>
            </a:r>
            <a:r>
              <a:rPr lang="th-TH" dirty="0" smtClean="0">
                <a:latin typeface="TH Sarabun New" panose="020B0500040200020003" pitchFamily="34" charset="-34"/>
                <a:cs typeface="TH Sarabun New" panose="020B0500040200020003" pitchFamily="34" charset="-34"/>
              </a:rPr>
              <a:t>(วงศ์ส้ม</a:t>
            </a:r>
            <a:r>
              <a:rPr lang="en-US" dirty="0">
                <a:latin typeface="TH Sarabun New" panose="020B0500040200020003" pitchFamily="34" charset="-34"/>
                <a:cs typeface="TH Sarabun New" panose="020B0500040200020003" pitchFamily="34" charset="-34"/>
              </a:rPr>
              <a:t>)</a:t>
            </a:r>
            <a:r>
              <a:rPr lang="en-US" dirty="0" smtClean="0">
                <a:latin typeface="TH Sarabun New" panose="020B0500040200020003" pitchFamily="34" charset="-34"/>
                <a:cs typeface="TH Sarabun New" panose="020B0500040200020003" pitchFamily="34" charset="-34"/>
              </a:rPr>
              <a:t> </a:t>
            </a:r>
            <a:endParaRPr lang="th-TH" dirty="0" smtClean="0">
              <a:latin typeface="TH Sarabun New" panose="020B0500040200020003" pitchFamily="34" charset="-34"/>
              <a:cs typeface="TH Sarabun New" panose="020B0500040200020003" pitchFamily="34" charset="-34"/>
            </a:endParaRPr>
          </a:p>
          <a:p>
            <a:r>
              <a:rPr lang="th-TH" dirty="0" smtClean="0">
                <a:latin typeface="TH Sarabun New" panose="020B0500040200020003" pitchFamily="34" charset="-34"/>
                <a:cs typeface="TH Sarabun New" panose="020B0500040200020003" pitchFamily="34" charset="-34"/>
              </a:rPr>
              <a:t>และ </a:t>
            </a:r>
            <a:r>
              <a:rPr lang="en-US" dirty="0" err="1" smtClean="0">
                <a:latin typeface="TH Sarabun New" panose="020B0500040200020003" pitchFamily="34" charset="-34"/>
                <a:cs typeface="TH Sarabun New" panose="020B0500040200020003" pitchFamily="34" charset="-34"/>
              </a:rPr>
              <a:t>Labiatae</a:t>
            </a:r>
            <a:r>
              <a:rPr lang="en-US" dirty="0" smtClean="0">
                <a:latin typeface="TH Sarabun New" panose="020B0500040200020003" pitchFamily="34" charset="-34"/>
                <a:cs typeface="TH Sarabun New" panose="020B0500040200020003" pitchFamily="34" charset="-34"/>
              </a:rPr>
              <a:t> / </a:t>
            </a:r>
            <a:r>
              <a:rPr lang="en-US" dirty="0" err="1" smtClean="0">
                <a:latin typeface="TH Sarabun New" panose="020B0500040200020003" pitchFamily="34" charset="-34"/>
                <a:cs typeface="TH Sarabun New" panose="020B0500040200020003" pitchFamily="34" charset="-34"/>
              </a:rPr>
              <a:t>Lamiaceae</a:t>
            </a:r>
            <a:r>
              <a:rPr lang="en-US" dirty="0">
                <a:latin typeface="TH Sarabun New" panose="020B0500040200020003" pitchFamily="34" charset="-34"/>
                <a:cs typeface="TH Sarabun New" panose="020B0500040200020003" pitchFamily="34" charset="-34"/>
              </a:rPr>
              <a:t> </a:t>
            </a:r>
            <a:r>
              <a:rPr lang="en-US" dirty="0" smtClean="0">
                <a:latin typeface="TH Sarabun New" panose="020B0500040200020003" pitchFamily="34" charset="-34"/>
                <a:cs typeface="TH Sarabun New" panose="020B0500040200020003" pitchFamily="34" charset="-34"/>
              </a:rPr>
              <a:t>(</a:t>
            </a:r>
            <a:r>
              <a:rPr lang="th-TH" dirty="0" smtClean="0">
                <a:latin typeface="TH Sarabun New" panose="020B0500040200020003" pitchFamily="34" charset="-34"/>
                <a:cs typeface="TH Sarabun New" panose="020B0500040200020003" pitchFamily="34" charset="-34"/>
              </a:rPr>
              <a:t>วงศ์กะเพรา</a:t>
            </a:r>
            <a:r>
              <a:rPr lang="en-US" dirty="0" smtClean="0">
                <a:latin typeface="TH Sarabun New" panose="020B0500040200020003" pitchFamily="34" charset="-34"/>
                <a:cs typeface="TH Sarabun New" panose="020B0500040200020003" pitchFamily="34" charset="-34"/>
              </a:rPr>
              <a:t>)</a:t>
            </a:r>
          </a:p>
          <a:p>
            <a:endParaRPr lang="th-TH"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2833477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88640"/>
            <a:ext cx="1749197" cy="523220"/>
          </a:xfrm>
          <a:prstGeom prst="rect">
            <a:avLst/>
          </a:prstGeom>
        </p:spPr>
        <p:txBody>
          <a:bodyPr wrap="none">
            <a:spAutoFit/>
          </a:bodyPr>
          <a:lstStyle/>
          <a:p>
            <a:r>
              <a:rPr lang="en-US" dirty="0" err="1" smtClean="0">
                <a:solidFill>
                  <a:srgbClr val="FF0000"/>
                </a:solidFill>
              </a:rPr>
              <a:t>Coumarins</a:t>
            </a:r>
            <a:endParaRPr lang="en-US" dirty="0">
              <a:solidFill>
                <a:srgbClr val="FF0000"/>
              </a:solidFill>
            </a:endParaRPr>
          </a:p>
        </p:txBody>
      </p:sp>
      <p:pic>
        <p:nvPicPr>
          <p:cNvPr id="5" name="Picture 2" descr="Coumarin acsv.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027" y="1196752"/>
            <a:ext cx="1368152" cy="7794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2500" y="2128578"/>
            <a:ext cx="1173206" cy="400110"/>
          </a:xfrm>
          <a:prstGeom prst="rect">
            <a:avLst/>
          </a:prstGeom>
          <a:noFill/>
        </p:spPr>
        <p:txBody>
          <a:bodyPr wrap="none" rtlCol="0">
            <a:spAutoFit/>
          </a:bodyPr>
          <a:lstStyle/>
          <a:p>
            <a:r>
              <a:rPr lang="en-US" sz="2000" dirty="0" err="1" smtClean="0"/>
              <a:t>coumarin</a:t>
            </a:r>
            <a:endParaRPr lang="th-TH" sz="2000" dirty="0"/>
          </a:p>
        </p:txBody>
      </p:sp>
      <p:sp>
        <p:nvSpPr>
          <p:cNvPr id="7" name="Rectangle 6"/>
          <p:cNvSpPr/>
          <p:nvPr/>
        </p:nvSpPr>
        <p:spPr>
          <a:xfrm>
            <a:off x="2843808" y="2128578"/>
            <a:ext cx="1161280" cy="369332"/>
          </a:xfrm>
          <a:prstGeom prst="rect">
            <a:avLst/>
          </a:prstGeom>
        </p:spPr>
        <p:txBody>
          <a:bodyPr wrap="none">
            <a:spAutoFit/>
          </a:bodyPr>
          <a:lstStyle/>
          <a:p>
            <a:r>
              <a:rPr lang="en-US" sz="1800" dirty="0" err="1" smtClean="0"/>
              <a:t>Aesculetin</a:t>
            </a:r>
            <a:endParaRPr lang="th-TH" sz="1800" dirty="0"/>
          </a:p>
        </p:txBody>
      </p:sp>
      <p:pic>
        <p:nvPicPr>
          <p:cNvPr id="12290" name="Picture 2" descr="Aesculeti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2753" y="1208644"/>
            <a:ext cx="1663389" cy="77871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hemical structure of umbellifero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1251738"/>
            <a:ext cx="1752515" cy="6925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281135" y="1987359"/>
            <a:ext cx="1528111" cy="369332"/>
          </a:xfrm>
          <a:prstGeom prst="rect">
            <a:avLst/>
          </a:prstGeom>
        </p:spPr>
        <p:txBody>
          <a:bodyPr wrap="none">
            <a:spAutoFit/>
          </a:bodyPr>
          <a:lstStyle/>
          <a:p>
            <a:r>
              <a:rPr lang="en-US" sz="1800" dirty="0" err="1" smtClean="0"/>
              <a:t>Umbelliferone</a:t>
            </a:r>
            <a:endParaRPr lang="th-TH" sz="1800" dirty="0"/>
          </a:p>
        </p:txBody>
      </p:sp>
      <p:sp>
        <p:nvSpPr>
          <p:cNvPr id="9" name="Rectangle 8"/>
          <p:cNvSpPr/>
          <p:nvPr/>
        </p:nvSpPr>
        <p:spPr>
          <a:xfrm>
            <a:off x="522500" y="4005064"/>
            <a:ext cx="1263231" cy="400110"/>
          </a:xfrm>
          <a:prstGeom prst="rect">
            <a:avLst/>
          </a:prstGeom>
        </p:spPr>
        <p:txBody>
          <a:bodyPr wrap="none">
            <a:spAutoFit/>
          </a:bodyPr>
          <a:lstStyle/>
          <a:p>
            <a:r>
              <a:rPr lang="en-US" sz="2000" dirty="0" err="1" smtClean="0"/>
              <a:t>scopoletin</a:t>
            </a:r>
            <a:endParaRPr lang="th-TH" sz="2000" dirty="0"/>
          </a:p>
        </p:txBody>
      </p:sp>
      <p:sp>
        <p:nvSpPr>
          <p:cNvPr id="10" name="AutoShape 8" descr="data:image/png;base64,iVBORw0KGgoAAAANSUhEUgAAAQ0AAAC7CAMAAABIKDvmAAAAflBMVEX///8AAADc3Nzm5uZhYWF5eXmzs7PY2NhxcXGlpaX09PTT09OHh4cpKSn39/eYmJjw8PCnp6fNzc3FxcV/f39MTEzi4uJSUlJGRkaRkZG9vb1YWFhmZmatra1AQECenp4wMDAhISGVlZUQEBA7OzsdHR00NDQWFhYsLCwNDQ1l5qYQAAAMjUlEQVR4nO1de4N6TBR2KBVCdEOl+27f/wu+c2FMImO8bPp5/tjVrhiPc5uZc2YUZcCAAQMGDBgwYACGuY/19dNfvH0cuvRQNTV2nml32q6/gA4EPyH7i0X/MiYfIgjSvwNMum9etxgDzK3Z8pE+vWKgw2i22AFs8ccROOmp389GDLAnBw5ATA6OcCNq41F+/iU23JQMQoeBfu0BEusQAmj/FhsWXNnxDWbo55X8pP+M/zE2TrBgxzFsFPzI7tMZo0SBlH+ADf4BkaFQFA3/4DGC0WJG8Q+wYbDjNSZCfWWDwz/EhlrCRiobi3+ADZUd+5iINXMpCV7sRniH1ZeycuesaICtqE3cKoWqF/iUGQrNVhyH34QYTuwYCDNPkfjyhQ2bfNzuOm1lV0CikD78mOqIyYQjIEYlLxs+PppGXTe0G4REABRCBu23ISdCnnhGZaUg+tLGX6opioI8BUTTCLIQ/QRwmu4uAFP86ZUNFJcc/qCh3UBdkVBil41w0B79j04+vPboDcO8b7puZXcwVPN5sEcxQz/1LLbBPK7BYhMXvE5a9umwI0IThFUn9hh7U/hUGCm49+9Wnthb2IlfEYEPq2DELO43wgZL/GQz+onERamHqCMb34+BDR4DGzwGNngMbPAY2OAxsMHDTmcdBygDG8+w6VDGAIKBDR7GwAaHgQ0eBnznjIAcumWDG1vkDhlcz280Iq/6nlZ91ht0y4aTDblfs2nNBPs5GaKWHk1KRrhn1WeWwiDDe12B5okQrCDX7APAabycg6Qhcx8ARzL7cZdPX/wYNlbZzFZeaIRwgROZ5AibTPl8Chs6m/U851MFhGDBT/KtdQNlM6DLedVyNg7ZvN5qmpviEYCdSBbGGW6SzfsUNux8zllN6FwmjstlXtRE12wcTJ/AvD6x8ZJzVvvCnMLP5SfAmrNhmJ5olBDzmWQ8G5OGbJyzKWMsdpKGw91JmnAGk85sT4WEM4b5ckywPLXHxibvvIUvAk4EF7/6zDLgt73ZXQGEpDPOJJE2eTLdLvGE90sGXu1mcEN4v6BLXAK55h2yXf4PrOpbcQo9yYhxIxCZu89b0RBuY2I/Xc6KuhLTeTrM2bEtk8CoHuA+SRsJY6kAzgDmGEcibzfHBh2UfeAf90zXbxJDtS7HwL6+nBlT4OTJHgOXISiOAO7sEiK6kpcNYrKm2B2ELOaaYTGxHaPwAoXQEJFTljVvkHy2sI5biYE3OwjrLZzqp6nwuepjgQ5GUbwRUxW7wi/RFR/gjN71Jde+crhTuJCXsSIEaif8EXH6I2oN0R1HTE3HWRXGpm7UwmfghpmclOKVDeRMqGFFEQeMnPM2qRTCIiLkGYJEqlWcsuU4yEc+yKO5GziIOH4kBsfMUPnZXR2ok76AwXcpRJykkzyqwnr02mSf3NSlrprJhLETeL3Iik+TJrhJWjx7BPR6p1X6hk3EkwNC1vSW6Ag2JrUCF54AETZck70u1UylU4XEo2l6HPPP751g9VZazTtcuffv+rr+5I+CzMgXY1bw/hGJUXLXyZWXm0rwvYuQ6Gst2BZ+r3a5+Z3BG/+CI8cKW4kdf/kpKLSIinpHnI6EvE15A/WMbvPIeo7oRdSO8Q1y1/2bTtYbZ3fOO4JCIPnaFgdT2gbmJX6Dd7hB9W28JcCvif1IxsBFIh6OwQqD93crcXaiL43IV0EwZS/fGgU10xEsguWxrRHusK0jhGvZsILcIA2KlC5VYXTBgyNb9yus0PjB8/K1f6eCBDoN1DHMI1wLo1t3v8Fmm/3PSvUylgvfxOA8S6td19ivV8/y5c1FgglOR/QC96TFBywVT14cubXreRbcazvnWniKnGOJe/EGU4uYE30P7LNTG2w9u6e1g1Pyzy8BzYJ6+XmDfrAIkG5QafUvzAHWAou+LcGwDoPTES1zT+vgBnCPi42zt9+HpH1BqysP4GDKfuMIqkADLdzprtPMfaYj1D2pmIprXPlC3LaH38+NJp+Ie4L6gxecjiA9QAqyXQg5s73kmJMwjNuq2QX2MuNASB6Z+dhALNy5HrVd2HRtmIjEOgH1gHQkMR/LOsPxDcfzKnFtmF6hyr6uWWKDx3XYmLQ8x33AbIQ/0jW5lA1HovzKnhIdq8UGMnQyA7TCIGzoIF0HQdmwTpUnlqEeG8pWep5L6Or/DxvzyhPLUJMNA+RvVY2+saH4bSYn944N9IX2gvRV79hQ5lBj9L8eesiGBg0jxnJs+scGin+bTXSXo49sKFFbEXov2bDrD5+LIeojG4rXUr52P9lQrHaq7XvKhnJspdy+r2y042ZHPWVDmbXhZnvIhk879W3oSv/YsOkAWCsDP7vesbGhodejjUHB3rERU3sxbWV5n76xodJcprCdici+sXEh3XkDfqVv+A49YyNRkLZGR/vFhk4VxGlrqaNesaHBEf+atDYh2ys27vTc9mbc+sSGRaeWdvKtrcK0P2x4NPrUW8zy6Q8bNjzwL1cgwVoa/WEjicjvba4j2Bs2kojcanVamrCxb8rGUsbKeyTzQ5CNNY3IvXZTFggbtiadX0bZMOpLrzuiUYMgGxegKePtprNM/yibJUiTMsXYSCLy1iZS0tv8CRt6VpUgtEh10mWdVRRANMYUdk3mePcyOYXqlSUi45RzWC0qmpB41XV7E7ApzqTOSw7mHLbeqkaCOgZfsoNuvjODC8Bh9s7yXKlXvbQ3Oc8gUJRS8sUkTdp/iBYvYDhZdn4IsCVqop5JKnGZAQlo+6YtJm5wMI9Jq2qBK2N6qXAsBWIuzc5XD3DJ3sLa+QWYO0XplialL+xsxUGumE38G5zBwdIvIF/aihXW4W/kJkS0+A5we827p+NcbqsJXzlYtar/J/d8fQl601UFkbiqJU2NxtXTBUZAm20BHsGzHaLrKF1bTQbMAxesCeplsaWpKohcZBVP4ZvkdIPU6yzzI+LtRuQF8OZiCfSl5W/Om4JI7uLqqqIQ1dDxThLjp2LNP1hEbSFQ/f+u/M0oc0+c4OEyjmqdtENciztNCWk7Ii9pxLKi8AaZh/m76AIZlIKCSM4o1VhuwZ/iYm3CbtsReRmQ2S8vyhKpddZfHpcrYfN/yqpHi4ErQWEUxq2lvVWivLBLsPwteJIvN6u+1jbwqB3nqecjdLoSUh7FTy1e/oaC1BszgevUkmAtlHvFhv+nW+ka4xeNWG8FyxoJUHSbr9dfCKxI8KnI1VPXX1slV/vn3cRWq/hUYE+avt5ZzbJGAisjkK9j6yvShRH8W8UyFSVA5oPIFzYY0oMGnwNjBaDj9yrbk/ZOyPAuhFcr+HAkO4Q3iAPx2Fid5Uc+GRb4YdAsKnazlXT6DovoSCM2ul1DslVQNhpl330VG9gn3AY2CALCxrwZG12uS9wqKBu/AxsEAZmtvg9sEFA2rs3Y+Jp9EM5kUc3DwAbBwAYPZ2CDA2Vj24yNr9lNZmCDR0wG7gc2KAY2ePwvbHzN7nUJG48Gl/giNmYDGxwSNposaPBFe4AuKBs/DS4xsMHj+9iQ3mZI+UY25Bd6G9h4xvex0SQ1cWCDx1exQcY3Bk0h8Ekyj9UkmrSj9hZlH/CHcJ3N/LprULPujQ+nlcXP0YfT7XyTpH/NxizFZTzuMm9aCmxnPMm8HGObfH+VJgb56RVJ1lOUJbnIbPrVLSyAke9q4VVyyXP7AeCo7iQAeFA6QoBr6Br+EchK16MsEfvj2fAYCWO5TS83cKJJgFqS8OmyQp0jHJV+sfGb+catzDSAl3Go0oddsswWl+zM1yM2TMiqyEyZhJYRNyIakXy6S7by0MRVesXGgt8+WWiTxRx446vDkWyC95w+O8pyiz+dDYcPIg8StTLA7QlAdhdb5yVsBLf7keD+6Ww03hGVl4Q13jTpZVfSEb+37Wez4fCZ9wcJH8vvtUYMTwEbge0SGAkba+9DM0tnfMKWTAItb2t0vHSu9mo3claUVLTVb2oH8Lg3Ock/hwgiTrh2xL9AtrCFc1i8srGB0NBb3HqrCX6yuHkkU8DuZxQm265ZbIdOl2yBlWPDJvIxbr1WXgohUw9HzsYd0hV27BP11gYr1znAUSmJN34/U1VwQD5WbVvdVe10WQIkAA/dtV1Ea2JQFwC7iW17B9ptK2AjYFv0fhyC1PvJbr9+TL5/TT0FuyKRutFLH9aPLnI7F3UBzTo8btFMvqpMH83hypf5quMbwCGmVwwiFtNFUUpC8BeVr58IylHvq5z+H7iEB62bVTY+H4eHq9iNcme+CcYNG9iPHyDtDH48qMmAAQMGDBgw4CPxHy67mhqpFfJFAAAAAElFTkSuQmCC">
            <a:hlinkClick r:id="rId6"/>
          </p:cNvPr>
          <p:cNvSpPr>
            <a:spLocks noChangeAspect="1" noChangeArrowheads="1"/>
          </p:cNvSpPr>
          <p:nvPr/>
        </p:nvSpPr>
        <p:spPr bwMode="auto">
          <a:xfrm>
            <a:off x="53975" y="-1790700"/>
            <a:ext cx="53816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pic>
        <p:nvPicPr>
          <p:cNvPr id="12298" name="Picture 10" descr="File:Khellin.sv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4205" y="2740946"/>
            <a:ext cx="1976589" cy="137610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593757" y="4204548"/>
            <a:ext cx="822661" cy="369332"/>
          </a:xfrm>
          <a:prstGeom prst="rect">
            <a:avLst/>
          </a:prstGeom>
        </p:spPr>
        <p:txBody>
          <a:bodyPr wrap="none">
            <a:spAutoFit/>
          </a:bodyPr>
          <a:lstStyle/>
          <a:p>
            <a:r>
              <a:rPr lang="en-US" sz="1800" dirty="0" err="1" smtClean="0"/>
              <a:t>Khellin</a:t>
            </a:r>
            <a:endParaRPr lang="th-TH" sz="1800" dirty="0"/>
          </a:p>
        </p:txBody>
      </p:sp>
      <p:pic>
        <p:nvPicPr>
          <p:cNvPr id="12300" name="Picture 12" descr="http://www.awl.ch/heilpflanzen/ammi_visnaga/visnadin.gif">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9819" y="2772967"/>
            <a:ext cx="1908483" cy="1666742"/>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https://upload.wikimedia.org/wikipedia/commons/thumb/a/ac/Psoralen.svg/2000px-Psoralen.svg.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5170" y="5157192"/>
            <a:ext cx="1867064" cy="7832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65180" y="5940449"/>
            <a:ext cx="987450" cy="369332"/>
          </a:xfrm>
          <a:prstGeom prst="rect">
            <a:avLst/>
          </a:prstGeom>
        </p:spPr>
        <p:txBody>
          <a:bodyPr wrap="none">
            <a:spAutoFit/>
          </a:bodyPr>
          <a:lstStyle/>
          <a:p>
            <a:r>
              <a:rPr lang="en-US" sz="1800" dirty="0" err="1" smtClean="0"/>
              <a:t>Psoralen</a:t>
            </a:r>
            <a:endParaRPr lang="th-TH" sz="1800" dirty="0"/>
          </a:p>
        </p:txBody>
      </p:sp>
      <p:pic>
        <p:nvPicPr>
          <p:cNvPr id="12304" name="Picture 16" descr="https://upload.wikimedia.org/wikipedia/commons/b/b6/Bergapten-2D.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17972" y="5005666"/>
            <a:ext cx="1717628" cy="111944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950332" y="6309781"/>
            <a:ext cx="1252907" cy="400110"/>
          </a:xfrm>
          <a:prstGeom prst="rect">
            <a:avLst/>
          </a:prstGeom>
        </p:spPr>
        <p:txBody>
          <a:bodyPr wrap="none">
            <a:spAutoFit/>
          </a:bodyPr>
          <a:lstStyle/>
          <a:p>
            <a:r>
              <a:rPr lang="en-US" sz="2000" dirty="0" err="1" smtClean="0"/>
              <a:t>bergapten</a:t>
            </a:r>
            <a:endParaRPr lang="th-TH" sz="2000" dirty="0"/>
          </a:p>
        </p:txBody>
      </p:sp>
      <p:pic>
        <p:nvPicPr>
          <p:cNvPr id="12306" name="Picture 18" descr="https://upload.wikimedia.org/wikipedia/commons/thumb/c/c5/Dicumarol.svg/220px-Dicumarol.svg.pn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60354" y="4917808"/>
            <a:ext cx="2878139" cy="129516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583499" y="6193884"/>
            <a:ext cx="1363065" cy="400110"/>
          </a:xfrm>
          <a:prstGeom prst="rect">
            <a:avLst/>
          </a:prstGeom>
        </p:spPr>
        <p:txBody>
          <a:bodyPr wrap="none">
            <a:spAutoFit/>
          </a:bodyPr>
          <a:lstStyle/>
          <a:p>
            <a:r>
              <a:rPr lang="en-US" sz="2000" dirty="0" err="1" smtClean="0"/>
              <a:t>dicoumarol</a:t>
            </a:r>
            <a:endParaRPr lang="th-TH" sz="2000" dirty="0"/>
          </a:p>
        </p:txBody>
      </p:sp>
      <p:pic>
        <p:nvPicPr>
          <p:cNvPr id="12308" name="Picture 20" descr="File:Scopoletin.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3057" y="3144590"/>
            <a:ext cx="2220575" cy="86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813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893" y="188640"/>
            <a:ext cx="8064896" cy="2154436"/>
          </a:xfrm>
          <a:prstGeom prst="rect">
            <a:avLst/>
          </a:prstGeom>
        </p:spPr>
        <p:txBody>
          <a:bodyPr wrap="square">
            <a:spAutoFit/>
          </a:bodyPr>
          <a:lstStyle/>
          <a:p>
            <a:r>
              <a:rPr lang="th-TH" b="1" dirty="0" smtClean="0">
                <a:solidFill>
                  <a:srgbClr val="FF0000"/>
                </a:solidFill>
                <a:latin typeface="TH SarabunPSK" panose="020B0500040200020003" pitchFamily="34" charset="-34"/>
                <a:cs typeface="TH SarabunPSK" panose="020B0500040200020003" pitchFamily="34" charset="-34"/>
              </a:rPr>
              <a:t>กลุ่มสารฟีนอลิก (</a:t>
            </a:r>
            <a:r>
              <a:rPr lang="en-US" b="1" dirty="0" smtClean="0">
                <a:solidFill>
                  <a:srgbClr val="FF0000"/>
                </a:solidFill>
                <a:latin typeface="TH SarabunPSK" panose="020B0500040200020003" pitchFamily="34" charset="-34"/>
                <a:cs typeface="TH SarabunPSK" panose="020B0500040200020003" pitchFamily="34" charset="-34"/>
              </a:rPr>
              <a:t>phenolic compounds)</a:t>
            </a:r>
            <a:endParaRPr lang="en-US" b="1" dirty="0">
              <a:solidFill>
                <a:srgbClr val="FF0000"/>
              </a:solidFill>
              <a:latin typeface="TH SarabunPSK" panose="020B0500040200020003" pitchFamily="34" charset="-34"/>
              <a:cs typeface="TH SarabunPSK" panose="020B0500040200020003" pitchFamily="34" charset="-34"/>
            </a:endParaRPr>
          </a:p>
          <a:p>
            <a:pPr marL="457200" indent="-457200">
              <a:buFont typeface="Arial" panose="020B0604020202020204" pitchFamily="34" charset="0"/>
              <a:buChar char="•"/>
            </a:pPr>
            <a:r>
              <a:rPr lang="en-US" sz="2000" b="1" dirty="0" smtClean="0">
                <a:latin typeface="TH SarabunPSK" panose="020B0500040200020003" pitchFamily="34" charset="-34"/>
                <a:cs typeface="TH SarabunPSK" panose="020B0500040200020003" pitchFamily="34" charset="-34"/>
              </a:rPr>
              <a:t>Simple Phenol / Phenolic acid / </a:t>
            </a:r>
            <a:r>
              <a:rPr lang="en-US" sz="2000" b="1" dirty="0" err="1" smtClean="0">
                <a:latin typeface="TH SarabunPSK" panose="020B0500040200020003" pitchFamily="34" charset="-34"/>
                <a:cs typeface="TH SarabunPSK" panose="020B0500040200020003" pitchFamily="34" charset="-34"/>
              </a:rPr>
              <a:t>Phonolic</a:t>
            </a:r>
            <a:r>
              <a:rPr lang="en-US" sz="2000" b="1" dirty="0" smtClean="0">
                <a:latin typeface="TH SarabunPSK" panose="020B0500040200020003" pitchFamily="34" charset="-34"/>
                <a:cs typeface="TH SarabunPSK" panose="020B0500040200020003" pitchFamily="34" charset="-34"/>
              </a:rPr>
              <a:t> glycosides</a:t>
            </a:r>
          </a:p>
          <a:p>
            <a:pPr marL="457200" indent="-457200">
              <a:buFont typeface="Arial" panose="020B0604020202020204" pitchFamily="34" charset="0"/>
              <a:buChar char="•"/>
            </a:pPr>
            <a:r>
              <a:rPr lang="en-US" sz="1800" b="1" dirty="0" err="1" smtClean="0">
                <a:latin typeface="TH SarabunPSK" panose="020B0500040200020003" pitchFamily="34" charset="-34"/>
                <a:cs typeface="TH SarabunPSK" panose="020B0500040200020003" pitchFamily="34" charset="-34"/>
              </a:rPr>
              <a:t>Coumarins</a:t>
            </a:r>
            <a:endParaRPr lang="en-US" sz="1800" b="1" dirty="0">
              <a:latin typeface="TH SarabunPSK" panose="020B0500040200020003" pitchFamily="34" charset="-34"/>
              <a:cs typeface="TH SarabunPSK" panose="020B0500040200020003" pitchFamily="34" charset="-34"/>
            </a:endParaRPr>
          </a:p>
          <a:p>
            <a:pPr marL="457200" indent="-457200">
              <a:buFont typeface="Arial" panose="020B0604020202020204" pitchFamily="34" charset="0"/>
              <a:buChar char="•"/>
            </a:pPr>
            <a:r>
              <a:rPr lang="en-US" sz="3200" b="1" dirty="0" smtClean="0">
                <a:solidFill>
                  <a:srgbClr val="FF0000"/>
                </a:solidFill>
                <a:latin typeface="TH SarabunPSK" panose="020B0500040200020003" pitchFamily="34" charset="-34"/>
                <a:cs typeface="TH SarabunPSK" panose="020B0500040200020003" pitchFamily="34" charset="-34"/>
              </a:rPr>
              <a:t>Flavonoids</a:t>
            </a:r>
          </a:p>
          <a:p>
            <a:pPr marL="457200" indent="-457200">
              <a:buFont typeface="Arial" panose="020B0604020202020204" pitchFamily="34" charset="0"/>
              <a:buChar char="•"/>
            </a:pPr>
            <a:r>
              <a:rPr lang="en-US" sz="1800" b="1" dirty="0" err="1" smtClean="0">
                <a:latin typeface="TH SarabunPSK" panose="020B0500040200020003" pitchFamily="34" charset="-34"/>
                <a:cs typeface="TH SarabunPSK" panose="020B0500040200020003" pitchFamily="34" charset="-34"/>
              </a:rPr>
              <a:t>Tanins</a:t>
            </a:r>
            <a:endParaRPr lang="en-US" sz="1800" b="1" dirty="0">
              <a:latin typeface="TH SarabunPSK" panose="020B0500040200020003" pitchFamily="34" charset="-34"/>
              <a:cs typeface="TH SarabunPSK" panose="020B0500040200020003" pitchFamily="34" charset="-34"/>
            </a:endParaRPr>
          </a:p>
          <a:p>
            <a:pPr marL="457200" indent="-457200">
              <a:buFont typeface="Arial" panose="020B0604020202020204" pitchFamily="34" charset="0"/>
              <a:buChar char="•"/>
            </a:pPr>
            <a:r>
              <a:rPr lang="en-US" sz="1800" b="1" dirty="0" smtClean="0">
                <a:latin typeface="TH SarabunPSK" panose="020B0500040200020003" pitchFamily="34" charset="-34"/>
                <a:cs typeface="TH SarabunPSK" panose="020B0500040200020003" pitchFamily="34" charset="-34"/>
              </a:rPr>
              <a:t>Quinones</a:t>
            </a:r>
          </a:p>
        </p:txBody>
      </p:sp>
      <p:sp>
        <p:nvSpPr>
          <p:cNvPr id="3" name="TextBox 2"/>
          <p:cNvSpPr txBox="1"/>
          <p:nvPr/>
        </p:nvSpPr>
        <p:spPr>
          <a:xfrm>
            <a:off x="467544" y="2852936"/>
            <a:ext cx="8130752" cy="1384995"/>
          </a:xfrm>
          <a:prstGeom prst="rect">
            <a:avLst/>
          </a:prstGeom>
          <a:noFill/>
        </p:spPr>
        <p:txBody>
          <a:bodyPr wrap="none" rtlCol="0">
            <a:spAutoFit/>
          </a:bodyPr>
          <a:lstStyle/>
          <a:p>
            <a:r>
              <a:rPr lang="th-TH" b="1" dirty="0" smtClean="0">
                <a:latin typeface="TH Sarabun New" panose="020B0500040200020003" pitchFamily="34" charset="-34"/>
                <a:cs typeface="TH Sarabun New" panose="020B0500040200020003" pitchFamily="34" charset="-34"/>
              </a:rPr>
              <a:t>ฟลาโวนอยด์ </a:t>
            </a:r>
            <a:r>
              <a:rPr lang="th-TH" dirty="0" smtClean="0">
                <a:latin typeface="TH Sarabun New" panose="020B0500040200020003" pitchFamily="34" charset="-34"/>
                <a:cs typeface="TH Sarabun New" panose="020B0500040200020003" pitchFamily="34" charset="-34"/>
              </a:rPr>
              <a:t>เป็นสารประกอบ </a:t>
            </a:r>
            <a:r>
              <a:rPr lang="en-US" dirty="0" smtClean="0">
                <a:latin typeface="TH Sarabun New" panose="020B0500040200020003" pitchFamily="34" charset="-34"/>
                <a:cs typeface="TH Sarabun New" panose="020B0500040200020003" pitchFamily="34" charset="-34"/>
              </a:rPr>
              <a:t>polyphenol </a:t>
            </a:r>
            <a:r>
              <a:rPr lang="th-TH" dirty="0" smtClean="0">
                <a:latin typeface="TH Sarabun New" panose="020B0500040200020003" pitchFamily="34" charset="-34"/>
                <a:cs typeface="TH Sarabun New" panose="020B0500040200020003" pitchFamily="34" charset="-34"/>
              </a:rPr>
              <a:t>จำพวก </a:t>
            </a:r>
            <a:r>
              <a:rPr lang="en-US" dirty="0" smtClean="0">
                <a:latin typeface="TH Sarabun New" panose="020B0500040200020003" pitchFamily="34" charset="-34"/>
                <a:cs typeface="TH Sarabun New" panose="020B0500040200020003" pitchFamily="34" charset="-34"/>
              </a:rPr>
              <a:t>phenyl </a:t>
            </a:r>
            <a:r>
              <a:rPr lang="en-US" dirty="0" err="1" smtClean="0">
                <a:latin typeface="TH Sarabun New" panose="020B0500040200020003" pitchFamily="34" charset="-34"/>
                <a:cs typeface="TH Sarabun New" panose="020B0500040200020003" pitchFamily="34" charset="-34"/>
              </a:rPr>
              <a:t>chromones</a:t>
            </a:r>
            <a:r>
              <a:rPr lang="en-US" dirty="0" smtClean="0">
                <a:latin typeface="TH Sarabun New" panose="020B0500040200020003" pitchFamily="34" charset="-34"/>
                <a:cs typeface="TH Sarabun New" panose="020B0500040200020003" pitchFamily="34" charset="-34"/>
              </a:rPr>
              <a:t>  </a:t>
            </a:r>
            <a:r>
              <a:rPr lang="th-TH" dirty="0" smtClean="0">
                <a:latin typeface="TH Sarabun New" panose="020B0500040200020003" pitchFamily="34" charset="-34"/>
                <a:cs typeface="TH Sarabun New" panose="020B0500040200020003" pitchFamily="34" charset="-34"/>
              </a:rPr>
              <a:t>พบมาก</a:t>
            </a:r>
          </a:p>
          <a:p>
            <a:r>
              <a:rPr lang="th-TH" dirty="0" smtClean="0">
                <a:latin typeface="TH Sarabun New" panose="020B0500040200020003" pitchFamily="34" charset="-34"/>
                <a:cs typeface="TH Sarabun New" panose="020B0500040200020003" pitchFamily="34" charset="-34"/>
              </a:rPr>
              <a:t>ในธรรมชาติโดยจะเป็นเม็ดสี</a:t>
            </a:r>
            <a:r>
              <a:rPr lang="en-US" dirty="0" smtClean="0">
                <a:latin typeface="TH Sarabun New" panose="020B0500040200020003" pitchFamily="34" charset="-34"/>
                <a:cs typeface="TH Sarabun New" panose="020B0500040200020003" pitchFamily="34" charset="-34"/>
              </a:rPr>
              <a:t> </a:t>
            </a:r>
            <a:r>
              <a:rPr lang="en-US" dirty="0">
                <a:latin typeface="TH Sarabun New" panose="020B0500040200020003" pitchFamily="34" charset="-34"/>
                <a:cs typeface="TH Sarabun New" panose="020B0500040200020003" pitchFamily="34" charset="-34"/>
              </a:rPr>
              <a:t>(</a:t>
            </a:r>
            <a:r>
              <a:rPr lang="en-US" dirty="0" smtClean="0">
                <a:latin typeface="TH Sarabun New" panose="020B0500040200020003" pitchFamily="34" charset="-34"/>
                <a:cs typeface="TH Sarabun New" panose="020B0500040200020003" pitchFamily="34" charset="-34"/>
              </a:rPr>
              <a:t>pigment) </a:t>
            </a:r>
            <a:r>
              <a:rPr lang="th-TH" dirty="0" smtClean="0">
                <a:latin typeface="TH Sarabun New" panose="020B0500040200020003" pitchFamily="34" charset="-34"/>
                <a:cs typeface="TH Sarabun New" panose="020B0500040200020003" pitchFamily="34" charset="-34"/>
              </a:rPr>
              <a:t>ของส่วนต่างๆ ในพืช  สารฟลาโวนอยด์พบได้</a:t>
            </a:r>
          </a:p>
          <a:p>
            <a:r>
              <a:rPr lang="th-TH" dirty="0" smtClean="0">
                <a:latin typeface="TH Sarabun New" panose="020B0500040200020003" pitchFamily="34" charset="-34"/>
                <a:cs typeface="TH Sarabun New" panose="020B0500040200020003" pitchFamily="34" charset="-34"/>
              </a:rPr>
              <a:t>ทั้งในรูปอิสระและในรูปกลัยโคไซด์ (ส่วนมากเป็น </a:t>
            </a:r>
            <a:r>
              <a:rPr lang="en-US" dirty="0" smtClean="0">
                <a:latin typeface="TH Sarabun New" panose="020B0500040200020003" pitchFamily="34" charset="-34"/>
                <a:cs typeface="TH Sarabun New" panose="020B0500040200020003" pitchFamily="34" charset="-34"/>
              </a:rPr>
              <a:t>O-glycoside)</a:t>
            </a:r>
            <a:endParaRPr lang="th-TH" b="1"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685487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908720"/>
            <a:ext cx="8496944" cy="1384995"/>
          </a:xfrm>
          <a:prstGeom prst="rect">
            <a:avLst/>
          </a:prstGeom>
        </p:spPr>
        <p:txBody>
          <a:bodyPr wrap="square">
            <a:spAutoFit/>
          </a:bodyPr>
          <a:lstStyle/>
          <a:p>
            <a:r>
              <a:rPr lang="en-US" dirty="0" smtClean="0">
                <a:latin typeface="TH Sarabun New" panose="020B0500040200020003" pitchFamily="34" charset="-34"/>
                <a:cs typeface="TH Sarabun New" panose="020B0500040200020003" pitchFamily="34" charset="-34"/>
              </a:rPr>
              <a:t>Chemically, </a:t>
            </a:r>
            <a:r>
              <a:rPr lang="en-US" b="1" dirty="0">
                <a:solidFill>
                  <a:srgbClr val="FF0000"/>
                </a:solidFill>
                <a:latin typeface="TH SarabunPSK" panose="020B0500040200020003" pitchFamily="34" charset="-34"/>
                <a:cs typeface="TH SarabunPSK" panose="020B0500040200020003" pitchFamily="34" charset="-34"/>
              </a:rPr>
              <a:t>f</a:t>
            </a:r>
            <a:r>
              <a:rPr lang="en-US" b="1" dirty="0" smtClean="0">
                <a:solidFill>
                  <a:srgbClr val="FF0000"/>
                </a:solidFill>
                <a:latin typeface="TH SarabunPSK" panose="020B0500040200020003" pitchFamily="34" charset="-34"/>
                <a:cs typeface="TH SarabunPSK" panose="020B0500040200020003" pitchFamily="34" charset="-34"/>
              </a:rPr>
              <a:t>lavonoids </a:t>
            </a:r>
            <a:r>
              <a:rPr lang="en-US" dirty="0" smtClean="0">
                <a:latin typeface="TH Sarabun New" panose="020B0500040200020003" pitchFamily="34" charset="-34"/>
                <a:cs typeface="TH Sarabun New" panose="020B0500040200020003" pitchFamily="34" charset="-34"/>
              </a:rPr>
              <a:t> have the general structure of a 15-carbon skeleton, which consists of two phenyl rings (A and B) and heterocyclic ring (C). This carbon structure can be abbreviated C6-C3-C6.</a:t>
            </a:r>
            <a:endParaRPr lang="th-TH" dirty="0">
              <a:latin typeface="TH Sarabun New" panose="020B0500040200020003" pitchFamily="34" charset="-34"/>
              <a:cs typeface="TH Sarabun New" panose="020B0500040200020003" pitchFamily="34" charset="-34"/>
            </a:endParaRPr>
          </a:p>
        </p:txBody>
      </p:sp>
      <p:sp>
        <p:nvSpPr>
          <p:cNvPr id="5" name="Rectangle 4"/>
          <p:cNvSpPr/>
          <p:nvPr/>
        </p:nvSpPr>
        <p:spPr>
          <a:xfrm>
            <a:off x="363604" y="306427"/>
            <a:ext cx="1879041" cy="523220"/>
          </a:xfrm>
          <a:prstGeom prst="rect">
            <a:avLst/>
          </a:prstGeom>
        </p:spPr>
        <p:txBody>
          <a:bodyPr wrap="none">
            <a:spAutoFit/>
          </a:bodyPr>
          <a:lstStyle/>
          <a:p>
            <a:pPr marL="457200" indent="-457200">
              <a:buFont typeface="Arial" panose="020B0604020202020204" pitchFamily="34" charset="0"/>
              <a:buChar char="•"/>
            </a:pPr>
            <a:r>
              <a:rPr lang="en-US" b="1" dirty="0" smtClean="0">
                <a:solidFill>
                  <a:srgbClr val="FF0000"/>
                </a:solidFill>
                <a:latin typeface="TH SarabunPSK" panose="020B0500040200020003" pitchFamily="34" charset="-34"/>
                <a:cs typeface="TH SarabunPSK" panose="020B0500040200020003" pitchFamily="34" charset="-34"/>
              </a:rPr>
              <a:t>Flavonoids</a:t>
            </a:r>
          </a:p>
        </p:txBody>
      </p:sp>
      <p:pic>
        <p:nvPicPr>
          <p:cNvPr id="13314" name="Picture 2" descr="http://wellnessadvocate.com/images/Structural_Formulas/FlavonoidSkeleton_C.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244" y="4206410"/>
            <a:ext cx="2994374" cy="2313836"/>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04" y="2453295"/>
            <a:ext cx="4034780" cy="1565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95577" y="2815429"/>
            <a:ext cx="393056" cy="523220"/>
          </a:xfrm>
          <a:prstGeom prst="rect">
            <a:avLst/>
          </a:prstGeom>
          <a:noFill/>
        </p:spPr>
        <p:txBody>
          <a:bodyPr wrap="none" rtlCol="0">
            <a:spAutoFit/>
          </a:bodyPr>
          <a:lstStyle/>
          <a:p>
            <a:r>
              <a:rPr lang="en-US" dirty="0" smtClean="0"/>
              <a:t>A</a:t>
            </a:r>
            <a:endParaRPr lang="th-TH" dirty="0"/>
          </a:p>
        </p:txBody>
      </p:sp>
      <p:sp>
        <p:nvSpPr>
          <p:cNvPr id="9" name="TextBox 8"/>
          <p:cNvSpPr txBox="1"/>
          <p:nvPr/>
        </p:nvSpPr>
        <p:spPr>
          <a:xfrm>
            <a:off x="3698342" y="2840921"/>
            <a:ext cx="380232" cy="523220"/>
          </a:xfrm>
          <a:prstGeom prst="rect">
            <a:avLst/>
          </a:prstGeom>
          <a:noFill/>
        </p:spPr>
        <p:txBody>
          <a:bodyPr wrap="none" rtlCol="0">
            <a:spAutoFit/>
          </a:bodyPr>
          <a:lstStyle/>
          <a:p>
            <a:r>
              <a:rPr lang="en-US" dirty="0"/>
              <a:t>B</a:t>
            </a:r>
            <a:endParaRPr lang="th-TH" dirty="0"/>
          </a:p>
        </p:txBody>
      </p:sp>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2725147"/>
            <a:ext cx="357187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588224" y="4018511"/>
            <a:ext cx="489793" cy="5626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 name="Rectangle 9"/>
          <p:cNvSpPr/>
          <p:nvPr/>
        </p:nvSpPr>
        <p:spPr>
          <a:xfrm>
            <a:off x="8043401" y="3333275"/>
            <a:ext cx="244897" cy="383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 name="TextBox 2"/>
          <p:cNvSpPr txBox="1"/>
          <p:nvPr/>
        </p:nvSpPr>
        <p:spPr>
          <a:xfrm>
            <a:off x="6588224" y="4028620"/>
            <a:ext cx="540060" cy="523220"/>
          </a:xfrm>
          <a:prstGeom prst="rect">
            <a:avLst/>
          </a:prstGeom>
          <a:noFill/>
        </p:spPr>
        <p:txBody>
          <a:bodyPr wrap="square" rtlCol="0">
            <a:spAutoFit/>
          </a:bodyPr>
          <a:lstStyle/>
          <a:p>
            <a:r>
              <a:rPr lang="en-US" dirty="0" smtClean="0"/>
              <a:t>C</a:t>
            </a:r>
            <a:endParaRPr lang="th-TH" dirty="0"/>
          </a:p>
        </p:txBody>
      </p:sp>
      <p:sp>
        <p:nvSpPr>
          <p:cNvPr id="12" name="TextBox 11"/>
          <p:cNvSpPr txBox="1"/>
          <p:nvPr/>
        </p:nvSpPr>
        <p:spPr>
          <a:xfrm>
            <a:off x="7895819" y="3235903"/>
            <a:ext cx="540060" cy="523220"/>
          </a:xfrm>
          <a:prstGeom prst="rect">
            <a:avLst/>
          </a:prstGeom>
          <a:noFill/>
        </p:spPr>
        <p:txBody>
          <a:bodyPr wrap="square" rtlCol="0">
            <a:spAutoFit/>
          </a:bodyPr>
          <a:lstStyle/>
          <a:p>
            <a:r>
              <a:rPr lang="en-US" dirty="0" smtClean="0"/>
              <a:t>B</a:t>
            </a:r>
            <a:endParaRPr lang="th-TH" dirty="0"/>
          </a:p>
        </p:txBody>
      </p:sp>
    </p:spTree>
    <p:extLst>
      <p:ext uri="{BB962C8B-B14F-4D97-AF65-F5344CB8AC3E}">
        <p14:creationId xmlns:p14="http://schemas.microsoft.com/office/powerpoint/2010/main" val="1460777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83" t="50000"/>
          <a:stretch/>
        </p:blipFill>
        <p:spPr bwMode="auto">
          <a:xfrm>
            <a:off x="4194250" y="4817534"/>
            <a:ext cx="2817251" cy="1867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51691" y="966787"/>
            <a:ext cx="3816424" cy="1384995"/>
          </a:xfrm>
          <a:prstGeom prst="rect">
            <a:avLst/>
          </a:prstGeom>
        </p:spPr>
        <p:txBody>
          <a:bodyPr wrap="square">
            <a:spAutoFit/>
          </a:bodyPr>
          <a:lstStyle/>
          <a:p>
            <a:pPr marL="457200" indent="-457200">
              <a:buFont typeface="Arial" panose="020B0604020202020204" pitchFamily="34" charset="0"/>
              <a:buChar char="•"/>
            </a:pPr>
            <a:r>
              <a:rPr lang="en-US" dirty="0">
                <a:solidFill>
                  <a:srgbClr val="FF0000"/>
                </a:solidFill>
              </a:rPr>
              <a:t>F</a:t>
            </a:r>
            <a:r>
              <a:rPr lang="en-US" dirty="0" smtClean="0">
                <a:solidFill>
                  <a:srgbClr val="FF0000"/>
                </a:solidFill>
              </a:rPr>
              <a:t>lavonoids</a:t>
            </a:r>
            <a:r>
              <a:rPr lang="en-US" dirty="0" smtClean="0"/>
              <a:t> </a:t>
            </a:r>
          </a:p>
          <a:p>
            <a:pPr marL="457200" indent="-457200">
              <a:buFont typeface="Arial" panose="020B0604020202020204" pitchFamily="34" charset="0"/>
              <a:buChar char="•"/>
            </a:pPr>
            <a:r>
              <a:rPr lang="en-US" dirty="0" err="1" smtClean="0">
                <a:solidFill>
                  <a:schemeClr val="accent4">
                    <a:lumMod val="75000"/>
                  </a:schemeClr>
                </a:solidFill>
              </a:rPr>
              <a:t>Isoflavonoids</a:t>
            </a:r>
            <a:r>
              <a:rPr lang="en-US" dirty="0" smtClean="0">
                <a:solidFill>
                  <a:schemeClr val="accent4">
                    <a:lumMod val="75000"/>
                  </a:schemeClr>
                </a:solidFill>
              </a:rPr>
              <a:t> </a:t>
            </a:r>
          </a:p>
          <a:p>
            <a:pPr marL="457200" indent="-457200">
              <a:buFont typeface="Arial" panose="020B0604020202020204" pitchFamily="34" charset="0"/>
              <a:buChar char="•"/>
            </a:pPr>
            <a:r>
              <a:rPr lang="en-US" dirty="0" err="1" smtClean="0"/>
              <a:t>Neoflavonoids</a:t>
            </a:r>
            <a:endParaRPr lang="en-US" dirty="0"/>
          </a:p>
        </p:txBody>
      </p:sp>
      <p:sp>
        <p:nvSpPr>
          <p:cNvPr id="5" name="TextBox 4"/>
          <p:cNvSpPr txBox="1"/>
          <p:nvPr/>
        </p:nvSpPr>
        <p:spPr>
          <a:xfrm>
            <a:off x="6516775" y="4291013"/>
            <a:ext cx="1667764" cy="523220"/>
          </a:xfrm>
          <a:prstGeom prst="rect">
            <a:avLst/>
          </a:prstGeom>
          <a:noFill/>
        </p:spPr>
        <p:txBody>
          <a:bodyPr wrap="none" rtlCol="0">
            <a:spAutoFit/>
          </a:bodyPr>
          <a:lstStyle/>
          <a:p>
            <a:r>
              <a:rPr lang="en-US" dirty="0" err="1" smtClean="0">
                <a:solidFill>
                  <a:schemeClr val="accent4">
                    <a:lumMod val="75000"/>
                  </a:schemeClr>
                </a:solidFill>
              </a:rPr>
              <a:t>isoflavone</a:t>
            </a:r>
            <a:endParaRPr lang="th-TH" dirty="0">
              <a:solidFill>
                <a:schemeClr val="accent4">
                  <a:lumMod val="75000"/>
                </a:schemeClr>
              </a:solidFill>
            </a:endParaRPr>
          </a:p>
        </p:txBody>
      </p:sp>
      <p:pic>
        <p:nvPicPr>
          <p:cNvPr id="15364" name="Picture 4" descr="https://upload.wikimedia.org/wikipedia/commons/thumb/7/7c/Isoflavon_num.svg/267px-Isoflavon_num.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075" y="2566987"/>
            <a:ext cx="2543175" cy="17240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05579" y="1858975"/>
            <a:ext cx="1311898" cy="523220"/>
          </a:xfrm>
          <a:prstGeom prst="rect">
            <a:avLst/>
          </a:prstGeom>
          <a:noFill/>
        </p:spPr>
        <p:txBody>
          <a:bodyPr wrap="none" rtlCol="0">
            <a:spAutoFit/>
          </a:bodyPr>
          <a:lstStyle/>
          <a:p>
            <a:r>
              <a:rPr lang="en-US" dirty="0" smtClean="0">
                <a:solidFill>
                  <a:srgbClr val="FF0000"/>
                </a:solidFill>
              </a:rPr>
              <a:t>Flavone</a:t>
            </a:r>
            <a:endParaRPr lang="th-TH" dirty="0">
              <a:solidFill>
                <a:srgbClr val="FF0000"/>
              </a:solidFill>
            </a:endParaRPr>
          </a:p>
        </p:txBody>
      </p:sp>
      <p:pic>
        <p:nvPicPr>
          <p:cNvPr id="15366" name="Picture 6" descr="https://upload.wikimedia.org/wikipedia/commons/thumb/2/28/Flavon_num.svg/2000px-Flavon_num.svg.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68432"/>
            <a:ext cx="2725303" cy="2083744"/>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t="6163" r="57799" b="49983"/>
          <a:stretch/>
        </p:blipFill>
        <p:spPr bwMode="auto">
          <a:xfrm>
            <a:off x="467544" y="2461990"/>
            <a:ext cx="3918342" cy="255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359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Flavone skeleton colored.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561" y="188640"/>
            <a:ext cx="2716952" cy="2230099"/>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Flavanone skeleton colored.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937" y="2262293"/>
            <a:ext cx="2664296" cy="2186878"/>
          </a:xfrm>
          <a:prstGeom prst="rect">
            <a:avLst/>
          </a:prstGeom>
          <a:noFill/>
          <a:extLst>
            <a:ext uri="{909E8E84-426E-40DD-AFC4-6F175D3DCCD1}">
              <a14:hiddenFill xmlns:a14="http://schemas.microsoft.com/office/drawing/2010/main">
                <a:solidFill>
                  <a:srgbClr val="FFFFFF"/>
                </a:solidFill>
              </a14:hiddenFill>
            </a:ext>
          </a:extLst>
        </p:spPr>
      </p:pic>
      <p:pic>
        <p:nvPicPr>
          <p:cNvPr id="16393" name="Picture 9" descr="https://upload.wikimedia.org/wikipedia/commons/thumb/3/3e/Flavan_acsv.svg/220px-Flavan_acsv.svg.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9315" y="4797151"/>
            <a:ext cx="2095500" cy="13144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19672" y="5454376"/>
            <a:ext cx="1145763" cy="523220"/>
          </a:xfrm>
          <a:prstGeom prst="rect">
            <a:avLst/>
          </a:prstGeom>
        </p:spPr>
        <p:txBody>
          <a:bodyPr wrap="none">
            <a:spAutoFit/>
          </a:bodyPr>
          <a:lstStyle/>
          <a:p>
            <a:r>
              <a:rPr lang="en-US" b="1" dirty="0" err="1" smtClean="0">
                <a:effectLst/>
              </a:rPr>
              <a:t>Flavan</a:t>
            </a:r>
            <a:endParaRPr lang="th-TH" dirty="0"/>
          </a:p>
        </p:txBody>
      </p:sp>
      <p:sp>
        <p:nvSpPr>
          <p:cNvPr id="7" name="Rectangle 6"/>
          <p:cNvSpPr/>
          <p:nvPr/>
        </p:nvSpPr>
        <p:spPr>
          <a:xfrm>
            <a:off x="984303" y="1484784"/>
            <a:ext cx="1311898" cy="523220"/>
          </a:xfrm>
          <a:prstGeom prst="rect">
            <a:avLst/>
          </a:prstGeom>
        </p:spPr>
        <p:txBody>
          <a:bodyPr wrap="none">
            <a:spAutoFit/>
          </a:bodyPr>
          <a:lstStyle/>
          <a:p>
            <a:r>
              <a:rPr lang="en-US" dirty="0" smtClean="0"/>
              <a:t>Flavone</a:t>
            </a:r>
            <a:endParaRPr lang="en-US" dirty="0"/>
          </a:p>
        </p:txBody>
      </p:sp>
      <p:sp>
        <p:nvSpPr>
          <p:cNvPr id="8" name="Rectangle 7"/>
          <p:cNvSpPr/>
          <p:nvPr/>
        </p:nvSpPr>
        <p:spPr>
          <a:xfrm>
            <a:off x="1098414" y="3429000"/>
            <a:ext cx="1670650" cy="523220"/>
          </a:xfrm>
          <a:prstGeom prst="rect">
            <a:avLst/>
          </a:prstGeom>
        </p:spPr>
        <p:txBody>
          <a:bodyPr wrap="none">
            <a:spAutoFit/>
          </a:bodyPr>
          <a:lstStyle/>
          <a:p>
            <a:r>
              <a:rPr lang="en-US" dirty="0" err="1" smtClean="0"/>
              <a:t>Flavanone</a:t>
            </a:r>
            <a:endParaRPr lang="en-US" dirty="0"/>
          </a:p>
        </p:txBody>
      </p:sp>
    </p:spTree>
    <p:extLst>
      <p:ext uri="{BB962C8B-B14F-4D97-AF65-F5344CB8AC3E}">
        <p14:creationId xmlns:p14="http://schemas.microsoft.com/office/powerpoint/2010/main" val="334739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upload.wikimedia.org/wikipedia/commons/thumb/f/ff/Flavylium_cation.svg/620px-Flavylium_ca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04664"/>
            <a:ext cx="339689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7270" y="2625015"/>
            <a:ext cx="2392835" cy="523220"/>
          </a:xfrm>
          <a:prstGeom prst="rect">
            <a:avLst/>
          </a:prstGeom>
        </p:spPr>
        <p:txBody>
          <a:bodyPr wrap="none">
            <a:spAutoFit/>
          </a:bodyPr>
          <a:lstStyle/>
          <a:p>
            <a:r>
              <a:rPr lang="en-US" dirty="0" err="1" smtClean="0"/>
              <a:t>anthocyanidins</a:t>
            </a:r>
            <a:endParaRPr lang="th-TH" dirty="0"/>
          </a:p>
        </p:txBody>
      </p:sp>
      <p:pic>
        <p:nvPicPr>
          <p:cNvPr id="17412" name="Picture 4" descr="Skeletal formula of chalc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4149080"/>
            <a:ext cx="2421910" cy="19023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7270" y="6237312"/>
            <a:ext cx="1484958" cy="523220"/>
          </a:xfrm>
          <a:prstGeom prst="rect">
            <a:avLst/>
          </a:prstGeom>
        </p:spPr>
        <p:txBody>
          <a:bodyPr wrap="none">
            <a:spAutoFit/>
          </a:bodyPr>
          <a:lstStyle/>
          <a:p>
            <a:r>
              <a:rPr lang="en-US" dirty="0" err="1" smtClean="0"/>
              <a:t>chalcone</a:t>
            </a:r>
            <a:endParaRPr lang="th-TH" dirty="0"/>
          </a:p>
        </p:txBody>
      </p:sp>
      <p:pic>
        <p:nvPicPr>
          <p:cNvPr id="17414" name="Picture 6" descr="https://upload.wikimedia.org/wikipedia/commons/thumb/b/b5/Pterocarpan.png/800px-Pterocarp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620634"/>
            <a:ext cx="3405578" cy="24512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076056" y="5978955"/>
            <a:ext cx="1971181" cy="523220"/>
          </a:xfrm>
          <a:prstGeom prst="rect">
            <a:avLst/>
          </a:prstGeom>
        </p:spPr>
        <p:txBody>
          <a:bodyPr wrap="none">
            <a:spAutoFit/>
          </a:bodyPr>
          <a:lstStyle/>
          <a:p>
            <a:r>
              <a:rPr lang="en-US" dirty="0" err="1" smtClean="0"/>
              <a:t>Pterocarpan</a:t>
            </a:r>
            <a:endParaRPr lang="th-TH" dirty="0"/>
          </a:p>
        </p:txBody>
      </p:sp>
      <p:pic>
        <p:nvPicPr>
          <p:cNvPr id="17416" name="Picture 8" descr="Skeletal formu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3724" y="404664"/>
            <a:ext cx="2867025" cy="18573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250447" y="2262039"/>
            <a:ext cx="1593578" cy="523220"/>
          </a:xfrm>
          <a:prstGeom prst="rect">
            <a:avLst/>
          </a:prstGeom>
        </p:spPr>
        <p:txBody>
          <a:bodyPr wrap="none">
            <a:spAutoFit/>
          </a:bodyPr>
          <a:lstStyle/>
          <a:p>
            <a:r>
              <a:rPr lang="en-US" dirty="0" err="1" smtClean="0"/>
              <a:t>Xanthone</a:t>
            </a:r>
            <a:endParaRPr lang="th-TH" dirty="0"/>
          </a:p>
        </p:txBody>
      </p:sp>
    </p:spTree>
    <p:extLst>
      <p:ext uri="{BB962C8B-B14F-4D97-AF65-F5344CB8AC3E}">
        <p14:creationId xmlns:p14="http://schemas.microsoft.com/office/powerpoint/2010/main" val="3555700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5468" y="116632"/>
            <a:ext cx="8856984" cy="707886"/>
          </a:xfrm>
          <a:prstGeom prst="rect">
            <a:avLst/>
          </a:prstGeom>
        </p:spPr>
        <p:txBody>
          <a:bodyPr wrap="square">
            <a:spAutoFit/>
          </a:bodyPr>
          <a:lstStyle/>
          <a:p>
            <a:pPr algn="thaiDist"/>
            <a:r>
              <a:rPr lang="th-TH" sz="4000" b="1" dirty="0" smtClean="0">
                <a:solidFill>
                  <a:srgbClr val="FF0000"/>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สารทุติยภูมิ (</a:t>
            </a:r>
            <a:r>
              <a:rPr lang="en-US" sz="4000" b="1" dirty="0" smtClean="0">
                <a:solidFill>
                  <a:srgbClr val="FF0000"/>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Secondary metabolites)</a:t>
            </a:r>
            <a:endParaRPr lang="en-US" b="1" dirty="0">
              <a:solidFill>
                <a:srgbClr val="FF0000"/>
              </a:solidFill>
              <a:latin typeface="TH SarabunPSK" panose="020B0500040200020003" pitchFamily="34" charset="-34"/>
              <a:cs typeface="TH SarabunPSK" panose="020B0500040200020003" pitchFamily="34" charset="-34"/>
            </a:endParaRPr>
          </a:p>
        </p:txBody>
      </p:sp>
      <p:sp>
        <p:nvSpPr>
          <p:cNvPr id="3" name="Rectangle 2"/>
          <p:cNvSpPr/>
          <p:nvPr/>
        </p:nvSpPr>
        <p:spPr>
          <a:xfrm>
            <a:off x="539552" y="980728"/>
            <a:ext cx="8064896" cy="5693866"/>
          </a:xfrm>
          <a:prstGeom prst="rect">
            <a:avLst/>
          </a:prstGeom>
        </p:spPr>
        <p:txBody>
          <a:bodyPr wrap="square">
            <a:spAutoFit/>
          </a:bodyPr>
          <a:lstStyle/>
          <a:p>
            <a:pPr marL="514350" indent="-514350">
              <a:buAutoNum type="arabicPeriod"/>
            </a:pPr>
            <a:r>
              <a:rPr lang="th-TH" b="1" dirty="0" smtClean="0">
                <a:latin typeface="TH SarabunPSK" panose="020B0500040200020003" pitchFamily="34" charset="-34"/>
                <a:cs typeface="TH SarabunPSK" panose="020B0500040200020003" pitchFamily="34" charset="-34"/>
              </a:rPr>
              <a:t>สารอัล</a:t>
            </a:r>
            <a:r>
              <a:rPr lang="th-TH" b="1" dirty="0">
                <a:latin typeface="TH SarabunPSK" panose="020B0500040200020003" pitchFamily="34" charset="-34"/>
                <a:cs typeface="TH SarabunPSK" panose="020B0500040200020003" pitchFamily="34" charset="-34"/>
              </a:rPr>
              <a:t>คาลอยด์ (</a:t>
            </a:r>
            <a:r>
              <a:rPr lang="en-US" b="1" dirty="0">
                <a:latin typeface="TH SarabunPSK" panose="020B0500040200020003" pitchFamily="34" charset="-34"/>
                <a:cs typeface="TH SarabunPSK" panose="020B0500040200020003" pitchFamily="34" charset="-34"/>
              </a:rPr>
              <a:t>Alkaloids</a:t>
            </a:r>
            <a:r>
              <a:rPr lang="en-US" b="1" dirty="0" smtClean="0">
                <a:latin typeface="TH SarabunPSK" panose="020B0500040200020003" pitchFamily="34" charset="-34"/>
                <a:cs typeface="TH SarabunPSK" panose="020B0500040200020003" pitchFamily="34" charset="-34"/>
              </a:rPr>
              <a:t>)</a:t>
            </a:r>
          </a:p>
          <a:p>
            <a:r>
              <a:rPr lang="en-US" b="1" dirty="0" smtClean="0">
                <a:solidFill>
                  <a:srgbClr val="FF0000"/>
                </a:solidFill>
                <a:latin typeface="TH SarabunPSK" panose="020B0500040200020003" pitchFamily="34" charset="-34"/>
                <a:cs typeface="TH SarabunPSK" panose="020B0500040200020003" pitchFamily="34" charset="-34"/>
              </a:rPr>
              <a:t>2.    </a:t>
            </a:r>
            <a:r>
              <a:rPr lang="th-TH" b="1" dirty="0" smtClean="0">
                <a:solidFill>
                  <a:srgbClr val="FF0000"/>
                </a:solidFill>
                <a:latin typeface="TH SarabunPSK" panose="020B0500040200020003" pitchFamily="34" charset="-34"/>
                <a:cs typeface="TH SarabunPSK" panose="020B0500040200020003" pitchFamily="34" charset="-34"/>
              </a:rPr>
              <a:t>กลุ่ม</a:t>
            </a:r>
            <a:r>
              <a:rPr lang="th-TH" b="1" dirty="0" smtClean="0">
                <a:solidFill>
                  <a:srgbClr val="FF0000"/>
                </a:solidFill>
                <a:latin typeface="TH SarabunPSK" panose="020B0500040200020003" pitchFamily="34" charset="-34"/>
                <a:cs typeface="TH SarabunPSK" panose="020B0500040200020003" pitchFamily="34" charset="-34"/>
              </a:rPr>
              <a:t>สารฟีนอลิก (</a:t>
            </a:r>
            <a:r>
              <a:rPr lang="en-US" b="1" dirty="0" smtClean="0">
                <a:solidFill>
                  <a:srgbClr val="FF0000"/>
                </a:solidFill>
                <a:latin typeface="TH SarabunPSK" panose="020B0500040200020003" pitchFamily="34" charset="-34"/>
                <a:cs typeface="TH SarabunPSK" panose="020B0500040200020003" pitchFamily="34" charset="-34"/>
              </a:rPr>
              <a:t>phenolic compounds)</a:t>
            </a:r>
            <a:br>
              <a:rPr lang="en-US" b="1" dirty="0" smtClean="0">
                <a:solidFill>
                  <a:srgbClr val="FF0000"/>
                </a:solidFill>
                <a:latin typeface="TH SarabunPSK" panose="020B0500040200020003" pitchFamily="34" charset="-34"/>
                <a:cs typeface="TH SarabunPSK" panose="020B0500040200020003" pitchFamily="34" charset="-34"/>
              </a:rPr>
            </a:br>
            <a:r>
              <a:rPr lang="en-US" b="1" dirty="0" smtClean="0">
                <a:solidFill>
                  <a:srgbClr val="FF0000"/>
                </a:solidFill>
                <a:latin typeface="TH SarabunPSK" panose="020B0500040200020003" pitchFamily="34" charset="-34"/>
                <a:cs typeface="TH SarabunPSK" panose="020B0500040200020003" pitchFamily="34" charset="-34"/>
              </a:rPr>
              <a:t>      -  Simple Phenols </a:t>
            </a:r>
            <a:r>
              <a:rPr lang="en-US" b="1" dirty="0" smtClean="0">
                <a:solidFill>
                  <a:srgbClr val="FF0000"/>
                </a:solidFill>
                <a:latin typeface="TH SarabunPSK" panose="020B0500040200020003" pitchFamily="34" charset="-34"/>
                <a:cs typeface="TH SarabunPSK" panose="020B0500040200020003" pitchFamily="34" charset="-34"/>
              </a:rPr>
              <a:t>/ Phenolic </a:t>
            </a:r>
            <a:r>
              <a:rPr lang="en-US" b="1" dirty="0" smtClean="0">
                <a:solidFill>
                  <a:srgbClr val="FF0000"/>
                </a:solidFill>
                <a:latin typeface="TH SarabunPSK" panose="020B0500040200020003" pitchFamily="34" charset="-34"/>
                <a:cs typeface="TH SarabunPSK" panose="020B0500040200020003" pitchFamily="34" charset="-34"/>
              </a:rPr>
              <a:t>acids </a:t>
            </a:r>
            <a:r>
              <a:rPr lang="en-US" b="1" dirty="0" smtClean="0">
                <a:solidFill>
                  <a:srgbClr val="FF0000"/>
                </a:solidFill>
                <a:latin typeface="TH SarabunPSK" panose="020B0500040200020003" pitchFamily="34" charset="-34"/>
                <a:cs typeface="TH SarabunPSK" panose="020B0500040200020003" pitchFamily="34" charset="-34"/>
              </a:rPr>
              <a:t>/ </a:t>
            </a:r>
            <a:r>
              <a:rPr lang="en-US" b="1" dirty="0" err="1" smtClean="0">
                <a:solidFill>
                  <a:srgbClr val="FF0000"/>
                </a:solidFill>
                <a:latin typeface="TH SarabunPSK" panose="020B0500040200020003" pitchFamily="34" charset="-34"/>
                <a:cs typeface="TH SarabunPSK" panose="020B0500040200020003" pitchFamily="34" charset="-34"/>
              </a:rPr>
              <a:t>Phonolic</a:t>
            </a:r>
            <a:r>
              <a:rPr lang="en-US" b="1" dirty="0" smtClean="0">
                <a:solidFill>
                  <a:srgbClr val="FF0000"/>
                </a:solidFill>
                <a:latin typeface="TH SarabunPSK" panose="020B0500040200020003" pitchFamily="34" charset="-34"/>
                <a:cs typeface="TH SarabunPSK" panose="020B0500040200020003" pitchFamily="34" charset="-34"/>
              </a:rPr>
              <a:t> glycosides</a:t>
            </a:r>
          </a:p>
          <a:p>
            <a:r>
              <a:rPr lang="en-US" b="1" dirty="0" smtClean="0">
                <a:solidFill>
                  <a:srgbClr val="FF0000"/>
                </a:solidFill>
                <a:latin typeface="TH SarabunPSK" panose="020B0500040200020003" pitchFamily="34" charset="-34"/>
                <a:cs typeface="TH SarabunPSK" panose="020B0500040200020003" pitchFamily="34" charset="-34"/>
              </a:rPr>
              <a:t>      - </a:t>
            </a:r>
            <a:r>
              <a:rPr lang="en-US" b="1" dirty="0" err="1" smtClean="0">
                <a:solidFill>
                  <a:srgbClr val="FF0000"/>
                </a:solidFill>
                <a:latin typeface="TH SarabunPSK" panose="020B0500040200020003" pitchFamily="34" charset="-34"/>
                <a:cs typeface="TH SarabunPSK" panose="020B0500040200020003" pitchFamily="34" charset="-34"/>
              </a:rPr>
              <a:t>Coumarins</a:t>
            </a:r>
            <a:endParaRPr lang="en-US" b="1" dirty="0" smtClean="0">
              <a:solidFill>
                <a:srgbClr val="FF0000"/>
              </a:solidFill>
              <a:latin typeface="TH SarabunPSK" panose="020B0500040200020003" pitchFamily="34" charset="-34"/>
              <a:cs typeface="TH SarabunPSK" panose="020B0500040200020003" pitchFamily="34" charset="-34"/>
            </a:endParaRPr>
          </a:p>
          <a:p>
            <a:r>
              <a:rPr lang="en-US" b="1" dirty="0">
                <a:solidFill>
                  <a:srgbClr val="FF0000"/>
                </a:solidFill>
                <a:latin typeface="TH SarabunPSK" panose="020B0500040200020003" pitchFamily="34" charset="-34"/>
                <a:cs typeface="TH SarabunPSK" panose="020B0500040200020003" pitchFamily="34" charset="-34"/>
              </a:rPr>
              <a:t> </a:t>
            </a:r>
            <a:r>
              <a:rPr lang="en-US" b="1" dirty="0" smtClean="0">
                <a:solidFill>
                  <a:srgbClr val="FF0000"/>
                </a:solidFill>
                <a:latin typeface="TH SarabunPSK" panose="020B0500040200020003" pitchFamily="34" charset="-34"/>
                <a:cs typeface="TH SarabunPSK" panose="020B0500040200020003" pitchFamily="34" charset="-34"/>
              </a:rPr>
              <a:t>     - Flavonoids</a:t>
            </a:r>
          </a:p>
          <a:p>
            <a:r>
              <a:rPr lang="en-US" b="1" dirty="0">
                <a:solidFill>
                  <a:srgbClr val="FF0000"/>
                </a:solidFill>
                <a:latin typeface="TH SarabunPSK" panose="020B0500040200020003" pitchFamily="34" charset="-34"/>
                <a:cs typeface="TH SarabunPSK" panose="020B0500040200020003" pitchFamily="34" charset="-34"/>
              </a:rPr>
              <a:t> </a:t>
            </a:r>
            <a:r>
              <a:rPr lang="en-US" b="1" dirty="0" smtClean="0">
                <a:solidFill>
                  <a:srgbClr val="FF0000"/>
                </a:solidFill>
                <a:latin typeface="TH SarabunPSK" panose="020B0500040200020003" pitchFamily="34" charset="-34"/>
                <a:cs typeface="TH SarabunPSK" panose="020B0500040200020003" pitchFamily="34" charset="-34"/>
              </a:rPr>
              <a:t>     - </a:t>
            </a:r>
            <a:r>
              <a:rPr lang="en-US" b="1" dirty="0" err="1" smtClean="0">
                <a:solidFill>
                  <a:srgbClr val="FF0000"/>
                </a:solidFill>
                <a:latin typeface="TH SarabunPSK" panose="020B0500040200020003" pitchFamily="34" charset="-34"/>
                <a:cs typeface="TH SarabunPSK" panose="020B0500040200020003" pitchFamily="34" charset="-34"/>
              </a:rPr>
              <a:t>Tanins</a:t>
            </a:r>
            <a:endParaRPr lang="en-US" b="1" dirty="0" smtClean="0">
              <a:solidFill>
                <a:srgbClr val="FF0000"/>
              </a:solidFill>
              <a:latin typeface="TH SarabunPSK" panose="020B0500040200020003" pitchFamily="34" charset="-34"/>
              <a:cs typeface="TH SarabunPSK" panose="020B0500040200020003" pitchFamily="34" charset="-34"/>
            </a:endParaRPr>
          </a:p>
          <a:p>
            <a:r>
              <a:rPr lang="en-US" b="1" dirty="0">
                <a:solidFill>
                  <a:srgbClr val="FF0000"/>
                </a:solidFill>
                <a:latin typeface="TH SarabunPSK" panose="020B0500040200020003" pitchFamily="34" charset="-34"/>
                <a:cs typeface="TH SarabunPSK" panose="020B0500040200020003" pitchFamily="34" charset="-34"/>
              </a:rPr>
              <a:t> </a:t>
            </a:r>
            <a:r>
              <a:rPr lang="en-US" b="1" dirty="0" smtClean="0">
                <a:solidFill>
                  <a:srgbClr val="FF0000"/>
                </a:solidFill>
                <a:latin typeface="TH SarabunPSK" panose="020B0500040200020003" pitchFamily="34" charset="-34"/>
                <a:cs typeface="TH SarabunPSK" panose="020B0500040200020003" pitchFamily="34" charset="-34"/>
              </a:rPr>
              <a:t>     - Quinones</a:t>
            </a:r>
          </a:p>
          <a:p>
            <a:pPr marL="514350" indent="-514350">
              <a:buAutoNum type="arabicPeriod" startAt="3"/>
            </a:pPr>
            <a:r>
              <a:rPr lang="th-TH" b="1" dirty="0" smtClean="0">
                <a:latin typeface="TH SarabunPSK" panose="020B0500040200020003" pitchFamily="34" charset="-34"/>
                <a:cs typeface="TH SarabunPSK" panose="020B0500040200020003" pitchFamily="34" charset="-34"/>
              </a:rPr>
              <a:t>กลุ่มสารเทอร์พีนอยด์ และ สเตียรอยด์ (</a:t>
            </a:r>
            <a:r>
              <a:rPr lang="en-US" b="1" dirty="0" err="1" smtClean="0">
                <a:latin typeface="TH SarabunPSK" panose="020B0500040200020003" pitchFamily="34" charset="-34"/>
                <a:cs typeface="TH SarabunPSK" panose="020B0500040200020003" pitchFamily="34" charset="-34"/>
              </a:rPr>
              <a:t>Terpenoids</a:t>
            </a:r>
            <a:r>
              <a:rPr lang="en-US" b="1" dirty="0" smtClean="0">
                <a:latin typeface="TH SarabunPSK" panose="020B0500040200020003" pitchFamily="34" charset="-34"/>
                <a:cs typeface="TH SarabunPSK" panose="020B0500040200020003" pitchFamily="34" charset="-34"/>
              </a:rPr>
              <a:t> and Steroids)</a:t>
            </a:r>
          </a:p>
          <a:p>
            <a:r>
              <a:rPr lang="en-US" b="1" dirty="0" smtClean="0">
                <a:latin typeface="TH SarabunPSK" panose="020B0500040200020003" pitchFamily="34" charset="-34"/>
                <a:cs typeface="TH SarabunPSK" panose="020B0500040200020003" pitchFamily="34" charset="-34"/>
              </a:rPr>
              <a:t>      - </a:t>
            </a:r>
            <a:r>
              <a:rPr lang="en-US" b="1" dirty="0" err="1" smtClean="0">
                <a:latin typeface="TH SarabunPSK" panose="020B0500040200020003" pitchFamily="34" charset="-34"/>
                <a:cs typeface="TH SarabunPSK" panose="020B0500040200020003" pitchFamily="34" charset="-34"/>
              </a:rPr>
              <a:t>monoterpenes</a:t>
            </a:r>
            <a:r>
              <a:rPr lang="en-US" b="1" dirty="0" smtClean="0">
                <a:latin typeface="TH SarabunPSK" panose="020B0500040200020003" pitchFamily="34" charset="-34"/>
                <a:cs typeface="TH SarabunPSK" panose="020B0500040200020003" pitchFamily="34" charset="-34"/>
              </a:rPr>
              <a:t>, </a:t>
            </a:r>
            <a:r>
              <a:rPr lang="en-US" b="1" dirty="0" err="1" smtClean="0">
                <a:latin typeface="TH SarabunPSK" panose="020B0500040200020003" pitchFamily="34" charset="-34"/>
                <a:cs typeface="TH SarabunPSK" panose="020B0500040200020003" pitchFamily="34" charset="-34"/>
              </a:rPr>
              <a:t>sesquiterpenes</a:t>
            </a:r>
            <a:r>
              <a:rPr lang="en-US" b="1" dirty="0" smtClean="0">
                <a:latin typeface="TH SarabunPSK" panose="020B0500040200020003" pitchFamily="34" charset="-34"/>
                <a:cs typeface="TH SarabunPSK" panose="020B0500040200020003" pitchFamily="34" charset="-34"/>
              </a:rPr>
              <a:t>, </a:t>
            </a:r>
            <a:r>
              <a:rPr lang="en-US" b="1" dirty="0" err="1" smtClean="0">
                <a:latin typeface="TH SarabunPSK" panose="020B0500040200020003" pitchFamily="34" charset="-34"/>
                <a:cs typeface="TH SarabunPSK" panose="020B0500040200020003" pitchFamily="34" charset="-34"/>
              </a:rPr>
              <a:t>diterpenes</a:t>
            </a:r>
            <a:r>
              <a:rPr lang="en-US" b="1" dirty="0" smtClean="0">
                <a:latin typeface="TH SarabunPSK" panose="020B0500040200020003" pitchFamily="34" charset="-34"/>
                <a:cs typeface="TH SarabunPSK" panose="020B0500040200020003" pitchFamily="34" charset="-34"/>
              </a:rPr>
              <a:t>, </a:t>
            </a:r>
            <a:r>
              <a:rPr lang="en-US" b="1" dirty="0" err="1" smtClean="0">
                <a:latin typeface="TH SarabunPSK" panose="020B0500040200020003" pitchFamily="34" charset="-34"/>
                <a:cs typeface="TH SarabunPSK" panose="020B0500040200020003" pitchFamily="34" charset="-34"/>
              </a:rPr>
              <a:t>triterpene</a:t>
            </a:r>
            <a:r>
              <a:rPr lang="en-US" b="1" dirty="0" smtClean="0">
                <a:latin typeface="TH SarabunPSK" panose="020B0500040200020003" pitchFamily="34" charset="-34"/>
                <a:cs typeface="TH SarabunPSK" panose="020B0500040200020003" pitchFamily="34" charset="-34"/>
              </a:rPr>
              <a:t>,</a:t>
            </a:r>
          </a:p>
          <a:p>
            <a:r>
              <a:rPr lang="en-US" b="1" dirty="0">
                <a:latin typeface="TH SarabunPSK" panose="020B0500040200020003" pitchFamily="34" charset="-34"/>
                <a:cs typeface="TH SarabunPSK" panose="020B0500040200020003" pitchFamily="34" charset="-34"/>
              </a:rPr>
              <a:t> </a:t>
            </a:r>
            <a:r>
              <a:rPr lang="en-US" b="1" dirty="0" smtClean="0">
                <a:latin typeface="TH SarabunPSK" panose="020B0500040200020003" pitchFamily="34" charset="-34"/>
                <a:cs typeface="TH SarabunPSK" panose="020B0500040200020003" pitchFamily="34" charset="-34"/>
              </a:rPr>
              <a:t>       </a:t>
            </a:r>
            <a:r>
              <a:rPr lang="en-US" b="1" dirty="0" err="1" smtClean="0">
                <a:latin typeface="TH SarabunPSK" panose="020B0500040200020003" pitchFamily="34" charset="-34"/>
                <a:cs typeface="TH SarabunPSK" panose="020B0500040200020003" pitchFamily="34" charset="-34"/>
              </a:rPr>
              <a:t>tertraterpenes</a:t>
            </a:r>
            <a:r>
              <a:rPr lang="en-US" b="1" dirty="0" smtClean="0">
                <a:latin typeface="TH SarabunPSK" panose="020B0500040200020003" pitchFamily="34" charset="-34"/>
                <a:cs typeface="TH SarabunPSK" panose="020B0500040200020003" pitchFamily="34" charset="-34"/>
              </a:rPr>
              <a:t>, volatile oils, resins and oleoresins</a:t>
            </a:r>
          </a:p>
          <a:p>
            <a:pPr marL="514350" indent="-514350">
              <a:buAutoNum type="arabicPeriod" startAt="4"/>
            </a:pPr>
            <a:r>
              <a:rPr lang="th-TH" b="1" dirty="0" smtClean="0">
                <a:latin typeface="TH SarabunPSK" panose="020B0500040200020003" pitchFamily="34" charset="-34"/>
                <a:cs typeface="TH SarabunPSK" panose="020B0500040200020003" pitchFamily="34" charset="-34"/>
              </a:rPr>
              <a:t>กลัยโคไซด์อื่นๆ (</a:t>
            </a:r>
            <a:r>
              <a:rPr lang="en-US" b="1" dirty="0" smtClean="0">
                <a:latin typeface="TH SarabunPSK" panose="020B0500040200020003" pitchFamily="34" charset="-34"/>
                <a:cs typeface="TH SarabunPSK" panose="020B0500040200020003" pitchFamily="34" charset="-34"/>
              </a:rPr>
              <a:t>other glycosides)</a:t>
            </a:r>
          </a:p>
          <a:p>
            <a:r>
              <a:rPr lang="en-US" b="1" dirty="0" smtClean="0">
                <a:latin typeface="TH SarabunPSK" panose="020B0500040200020003" pitchFamily="34" charset="-34"/>
                <a:cs typeface="TH SarabunPSK" panose="020B0500040200020003" pitchFamily="34" charset="-34"/>
              </a:rPr>
              <a:t>      - </a:t>
            </a:r>
            <a:r>
              <a:rPr lang="en-US" b="1" dirty="0" err="1" smtClean="0">
                <a:latin typeface="TH SarabunPSK" panose="020B0500040200020003" pitchFamily="34" charset="-34"/>
                <a:cs typeface="TH SarabunPSK" panose="020B0500040200020003" pitchFamily="34" charset="-34"/>
              </a:rPr>
              <a:t>cyanogenic</a:t>
            </a:r>
            <a:r>
              <a:rPr lang="en-US" b="1" dirty="0" smtClean="0">
                <a:latin typeface="TH SarabunPSK" panose="020B0500040200020003" pitchFamily="34" charset="-34"/>
                <a:cs typeface="TH SarabunPSK" panose="020B0500040200020003" pitchFamily="34" charset="-34"/>
              </a:rPr>
              <a:t> glycosides, </a:t>
            </a:r>
            <a:r>
              <a:rPr lang="en-US" b="1" dirty="0" err="1" smtClean="0">
                <a:latin typeface="TH SarabunPSK" panose="020B0500040200020003" pitchFamily="34" charset="-34"/>
                <a:cs typeface="TH SarabunPSK" panose="020B0500040200020003" pitchFamily="34" charset="-34"/>
              </a:rPr>
              <a:t>glucosinolate</a:t>
            </a:r>
            <a:r>
              <a:rPr lang="en-US" b="1" dirty="0" smtClean="0">
                <a:latin typeface="TH SarabunPSK" panose="020B0500040200020003" pitchFamily="34" charset="-34"/>
                <a:cs typeface="TH SarabunPSK" panose="020B0500040200020003" pitchFamily="34" charset="-34"/>
              </a:rPr>
              <a:t> compounds</a:t>
            </a:r>
            <a:endParaRPr lang="en-US" b="1" dirty="0">
              <a:latin typeface="TH SarabunPSK" panose="020B0500040200020003" pitchFamily="34" charset="-34"/>
              <a:cs typeface="TH SarabunPSK" panose="020B0500040200020003" pitchFamily="34" charset="-34"/>
            </a:endParaRPr>
          </a:p>
          <a:p>
            <a:endParaRPr lang="th-TH"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557044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050543" y="2343481"/>
            <a:ext cx="2664296" cy="151216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 name="Rounded Rectangle 9"/>
          <p:cNvSpPr/>
          <p:nvPr/>
        </p:nvSpPr>
        <p:spPr>
          <a:xfrm>
            <a:off x="3239852" y="2420888"/>
            <a:ext cx="2664296" cy="151216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ounded Rectangle 5"/>
          <p:cNvSpPr/>
          <p:nvPr/>
        </p:nvSpPr>
        <p:spPr>
          <a:xfrm>
            <a:off x="323528" y="1988840"/>
            <a:ext cx="2664296" cy="28803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 name="TextBox 3"/>
          <p:cNvSpPr txBox="1"/>
          <p:nvPr/>
        </p:nvSpPr>
        <p:spPr>
          <a:xfrm>
            <a:off x="1835696" y="260648"/>
            <a:ext cx="5971571" cy="707886"/>
          </a:xfrm>
          <a:prstGeom prst="rect">
            <a:avLst/>
          </a:prstGeom>
          <a:noFill/>
        </p:spPr>
        <p:txBody>
          <a:bodyPr wrap="none" rtlCol="0">
            <a:spAutoFit/>
          </a:bodyPr>
          <a:lstStyle/>
          <a:p>
            <a:r>
              <a:rPr lang="en-US" sz="4000" b="1" dirty="0" smtClean="0">
                <a:solidFill>
                  <a:srgbClr val="FF0000"/>
                </a:solidFill>
              </a:rPr>
              <a:t>Flavonoids  /  </a:t>
            </a:r>
            <a:r>
              <a:rPr lang="en-US" sz="4000" b="1" dirty="0" err="1" smtClean="0">
                <a:solidFill>
                  <a:srgbClr val="FF0000"/>
                </a:solidFill>
              </a:rPr>
              <a:t>Isoflavonoids</a:t>
            </a:r>
            <a:endParaRPr lang="th-TH" sz="4000" b="1" dirty="0">
              <a:solidFill>
                <a:srgbClr val="FF0000"/>
              </a:solidFill>
            </a:endParaRPr>
          </a:p>
        </p:txBody>
      </p:sp>
      <p:sp>
        <p:nvSpPr>
          <p:cNvPr id="5" name="TextBox 4"/>
          <p:cNvSpPr txBox="1"/>
          <p:nvPr/>
        </p:nvSpPr>
        <p:spPr>
          <a:xfrm>
            <a:off x="467544" y="2276872"/>
            <a:ext cx="2298643" cy="2677656"/>
          </a:xfrm>
          <a:prstGeom prst="rect">
            <a:avLst/>
          </a:prstGeom>
          <a:noFill/>
        </p:spPr>
        <p:txBody>
          <a:bodyPr wrap="none" rtlCol="0">
            <a:spAutoFit/>
          </a:bodyPr>
          <a:lstStyle/>
          <a:p>
            <a:r>
              <a:rPr lang="en-US" dirty="0" smtClean="0"/>
              <a:t>Antioxidants</a:t>
            </a:r>
          </a:p>
          <a:p>
            <a:endParaRPr lang="en-US" dirty="0"/>
          </a:p>
          <a:p>
            <a:r>
              <a:rPr lang="en-US" dirty="0" smtClean="0"/>
              <a:t>Phytoestrogen</a:t>
            </a:r>
          </a:p>
          <a:p>
            <a:endParaRPr lang="en-US" dirty="0"/>
          </a:p>
          <a:p>
            <a:r>
              <a:rPr lang="en-US" dirty="0" smtClean="0"/>
              <a:t>Anti-cancer</a:t>
            </a:r>
          </a:p>
          <a:p>
            <a:endParaRPr lang="en-US" dirty="0"/>
          </a:p>
        </p:txBody>
      </p:sp>
      <p:sp>
        <p:nvSpPr>
          <p:cNvPr id="7" name="TextBox 6"/>
          <p:cNvSpPr txBox="1"/>
          <p:nvPr/>
        </p:nvSpPr>
        <p:spPr>
          <a:xfrm>
            <a:off x="3491880" y="2668348"/>
            <a:ext cx="1891352" cy="954107"/>
          </a:xfrm>
          <a:prstGeom prst="rect">
            <a:avLst/>
          </a:prstGeom>
          <a:noFill/>
        </p:spPr>
        <p:txBody>
          <a:bodyPr wrap="none" rtlCol="0">
            <a:spAutoFit/>
          </a:bodyPr>
          <a:lstStyle/>
          <a:p>
            <a:r>
              <a:rPr lang="en-US" dirty="0" smtClean="0"/>
              <a:t>Plant name</a:t>
            </a:r>
          </a:p>
          <a:p>
            <a:r>
              <a:rPr lang="en-US" dirty="0" smtClean="0"/>
              <a:t>Plant Organ</a:t>
            </a:r>
            <a:endParaRPr lang="th-TH" dirty="0"/>
          </a:p>
        </p:txBody>
      </p:sp>
      <p:sp>
        <p:nvSpPr>
          <p:cNvPr id="8" name="TextBox 7"/>
          <p:cNvSpPr txBox="1"/>
          <p:nvPr/>
        </p:nvSpPr>
        <p:spPr>
          <a:xfrm>
            <a:off x="6194083" y="2347138"/>
            <a:ext cx="2482373" cy="1384995"/>
          </a:xfrm>
          <a:prstGeom prst="rect">
            <a:avLst/>
          </a:prstGeom>
          <a:noFill/>
        </p:spPr>
        <p:txBody>
          <a:bodyPr wrap="square" rtlCol="0">
            <a:spAutoFit/>
          </a:bodyPr>
          <a:lstStyle/>
          <a:p>
            <a:r>
              <a:rPr lang="en-US" dirty="0" smtClean="0"/>
              <a:t>Structure of phytochemical</a:t>
            </a:r>
          </a:p>
          <a:p>
            <a:r>
              <a:rPr lang="en-US" dirty="0" smtClean="0"/>
              <a:t>Compounds</a:t>
            </a:r>
          </a:p>
        </p:txBody>
      </p:sp>
      <p:sp>
        <p:nvSpPr>
          <p:cNvPr id="9" name="TextBox 8"/>
          <p:cNvSpPr txBox="1"/>
          <p:nvPr/>
        </p:nvSpPr>
        <p:spPr>
          <a:xfrm>
            <a:off x="804321" y="1456817"/>
            <a:ext cx="1702710" cy="523220"/>
          </a:xfrm>
          <a:prstGeom prst="rect">
            <a:avLst/>
          </a:prstGeom>
          <a:noFill/>
        </p:spPr>
        <p:txBody>
          <a:bodyPr wrap="none" rtlCol="0">
            <a:spAutoFit/>
          </a:bodyPr>
          <a:lstStyle/>
          <a:p>
            <a:r>
              <a:rPr lang="en-US" dirty="0" smtClean="0"/>
              <a:t>Bioactivity</a:t>
            </a:r>
            <a:endParaRPr lang="th-TH" dirty="0"/>
          </a:p>
        </p:txBody>
      </p:sp>
      <p:sp>
        <p:nvSpPr>
          <p:cNvPr id="12" name="TextBox 11"/>
          <p:cNvSpPr txBox="1"/>
          <p:nvPr/>
        </p:nvSpPr>
        <p:spPr>
          <a:xfrm>
            <a:off x="323528" y="232876"/>
            <a:ext cx="1173719" cy="646331"/>
          </a:xfrm>
          <a:prstGeom prst="rect">
            <a:avLst/>
          </a:prstGeom>
          <a:solidFill>
            <a:srgbClr val="FFFF00"/>
          </a:solidFill>
        </p:spPr>
        <p:txBody>
          <a:bodyPr wrap="none" rtlCol="0">
            <a:spAutoFit/>
          </a:bodyPr>
          <a:lstStyle/>
          <a:p>
            <a:r>
              <a:rPr lang="th-TH" sz="3600" b="1" dirty="0" smtClean="0">
                <a:solidFill>
                  <a:srgbClr val="FF0000"/>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รายงาน</a:t>
            </a:r>
            <a:endParaRPr lang="th-TH" sz="3600" b="1" dirty="0">
              <a:solidFill>
                <a:srgbClr val="FF0000"/>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1791140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1840" y="260648"/>
            <a:ext cx="1631344" cy="769441"/>
          </a:xfrm>
          <a:prstGeom prst="rect">
            <a:avLst/>
          </a:prstGeom>
          <a:noFill/>
        </p:spPr>
        <p:txBody>
          <a:bodyPr wrap="none" rtlCol="0">
            <a:spAutoFit/>
          </a:bodyPr>
          <a:lstStyle/>
          <a:p>
            <a:r>
              <a:rPr lang="en-US" sz="4400" dirty="0" err="1" smtClean="0">
                <a:solidFill>
                  <a:srgbClr val="FF0000"/>
                </a:solidFill>
                <a:effectLst>
                  <a:outerShdw blurRad="38100" dist="38100" dir="2700000" algn="tl">
                    <a:srgbClr val="000000">
                      <a:alpha val="43137"/>
                    </a:srgbClr>
                  </a:outerShdw>
                </a:effectLst>
              </a:rPr>
              <a:t>Tanins</a:t>
            </a:r>
            <a:endParaRPr lang="th-TH" sz="4400" dirty="0">
              <a:solidFill>
                <a:srgbClr val="FF0000"/>
              </a:solidFill>
              <a:effectLst>
                <a:outerShdw blurRad="38100" dist="38100" dir="2700000" algn="tl">
                  <a:srgbClr val="000000">
                    <a:alpha val="43137"/>
                  </a:srgbClr>
                </a:outerShdw>
              </a:effectLst>
            </a:endParaRPr>
          </a:p>
        </p:txBody>
      </p:sp>
      <p:pic>
        <p:nvPicPr>
          <p:cNvPr id="1026" name="Picture 2" descr="http://www.sigmaaldrich.com/content/dam/sigma-aldrich/structure6/109/mfcd00002510.eps/_jcr_content/renditions/mfcd00002510-medium.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43880"/>
            <a:ext cx="2390775"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68344" y="1772816"/>
            <a:ext cx="1241045" cy="400110"/>
          </a:xfrm>
          <a:prstGeom prst="rect">
            <a:avLst/>
          </a:prstGeom>
        </p:spPr>
        <p:txBody>
          <a:bodyPr wrap="none">
            <a:spAutoFit/>
          </a:bodyPr>
          <a:lstStyle/>
          <a:p>
            <a:r>
              <a:rPr lang="en-US" sz="2000" dirty="0"/>
              <a:t>Gallic acid</a:t>
            </a:r>
          </a:p>
        </p:txBody>
      </p:sp>
      <p:pic>
        <p:nvPicPr>
          <p:cNvPr id="1028" name="Picture 4" descr="https://upload.wikimedia.org/wikipedia/commons/thumb/6/61/Glucogallin.svg/620px-Glucogallin.svg.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647" y="2831101"/>
            <a:ext cx="2808312" cy="119579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2081" y="4007743"/>
            <a:ext cx="1333570" cy="400110"/>
          </a:xfrm>
          <a:prstGeom prst="rect">
            <a:avLst/>
          </a:prstGeom>
        </p:spPr>
        <p:txBody>
          <a:bodyPr wrap="none">
            <a:spAutoFit/>
          </a:bodyPr>
          <a:lstStyle/>
          <a:p>
            <a:r>
              <a:rPr lang="en-US" sz="2000" dirty="0" err="1"/>
              <a:t>Glucogallin</a:t>
            </a:r>
            <a:endParaRPr lang="en-US" sz="2000" dirty="0"/>
          </a:p>
        </p:txBody>
      </p:sp>
      <p:pic>
        <p:nvPicPr>
          <p:cNvPr id="1030" name="Picture 6" descr="https://upload.wikimedia.org/wikipedia/commons/4/44/(%2B)-Catechin.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60142" y="5013176"/>
            <a:ext cx="2443581" cy="13282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092443" y="6141375"/>
            <a:ext cx="1091646" cy="400110"/>
          </a:xfrm>
          <a:prstGeom prst="rect">
            <a:avLst/>
          </a:prstGeom>
        </p:spPr>
        <p:txBody>
          <a:bodyPr wrap="none">
            <a:spAutoFit/>
          </a:bodyPr>
          <a:lstStyle/>
          <a:p>
            <a:r>
              <a:rPr lang="en-US" sz="2000" dirty="0" err="1"/>
              <a:t>Catechin</a:t>
            </a:r>
            <a:endParaRPr lang="th-TH" sz="2000" dirty="0"/>
          </a:p>
        </p:txBody>
      </p:sp>
      <p:sp>
        <p:nvSpPr>
          <p:cNvPr id="9" name="Rectangle 8"/>
          <p:cNvSpPr/>
          <p:nvPr/>
        </p:nvSpPr>
        <p:spPr>
          <a:xfrm>
            <a:off x="156619" y="1166841"/>
            <a:ext cx="5658011" cy="4524315"/>
          </a:xfrm>
          <a:prstGeom prst="rect">
            <a:avLst/>
          </a:prstGeom>
        </p:spPr>
        <p:txBody>
          <a:bodyPr wrap="square">
            <a:spAutoFit/>
          </a:bodyPr>
          <a:lstStyle/>
          <a:p>
            <a:r>
              <a:rPr lang="th-TH" sz="2400" dirty="0">
                <a:latin typeface="TH Sarabun New" panose="020B0500040200020003" pitchFamily="34" charset="-34"/>
                <a:cs typeface="TH Sarabun New" panose="020B0500040200020003" pitchFamily="34" charset="-34"/>
              </a:rPr>
              <a:t>แทนนิน </a:t>
            </a:r>
            <a:r>
              <a:rPr lang="th-TH" sz="2400" dirty="0" smtClean="0">
                <a:latin typeface="TH Sarabun New" panose="020B0500040200020003" pitchFamily="34" charset="-34"/>
                <a:cs typeface="TH Sarabun New" panose="020B0500040200020003" pitchFamily="34" charset="-34"/>
              </a:rPr>
              <a:t>เป็น</a:t>
            </a:r>
            <a:r>
              <a:rPr lang="th-TH" sz="2400" dirty="0">
                <a:latin typeface="TH Sarabun New" panose="020B0500040200020003" pitchFamily="34" charset="-34"/>
                <a:cs typeface="TH Sarabun New" panose="020B0500040200020003" pitchFamily="34" charset="-34"/>
              </a:rPr>
              <a:t>สารที่มีโมเลกุลใหญ่และโครงสร้างซับซ้อน มีสถานะเป็นกรดอ่อนรสฝาด เป็นสารให้ความฝาดในพืช พบได้ในพืชหลายชนิด แทนนิน มี 2 ชนิด คือ </a:t>
            </a:r>
            <a:r>
              <a:rPr lang="th-TH" sz="2400" dirty="0">
                <a:solidFill>
                  <a:srgbClr val="FF0000"/>
                </a:solidFill>
                <a:latin typeface="TH Sarabun New" panose="020B0500040200020003" pitchFamily="34" charset="-34"/>
                <a:cs typeface="TH Sarabun New" panose="020B0500040200020003" pitchFamily="34" charset="-34"/>
              </a:rPr>
              <a:t>คอนเดนส์แทนนิน (</a:t>
            </a:r>
            <a:r>
              <a:rPr lang="en-US" sz="2400" dirty="0">
                <a:solidFill>
                  <a:srgbClr val="FF0000"/>
                </a:solidFill>
                <a:latin typeface="TH Sarabun New" panose="020B0500040200020003" pitchFamily="34" charset="-34"/>
                <a:cs typeface="TH Sarabun New" panose="020B0500040200020003" pitchFamily="34" charset="-34"/>
              </a:rPr>
              <a:t>condensed tannins) </a:t>
            </a:r>
            <a:r>
              <a:rPr lang="th-TH" sz="2400" dirty="0" smtClean="0">
                <a:solidFill>
                  <a:srgbClr val="FF0000"/>
                </a:solidFill>
                <a:latin typeface="TH Sarabun New" panose="020B0500040200020003" pitchFamily="34" charset="-34"/>
                <a:cs typeface="TH Sarabun New" panose="020B0500040200020003" pitchFamily="34" charset="-34"/>
              </a:rPr>
              <a:t>หรือโป</a:t>
            </a:r>
            <a:r>
              <a:rPr lang="th-TH" sz="2400" dirty="0">
                <a:solidFill>
                  <a:srgbClr val="FF0000"/>
                </a:solidFill>
                <a:latin typeface="TH Sarabun New" panose="020B0500040200020003" pitchFamily="34" charset="-34"/>
                <a:cs typeface="TH Sarabun New" panose="020B0500040200020003" pitchFamily="34" charset="-34"/>
              </a:rPr>
              <a:t>รแอนโทรไซยานิน (</a:t>
            </a:r>
            <a:r>
              <a:rPr lang="en-US" sz="2400" dirty="0" err="1">
                <a:solidFill>
                  <a:srgbClr val="FF0000"/>
                </a:solidFill>
                <a:latin typeface="TH Sarabun New" panose="020B0500040200020003" pitchFamily="34" charset="-34"/>
                <a:cs typeface="TH Sarabun New" panose="020B0500040200020003" pitchFamily="34" charset="-34"/>
              </a:rPr>
              <a:t>proanthrocyanin</a:t>
            </a:r>
            <a:r>
              <a:rPr lang="en-US" sz="2400" dirty="0">
                <a:solidFill>
                  <a:srgbClr val="FF0000"/>
                </a:solidFill>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พบได้ในส่วนเปลือกต้น และแก่นไม้เป็นส่วนใหญ่ </a:t>
            </a:r>
            <a:r>
              <a:rPr lang="th-TH" sz="2400" dirty="0">
                <a:solidFill>
                  <a:srgbClr val="FF0000"/>
                </a:solidFill>
                <a:latin typeface="TH Sarabun New" panose="020B0500040200020003" pitchFamily="34" charset="-34"/>
                <a:cs typeface="TH Sarabun New" panose="020B0500040200020003" pitchFamily="34" charset="-34"/>
              </a:rPr>
              <a:t>และ สารไฮโดรไลซ์แทนนิน (</a:t>
            </a:r>
            <a:r>
              <a:rPr lang="en-US" sz="2400" dirty="0">
                <a:solidFill>
                  <a:srgbClr val="FF0000"/>
                </a:solidFill>
                <a:latin typeface="TH Sarabun New" panose="020B0500040200020003" pitchFamily="34" charset="-34"/>
                <a:cs typeface="TH Sarabun New" panose="020B0500040200020003" pitchFamily="34" charset="-34"/>
              </a:rPr>
              <a:t>hydrolysable tannins) </a:t>
            </a:r>
            <a:r>
              <a:rPr lang="th-TH" sz="2400" dirty="0">
                <a:latin typeface="TH Sarabun New" panose="020B0500040200020003" pitchFamily="34" charset="-34"/>
                <a:cs typeface="TH Sarabun New" panose="020B0500040200020003" pitchFamily="34" charset="-34"/>
              </a:rPr>
              <a:t>คือแบบที่สามารถถูกแยกออกเป็นโมเลกุลเล็กๆ ได้ พบมากในส่วนใบ ฝัก และส่วนที่ปูดออกมาจากปกติ เมื่อต้นไม้ได้รับอันตราย (</a:t>
            </a:r>
            <a:r>
              <a:rPr lang="en-US" sz="2400" dirty="0">
                <a:latin typeface="TH Sarabun New" panose="020B0500040200020003" pitchFamily="34" charset="-34"/>
                <a:cs typeface="TH Sarabun New" panose="020B0500040200020003" pitchFamily="34" charset="-34"/>
              </a:rPr>
              <a:t>gall) </a:t>
            </a:r>
            <a:r>
              <a:rPr lang="th-TH" sz="2400" dirty="0">
                <a:latin typeface="TH Sarabun New" panose="020B0500040200020003" pitchFamily="34" charset="-34"/>
                <a:cs typeface="TH Sarabun New" panose="020B0500040200020003" pitchFamily="34" charset="-34"/>
              </a:rPr>
              <a:t>แทนนิน มีคุณสมบัติตกตะกอนโปรตีน ทำให้หนังสัตว์ไม่เน่าเปื่อย จึงมีการใช้ในอุตสาหกรรมฟอกหนังด้วย แทนนินมีฤทธิ์ฝาดสมาน จึงใช้เป็นยารักษาโรคท้องเสียได้ แทนนินมีฤทธิ์ยับยั้งการเจริญของแบคทีเรียได้ ตัวอย่างแทนนินได้แก่ </a:t>
            </a:r>
            <a:r>
              <a:rPr lang="en-US" sz="2400" dirty="0" err="1">
                <a:latin typeface="TH Sarabun New" panose="020B0500040200020003" pitchFamily="34" charset="-34"/>
                <a:cs typeface="TH Sarabun New" panose="020B0500040200020003" pitchFamily="34" charset="-34"/>
              </a:rPr>
              <a:t>theogallin</a:t>
            </a:r>
            <a:r>
              <a:rPr lang="en-US" sz="2400" dirty="0">
                <a:latin typeface="TH Sarabun New" panose="020B0500040200020003" pitchFamily="34" charset="-34"/>
                <a:cs typeface="TH Sarabun New" panose="020B0500040200020003" pitchFamily="34" charset="-34"/>
              </a:rPr>
              <a:t>, </a:t>
            </a:r>
            <a:r>
              <a:rPr lang="en-US" sz="2400" dirty="0" err="1">
                <a:latin typeface="TH Sarabun New" panose="020B0500040200020003" pitchFamily="34" charset="-34"/>
                <a:cs typeface="TH Sarabun New" panose="020B0500040200020003" pitchFamily="34" charset="-34"/>
              </a:rPr>
              <a:t>gallic</a:t>
            </a:r>
            <a:r>
              <a:rPr lang="en-US" sz="2400" dirty="0">
                <a:latin typeface="TH Sarabun New" panose="020B0500040200020003" pitchFamily="34" charset="-34"/>
                <a:cs typeface="TH Sarabun New" panose="020B0500040200020003" pitchFamily="34" charset="-34"/>
              </a:rPr>
              <a:t> acid, </a:t>
            </a:r>
            <a:r>
              <a:rPr lang="en-US" sz="2400" dirty="0" err="1">
                <a:latin typeface="TH Sarabun New" panose="020B0500040200020003" pitchFamily="34" charset="-34"/>
                <a:cs typeface="TH Sarabun New" panose="020B0500040200020003" pitchFamily="34" charset="-34"/>
              </a:rPr>
              <a:t>ellagic</a:t>
            </a:r>
            <a:r>
              <a:rPr lang="en-US" sz="2400" dirty="0">
                <a:latin typeface="TH Sarabun New" panose="020B0500040200020003" pitchFamily="34" charset="-34"/>
                <a:cs typeface="TH Sarabun New" panose="020B0500040200020003" pitchFamily="34" charset="-34"/>
              </a:rPr>
              <a:t> acid</a:t>
            </a:r>
            <a:endParaRPr lang="th-TH" sz="2400" dirty="0">
              <a:latin typeface="TH Sarabun New" panose="020B0500040200020003" pitchFamily="34" charset="-34"/>
              <a:cs typeface="TH Sarabun New" panose="020B0500040200020003" pitchFamily="34" charset="-34"/>
            </a:endParaRPr>
          </a:p>
        </p:txBody>
      </p:sp>
      <p:sp>
        <p:nvSpPr>
          <p:cNvPr id="10" name="Rectangle 9"/>
          <p:cNvSpPr/>
          <p:nvPr/>
        </p:nvSpPr>
        <p:spPr>
          <a:xfrm>
            <a:off x="166326" y="5756655"/>
            <a:ext cx="6061858" cy="830997"/>
          </a:xfrm>
          <a:prstGeom prst="rect">
            <a:avLst/>
          </a:prstGeom>
        </p:spPr>
        <p:txBody>
          <a:bodyPr wrap="square">
            <a:spAutoFit/>
          </a:bodyPr>
          <a:lstStyle/>
          <a:p>
            <a:pPr marL="342900" indent="-342900">
              <a:buFont typeface="Wingdings" panose="05000000000000000000" pitchFamily="2" charset="2"/>
              <a:buChar char="Ø"/>
            </a:pPr>
            <a:r>
              <a:rPr lang="th-TH" sz="2400" dirty="0"/>
              <a:t>ใบ</a:t>
            </a:r>
            <a:r>
              <a:rPr lang="th-TH" sz="2400" dirty="0" smtClean="0"/>
              <a:t>ชา  ใบ</a:t>
            </a:r>
            <a:r>
              <a:rPr lang="th-TH" sz="2400" dirty="0"/>
              <a:t>มัน</a:t>
            </a:r>
            <a:r>
              <a:rPr lang="th-TH" sz="2400" dirty="0" smtClean="0"/>
              <a:t>สำปะหลัง   กาแฟ  ข้าวโพด  ข้าวฟ่าง  ถั่ว   เปลือกเงาะ  เปลือกมังคุด  เปลือกทับทิม  กล้วย ผลมะยม  เปลือกและเมล็ดองุ่น</a:t>
            </a:r>
            <a:endParaRPr lang="th-TH" sz="2400" dirty="0"/>
          </a:p>
        </p:txBody>
      </p:sp>
    </p:spTree>
    <p:extLst>
      <p:ext uri="{BB962C8B-B14F-4D97-AF65-F5344CB8AC3E}">
        <p14:creationId xmlns:p14="http://schemas.microsoft.com/office/powerpoint/2010/main" val="3443244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1840" y="260648"/>
            <a:ext cx="1631344" cy="769441"/>
          </a:xfrm>
          <a:prstGeom prst="rect">
            <a:avLst/>
          </a:prstGeom>
          <a:noFill/>
        </p:spPr>
        <p:txBody>
          <a:bodyPr wrap="none" rtlCol="0">
            <a:spAutoFit/>
          </a:bodyPr>
          <a:lstStyle/>
          <a:p>
            <a:r>
              <a:rPr lang="en-US" sz="4400" dirty="0" err="1" smtClean="0">
                <a:solidFill>
                  <a:srgbClr val="FF0000"/>
                </a:solidFill>
                <a:effectLst>
                  <a:outerShdw blurRad="38100" dist="38100" dir="2700000" algn="tl">
                    <a:srgbClr val="000000">
                      <a:alpha val="43137"/>
                    </a:srgbClr>
                  </a:outerShdw>
                </a:effectLst>
              </a:rPr>
              <a:t>Tanins</a:t>
            </a:r>
            <a:endParaRPr lang="th-TH" sz="4400" dirty="0">
              <a:solidFill>
                <a:srgbClr val="FF0000"/>
              </a:solidFill>
              <a:effectLst>
                <a:outerShdw blurRad="38100" dist="38100" dir="2700000" algn="tl">
                  <a:srgbClr val="000000">
                    <a:alpha val="43137"/>
                  </a:srgbClr>
                </a:outerShdw>
              </a:effectLst>
            </a:endParaRPr>
          </a:p>
        </p:txBody>
      </p:sp>
      <p:sp>
        <p:nvSpPr>
          <p:cNvPr id="5" name="Rounded Rectangle 4"/>
          <p:cNvSpPr/>
          <p:nvPr/>
        </p:nvSpPr>
        <p:spPr>
          <a:xfrm>
            <a:off x="6050543" y="2343481"/>
            <a:ext cx="2664296" cy="151216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ounded Rectangle 5"/>
          <p:cNvSpPr/>
          <p:nvPr/>
        </p:nvSpPr>
        <p:spPr>
          <a:xfrm>
            <a:off x="3239852" y="2420888"/>
            <a:ext cx="2664296" cy="151216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Rounded Rectangle 6"/>
          <p:cNvSpPr/>
          <p:nvPr/>
        </p:nvSpPr>
        <p:spPr>
          <a:xfrm>
            <a:off x="323528" y="1988840"/>
            <a:ext cx="2664296" cy="28803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TextBox 7"/>
          <p:cNvSpPr txBox="1"/>
          <p:nvPr/>
        </p:nvSpPr>
        <p:spPr>
          <a:xfrm>
            <a:off x="467544" y="2276872"/>
            <a:ext cx="184731" cy="523220"/>
          </a:xfrm>
          <a:prstGeom prst="rect">
            <a:avLst/>
          </a:prstGeom>
          <a:noFill/>
        </p:spPr>
        <p:txBody>
          <a:bodyPr wrap="none" rtlCol="0">
            <a:spAutoFit/>
          </a:bodyPr>
          <a:lstStyle/>
          <a:p>
            <a:endParaRPr lang="en-US" dirty="0"/>
          </a:p>
        </p:txBody>
      </p:sp>
      <p:sp>
        <p:nvSpPr>
          <p:cNvPr id="9" name="TextBox 8"/>
          <p:cNvSpPr txBox="1"/>
          <p:nvPr/>
        </p:nvSpPr>
        <p:spPr>
          <a:xfrm>
            <a:off x="3491880" y="2668348"/>
            <a:ext cx="1891352" cy="954107"/>
          </a:xfrm>
          <a:prstGeom prst="rect">
            <a:avLst/>
          </a:prstGeom>
          <a:noFill/>
        </p:spPr>
        <p:txBody>
          <a:bodyPr wrap="none" rtlCol="0">
            <a:spAutoFit/>
          </a:bodyPr>
          <a:lstStyle/>
          <a:p>
            <a:r>
              <a:rPr lang="en-US" dirty="0" smtClean="0"/>
              <a:t>Plant name</a:t>
            </a:r>
          </a:p>
          <a:p>
            <a:r>
              <a:rPr lang="en-US" dirty="0" smtClean="0"/>
              <a:t>Plant Organ</a:t>
            </a:r>
            <a:endParaRPr lang="th-TH" dirty="0"/>
          </a:p>
        </p:txBody>
      </p:sp>
      <p:sp>
        <p:nvSpPr>
          <p:cNvPr id="10" name="TextBox 9"/>
          <p:cNvSpPr txBox="1"/>
          <p:nvPr/>
        </p:nvSpPr>
        <p:spPr>
          <a:xfrm>
            <a:off x="6194083" y="2347138"/>
            <a:ext cx="2482373" cy="1384995"/>
          </a:xfrm>
          <a:prstGeom prst="rect">
            <a:avLst/>
          </a:prstGeom>
          <a:noFill/>
        </p:spPr>
        <p:txBody>
          <a:bodyPr wrap="square" rtlCol="0">
            <a:spAutoFit/>
          </a:bodyPr>
          <a:lstStyle/>
          <a:p>
            <a:r>
              <a:rPr lang="en-US" dirty="0" smtClean="0"/>
              <a:t>Structure of phytochemical</a:t>
            </a:r>
          </a:p>
          <a:p>
            <a:r>
              <a:rPr lang="en-US" dirty="0" smtClean="0"/>
              <a:t>Compounds</a:t>
            </a:r>
          </a:p>
        </p:txBody>
      </p:sp>
      <p:sp>
        <p:nvSpPr>
          <p:cNvPr id="11" name="TextBox 10"/>
          <p:cNvSpPr txBox="1"/>
          <p:nvPr/>
        </p:nvSpPr>
        <p:spPr>
          <a:xfrm>
            <a:off x="804321" y="1456817"/>
            <a:ext cx="1702710" cy="523220"/>
          </a:xfrm>
          <a:prstGeom prst="rect">
            <a:avLst/>
          </a:prstGeom>
          <a:noFill/>
        </p:spPr>
        <p:txBody>
          <a:bodyPr wrap="none" rtlCol="0">
            <a:spAutoFit/>
          </a:bodyPr>
          <a:lstStyle/>
          <a:p>
            <a:r>
              <a:rPr lang="en-US" dirty="0" smtClean="0"/>
              <a:t>Bioactivity</a:t>
            </a:r>
            <a:endParaRPr lang="th-TH" dirty="0"/>
          </a:p>
        </p:txBody>
      </p:sp>
      <p:sp>
        <p:nvSpPr>
          <p:cNvPr id="12" name="TextBox 11"/>
          <p:cNvSpPr txBox="1"/>
          <p:nvPr/>
        </p:nvSpPr>
        <p:spPr>
          <a:xfrm>
            <a:off x="323528" y="232876"/>
            <a:ext cx="1173719" cy="646331"/>
          </a:xfrm>
          <a:prstGeom prst="rect">
            <a:avLst/>
          </a:prstGeom>
          <a:solidFill>
            <a:srgbClr val="FFFF00"/>
          </a:solidFill>
        </p:spPr>
        <p:txBody>
          <a:bodyPr wrap="none" rtlCol="0">
            <a:spAutoFit/>
          </a:bodyPr>
          <a:lstStyle/>
          <a:p>
            <a:r>
              <a:rPr lang="th-TH" sz="3600" b="1" dirty="0" smtClean="0">
                <a:solidFill>
                  <a:srgbClr val="FF0000"/>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รายงาน</a:t>
            </a:r>
            <a:endParaRPr lang="th-TH" sz="3600" b="1" dirty="0">
              <a:solidFill>
                <a:srgbClr val="FF0000"/>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13" name="TextBox 12"/>
          <p:cNvSpPr txBox="1"/>
          <p:nvPr/>
        </p:nvSpPr>
        <p:spPr>
          <a:xfrm>
            <a:off x="466412" y="2562581"/>
            <a:ext cx="2522485" cy="1384995"/>
          </a:xfrm>
          <a:prstGeom prst="rect">
            <a:avLst/>
          </a:prstGeom>
          <a:noFill/>
        </p:spPr>
        <p:txBody>
          <a:bodyPr wrap="none" rtlCol="0">
            <a:spAutoFit/>
          </a:bodyPr>
          <a:lstStyle/>
          <a:p>
            <a:r>
              <a:rPr lang="th-TH" dirty="0" smtClean="0"/>
              <a:t>แก้ท้องเสีย</a:t>
            </a:r>
          </a:p>
          <a:p>
            <a:r>
              <a:rPr lang="th-TH" dirty="0" smtClean="0"/>
              <a:t>ฝาดสมาน (</a:t>
            </a:r>
            <a:r>
              <a:rPr lang="en-US" sz="2000" dirty="0"/>
              <a:t>astringent </a:t>
            </a:r>
            <a:r>
              <a:rPr lang="th-TH" dirty="0" smtClean="0"/>
              <a:t>)</a:t>
            </a:r>
          </a:p>
          <a:p>
            <a:r>
              <a:rPr lang="th-TH" dirty="0" smtClean="0"/>
              <a:t>ก่อมะเร็ง</a:t>
            </a:r>
            <a:endParaRPr lang="th-TH" dirty="0"/>
          </a:p>
        </p:txBody>
      </p:sp>
    </p:spTree>
    <p:extLst>
      <p:ext uri="{BB962C8B-B14F-4D97-AF65-F5344CB8AC3E}">
        <p14:creationId xmlns:p14="http://schemas.microsoft.com/office/powerpoint/2010/main" val="863064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335653"/>
            <a:ext cx="2204450" cy="769441"/>
          </a:xfrm>
          <a:prstGeom prst="rect">
            <a:avLst/>
          </a:prstGeom>
          <a:noFill/>
        </p:spPr>
        <p:txBody>
          <a:bodyPr wrap="none" rtlCol="0">
            <a:spAutoFit/>
          </a:bodyPr>
          <a:lstStyle/>
          <a:p>
            <a:r>
              <a:rPr lang="en-US" sz="4400" b="1" dirty="0" smtClean="0">
                <a:solidFill>
                  <a:srgbClr val="FF0000"/>
                </a:solidFill>
                <a:effectLst>
                  <a:outerShdw blurRad="38100" dist="38100" dir="2700000" algn="tl">
                    <a:srgbClr val="000000">
                      <a:alpha val="43137"/>
                    </a:srgbClr>
                  </a:outerShdw>
                </a:effectLst>
              </a:rPr>
              <a:t>Quinone</a:t>
            </a:r>
            <a:endParaRPr lang="th-TH" sz="4400" b="1" dirty="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1115616" y="2564904"/>
            <a:ext cx="3082895" cy="2677656"/>
          </a:xfrm>
          <a:prstGeom prst="rect">
            <a:avLst/>
          </a:prstGeom>
          <a:noFill/>
        </p:spPr>
        <p:txBody>
          <a:bodyPr wrap="none" rtlCol="0">
            <a:spAutoFit/>
          </a:bodyPr>
          <a:lstStyle/>
          <a:p>
            <a:pPr marL="457200" indent="-457200">
              <a:buFont typeface="Arial" panose="020B0604020202020204" pitchFamily="34" charset="0"/>
              <a:buChar char="•"/>
            </a:pPr>
            <a:r>
              <a:rPr lang="en-US" dirty="0" smtClean="0"/>
              <a:t>Benzoquinones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err="1" smtClean="0"/>
              <a:t>Napthoquinones</a:t>
            </a: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err="1" smtClean="0"/>
              <a:t>Anthraquinones</a:t>
            </a:r>
            <a:endParaRPr lang="en-US" dirty="0"/>
          </a:p>
          <a:p>
            <a:pPr marL="457200" indent="-457200">
              <a:buFont typeface="Arial" panose="020B0604020202020204" pitchFamily="34" charset="0"/>
              <a:buChar char="•"/>
            </a:pPr>
            <a:endParaRPr lang="th-TH" dirty="0"/>
          </a:p>
        </p:txBody>
      </p:sp>
      <p:pic>
        <p:nvPicPr>
          <p:cNvPr id="2050" name="Picture 2" descr="https://upload.wikimedia.org/wikipedia/commons/thumb/0/0b/Orthobenzoquinone.svg/83px-Orthobenzoquinon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6655" y="-36279"/>
            <a:ext cx="1118032" cy="12931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948264" y="1113648"/>
            <a:ext cx="1894814" cy="369332"/>
          </a:xfrm>
          <a:prstGeom prst="rect">
            <a:avLst/>
          </a:prstGeom>
        </p:spPr>
        <p:txBody>
          <a:bodyPr wrap="none">
            <a:spAutoFit/>
          </a:bodyPr>
          <a:lstStyle/>
          <a:p>
            <a:r>
              <a:rPr lang="en-US" sz="1800" dirty="0"/>
              <a:t>1,2-Benzoquinone</a:t>
            </a:r>
          </a:p>
        </p:txBody>
      </p:sp>
      <p:pic>
        <p:nvPicPr>
          <p:cNvPr id="2052" name="Picture 4" descr="https://upload.wikimedia.org/wikipedia/commons/thumb/e/e4/P-Benzochinon.svg/47px-P-Benzochino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463385"/>
            <a:ext cx="564062" cy="14401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412618" y="1998799"/>
            <a:ext cx="1894814" cy="369332"/>
          </a:xfrm>
          <a:prstGeom prst="rect">
            <a:avLst/>
          </a:prstGeom>
        </p:spPr>
        <p:txBody>
          <a:bodyPr wrap="none">
            <a:spAutoFit/>
          </a:bodyPr>
          <a:lstStyle/>
          <a:p>
            <a:r>
              <a:rPr lang="en-US" sz="1800" dirty="0" smtClean="0"/>
              <a:t>1,4-Benzoquinone</a:t>
            </a:r>
            <a:endParaRPr lang="en-US" sz="1800" dirty="0"/>
          </a:p>
        </p:txBody>
      </p:sp>
      <p:pic>
        <p:nvPicPr>
          <p:cNvPr id="2054" name="Picture 6" descr="https://upload.wikimedia.org/wikipedia/commons/thumb/8/84/Naphthoquinone.png/94px-Naphthoquino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9916" y="3219928"/>
            <a:ext cx="983321" cy="12553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upload.wikimedia.org/wikipedia/commons/thumb/8/84/Naphthoquinone.png/94px-Naphthoquinone.png">
            <a:hlinkClick r:id="rId5"/>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08013"/>
            <a:ext cx="895350" cy="1143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437592" y="3847580"/>
            <a:ext cx="2359172" cy="400110"/>
          </a:xfrm>
          <a:prstGeom prst="rect">
            <a:avLst/>
          </a:prstGeom>
        </p:spPr>
        <p:txBody>
          <a:bodyPr wrap="none">
            <a:spAutoFit/>
          </a:bodyPr>
          <a:lstStyle/>
          <a:p>
            <a:r>
              <a:rPr lang="en-US" sz="2000" dirty="0"/>
              <a:t>1,4-Naphthoquinone</a:t>
            </a:r>
          </a:p>
        </p:txBody>
      </p:sp>
      <p:pic>
        <p:nvPicPr>
          <p:cNvPr id="2058" name="Picture 10" descr="https://upload.wikimedia.org/wikipedia/commons/thumb/d/d7/Anthrachinon.svg/120px-Anthrachinon.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6915" y="4869160"/>
            <a:ext cx="1807235" cy="15361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934151" y="5733256"/>
            <a:ext cx="2288191" cy="400110"/>
          </a:xfrm>
          <a:prstGeom prst="rect">
            <a:avLst/>
          </a:prstGeom>
        </p:spPr>
        <p:txBody>
          <a:bodyPr wrap="none">
            <a:spAutoFit/>
          </a:bodyPr>
          <a:lstStyle/>
          <a:p>
            <a:r>
              <a:rPr lang="en-US" sz="2000" dirty="0"/>
              <a:t>9,10-Anthraquinone</a:t>
            </a:r>
            <a:endParaRPr lang="th-TH" sz="2000" dirty="0"/>
          </a:p>
        </p:txBody>
      </p:sp>
    </p:spTree>
    <p:extLst>
      <p:ext uri="{BB962C8B-B14F-4D97-AF65-F5344CB8AC3E}">
        <p14:creationId xmlns:p14="http://schemas.microsoft.com/office/powerpoint/2010/main" val="1161083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1840" y="260648"/>
            <a:ext cx="3861185" cy="769441"/>
          </a:xfrm>
          <a:prstGeom prst="rect">
            <a:avLst/>
          </a:prstGeom>
          <a:noFill/>
        </p:spPr>
        <p:txBody>
          <a:bodyPr wrap="none" rtlCol="0">
            <a:spAutoFit/>
          </a:bodyPr>
          <a:lstStyle/>
          <a:p>
            <a:r>
              <a:rPr lang="en-US" sz="4400" dirty="0" err="1">
                <a:solidFill>
                  <a:srgbClr val="FF0000"/>
                </a:solidFill>
                <a:effectLst>
                  <a:outerShdw blurRad="38100" dist="38100" dir="2700000" algn="tl">
                    <a:srgbClr val="000000">
                      <a:alpha val="43137"/>
                    </a:srgbClr>
                  </a:outerShdw>
                </a:effectLst>
              </a:rPr>
              <a:t>Anthraquinones</a:t>
            </a:r>
            <a:endParaRPr lang="en-US" sz="4400" dirty="0" smtClean="0">
              <a:solidFill>
                <a:srgbClr val="FF0000"/>
              </a:solidFill>
              <a:effectLst>
                <a:outerShdw blurRad="38100" dist="38100" dir="2700000" algn="tl">
                  <a:srgbClr val="000000">
                    <a:alpha val="43137"/>
                  </a:srgbClr>
                </a:outerShdw>
              </a:effectLst>
            </a:endParaRPr>
          </a:p>
        </p:txBody>
      </p:sp>
      <p:sp>
        <p:nvSpPr>
          <p:cNvPr id="5" name="Rounded Rectangle 4"/>
          <p:cNvSpPr/>
          <p:nvPr/>
        </p:nvSpPr>
        <p:spPr>
          <a:xfrm>
            <a:off x="6050543" y="2343481"/>
            <a:ext cx="2664296" cy="151216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ounded Rectangle 5"/>
          <p:cNvSpPr/>
          <p:nvPr/>
        </p:nvSpPr>
        <p:spPr>
          <a:xfrm>
            <a:off x="3239852" y="2420888"/>
            <a:ext cx="2664296" cy="151216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Rounded Rectangle 6"/>
          <p:cNvSpPr/>
          <p:nvPr/>
        </p:nvSpPr>
        <p:spPr>
          <a:xfrm>
            <a:off x="323528" y="1988840"/>
            <a:ext cx="2664296" cy="28803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8" name="TextBox 7"/>
          <p:cNvSpPr txBox="1"/>
          <p:nvPr/>
        </p:nvSpPr>
        <p:spPr>
          <a:xfrm>
            <a:off x="467544" y="2276872"/>
            <a:ext cx="184731" cy="523220"/>
          </a:xfrm>
          <a:prstGeom prst="rect">
            <a:avLst/>
          </a:prstGeom>
          <a:noFill/>
        </p:spPr>
        <p:txBody>
          <a:bodyPr wrap="none" rtlCol="0">
            <a:spAutoFit/>
          </a:bodyPr>
          <a:lstStyle/>
          <a:p>
            <a:endParaRPr lang="en-US" dirty="0"/>
          </a:p>
        </p:txBody>
      </p:sp>
      <p:sp>
        <p:nvSpPr>
          <p:cNvPr id="9" name="TextBox 8"/>
          <p:cNvSpPr txBox="1"/>
          <p:nvPr/>
        </p:nvSpPr>
        <p:spPr>
          <a:xfrm>
            <a:off x="3491880" y="2668348"/>
            <a:ext cx="1891352" cy="954107"/>
          </a:xfrm>
          <a:prstGeom prst="rect">
            <a:avLst/>
          </a:prstGeom>
          <a:noFill/>
        </p:spPr>
        <p:txBody>
          <a:bodyPr wrap="none" rtlCol="0">
            <a:spAutoFit/>
          </a:bodyPr>
          <a:lstStyle/>
          <a:p>
            <a:r>
              <a:rPr lang="en-US" dirty="0" smtClean="0"/>
              <a:t>Plant name</a:t>
            </a:r>
          </a:p>
          <a:p>
            <a:r>
              <a:rPr lang="en-US" dirty="0" smtClean="0"/>
              <a:t>Plant Organ</a:t>
            </a:r>
            <a:endParaRPr lang="th-TH" dirty="0"/>
          </a:p>
        </p:txBody>
      </p:sp>
      <p:sp>
        <p:nvSpPr>
          <p:cNvPr id="10" name="TextBox 9"/>
          <p:cNvSpPr txBox="1"/>
          <p:nvPr/>
        </p:nvSpPr>
        <p:spPr>
          <a:xfrm>
            <a:off x="6194083" y="2347138"/>
            <a:ext cx="2482373" cy="1384995"/>
          </a:xfrm>
          <a:prstGeom prst="rect">
            <a:avLst/>
          </a:prstGeom>
          <a:noFill/>
        </p:spPr>
        <p:txBody>
          <a:bodyPr wrap="square" rtlCol="0">
            <a:spAutoFit/>
          </a:bodyPr>
          <a:lstStyle/>
          <a:p>
            <a:r>
              <a:rPr lang="en-US" dirty="0" smtClean="0"/>
              <a:t>Structure of phytochemical</a:t>
            </a:r>
          </a:p>
          <a:p>
            <a:r>
              <a:rPr lang="en-US" dirty="0" smtClean="0"/>
              <a:t>Compounds</a:t>
            </a:r>
          </a:p>
        </p:txBody>
      </p:sp>
      <p:sp>
        <p:nvSpPr>
          <p:cNvPr id="11" name="TextBox 10"/>
          <p:cNvSpPr txBox="1"/>
          <p:nvPr/>
        </p:nvSpPr>
        <p:spPr>
          <a:xfrm>
            <a:off x="804321" y="1456817"/>
            <a:ext cx="1702710" cy="523220"/>
          </a:xfrm>
          <a:prstGeom prst="rect">
            <a:avLst/>
          </a:prstGeom>
          <a:noFill/>
        </p:spPr>
        <p:txBody>
          <a:bodyPr wrap="none" rtlCol="0">
            <a:spAutoFit/>
          </a:bodyPr>
          <a:lstStyle/>
          <a:p>
            <a:r>
              <a:rPr lang="en-US" dirty="0" smtClean="0"/>
              <a:t>Bioactivity</a:t>
            </a:r>
            <a:endParaRPr lang="th-TH" dirty="0"/>
          </a:p>
        </p:txBody>
      </p:sp>
      <p:sp>
        <p:nvSpPr>
          <p:cNvPr id="12" name="TextBox 11"/>
          <p:cNvSpPr txBox="1"/>
          <p:nvPr/>
        </p:nvSpPr>
        <p:spPr>
          <a:xfrm>
            <a:off x="323528" y="232876"/>
            <a:ext cx="1173719" cy="646331"/>
          </a:xfrm>
          <a:prstGeom prst="rect">
            <a:avLst/>
          </a:prstGeom>
          <a:solidFill>
            <a:srgbClr val="FFFF00"/>
          </a:solidFill>
        </p:spPr>
        <p:txBody>
          <a:bodyPr wrap="none" rtlCol="0">
            <a:spAutoFit/>
          </a:bodyPr>
          <a:lstStyle/>
          <a:p>
            <a:r>
              <a:rPr lang="th-TH" sz="3600" b="1" dirty="0" smtClean="0">
                <a:solidFill>
                  <a:srgbClr val="FF0000"/>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รายงาน</a:t>
            </a:r>
            <a:endParaRPr lang="th-TH" sz="3600" b="1" dirty="0">
              <a:solidFill>
                <a:srgbClr val="FF0000"/>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2" name="TextBox 1"/>
          <p:cNvSpPr txBox="1"/>
          <p:nvPr/>
        </p:nvSpPr>
        <p:spPr>
          <a:xfrm>
            <a:off x="925969" y="2770035"/>
            <a:ext cx="1142556" cy="523220"/>
          </a:xfrm>
          <a:prstGeom prst="rect">
            <a:avLst/>
          </a:prstGeom>
          <a:noFill/>
        </p:spPr>
        <p:txBody>
          <a:bodyPr wrap="square" rtlCol="0">
            <a:spAutoFit/>
          </a:bodyPr>
          <a:lstStyle/>
          <a:p>
            <a:r>
              <a:rPr lang="th-TH" dirty="0" smtClean="0"/>
              <a:t>ยาระบาย</a:t>
            </a:r>
            <a:endParaRPr lang="th-TH" dirty="0"/>
          </a:p>
        </p:txBody>
      </p:sp>
      <p:sp>
        <p:nvSpPr>
          <p:cNvPr id="3" name="TextBox 2"/>
          <p:cNvSpPr txBox="1"/>
          <p:nvPr/>
        </p:nvSpPr>
        <p:spPr>
          <a:xfrm>
            <a:off x="3951430" y="3925645"/>
            <a:ext cx="1431802" cy="1384995"/>
          </a:xfrm>
          <a:prstGeom prst="rect">
            <a:avLst/>
          </a:prstGeom>
          <a:noFill/>
        </p:spPr>
        <p:txBody>
          <a:bodyPr wrap="none" rtlCol="0">
            <a:spAutoFit/>
          </a:bodyPr>
          <a:lstStyle/>
          <a:p>
            <a:r>
              <a:rPr lang="th-TH" dirty="0" smtClean="0"/>
              <a:t>ว่านหางจรเข้</a:t>
            </a:r>
          </a:p>
          <a:p>
            <a:r>
              <a:rPr lang="th-TH" dirty="0" smtClean="0"/>
              <a:t>โกฐน้ำเต้า</a:t>
            </a:r>
          </a:p>
          <a:p>
            <a:r>
              <a:rPr lang="th-TH" dirty="0" smtClean="0"/>
              <a:t>มะขามแขก</a:t>
            </a:r>
            <a:endParaRPr lang="th-TH" dirty="0"/>
          </a:p>
        </p:txBody>
      </p:sp>
    </p:spTree>
    <p:extLst>
      <p:ext uri="{BB962C8B-B14F-4D97-AF65-F5344CB8AC3E}">
        <p14:creationId xmlns:p14="http://schemas.microsoft.com/office/powerpoint/2010/main" val="3087900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820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5836" y="4918293"/>
            <a:ext cx="285750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44860" y="1613118"/>
            <a:ext cx="8654280" cy="1815882"/>
          </a:xfrm>
          <a:prstGeom prst="rect">
            <a:avLst/>
          </a:prstGeom>
        </p:spPr>
        <p:txBody>
          <a:bodyPr wrap="square">
            <a:spAutoFit/>
          </a:bodyPr>
          <a:lstStyle/>
          <a:p>
            <a:r>
              <a:rPr lang="th-TH" b="1" dirty="0" smtClean="0">
                <a:solidFill>
                  <a:srgbClr val="FF0000"/>
                </a:solidFill>
                <a:latin typeface="TH Sarabun New" panose="020B0500040200020003" pitchFamily="34" charset="-34"/>
                <a:cs typeface="TH Sarabun New" panose="020B0500040200020003" pitchFamily="34" charset="-34"/>
              </a:rPr>
              <a:t>กลุ่มสารฟีนอลิก </a:t>
            </a:r>
            <a:r>
              <a:rPr lang="th-TH" dirty="0" smtClean="0">
                <a:latin typeface="TH Sarabun New" panose="020B0500040200020003" pitchFamily="34" charset="-34"/>
                <a:cs typeface="TH Sarabun New" panose="020B0500040200020003" pitchFamily="34" charset="-34"/>
              </a:rPr>
              <a:t>หรือสารประกอบฟีนอล เป็นสารที่พบตามธรรมชาติในพืชหลายชนิด </a:t>
            </a:r>
          </a:p>
          <a:p>
            <a:r>
              <a:rPr lang="th-TH" dirty="0" smtClean="0">
                <a:latin typeface="TH Sarabun New" panose="020B0500040200020003" pitchFamily="34" charset="-34"/>
                <a:cs typeface="TH Sarabun New" panose="020B0500040200020003" pitchFamily="34" charset="-34"/>
              </a:rPr>
              <a:t>เช่น ผัก  ผลไม้ เครื่องเทศ สมุนไพร ถั่วเมล็ดแห้ง เมล็ดธัญพืช ซึ่งถูกสร้างขึ้นเพื่อประโยชน์ในการเจริญเติบโต สารประกอบฟีนอล  มีโภชนเภสัช ซึ่งสรรพคุณที่ดีต่อสุขภาพคือ มีสมบัติเป็นสารต้านอนุมูลิสระ (</a:t>
            </a:r>
            <a:r>
              <a:rPr lang="en-US" dirty="0" smtClean="0">
                <a:latin typeface="TH Sarabun New" panose="020B0500040200020003" pitchFamily="34" charset="-34"/>
                <a:cs typeface="TH Sarabun New" panose="020B0500040200020003" pitchFamily="34" charset="-34"/>
              </a:rPr>
              <a:t>antioxidant)  </a:t>
            </a:r>
            <a:r>
              <a:rPr lang="th-TH" dirty="0" smtClean="0">
                <a:latin typeface="TH Sarabun New" panose="020B0500040200020003" pitchFamily="34" charset="-34"/>
                <a:cs typeface="TH Sarabun New" panose="020B0500040200020003" pitchFamily="34" charset="-34"/>
              </a:rPr>
              <a:t>และสามารถละลายได้ในน้ำ</a:t>
            </a:r>
            <a:endParaRPr lang="th-TH" dirty="0">
              <a:latin typeface="TH Sarabun New" panose="020B0500040200020003" pitchFamily="34" charset="-34"/>
              <a:cs typeface="TH Sarabun New" panose="020B0500040200020003" pitchFamily="34" charset="-34"/>
            </a:endParaRPr>
          </a:p>
        </p:txBody>
      </p:sp>
      <p:sp>
        <p:nvSpPr>
          <p:cNvPr id="5" name="Rectangle 4"/>
          <p:cNvSpPr/>
          <p:nvPr/>
        </p:nvSpPr>
        <p:spPr>
          <a:xfrm>
            <a:off x="395536" y="260648"/>
            <a:ext cx="6768752" cy="1200329"/>
          </a:xfrm>
          <a:prstGeom prst="rect">
            <a:avLst/>
          </a:prstGeom>
        </p:spPr>
        <p:txBody>
          <a:bodyPr wrap="square">
            <a:spAutoFit/>
          </a:bodyPr>
          <a:lstStyle/>
          <a:p>
            <a:r>
              <a:rPr lang="th-TH" sz="3600" b="1" dirty="0" smtClean="0">
                <a:solidFill>
                  <a:srgbClr val="FF0000"/>
                </a:solidFill>
                <a:latin typeface="TH Sarabun New" panose="020B0500040200020003" pitchFamily="34" charset="-34"/>
                <a:cs typeface="TH Sarabun New" panose="020B0500040200020003" pitchFamily="34" charset="-34"/>
              </a:rPr>
              <a:t>กลุ่มสารฟีนอลิก (</a:t>
            </a:r>
            <a:r>
              <a:rPr lang="en-US" sz="3600" b="1" dirty="0" smtClean="0">
                <a:solidFill>
                  <a:srgbClr val="FF0000"/>
                </a:solidFill>
                <a:latin typeface="TH Sarabun New" panose="020B0500040200020003" pitchFamily="34" charset="-34"/>
                <a:cs typeface="TH Sarabun New" panose="020B0500040200020003" pitchFamily="34" charset="-34"/>
              </a:rPr>
              <a:t>phenolic compounds)</a:t>
            </a:r>
            <a:br>
              <a:rPr lang="en-US" sz="3600" b="1" dirty="0" smtClean="0">
                <a:solidFill>
                  <a:srgbClr val="FF0000"/>
                </a:solidFill>
                <a:latin typeface="TH Sarabun New" panose="020B0500040200020003" pitchFamily="34" charset="-34"/>
                <a:cs typeface="TH Sarabun New" panose="020B0500040200020003" pitchFamily="34" charset="-34"/>
              </a:rPr>
            </a:br>
            <a:endParaRPr lang="th-TH" sz="3600" b="1" dirty="0">
              <a:solidFill>
                <a:srgbClr val="FF0000"/>
              </a:solidFill>
              <a:latin typeface="TH Sarabun New" panose="020B0500040200020003" pitchFamily="34" charset="-34"/>
              <a:cs typeface="TH Sarabun New" panose="020B0500040200020003" pitchFamily="34" charset="-34"/>
            </a:endParaRPr>
          </a:p>
        </p:txBody>
      </p:sp>
      <p:pic>
        <p:nvPicPr>
          <p:cNvPr id="307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35080" y="3933056"/>
            <a:ext cx="2708920" cy="2708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815" y="5049479"/>
            <a:ext cx="2145624" cy="1565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6" descr="data:image/png;base64,iVBORw0KGgoAAAANSUhEUgAAAO4AAADUCAMAAACs0e/bAAAAh1BMVEX///8AAADOzs6mpqY3NzfExMRzc3Obm5tDQ0P29vbr6+v6+vpHR0fw8PBwcHDIyMiurq7d3d0UFBTm5ua5ubnR0dE+Pj7Y2NhcXFyFhYWRkZG/v7+dnZ0bGxuBgYHh4eFSUlJlZWUuLi4jIyMwMDB6enqzs7NNTU2MjIwmJiZYWFhhYWELCwuyTXSxAAALuklEQVR4nO1daWOqOhDNgBtQFETrLmJdqPb//76XFVGB5F1QFjkfpPam3hyYTGLOzAShFi3KgRZudQtfPZ2+nczK7c6LMYDtcgAjhLpA32/WJXfopbh0yKsDHhoxunu91P68Fj6Y9HoeCrqHJtN1ILqOQBuNRtNNk+n2D+y6InR/CKDJdPU/dj3BRxizCza9BsFHuCo02JFXDWafQdfajPVTDxwk6P40et7Fwza4hB6++iF9u9bK7U6LYjF1yu7BW6Hvy+7BW6F3yu7BW9HSbTJauk1GS7fJaOk2Gap0tRXdk7V8sk2LTPN1PXop1OhOAAaAvxYjk+3mBcFre/UyKNFdQRe/9sETdIfD1/bqZVCiy3fsrrva03UU6Io9rRFgup5lWbWlqwMEhqwRV1SQB6YJDL1Xd+wV0P7g5HegL2nGN7KQD7YJvmUYtXy65gUW5LoC6onSYYNPryeo8dgN4SxmzyV8+6nt1jbaXehPENaWLp5JR+TKaNoBHK3EdtMxbmfAeWqONgdUU7ruAdiO8hZW7DezRH3InsOW3AZrAUC1X/uH0g3DN3W0CBhDGNJn6cBmGv32BPC4yxzCl/fOjr0Ea+i45Irt9H7XdQG7+Fp4InNhdUAXYEKu9gW2j/9m7pivJojsvc7wvmBJf4j55TjwTEyfOLF36fKj8tjCha4HT9wvJ0CHnxm294P7xm69BhqMqWea/Wap9NYRuL3XHCw4wQiglzzHCkzgLd15NfoDJFlBMXQbRPeYbaerZbPoytp8fxbdr5ZuPdHSfW7T0q0pWrrPbVq6NUVL97lNS7emaOk+t2np/m9M6Tdqg+0PrdZOoVq/ttbVkrveRrdDd92n5GNGsOmdb/ubuWGPYRjAl0pTJbqDAuh+0d3OGRDR8ISIUrrM+YkRmNT6/a3QlNLtTzPbOL1C6c6ZmLSC7N0xZeisa8aT4JEASrcHgS1pl5vu+ei7rk92+IQElbrPG8NEYYhfuBQwkIlUXbYxg+3rW2ZauenuuMaPLOBehdp0JtwDgFxo++XSu0yCdGGKTYopXF0QNz0RfYgrZf+Crz77LzFNbnSZ/yHiKp0m39/+5k9qfsxqNQ1R8HPTLzGjTppKsCL3YgtzmcVn4TZ2+dMQyZVpEP3RYZ+tXiy4j8q0FmsKpkHFn+kmWwPClk47GGlJ/4Qb3QkL2jmfkfskwEWIWZvVy9Cm3B4yWcs+HieDtO3y7y0KvtDyTN8ITTdJ4bOOtzicUQ7lZHCbd3uw1iZ7MPC7lM/zBuzOWszu/U6K8oifUGDh+7cddQM8Mu0UMUTHd8+04GYkwlKf9FsdfuPrlXW6xUsQUlPz5+R1dN1/6fzzEnQ2fIevtDcO/PBfJYfGiL/2eofOgv5FstSF79337u43kaUu4+o8fpwPA6Jo1TPh86jeiB5jJZZPUQPdRNs4wd/9/Dv7wTfLNB87HWnac3EjzXPSNFC0pu3eWyqJ66LduD5EwkQ+lcEfpHmSBVxuTtDyLdwucQ4Qlqol/Fkc3OL7nfGZ9MzeUTta//NNiI2gKFYgSaUTPhUxj5I6T8QfUwholTbhxS3LgXH6oizsIOvvdzV1YFdIoJGwVBEJskpZBQif+uBRniB8al9D86zpzt0zy5pKc9Cv9BuIhZsXEVdFLDUadmLmSwL2qYb25FGewbzYWTpzYsvSjHlaBFkEgy8FdRIkSM2qly+MDFsqu8OZdkp9qsLCklqq2ugKQSF0SuNraBcME46LxSI85I14BW6nP5Jv6qrFAFTvvylZzBKsbgG+NqPbyU1XIytLkGbTdlTpFhhxPAPm07SijJnRtdKXlRSHWTl0xYL8OCgsBFTl6zlpUwrdE/VV5PUj6GKf8j3ckPVBUYk11aaLjIlOF0OWRictN29MXcXpFo2WbmKblm4iWrpVQks3sU1LNxEt3SqhpZvYpqWbiJZulfCBdG3JLtnQbxTdeApeGppCl+4IihS8dPwqyq7XaicUi/To7K3XLvyliTl3cPcwQQUFu7wGQvLL2FinQqWCxXP5Z5wZv1A6RHp0imxiCRlaJpsI4Xflo2Ola7YueFJtkigWTxzPEsXiwu8MXOTkC6J5KSJL7T9InjG5kyDV4h9CSFbIxOTd6o5ijQsnd4L2g5hNkBwM9hwgNB9QobK60LnVYt/Ff/McqkDwbPEOT0eOw/ZR708exlUiomAUxjG9wEEfOjGLf7D3CB6MiIyPZmeAQyVZe7fQCzerAo8R8AIY1N7TVOkpsjHjCfQ90ykwsrhIcP9q9CT1lWY84CDZ3gUWA2Qwc3ahosd4kDBBHfbS3pGAA3lNougMhF1V19J4bSSPwiAIQVpxCqHjnF3FWQgVxFiJLR7qCtGpPS5Rrn+y25WIcYGFwJe8ppx4yhVEkXR9YK5MbXyUgiLpoh7haw1+C/zIglEoXezRxr9wre7yuWC6yNJGeSLuX46C6VYdRdNd74r9vIJRNN2+SipZeSicrkIOYIlo6eZCS7dKaOnmQsXpyoO5/x8qTlcxpV4ZFadbNCpN1z2e59SadSqCmLL0FzkKprsKvoZU1DqyJOhcm/drOE70DUl6YPnmLuTOPlwXSvcM/dUSiIzMlLxlnuNCpiwD9Yx7OKd7w/npjjbnnJ8Qx3ZMXm2i0rKkoFwr8gvbIDXB53T9nHTNHXSKpMtrJZDKDmzvOhddoVriyei60zHCfHQXsDNUdyFX0lITt9wiH2wEC9LBeZ6hIgpN/K7RdR9gXPLQZUq531GZyf0BKCTei0Q5EzwEO9LBjlJllhSIHUN8Zcbs/Ttdd89TOLfyEhFMj5Mn3ounSw4AYca8zmPMwzn/NDOvqzKGPCefRrlISkREcQHSgtT8eSzHhbgqj9qdtQnyeuYoDZvHMGWViBDJ4QRZifdeR8c3hsy2M6K0FUAXD47vsAfkuIkdjaD5N7rCKuPxOmmWemuzpBNpWuI9tneSBh1CEF5oCz7v5lOfrFPYp4Y1ojfPdv7/qsoTiekPheMTS0TEjgnocT19klSCPYr88tahzmpA0L+blSmVG8QW9HNK4fjoIIgIzl1NhkhPfyqwH7f3ysAh9YS4JSZX07i31Of0+9jxCTHBXyVq8/1YEgcyouvZ9MLxN0t9KltBIXyzdjscI7XcRKnw2EToYY95uotWeQC31CUMEgMdIt/MR2tmuYkS0ecyH3bpfuZAw5YaZgU6iDgYErWmpQT2lA+RO72Uz4TaT3aMmYhywrP1YyBbZRDwcBMFusiRteEVWmbVLZUpvmhfFaJs5OcAYkfWvX0lqCA8dtSZrVK+j9AdSagQB1VhunjC0Ij5qUSdELoqVKpMl5xmCGrF4hpBFxu04iFgDaGripZuIlq6dURLNxEt3TqipZuIlm4d0dJNREu3jmjpJqJBdG3JOZdkV6RBdDPBN1+nDaELmfsA0db6Eiqc5a2OjMxQFBNO/uCY76iEymC6SatGfS8O5zsqoUJIFn+eTxXPc1RCpbC9P/EeMYn+WRxuxBHiiBagvxNuowIA+3sNqRkHxKP7UyCEpBtLdo/g7itdqEEdt+IjB1YXu58sDkc6uDdlI4A9bquqCmEarLuTqJLP1aAIydllU4A/2JP7wSNvKpw8moJb8ZHsacfU0YxOXwtSnrqIuKqSwIqPWPLzlzYshGm+qzVdMmIHSeVVHmDyxacWBfjmioksEcZVIQrjLuKVocho6XdCJm8TCLoeobsyPc8Ma/p0lQ7Gs/nxVaRtrceu4jmAZxYbQI77+AS6NgSe5Z/JaZWfQJcWqWHflTndPMH5ZUL5UMu6LRuT0ZDTlVXR0m0yWrpNRku3yWjpNhmrz6JrVLR0Zov88OY8w8xjJzoemyGEpWAGR8/oko0nn9ENJGdP1hv8mHJwPoLuFNiX2OUB06U/DptMV1T6xXOvD7sLxriCOZ2FYb1h1xGhqzuOcxo0ma5YYuggCpM02phF0fnfxUe4Kjx4iXwZYDf1EXRJIvsvDOxo3p1X+2iU/JiNmCrPXu1GxGK8CP8BFhah2wBpKA8AAAAASUVORK5CYII=">
            <a:hlinkClick r:id="rId5"/>
          </p:cNvPr>
          <p:cNvSpPr>
            <a:spLocks noChangeAspect="1" noChangeArrowheads="1"/>
          </p:cNvSpPr>
          <p:nvPr/>
        </p:nvSpPr>
        <p:spPr bwMode="auto">
          <a:xfrm>
            <a:off x="53975" y="-1790700"/>
            <a:ext cx="42100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pic>
        <p:nvPicPr>
          <p:cNvPr id="3079"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3688" y="4151405"/>
            <a:ext cx="22669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608330" y="6091985"/>
            <a:ext cx="2124428" cy="338554"/>
          </a:xfrm>
          <a:prstGeom prst="rect">
            <a:avLst/>
          </a:prstGeom>
        </p:spPr>
        <p:txBody>
          <a:bodyPr wrap="none">
            <a:spAutoFit/>
          </a:bodyPr>
          <a:lstStyle/>
          <a:p>
            <a:r>
              <a:rPr lang="en-US" sz="1600" dirty="0" err="1" smtClean="0"/>
              <a:t>Epigallocatechin</a:t>
            </a:r>
            <a:r>
              <a:rPr lang="en-US" sz="1600" dirty="0" smtClean="0"/>
              <a:t> </a:t>
            </a:r>
            <a:r>
              <a:rPr lang="en-US" sz="1600" dirty="0" err="1" smtClean="0"/>
              <a:t>gallate</a:t>
            </a:r>
            <a:endParaRPr lang="th-TH" sz="1600" dirty="0"/>
          </a:p>
        </p:txBody>
      </p:sp>
      <p:pic>
        <p:nvPicPr>
          <p:cNvPr id="3082" name="Picture 10" descr="https://upload.wikimedia.org/wikipedia/commons/thumb/b/b0/Flavonoid_basis.svg/2000px-Flavonoid_basis.svg.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55817" y="3604286"/>
            <a:ext cx="2210415" cy="127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347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275871" y="141968"/>
            <a:ext cx="854460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th-TH" dirty="0">
                <a:solidFill>
                  <a:schemeClr val="tx1"/>
                </a:solidFill>
              </a:rPr>
              <a:t>What’s a phenolic compound?</a:t>
            </a:r>
          </a:p>
          <a:p>
            <a:endParaRPr lang="en-US" altLang="th-TH" dirty="0">
              <a:solidFill>
                <a:schemeClr val="tx1"/>
              </a:solidFill>
            </a:endParaRPr>
          </a:p>
          <a:p>
            <a:r>
              <a:rPr lang="en-US" altLang="th-TH" dirty="0">
                <a:solidFill>
                  <a:schemeClr val="tx1"/>
                </a:solidFill>
              </a:rPr>
              <a:t>A secondary product that contains a phenol group </a:t>
            </a:r>
          </a:p>
          <a:p>
            <a:r>
              <a:rPr lang="en-US" altLang="th-TH" dirty="0">
                <a:solidFill>
                  <a:schemeClr val="tx1"/>
                </a:solidFill>
              </a:rPr>
              <a:t> - a hydroxyl functional group on an aromatic ring.</a:t>
            </a:r>
          </a:p>
          <a:p>
            <a:endParaRPr lang="en-US" altLang="th-TH" dirty="0">
              <a:solidFill>
                <a:schemeClr val="tx1"/>
              </a:solidFill>
            </a:endParaRPr>
          </a:p>
          <a:p>
            <a:endParaRPr lang="en-US" altLang="th-TH" dirty="0">
              <a:solidFill>
                <a:schemeClr val="tx1"/>
              </a:solidFill>
            </a:endParaRPr>
          </a:p>
        </p:txBody>
      </p:sp>
      <p:sp>
        <p:nvSpPr>
          <p:cNvPr id="73749" name="Text Box 21"/>
          <p:cNvSpPr txBox="1">
            <a:spLocks noChangeArrowheads="1"/>
          </p:cNvSpPr>
          <p:nvPr/>
        </p:nvSpPr>
        <p:spPr bwMode="auto">
          <a:xfrm>
            <a:off x="108968" y="5229200"/>
            <a:ext cx="887840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h-TH" altLang="th-TH" sz="2400" dirty="0" smtClean="0">
                <a:solidFill>
                  <a:schemeClr val="tx1"/>
                </a:solidFill>
                <a:latin typeface="TH Sarabun New" panose="020B0500040200020003" pitchFamily="34" charset="-34"/>
                <a:cs typeface="TH Sarabun New" panose="020B0500040200020003" pitchFamily="34" charset="-34"/>
              </a:rPr>
              <a:t>สารประกอบฟีนอล มีสูตรโครงสร้างทางเคมีเป็นวงแหวน ที่เป็นอนุพันธ์ของวงแหวนเบนซิน</a:t>
            </a:r>
          </a:p>
          <a:p>
            <a:r>
              <a:rPr lang="th-TH" altLang="th-TH" sz="2400" dirty="0" smtClean="0">
                <a:solidFill>
                  <a:schemeClr val="tx1"/>
                </a:solidFill>
                <a:latin typeface="TH Sarabun New" panose="020B0500040200020003" pitchFamily="34" charset="-34"/>
                <a:cs typeface="TH Sarabun New" panose="020B0500040200020003" pitchFamily="34" charset="-34"/>
              </a:rPr>
              <a:t> มีหมู่ไฮดรอกซิล (-</a:t>
            </a:r>
            <a:r>
              <a:rPr lang="en-US" altLang="th-TH" sz="2400" dirty="0" smtClean="0">
                <a:solidFill>
                  <a:schemeClr val="tx1"/>
                </a:solidFill>
                <a:latin typeface="TH Sarabun New" panose="020B0500040200020003" pitchFamily="34" charset="-34"/>
                <a:cs typeface="TH Sarabun New" panose="020B0500040200020003" pitchFamily="34" charset="-34"/>
              </a:rPr>
              <a:t>OH group) </a:t>
            </a:r>
            <a:r>
              <a:rPr lang="th-TH" altLang="th-TH" sz="2400" dirty="0" smtClean="0">
                <a:solidFill>
                  <a:schemeClr val="tx1"/>
                </a:solidFill>
                <a:latin typeface="TH Sarabun New" panose="020B0500040200020003" pitchFamily="34" charset="-34"/>
                <a:cs typeface="TH Sarabun New" panose="020B0500040200020003" pitchFamily="34" charset="-34"/>
              </a:rPr>
              <a:t> อย่างน้อยหนึ่งหมู่ต่ออยู่ สารประกอบฟีนอลพื้นฐาน คือ สารฟีนอล (</a:t>
            </a:r>
            <a:r>
              <a:rPr lang="en-US" altLang="th-TH" sz="2400" dirty="0" smtClean="0">
                <a:solidFill>
                  <a:schemeClr val="tx1"/>
                </a:solidFill>
                <a:latin typeface="TH Sarabun New" panose="020B0500040200020003" pitchFamily="34" charset="-34"/>
                <a:cs typeface="TH Sarabun New" panose="020B0500040200020003" pitchFamily="34" charset="-34"/>
              </a:rPr>
              <a:t>phenol) </a:t>
            </a:r>
            <a:r>
              <a:rPr lang="th-TH" altLang="th-TH" sz="2400" dirty="0" smtClean="0">
                <a:solidFill>
                  <a:schemeClr val="tx1"/>
                </a:solidFill>
                <a:latin typeface="TH Sarabun New" panose="020B0500040200020003" pitchFamily="34" charset="-34"/>
                <a:cs typeface="TH Sarabun New" panose="020B0500040200020003" pitchFamily="34" charset="-34"/>
              </a:rPr>
              <a:t>ในโมเลกุลประกอบด้วยวงแหวนเบนซิน 1 วง  และหมู่ไฮดรอกซิล 1 หมู่</a:t>
            </a:r>
            <a:endParaRPr lang="th-TH" altLang="th-TH" sz="2400" dirty="0">
              <a:solidFill>
                <a:schemeClr val="tx1"/>
              </a:solidFill>
              <a:latin typeface="TH Sarabun New" panose="020B0500040200020003" pitchFamily="34" charset="-34"/>
              <a:cs typeface="TH Sarabun New" panose="020B0500040200020003" pitchFamily="34" charset="-34"/>
            </a:endParaRPr>
          </a:p>
        </p:txBody>
      </p:sp>
      <p:pic>
        <p:nvPicPr>
          <p:cNvPr id="1028" name="Picture 4" descr="Phenol2.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36912"/>
            <a:ext cx="110262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enol-2D-skelet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282" y="2456759"/>
            <a:ext cx="1397435" cy="237653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henol-3D-ball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4835" y="2373436"/>
            <a:ext cx="2171700" cy="254317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Phenol-3D-vd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4128" y="2733477"/>
            <a:ext cx="1933750" cy="218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411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11351"/>
            <a:ext cx="4608637"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988" y="3069286"/>
            <a:ext cx="4261298"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0771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162" y="582067"/>
            <a:ext cx="8911333" cy="4832092"/>
          </a:xfrm>
          <a:prstGeom prst="rect">
            <a:avLst/>
          </a:prstGeom>
        </p:spPr>
        <p:txBody>
          <a:bodyPr wrap="square">
            <a:spAutoFit/>
          </a:bodyPr>
          <a:lstStyle/>
          <a:p>
            <a:r>
              <a:rPr lang="th-TH" dirty="0" smtClean="0">
                <a:latin typeface="TH Sarabun New" panose="020B0500040200020003" pitchFamily="34" charset="-34"/>
                <a:cs typeface="TH Sarabun New" panose="020B0500040200020003" pitchFamily="34" charset="-34"/>
              </a:rPr>
              <a:t>สารประกอบฟีนอลที่พบในธรรมชาติมีมากมายหลายชนิด และมีลักษณะสูตรโครงสร้างทางเคมีที่แตกต่างกัน ตั้งแต่กลุ่มที่มีโครงสร้างอย่างง่าย เช่น กรดฟีนอลิก (</a:t>
            </a:r>
            <a:r>
              <a:rPr lang="en-US" dirty="0" smtClean="0">
                <a:latin typeface="TH Sarabun New" panose="020B0500040200020003" pitchFamily="34" charset="-34"/>
                <a:cs typeface="TH Sarabun New" panose="020B0500040200020003" pitchFamily="34" charset="-34"/>
              </a:rPr>
              <a:t>phenolic acids) </a:t>
            </a:r>
            <a:r>
              <a:rPr lang="th-TH" dirty="0" smtClean="0">
                <a:latin typeface="TH Sarabun New" panose="020B0500040200020003" pitchFamily="34" charset="-34"/>
                <a:cs typeface="TH Sarabun New" panose="020B0500040200020003" pitchFamily="34" charset="-34"/>
              </a:rPr>
              <a:t>ไปจนถึงกลุ่มที่มีโครงสร้างเป็นพอลิเมอร์ เช่น ลิกนิน (</a:t>
            </a:r>
            <a:r>
              <a:rPr lang="en-US" dirty="0" smtClean="0">
                <a:latin typeface="TH Sarabun New" panose="020B0500040200020003" pitchFamily="34" charset="-34"/>
                <a:cs typeface="TH Sarabun New" panose="020B0500040200020003" pitchFamily="34" charset="-34"/>
              </a:rPr>
              <a:t>lignin) </a:t>
            </a:r>
            <a:r>
              <a:rPr lang="th-TH" dirty="0" smtClean="0">
                <a:latin typeface="TH Sarabun New" panose="020B0500040200020003" pitchFamily="34" charset="-34"/>
                <a:cs typeface="TH Sarabun New" panose="020B0500040200020003" pitchFamily="34" charset="-34"/>
              </a:rPr>
              <a:t> กลุ่มใหญ่ที่สุดที่พบคือ สารประกอบพวกฟลาโวนอยด์ (</a:t>
            </a:r>
            <a:r>
              <a:rPr lang="en-US" dirty="0" smtClean="0">
                <a:latin typeface="TH Sarabun New" panose="020B0500040200020003" pitchFamily="34" charset="-34"/>
                <a:cs typeface="TH Sarabun New" panose="020B0500040200020003" pitchFamily="34" charset="-34"/>
              </a:rPr>
              <a:t>flavonoid) </a:t>
            </a:r>
          </a:p>
          <a:p>
            <a:endParaRPr lang="en-US" dirty="0" smtClean="0">
              <a:latin typeface="TH Sarabun New" panose="020B0500040200020003" pitchFamily="34" charset="-34"/>
              <a:cs typeface="TH Sarabun New" panose="020B0500040200020003" pitchFamily="34" charset="-34"/>
            </a:endParaRPr>
          </a:p>
          <a:p>
            <a:r>
              <a:rPr lang="th-TH" dirty="0" smtClean="0">
                <a:latin typeface="TH Sarabun New" panose="020B0500040200020003" pitchFamily="34" charset="-34"/>
                <a:cs typeface="TH Sarabun New" panose="020B0500040200020003" pitchFamily="34" charset="-34"/>
              </a:rPr>
              <a:t>สารประกอบฟีนอลที่พบในพืชมักจะรวมอยู่ในโมเลกุลของน้ำตาลในรูปของสารประกอบ</a:t>
            </a:r>
          </a:p>
          <a:p>
            <a:r>
              <a:rPr lang="th-TH" dirty="0" smtClean="0">
                <a:latin typeface="TH Sarabun New" panose="020B0500040200020003" pitchFamily="34" charset="-34"/>
                <a:cs typeface="TH Sarabun New" panose="020B0500040200020003" pitchFamily="34" charset="-34"/>
              </a:rPr>
              <a:t>ไกลโคไซด์ (</a:t>
            </a:r>
            <a:r>
              <a:rPr lang="en-US" dirty="0" smtClean="0">
                <a:latin typeface="TH Sarabun New" panose="020B0500040200020003" pitchFamily="34" charset="-34"/>
                <a:cs typeface="TH Sarabun New" panose="020B0500040200020003" pitchFamily="34" charset="-34"/>
              </a:rPr>
              <a:t>glycoside) </a:t>
            </a:r>
            <a:r>
              <a:rPr lang="th-TH" dirty="0" smtClean="0">
                <a:latin typeface="TH Sarabun New" panose="020B0500040200020003" pitchFamily="34" charset="-34"/>
                <a:cs typeface="TH Sarabun New" panose="020B0500040200020003" pitchFamily="34" charset="-34"/>
              </a:rPr>
              <a:t>น้ำตาลชนิดที่พบมากที่สุดในโมเลกุลของสารประกอบฟีนอล คือ น้ำตาลกลูโคส (</a:t>
            </a:r>
            <a:r>
              <a:rPr lang="en-US" dirty="0" smtClean="0">
                <a:latin typeface="TH Sarabun New" panose="020B0500040200020003" pitchFamily="34" charset="-34"/>
                <a:cs typeface="TH Sarabun New" panose="020B0500040200020003" pitchFamily="34" charset="-34"/>
              </a:rPr>
              <a:t>glucose) </a:t>
            </a:r>
            <a:r>
              <a:rPr lang="th-TH" dirty="0" smtClean="0">
                <a:latin typeface="TH Sarabun New" panose="020B0500040200020003" pitchFamily="34" charset="-34"/>
                <a:cs typeface="TH Sarabun New" panose="020B0500040200020003" pitchFamily="34" charset="-34"/>
              </a:rPr>
              <a:t>และพบว่าอาจมีการรวมตัวกันระหว่าง</a:t>
            </a:r>
          </a:p>
          <a:p>
            <a:r>
              <a:rPr lang="th-TH" dirty="0" smtClean="0">
                <a:latin typeface="TH Sarabun New" panose="020B0500040200020003" pitchFamily="34" charset="-34"/>
                <a:cs typeface="TH Sarabun New" panose="020B0500040200020003" pitchFamily="34" charset="-34"/>
              </a:rPr>
              <a:t>สารประกอบฟีนอลด้วยกันเอง หรือสารประกอบฟีนอลกับสารประกอบอื่นๆ เช่น กรดอินทรีย์ (</a:t>
            </a:r>
            <a:r>
              <a:rPr lang="en-US" dirty="0" smtClean="0">
                <a:latin typeface="TH Sarabun New" panose="020B0500040200020003" pitchFamily="34" charset="-34"/>
                <a:cs typeface="TH Sarabun New" panose="020B0500040200020003" pitchFamily="34" charset="-34"/>
              </a:rPr>
              <a:t>organic acid) </a:t>
            </a:r>
            <a:r>
              <a:rPr lang="th-TH" dirty="0" smtClean="0">
                <a:latin typeface="TH Sarabun New" panose="020B0500040200020003" pitchFamily="34" charset="-34"/>
                <a:cs typeface="TH Sarabun New" panose="020B0500040200020003" pitchFamily="34" charset="-34"/>
              </a:rPr>
              <a:t>รวมอยู่ในโมเลกุลของโปรตีน  แอลคาลอยด์ (</a:t>
            </a:r>
            <a:r>
              <a:rPr lang="en-US" dirty="0" smtClean="0">
                <a:latin typeface="TH Sarabun New" panose="020B0500040200020003" pitchFamily="34" charset="-34"/>
                <a:cs typeface="TH Sarabun New" panose="020B0500040200020003" pitchFamily="34" charset="-34"/>
              </a:rPr>
              <a:t>alkaloid) </a:t>
            </a:r>
            <a:r>
              <a:rPr lang="th-TH" dirty="0" smtClean="0">
                <a:latin typeface="TH Sarabun New" panose="020B0500040200020003" pitchFamily="34" charset="-34"/>
                <a:cs typeface="TH Sarabun New" panose="020B0500040200020003" pitchFamily="34" charset="-34"/>
              </a:rPr>
              <a:t>และเทอร์พีนอยด์ (</a:t>
            </a:r>
            <a:r>
              <a:rPr lang="en-US" dirty="0" err="1" smtClean="0">
                <a:latin typeface="TH Sarabun New" panose="020B0500040200020003" pitchFamily="34" charset="-34"/>
                <a:cs typeface="TH Sarabun New" panose="020B0500040200020003" pitchFamily="34" charset="-34"/>
              </a:rPr>
              <a:t>terpenoid</a:t>
            </a:r>
            <a:r>
              <a:rPr lang="en-US" dirty="0" smtClean="0">
                <a:latin typeface="TH Sarabun New" panose="020B0500040200020003" pitchFamily="34" charset="-34"/>
                <a:cs typeface="TH Sarabun New" panose="020B0500040200020003" pitchFamily="34" charset="-34"/>
              </a:rPr>
              <a:t>) </a:t>
            </a:r>
            <a:r>
              <a:rPr lang="th-TH" dirty="0" smtClean="0">
                <a:latin typeface="TH Sarabun New" panose="020B0500040200020003" pitchFamily="34" charset="-34"/>
                <a:cs typeface="TH Sarabun New" panose="020B0500040200020003" pitchFamily="34" charset="-34"/>
              </a:rPr>
              <a:t>เป็นต้น</a:t>
            </a:r>
            <a:endParaRPr lang="th-TH"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1859836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73" y="2386497"/>
            <a:ext cx="8424936" cy="4216539"/>
          </a:xfrm>
          <a:prstGeom prst="rect">
            <a:avLst/>
          </a:prstGeom>
        </p:spPr>
        <p:txBody>
          <a:bodyPr wrap="square">
            <a:spAutoFit/>
          </a:bodyPr>
          <a:lstStyle/>
          <a:p>
            <a:pPr algn="thaiDist"/>
            <a:r>
              <a:rPr lang="en-US" dirty="0" smtClean="0">
                <a:latin typeface="TH Sarabun New" panose="020B0500040200020003" pitchFamily="34" charset="-34"/>
                <a:cs typeface="TH Sarabun New" panose="020B0500040200020003" pitchFamily="34" charset="-34"/>
              </a:rPr>
              <a:t>In formal terms, a glycoside is any molecule in which a sugar group is bonded through its </a:t>
            </a:r>
            <a:r>
              <a:rPr lang="en-US" dirty="0" err="1" smtClean="0">
                <a:latin typeface="TH Sarabun New" panose="020B0500040200020003" pitchFamily="34" charset="-34"/>
                <a:cs typeface="TH Sarabun New" panose="020B0500040200020003" pitchFamily="34" charset="-34"/>
              </a:rPr>
              <a:t>anomeric</a:t>
            </a:r>
            <a:r>
              <a:rPr lang="en-US" dirty="0" smtClean="0">
                <a:latin typeface="TH Sarabun New" panose="020B0500040200020003" pitchFamily="34" charset="-34"/>
                <a:cs typeface="TH Sarabun New" panose="020B0500040200020003" pitchFamily="34" charset="-34"/>
              </a:rPr>
              <a:t> carbon to another group via a </a:t>
            </a:r>
            <a:r>
              <a:rPr lang="en-US" dirty="0" err="1" smtClean="0">
                <a:latin typeface="TH Sarabun New" panose="020B0500040200020003" pitchFamily="34" charset="-34"/>
                <a:cs typeface="TH Sarabun New" panose="020B0500040200020003" pitchFamily="34" charset="-34"/>
              </a:rPr>
              <a:t>glycosidic</a:t>
            </a:r>
            <a:r>
              <a:rPr lang="en-US" dirty="0" smtClean="0">
                <a:latin typeface="TH Sarabun New" panose="020B0500040200020003" pitchFamily="34" charset="-34"/>
                <a:cs typeface="TH Sarabun New" panose="020B0500040200020003" pitchFamily="34" charset="-34"/>
              </a:rPr>
              <a:t> bond. Glycosides can be linked by an O- (an O-glycoside), N- (a </a:t>
            </a:r>
            <a:r>
              <a:rPr lang="en-US" dirty="0" err="1" smtClean="0">
                <a:latin typeface="TH Sarabun New" panose="020B0500040200020003" pitchFamily="34" charset="-34"/>
                <a:cs typeface="TH Sarabun New" panose="020B0500040200020003" pitchFamily="34" charset="-34"/>
              </a:rPr>
              <a:t>glycosylamine</a:t>
            </a:r>
            <a:r>
              <a:rPr lang="en-US" dirty="0" smtClean="0">
                <a:latin typeface="TH Sarabun New" panose="020B0500040200020003" pitchFamily="34" charset="-34"/>
                <a:cs typeface="TH Sarabun New" panose="020B0500040200020003" pitchFamily="34" charset="-34"/>
              </a:rPr>
              <a:t>), S-(a </a:t>
            </a:r>
            <a:r>
              <a:rPr lang="en-US" dirty="0" err="1" smtClean="0">
                <a:latin typeface="TH Sarabun New" panose="020B0500040200020003" pitchFamily="34" charset="-34"/>
                <a:cs typeface="TH Sarabun New" panose="020B0500040200020003" pitchFamily="34" charset="-34"/>
              </a:rPr>
              <a:t>thioglycoside</a:t>
            </a:r>
            <a:r>
              <a:rPr lang="en-US" dirty="0" smtClean="0">
                <a:latin typeface="TH Sarabun New" panose="020B0500040200020003" pitchFamily="34" charset="-34"/>
                <a:cs typeface="TH Sarabun New" panose="020B0500040200020003" pitchFamily="34" charset="-34"/>
              </a:rPr>
              <a:t>), or C- (a C-glycoside) </a:t>
            </a:r>
            <a:r>
              <a:rPr lang="en-US" dirty="0" err="1" smtClean="0">
                <a:latin typeface="TH Sarabun New" panose="020B0500040200020003" pitchFamily="34" charset="-34"/>
                <a:cs typeface="TH Sarabun New" panose="020B0500040200020003" pitchFamily="34" charset="-34"/>
              </a:rPr>
              <a:t>glycosidic</a:t>
            </a:r>
            <a:r>
              <a:rPr lang="en-US" dirty="0" smtClean="0">
                <a:latin typeface="TH Sarabun New" panose="020B0500040200020003" pitchFamily="34" charset="-34"/>
                <a:cs typeface="TH Sarabun New" panose="020B0500040200020003" pitchFamily="34" charset="-34"/>
              </a:rPr>
              <a:t> bond. </a:t>
            </a:r>
          </a:p>
          <a:p>
            <a:pPr algn="thaiDist"/>
            <a:endParaRPr lang="en-US" dirty="0">
              <a:latin typeface="TH Sarabun New" panose="020B0500040200020003" pitchFamily="34" charset="-34"/>
              <a:cs typeface="TH Sarabun New" panose="020B0500040200020003" pitchFamily="34" charset="-34"/>
            </a:endParaRPr>
          </a:p>
          <a:p>
            <a:pPr algn="thaiDist"/>
            <a:r>
              <a:rPr lang="en-US" b="1" dirty="0" smtClean="0">
                <a:solidFill>
                  <a:srgbClr val="0070C0"/>
                </a:solidFill>
                <a:latin typeface="TH Sarabun New" panose="020B0500040200020003" pitchFamily="34" charset="-34"/>
                <a:cs typeface="TH Sarabun New" panose="020B0500040200020003" pitchFamily="34" charset="-34"/>
              </a:rPr>
              <a:t>The sugar group is then known as the </a:t>
            </a:r>
            <a:r>
              <a:rPr lang="en-US" sz="3600" b="1" dirty="0" err="1" smtClean="0">
                <a:solidFill>
                  <a:schemeClr val="accent4">
                    <a:lumMod val="75000"/>
                  </a:schemeClr>
                </a:solidFill>
                <a:latin typeface="TH Sarabun New" panose="020B0500040200020003" pitchFamily="34" charset="-34"/>
                <a:cs typeface="TH Sarabun New" panose="020B0500040200020003" pitchFamily="34" charset="-34"/>
              </a:rPr>
              <a:t>glycone</a:t>
            </a:r>
            <a:r>
              <a:rPr lang="en-US" b="1" dirty="0" smtClean="0">
                <a:solidFill>
                  <a:srgbClr val="0070C0"/>
                </a:solidFill>
                <a:latin typeface="TH Sarabun New" panose="020B0500040200020003" pitchFamily="34" charset="-34"/>
                <a:cs typeface="TH Sarabun New" panose="020B0500040200020003" pitchFamily="34" charset="-34"/>
              </a:rPr>
              <a:t> </a:t>
            </a:r>
            <a:r>
              <a:rPr lang="en-US" dirty="0" smtClean="0">
                <a:solidFill>
                  <a:srgbClr val="FF0000"/>
                </a:solidFill>
                <a:latin typeface="TH Sarabun New" panose="020B0500040200020003" pitchFamily="34" charset="-34"/>
                <a:cs typeface="TH Sarabun New" panose="020B0500040200020003" pitchFamily="34" charset="-34"/>
              </a:rPr>
              <a:t>and the non-sugar group as the </a:t>
            </a:r>
            <a:r>
              <a:rPr lang="en-US" sz="3600" b="1" dirty="0" err="1" smtClean="0">
                <a:solidFill>
                  <a:schemeClr val="accent4">
                    <a:lumMod val="75000"/>
                  </a:schemeClr>
                </a:solidFill>
                <a:latin typeface="TH Sarabun New" panose="020B0500040200020003" pitchFamily="34" charset="-34"/>
                <a:cs typeface="TH Sarabun New" panose="020B0500040200020003" pitchFamily="34" charset="-34"/>
              </a:rPr>
              <a:t>aglycone</a:t>
            </a:r>
            <a:r>
              <a:rPr lang="en-US" dirty="0" smtClean="0">
                <a:solidFill>
                  <a:srgbClr val="FF0000"/>
                </a:solidFill>
                <a:latin typeface="TH Sarabun New" panose="020B0500040200020003" pitchFamily="34" charset="-34"/>
                <a:cs typeface="TH Sarabun New" panose="020B0500040200020003" pitchFamily="34" charset="-34"/>
              </a:rPr>
              <a:t> or </a:t>
            </a:r>
            <a:r>
              <a:rPr lang="en-US" dirty="0" err="1" smtClean="0">
                <a:solidFill>
                  <a:srgbClr val="FF0000"/>
                </a:solidFill>
                <a:latin typeface="TH Sarabun New" panose="020B0500040200020003" pitchFamily="34" charset="-34"/>
                <a:cs typeface="TH Sarabun New" panose="020B0500040200020003" pitchFamily="34" charset="-34"/>
              </a:rPr>
              <a:t>genin</a:t>
            </a:r>
            <a:r>
              <a:rPr lang="en-US" dirty="0" smtClean="0">
                <a:solidFill>
                  <a:srgbClr val="FF0000"/>
                </a:solidFill>
                <a:latin typeface="TH Sarabun New" panose="020B0500040200020003" pitchFamily="34" charset="-34"/>
                <a:cs typeface="TH Sarabun New" panose="020B0500040200020003" pitchFamily="34" charset="-34"/>
              </a:rPr>
              <a:t> part of the glycoside. </a:t>
            </a:r>
            <a:r>
              <a:rPr lang="en-US" dirty="0" smtClean="0">
                <a:latin typeface="TH Sarabun New" panose="020B0500040200020003" pitchFamily="34" charset="-34"/>
                <a:cs typeface="TH Sarabun New" panose="020B0500040200020003" pitchFamily="34" charset="-34"/>
              </a:rPr>
              <a:t>The </a:t>
            </a:r>
            <a:r>
              <a:rPr lang="en-US" dirty="0" err="1" smtClean="0">
                <a:latin typeface="TH Sarabun New" panose="020B0500040200020003" pitchFamily="34" charset="-34"/>
                <a:cs typeface="TH Sarabun New" panose="020B0500040200020003" pitchFamily="34" charset="-34"/>
              </a:rPr>
              <a:t>glycone</a:t>
            </a:r>
            <a:r>
              <a:rPr lang="en-US" dirty="0" smtClean="0">
                <a:latin typeface="TH Sarabun New" panose="020B0500040200020003" pitchFamily="34" charset="-34"/>
                <a:cs typeface="TH Sarabun New" panose="020B0500040200020003" pitchFamily="34" charset="-34"/>
              </a:rPr>
              <a:t> can consist of a single sugar group (monosaccharide) or several sugar groups (oligosaccharide).</a:t>
            </a:r>
            <a:endParaRPr lang="th-TH" dirty="0">
              <a:latin typeface="TH Sarabun New" panose="020B0500040200020003" pitchFamily="34" charset="-34"/>
              <a:cs typeface="TH Sarabun New" panose="020B0500040200020003" pitchFamily="34" charset="-34"/>
            </a:endParaRPr>
          </a:p>
        </p:txBody>
      </p:sp>
      <p:sp>
        <p:nvSpPr>
          <p:cNvPr id="3" name="Rectangle 2"/>
          <p:cNvSpPr/>
          <p:nvPr/>
        </p:nvSpPr>
        <p:spPr>
          <a:xfrm>
            <a:off x="302893" y="188640"/>
            <a:ext cx="8064896" cy="2062103"/>
          </a:xfrm>
          <a:prstGeom prst="rect">
            <a:avLst/>
          </a:prstGeom>
        </p:spPr>
        <p:txBody>
          <a:bodyPr wrap="square">
            <a:spAutoFit/>
          </a:bodyPr>
          <a:lstStyle/>
          <a:p>
            <a:r>
              <a:rPr lang="th-TH" b="1" dirty="0" smtClean="0">
                <a:solidFill>
                  <a:srgbClr val="FF0000"/>
                </a:solidFill>
                <a:latin typeface="TH SarabunPSK" panose="020B0500040200020003" pitchFamily="34" charset="-34"/>
                <a:cs typeface="TH SarabunPSK" panose="020B0500040200020003" pitchFamily="34" charset="-34"/>
              </a:rPr>
              <a:t>กลุ่มสารฟีนอลิก (</a:t>
            </a:r>
            <a:r>
              <a:rPr lang="en-US" b="1" dirty="0" smtClean="0">
                <a:solidFill>
                  <a:srgbClr val="FF0000"/>
                </a:solidFill>
                <a:latin typeface="TH SarabunPSK" panose="020B0500040200020003" pitchFamily="34" charset="-34"/>
                <a:cs typeface="TH SarabunPSK" panose="020B0500040200020003" pitchFamily="34" charset="-34"/>
              </a:rPr>
              <a:t>phenolic compounds)</a:t>
            </a:r>
            <a:endParaRPr lang="en-US" b="1" dirty="0">
              <a:solidFill>
                <a:srgbClr val="FF0000"/>
              </a:solidFill>
              <a:latin typeface="TH SarabunPSK" panose="020B0500040200020003" pitchFamily="34" charset="-34"/>
              <a:cs typeface="TH SarabunPSK" panose="020B0500040200020003" pitchFamily="34" charset="-34"/>
            </a:endParaRPr>
          </a:p>
          <a:p>
            <a:pPr marL="457200" indent="-457200">
              <a:buFont typeface="Arial" panose="020B0604020202020204" pitchFamily="34" charset="0"/>
              <a:buChar char="•"/>
            </a:pPr>
            <a:r>
              <a:rPr lang="en-US" b="1" dirty="0" smtClean="0">
                <a:solidFill>
                  <a:srgbClr val="FF0000"/>
                </a:solidFill>
                <a:latin typeface="TH SarabunPSK" panose="020B0500040200020003" pitchFamily="34" charset="-34"/>
                <a:cs typeface="TH SarabunPSK" panose="020B0500040200020003" pitchFamily="34" charset="-34"/>
              </a:rPr>
              <a:t>Simple Phenol / Phenolic acid / </a:t>
            </a:r>
            <a:r>
              <a:rPr lang="en-US" b="1" dirty="0" err="1" smtClean="0">
                <a:solidFill>
                  <a:srgbClr val="FF0000"/>
                </a:solidFill>
                <a:latin typeface="TH SarabunPSK" panose="020B0500040200020003" pitchFamily="34" charset="-34"/>
                <a:cs typeface="TH SarabunPSK" panose="020B0500040200020003" pitchFamily="34" charset="-34"/>
              </a:rPr>
              <a:t>Phonolic</a:t>
            </a:r>
            <a:r>
              <a:rPr lang="en-US" b="1" dirty="0" smtClean="0">
                <a:solidFill>
                  <a:srgbClr val="FF0000"/>
                </a:solidFill>
                <a:latin typeface="TH SarabunPSK" panose="020B0500040200020003" pitchFamily="34" charset="-34"/>
                <a:cs typeface="TH SarabunPSK" panose="020B0500040200020003" pitchFamily="34" charset="-34"/>
              </a:rPr>
              <a:t> glycosides</a:t>
            </a:r>
          </a:p>
          <a:p>
            <a:pPr marL="457200" indent="-457200">
              <a:buFont typeface="Arial" panose="020B0604020202020204" pitchFamily="34" charset="0"/>
              <a:buChar char="•"/>
            </a:pPr>
            <a:r>
              <a:rPr lang="en-US" sz="1800" b="1" dirty="0" err="1" smtClean="0">
                <a:latin typeface="TH SarabunPSK" panose="020B0500040200020003" pitchFamily="34" charset="-34"/>
                <a:cs typeface="TH SarabunPSK" panose="020B0500040200020003" pitchFamily="34" charset="-34"/>
              </a:rPr>
              <a:t>Coumarins</a:t>
            </a:r>
            <a:endParaRPr lang="en-US" sz="1800" b="1" dirty="0">
              <a:latin typeface="TH SarabunPSK" panose="020B0500040200020003" pitchFamily="34" charset="-34"/>
              <a:cs typeface="TH SarabunPSK" panose="020B0500040200020003" pitchFamily="34" charset="-34"/>
            </a:endParaRPr>
          </a:p>
          <a:p>
            <a:pPr marL="457200" indent="-457200">
              <a:buFont typeface="Arial" panose="020B0604020202020204" pitchFamily="34" charset="0"/>
              <a:buChar char="•"/>
            </a:pPr>
            <a:r>
              <a:rPr lang="en-US" sz="1800" b="1" dirty="0" smtClean="0">
                <a:latin typeface="TH SarabunPSK" panose="020B0500040200020003" pitchFamily="34" charset="-34"/>
                <a:cs typeface="TH SarabunPSK" panose="020B0500040200020003" pitchFamily="34" charset="-34"/>
              </a:rPr>
              <a:t>Flavonoids</a:t>
            </a:r>
          </a:p>
          <a:p>
            <a:pPr marL="457200" indent="-457200">
              <a:buFont typeface="Arial" panose="020B0604020202020204" pitchFamily="34" charset="0"/>
              <a:buChar char="•"/>
            </a:pPr>
            <a:r>
              <a:rPr lang="en-US" sz="1800" b="1" dirty="0" err="1" smtClean="0">
                <a:latin typeface="TH SarabunPSK" panose="020B0500040200020003" pitchFamily="34" charset="-34"/>
                <a:cs typeface="TH SarabunPSK" panose="020B0500040200020003" pitchFamily="34" charset="-34"/>
              </a:rPr>
              <a:t>Tanins</a:t>
            </a:r>
            <a:endParaRPr lang="en-US" sz="1800" b="1" dirty="0">
              <a:latin typeface="TH SarabunPSK" panose="020B0500040200020003" pitchFamily="34" charset="-34"/>
              <a:cs typeface="TH SarabunPSK" panose="020B0500040200020003" pitchFamily="34" charset="-34"/>
            </a:endParaRPr>
          </a:p>
          <a:p>
            <a:pPr marL="457200" indent="-457200">
              <a:buFont typeface="Arial" panose="020B0604020202020204" pitchFamily="34" charset="0"/>
              <a:buChar char="•"/>
            </a:pPr>
            <a:r>
              <a:rPr lang="en-US" sz="1800" b="1" dirty="0" smtClean="0">
                <a:latin typeface="TH SarabunPSK" panose="020B0500040200020003" pitchFamily="34" charset="-34"/>
                <a:cs typeface="TH SarabunPSK" panose="020B0500040200020003" pitchFamily="34" charset="-34"/>
              </a:rPr>
              <a:t>Quinones</a:t>
            </a:r>
          </a:p>
        </p:txBody>
      </p:sp>
    </p:spTree>
    <p:extLst>
      <p:ext uri="{BB962C8B-B14F-4D97-AF65-F5344CB8AC3E}">
        <p14:creationId xmlns:p14="http://schemas.microsoft.com/office/powerpoint/2010/main" val="1859836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07504" y="1556792"/>
            <a:ext cx="2214836" cy="4833828"/>
          </a:xfrm>
          <a:prstGeom prst="roundRect">
            <a:avLst>
              <a:gd name="adj" fmla="val 4251"/>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 name="Rectangle 3"/>
          <p:cNvSpPr/>
          <p:nvPr/>
        </p:nvSpPr>
        <p:spPr>
          <a:xfrm>
            <a:off x="302893" y="188640"/>
            <a:ext cx="8064896" cy="954107"/>
          </a:xfrm>
          <a:prstGeom prst="rect">
            <a:avLst/>
          </a:prstGeom>
        </p:spPr>
        <p:txBody>
          <a:bodyPr wrap="square">
            <a:spAutoFit/>
          </a:bodyPr>
          <a:lstStyle/>
          <a:p>
            <a:r>
              <a:rPr lang="th-TH" b="1" dirty="0" smtClean="0">
                <a:solidFill>
                  <a:srgbClr val="FF0000"/>
                </a:solidFill>
                <a:latin typeface="TH SarabunPSK" panose="020B0500040200020003" pitchFamily="34" charset="-34"/>
                <a:cs typeface="TH SarabunPSK" panose="020B0500040200020003" pitchFamily="34" charset="-34"/>
              </a:rPr>
              <a:t>กลุ่มสารฟีนอลิก (</a:t>
            </a:r>
            <a:r>
              <a:rPr lang="en-US" b="1" dirty="0" smtClean="0">
                <a:solidFill>
                  <a:srgbClr val="FF0000"/>
                </a:solidFill>
                <a:latin typeface="TH SarabunPSK" panose="020B0500040200020003" pitchFamily="34" charset="-34"/>
                <a:cs typeface="TH SarabunPSK" panose="020B0500040200020003" pitchFamily="34" charset="-34"/>
              </a:rPr>
              <a:t>phenolic compounds)</a:t>
            </a:r>
            <a:endParaRPr lang="en-US" b="1" dirty="0">
              <a:solidFill>
                <a:srgbClr val="FF0000"/>
              </a:solidFill>
              <a:latin typeface="TH SarabunPSK" panose="020B0500040200020003" pitchFamily="34" charset="-34"/>
              <a:cs typeface="TH SarabunPSK" panose="020B0500040200020003" pitchFamily="34" charset="-34"/>
            </a:endParaRPr>
          </a:p>
          <a:p>
            <a:pPr marL="457200" indent="-457200">
              <a:buFont typeface="Arial" panose="020B0604020202020204" pitchFamily="34" charset="0"/>
              <a:buChar char="•"/>
            </a:pPr>
            <a:r>
              <a:rPr lang="en-US" b="1" dirty="0" smtClean="0">
                <a:solidFill>
                  <a:srgbClr val="FF0000"/>
                </a:solidFill>
                <a:latin typeface="TH SarabunPSK" panose="020B0500040200020003" pitchFamily="34" charset="-34"/>
                <a:cs typeface="TH SarabunPSK" panose="020B0500040200020003" pitchFamily="34" charset="-34"/>
              </a:rPr>
              <a:t>Simple Phenol / Phenolic acid / </a:t>
            </a:r>
            <a:r>
              <a:rPr lang="en-US" b="1" dirty="0" err="1" smtClean="0">
                <a:solidFill>
                  <a:srgbClr val="FF0000"/>
                </a:solidFill>
                <a:latin typeface="TH SarabunPSK" panose="020B0500040200020003" pitchFamily="34" charset="-34"/>
                <a:cs typeface="TH SarabunPSK" panose="020B0500040200020003" pitchFamily="34" charset="-34"/>
              </a:rPr>
              <a:t>Phonolic</a:t>
            </a:r>
            <a:r>
              <a:rPr lang="en-US" b="1" dirty="0" smtClean="0">
                <a:solidFill>
                  <a:srgbClr val="FF0000"/>
                </a:solidFill>
                <a:latin typeface="TH SarabunPSK" panose="020B0500040200020003" pitchFamily="34" charset="-34"/>
                <a:cs typeface="TH SarabunPSK" panose="020B0500040200020003" pitchFamily="34" charset="-34"/>
              </a:rPr>
              <a:t> glycosides</a:t>
            </a:r>
          </a:p>
        </p:txBody>
      </p:sp>
      <p:pic>
        <p:nvPicPr>
          <p:cNvPr id="921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982" y="1668120"/>
            <a:ext cx="1021673" cy="1008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33299" y="2276121"/>
            <a:ext cx="1062278" cy="400110"/>
          </a:xfrm>
          <a:prstGeom prst="rect">
            <a:avLst/>
          </a:prstGeom>
          <a:noFill/>
        </p:spPr>
        <p:txBody>
          <a:bodyPr wrap="none" rtlCol="0">
            <a:spAutoFit/>
          </a:bodyPr>
          <a:lstStyle/>
          <a:p>
            <a:r>
              <a:rPr lang="en-US" sz="2000" dirty="0" smtClean="0"/>
              <a:t>catechol</a:t>
            </a:r>
            <a:endParaRPr lang="th-TH" sz="2000" dirty="0"/>
          </a:p>
        </p:txBody>
      </p:sp>
      <p:pic>
        <p:nvPicPr>
          <p:cNvPr id="9221" name="Picture 5" descr="Phloroglucinol struct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278" y="3036711"/>
            <a:ext cx="1379801" cy="9943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42970" y="4149080"/>
            <a:ext cx="1679370" cy="400110"/>
          </a:xfrm>
          <a:prstGeom prst="rect">
            <a:avLst/>
          </a:prstGeom>
        </p:spPr>
        <p:txBody>
          <a:bodyPr wrap="none">
            <a:spAutoFit/>
          </a:bodyPr>
          <a:lstStyle/>
          <a:p>
            <a:r>
              <a:rPr lang="en-US" sz="2000" dirty="0" err="1" smtClean="0"/>
              <a:t>phloroglucinol</a:t>
            </a:r>
            <a:endParaRPr lang="th-TH" sz="2000" dirty="0"/>
          </a:p>
        </p:txBody>
      </p:sp>
      <p:pic>
        <p:nvPicPr>
          <p:cNvPr id="9223" name="Picture 7" descr="Guaiaco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412" y="5004092"/>
            <a:ext cx="947345" cy="92898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42970" y="6021288"/>
            <a:ext cx="997068" cy="369332"/>
          </a:xfrm>
          <a:prstGeom prst="rect">
            <a:avLst/>
          </a:prstGeom>
        </p:spPr>
        <p:txBody>
          <a:bodyPr wrap="none">
            <a:spAutoFit/>
          </a:bodyPr>
          <a:lstStyle/>
          <a:p>
            <a:r>
              <a:rPr lang="en-US" sz="1800" dirty="0" err="1" smtClean="0"/>
              <a:t>Guaiacol</a:t>
            </a:r>
            <a:endParaRPr lang="th-TH" sz="1800" dirty="0"/>
          </a:p>
        </p:txBody>
      </p:sp>
      <p:sp>
        <p:nvSpPr>
          <p:cNvPr id="11" name="Rectangle 10"/>
          <p:cNvSpPr/>
          <p:nvPr/>
        </p:nvSpPr>
        <p:spPr>
          <a:xfrm>
            <a:off x="302893" y="1207828"/>
            <a:ext cx="1691489" cy="461665"/>
          </a:xfrm>
          <a:prstGeom prst="rect">
            <a:avLst/>
          </a:prstGeom>
        </p:spPr>
        <p:txBody>
          <a:bodyPr wrap="none">
            <a:spAutoFit/>
          </a:bodyPr>
          <a:lstStyle/>
          <a:p>
            <a:r>
              <a:rPr lang="en-US" sz="2400" b="1" dirty="0" smtClean="0">
                <a:solidFill>
                  <a:schemeClr val="tx1">
                    <a:lumMod val="95000"/>
                    <a:lumOff val="5000"/>
                  </a:schemeClr>
                </a:solidFill>
                <a:latin typeface="TH SarabunPSK" panose="020B0500040200020003" pitchFamily="34" charset="-34"/>
                <a:cs typeface="TH SarabunPSK" panose="020B0500040200020003" pitchFamily="34" charset="-34"/>
              </a:rPr>
              <a:t>Simple Phenol </a:t>
            </a:r>
            <a:endParaRPr lang="th-TH" sz="2400" dirty="0">
              <a:solidFill>
                <a:schemeClr val="tx1">
                  <a:lumMod val="95000"/>
                  <a:lumOff val="5000"/>
                </a:schemeClr>
              </a:solidFill>
            </a:endParaRPr>
          </a:p>
        </p:txBody>
      </p:sp>
      <p:sp>
        <p:nvSpPr>
          <p:cNvPr id="12" name="TextBox 11"/>
          <p:cNvSpPr txBox="1"/>
          <p:nvPr/>
        </p:nvSpPr>
        <p:spPr>
          <a:xfrm>
            <a:off x="107504" y="6390620"/>
            <a:ext cx="2204450" cy="461665"/>
          </a:xfrm>
          <a:prstGeom prst="rect">
            <a:avLst/>
          </a:prstGeom>
          <a:noFill/>
        </p:spPr>
        <p:txBody>
          <a:bodyPr wrap="none" rtlCol="0">
            <a:spAutoFit/>
          </a:bodyPr>
          <a:lstStyle/>
          <a:p>
            <a:r>
              <a:rPr lang="th-TH" sz="2400" dirty="0" smtClean="0"/>
              <a:t>พบน้อยมากในธรรมชาติ</a:t>
            </a:r>
            <a:endParaRPr lang="th-TH" sz="2400" dirty="0"/>
          </a:p>
        </p:txBody>
      </p:sp>
      <p:sp>
        <p:nvSpPr>
          <p:cNvPr id="13" name="Rectangle 12"/>
          <p:cNvSpPr/>
          <p:nvPr/>
        </p:nvSpPr>
        <p:spPr>
          <a:xfrm>
            <a:off x="2599747" y="1207828"/>
            <a:ext cx="1432793" cy="461665"/>
          </a:xfrm>
          <a:prstGeom prst="rect">
            <a:avLst/>
          </a:prstGeom>
        </p:spPr>
        <p:txBody>
          <a:bodyPr wrap="none">
            <a:spAutoFit/>
          </a:bodyPr>
          <a:lstStyle/>
          <a:p>
            <a:r>
              <a:rPr lang="en-US" sz="2400" b="1" dirty="0" smtClean="0">
                <a:solidFill>
                  <a:schemeClr val="tx1">
                    <a:lumMod val="95000"/>
                    <a:lumOff val="5000"/>
                  </a:schemeClr>
                </a:solidFill>
                <a:latin typeface="TH SarabunPSK" panose="020B0500040200020003" pitchFamily="34" charset="-34"/>
                <a:cs typeface="TH SarabunPSK" panose="020B0500040200020003" pitchFamily="34" charset="-34"/>
              </a:rPr>
              <a:t>Phenolic acid </a:t>
            </a:r>
            <a:endParaRPr lang="th-TH" sz="2400" dirty="0">
              <a:solidFill>
                <a:schemeClr val="tx1">
                  <a:lumMod val="95000"/>
                  <a:lumOff val="5000"/>
                </a:schemeClr>
              </a:solidFill>
            </a:endParaRPr>
          </a:p>
        </p:txBody>
      </p:sp>
      <p:pic>
        <p:nvPicPr>
          <p:cNvPr id="9225" name="Picture 9" descr="Skeletal formu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8618" y="1776171"/>
            <a:ext cx="692296" cy="100450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630467" y="2780680"/>
            <a:ext cx="1219798" cy="369332"/>
          </a:xfrm>
          <a:prstGeom prst="rect">
            <a:avLst/>
          </a:prstGeom>
        </p:spPr>
        <p:txBody>
          <a:bodyPr wrap="none">
            <a:spAutoFit/>
          </a:bodyPr>
          <a:lstStyle/>
          <a:p>
            <a:r>
              <a:rPr lang="en-US" sz="1800" dirty="0" smtClean="0"/>
              <a:t>Benzoic acid</a:t>
            </a:r>
            <a:endParaRPr lang="th-TH" sz="1800" dirty="0"/>
          </a:p>
        </p:txBody>
      </p:sp>
      <p:pic>
        <p:nvPicPr>
          <p:cNvPr id="9227" name="Picture 11" descr="Gallic acid.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2416" y="3584042"/>
            <a:ext cx="1124668" cy="11300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599747" y="4634760"/>
            <a:ext cx="1030585" cy="369332"/>
          </a:xfrm>
          <a:prstGeom prst="rect">
            <a:avLst/>
          </a:prstGeom>
        </p:spPr>
        <p:txBody>
          <a:bodyPr wrap="none">
            <a:spAutoFit/>
          </a:bodyPr>
          <a:lstStyle/>
          <a:p>
            <a:r>
              <a:rPr lang="en-US" sz="1800" dirty="0" smtClean="0"/>
              <a:t>Gallic acid</a:t>
            </a:r>
            <a:endParaRPr lang="th-TH" sz="1800" dirty="0"/>
          </a:p>
        </p:txBody>
      </p:sp>
      <p:pic>
        <p:nvPicPr>
          <p:cNvPr id="9229" name="Picture 13" descr="Skeletal formula of a vanillin minor tautom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5596" y="5277684"/>
            <a:ext cx="1181869" cy="1286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786530" y="6377418"/>
            <a:ext cx="894534" cy="400110"/>
          </a:xfrm>
          <a:prstGeom prst="rect">
            <a:avLst/>
          </a:prstGeom>
        </p:spPr>
        <p:txBody>
          <a:bodyPr wrap="none">
            <a:spAutoFit/>
          </a:bodyPr>
          <a:lstStyle/>
          <a:p>
            <a:r>
              <a:rPr lang="en-US" sz="2000" dirty="0" smtClean="0">
                <a:effectLst/>
              </a:rPr>
              <a:t>vanillin </a:t>
            </a:r>
            <a:endParaRPr lang="th-TH" sz="2000" dirty="0"/>
          </a:p>
        </p:txBody>
      </p:sp>
      <p:pic>
        <p:nvPicPr>
          <p:cNvPr id="9231" name="Picture 15" descr="Skeletal formula of vanillic aci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9324" y="5527591"/>
            <a:ext cx="962625" cy="118014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177624" y="6398016"/>
            <a:ext cx="1189486" cy="369332"/>
          </a:xfrm>
          <a:prstGeom prst="rect">
            <a:avLst/>
          </a:prstGeom>
        </p:spPr>
        <p:txBody>
          <a:bodyPr wrap="none">
            <a:spAutoFit/>
          </a:bodyPr>
          <a:lstStyle/>
          <a:p>
            <a:r>
              <a:rPr lang="en-US" sz="1800" dirty="0" err="1" smtClean="0">
                <a:effectLst/>
              </a:rPr>
              <a:t>Vanillic</a:t>
            </a:r>
            <a:r>
              <a:rPr lang="en-US" sz="1800" dirty="0" smtClean="0">
                <a:effectLst/>
              </a:rPr>
              <a:t> acid</a:t>
            </a:r>
            <a:endParaRPr lang="th-TH" sz="1800" dirty="0"/>
          </a:p>
        </p:txBody>
      </p:sp>
      <p:pic>
        <p:nvPicPr>
          <p:cNvPr id="9232"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4822" y="3477941"/>
            <a:ext cx="1604714" cy="1391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6096910" y="4245956"/>
            <a:ext cx="1422593" cy="400110"/>
          </a:xfrm>
          <a:prstGeom prst="rect">
            <a:avLst/>
          </a:prstGeom>
        </p:spPr>
        <p:txBody>
          <a:bodyPr wrap="none">
            <a:spAutoFit/>
          </a:bodyPr>
          <a:lstStyle/>
          <a:p>
            <a:r>
              <a:rPr lang="en-US" sz="2000" dirty="0" smtClean="0"/>
              <a:t>Salicylic Acid </a:t>
            </a:r>
            <a:endParaRPr lang="th-TH" sz="2000" dirty="0"/>
          </a:p>
        </p:txBody>
      </p:sp>
      <p:pic>
        <p:nvPicPr>
          <p:cNvPr id="9234" name="Picture 18" descr="http://vignette2.wikia.nocookie.net/sciencemadness/images/d/d3/Methyl_salicylate.PNG/revision/latest?cb=20140914072555">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67218" y="4843174"/>
            <a:ext cx="1352285" cy="109351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7273607" y="5836622"/>
            <a:ext cx="1648004" cy="369332"/>
          </a:xfrm>
          <a:prstGeom prst="rect">
            <a:avLst/>
          </a:prstGeom>
        </p:spPr>
        <p:txBody>
          <a:bodyPr wrap="none">
            <a:spAutoFit/>
          </a:bodyPr>
          <a:lstStyle/>
          <a:p>
            <a:r>
              <a:rPr lang="en-US" sz="1800" dirty="0" smtClean="0"/>
              <a:t>Methyl salicylate </a:t>
            </a:r>
            <a:endParaRPr lang="th-TH" sz="1800" dirty="0"/>
          </a:p>
        </p:txBody>
      </p:sp>
      <p:pic>
        <p:nvPicPr>
          <p:cNvPr id="9236" name="Picture 20" descr="https://upload.wikimedia.org/wikipedia/commons/thumb/9/9e/Zimts%C3%A4ure_-_Cinnamic_acid.svg/200px-Zimts%C3%A4ure_-_Cinnamic_acid.svg.pn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84679" y="1601145"/>
            <a:ext cx="1905000" cy="104775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4410110" y="2765291"/>
            <a:ext cx="1457567" cy="400110"/>
          </a:xfrm>
          <a:prstGeom prst="rect">
            <a:avLst/>
          </a:prstGeom>
        </p:spPr>
        <p:txBody>
          <a:bodyPr wrap="none">
            <a:spAutoFit/>
          </a:bodyPr>
          <a:lstStyle/>
          <a:p>
            <a:r>
              <a:rPr lang="en-US" sz="2000" dirty="0" err="1" smtClean="0"/>
              <a:t>cinnamic</a:t>
            </a:r>
            <a:r>
              <a:rPr lang="en-US" sz="2000" dirty="0" smtClean="0"/>
              <a:t> acid</a:t>
            </a:r>
            <a:endParaRPr lang="th-TH" sz="2000" dirty="0"/>
          </a:p>
        </p:txBody>
      </p:sp>
      <p:pic>
        <p:nvPicPr>
          <p:cNvPr id="9238" name="Picture 22" descr="2D diagram of caffeic aci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08206" y="1889435"/>
            <a:ext cx="2195736" cy="107591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7764703" y="2780680"/>
            <a:ext cx="1252522" cy="369332"/>
          </a:xfrm>
          <a:prstGeom prst="rect">
            <a:avLst/>
          </a:prstGeom>
        </p:spPr>
        <p:txBody>
          <a:bodyPr wrap="none">
            <a:spAutoFit/>
          </a:bodyPr>
          <a:lstStyle/>
          <a:p>
            <a:r>
              <a:rPr lang="en-US" sz="1800" dirty="0" err="1" smtClean="0"/>
              <a:t>Caffeic</a:t>
            </a:r>
            <a:r>
              <a:rPr lang="en-US" sz="1800" dirty="0" smtClean="0"/>
              <a:t> acid</a:t>
            </a:r>
            <a:endParaRPr lang="th-TH" sz="1800" dirty="0"/>
          </a:p>
        </p:txBody>
      </p:sp>
    </p:spTree>
    <p:extLst>
      <p:ext uri="{BB962C8B-B14F-4D97-AF65-F5344CB8AC3E}">
        <p14:creationId xmlns:p14="http://schemas.microsoft.com/office/powerpoint/2010/main" val="236663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300" y="174730"/>
            <a:ext cx="8064896" cy="1384995"/>
          </a:xfrm>
          <a:prstGeom prst="rect">
            <a:avLst/>
          </a:prstGeom>
        </p:spPr>
        <p:txBody>
          <a:bodyPr wrap="square">
            <a:spAutoFit/>
          </a:bodyPr>
          <a:lstStyle/>
          <a:p>
            <a:r>
              <a:rPr lang="th-TH" b="1" dirty="0" smtClean="0">
                <a:solidFill>
                  <a:srgbClr val="FF0000"/>
                </a:solidFill>
                <a:latin typeface="TH SarabunPSK" panose="020B0500040200020003" pitchFamily="34" charset="-34"/>
                <a:cs typeface="TH SarabunPSK" panose="020B0500040200020003" pitchFamily="34" charset="-34"/>
              </a:rPr>
              <a:t>กลุ่มสารฟีนอลิก (</a:t>
            </a:r>
            <a:r>
              <a:rPr lang="en-US" b="1" dirty="0" smtClean="0">
                <a:solidFill>
                  <a:srgbClr val="FF0000"/>
                </a:solidFill>
                <a:latin typeface="TH SarabunPSK" panose="020B0500040200020003" pitchFamily="34" charset="-34"/>
                <a:cs typeface="TH SarabunPSK" panose="020B0500040200020003" pitchFamily="34" charset="-34"/>
              </a:rPr>
              <a:t>phenolic compounds)</a:t>
            </a:r>
            <a:endParaRPr lang="en-US" b="1" dirty="0">
              <a:solidFill>
                <a:srgbClr val="FF0000"/>
              </a:solidFill>
              <a:latin typeface="TH SarabunPSK" panose="020B0500040200020003" pitchFamily="34" charset="-34"/>
              <a:cs typeface="TH SarabunPSK" panose="020B0500040200020003" pitchFamily="34" charset="-34"/>
            </a:endParaRPr>
          </a:p>
          <a:p>
            <a:pPr marL="457200" indent="-457200">
              <a:buFont typeface="Arial" panose="020B0604020202020204" pitchFamily="34" charset="0"/>
              <a:buChar char="•"/>
            </a:pPr>
            <a:r>
              <a:rPr lang="en-US" b="1" dirty="0" smtClean="0">
                <a:solidFill>
                  <a:srgbClr val="FF0000"/>
                </a:solidFill>
                <a:latin typeface="TH SarabunPSK" panose="020B0500040200020003" pitchFamily="34" charset="-34"/>
                <a:cs typeface="TH SarabunPSK" panose="020B0500040200020003" pitchFamily="34" charset="-34"/>
              </a:rPr>
              <a:t>Simple Phenol / Phenolic acid / </a:t>
            </a:r>
          </a:p>
          <a:p>
            <a:r>
              <a:rPr lang="en-US" b="1" dirty="0" err="1" smtClean="0">
                <a:solidFill>
                  <a:srgbClr val="FF0000"/>
                </a:solidFill>
                <a:latin typeface="TH SarabunPSK" panose="020B0500040200020003" pitchFamily="34" charset="-34"/>
                <a:cs typeface="TH SarabunPSK" panose="020B0500040200020003" pitchFamily="34" charset="-34"/>
              </a:rPr>
              <a:t>Phonolic</a:t>
            </a:r>
            <a:r>
              <a:rPr lang="en-US" b="1" dirty="0" smtClean="0">
                <a:solidFill>
                  <a:srgbClr val="FF0000"/>
                </a:solidFill>
                <a:latin typeface="TH SarabunPSK" panose="020B0500040200020003" pitchFamily="34" charset="-34"/>
                <a:cs typeface="TH SarabunPSK" panose="020B0500040200020003" pitchFamily="34" charset="-34"/>
              </a:rPr>
              <a:t> glycosides</a:t>
            </a:r>
          </a:p>
        </p:txBody>
      </p:sp>
      <p:pic>
        <p:nvPicPr>
          <p:cNvPr id="4101" name="Picture 5" descr="https://upload.wikimedia.org/wikipedia/commons/thumb/3/38/Salicin-skeletal.svg/494px-Salicin-skeleta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727" y="1484921"/>
            <a:ext cx="2353859" cy="16629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5295" y="3110746"/>
            <a:ext cx="3960440" cy="400110"/>
          </a:xfrm>
          <a:prstGeom prst="rect">
            <a:avLst/>
          </a:prstGeom>
        </p:spPr>
        <p:txBody>
          <a:bodyPr wrap="square">
            <a:spAutoFit/>
          </a:bodyPr>
          <a:lstStyle/>
          <a:p>
            <a:r>
              <a:rPr lang="en-US" sz="2000" dirty="0" err="1" smtClean="0"/>
              <a:t>Salicin</a:t>
            </a:r>
            <a:r>
              <a:rPr lang="en-US" sz="2000" dirty="0" smtClean="0"/>
              <a:t>, a glycoside related to aspirin</a:t>
            </a:r>
            <a:endParaRPr lang="th-TH" sz="2000" dirty="0"/>
          </a:p>
        </p:txBody>
      </p:sp>
      <p:pic>
        <p:nvPicPr>
          <p:cNvPr id="4109" name="Picture 13" descr="Salicin2DCSDS.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225256"/>
            <a:ext cx="1872208" cy="19226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70300" y="3967822"/>
            <a:ext cx="4270430" cy="2246769"/>
          </a:xfrm>
          <a:prstGeom prst="rect">
            <a:avLst/>
          </a:prstGeom>
        </p:spPr>
        <p:txBody>
          <a:bodyPr wrap="square">
            <a:spAutoFit/>
          </a:bodyPr>
          <a:lstStyle/>
          <a:p>
            <a:r>
              <a:rPr lang="en-US" sz="2000" dirty="0" err="1" smtClean="0"/>
              <a:t>Salicin</a:t>
            </a:r>
            <a:r>
              <a:rPr lang="en-US" sz="2000" dirty="0" smtClean="0"/>
              <a:t> is an alcoholic β-</a:t>
            </a:r>
            <a:r>
              <a:rPr lang="en-US" sz="2000" dirty="0" err="1" smtClean="0"/>
              <a:t>glucoside</a:t>
            </a:r>
            <a:r>
              <a:rPr lang="en-US" sz="2000" dirty="0" smtClean="0"/>
              <a:t>. </a:t>
            </a:r>
            <a:r>
              <a:rPr lang="en-US" sz="2000" dirty="0" err="1" smtClean="0"/>
              <a:t>Salicin</a:t>
            </a:r>
            <a:r>
              <a:rPr lang="en-US" sz="2000" dirty="0" smtClean="0"/>
              <a:t> is an anti-inflammatory agent that is produced in willow (Salix) bark. </a:t>
            </a:r>
            <a:r>
              <a:rPr lang="en-US" sz="2000" dirty="0" err="1" smtClean="0"/>
              <a:t>Salicin</a:t>
            </a:r>
            <a:r>
              <a:rPr lang="en-US" sz="2000" dirty="0" smtClean="0"/>
              <a:t> is also commonly found in the bark of </a:t>
            </a:r>
            <a:r>
              <a:rPr lang="en-US" sz="2000" i="1" dirty="0" err="1" smtClean="0"/>
              <a:t>Populus</a:t>
            </a:r>
            <a:r>
              <a:rPr lang="en-US" sz="2000" dirty="0" smtClean="0"/>
              <a:t> species which was used as an analgesic, anti-inflammatory, and antipyretic. </a:t>
            </a:r>
            <a:endParaRPr lang="th-TH" sz="2000" dirty="0"/>
          </a:p>
        </p:txBody>
      </p:sp>
      <p:pic>
        <p:nvPicPr>
          <p:cNvPr id="6146" name="Picture 2" descr="Aspirin-skeletal.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7326" y="5599038"/>
            <a:ext cx="1420925" cy="11798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39800" y="5993005"/>
            <a:ext cx="3801872" cy="923330"/>
          </a:xfrm>
          <a:prstGeom prst="rect">
            <a:avLst/>
          </a:prstGeom>
        </p:spPr>
        <p:txBody>
          <a:bodyPr wrap="square">
            <a:spAutoFit/>
          </a:bodyPr>
          <a:lstStyle/>
          <a:p>
            <a:r>
              <a:rPr lang="en-US" sz="1800" dirty="0" smtClean="0"/>
              <a:t>Aspirin, also known as acetylsalicylic acid (ASA), is a medication, often used to treat pain, fever, and inflammation</a:t>
            </a:r>
            <a:endParaRPr lang="th-TH" sz="1800" dirty="0"/>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8448" y="177819"/>
            <a:ext cx="3790003" cy="3790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016857" y="4494638"/>
            <a:ext cx="1872500" cy="646331"/>
          </a:xfrm>
          <a:prstGeom prst="rect">
            <a:avLst/>
          </a:prstGeom>
        </p:spPr>
        <p:txBody>
          <a:bodyPr wrap="none">
            <a:spAutoFit/>
          </a:bodyPr>
          <a:lstStyle/>
          <a:p>
            <a:r>
              <a:rPr lang="en-US" sz="1800" dirty="0" smtClean="0"/>
              <a:t>Family: </a:t>
            </a:r>
            <a:r>
              <a:rPr lang="en-US" sz="1800" dirty="0" err="1" smtClean="0"/>
              <a:t>Salicaceae</a:t>
            </a:r>
            <a:endParaRPr lang="en-US" sz="1800" dirty="0" smtClean="0"/>
          </a:p>
          <a:p>
            <a:r>
              <a:rPr lang="en-US" sz="1800" dirty="0" smtClean="0"/>
              <a:t>Genus: Salix </a:t>
            </a:r>
            <a:endParaRPr lang="th-TH" sz="1800" dirty="0"/>
          </a:p>
        </p:txBody>
      </p:sp>
      <p:sp>
        <p:nvSpPr>
          <p:cNvPr id="8" name="Rectangle 7"/>
          <p:cNvSpPr/>
          <p:nvPr/>
        </p:nvSpPr>
        <p:spPr>
          <a:xfrm>
            <a:off x="6259345" y="3967822"/>
            <a:ext cx="1648208" cy="523220"/>
          </a:xfrm>
          <a:prstGeom prst="rect">
            <a:avLst/>
          </a:prstGeom>
        </p:spPr>
        <p:txBody>
          <a:bodyPr wrap="none">
            <a:spAutoFit/>
          </a:bodyPr>
          <a:lstStyle/>
          <a:p>
            <a:r>
              <a:rPr lang="en-US" i="1" dirty="0" smtClean="0"/>
              <a:t>Salix alba </a:t>
            </a:r>
            <a:endParaRPr lang="th-TH" i="1" dirty="0"/>
          </a:p>
        </p:txBody>
      </p:sp>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7329" y="177819"/>
            <a:ext cx="2843838" cy="3790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087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1352</Words>
  <Application>Microsoft Office PowerPoint</Application>
  <PresentationFormat>On-screen Show (4:3)</PresentationFormat>
  <Paragraphs>189</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37</cp:revision>
  <dcterms:created xsi:type="dcterms:W3CDTF">2016-01-17T03:02:36Z</dcterms:created>
  <dcterms:modified xsi:type="dcterms:W3CDTF">2016-01-18T03:06:21Z</dcterms:modified>
</cp:coreProperties>
</file>