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0442-37A1-474E-BD57-17E7B4C3EA6F}" type="datetimeFigureOut">
              <a:rPr lang="th-TH" smtClean="0"/>
              <a:t>16/01/59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CC293-3D8F-4FE0-A621-F9EF799202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5667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0442-37A1-474E-BD57-17E7B4C3EA6F}" type="datetimeFigureOut">
              <a:rPr lang="th-TH" smtClean="0"/>
              <a:t>16/01/59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CC293-3D8F-4FE0-A621-F9EF799202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7775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0442-37A1-474E-BD57-17E7B4C3EA6F}" type="datetimeFigureOut">
              <a:rPr lang="th-TH" smtClean="0"/>
              <a:t>16/01/59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CC293-3D8F-4FE0-A621-F9EF799202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8633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0442-37A1-474E-BD57-17E7B4C3EA6F}" type="datetimeFigureOut">
              <a:rPr lang="th-TH" smtClean="0"/>
              <a:t>16/01/59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CC293-3D8F-4FE0-A621-F9EF799202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0047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0442-37A1-474E-BD57-17E7B4C3EA6F}" type="datetimeFigureOut">
              <a:rPr lang="th-TH" smtClean="0"/>
              <a:t>16/01/59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CC293-3D8F-4FE0-A621-F9EF799202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9188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0442-37A1-474E-BD57-17E7B4C3EA6F}" type="datetimeFigureOut">
              <a:rPr lang="th-TH" smtClean="0"/>
              <a:t>16/01/59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CC293-3D8F-4FE0-A621-F9EF799202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6476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0442-37A1-474E-BD57-17E7B4C3EA6F}" type="datetimeFigureOut">
              <a:rPr lang="th-TH" smtClean="0"/>
              <a:t>16/01/59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CC293-3D8F-4FE0-A621-F9EF799202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787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0442-37A1-474E-BD57-17E7B4C3EA6F}" type="datetimeFigureOut">
              <a:rPr lang="th-TH" smtClean="0"/>
              <a:t>16/01/59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CC293-3D8F-4FE0-A621-F9EF799202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3656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0442-37A1-474E-BD57-17E7B4C3EA6F}" type="datetimeFigureOut">
              <a:rPr lang="th-TH" smtClean="0"/>
              <a:t>16/01/59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CC293-3D8F-4FE0-A621-F9EF799202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303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0442-37A1-474E-BD57-17E7B4C3EA6F}" type="datetimeFigureOut">
              <a:rPr lang="th-TH" smtClean="0"/>
              <a:t>16/01/59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CC293-3D8F-4FE0-A621-F9EF799202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223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20442-37A1-474E-BD57-17E7B4C3EA6F}" type="datetimeFigureOut">
              <a:rPr lang="th-TH" smtClean="0"/>
              <a:t>16/01/59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CC293-3D8F-4FE0-A621-F9EF799202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9658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20442-37A1-474E-BD57-17E7B4C3EA6F}" type="datetimeFigureOut">
              <a:rPr lang="th-TH" smtClean="0"/>
              <a:t>16/01/59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CC293-3D8F-4FE0-A621-F9EF799202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388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docid=_ViHJbZ8DyfCJM&amp;tbnid=ojtUbg3RpK1eKM:&amp;ved=0CAUQjRw&amp;url=http://www.science.leidenuniv.nl/index.php/ibl/natural_products_lab/profile&amp;ei=SHg1Uvi8KYSVrAeJ3oDoCQ&amp;bvm=bv.52164340,d.bmk&amp;psig=AFQjCNGpGVaarnjjdwpd2ra3twhBaHe_tw&amp;ust=1379322297567428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.jpeg"/><Relationship Id="rId18" Type="http://schemas.openxmlformats.org/officeDocument/2006/relationships/image" Target="../media/image12.gif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12" Type="http://schemas.openxmlformats.org/officeDocument/2006/relationships/hyperlink" Target="http://www.google.co.th/url?sa=i&amp;rct=j&amp;q=&amp;esrc=s&amp;frm=1&amp;source=images&amp;cd=&amp;cad=rja&amp;docid=-su0HA2VIXBjMM&amp;tbnid=5VG7XFFy4I7u8M:&amp;ved=0CAUQjRw&amp;url=http://www.answers.com/topic/anthocyanin&amp;ei=Fx49Uv7wDYLPrQf8noGoCA&amp;bvm=bv.52434380,d.bmk&amp;psig=AFQjCNFTFMnm98swmxFyPzxxyCHxegDBiQ&amp;ust=1379823432276418" TargetMode="External"/><Relationship Id="rId17" Type="http://schemas.openxmlformats.org/officeDocument/2006/relationships/hyperlink" Target="http://www.google.co.th/url?sa=i&amp;rct=j&amp;q=&amp;esrc=s&amp;frm=1&amp;source=images&amp;cd=&amp;cad=rja&amp;docid=SeISIJOtu35yEM&amp;tbnid=2UTvMcBh1uwh-M:&amp;ved=0CAUQjRw&amp;url=http://www.chemicalbook.com/ChemicalProductProperty_EN_CB9426441.htm&amp;ei=JiA9UvqoLc2UrAe2ioH4Ag&amp;bvm=bv.52434380,d.bmk&amp;psig=AFQjCNFbY6fmQy_oFXs4t6l9jCckAb-sEQ&amp;ust=1379824030671972" TargetMode="External"/><Relationship Id="rId2" Type="http://schemas.openxmlformats.org/officeDocument/2006/relationships/hyperlink" Target="http://www.google.co.th/url?sa=i&amp;rct=j&amp;q=&amp;esrc=s&amp;frm=1&amp;source=images&amp;cd=&amp;cad=rja&amp;docid=uiljX8HgNlsvzM&amp;tbnid=vC0HTQ2FBF6zuM:&amp;ved=0CAUQjRw&amp;url=http://www.nytimes.com/2010/06/27/magazine/27Tuna-t.html?pagewanted%3Dall&amp;ei=piE9Uuj3LsrIrQfDs4G4BQ&amp;bvm=bv.52434380,d.bmk&amp;psig=AFQjCNETH_jkEgQqiWo3ksqL20QRMhC9Yw&amp;ust=1379824381989887" TargetMode="External"/><Relationship Id="rId16" Type="http://schemas.microsoft.com/office/2007/relationships/hdphoto" Target="../media/hdphoto3.wdp"/><Relationship Id="rId20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th/url?sa=i&amp;rct=j&amp;q=&amp;esrc=s&amp;frm=1&amp;source=images&amp;cd=&amp;cad=rja&amp;docid=46szuxzNEETdmM&amp;tbnid=HUbDGlpJtE4xWM:&amp;ved=0CAUQjRw&amp;url=http://www.photo-dictionary.com/phrase/5297/red-cabbage.html&amp;ei=dh49UrWOD8uHrgemu4DoDg&amp;bvm=bv.52434380,d.bmk&amp;psig=AFQjCNH99awghEbLLSwAwbU4R-nSUBeO-g&amp;ust=1379823587959423" TargetMode="External"/><Relationship Id="rId11" Type="http://schemas.openxmlformats.org/officeDocument/2006/relationships/image" Target="../media/image4.jpg"/><Relationship Id="rId5" Type="http://schemas.openxmlformats.org/officeDocument/2006/relationships/image" Target="../media/image7.jpeg"/><Relationship Id="rId15" Type="http://schemas.openxmlformats.org/officeDocument/2006/relationships/image" Target="../media/image11.png"/><Relationship Id="rId10" Type="http://schemas.openxmlformats.org/officeDocument/2006/relationships/image" Target="../media/image3.jpeg"/><Relationship Id="rId19" Type="http://schemas.openxmlformats.org/officeDocument/2006/relationships/hyperlink" Target="http://www.google.co.th/url?sa=i&amp;rct=j&amp;q=&amp;esrc=s&amp;frm=1&amp;source=images&amp;cd=&amp;cad=rja&amp;docid=-qfdoh5g2RrhfM&amp;tbnid=ZnGd66hIt3PloM:&amp;ved=0CAUQjRw&amp;url=http://dailymed.nlm.nih.gov/dailymed/archives/fdaDrugInfo.cfm?archiveid%3D11878&amp;ei=XCA9Uq-rGMeNrQfmqIHwBA&amp;bvm=bv.52434380,d.bmk&amp;psig=AFQjCNHCRB0en2tJlcM5uq-VfHDwga0EQQ&amp;ust=1379824072251183" TargetMode="External"/><Relationship Id="rId4" Type="http://schemas.openxmlformats.org/officeDocument/2006/relationships/hyperlink" Target="http://www.google.co.th/url?sa=i&amp;rct=j&amp;q=&amp;esrc=s&amp;frm=1&amp;source=images&amp;cd=&amp;cad=rja&amp;docid=qD3OtwtzubjVQM&amp;tbnid=Ib2Lq_GdisvQQM:&amp;ved=0CAUQjRw&amp;url=http://www.dailymail.co.uk/health/article-2114728/Green-tea-abolishes-bad-breath-say-scientists.html&amp;ei=KR89UvCjGMfnrAfn4oCoBw&amp;bvm=bv.52434380,d.bmk&amp;psig=AFQjCNF3tRj-kQvACawA91YsbrJ8rUedzg&amp;ust=1379823698480052" TargetMode="External"/><Relationship Id="rId9" Type="http://schemas.microsoft.com/office/2007/relationships/hdphoto" Target="../media/hdphoto2.wdp"/><Relationship Id="rId14" Type="http://schemas.openxmlformats.org/officeDocument/2006/relationships/hyperlink" Target="http://www.google.co.th/url?sa=i&amp;rct=j&amp;q=&amp;esrc=s&amp;frm=1&amp;source=images&amp;cd=&amp;cad=rja&amp;docid=cYZwaaJbDTevgM&amp;tbnid=SbGGfYEgPCRzyM:&amp;ved=0CAUQjRw&amp;url=http://www.tching.com/2009/12/green-tea-the-gift-that-gives-you-less-of-what-you-dont-want/&amp;ei=2x49UsuEKsWsrAehy4CoDw&amp;bvm=bv.52434380,d.bmk&amp;psig=AFQjCNF3tRj-kQvACawA91YsbrJ8rUedzg&amp;ust=1379823698480052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wncwww14.wks.gorlaeus.net/images/home/news/NPL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43934"/>
            <a:ext cx="31718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32656"/>
            <a:ext cx="9144000" cy="1323439"/>
          </a:xfrm>
          <a:prstGeom prst="rect">
            <a:avLst/>
          </a:prstGeom>
          <a:solidFill>
            <a:srgbClr val="D0FF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99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ผลิตภัณฑ์ธรรมชาติเพื่อสุขภาพและความงาม</a:t>
            </a:r>
          </a:p>
          <a:p>
            <a:pPr algn="ctr"/>
            <a:r>
              <a:rPr lang="en-US" sz="4000" b="1" dirty="0" smtClean="0">
                <a:solidFill>
                  <a:srgbClr val="0099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Natural Products for Health and Beauty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27483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รหัสวิชา </a:t>
            </a:r>
            <a:r>
              <a:rPr lang="en-US" sz="3600" b="1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1162202</a:t>
            </a:r>
          </a:p>
          <a:p>
            <a:pPr algn="ctr">
              <a:spcAft>
                <a:spcPts val="0"/>
              </a:spcAft>
            </a:pPr>
            <a:r>
              <a:rPr lang="th-TH" sz="3600" b="1" dirty="0" smtClean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หน่วยกิต</a:t>
            </a:r>
            <a:r>
              <a:rPr lang="en-US" sz="3600" b="1" dirty="0" smtClean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3(2-2-5)</a:t>
            </a:r>
          </a:p>
          <a:p>
            <a:pPr algn="ctr">
              <a:spcAft>
                <a:spcPts val="0"/>
              </a:spcAft>
            </a:pPr>
            <a:endParaRPr lang="en-US" sz="3600" b="1" dirty="0">
              <a:effectLst/>
              <a:latin typeface="TH SarabunPSK" panose="020B0500040200020003" pitchFamily="34" charset="-34"/>
              <a:ea typeface="Times New Roman"/>
              <a:cs typeface="TH SarabunPSK" panose="020B0500040200020003" pitchFamily="34" charset="-34"/>
            </a:endParaRPr>
          </a:p>
          <a:p>
            <a:pPr algn="ctr">
              <a:spcAft>
                <a:spcPts val="0"/>
              </a:spcAft>
            </a:pPr>
            <a:r>
              <a:rPr lang="th-TH" sz="3600" b="1" dirty="0" smtClean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วิชาเอก (เลือก)</a:t>
            </a:r>
            <a:endParaRPr lang="en-US" sz="3600" b="1" dirty="0">
              <a:effectLst/>
              <a:latin typeface="TH SarabunPSK" panose="020B0500040200020003" pitchFamily="34" charset="-34"/>
              <a:ea typeface="Times New Roman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54" y="5013176"/>
            <a:ext cx="91136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อ. ดร. วรวัฒน์   พรหมเด่น</a:t>
            </a:r>
          </a:p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สาขาวิชาวิทยาศาสตร์ทั่วไป คณะครุศาสตร์</a:t>
            </a:r>
          </a:p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มหาวิทยาลัยราชภัฏบุรีรัมย์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4602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34"/>
          <a:stretch/>
        </p:blipFill>
        <p:spPr>
          <a:xfrm>
            <a:off x="0" y="5877270"/>
            <a:ext cx="9144000" cy="9707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5468" y="116632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สารประกอบทางเคมีในพืช (</a:t>
            </a:r>
            <a:r>
              <a:rPr lang="en-US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Phytochemicals) 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4843" y="835428"/>
            <a:ext cx="873535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หมายถึงสารประกอบที่พืชสร้างขึ้นด้วยกระบวนการเมแทบอลิซึม </a:t>
            </a:r>
            <a:r>
              <a:rPr lang="th-TH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แบ่ง</a:t>
            </a:r>
            <a:r>
              <a:rPr lang="th-TH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ออกเป็น 2 </a:t>
            </a:r>
            <a:r>
              <a:rPr lang="th-TH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 </a:t>
            </a:r>
          </a:p>
          <a:p>
            <a:r>
              <a:rPr lang="th-TH" sz="1400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1400" dirty="0">
              <a:solidFill>
                <a:schemeClr val="accent4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1.สารเมแทบอไลท์ปฐมภูมิ (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primary metabolite) </a:t>
            </a:r>
            <a:r>
              <a:rPr lang="th-TH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เป็นสารที่ได้มาจากกระบวนการสังเคราะห์ด้วย</a:t>
            </a:r>
            <a:r>
              <a:rPr lang="th-TH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แสง (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photosynthesis) </a:t>
            </a:r>
            <a:r>
              <a:rPr lang="th-TH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รวมทั้งสารอื่น ๆ ที่เกี่ยวข้องในกระบวนการ นอกจากนี้ยังมีการหายใจ (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respiration) </a:t>
            </a:r>
            <a:r>
              <a:rPr lang="th-TH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ที่มีสารประกอบต่าง ๆ เกิดขึ้นมากมาย และมีการสร้างพลังงานด้วย ได้แก่ สารพวก คาร์โบไฮเดรต ไขมัน กรดอะมิโน โปรตีน เพียวรีน และไพริมิดีน </a:t>
            </a:r>
            <a:r>
              <a:rPr lang="th-TH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สารเหล่านี้จำเป็นต่อการดำรงชีพของพืช  มีส่วนน้อยที่มีสรรพคุณเป็นยา</a:t>
            </a:r>
          </a:p>
          <a:p>
            <a:endParaRPr lang="th-TH" sz="1600" dirty="0">
              <a:solidFill>
                <a:schemeClr val="accent4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สารเมแทบอไลท์ทุติยภูมิ (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secondary metabolite) </a:t>
            </a:r>
            <a:r>
              <a:rPr lang="th-TH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เป็นสารที่ได้มาจากการนำสารเมแทบอไลท์ปฐมภูมิ มาเข้าสู่กระบวนการชีวสังเคราะห์ เพื่อสร้างสารชนิดต่าง ๆ ที่จำเป็นสำหรับการ</a:t>
            </a:r>
            <a:r>
              <a:rPr lang="th-TH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ดำรงชีวิตรองลงมา  </a:t>
            </a:r>
            <a:r>
              <a:rPr lang="th-TH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 สารพวก อัลคา</a:t>
            </a:r>
            <a:r>
              <a:rPr lang="th-TH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ลอยด์ (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alkaloids) </a:t>
            </a:r>
            <a:r>
              <a:rPr lang="th-TH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ฟีนอลิก(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phenolics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อะซีโทจี</a:t>
            </a:r>
            <a:r>
              <a:rPr lang="th-TH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นิน (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acetogenins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และเทอร์พี</a:t>
            </a:r>
            <a:r>
              <a:rPr lang="th-TH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นอยด์ (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terpenoids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ซึ่งส่วนใหญ่มีสรรพคุณเป็นยา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26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34"/>
          <a:stretch/>
        </p:blipFill>
        <p:spPr>
          <a:xfrm>
            <a:off x="0" y="5877270"/>
            <a:ext cx="9144000" cy="9707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5468" y="116632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สารประกอบทางเคมีในพืช (</a:t>
            </a:r>
            <a:r>
              <a:rPr lang="en-US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Phytochemicals) 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1196752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ไฟ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โตนิวเทรียนท์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(Phytonutrients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สารเคมีที่มีฤทธิ์ทางชีวภาพที่พบเฉพาะในพืช สารกลุ่มนี้อาจเป็นสารที่ทำให้พืชผักชนิดนั้นๆ มีสี กลิ่นหรือรสชาติที่เป็นลักษณะเฉพาะตัว สารพฤกษเคมีเหล่านี้หลายชนิดมีฤทธิ์ต่อต้านหรือป้องกันโรคบางชนิดและโรคสำคัญที่มักจะกล่าวกันว่าสารกลุ่มนี้ช่วยป้องกันได้คือ “ โรคมะเร็ง ” กลไกการทำงานของสารพฤกษเคมีเมื่อเข้าสู่ร่างกายอาจเป็นไปโดยการช่วยให้เอ็นไซม์บางกลุ่มทำงานได้ดีขึ้น เอ็นไซม์บางชนิดทำหน้าที่ทำลายสารก่อมะเร็งที่เข้าสู่ร่างกาย มีผลทำให้สารก่อมะเร็งหมดฤทธิ์ ซึ่งปัจจุบันพบสารพฤกษเคมีแล้วมากกว่า 15,000 ชนิด</a:t>
            </a: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680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34"/>
          <a:stretch/>
        </p:blipFill>
        <p:spPr>
          <a:xfrm>
            <a:off x="0" y="5877270"/>
            <a:ext cx="9144000" cy="9707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5468" y="116632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สารประกอบทางเคมีในพืช (</a:t>
            </a:r>
            <a:r>
              <a:rPr lang="en-US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Phytochemicals) 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5607" y="1772816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ต้านออกซิเดชั่น ทำลายฤทธิ์ของอนุมูลอิสระ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ลดความเสียหายที่เกิดขึ้นกับดีเอ็นเอ เป็นกลไกสำคัญที่ทำให้สารพฤกษเคมีลดการเกิดโรคมะเร็งได้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เพิ่มภูมิต้านทานโรค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ควบคุมการออกฤทธิ์ของฮอร์โมน</a:t>
            </a:r>
          </a:p>
        </p:txBody>
      </p:sp>
    </p:spTree>
    <p:extLst>
      <p:ext uri="{BB962C8B-B14F-4D97-AF65-F5344CB8AC3E}">
        <p14:creationId xmlns:p14="http://schemas.microsoft.com/office/powerpoint/2010/main" val="104053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34"/>
          <a:stretch/>
        </p:blipFill>
        <p:spPr>
          <a:xfrm>
            <a:off x="0" y="5877270"/>
            <a:ext cx="9144000" cy="9707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5468" y="116632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สารเมแทบอไลท์ปฐมภูมิ (</a:t>
            </a:r>
            <a:r>
              <a:rPr 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primary metabolite) </a:t>
            </a:r>
            <a:endParaRPr 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768" y="1028381"/>
            <a:ext cx="87484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คาร์โบไฮเดรต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carbohydrates) </a:t>
            </a:r>
            <a:endParaRPr lang="en-US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น้ำตาล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โมเลกุล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เดี่ยว (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Monosaccharides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endParaRPr lang="en-US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พอลิแซค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คา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ไรด์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 แป้ง(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starch)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ซึ่งเป็นอาหารสะสม และเซลลูโลส(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cellulose)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ซึ่งเป็นองค์ประกอบของผนังเซลล์ 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อนุพันธุ์ของโพลีแซคคาไรด์ ได้แก่ เด็กซ์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ทริน (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dextrins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ฟรุ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คแทน (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fructans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กรดอัลจี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นิก (</a:t>
            </a:r>
            <a:r>
              <a:rPr lang="en-US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algenic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acid)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วุ้น(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agar)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ยาง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gums) 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คาร์โบไฮเดรตถูกนำมาใช้ในทางเภสัชกรรมด้านปรับสมดุลของร่างกาย ยับยั้งเนื้องอก และยับยั้งการทำงานของไวรัสบาง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ชนิด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6848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34"/>
          <a:stretch/>
        </p:blipFill>
        <p:spPr>
          <a:xfrm>
            <a:off x="0" y="5877270"/>
            <a:ext cx="9144000" cy="9707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5508" y="1268760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ลิพิด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lipids) </a:t>
            </a:r>
          </a:p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•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น้ำมัน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พืช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Vegetable oils) 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•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วิตามินที่ละลายในไขมัน (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Fat soluble vitamins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กรดอะมิโน  โปรตีน และเอนไซม์</a:t>
            </a:r>
          </a:p>
          <a:p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กรดนิวคลีอิก</a:t>
            </a:r>
          </a:p>
          <a:p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สารตัวกลางในวัฏจักรการสังเคราะห์อาหารและพลังงานต่างๆ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468" y="116632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สารเมแทบอไลท์ปฐมภูมิ (</a:t>
            </a:r>
            <a:r>
              <a:rPr 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primary metabolite) </a:t>
            </a:r>
            <a:endParaRPr 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6560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3" t="-630" r="8911" b="-630"/>
          <a:stretch/>
        </p:blipFill>
        <p:spPr bwMode="auto">
          <a:xfrm>
            <a:off x="2699792" y="2923649"/>
            <a:ext cx="2343967" cy="2376264"/>
          </a:xfrm>
          <a:prstGeom prst="ellipse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extrusionH="38100">
            <a:bevelT w="133350" h="127000"/>
            <a:bevelB w="44450" h="3175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34"/>
          <a:stretch/>
        </p:blipFill>
        <p:spPr>
          <a:xfrm rot="16200000">
            <a:off x="5204018" y="2918019"/>
            <a:ext cx="6836357" cy="1043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34"/>
          <a:stretch/>
        </p:blipFill>
        <p:spPr>
          <a:xfrm rot="5400000">
            <a:off x="-2896375" y="2908074"/>
            <a:ext cx="6836357" cy="1043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34"/>
          <a:stretch/>
        </p:blipFill>
        <p:spPr>
          <a:xfrm>
            <a:off x="0" y="5877271"/>
            <a:ext cx="9144000" cy="970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34"/>
          <a:stretch/>
        </p:blipFill>
        <p:spPr>
          <a:xfrm rot="10800000">
            <a:off x="0" y="11699"/>
            <a:ext cx="9144000" cy="104103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7"/>
            <a:ext cx="2448272" cy="2448272"/>
          </a:xfrm>
          <a:prstGeom prst="ellipse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extrusionH="50800" prstMaterial="plastic">
            <a:bevelT w="127000" h="177800"/>
            <a:bevelB h="12065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88013" y="1196752"/>
            <a:ext cx="36781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00B050"/>
                </a:solidFill>
                <a:latin typeface="Adobe Garamond Pro" pitchFamily="18" charset="0"/>
                <a:cs typeface="TH SarabunPSK" panose="020B0500040200020003" pitchFamily="34" charset="-34"/>
              </a:rPr>
              <a:t>Health </a:t>
            </a:r>
          </a:p>
        </p:txBody>
      </p:sp>
      <p:sp>
        <p:nvSpPr>
          <p:cNvPr id="8" name="Rectangle 7"/>
          <p:cNvSpPr/>
          <p:nvPr/>
        </p:nvSpPr>
        <p:spPr>
          <a:xfrm>
            <a:off x="5364088" y="3701845"/>
            <a:ext cx="34624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>
                <a:solidFill>
                  <a:srgbClr val="00B050"/>
                </a:solidFill>
                <a:latin typeface="Adobe Garamond Pro" pitchFamily="18" charset="0"/>
                <a:cs typeface="TH SarabunPSK" panose="020B0500040200020003" pitchFamily="34" charset="-34"/>
              </a:rPr>
              <a:t>Beauty </a:t>
            </a:r>
            <a:endParaRPr lang="th-TH" sz="8800" dirty="0">
              <a:solidFill>
                <a:srgbClr val="00B050"/>
              </a:solidFill>
              <a:latin typeface="Adobe Garamond Pro" pitchFamily="18" charset="0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2600" y="2276873"/>
            <a:ext cx="214353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dobe Caslon Pro Bold" pitchFamily="18" charset="0"/>
              </a:rPr>
              <a:t>&amp;</a:t>
            </a:r>
            <a:endParaRPr lang="th-TH" sz="16600" dirty="0">
              <a:solidFill>
                <a:schemeClr val="accent4">
                  <a:lumMod val="40000"/>
                  <a:lumOff val="60000"/>
                </a:schemeClr>
              </a:solidFill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74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http://graphics8.nytimes.com/images/2010/06/27/magazine/27Tuna-span/27Tuna-t_CA0-article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8981">
            <a:off x="5990552" y="4678604"/>
            <a:ext cx="2481569" cy="130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i.dailymail.co.uk/i/pix/2012/03/14/article-2114728-0D3520A3000005DC-39_468x286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 bwMode="auto">
          <a:xfrm>
            <a:off x="3169543" y="4639482"/>
            <a:ext cx="2804914" cy="153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photo-dictionary.com/photofiles/list/5297/9121red_cabbag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02" y="4543938"/>
            <a:ext cx="2579665" cy="172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22" y="4997970"/>
            <a:ext cx="1482337" cy="136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34"/>
          <a:stretch/>
        </p:blipFill>
        <p:spPr>
          <a:xfrm rot="16200000">
            <a:off x="5204018" y="2918019"/>
            <a:ext cx="6836357" cy="1043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34"/>
          <a:stretch/>
        </p:blipFill>
        <p:spPr>
          <a:xfrm rot="5400000">
            <a:off x="-2896375" y="2908074"/>
            <a:ext cx="6836357" cy="1043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34"/>
          <a:stretch/>
        </p:blipFill>
        <p:spPr>
          <a:xfrm>
            <a:off x="0" y="5877270"/>
            <a:ext cx="9144000" cy="970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34"/>
          <a:stretch/>
        </p:blipFill>
        <p:spPr>
          <a:xfrm rot="10800000">
            <a:off x="0" y="11699"/>
            <a:ext cx="9144000" cy="10410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4818" y="1439274"/>
            <a:ext cx="704725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A natural product 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is a chemical compound or substance produced by a living organism – found in nature that usually has a pharmacological or biological activity for use in pharmaceutical drug discovery and drug design. </a:t>
            </a:r>
            <a:endParaRPr lang="th-TH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9" name="Picture 5" descr="http://content.answcdn.com/main/content/img/oxford/Oxford_Chemistry/0192801015.anthocyanin.1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68" y="3722234"/>
            <a:ext cx="2259685" cy="164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tching.com/corpus/files/f3c0573e-fd06-4df8-bd89-f42f88dfaa38/egcg.pn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999" y="3508373"/>
            <a:ext cx="2448272" cy="217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chemicalbook.com/CAS%5CGIF%5C10417-94-4.gif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859" y="3799552"/>
            <a:ext cx="134302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dailymed.nlm.nih.gov/dailymed/archives/image.cfm?archiveid=11878&amp;type=img&amp;name=91d1c886-9636-419b-b022-b83f96841f90-02.jpg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26794">
            <a:off x="6354306" y="5227800"/>
            <a:ext cx="3201217" cy="51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4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34"/>
          <a:stretch/>
        </p:blipFill>
        <p:spPr>
          <a:xfrm>
            <a:off x="0" y="6362661"/>
            <a:ext cx="9144000" cy="4853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3508" y="260648"/>
            <a:ext cx="885698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พืชสมุนไพร (</a:t>
            </a:r>
            <a:r>
              <a:rPr 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Medicinal </a:t>
            </a:r>
            <a:r>
              <a:rPr lang="en-US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plants)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(1)</a:t>
            </a:r>
          </a:p>
          <a:p>
            <a:pPr algn="thaiDist"/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Ø"/>
            </a:pPr>
            <a:r>
              <a:rPr lang="th-TH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การใช้พืชสมุนไพรในประเทศไทยนั้น มีการใช้เป็นยาพื้นบ้านสืบเนื่องกันมานานแล้ว แต่มิได้มีการจดบันทึกหลักฐานต่าง ๆ ไว้อย่าง</a:t>
            </a:r>
          </a:p>
          <a:p>
            <a:pPr marL="457200" indent="-457200" algn="thaiDist">
              <a:buFont typeface="Wingdings" panose="05000000000000000000" pitchFamily="2" charset="2"/>
              <a:buChar char="Ø"/>
            </a:pPr>
            <a:endParaRPr lang="th-TH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Ø"/>
            </a:pPr>
            <a:r>
              <a:rPr lang="th-TH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รัชกาล</a:t>
            </a:r>
            <a:r>
              <a:rPr lang="th-TH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 2 ได้มีการรวบรวมและบันทึกตำรายาขนานต่าง ๆ ไว้ ในรัชสมัยของพระบาทสมเด็จพระนั่งเกล้าเจ้าอยู่หัว </a:t>
            </a:r>
            <a:endParaRPr lang="th-TH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Ø"/>
            </a:pPr>
            <a:endParaRPr lang="th-TH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Ø"/>
            </a:pPr>
            <a:r>
              <a:rPr lang="th-TH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รัชกาล</a:t>
            </a:r>
            <a:r>
              <a:rPr lang="th-TH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 3 ได้ทรงให้มีการจารึกตำรายาและสรรพคุณของสมุนไพรชนิดต่าง ๆ ไว้บนกำแพงของวัดพระเชตุพนวิมลมังคลาราม(วัดโพธิ์ ท่าเตียน) </a:t>
            </a:r>
            <a:endParaRPr lang="th-TH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Ø"/>
            </a:pPr>
            <a:endParaRPr lang="th-TH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thaiDist">
              <a:buFont typeface="Wingdings" panose="05000000000000000000" pitchFamily="2" charset="2"/>
              <a:buChar char="Ø"/>
            </a:pPr>
            <a:r>
              <a:rPr lang="th-TH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รัชกาล</a:t>
            </a:r>
            <a:r>
              <a:rPr lang="th-TH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 5 ได้ทรงโปรดให้มีการเรียบเรียงและตีพิมพ์ตำรายา และสรรพคุณของสมุนไพรชนิดต่าง ๆ ซึ่งตกทอดสืบต่อมาจนถึงปัจจุบัน </a:t>
            </a:r>
          </a:p>
        </p:txBody>
      </p:sp>
    </p:spTree>
    <p:extLst>
      <p:ext uri="{BB962C8B-B14F-4D97-AF65-F5344CB8AC3E}">
        <p14:creationId xmlns:p14="http://schemas.microsoft.com/office/powerpoint/2010/main" val="294897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34"/>
          <a:stretch/>
        </p:blipFill>
        <p:spPr>
          <a:xfrm>
            <a:off x="0" y="5877270"/>
            <a:ext cx="9144000" cy="9707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3508" y="260648"/>
            <a:ext cx="885698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พืชสมุนไพร (</a:t>
            </a:r>
            <a:r>
              <a:rPr lang="en-US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Medicinal </a:t>
            </a:r>
            <a:r>
              <a:rPr 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plants)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(2)</a:t>
            </a:r>
            <a:endParaRPr lang="en-US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algn="thaiDist"/>
            <a:r>
              <a:rPr lang="th-TH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</a:t>
            </a:r>
            <a:r>
              <a:rPr lang="th-TH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เมื่อมีการนำยาที่ผลิตจากชาติตะวันตกเข้ามาใช้ในประเทศไทย ความนิยมในการใช้ยาสมุนไพรสำหรับรักษาโรคก็ตกต่ำลงอย่างรวดเร็ว เนื่องจากตำรับยาต่าง ๆ นั้นไม่ได้กล่าวถึงวิธีการเตรียม และสัดส่วนที่ถูกต้องแน่นอน ทำให้การรักษาโรคไม่ได้ผล และอาจเกิดจากความหวงวิชาของแพทย์แผนโบราณ ที่ไม่ยอมจดตำรายาที่ถูกต้องลง</a:t>
            </a:r>
            <a:r>
              <a:rPr lang="th-TH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ไป</a:t>
            </a:r>
          </a:p>
          <a:p>
            <a:pPr algn="thaiDist"/>
            <a:endParaRPr lang="th-TH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ใน</a:t>
            </a:r>
            <a:r>
              <a:rPr lang="th-TH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พ.ศ. 2525 มหาวิทยาลัยมหิดลได้พัฒนาโครงการเกี่ยวกับการวิจัยและฟื้นฟูพืชสมุนไพนขึ้นเพื่อใช้ในการรักษาโรค การผลิตยาในเชิงอุตสาหกรรม และการผลิตสมุนไพรเพื่อส่งออกไปจำหน่ายยังต่างประเทศ ซึ่งโครงการนี้สามารถดำเนินไปได้ด้วยดี และมีพืชสมุนไพรจำนวน 55 ชนิดที่ได้รับการสนับสนุน</a:t>
            </a:r>
            <a:endParaRPr lang="th-TH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endParaRPr lang="th-TH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0075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34"/>
          <a:stretch/>
        </p:blipFill>
        <p:spPr>
          <a:xfrm>
            <a:off x="0" y="5877270"/>
            <a:ext cx="9144000" cy="9707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3508" y="260648"/>
            <a:ext cx="86769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พืชสมุนไพร (</a:t>
            </a:r>
            <a:r>
              <a:rPr lang="en-US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Medicinal </a:t>
            </a:r>
            <a:r>
              <a:rPr 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plants)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(3)</a:t>
            </a:r>
            <a:endParaRPr lang="en-US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algn="thaiDist"/>
            <a:r>
              <a:rPr lang="th-TH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สมุนไพร</a:t>
            </a:r>
            <a:r>
              <a:rPr lang="th-TH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(พจนานุกรมฉบับราชบัณฑิตยสถาน พ.ศ.</a:t>
            </a:r>
            <a:r>
              <a:rPr lang="en-US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2542) : </a:t>
            </a:r>
          </a:p>
          <a:p>
            <a:pPr algn="thaiDist"/>
            <a:r>
              <a:rPr lang="en-US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สมุนไพร คือ ผลิตผลธรรมขาติ ได้จากพืช สัตว์ และแร่ธาตุ ที่ใช้เป็นยา หรือผสมกับสารอื่น</a:t>
            </a:r>
          </a:p>
          <a:p>
            <a:pPr algn="thaiDist"/>
            <a:r>
              <a:rPr lang="th-TH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ตามตำรับยา เพื่อบำบัดโรค บำรุงร่างกาย หรือใช้เป็นยาพิษ  ถ้ากล่าวถึงพืชสมุนไพร หมายถึงพืชที่ใช้เป็นยา</a:t>
            </a:r>
            <a:r>
              <a:rPr lang="en-US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</a:p>
          <a:p>
            <a:pPr algn="thaiDist"/>
            <a:endParaRPr lang="en-US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ยาสมุนไพร  </a:t>
            </a:r>
            <a:r>
              <a:rPr lang="th-TH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ตามพระราชบัญญัติยา พ.ศ. </a:t>
            </a:r>
            <a:r>
              <a:rPr lang="en-US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2510 </a:t>
            </a:r>
            <a:r>
              <a:rPr lang="th-TH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ยาที่ได้จากพฤกษชาติ สัตว์ หรือแร่ธาตุ ซึ่งมิได้ผสม ปรุง หรือแปรสภาพ</a:t>
            </a:r>
            <a:endParaRPr lang="th-TH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5011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34"/>
          <a:stretch/>
        </p:blipFill>
        <p:spPr>
          <a:xfrm>
            <a:off x="0" y="5877270"/>
            <a:ext cx="9144000" cy="9707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3508" y="260648"/>
            <a:ext cx="885698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พืชสมุนไพร (</a:t>
            </a:r>
            <a:r>
              <a:rPr 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Medicinal plants)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(4)</a:t>
            </a:r>
          </a:p>
          <a:p>
            <a:pPr algn="thaiDist"/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การเลือกชนิดของพืชที่นำมาใช้เป็นพืชสมุนไพรนั้น ขึ้นอยู่กับ </a:t>
            </a:r>
            <a:endParaRPr lang="th-TH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th-TH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1.</a:t>
            </a:r>
            <a:r>
              <a:rPr lang="th-TH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สรรพคุณในการรักษาโรค ชนิดของสารออกฤทธิ์ และการสามารถนำมารักษาโรคเบื้องต้นได้ </a:t>
            </a:r>
            <a:r>
              <a:rPr lang="th-TH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thaiDist"/>
            <a:r>
              <a:rPr lang="th-TH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โดย</a:t>
            </a:r>
            <a:r>
              <a:rPr lang="th-TH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ใช้พืชเพียงชนิดเดียว </a:t>
            </a:r>
          </a:p>
          <a:p>
            <a:pPr algn="thaiDist"/>
            <a:r>
              <a:rPr lang="th-TH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2.</a:t>
            </a:r>
            <a:r>
              <a:rPr lang="th-TH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พืชที่นำมาใช้นั้นต้องได้รับการทดสอบแล้วว่าไม่เป็นพิษ ไม่ชักนำให้ก่อมะเร็งที่เนื้อเยื่อ</a:t>
            </a:r>
            <a:r>
              <a:rPr lang="th-TH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</a:t>
            </a:r>
          </a:p>
          <a:p>
            <a:pPr algn="thaiDist"/>
            <a:r>
              <a:rPr lang="th-TH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ต่าง </a:t>
            </a:r>
            <a:r>
              <a:rPr lang="th-TH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ๆ ของร่างกายมนุษย์ หรือเป็นพืชที่มีการนำมารับประทานเป็นอาหารอยู่เป็นประจำ </a:t>
            </a:r>
          </a:p>
          <a:p>
            <a:pPr algn="thaiDist"/>
            <a:r>
              <a:rPr lang="th-TH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3.</a:t>
            </a:r>
            <a:r>
              <a:rPr lang="th-TH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พืชนั้นสามารถถูกนำมาใช้รักษาอาการของโรคที่มีการวินิจฉัยโรคแล้วได้ </a:t>
            </a:r>
          </a:p>
          <a:p>
            <a:pPr algn="thaiDist"/>
            <a:r>
              <a:rPr lang="th-TH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4.</a:t>
            </a:r>
            <a:r>
              <a:rPr lang="th-TH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มีการนำส่วนต่าง ๆ มาใช้ประโยชน์ หรือเตรียมส่วนต่าง ๆ เพื่อนำมาใช้ประโยชน์ได้ง่าย </a:t>
            </a:r>
          </a:p>
          <a:p>
            <a:pPr algn="thaiDist"/>
            <a:r>
              <a:rPr lang="th-TH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5.</a:t>
            </a:r>
            <a:r>
              <a:rPr lang="th-TH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เป็นพืชที่หาได้ง่ายในท้องถิ่น และมีตลอดทั้งปี</a:t>
            </a:r>
          </a:p>
          <a:p>
            <a:pPr algn="thaiDist"/>
            <a:endParaRPr lang="th-TH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6673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34"/>
          <a:stretch/>
        </p:blipFill>
        <p:spPr>
          <a:xfrm>
            <a:off x="0" y="5877270"/>
            <a:ext cx="9144000" cy="9707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7759" y="0"/>
            <a:ext cx="885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พืชสมุนไพรซึ่งเป็นที่รู้จักและมีความสำคัญต่อเศรษฐกิจของประเทศไทย</a:t>
            </a:r>
            <a:r>
              <a:rPr lang="th-TH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</p:txBody>
      </p:sp>
      <p:sp>
        <p:nvSpPr>
          <p:cNvPr id="2" name="Rectangle 1"/>
          <p:cNvSpPr/>
          <p:nvPr/>
        </p:nvSpPr>
        <p:spPr>
          <a:xfrm>
            <a:off x="414919" y="1353585"/>
            <a:ext cx="8559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มะกล่ำตาหนู (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jequirty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bean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crab’s eye) </a:t>
            </a:r>
            <a:r>
              <a:rPr lang="en-US" sz="2400" i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Abrus</a:t>
            </a:r>
            <a:r>
              <a:rPr lang="en-US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i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precatorius</a:t>
            </a:r>
            <a:r>
              <a:rPr lang="en-US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L.</a:t>
            </a:r>
          </a:p>
          <a:p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หอมแดง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shallot) </a:t>
            </a:r>
            <a:r>
              <a:rPr lang="en-US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Allium </a:t>
            </a:r>
            <a:r>
              <a:rPr lang="en-US" sz="2400" i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cepa</a:t>
            </a:r>
            <a:r>
              <a:rPr lang="en-US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L. cv. group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Aggregatum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กระเทียม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garlic) </a:t>
            </a:r>
            <a:r>
              <a:rPr lang="en-US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Allium </a:t>
            </a:r>
            <a:r>
              <a:rPr lang="en-US" sz="2400" i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sativum</a:t>
            </a:r>
            <a:r>
              <a:rPr lang="en-US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L.</a:t>
            </a:r>
          </a:p>
          <a:p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กุ่ยช่าย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Chinese chives) </a:t>
            </a:r>
            <a:r>
              <a:rPr lang="en-US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Allium </a:t>
            </a:r>
            <a:r>
              <a:rPr lang="en-US" sz="2400" i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tuberosum</a:t>
            </a:r>
            <a:r>
              <a:rPr lang="en-US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Rottler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ex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Sprengel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ว่านหางจระเข้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Aloe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Barbados aloe) </a:t>
            </a:r>
            <a:r>
              <a:rPr lang="en-US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Aloe </a:t>
            </a:r>
            <a:r>
              <a:rPr lang="en-US" sz="2400" i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vera</a:t>
            </a:r>
            <a:r>
              <a:rPr lang="en-US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(L.)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Burm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f.</a:t>
            </a:r>
          </a:p>
          <a:p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ผักขมหนาม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Spiny amaranth) </a:t>
            </a:r>
            <a:r>
              <a:rPr lang="en-US" sz="2400" i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Amaranthus</a:t>
            </a:r>
            <a:r>
              <a:rPr lang="en-US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i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spinosus</a:t>
            </a:r>
            <a:r>
              <a:rPr lang="en-US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L.</a:t>
            </a:r>
          </a:p>
          <a:p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ฟ้าทะลายโจร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green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chireta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en-US" sz="2400" i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Andrographis</a:t>
            </a:r>
            <a:r>
              <a:rPr lang="en-US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i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paniculata</a:t>
            </a:r>
            <a:r>
              <a:rPr lang="en-US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Burm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f.)</a:t>
            </a:r>
          </a:p>
          <a:p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คว่ำตายหงายเป็น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Life plants) </a:t>
            </a:r>
            <a:r>
              <a:rPr lang="en-US" sz="2400" i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Bryophyllum</a:t>
            </a:r>
            <a:r>
              <a:rPr lang="en-US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i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pinnatum</a:t>
            </a:r>
            <a:r>
              <a:rPr lang="en-US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Lamk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Oken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กัญชา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hemp , marihuana) </a:t>
            </a:r>
            <a:r>
              <a:rPr lang="en-US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Cannabis sativa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L.</a:t>
            </a:r>
          </a:p>
          <a:p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แพงพวยฝรั่ง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Madagascar periwinkle) </a:t>
            </a:r>
            <a:r>
              <a:rPr lang="en-US" sz="2400" i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Catharanthus</a:t>
            </a:r>
            <a:r>
              <a:rPr lang="en-US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i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roseus</a:t>
            </a:r>
            <a:r>
              <a:rPr lang="en-US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(L.) G. Don</a:t>
            </a:r>
          </a:p>
          <a:p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บัวบก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Asiatic pennywort) </a:t>
            </a:r>
            <a:r>
              <a:rPr lang="en-US" sz="2400" i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Centella</a:t>
            </a:r>
            <a:r>
              <a:rPr lang="en-US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i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asiatica</a:t>
            </a:r>
            <a:r>
              <a:rPr lang="en-US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(L.)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Urb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หญ้าแห้วหมู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Purple nut grass) </a:t>
            </a:r>
            <a:r>
              <a:rPr lang="en-US" sz="2400" i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Cyperus</a:t>
            </a:r>
            <a:r>
              <a:rPr lang="en-US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i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rotundus</a:t>
            </a:r>
            <a:r>
              <a:rPr lang="en-US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530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34"/>
          <a:stretch/>
        </p:blipFill>
        <p:spPr>
          <a:xfrm>
            <a:off x="0" y="5877270"/>
            <a:ext cx="9144000" cy="9707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7759" y="0"/>
            <a:ext cx="885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พืชสมุนไพรซึ่งเป็นที่รู้จักและมีความสำคัญต่อเศรษฐกิจของประเทศไทย</a:t>
            </a:r>
            <a:r>
              <a:rPr lang="th-TH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</p:txBody>
      </p:sp>
      <p:sp>
        <p:nvSpPr>
          <p:cNvPr id="2" name="Rectangle 1"/>
          <p:cNvSpPr/>
          <p:nvPr/>
        </p:nvSpPr>
        <p:spPr>
          <a:xfrm>
            <a:off x="414919" y="1353585"/>
            <a:ext cx="8559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ลำโพง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Downy thorn apple</a:t>
            </a:r>
            <a:r>
              <a:rPr lang="en-US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en-US" sz="2400" i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Datura</a:t>
            </a:r>
            <a:r>
              <a:rPr lang="en-US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i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metel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L.</a:t>
            </a:r>
          </a:p>
          <a:p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ดองดึง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Flame lily) </a:t>
            </a:r>
            <a:r>
              <a:rPr lang="en-US" sz="2400" i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Gloriosa</a:t>
            </a:r>
            <a:r>
              <a:rPr lang="en-US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i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superba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L.</a:t>
            </a:r>
          </a:p>
          <a:p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กระเจี๊ยบแดง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Roselle) </a:t>
            </a:r>
            <a:r>
              <a:rPr lang="en-US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Hibiscus </a:t>
            </a:r>
            <a:r>
              <a:rPr lang="en-US" sz="2400" i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sabdariffa</a:t>
            </a:r>
            <a:r>
              <a:rPr lang="en-US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Linn.</a:t>
            </a:r>
          </a:p>
          <a:p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หญ้าคา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cogon grass ,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satintail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en-US" sz="2400" i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Imperata</a:t>
            </a:r>
            <a:r>
              <a:rPr lang="en-US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i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cylindrica</a:t>
            </a:r>
            <a:r>
              <a:rPr lang="en-US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(L.)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Raeuschel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มะลิ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Arabian jasmine) </a:t>
            </a:r>
            <a:r>
              <a:rPr lang="en-US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Jasmine </a:t>
            </a:r>
            <a:r>
              <a:rPr lang="en-US" sz="2400" i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sambac</a:t>
            </a:r>
            <a:r>
              <a:rPr lang="en-US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(L.)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Aiton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หญ้าหนวดแมว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Java tea) </a:t>
            </a:r>
            <a:r>
              <a:rPr lang="en-US" sz="2400" i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Orthosiphon</a:t>
            </a:r>
            <a:r>
              <a:rPr lang="en-US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i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aristatus</a:t>
            </a:r>
            <a:r>
              <a:rPr lang="en-US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Blume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Miq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มะระขี้นก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Bitter Cucumber) </a:t>
            </a:r>
            <a:r>
              <a:rPr lang="en-US" sz="2400" i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Momordica</a:t>
            </a:r>
            <a:r>
              <a:rPr lang="en-US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i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charantia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Linn.</a:t>
            </a:r>
          </a:p>
          <a:p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ฝิ่น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Opium poppy) </a:t>
            </a:r>
            <a:r>
              <a:rPr lang="en-US" sz="2400" i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Papaver</a:t>
            </a:r>
            <a:r>
              <a:rPr lang="en-US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i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somniferum</a:t>
            </a:r>
            <a:r>
              <a:rPr lang="en-US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L.</a:t>
            </a:r>
          </a:p>
          <a:p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บอระเพ็ด </a:t>
            </a:r>
            <a:r>
              <a:rPr lang="en-US" sz="2400" i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Tinospora</a:t>
            </a:r>
            <a:r>
              <a:rPr lang="en-US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i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crispa</a:t>
            </a:r>
            <a:r>
              <a:rPr lang="en-US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(L.)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Miers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ex Hook. F. et. 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Thoms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86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1053</Words>
  <Application>Microsoft Office PowerPoint</Application>
  <PresentationFormat>On-screen Show (4:3)</PresentationFormat>
  <Paragraphs>100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</cp:revision>
  <dcterms:created xsi:type="dcterms:W3CDTF">2016-01-16T12:54:53Z</dcterms:created>
  <dcterms:modified xsi:type="dcterms:W3CDTF">2016-01-16T12:56:52Z</dcterms:modified>
</cp:coreProperties>
</file>