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256" r:id="rId3"/>
    <p:sldId id="257" r:id="rId4"/>
    <p:sldId id="258" r:id="rId5"/>
    <p:sldId id="298" r:id="rId6"/>
    <p:sldId id="259" r:id="rId7"/>
    <p:sldId id="260" r:id="rId8"/>
    <p:sldId id="297" r:id="rId9"/>
    <p:sldId id="261" r:id="rId10"/>
    <p:sldId id="262" r:id="rId11"/>
    <p:sldId id="300" r:id="rId12"/>
    <p:sldId id="301" r:id="rId13"/>
    <p:sldId id="302" r:id="rId14"/>
    <p:sldId id="303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328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8" r:id="rId62"/>
    <p:sldId id="319" r:id="rId63"/>
    <p:sldId id="320" r:id="rId64"/>
    <p:sldId id="315" r:id="rId65"/>
    <p:sldId id="316" r:id="rId66"/>
    <p:sldId id="317" r:id="rId67"/>
    <p:sldId id="321" r:id="rId68"/>
    <p:sldId id="322" r:id="rId69"/>
    <p:sldId id="323" r:id="rId70"/>
    <p:sldId id="324" r:id="rId71"/>
    <p:sldId id="325" r:id="rId72"/>
    <p:sldId id="326" r:id="rId73"/>
    <p:sldId id="327" r:id="rId7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CEA-02C0-4514-82F8-5D12F527CEF8}" type="datetimeFigureOut">
              <a:rPr lang="th-TH" smtClean="0"/>
              <a:t>18/04/59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57E-8E06-4176-A897-19FE81C2A5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056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CEA-02C0-4514-82F8-5D12F527CEF8}" type="datetimeFigureOut">
              <a:rPr lang="th-TH" smtClean="0"/>
              <a:t>18/04/59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57E-8E06-4176-A897-19FE81C2A5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5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CEA-02C0-4514-82F8-5D12F527CEF8}" type="datetimeFigureOut">
              <a:rPr lang="th-TH" smtClean="0"/>
              <a:t>18/04/59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57E-8E06-4176-A897-19FE81C2A5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617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CEA-02C0-4514-82F8-5D12F527CEF8}" type="datetimeFigureOut">
              <a:rPr lang="th-TH" smtClean="0"/>
              <a:t>18/04/59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57E-8E06-4176-A897-19FE81C2A5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354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CEA-02C0-4514-82F8-5D12F527CEF8}" type="datetimeFigureOut">
              <a:rPr lang="th-TH" smtClean="0"/>
              <a:t>18/04/59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57E-8E06-4176-A897-19FE81C2A5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503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CEA-02C0-4514-82F8-5D12F527CEF8}" type="datetimeFigureOut">
              <a:rPr lang="th-TH" smtClean="0"/>
              <a:t>18/04/59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57E-8E06-4176-A897-19FE81C2A5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404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CEA-02C0-4514-82F8-5D12F527CEF8}" type="datetimeFigureOut">
              <a:rPr lang="th-TH" smtClean="0"/>
              <a:t>18/04/59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57E-8E06-4176-A897-19FE81C2A5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24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CEA-02C0-4514-82F8-5D12F527CEF8}" type="datetimeFigureOut">
              <a:rPr lang="th-TH" smtClean="0"/>
              <a:t>18/04/59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57E-8E06-4176-A897-19FE81C2A5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203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CEA-02C0-4514-82F8-5D12F527CEF8}" type="datetimeFigureOut">
              <a:rPr lang="th-TH" smtClean="0"/>
              <a:t>18/04/59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57E-8E06-4176-A897-19FE81C2A5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22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CEA-02C0-4514-82F8-5D12F527CEF8}" type="datetimeFigureOut">
              <a:rPr lang="th-TH" smtClean="0"/>
              <a:t>18/04/59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57E-8E06-4176-A897-19FE81C2A5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261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B0CEA-02C0-4514-82F8-5D12F527CEF8}" type="datetimeFigureOut">
              <a:rPr lang="th-TH" smtClean="0"/>
              <a:t>18/04/59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257E-8E06-4176-A897-19FE81C2A5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521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B0CEA-02C0-4514-82F8-5D12F527CEF8}" type="datetimeFigureOut">
              <a:rPr lang="th-TH" smtClean="0"/>
              <a:t>18/04/59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D257E-8E06-4176-A897-19FE81C2A5B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841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docid=_ViHJbZ8DyfCJM&amp;tbnid=ojtUbg3RpK1eKM:&amp;ved=0CAUQjRw&amp;url=http://www.science.leidenuniv.nl/index.php/ibl/natural_products_lab/profile&amp;ei=SHg1Uvi8KYSVrAeJ3oDoCQ&amp;bvm=bv.52164340,d.bmk&amp;psig=AFQjCNGpGVaarnjjdwpd2ra3twhBaHe_tw&amp;ust=1379322297567428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www.google.co.th/url?sa=i&amp;rct=j&amp;q=&amp;esrc=s&amp;source=images&amp;cd=&amp;cad=rja&amp;uact=8&amp;ved=0ahUKEwjBv6bfuJXMAhWBmJQKHa_NAWMQjRwIBw&amp;url=http://www.dynamicscience.com.au/tester/solutions1/biology/skin/skin.htm&amp;psig=AFQjCNEqSJn47nIzSu4EpZoQ5g2Cae7hMg&amp;ust=146097461742977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wncwww14.wks.gorlaeus.net/images/home/news/NPL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3934"/>
            <a:ext cx="31718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9144000" cy="1323439"/>
          </a:xfrm>
          <a:prstGeom prst="rect">
            <a:avLst/>
          </a:prstGeom>
          <a:solidFill>
            <a:srgbClr val="D0FF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ผลิตภัณฑ์ธรรมชาติเพื่อสุขภาพและความงาม</a:t>
            </a:r>
          </a:p>
          <a:p>
            <a:pPr algn="ctr"/>
            <a:r>
              <a:rPr lang="en-US" sz="4000" b="1" dirty="0" smtClean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Natural Products for Health and Beauty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27483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รหัสวิชา </a:t>
            </a:r>
            <a:r>
              <a:rPr lang="en-US" sz="3600" b="1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1162202</a:t>
            </a:r>
          </a:p>
          <a:p>
            <a:pPr algn="ctr">
              <a:spcAft>
                <a:spcPts val="0"/>
              </a:spcAft>
            </a:pPr>
            <a:r>
              <a:rPr lang="th-TH" sz="3600" b="1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หน่วยกิต</a:t>
            </a:r>
            <a:r>
              <a:rPr lang="en-US" sz="3600" b="1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3(2-2-5)</a:t>
            </a:r>
          </a:p>
          <a:p>
            <a:pPr algn="ctr">
              <a:spcAft>
                <a:spcPts val="0"/>
              </a:spcAft>
            </a:pPr>
            <a:endParaRPr lang="en-US" sz="3600" b="1" dirty="0">
              <a:effectLst/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th-TH" sz="3600" b="1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วิชาเอก (เลือก)</a:t>
            </a:r>
            <a:endParaRPr lang="en-US" sz="3600" b="1" dirty="0">
              <a:effectLst/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54" y="5013176"/>
            <a:ext cx="9113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อ. ดร. วรวัฒน์   พรหมเด่น</a:t>
            </a:r>
          </a:p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สาขาวิชาวิทยาศาสตร์ทั่วไป คณะครุศาสตร์</a:t>
            </a:r>
          </a:p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มหาวิทยาลัยราชภัฏบุรีรัมย์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97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253"/>
            <a:ext cx="9144000" cy="35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644" y="4725144"/>
            <a:ext cx="8599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Stratum </a:t>
            </a:r>
            <a:r>
              <a:rPr lang="en-US" sz="2400" b="1" dirty="0" err="1" smtClean="0"/>
              <a:t>Corneum</a:t>
            </a:r>
            <a:r>
              <a:rPr lang="th-TH" sz="2400" b="1" dirty="0"/>
              <a:t> </a:t>
            </a:r>
            <a:r>
              <a:rPr lang="th-TH" sz="2400" b="1" dirty="0" smtClean="0"/>
              <a:t>   ชั้นบนสุดพร้อมหลุดลอกไป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644" y="4725144"/>
            <a:ext cx="8599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Stratum </a:t>
            </a:r>
            <a:r>
              <a:rPr lang="en-US" sz="2400" b="1" dirty="0" err="1" smtClean="0"/>
              <a:t>Lucidum</a:t>
            </a:r>
            <a:endParaRPr lang="en-US" sz="2400" b="1" dirty="0" smtClean="0"/>
          </a:p>
          <a:p>
            <a:pPr algn="ctr"/>
            <a:r>
              <a:rPr lang="th-TH" sz="2400" b="1" dirty="0" smtClean="0"/>
              <a:t>ชั้นนี้จะเกิดหนาขึ้นในพื้นที่ผิวที่มีการเสียดสีบ่อยๆเพื่อเพิ่มความหนา</a:t>
            </a:r>
            <a:endParaRPr lang="th-TH" sz="24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7" y="980728"/>
            <a:ext cx="9136148" cy="351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06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644" y="4725144"/>
            <a:ext cx="8599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Stratum </a:t>
            </a:r>
            <a:r>
              <a:rPr lang="en-US" sz="2400" b="1" dirty="0" err="1" smtClean="0"/>
              <a:t>Granulosum</a:t>
            </a:r>
            <a:endParaRPr lang="en-US" sz="2400" b="1" dirty="0" smtClean="0"/>
          </a:p>
          <a:p>
            <a:pPr algn="ctr"/>
            <a:r>
              <a:rPr lang="th-TH" sz="2400" b="1" dirty="0" smtClean="0"/>
              <a:t>เป็นชั้นที่มี </a:t>
            </a:r>
            <a:r>
              <a:rPr lang="en-US" sz="2400" b="1" dirty="0" smtClean="0"/>
              <a:t>Keratin</a:t>
            </a:r>
            <a:r>
              <a:rPr lang="th-TH" sz="2400" b="1" dirty="0" smtClean="0"/>
              <a:t> ทำหน้าที่ป้องกันการระเหยของน้ำ</a:t>
            </a:r>
          </a:p>
        </p:txBody>
      </p:sp>
      <p:pic>
        <p:nvPicPr>
          <p:cNvPr id="5" name="Picture 2" descr="http://www.thailabonline.com/Centerpic/Skin&amp;A4.jpg">
            <a:hlinkClick r:id="rId2" invalidUrl="http:///" tooltip="View Full-Siz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8" y="548680"/>
            <a:ext cx="9006103" cy="346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644" y="4725144"/>
            <a:ext cx="8599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Stratum </a:t>
            </a:r>
            <a:r>
              <a:rPr lang="en-US" sz="2400" b="1" dirty="0" err="1" smtClean="0"/>
              <a:t>Spinosum</a:t>
            </a:r>
            <a:endParaRPr lang="en-US" sz="2400" b="1" dirty="0" smtClean="0"/>
          </a:p>
          <a:p>
            <a:pPr algn="ctr"/>
            <a:r>
              <a:rPr lang="th-TH" sz="2400" b="1" dirty="0" smtClean="0"/>
              <a:t>เปลี่ยนร่างจากเซลรูป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columna</a:t>
            </a:r>
            <a:r>
              <a:rPr lang="th-TH" sz="2400" b="1" dirty="0"/>
              <a:t> </a:t>
            </a:r>
            <a:r>
              <a:rPr lang="th-TH" sz="2400" b="1" dirty="0" smtClean="0"/>
              <a:t>ไปเป็นแบบ</a:t>
            </a:r>
            <a:r>
              <a:rPr lang="en-US" sz="2400" b="1" dirty="0" smtClean="0"/>
              <a:t> Polygonal</a:t>
            </a:r>
            <a:r>
              <a:rPr lang="th-TH" sz="2400" b="1" dirty="0"/>
              <a:t> </a:t>
            </a:r>
            <a:r>
              <a:rPr lang="th-TH" sz="2400" b="1" dirty="0" smtClean="0"/>
              <a:t> เริ่มต้นการ สร้าง </a:t>
            </a:r>
            <a:r>
              <a:rPr lang="en-US" sz="2400" b="1" dirty="0" smtClean="0"/>
              <a:t>keratin</a:t>
            </a:r>
            <a:endParaRPr lang="th-TH" sz="2400" b="1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3" y="536941"/>
            <a:ext cx="9057979" cy="348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2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14" y="4581128"/>
            <a:ext cx="8599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Stratum </a:t>
            </a:r>
            <a:r>
              <a:rPr lang="en-US" sz="2400" b="1" dirty="0" err="1" smtClean="0"/>
              <a:t>Basale</a:t>
            </a:r>
            <a:endParaRPr lang="en-US" sz="2400" b="1" dirty="0" smtClean="0"/>
          </a:p>
          <a:p>
            <a:pPr algn="ctr"/>
            <a:r>
              <a:rPr lang="th-TH" sz="2400" b="1" dirty="0" smtClean="0"/>
              <a:t>ชั้นล่างสุด ติดกับ</a:t>
            </a:r>
            <a:r>
              <a:rPr lang="en-US" sz="2400" b="1" dirty="0" smtClean="0"/>
              <a:t> dermis</a:t>
            </a:r>
            <a:r>
              <a:rPr lang="th-TH" sz="2400" b="1" dirty="0" smtClean="0"/>
              <a:t> ผลิตเซลล์ใหม่ ขึ้นไปทดแทน เซลล์เดิมที่ลอกหลุดไป</a:t>
            </a:r>
          </a:p>
        </p:txBody>
      </p:sp>
      <p:pic>
        <p:nvPicPr>
          <p:cNvPr id="9218" name="Picture 2" descr="http://www.thailabonline.com/Centerpic/Skin&amp;A6.jpg">
            <a:hlinkClick r:id="rId2" invalidUrl="http:///" tooltip="View Full-Siz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" y="260648"/>
            <a:ext cx="9012280" cy="346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4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273" y="366623"/>
            <a:ext cx="88924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เซลล์ใน</a:t>
            </a:r>
            <a:r>
              <a:rPr lang="en-US" dirty="0" smtClean="0"/>
              <a:t> horny layer </a:t>
            </a:r>
            <a:r>
              <a:rPr lang="th-TH" dirty="0" smtClean="0"/>
              <a:t>จะถูกจับยึดกันไว้ด้วย</a:t>
            </a:r>
            <a:r>
              <a:rPr lang="en-US" dirty="0" smtClean="0"/>
              <a:t> lipids barriers</a:t>
            </a:r>
            <a:r>
              <a:rPr lang="th-TH" dirty="0" smtClean="0"/>
              <a:t> ซึ่งลิพิดเหล่านี้ทำหน้าที่เป็นเกราะป้องกัน และมอยส์เจอไรเซอร์ให้ความชุ่มชื้น ถ้าผิวขาดลิพิดก็จะทำให้ผิวแห้ง และหยาบ ลอกเป็นขุย</a:t>
            </a:r>
          </a:p>
          <a:p>
            <a:endParaRPr lang="th-TH" dirty="0" smtClean="0"/>
          </a:p>
          <a:p>
            <a:r>
              <a:rPr lang="th-TH" dirty="0" smtClean="0"/>
              <a:t>ชั้นหนังกำพร้าถูกปกคลุมด้วยน้ำและ ลิพิดที่เรียกว่า </a:t>
            </a:r>
            <a:r>
              <a:rPr lang="en-US" dirty="0" err="1" smtClean="0"/>
              <a:t>Hydrolipid</a:t>
            </a:r>
            <a:r>
              <a:rPr lang="en-US" dirty="0" smtClean="0"/>
              <a:t> film </a:t>
            </a:r>
            <a:r>
              <a:rPr lang="th-TH" dirty="0" smtClean="0"/>
              <a:t>ทำหน้าที่ช่วยทำให้ผิวอ่อนนุ่ม และปกป้องผิวจากแบคทีเรีย เชื้อราต่างๆ โดยปกติ </a:t>
            </a:r>
            <a:r>
              <a:rPr lang="en-US" dirty="0" err="1" smtClean="0"/>
              <a:t>hydrolipid</a:t>
            </a:r>
            <a:r>
              <a:rPr lang="en-US" dirty="0" smtClean="0"/>
              <a:t> film </a:t>
            </a:r>
            <a:r>
              <a:rPr lang="th-TH" dirty="0" smtClean="0"/>
              <a:t>จะถูกรักษาไว้โดยต่อมเหงื่อและต่อมไขมัน</a:t>
            </a:r>
          </a:p>
          <a:p>
            <a:endParaRPr lang="th-TH" dirty="0" smtClean="0"/>
          </a:p>
          <a:p>
            <a:r>
              <a:rPr lang="th-TH" dirty="0" smtClean="0"/>
              <a:t>ส่วนที่ประกอบเป็นน้ำของ </a:t>
            </a:r>
            <a:r>
              <a:rPr lang="en-US" dirty="0" err="1" smtClean="0"/>
              <a:t>hydrolipid</a:t>
            </a:r>
            <a:r>
              <a:rPr lang="en-US" dirty="0" smtClean="0"/>
              <a:t> film </a:t>
            </a:r>
            <a:r>
              <a:rPr lang="th-TH" dirty="0" smtClean="0"/>
              <a:t>ประกอบด้วย</a:t>
            </a:r>
          </a:p>
          <a:p>
            <a:r>
              <a:rPr lang="en-US" dirty="0" smtClean="0"/>
              <a:t>Lactic acid</a:t>
            </a:r>
            <a:r>
              <a:rPr lang="th-TH" dirty="0" smtClean="0"/>
              <a:t> และ </a:t>
            </a:r>
            <a:r>
              <a:rPr lang="en-US" dirty="0" smtClean="0"/>
              <a:t>amino</a:t>
            </a:r>
            <a:r>
              <a:rPr lang="th-TH" dirty="0"/>
              <a:t> </a:t>
            </a:r>
            <a:r>
              <a:rPr lang="th-TH" dirty="0" smtClean="0"/>
              <a:t> </a:t>
            </a:r>
            <a:r>
              <a:rPr lang="en-US" dirty="0" smtClean="0"/>
              <a:t>aci</a:t>
            </a:r>
            <a:r>
              <a:rPr lang="en-US" dirty="0"/>
              <a:t>d</a:t>
            </a:r>
            <a:r>
              <a:rPr lang="th-TH" dirty="0" smtClean="0"/>
              <a:t> หลายชนิด ที่ได้จากต่อมเหงื่อ</a:t>
            </a:r>
          </a:p>
          <a:p>
            <a:r>
              <a:rPr lang="en-US" dirty="0" smtClean="0"/>
              <a:t>Free fatty acid </a:t>
            </a:r>
            <a:r>
              <a:rPr lang="th-TH" dirty="0" smtClean="0"/>
              <a:t>จากน้ำมัน </a:t>
            </a:r>
            <a:r>
              <a:rPr lang="en-US" dirty="0" smtClean="0"/>
              <a:t>(Sebum)</a:t>
            </a:r>
          </a:p>
          <a:p>
            <a:r>
              <a:rPr lang="th-TH" dirty="0" smtClean="0"/>
              <a:t>กรดอะมิโน เช่น </a:t>
            </a:r>
            <a:r>
              <a:rPr lang="en-US" dirty="0" err="1" smtClean="0"/>
              <a:t>pyrrolidine</a:t>
            </a:r>
            <a:r>
              <a:rPr lang="en-US" dirty="0" smtClean="0"/>
              <a:t> carboxylic acid </a:t>
            </a:r>
            <a:r>
              <a:rPr lang="th-TH" dirty="0" smtClean="0"/>
              <a:t>และ สารให้ความชุ่มชื่นอื่นๆ ซึ่งได้มาจากกระบวนการ </a:t>
            </a:r>
            <a:r>
              <a:rPr lang="en-US" dirty="0" smtClean="0"/>
              <a:t>Keratinization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970" y="23785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/>
              <a:t>ผิวชั้นหนังกำพร้านี้มีความหนาเพียง 0.1 </a:t>
            </a:r>
            <a:r>
              <a:rPr lang="en-US" sz="3600" b="1" dirty="0" smtClean="0"/>
              <a:t>mm</a:t>
            </a:r>
          </a:p>
          <a:p>
            <a:r>
              <a:rPr lang="th-TH" sz="3600" b="1" dirty="0" smtClean="0"/>
              <a:t>ซึ่งส่วนที่บอบบางที่สุดคือบริเวณรอบดวงตา (0.05 </a:t>
            </a:r>
            <a:r>
              <a:rPr lang="en-US" sz="3600" b="1" dirty="0" smtClean="0"/>
              <a:t>mm</a:t>
            </a:r>
            <a:r>
              <a:rPr lang="th-TH" sz="3600" b="1" dirty="0" smtClean="0"/>
              <a:t>) และหนาสุดคือบริเวณฝ่าเท้า (1-5</a:t>
            </a:r>
            <a:r>
              <a:rPr lang="en-US" sz="3600" b="1" dirty="0" smtClean="0"/>
              <a:t> mm</a:t>
            </a:r>
            <a:r>
              <a:rPr lang="th-TH" sz="3600" b="1" dirty="0" smtClean="0"/>
              <a:t>) </a:t>
            </a:r>
            <a:endParaRPr lang="th-TH" sz="3600" b="1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72" y="1916832"/>
            <a:ext cx="6027819" cy="398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8725" y="5805264"/>
            <a:ext cx="8866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ระยะเวลาที่เซลล์ชั้นล่างสุดของหนังกำพร้าเลื่อนขึ้นไปอยุ่บริเวญชั้นบนสุด แล้วลอกออกไปจะใช้ระยะเวลาประมาณ  30 - 40 วัน </a:t>
            </a:r>
            <a:r>
              <a:rPr lang="en-US" b="1" dirty="0" smtClean="0">
                <a:solidFill>
                  <a:srgbClr val="FF0000"/>
                </a:solidFill>
              </a:rPr>
              <a:t>(cycle)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2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เซลล์อื่นๆ ในผิวหนังชั้นหนังกำพร้า ที่สำคัญ เช่น </a:t>
            </a:r>
          </a:p>
          <a:p>
            <a:r>
              <a:rPr lang="th-TH" dirty="0" smtClean="0"/>
              <a:t>   </a:t>
            </a:r>
            <a:r>
              <a:rPr lang="en-US" dirty="0" smtClean="0"/>
              <a:t>Melanocyte </a:t>
            </a:r>
            <a:r>
              <a:rPr lang="th-TH" dirty="0" smtClean="0"/>
              <a:t>เป็นเซลล์สร้างเม็ดสี</a:t>
            </a:r>
          </a:p>
          <a:p>
            <a:r>
              <a:rPr lang="th-TH" dirty="0" smtClean="0"/>
              <a:t>   </a:t>
            </a:r>
            <a:r>
              <a:rPr lang="en-US" dirty="0" smtClean="0"/>
              <a:t>Langerhans Cell </a:t>
            </a:r>
            <a:r>
              <a:rPr lang="th-TH" dirty="0" smtClean="0"/>
              <a:t>เป็นเซลล์ในระบบภูมิต้านทานที่ผิวหนัง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76672"/>
            <a:ext cx="839807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/>
              <a:t>เม็ดสีเมลานิน (</a:t>
            </a:r>
            <a:r>
              <a:rPr lang="en-US" sz="3200" b="1" dirty="0" smtClean="0"/>
              <a:t>Melanin)</a:t>
            </a:r>
          </a:p>
          <a:p>
            <a:r>
              <a:rPr lang="th-TH" dirty="0" smtClean="0"/>
              <a:t>ถูกสร้างในชั้นหนังกำพร้า โดยเซลล์ชนิดหนึ่งที่เรียกว่า </a:t>
            </a:r>
            <a:r>
              <a:rPr lang="en-US" dirty="0" smtClean="0"/>
              <a:t>melanocyte </a:t>
            </a:r>
            <a:r>
              <a:rPr lang="th-TH" dirty="0" smtClean="0"/>
              <a:t>จะอยู่บริเวณชั้นของ </a:t>
            </a:r>
            <a:r>
              <a:rPr lang="en-US" dirty="0" smtClean="0"/>
              <a:t>Stratum </a:t>
            </a:r>
            <a:r>
              <a:rPr lang="en-US" dirty="0" err="1" smtClean="0"/>
              <a:t>basale</a:t>
            </a:r>
            <a:r>
              <a:rPr lang="en-US" dirty="0" smtClean="0"/>
              <a:t> </a:t>
            </a:r>
            <a:r>
              <a:rPr lang="th-TH" dirty="0" smtClean="0"/>
              <a:t>ซึ่งจะปล่อยเมลานินเข้าไปในเซลล์ของหนังกำพร้า</a:t>
            </a:r>
          </a:p>
          <a:p>
            <a:r>
              <a:rPr lang="th-TH" dirty="0" smtClean="0"/>
              <a:t> ที่อยู่ใกล้เคียง </a:t>
            </a:r>
            <a:endParaRPr lang="th-TH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21024"/>
            <a:ext cx="6714492" cy="447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dynamicscience.com.au/tester/solutions1/biology/skin/melanocyte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59777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89" y="2420888"/>
            <a:ext cx="920944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993177"/>
            <a:ext cx="69381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dirty="0" smtClean="0">
                <a:solidFill>
                  <a:schemeClr val="accent6">
                    <a:lumMod val="75000"/>
                  </a:schemeClr>
                </a:solidFill>
              </a:rPr>
              <a:t>โครงสร้าง และหน้าที่ของผิวหนัง </a:t>
            </a:r>
            <a:endParaRPr lang="th-TH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กลไกการรักษาความชุ่มชื้นของผิวหนัง  </a:t>
            </a:r>
          </a:p>
          <a:p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</a:rPr>
              <a:t>1.เซลล์ชั้นนอกสุด 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(stratum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corneum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) </a:t>
            </a:r>
            <a:r>
              <a:rPr lang="th-TH" dirty="0" smtClean="0"/>
              <a:t>หรือที่เรียกว่าชั้นขี้ไคลเป็นเซลล์ที่ไม่มีชีวิตแล้วและด้วยชั้นไขมันหุ้มภายนอก ถัดไปเป็นชั้นโปรตีนเป็นปลอกหุ้มเซลล์ผิวหนังชั้นนี้ และมีโปรตีนที่เรียกว่า เคอราติน (</a:t>
            </a:r>
            <a:r>
              <a:rPr lang="en-US" dirty="0" smtClean="0"/>
              <a:t>keratin) </a:t>
            </a:r>
            <a:r>
              <a:rPr lang="th-TH" dirty="0" smtClean="0"/>
              <a:t>เป็นส่วนประกอบภายในเซลล์ ป้องกันไม่ให้น้ำทะลุผ่านเซลล์ผิวหนังออกสู่ภายนอก     </a:t>
            </a:r>
          </a:p>
          <a:p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</a:rPr>
              <a:t>2.ชั้นไขมันแทรกอยู่ระหว่างเซลล์ผิวหนังชั้นขี้ไคล </a:t>
            </a:r>
            <a:r>
              <a:rPr lang="th-TH" dirty="0" smtClean="0"/>
              <a:t>ชั้นไขมันนี้สร้างจากเซลล์ผิวหนัง ประกอบด้วย </a:t>
            </a:r>
            <a:r>
              <a:rPr lang="en-US" dirty="0" err="1" smtClean="0"/>
              <a:t>ceramides</a:t>
            </a:r>
            <a:r>
              <a:rPr lang="en-US" dirty="0" smtClean="0"/>
              <a:t>, cholesterol, cholesterol sulfate, triglyceride </a:t>
            </a:r>
            <a:r>
              <a:rPr lang="th-TH" dirty="0" smtClean="0"/>
              <a:t>เป็นต้น ทำหน้าที่ปิดกั้นไม่ให้น้ำในร่างกายซึมผ่านช่องระหว่างเซลล์ผิวหนังออกสู่ภายนอก   </a:t>
            </a:r>
          </a:p>
          <a:p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</a:rPr>
              <a:t>3.ไขมันจากต่อมไขมัน </a:t>
            </a:r>
            <a:r>
              <a:rPr lang="th-TH" dirty="0" smtClean="0"/>
              <a:t>ต่อมไขมันที่หลั่งสารไขมันออกตามรูขุมขน สารไขมันจะแผ่ออกเคลือบผิวของชั้นหนังกำพร้า ป้องกันไม่ให้น้ำซึมผ่านเซลล์และช่องว่างระหว่างเซลล์ออกสู่ภายนอก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-64264"/>
            <a:ext cx="889248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dirty="0" smtClean="0"/>
          </a:p>
          <a:p>
            <a:r>
              <a:rPr lang="en-US" sz="4000" b="1" dirty="0" smtClean="0">
                <a:solidFill>
                  <a:srgbClr val="C00000"/>
                </a:solidFill>
              </a:rPr>
              <a:t>2. </a:t>
            </a:r>
            <a:r>
              <a:rPr lang="th-TH" sz="4000" b="1" dirty="0" smtClean="0">
                <a:solidFill>
                  <a:srgbClr val="C00000"/>
                </a:solidFill>
              </a:rPr>
              <a:t>ผิวหนังชั้นหนังแท้ </a:t>
            </a:r>
            <a:r>
              <a:rPr lang="en-US" sz="4000" b="1" dirty="0" smtClean="0">
                <a:solidFill>
                  <a:srgbClr val="C00000"/>
                </a:solidFill>
              </a:rPr>
              <a:t>(Dermis)</a:t>
            </a:r>
          </a:p>
          <a:p>
            <a:endParaRPr lang="en-US" dirty="0" smtClean="0"/>
          </a:p>
          <a:p>
            <a:r>
              <a:rPr lang="th-TH" b="1" dirty="0" smtClean="0"/>
              <a:t>ชั้นหนังแท้ </a:t>
            </a:r>
            <a:r>
              <a:rPr lang="th-TH" dirty="0" smtClean="0"/>
              <a:t>เป็นชั้นที่ความหนาและมีความยืดหยุ่น ประกอบด้วยตาข่ายของเส้นใยโปรตีน ทำให้ผิวหนังมีความยืดหยุ่นและแข็งแรง ส่วนที่เป็นเส้นใยคือ </a:t>
            </a:r>
            <a:r>
              <a:rPr lang="en-US" dirty="0" smtClean="0"/>
              <a:t>collagen fibers, elastic fibers </a:t>
            </a:r>
            <a:r>
              <a:rPr lang="th-TH" dirty="0" smtClean="0"/>
              <a:t>และ </a:t>
            </a:r>
            <a:r>
              <a:rPr lang="en-US" dirty="0" smtClean="0"/>
              <a:t>reticulum fibers </a:t>
            </a:r>
            <a:r>
              <a:rPr lang="th-TH" dirty="0" smtClean="0"/>
              <a:t>ซึ่งแบ่งออกได้เป็น 2 ชั้น คือ 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Upper papillary dermis </a:t>
            </a:r>
            <a:r>
              <a:rPr lang="th-TH" b="1" dirty="0" smtClean="0">
                <a:solidFill>
                  <a:srgbClr val="002060"/>
                </a:solidFill>
              </a:rPr>
              <a:t>เส้นใยจะมีลักษณะละเอียดและอยู่กันแบบหลวมๆ ในชั้นบนที่อยู่ชิดกับชั้นหนังกำพร้า</a:t>
            </a:r>
          </a:p>
          <a:p>
            <a:endParaRPr lang="th-TH" b="1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</a:rPr>
              <a:t>Lower reticular dermis </a:t>
            </a:r>
            <a:r>
              <a:rPr lang="th-TH" b="1" dirty="0" smtClean="0">
                <a:solidFill>
                  <a:srgbClr val="002060"/>
                </a:solidFill>
              </a:rPr>
              <a:t>ส่วนในชั้นลึกเส้นใยมีลักษณะหยาบกว่าและอยู่กันอย่างหนาแน่น </a:t>
            </a:r>
          </a:p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179512" y="5517232"/>
            <a:ext cx="8856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เส้นใยนั้นจะวางตัวอยู่ในสารพื้นฐาน</a:t>
            </a:r>
            <a:r>
              <a:rPr lang="en-US" sz="2400" dirty="0" smtClean="0"/>
              <a:t> (Ground substance) </a:t>
            </a:r>
            <a:r>
              <a:rPr lang="th-TH" sz="2400" dirty="0" smtClean="0"/>
              <a:t>ซึ่งประกอบด้วย </a:t>
            </a:r>
            <a:r>
              <a:rPr lang="en-US" sz="2400" dirty="0" smtClean="0"/>
              <a:t>acid </a:t>
            </a:r>
            <a:r>
              <a:rPr lang="en-US" sz="2400" dirty="0" err="1" smtClean="0"/>
              <a:t>mucopoly</a:t>
            </a:r>
            <a:r>
              <a:rPr lang="en-US" sz="2400" dirty="0"/>
              <a:t> </a:t>
            </a:r>
            <a:r>
              <a:rPr lang="en-US" sz="2400" dirty="0" smtClean="0"/>
              <a:t>saccharide </a:t>
            </a:r>
            <a:r>
              <a:rPr lang="th-TH" sz="2400" dirty="0" smtClean="0"/>
              <a:t>พวก </a:t>
            </a:r>
            <a:r>
              <a:rPr lang="en-US" sz="2400" dirty="0" smtClean="0"/>
              <a:t>hyaluronic acid, chondroitin </a:t>
            </a:r>
            <a:r>
              <a:rPr lang="en-US" sz="2400" dirty="0" err="1" smtClean="0"/>
              <a:t>sulfate,dermatan</a:t>
            </a:r>
            <a:r>
              <a:rPr lang="en-US" sz="2400" dirty="0" smtClean="0"/>
              <a:t> sulfate, neutral </a:t>
            </a:r>
            <a:r>
              <a:rPr lang="en-US" sz="2400" dirty="0" err="1" smtClean="0"/>
              <a:t>mucopolysaccharides</a:t>
            </a:r>
            <a:r>
              <a:rPr lang="en-US" sz="2400" dirty="0" smtClean="0"/>
              <a:t> </a:t>
            </a:r>
            <a:r>
              <a:rPr lang="th-TH" sz="2400" dirty="0" smtClean="0"/>
              <a:t>และ </a:t>
            </a:r>
            <a:r>
              <a:rPr lang="en-US" sz="2400" dirty="0" smtClean="0"/>
              <a:t>electrolytes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ภาพแสดงองค์ประกอบต่างๆในชั้นหนังแท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15" y="116632"/>
            <a:ext cx="7916425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Bracket 1"/>
          <p:cNvSpPr/>
          <p:nvPr/>
        </p:nvSpPr>
        <p:spPr>
          <a:xfrm>
            <a:off x="2815538" y="1427524"/>
            <a:ext cx="216024" cy="1656184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1600612" y="1816078"/>
            <a:ext cx="1242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Dermis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312" y="5345832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/>
              <a:t>ชั้นหนังแท้มีความหนาเฉลี่ยประมาณ 3 มิลลิเมตร ในชั้นนี้จะมีหลอดเลือด หลอดน้ำเหลือง และประกอบ ด้วยปลายประสาท  ต่อมต่างๆ รวมทั้งรูขนจำนวนมากมาย เนื้อเยื่อเกี่ยวพัน </a:t>
            </a:r>
            <a:r>
              <a:rPr lang="en-US" b="1" dirty="0" smtClean="0"/>
              <a:t>(connective tissue) </a:t>
            </a:r>
            <a:r>
              <a:rPr lang="th-TH" b="1" dirty="0" smtClean="0"/>
              <a:t>ลดการกระแทกจากแรงดึงต่างๆ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1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ชั้นหนังแท้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(Dermis) </a:t>
            </a:r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มีหน้าที่สำคัญ 3 ประการคือ</a:t>
            </a:r>
          </a:p>
          <a:p>
            <a:endParaRPr lang="th-TH" dirty="0" smtClean="0"/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rgbClr val="7030A0"/>
                </a:solidFill>
              </a:rPr>
              <a:t>การบำรุงหรืออาหารหล่อเลี้ยงผิว </a:t>
            </a:r>
            <a:r>
              <a:rPr lang="en-US" b="1" dirty="0" smtClean="0">
                <a:solidFill>
                  <a:srgbClr val="7030A0"/>
                </a:solidFill>
              </a:rPr>
              <a:t>(Nourishment)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Capillaries </a:t>
            </a:r>
            <a:r>
              <a:rPr lang="th-TH" dirty="0" smtClean="0"/>
              <a:t>เส้นโลหิตฝอยจะดูดซึมสารอาหารที่มีประโยชน์เพื่อไปหล่อเลี้ยงส่วนต่างๆ ของร่างกาย และหล่อเลี้ยงเซลล์ผิวทั้งยังช่วยส่งเสริมระบบขับถ่ายของเหงื่อและน้ำมันให้ขับถ่ายของเสียออกจากร่างกา</a:t>
            </a:r>
            <a:endParaRPr lang="en-US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Lymphatic Fluid </a:t>
            </a:r>
            <a:r>
              <a:rPr lang="th-TH" dirty="0" smtClean="0"/>
              <a:t>น้ำเหลืองไหลผ่านโครงสร้างผิวเพื่อให้การบำรุง</a:t>
            </a:r>
            <a:endParaRPr lang="en-US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Collagen Fiber </a:t>
            </a:r>
            <a:r>
              <a:rPr lang="th-TH" dirty="0" smtClean="0"/>
              <a:t>โอบอุ้มและดูดซับความชุ่มชื้นตามธรรมชาติซึ่งร่างกายสร้างขึ้น</a:t>
            </a:r>
            <a:endParaRPr lang="en-US" dirty="0" smtClean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Elastin Fiber </a:t>
            </a:r>
            <a:r>
              <a:rPr lang="th-TH" dirty="0" smtClean="0"/>
              <a:t>เป็นส่วนที่ทำให้ผิวหนังมีความกระชับและยืดหยุ่น </a:t>
            </a:r>
            <a:r>
              <a:rPr lang="en-US" dirty="0" smtClean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920" y="629071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ชั้นหนังแท้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(Dermis) </a:t>
            </a:r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มีหน้าที่สำคัญ 3 ประการคือ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2. </a:t>
            </a:r>
            <a:r>
              <a:rPr lang="th-TH" b="1" dirty="0" smtClean="0">
                <a:solidFill>
                  <a:srgbClr val="7030A0"/>
                </a:solidFill>
              </a:rPr>
              <a:t>การขับถ่าย </a:t>
            </a:r>
            <a:r>
              <a:rPr lang="en-US" b="1" dirty="0" smtClean="0">
                <a:solidFill>
                  <a:srgbClr val="7030A0"/>
                </a:solidFill>
              </a:rPr>
              <a:t>(Secretion)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 Sweat Gland </a:t>
            </a:r>
            <a:r>
              <a:rPr lang="th-TH" dirty="0" smtClean="0"/>
              <a:t>ต่อมเหงื่อพร้อมของเสีย และแร่ธาตุต่างๆที่ร่างกายไม่ต้องการใช้งานแล้วออกจากร่างกาย (ต่อมเหงื่อจะมี 600 ต่อมต่อตารางเมตร)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th-TH" dirty="0" smtClean="0"/>
              <a:t> </a:t>
            </a:r>
            <a:r>
              <a:rPr lang="en-US" dirty="0" smtClean="0"/>
              <a:t>Sebaceous Gland </a:t>
            </a:r>
            <a:r>
              <a:rPr lang="th-TH" dirty="0" smtClean="0"/>
              <a:t>ต่อมไขมัน มีหน้าที่ขับถ่ายไขมัน , น้ำมัน เพื่อหล่อเลี้ยงเส้นขน ผิวหนังและเส้นผม การขับถ่ายของต่อมไขมันจะมีส่วนช่วยป้องกันความชุ่มชื้นใต้ผิวไม่ให้ระเหยออกไปจะทำให้ผิวเรียบ</a:t>
            </a:r>
          </a:p>
        </p:txBody>
      </p:sp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920" y="629071"/>
            <a:ext cx="85605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ชั้นหนังแท้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(Dermis) </a:t>
            </a:r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มีหน้าที่สำคัญ 3 ประการคือ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030A0"/>
                </a:solidFill>
              </a:rPr>
              <a:t>3. </a:t>
            </a:r>
            <a:r>
              <a:rPr lang="th-TH" b="1" dirty="0" smtClean="0">
                <a:solidFill>
                  <a:srgbClr val="7030A0"/>
                </a:solidFill>
              </a:rPr>
              <a:t>ความรู้สึก </a:t>
            </a:r>
            <a:r>
              <a:rPr lang="en-US" b="1" dirty="0" smtClean="0">
                <a:solidFill>
                  <a:srgbClr val="7030A0"/>
                </a:solidFill>
              </a:rPr>
              <a:t> (Sensation) </a:t>
            </a:r>
            <a:endParaRPr lang="th-TH" b="1" dirty="0" smtClean="0">
              <a:solidFill>
                <a:srgbClr val="7030A0"/>
              </a:solidFill>
            </a:endParaRPr>
          </a:p>
          <a:p>
            <a:r>
              <a:rPr lang="th-TH" b="1" dirty="0" smtClean="0">
                <a:solidFill>
                  <a:srgbClr val="7030A0"/>
                </a:solidFill>
              </a:rPr>
              <a:t>    จะมีเส้นประสาทสัมผัสแสดงความรู้สึก ร้อน หนาว เจ็บ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b="1" dirty="0" smtClean="0">
                <a:solidFill>
                  <a:srgbClr val="7030A0"/>
                </a:solidFill>
              </a:rPr>
              <a:t>ความรู้สึกอ่อนนุ่ม เย็นสบาย ชุ่มชื้น เมื่อผิวหนังได้สัมผัสการใช้เครื่องสำอาง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b="1" dirty="0" smtClean="0">
                <a:solidFill>
                  <a:srgbClr val="7030A0"/>
                </a:solidFill>
              </a:rPr>
              <a:t>เมื่อเวลาอากาศร้อนประสาทสัมผัสจะรู้สึกร้อน แล้วจะไปกระตุ้นการทำงานของต่อมเหงื่อ และต่อมไขมันให้ขับถ่ายเหงื่อและน้ำมันออกมามากกว่าปกต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b="1" dirty="0" smtClean="0">
                <a:solidFill>
                  <a:srgbClr val="7030A0"/>
                </a:solidFill>
              </a:rPr>
              <a:t>ถ้าอากาศหนาว รูขุมขนและต่อมเหงื่อจะหดตัว</a:t>
            </a:r>
          </a:p>
          <a:p>
            <a:r>
              <a:rPr lang="th-TH" b="1" dirty="0" smtClean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0px-Epidermal_lay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390702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644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33850"/>
            <a:ext cx="29051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332655"/>
            <a:ext cx="770485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ผิวหนังชั้นไขมัน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Subcutis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หรือชั้นใต้หนังแท้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Subdermal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layer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/>
          </a:p>
          <a:p>
            <a:r>
              <a:rPr lang="th-TH" dirty="0" smtClean="0"/>
              <a:t>ชั้นไขมัน จะอยู่ในสุดของชั้นผิวหนัง มักประกอบด้วย</a:t>
            </a:r>
          </a:p>
          <a:p>
            <a:r>
              <a:rPr lang="th-TH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เซลล์ไขมัน (</a:t>
            </a:r>
            <a:r>
              <a:rPr lang="en-US" dirty="0" smtClean="0"/>
              <a:t>adipocytes &amp; special collagen fibers)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โปรตีนคอลลาเจน และหลอดเลือดต่างๆที่มาหล่อเลี้ยงจำนวนมาก ทำหน้าที่กักเก็บพลังงาน เป็นเหมือนเบาะกันกระแทกให้กับอวัยวะภายใน</a:t>
            </a:r>
          </a:p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3" name="Left Bracket 2"/>
          <p:cNvSpPr/>
          <p:nvPr/>
        </p:nvSpPr>
        <p:spPr>
          <a:xfrm>
            <a:off x="5819145" y="5661248"/>
            <a:ext cx="216024" cy="648072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1085" y="5701980"/>
            <a:ext cx="1438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Subcutis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5" y="116632"/>
            <a:ext cx="869739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4414" y="5499371"/>
            <a:ext cx="6588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dirty="0" smtClean="0"/>
          </a:p>
          <a:p>
            <a:r>
              <a:rPr lang="th-TH" dirty="0" smtClean="0"/>
              <a:t>ผิวหนังช่วยป้องกันอันตรายจากภายนอก อีกทั้งยังแสดงถึงความมีสุขภาพดีอีกด้วย</a:t>
            </a:r>
          </a:p>
          <a:p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236295" y="5884092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/>
              <a:t>หน้าที่ของผิวหนัง</a:t>
            </a:r>
          </a:p>
        </p:txBody>
      </p:sp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</a:rPr>
              <a:t>การเตรียม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Emulsion</a:t>
            </a:r>
          </a:p>
          <a:p>
            <a:pPr algn="ctr"/>
            <a:r>
              <a:rPr lang="th-TH" sz="4000" b="1" dirty="0" smtClean="0">
                <a:solidFill>
                  <a:schemeClr val="accent6">
                    <a:lumMod val="75000"/>
                  </a:schemeClr>
                </a:solidFill>
              </a:rPr>
              <a:t>เพื่อดูแลผิว</a:t>
            </a:r>
            <a:endParaRPr lang="th-TH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524" y="2274837"/>
            <a:ext cx="85689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/>
              <a:t>อิมัลชั่น </a:t>
            </a:r>
            <a:r>
              <a:rPr lang="en-US" sz="3200" b="1" dirty="0" smtClean="0"/>
              <a:t>(Emulsion ) </a:t>
            </a:r>
            <a:r>
              <a:rPr lang="th-TH" dirty="0" smtClean="0"/>
              <a:t>หมายถึง ผลิตภัณฑ์รูปแบบหนึ่ง ที่ประกอบด้วย ของเหลวอย่างน้อย 2 ชนิด ซึ่งไม่เข้ากัน หรือ ไม่ละลายในกันและกัน </a:t>
            </a:r>
          </a:p>
          <a:p>
            <a:r>
              <a:rPr lang="th-TH" dirty="0" smtClean="0"/>
              <a:t>(เช่น น้ำและน้ำมัน) ซึ่งนำมารวมกัน ในลักษณะที่ผสมผสานเข้าเป็นเนื้อเดียวกัน โดยใช้ ตัวทำอิมัลชั่น </a:t>
            </a:r>
            <a:r>
              <a:rPr lang="en-US" dirty="0" smtClean="0"/>
              <a:t>(Emulsifier) </a:t>
            </a:r>
            <a:r>
              <a:rPr lang="th-TH" dirty="0" smtClean="0"/>
              <a:t>เป็นตัวผสานของเหลวทั้งสองเข้าด้วยกัน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5202" y="3429000"/>
            <a:ext cx="79512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/>
              <a:t>ผิวหนังปกคลุมอยู่ทั่วร่างกายของเรา ซึ่งทำหน้าที่เป็นด่านแรกในการป้องกันอันตรายจากพวกแบคทีเรีย ไวรัส อีกทั้งยังมีหน้าที่ช่วยควบคุมการสูญเสียน้ำออกจากร่างกาย ควบคุมอุณหภูมิ และรับความรู้สึก</a:t>
            </a:r>
            <a:endParaRPr lang="th-TH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3" y="476672"/>
            <a:ext cx="50863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38" y="1124744"/>
            <a:ext cx="2981173" cy="198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9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345" y="481396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อิมัลชั่นที่เกิดขึ้น ถ้ามองด้วยตาเปล่า จะเห็นลักษณะเป็นเนื้อเดียวกัน แต่ถ้ามองด้วยกล้องจุลทรรศน์ก็จะเห็นเป็น 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2 วัฏภาค </a:t>
            </a:r>
            <a:r>
              <a:rPr lang="th-TH" dirty="0" smtClean="0"/>
              <a:t>คือ เห็นเป็นหยดเล็กๆ ของ ของเหลวชนิดหนึ่ง ที่เรียกว่า </a:t>
            </a:r>
            <a:r>
              <a:rPr lang="th-TH" b="1" dirty="0" smtClean="0">
                <a:solidFill>
                  <a:schemeClr val="accent4">
                    <a:lumMod val="75000"/>
                  </a:schemeClr>
                </a:solidFill>
              </a:rPr>
              <a:t>วัฏภาคภายใน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(Internal or Dispersed Phase) </a:t>
            </a:r>
            <a:r>
              <a:rPr lang="th-TH" dirty="0" smtClean="0"/>
              <a:t>กระจายตัวแทรกอยู่ใน ของเหลวอีกชนิดหนึ่ง ที่เรียกว่า วัฏภาคภายนอก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(External or Continuous Phase )</a:t>
            </a:r>
            <a:r>
              <a:rPr lang="en-US" dirty="0" smtClean="0"/>
              <a:t> </a:t>
            </a:r>
            <a:r>
              <a:rPr lang="th-TH" dirty="0" smtClean="0"/>
              <a:t>โดยทั่วไป หยดของวัฏภาคภายใน อาจมีขนาดต่างๆกัน ตั้งแต่ ขนาดที่เล็กกว่า 0.05 ไมครอน จนถึง 25 ไมครอน ซึ่งขนาดอนุภาคของวัฏภาคภายในมีผลต่อการกระจายแสงได้ต่างกัน จึงทำให้อิมัลชั่นมีลักษณะภายนอกที่มองเห็นได้แตกต่างกัน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2" y="4078145"/>
            <a:ext cx="8853701" cy="212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10" y="1556792"/>
            <a:ext cx="866397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5" y="764704"/>
            <a:ext cx="851729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81252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19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617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34804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08522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53" y="631570"/>
            <a:ext cx="773729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88978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r="13447"/>
          <a:stretch/>
        </p:blipFill>
        <p:spPr bwMode="auto">
          <a:xfrm>
            <a:off x="3877898" y="274290"/>
            <a:ext cx="5276464" cy="481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274290"/>
            <a:ext cx="806489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>
                <a:solidFill>
                  <a:schemeClr val="accent6">
                    <a:lumMod val="50000"/>
                  </a:schemeClr>
                </a:solidFill>
              </a:rPr>
              <a:t>โครงสร้างผิวหนัง</a:t>
            </a:r>
          </a:p>
          <a:p>
            <a:endParaRPr lang="th-TH" sz="3200" b="1" dirty="0" smtClean="0">
              <a:solidFill>
                <a:srgbClr val="002060"/>
              </a:solidFill>
            </a:endParaRPr>
          </a:p>
          <a:p>
            <a:r>
              <a:rPr lang="th-TH" sz="3200" b="1" dirty="0" smtClean="0">
                <a:solidFill>
                  <a:srgbClr val="002060"/>
                </a:solidFill>
              </a:rPr>
              <a:t> ผิวหนังประกอบด้วย 3 ชั้น ได้แก่ </a:t>
            </a:r>
          </a:p>
          <a:p>
            <a:endParaRPr lang="th-TH" sz="3200" b="1" dirty="0">
              <a:cs typeface="+mj-cs"/>
            </a:endParaRPr>
          </a:p>
          <a:p>
            <a:r>
              <a:rPr lang="th-TH" sz="3200" b="1" dirty="0" smtClean="0">
                <a:cs typeface="+mj-cs"/>
              </a:rPr>
              <a:t>ชั้นหนังกำพร้า </a:t>
            </a:r>
            <a:r>
              <a:rPr lang="en-US" sz="3200" b="1" dirty="0" smtClean="0">
                <a:cs typeface="+mj-cs"/>
              </a:rPr>
              <a:t>(Epidermis)</a:t>
            </a:r>
          </a:p>
          <a:p>
            <a:r>
              <a:rPr lang="th-TH" sz="3200" b="1" dirty="0" smtClean="0">
                <a:cs typeface="+mj-cs"/>
              </a:rPr>
              <a:t>ชั้นหนังแท้ </a:t>
            </a:r>
            <a:r>
              <a:rPr lang="en-US" sz="3200" b="1" dirty="0" smtClean="0">
                <a:cs typeface="+mj-cs"/>
              </a:rPr>
              <a:t>(Dermis) </a:t>
            </a:r>
            <a:endParaRPr lang="th-TH" sz="3200" b="1" dirty="0" smtClean="0">
              <a:cs typeface="+mj-cs"/>
            </a:endParaRPr>
          </a:p>
          <a:p>
            <a:r>
              <a:rPr lang="th-TH" sz="3200" b="1" dirty="0" smtClean="0">
                <a:cs typeface="+mj-cs"/>
              </a:rPr>
              <a:t>ชั้นไขมัน </a:t>
            </a:r>
            <a:r>
              <a:rPr lang="en-US" sz="3200" b="1" dirty="0" smtClean="0">
                <a:cs typeface="+mj-cs"/>
              </a:rPr>
              <a:t> (</a:t>
            </a:r>
            <a:r>
              <a:rPr lang="en-US" sz="3200" b="1" dirty="0" err="1" smtClean="0">
                <a:cs typeface="+mj-cs"/>
              </a:rPr>
              <a:t>Subcutis</a:t>
            </a:r>
            <a:r>
              <a:rPr lang="en-US" sz="3200" b="1" dirty="0" smtClean="0">
                <a:cs typeface="+mj-cs"/>
              </a:rPr>
              <a:t>) </a:t>
            </a:r>
            <a:endParaRPr lang="th-TH" sz="3200" b="1" dirty="0" smtClean="0">
              <a:cs typeface="+mj-cs"/>
            </a:endParaRPr>
          </a:p>
          <a:p>
            <a:endParaRPr lang="th-TH" dirty="0" smtClean="0"/>
          </a:p>
          <a:p>
            <a:endParaRPr lang="th-TH" dirty="0"/>
          </a:p>
          <a:p>
            <a:endParaRPr lang="th-TH" dirty="0"/>
          </a:p>
          <a:p>
            <a:r>
              <a:rPr lang="th-TH" dirty="0" smtClean="0"/>
              <a:t>ในแต่ละชั้นจะแบ่งเป็นชั้นย่อยๆอีกหลายชั้น และมีต่อมต่างๆอีกมากมายเช่น ต่อมเหงื่อ ต่อมไขมัน เป็นต้น ซึ่งจะมีหน้าที่แตกต่างกันออกไป</a:t>
            </a:r>
          </a:p>
          <a:p>
            <a:r>
              <a:rPr lang="th-TH" dirty="0" smtClean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93307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6" y="391251"/>
            <a:ext cx="860678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8568952" cy="614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8114989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8660"/>
            <a:ext cx="796049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8680"/>
            <a:ext cx="868399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83452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283247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26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799919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982" y="476672"/>
            <a:ext cx="85220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accent6">
                    <a:lumMod val="75000"/>
                  </a:schemeClr>
                </a:solidFill>
              </a:rPr>
              <a:t>ผิวหนัง  3 ชั้น</a:t>
            </a:r>
          </a:p>
          <a:p>
            <a:endParaRPr lang="th-TH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th-TH" sz="3200" b="1" dirty="0" smtClean="0">
                <a:solidFill>
                  <a:schemeClr val="accent4">
                    <a:lumMod val="75000"/>
                  </a:schemeClr>
                </a:solidFill>
              </a:rPr>
              <a:t>1. ชั้นหนังกำพร้า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(Epidermis) </a:t>
            </a:r>
            <a:r>
              <a:rPr lang="th-TH" dirty="0" smtClean="0"/>
              <a:t>คือ ผิวชั้นนอกสุด ปกคลุมร่างกาย ผิวชั้นนี้มีหน้าที่ ผลิตเซลล์ผิวใหม่ขึ้นมาทดแทนเซลล์ผิวที่ตายแล้วอยู่เรื่อยๆ   </a:t>
            </a:r>
          </a:p>
          <a:p>
            <a:endParaRPr lang="th-TH" dirty="0" smtClean="0"/>
          </a:p>
          <a:p>
            <a:r>
              <a:rPr lang="th-TH" sz="3200" b="1" dirty="0" smtClean="0">
                <a:solidFill>
                  <a:schemeClr val="accent4">
                    <a:lumMod val="75000"/>
                  </a:schemeClr>
                </a:solidFill>
              </a:rPr>
              <a:t>2. ชั้นหนังแท้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(Dermis ) </a:t>
            </a:r>
            <a:r>
              <a:rPr lang="th-TH" dirty="0" smtClean="0"/>
              <a:t>ถัดจากชั้นหนังกำพร้าลึกลงมา มีความหนาถึง 90 เปอร์เซ็นต์ของโครงสร้างผิว เป็นศูนย์รวมของเส้นประสาทที่สำคัญต่างๆ  ผิวชั้นนี้ทำหน้าที่ผลิตน้ำมันและเหงื่อ เป็นการช่วยป้องกันผิวจากเชื้อโรคต่างๆ   </a:t>
            </a:r>
          </a:p>
          <a:p>
            <a:endParaRPr lang="th-TH" dirty="0" smtClean="0"/>
          </a:p>
          <a:p>
            <a:r>
              <a:rPr lang="th-TH" sz="3200" b="1" dirty="0" smtClean="0">
                <a:solidFill>
                  <a:schemeClr val="accent4">
                    <a:lumMod val="75000"/>
                  </a:schemeClr>
                </a:solidFill>
              </a:rPr>
              <a:t>3. ชั้นไขมัน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(Sub cutaneous / Hypodermis) </a:t>
            </a:r>
            <a:r>
              <a:rPr lang="th-TH" dirty="0" smtClean="0"/>
              <a:t>และจะเป็นไขมันเสียส่วนใหญ่ ผิวชั้นนี้ทำหน้าที่ป้องกันอวัยวะส่วนอื่นๆ ใต้ผิวหนัง  ช่วยทำให้ผิวหนังมีความหนาและนุ่ม ผิวหนังชั้นนี้จะทำหน้าที่คล้ายผ้าห่ม ทำให้ร่างกายอบอุ่นขึ้น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96666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43193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679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0987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0180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3518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424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1349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424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71530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424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5911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424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2720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424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1263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424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61915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424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76236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4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1600" y="1844824"/>
            <a:ext cx="1368152" cy="3600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75228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5616" y="1852178"/>
            <a:ext cx="1235356" cy="3600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863588" y="3732219"/>
            <a:ext cx="792088" cy="3600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259632" y="5589240"/>
            <a:ext cx="1440160" cy="5040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76672"/>
            <a:ext cx="8217205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424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6305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883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39666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883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776864" cy="593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883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37531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424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30826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424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42493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424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87100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6265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20880" cy="571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7607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7692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38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643" y="311351"/>
            <a:ext cx="864183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1. </a:t>
            </a:r>
            <a:r>
              <a:rPr lang="th-TH" sz="3600" b="1" dirty="0" smtClean="0">
                <a:solidFill>
                  <a:srgbClr val="C00000"/>
                </a:solidFill>
              </a:rPr>
              <a:t>ผิวชั้นหนังกำพร้า </a:t>
            </a:r>
            <a:r>
              <a:rPr lang="en-US" sz="3600" b="1" dirty="0" smtClean="0">
                <a:solidFill>
                  <a:srgbClr val="C00000"/>
                </a:solidFill>
              </a:rPr>
              <a:t>(Epidermis)</a:t>
            </a:r>
          </a:p>
          <a:p>
            <a:endParaRPr lang="en-US" sz="800" dirty="0" smtClean="0"/>
          </a:p>
          <a:p>
            <a:r>
              <a:rPr lang="en-US" dirty="0" smtClean="0"/>
              <a:t> </a:t>
            </a:r>
            <a:r>
              <a:rPr lang="th-TH" dirty="0" smtClean="0"/>
              <a:t>ชั้นหนังกำพร้า เป็นชั้นที่อยู่นอกสุด ทำหน้าที่ช่วยปกป้องผิวเราจากสารพิษ, แบคทีเรีย และการสูญเสียน้ำ ชั้นหนังกำพร้าไม่มีหลอดเลือด แต่ได้รับสารอาหารและถ่ายเทของเสียโดยการแพร่ผ่านหนังแท้ เซลล์องค์ประกอบส่วนใหญ่ของหนังกำพร้าคือ คีราติโนไซต์ (</a:t>
            </a:r>
            <a:r>
              <a:rPr lang="en-US" dirty="0" smtClean="0"/>
              <a:t>keratinocytes) , </a:t>
            </a:r>
            <a:r>
              <a:rPr lang="th-TH" dirty="0" smtClean="0"/>
              <a:t>เมลาโนไซต์ (</a:t>
            </a:r>
            <a:r>
              <a:rPr lang="en-US" dirty="0" smtClean="0"/>
              <a:t>melanocytes) , </a:t>
            </a:r>
            <a:r>
              <a:rPr lang="th-TH" dirty="0" smtClean="0"/>
              <a:t>เซลล์แลงเกอร์ฮานส์ (</a:t>
            </a:r>
            <a:r>
              <a:rPr lang="en-US" dirty="0" smtClean="0"/>
              <a:t>Langerhans cells) </a:t>
            </a:r>
            <a:r>
              <a:rPr lang="th-TH" dirty="0" smtClean="0"/>
              <a:t>และเซลล์เมอร์เคลส์ (</a:t>
            </a:r>
            <a:r>
              <a:rPr lang="en-US" dirty="0" err="1" smtClean="0"/>
              <a:t>Merkels</a:t>
            </a:r>
            <a:r>
              <a:rPr lang="en-US" dirty="0" smtClean="0"/>
              <a:t> cells)</a:t>
            </a:r>
            <a:endParaRPr lang="th-TH" dirty="0" smtClean="0"/>
          </a:p>
          <a:p>
            <a:r>
              <a:rPr lang="th-TH" dirty="0" smtClean="0"/>
              <a:t>ชั้นหนังกำพร้านี้จะมีอีก 5 ชั้นย่อย</a:t>
            </a:r>
          </a:p>
        </p:txBody>
      </p:sp>
      <p:pic>
        <p:nvPicPr>
          <p:cNvPr id="5126" name="Picture 6" descr="https://upload.wikimedia.org/wikipedia/commons/2/20/Skinlay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522340" cy="34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55368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3812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79948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3812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76955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7679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92433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460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1639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9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260648"/>
            <a:ext cx="6534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0531" y="1197118"/>
            <a:ext cx="856464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Horny layer 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หรือ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Stratum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corneum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th-TH" dirty="0" smtClean="0"/>
              <a:t>มีลักษณะเป็นเซลล์แบนๆ เรียงกันขนานกับผิว </a:t>
            </a:r>
            <a:r>
              <a:rPr lang="th-TH" dirty="0" smtClean="0">
                <a:solidFill>
                  <a:srgbClr val="FF0000"/>
                </a:solidFill>
              </a:rPr>
              <a:t>เป็นเซลล์ที่ตายแล้ว </a:t>
            </a:r>
            <a:r>
              <a:rPr lang="th-TH" dirty="0" smtClean="0"/>
              <a:t>ซึ่งจะหลุดลอกออกเป็นขี้ไคล (</a:t>
            </a:r>
            <a:r>
              <a:rPr lang="en-US" dirty="0" smtClean="0"/>
              <a:t>Desquamation process)</a:t>
            </a:r>
          </a:p>
          <a:p>
            <a:pPr marL="514350" indent="-514350"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Clear layer 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หรือ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Stratum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lucidium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th-TH" dirty="0" smtClean="0"/>
              <a:t>เซลล์ในชั้นนี้จะอัดตัวกันอยู่อย่างหนาแน่น และมีลักษณะแบนราบ ไม่สามารถแยกตัวออกจากกันได้</a:t>
            </a:r>
          </a:p>
          <a:p>
            <a:pPr marL="514350" indent="-514350"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Granular layer 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หรือ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Stratum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granulosum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th-TH" dirty="0" smtClean="0"/>
              <a:t>ชั้นนี้จะเป็นจุดเริ่มต้นของกระบวนการผลัดเซลล์ผิว (</a:t>
            </a:r>
            <a:r>
              <a:rPr lang="en-US" dirty="0" err="1" smtClean="0"/>
              <a:t>Keratinisation</a:t>
            </a:r>
            <a:r>
              <a:rPr lang="en-US" dirty="0" smtClean="0"/>
              <a:t>) </a:t>
            </a:r>
            <a:r>
              <a:rPr lang="th-TH" dirty="0" smtClean="0"/>
              <a:t>เซลล์จะเริ่มมีลักษณะแข็ง และเริ่มเปลี่ยนเป็น </a:t>
            </a:r>
            <a:r>
              <a:rPr lang="en-US" dirty="0" smtClean="0"/>
              <a:t>Keratin </a:t>
            </a:r>
            <a:r>
              <a:rPr lang="th-TH" dirty="0" smtClean="0"/>
              <a:t>และ </a:t>
            </a:r>
            <a:r>
              <a:rPr lang="en-US" dirty="0" smtClean="0"/>
              <a:t>lipids</a:t>
            </a:r>
          </a:p>
          <a:p>
            <a:pPr marL="514350" indent="-514350"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Prickle layer 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หรือ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Stratum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spinosum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th-TH" dirty="0" smtClean="0"/>
              <a:t>เซลล์</a:t>
            </a:r>
            <a:r>
              <a:rPr lang="en-US" dirty="0" smtClean="0"/>
              <a:t> Keratinocyte </a:t>
            </a:r>
            <a:r>
              <a:rPr lang="th-TH" dirty="0" smtClean="0"/>
              <a:t>ในส่วนนี้จะผลิตโปรตีนที่เรียกว่า </a:t>
            </a:r>
            <a:r>
              <a:rPr lang="en-US" dirty="0" smtClean="0"/>
              <a:t>Keratin </a:t>
            </a:r>
            <a:r>
              <a:rPr lang="th-TH" dirty="0" smtClean="0"/>
              <a:t>ซึ่งจะมีลักษณะเล็กเรียว</a:t>
            </a:r>
            <a:endParaRPr lang="en-US" dirty="0" smtClean="0"/>
          </a:p>
          <a:p>
            <a:pPr marL="514350" indent="-514350">
              <a:buFontTx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Basal layer </a:t>
            </a:r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</a:rPr>
              <a:t>หรือ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Stratum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basale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th-TH" dirty="0" smtClean="0"/>
              <a:t>เป็นส่วนที่อยู่ชั้นในสุด ที่ซึ่งเซลล์ </a:t>
            </a:r>
            <a:r>
              <a:rPr lang="en-US" dirty="0" smtClean="0"/>
              <a:t>keratinocyte </a:t>
            </a:r>
            <a:r>
              <a:rPr lang="th-TH" dirty="0" smtClean="0"/>
              <a:t>ถูกผลิต และถือว่าเป็นชั้นที่เซลล์ยังมีชีวิต มีการแบ่งตัวแบบ </a:t>
            </a:r>
            <a:r>
              <a:rPr lang="en-US" dirty="0" smtClean="0"/>
              <a:t>mitosis</a:t>
            </a:r>
            <a:endParaRPr lang="th-TH" dirty="0" smtClean="0"/>
          </a:p>
        </p:txBody>
      </p:sp>
      <p:sp>
        <p:nvSpPr>
          <p:cNvPr id="4" name="Rectangle 3"/>
          <p:cNvSpPr/>
          <p:nvPr/>
        </p:nvSpPr>
        <p:spPr>
          <a:xfrm>
            <a:off x="237165" y="260648"/>
            <a:ext cx="3393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</a:rPr>
              <a:t>ผิวชั้นหนังกำพร้า มี </a:t>
            </a:r>
            <a:r>
              <a:rPr lang="en-US" b="1" dirty="0" smtClean="0">
                <a:solidFill>
                  <a:srgbClr val="C00000"/>
                </a:solidFill>
              </a:rPr>
              <a:t>5 </a:t>
            </a:r>
            <a:r>
              <a:rPr lang="th-TH" b="1" dirty="0" smtClean="0">
                <a:solidFill>
                  <a:srgbClr val="C00000"/>
                </a:solidFill>
              </a:rPr>
              <a:t>ชั้นย่อย</a:t>
            </a:r>
            <a:endParaRPr 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1763</Words>
  <Application>Microsoft Office PowerPoint</Application>
  <PresentationFormat>On-screen Show (4:3)</PresentationFormat>
  <Paragraphs>119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19</cp:revision>
  <dcterms:created xsi:type="dcterms:W3CDTF">2016-04-17T09:28:34Z</dcterms:created>
  <dcterms:modified xsi:type="dcterms:W3CDTF">2016-04-18T02:19:05Z</dcterms:modified>
</cp:coreProperties>
</file>