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59" r:id="rId4"/>
    <p:sldId id="260" r:id="rId5"/>
    <p:sldId id="280" r:id="rId6"/>
    <p:sldId id="294" r:id="rId7"/>
    <p:sldId id="295" r:id="rId8"/>
    <p:sldId id="296" r:id="rId9"/>
    <p:sldId id="282" r:id="rId10"/>
    <p:sldId id="283" r:id="rId11"/>
    <p:sldId id="285" r:id="rId12"/>
    <p:sldId id="286" r:id="rId13"/>
    <p:sldId id="287" r:id="rId14"/>
    <p:sldId id="299" r:id="rId15"/>
    <p:sldId id="284" r:id="rId16"/>
    <p:sldId id="290" r:id="rId17"/>
    <p:sldId id="291" r:id="rId18"/>
    <p:sldId id="293" r:id="rId19"/>
    <p:sldId id="288" r:id="rId20"/>
    <p:sldId id="297" r:id="rId21"/>
    <p:sldId id="298" r:id="rId22"/>
    <p:sldId id="289" r:id="rId23"/>
    <p:sldId id="300" r:id="rId24"/>
    <p:sldId id="301" r:id="rId25"/>
    <p:sldId id="302" r:id="rId26"/>
    <p:sldId id="303" r:id="rId27"/>
    <p:sldId id="304" r:id="rId28"/>
    <p:sldId id="305" r:id="rId2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howGuides="1">
      <p:cViewPr varScale="1">
        <p:scale>
          <a:sx n="66" d="100"/>
          <a:sy n="66" d="100"/>
        </p:scale>
        <p:origin x="-1422" y="-96"/>
      </p:cViewPr>
      <p:guideLst>
        <p:guide orient="horz" pos="2160"/>
        <p:guide pos="2880"/>
      </p:guideLst>
    </p:cSldViewPr>
  </p:slideViewPr>
  <p:outlineViewPr>
    <p:cViewPr>
      <p:scale>
        <a:sx n="33" d="100"/>
        <a:sy n="33" d="100"/>
      </p:scale>
      <p:origin x="0" y="1590"/>
    </p:cViewPr>
  </p:outlineViewPr>
  <p:notesTextViewPr>
    <p:cViewPr>
      <p:scale>
        <a:sx n="1" d="1"/>
        <a:sy n="1" d="1"/>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C25E4597-238B-47F9-A07E-DF169BA5030D}" type="datetimeFigureOut">
              <a:rPr lang="th-TH" smtClean="0"/>
              <a:t>10/04/59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96563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C25E4597-238B-47F9-A07E-DF169BA5030D}" type="datetimeFigureOut">
              <a:rPr lang="th-TH" smtClean="0"/>
              <a:t>10/04/59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297877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C25E4597-238B-47F9-A07E-DF169BA5030D}" type="datetimeFigureOut">
              <a:rPr lang="th-TH" smtClean="0"/>
              <a:t>10/04/59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248631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th-TH"/>
          </a:p>
        </p:txBody>
      </p:sp>
      <p:sp>
        <p:nvSpPr>
          <p:cNvPr id="3" name="ClipArt Placeholder 2"/>
          <p:cNvSpPr>
            <a:spLocks noGrp="1"/>
          </p:cNvSpPr>
          <p:nvPr>
            <p:ph type="clipArt" sz="half" idx="1"/>
          </p:nvPr>
        </p:nvSpPr>
        <p:spPr>
          <a:xfrm>
            <a:off x="685800" y="1981200"/>
            <a:ext cx="3810000" cy="4114800"/>
          </a:xfrm>
        </p:spPr>
        <p:txBody>
          <a:bodyPr/>
          <a:lstStyle/>
          <a:p>
            <a:endParaRPr lang="th-TH"/>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th-TH"/>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th-TH"/>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EFDBA9-346C-43C8-AF53-5ECA8F85D982}" type="slidenum">
              <a:rPr lang="en-US" altLang="th-TH"/>
              <a:pPr/>
              <a:t>‹#›</a:t>
            </a:fld>
            <a:endParaRPr lang="en-US" altLang="th-TH"/>
          </a:p>
        </p:txBody>
      </p:sp>
    </p:spTree>
    <p:extLst>
      <p:ext uri="{BB962C8B-B14F-4D97-AF65-F5344CB8AC3E}">
        <p14:creationId xmlns:p14="http://schemas.microsoft.com/office/powerpoint/2010/main" val="397367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C25E4597-238B-47F9-A07E-DF169BA5030D}" type="datetimeFigureOut">
              <a:rPr lang="th-TH" smtClean="0"/>
              <a:t>10/04/59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226001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E4597-238B-47F9-A07E-DF169BA5030D}" type="datetimeFigureOut">
              <a:rPr lang="th-TH" smtClean="0"/>
              <a:t>10/04/59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243450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C25E4597-238B-47F9-A07E-DF169BA5030D}" type="datetimeFigureOut">
              <a:rPr lang="th-TH" smtClean="0"/>
              <a:t>10/04/59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2225508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C25E4597-238B-47F9-A07E-DF169BA5030D}" type="datetimeFigureOut">
              <a:rPr lang="th-TH" smtClean="0"/>
              <a:t>10/04/59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362239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C25E4597-238B-47F9-A07E-DF169BA5030D}" type="datetimeFigureOut">
              <a:rPr lang="th-TH" smtClean="0"/>
              <a:t>10/04/59</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7471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E4597-238B-47F9-A07E-DF169BA5030D}" type="datetimeFigureOut">
              <a:rPr lang="th-TH" smtClean="0"/>
              <a:t>10/04/59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106953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E4597-238B-47F9-A07E-DF169BA5030D}" type="datetimeFigureOut">
              <a:rPr lang="th-TH" smtClean="0"/>
              <a:t>10/04/59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273546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E4597-238B-47F9-A07E-DF169BA5030D}" type="datetimeFigureOut">
              <a:rPr lang="th-TH" smtClean="0"/>
              <a:t>10/04/59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B9F0F5E-737D-444E-9227-84E3D864A3DD}" type="slidenum">
              <a:rPr lang="th-TH" smtClean="0"/>
              <a:t>‹#›</a:t>
            </a:fld>
            <a:endParaRPr lang="th-TH"/>
          </a:p>
        </p:txBody>
      </p:sp>
    </p:spTree>
    <p:extLst>
      <p:ext uri="{BB962C8B-B14F-4D97-AF65-F5344CB8AC3E}">
        <p14:creationId xmlns:p14="http://schemas.microsoft.com/office/powerpoint/2010/main" val="16390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E4597-238B-47F9-A07E-DF169BA5030D}" type="datetimeFigureOut">
              <a:rPr lang="th-TH" smtClean="0"/>
              <a:t>10/04/59</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0F5E-737D-444E-9227-84E3D864A3DD}" type="slidenum">
              <a:rPr lang="th-TH" smtClean="0"/>
              <a:t>‹#›</a:t>
            </a:fld>
            <a:endParaRPr lang="th-TH"/>
          </a:p>
        </p:txBody>
      </p:sp>
    </p:spTree>
    <p:extLst>
      <p:ext uri="{BB962C8B-B14F-4D97-AF65-F5344CB8AC3E}">
        <p14:creationId xmlns:p14="http://schemas.microsoft.com/office/powerpoint/2010/main" val="2511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th/url?sa=i&amp;rct=j&amp;q=&amp;esrc=s&amp;frm=1&amp;source=images&amp;cd=&amp;cad=rja&amp;docid=_ViHJbZ8DyfCJM&amp;tbnid=ojtUbg3RpK1eKM:&amp;ved=0CAUQjRw&amp;url=http://www.science.leidenuniv.nl/index.php/ibl/natural_products_lab/profile&amp;ei=SHg1Uvi8KYSVrAeJ3oDoCQ&amp;bvm=bv.52164340,d.bmk&amp;psig=AFQjCNGpGVaarnjjdwpd2ra3twhBaHe_tw&amp;ust=1379322297567428"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wncwww14.wks.gorlaeus.net/images/home/news/NPL01.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68144" y="1843934"/>
            <a:ext cx="317182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32656"/>
            <a:ext cx="9144000" cy="1323439"/>
          </a:xfrm>
          <a:prstGeom prst="rect">
            <a:avLst/>
          </a:prstGeom>
          <a:solidFill>
            <a:srgbClr val="D0FFB9"/>
          </a:solidFill>
        </p:spPr>
        <p:txBody>
          <a:bodyPr wrap="square" rtlCol="0">
            <a:spAutoFit/>
          </a:bodyPr>
          <a:lstStyle/>
          <a:p>
            <a:pPr algn="ctr"/>
            <a:r>
              <a:rPr lang="th-TH" sz="4000" b="1" dirty="0" smtClean="0">
                <a:solidFill>
                  <a:srgbClr val="009900"/>
                </a:solidFill>
                <a:latin typeface="TH SarabunPSK" panose="020B0500040200020003" pitchFamily="34" charset="-34"/>
                <a:cs typeface="TH SarabunPSK" panose="020B0500040200020003" pitchFamily="34" charset="-34"/>
              </a:rPr>
              <a:t>ผลิตภัณฑ์ธรรมชาติเพื่อสุขภาพและความงาม</a:t>
            </a:r>
          </a:p>
          <a:p>
            <a:pPr algn="ctr"/>
            <a:r>
              <a:rPr lang="en-US" sz="4000" b="1" dirty="0" smtClean="0">
                <a:solidFill>
                  <a:srgbClr val="009900"/>
                </a:solidFill>
                <a:latin typeface="TH SarabunPSK" panose="020B0500040200020003" pitchFamily="34" charset="-34"/>
                <a:cs typeface="TH SarabunPSK" panose="020B0500040200020003" pitchFamily="34" charset="-34"/>
              </a:rPr>
              <a:t>Natural Products for Health and Beauty</a:t>
            </a:r>
          </a:p>
        </p:txBody>
      </p:sp>
      <p:sp>
        <p:nvSpPr>
          <p:cNvPr id="6" name="Rectangle 5"/>
          <p:cNvSpPr/>
          <p:nvPr/>
        </p:nvSpPr>
        <p:spPr>
          <a:xfrm>
            <a:off x="0" y="2274838"/>
            <a:ext cx="9144000" cy="2308324"/>
          </a:xfrm>
          <a:prstGeom prst="rect">
            <a:avLst/>
          </a:prstGeom>
        </p:spPr>
        <p:txBody>
          <a:bodyPr wrap="square">
            <a:spAutoFit/>
          </a:bodyPr>
          <a:lstStyle/>
          <a:p>
            <a:pPr algn="ctr">
              <a:spcAft>
                <a:spcPts val="0"/>
              </a:spcAft>
            </a:pPr>
            <a:r>
              <a:rPr lang="th-TH" sz="3600" b="1" dirty="0" smtClean="0">
                <a:latin typeface="TH SarabunPSK" panose="020B0500040200020003" pitchFamily="34" charset="-34"/>
                <a:cs typeface="TH SarabunPSK" panose="020B0500040200020003" pitchFamily="34" charset="-34"/>
              </a:rPr>
              <a:t>รหัสวิชา </a:t>
            </a:r>
            <a:r>
              <a:rPr lang="en-US" sz="3600" b="1" dirty="0" smtClean="0">
                <a:effectLst/>
                <a:latin typeface="TH SarabunPSK" panose="020B0500040200020003" pitchFamily="34" charset="-34"/>
                <a:cs typeface="TH SarabunPSK" panose="020B0500040200020003" pitchFamily="34" charset="-34"/>
              </a:rPr>
              <a:t>1162202</a:t>
            </a:r>
          </a:p>
          <a:p>
            <a:pPr algn="ctr">
              <a:spcAft>
                <a:spcPts val="0"/>
              </a:spcAft>
            </a:pPr>
            <a:r>
              <a:rPr lang="th-TH" sz="3600" b="1" dirty="0" smtClean="0">
                <a:latin typeface="TH SarabunPSK" panose="020B0500040200020003" pitchFamily="34" charset="-34"/>
                <a:ea typeface="Times New Roman"/>
                <a:cs typeface="TH SarabunPSK" panose="020B0500040200020003" pitchFamily="34" charset="-34"/>
              </a:rPr>
              <a:t>หน่วยกิต</a:t>
            </a:r>
            <a:r>
              <a:rPr lang="en-US" sz="3600" b="1" dirty="0" smtClean="0">
                <a:latin typeface="TH SarabunPSK" panose="020B0500040200020003" pitchFamily="34" charset="-34"/>
                <a:ea typeface="Times New Roman"/>
                <a:cs typeface="TH SarabunPSK" panose="020B0500040200020003" pitchFamily="34" charset="-34"/>
              </a:rPr>
              <a:t>3(2-2-5)</a:t>
            </a:r>
          </a:p>
          <a:p>
            <a:pPr algn="ctr">
              <a:spcAft>
                <a:spcPts val="0"/>
              </a:spcAft>
            </a:pPr>
            <a:endParaRPr lang="en-US" sz="3600" b="1" dirty="0">
              <a:effectLst/>
              <a:latin typeface="TH SarabunPSK" panose="020B0500040200020003" pitchFamily="34" charset="-34"/>
              <a:ea typeface="Times New Roman"/>
              <a:cs typeface="TH SarabunPSK" panose="020B0500040200020003" pitchFamily="34" charset="-34"/>
            </a:endParaRPr>
          </a:p>
          <a:p>
            <a:pPr algn="ctr">
              <a:spcAft>
                <a:spcPts val="0"/>
              </a:spcAft>
            </a:pPr>
            <a:r>
              <a:rPr lang="th-TH" sz="3600" b="1" dirty="0" smtClean="0">
                <a:latin typeface="TH SarabunPSK" panose="020B0500040200020003" pitchFamily="34" charset="-34"/>
                <a:ea typeface="Times New Roman"/>
                <a:cs typeface="TH SarabunPSK" panose="020B0500040200020003" pitchFamily="34" charset="-34"/>
              </a:rPr>
              <a:t>วิชาเอก (เลือก)</a:t>
            </a:r>
            <a:endParaRPr lang="en-US" sz="3600" b="1" dirty="0">
              <a:effectLst/>
              <a:latin typeface="TH SarabunPSK" panose="020B0500040200020003" pitchFamily="34" charset="-34"/>
              <a:ea typeface="Times New Roman"/>
              <a:cs typeface="TH SarabunPSK" panose="020B0500040200020003" pitchFamily="34" charset="-34"/>
            </a:endParaRPr>
          </a:p>
        </p:txBody>
      </p:sp>
      <p:sp>
        <p:nvSpPr>
          <p:cNvPr id="7" name="TextBox 6"/>
          <p:cNvSpPr txBox="1"/>
          <p:nvPr/>
        </p:nvSpPr>
        <p:spPr>
          <a:xfrm>
            <a:off x="30354" y="5013176"/>
            <a:ext cx="9113646" cy="1754326"/>
          </a:xfrm>
          <a:prstGeom prst="rect">
            <a:avLst/>
          </a:prstGeom>
          <a:noFill/>
        </p:spPr>
        <p:txBody>
          <a:bodyPr wrap="square" rtlCol="0">
            <a:spAutoFit/>
          </a:bodyPr>
          <a:lstStyle/>
          <a:p>
            <a:pPr algn="ctr"/>
            <a:r>
              <a:rPr lang="th-TH" sz="3600" b="1" dirty="0" smtClean="0">
                <a:latin typeface="TH SarabunPSK" panose="020B0500040200020003" pitchFamily="34" charset="-34"/>
                <a:cs typeface="TH SarabunPSK" panose="020B0500040200020003" pitchFamily="34" charset="-34"/>
              </a:rPr>
              <a:t>อ. ดร. วรวัฒน์   พรหมเด่น</a:t>
            </a:r>
          </a:p>
          <a:p>
            <a:pPr algn="ctr"/>
            <a:r>
              <a:rPr lang="th-TH" sz="3600" b="1" dirty="0" smtClean="0">
                <a:latin typeface="TH SarabunPSK" panose="020B0500040200020003" pitchFamily="34" charset="-34"/>
                <a:cs typeface="TH SarabunPSK" panose="020B0500040200020003" pitchFamily="34" charset="-34"/>
              </a:rPr>
              <a:t>สาขาวิชาวิทยาศาสตร์ทั่วไป คณะครุศาสตร์</a:t>
            </a:r>
          </a:p>
          <a:p>
            <a:pPr algn="ctr"/>
            <a:r>
              <a:rPr lang="th-TH" sz="3600" b="1" dirty="0" smtClean="0">
                <a:latin typeface="TH SarabunPSK" panose="020B0500040200020003" pitchFamily="34" charset="-34"/>
                <a:cs typeface="TH SarabunPSK" panose="020B0500040200020003" pitchFamily="34" charset="-34"/>
              </a:rPr>
              <a:t>มหาวิทยาลัยราชภัฏบุรีรัมย์</a:t>
            </a:r>
            <a:endParaRPr lang="th-TH" sz="36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548515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5340119"/>
            <a:ext cx="9144000" cy="3759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ounded Rectangle 5"/>
          <p:cNvSpPr/>
          <p:nvPr/>
        </p:nvSpPr>
        <p:spPr>
          <a:xfrm>
            <a:off x="0" y="4424976"/>
            <a:ext cx="9144000" cy="3759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ounded Rectangle 4"/>
          <p:cNvSpPr/>
          <p:nvPr/>
        </p:nvSpPr>
        <p:spPr>
          <a:xfrm>
            <a:off x="0" y="3083820"/>
            <a:ext cx="9144000" cy="93610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Rectangle 3"/>
          <p:cNvSpPr/>
          <p:nvPr/>
        </p:nvSpPr>
        <p:spPr>
          <a:xfrm>
            <a:off x="323528" y="116632"/>
            <a:ext cx="8496944" cy="6678751"/>
          </a:xfrm>
          <a:prstGeom prst="rect">
            <a:avLst/>
          </a:prstGeom>
        </p:spPr>
        <p:txBody>
          <a:bodyPr wrap="square">
            <a:spAutoFit/>
          </a:bodyPr>
          <a:lstStyle/>
          <a:p>
            <a:r>
              <a:rPr lang="en-US" sz="4000" b="1" dirty="0">
                <a:solidFill>
                  <a:srgbClr val="C00000"/>
                </a:solidFill>
              </a:rPr>
              <a:t>S</a:t>
            </a:r>
            <a:r>
              <a:rPr lang="en-US" sz="4000" b="1" dirty="0" smtClean="0">
                <a:solidFill>
                  <a:srgbClr val="C00000"/>
                </a:solidFill>
              </a:rPr>
              <a:t>ix hallmarks of cancer</a:t>
            </a:r>
          </a:p>
          <a:p>
            <a:endParaRPr lang="en-US" sz="1200" dirty="0"/>
          </a:p>
          <a:p>
            <a:r>
              <a:rPr lang="en-US" dirty="0" smtClean="0"/>
              <a:t>	These are characteristics that the cancer cells need to produce a malignant tumor. They include:</a:t>
            </a:r>
          </a:p>
          <a:p>
            <a:endParaRPr lang="en-US" dirty="0" smtClean="0">
              <a:solidFill>
                <a:srgbClr val="C00000"/>
              </a:solidFill>
            </a:endParaRPr>
          </a:p>
          <a:p>
            <a:r>
              <a:rPr lang="en-US" dirty="0" smtClean="0"/>
              <a:t> 1. Cell growth and division without the proper signals to do so</a:t>
            </a:r>
          </a:p>
          <a:p>
            <a:r>
              <a:rPr lang="en-US" dirty="0" smtClean="0">
                <a:solidFill>
                  <a:srgbClr val="C00000"/>
                </a:solidFill>
              </a:rPr>
              <a:t>2. Continuous growth and division even when there are signals telling them to stop.</a:t>
            </a:r>
          </a:p>
          <a:p>
            <a:r>
              <a:rPr lang="en-US" dirty="0" smtClean="0"/>
              <a:t>3. Avoidance of programmed cell death</a:t>
            </a:r>
          </a:p>
          <a:p>
            <a:r>
              <a:rPr lang="en-US" dirty="0" smtClean="0">
                <a:solidFill>
                  <a:srgbClr val="C00000"/>
                </a:solidFill>
              </a:rPr>
              <a:t>4. Limitless number of cell divisions</a:t>
            </a:r>
          </a:p>
          <a:p>
            <a:r>
              <a:rPr lang="en-US" dirty="0" smtClean="0"/>
              <a:t>5. Promoting blood vessel construction</a:t>
            </a:r>
          </a:p>
          <a:p>
            <a:r>
              <a:rPr lang="en-US" dirty="0" smtClean="0">
                <a:solidFill>
                  <a:srgbClr val="C00000"/>
                </a:solidFill>
              </a:rPr>
              <a:t>6. Invasion of tissue and formation of metastases[24]</a:t>
            </a:r>
          </a:p>
          <a:p>
            <a:endParaRPr lang="en-US" sz="2000" dirty="0" smtClean="0">
              <a:solidFill>
                <a:srgbClr val="C00000"/>
              </a:solidFill>
            </a:endParaRPr>
          </a:p>
          <a:p>
            <a:r>
              <a:rPr lang="en-US" sz="2000" dirty="0" smtClean="0"/>
              <a:t>The progression from normal cells to cells that can form a detectable mass to outright cancer involves multiple steps known as malignant progression</a:t>
            </a:r>
            <a:endParaRPr lang="en-US" sz="2000" dirty="0"/>
          </a:p>
        </p:txBody>
      </p:sp>
    </p:spTree>
    <p:extLst>
      <p:ext uri="{BB962C8B-B14F-4D97-AF65-F5344CB8AC3E}">
        <p14:creationId xmlns:p14="http://schemas.microsoft.com/office/powerpoint/2010/main" val="267506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240323"/>
            <a:ext cx="4515660" cy="707886"/>
          </a:xfrm>
          <a:prstGeom prst="rect">
            <a:avLst/>
          </a:prstGeom>
        </p:spPr>
        <p:txBody>
          <a:bodyPr wrap="none">
            <a:spAutoFit/>
          </a:bodyPr>
          <a:lstStyle/>
          <a:p>
            <a:r>
              <a:rPr lang="en-US" sz="4000" b="1" dirty="0" smtClean="0">
                <a:solidFill>
                  <a:srgbClr val="C00000"/>
                </a:solidFill>
              </a:rPr>
              <a:t>Signs and symptoms</a:t>
            </a:r>
            <a:endParaRPr lang="th-TH" sz="4000" b="1" dirty="0">
              <a:solidFill>
                <a:srgbClr val="C00000"/>
              </a:solidFill>
            </a:endParaRPr>
          </a:p>
        </p:txBody>
      </p:sp>
      <p:sp>
        <p:nvSpPr>
          <p:cNvPr id="5" name="Rectangle 4"/>
          <p:cNvSpPr/>
          <p:nvPr/>
        </p:nvSpPr>
        <p:spPr>
          <a:xfrm>
            <a:off x="323528" y="979838"/>
            <a:ext cx="8496944" cy="5616922"/>
          </a:xfrm>
          <a:prstGeom prst="rect">
            <a:avLst/>
          </a:prstGeom>
        </p:spPr>
        <p:txBody>
          <a:bodyPr wrap="square">
            <a:spAutoFit/>
          </a:bodyPr>
          <a:lstStyle/>
          <a:p>
            <a:r>
              <a:rPr lang="en-US" sz="3600" b="1" dirty="0" smtClean="0">
                <a:solidFill>
                  <a:srgbClr val="FF0000"/>
                </a:solidFill>
              </a:rPr>
              <a:t>Local effects</a:t>
            </a:r>
          </a:p>
          <a:p>
            <a:endParaRPr lang="en-US" sz="1100" dirty="0" smtClean="0"/>
          </a:p>
          <a:p>
            <a:r>
              <a:rPr lang="en-US" sz="2400" b="1" dirty="0" smtClean="0"/>
              <a:t>Local symptoms may occur due to the mass of the tumor or its </a:t>
            </a:r>
            <a:r>
              <a:rPr lang="en-US" sz="2400" b="1" dirty="0" smtClean="0"/>
              <a:t>ulceration.  For example</a:t>
            </a:r>
            <a:endParaRPr lang="en-US" sz="2000" dirty="0"/>
          </a:p>
          <a:p>
            <a:pPr marL="285750" indent="-285750">
              <a:buFont typeface="Wingdings" panose="05000000000000000000" pitchFamily="2" charset="2"/>
              <a:buChar char="Ø"/>
            </a:pPr>
            <a:r>
              <a:rPr lang="en-US" sz="2200" dirty="0" smtClean="0"/>
              <a:t>mass </a:t>
            </a:r>
            <a:r>
              <a:rPr lang="en-US" sz="2200" dirty="0" smtClean="0"/>
              <a:t>effects from lung cancer can cause blockage of the bronchus resulting in cough or pneumonia; esophageal cancer can cause narrowing of the esophagus, making it difficult or painful to </a:t>
            </a:r>
            <a:r>
              <a:rPr lang="en-US" sz="2200" dirty="0" smtClean="0"/>
              <a:t>swallow.</a:t>
            </a:r>
          </a:p>
          <a:p>
            <a:pPr marL="285750" indent="-285750">
              <a:buFont typeface="Wingdings" panose="05000000000000000000" pitchFamily="2" charset="2"/>
              <a:buChar char="Ø"/>
            </a:pPr>
            <a:r>
              <a:rPr lang="en-US" sz="2200" dirty="0" smtClean="0"/>
              <a:t>colorectal </a:t>
            </a:r>
            <a:r>
              <a:rPr lang="en-US" sz="2200" dirty="0" smtClean="0"/>
              <a:t>cancer may lead to narrowing or blockages in the bowel, resulting in changes in bowel </a:t>
            </a:r>
            <a:r>
              <a:rPr lang="en-US" sz="2200" dirty="0" smtClean="0"/>
              <a:t>habits.</a:t>
            </a:r>
          </a:p>
          <a:p>
            <a:pPr marL="285750" indent="-285750">
              <a:buFont typeface="Wingdings" panose="05000000000000000000" pitchFamily="2" charset="2"/>
              <a:buChar char="Ø"/>
            </a:pPr>
            <a:r>
              <a:rPr lang="en-US" sz="2200" dirty="0" smtClean="0"/>
              <a:t>Masses </a:t>
            </a:r>
            <a:r>
              <a:rPr lang="en-US" sz="2200" dirty="0" smtClean="0"/>
              <a:t>in breasts or testicles may be easily felt. </a:t>
            </a:r>
            <a:endParaRPr lang="en-US" sz="2200" dirty="0" smtClean="0"/>
          </a:p>
          <a:p>
            <a:pPr marL="285750" indent="-285750">
              <a:buFont typeface="Wingdings" panose="05000000000000000000" pitchFamily="2" charset="2"/>
              <a:buChar char="Ø"/>
            </a:pPr>
            <a:r>
              <a:rPr lang="en-US" sz="2200" dirty="0" smtClean="0"/>
              <a:t>Ulceration </a:t>
            </a:r>
            <a:r>
              <a:rPr lang="en-US" sz="2200" dirty="0" smtClean="0"/>
              <a:t>can cause bleeding </a:t>
            </a:r>
            <a:r>
              <a:rPr lang="en-US" sz="2200" dirty="0" smtClean="0"/>
              <a:t>that</a:t>
            </a:r>
          </a:p>
          <a:p>
            <a:pPr marL="285750" indent="-285750">
              <a:buFont typeface="Wingdings" panose="05000000000000000000" pitchFamily="2" charset="2"/>
              <a:buChar char="Ø"/>
            </a:pPr>
            <a:r>
              <a:rPr lang="en-US" sz="2200" dirty="0" smtClean="0"/>
              <a:t>if </a:t>
            </a:r>
            <a:r>
              <a:rPr lang="en-US" sz="2200" dirty="0" smtClean="0"/>
              <a:t>it occurs in the lung, will lead to coughing up blood, in the bowels to anemia or rectal bleeding, in the bladder to blood in the urine, and in the uterus to vaginal bleeding. Although localized pain may occur in advanced cancer, the initial swelling is usually painless. Some cancers can cause a buildup of fluid within the chest or abdomen</a:t>
            </a:r>
            <a:endParaRPr lang="en-US" sz="2200" dirty="0"/>
          </a:p>
        </p:txBody>
      </p:sp>
    </p:spTree>
    <p:extLst>
      <p:ext uri="{BB962C8B-B14F-4D97-AF65-F5344CB8AC3E}">
        <p14:creationId xmlns:p14="http://schemas.microsoft.com/office/powerpoint/2010/main" val="136570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052736"/>
            <a:ext cx="8208912" cy="4185761"/>
          </a:xfrm>
          <a:prstGeom prst="rect">
            <a:avLst/>
          </a:prstGeom>
        </p:spPr>
        <p:txBody>
          <a:bodyPr wrap="square">
            <a:spAutoFit/>
          </a:bodyPr>
          <a:lstStyle/>
          <a:p>
            <a:r>
              <a:rPr lang="en-US" sz="3200" dirty="0" smtClean="0">
                <a:solidFill>
                  <a:srgbClr val="FF0000"/>
                </a:solidFill>
              </a:rPr>
              <a:t>Systemic symptoms</a:t>
            </a:r>
          </a:p>
          <a:p>
            <a:endParaRPr lang="en-US" sz="1800" dirty="0" smtClean="0"/>
          </a:p>
          <a:p>
            <a:r>
              <a:rPr lang="en-US" sz="2400" dirty="0" smtClean="0"/>
              <a:t>General symptoms occur due to distant effects of the cancer that are not related to direct or metastatic spread. </a:t>
            </a:r>
            <a:endParaRPr lang="en-US" sz="2400" dirty="0" smtClean="0"/>
          </a:p>
          <a:p>
            <a:r>
              <a:rPr lang="en-US" sz="2400" dirty="0" smtClean="0"/>
              <a:t>These </a:t>
            </a:r>
            <a:r>
              <a:rPr lang="en-US" sz="2400" dirty="0" smtClean="0"/>
              <a:t>may include: </a:t>
            </a:r>
            <a:endParaRPr lang="en-US" sz="2400" dirty="0" smtClean="0"/>
          </a:p>
          <a:p>
            <a:pPr marL="342900" indent="-342900">
              <a:buFont typeface="Wingdings" panose="05000000000000000000" pitchFamily="2" charset="2"/>
              <a:buChar char="Ø"/>
            </a:pPr>
            <a:r>
              <a:rPr lang="en-US" sz="2400" dirty="0" smtClean="0"/>
              <a:t>unintentional </a:t>
            </a:r>
            <a:r>
              <a:rPr lang="en-US" sz="2400" dirty="0" smtClean="0"/>
              <a:t>weight </a:t>
            </a:r>
            <a:r>
              <a:rPr lang="en-US" sz="2400" dirty="0" smtClean="0"/>
              <a:t>loss</a:t>
            </a:r>
          </a:p>
          <a:p>
            <a:pPr marL="342900" indent="-342900">
              <a:buFont typeface="Wingdings" panose="05000000000000000000" pitchFamily="2" charset="2"/>
              <a:buChar char="Ø"/>
            </a:pPr>
            <a:r>
              <a:rPr lang="en-US" sz="2400" dirty="0" smtClean="0"/>
              <a:t>Fever</a:t>
            </a:r>
          </a:p>
          <a:p>
            <a:pPr marL="342900" indent="-342900">
              <a:buFont typeface="Wingdings" panose="05000000000000000000" pitchFamily="2" charset="2"/>
              <a:buChar char="Ø"/>
            </a:pPr>
            <a:r>
              <a:rPr lang="en-US" sz="2400" dirty="0" smtClean="0"/>
              <a:t>being </a:t>
            </a:r>
            <a:r>
              <a:rPr lang="en-US" sz="2400" dirty="0" smtClean="0"/>
              <a:t>excessively </a:t>
            </a:r>
            <a:r>
              <a:rPr lang="en-US" sz="2400" dirty="0" smtClean="0"/>
              <a:t>tired</a:t>
            </a:r>
          </a:p>
          <a:p>
            <a:pPr marL="342900" indent="-342900">
              <a:buFont typeface="Wingdings" panose="05000000000000000000" pitchFamily="2" charset="2"/>
              <a:buChar char="Ø"/>
            </a:pPr>
            <a:r>
              <a:rPr lang="en-US" sz="2400" dirty="0" smtClean="0"/>
              <a:t>changes </a:t>
            </a:r>
            <a:r>
              <a:rPr lang="en-US" sz="2400" dirty="0" smtClean="0"/>
              <a:t>to the </a:t>
            </a:r>
            <a:r>
              <a:rPr lang="en-US" sz="2400" dirty="0" smtClean="0"/>
              <a:t>skin.</a:t>
            </a:r>
          </a:p>
          <a:p>
            <a:pPr marL="342900" indent="-342900">
              <a:buFont typeface="Wingdings" panose="05000000000000000000" pitchFamily="2" charset="2"/>
              <a:buChar char="Ø"/>
            </a:pPr>
            <a:r>
              <a:rPr lang="en-US" sz="2400" dirty="0" smtClean="0"/>
              <a:t>Hodgkin </a:t>
            </a:r>
            <a:r>
              <a:rPr lang="en-US" sz="2400" dirty="0" smtClean="0"/>
              <a:t>disease, </a:t>
            </a:r>
            <a:r>
              <a:rPr lang="en-US" sz="2400" dirty="0" err="1" smtClean="0"/>
              <a:t>leukemias</a:t>
            </a:r>
            <a:r>
              <a:rPr lang="en-US" sz="2400" dirty="0" smtClean="0"/>
              <a:t>, and cancers of the liver or kidney can cause a persistent fever of unknown </a:t>
            </a:r>
            <a:r>
              <a:rPr lang="en-US" sz="2400" dirty="0" smtClean="0"/>
              <a:t>origin.</a:t>
            </a:r>
            <a:endParaRPr lang="en-US" sz="2400" dirty="0" smtClean="0"/>
          </a:p>
        </p:txBody>
      </p:sp>
      <p:sp>
        <p:nvSpPr>
          <p:cNvPr id="3" name="Rectangle 2"/>
          <p:cNvSpPr/>
          <p:nvPr/>
        </p:nvSpPr>
        <p:spPr>
          <a:xfrm>
            <a:off x="2123728" y="240323"/>
            <a:ext cx="4515660" cy="707886"/>
          </a:xfrm>
          <a:prstGeom prst="rect">
            <a:avLst/>
          </a:prstGeom>
        </p:spPr>
        <p:txBody>
          <a:bodyPr wrap="none">
            <a:spAutoFit/>
          </a:bodyPr>
          <a:lstStyle/>
          <a:p>
            <a:r>
              <a:rPr lang="en-US" sz="4000" b="1" dirty="0" smtClean="0">
                <a:solidFill>
                  <a:srgbClr val="C00000"/>
                </a:solidFill>
              </a:rPr>
              <a:t>Signs and symptoms</a:t>
            </a:r>
            <a:endParaRPr lang="th-TH" sz="4000" b="1" dirty="0">
              <a:solidFill>
                <a:srgbClr val="C00000"/>
              </a:solidFill>
            </a:endParaRPr>
          </a:p>
        </p:txBody>
      </p:sp>
    </p:spTree>
    <p:extLst>
      <p:ext uri="{BB962C8B-B14F-4D97-AF65-F5344CB8AC3E}">
        <p14:creationId xmlns:p14="http://schemas.microsoft.com/office/powerpoint/2010/main" val="12078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280" y="1124744"/>
            <a:ext cx="8587208" cy="5663089"/>
          </a:xfrm>
          <a:prstGeom prst="rect">
            <a:avLst/>
          </a:prstGeom>
        </p:spPr>
        <p:txBody>
          <a:bodyPr wrap="square">
            <a:spAutoFit/>
          </a:bodyPr>
          <a:lstStyle/>
          <a:p>
            <a:r>
              <a:rPr lang="en-US" sz="3200" dirty="0" smtClean="0">
                <a:solidFill>
                  <a:srgbClr val="FF0000"/>
                </a:solidFill>
              </a:rPr>
              <a:t>Metastasis</a:t>
            </a:r>
          </a:p>
          <a:p>
            <a:endParaRPr lang="en-US" sz="1800" dirty="0" smtClean="0"/>
          </a:p>
          <a:p>
            <a:r>
              <a:rPr lang="en-US" sz="2400" b="1" dirty="0" smtClean="0">
                <a:solidFill>
                  <a:srgbClr val="0070C0"/>
                </a:solidFill>
              </a:rPr>
              <a:t>	Cancer </a:t>
            </a:r>
            <a:r>
              <a:rPr lang="en-US" sz="2400" b="1" dirty="0" smtClean="0">
                <a:solidFill>
                  <a:srgbClr val="0070C0"/>
                </a:solidFill>
              </a:rPr>
              <a:t>can spread from its original site by local spread</a:t>
            </a:r>
            <a:r>
              <a:rPr lang="en-US" sz="2400" dirty="0" smtClean="0"/>
              <a:t>, lymphatic spread to regional lymph nodes or by blood (</a:t>
            </a:r>
            <a:r>
              <a:rPr lang="en-US" sz="2400" dirty="0" err="1" smtClean="0"/>
              <a:t>haematogenous</a:t>
            </a:r>
            <a:r>
              <a:rPr lang="en-US" sz="2400" dirty="0" smtClean="0"/>
              <a:t> spread) to distant sites, </a:t>
            </a:r>
            <a:r>
              <a:rPr lang="en-US" sz="2400" b="1" dirty="0" smtClean="0">
                <a:solidFill>
                  <a:srgbClr val="0070C0"/>
                </a:solidFill>
              </a:rPr>
              <a:t>known as metastasis. </a:t>
            </a:r>
            <a:r>
              <a:rPr lang="en-US" sz="2400" dirty="0" smtClean="0"/>
              <a:t>When cancer spreads by a </a:t>
            </a:r>
            <a:r>
              <a:rPr lang="en-US" sz="2400" dirty="0" err="1" smtClean="0"/>
              <a:t>haematogenous</a:t>
            </a:r>
            <a:r>
              <a:rPr lang="en-US" sz="2400" dirty="0" smtClean="0"/>
              <a:t> route, it usually spreads all over the body</a:t>
            </a:r>
            <a:r>
              <a:rPr lang="en-US" sz="2400" dirty="0" smtClean="0"/>
              <a:t>.</a:t>
            </a:r>
          </a:p>
          <a:p>
            <a:r>
              <a:rPr lang="en-US" sz="2400" dirty="0"/>
              <a:t>	</a:t>
            </a:r>
            <a:r>
              <a:rPr lang="en-US" sz="2400" dirty="0" smtClean="0"/>
              <a:t> </a:t>
            </a:r>
            <a:r>
              <a:rPr lang="en-US" sz="2400" dirty="0" smtClean="0"/>
              <a:t>However, cancer 'seeds' grow in certain selected site only ('soil') as hypothesized in the soil and seed hypothesis of cancer metastasis. The symptoms of metastatic cancers depend on the location of the tumor, and can include enlarged lymph nodes (which can be felt or sometimes seen under the skin and are typically hard), enlarged liver or enlarged spleen, which can be felt in the abdomen, pain or fracture of affected bones, and neurological symptoms</a:t>
            </a:r>
            <a:endParaRPr lang="en-US" sz="2400" dirty="0"/>
          </a:p>
        </p:txBody>
      </p:sp>
      <p:sp>
        <p:nvSpPr>
          <p:cNvPr id="3" name="Rectangle 2"/>
          <p:cNvSpPr/>
          <p:nvPr/>
        </p:nvSpPr>
        <p:spPr>
          <a:xfrm>
            <a:off x="2123728" y="240323"/>
            <a:ext cx="4515660" cy="707886"/>
          </a:xfrm>
          <a:prstGeom prst="rect">
            <a:avLst/>
          </a:prstGeom>
        </p:spPr>
        <p:txBody>
          <a:bodyPr wrap="none">
            <a:spAutoFit/>
          </a:bodyPr>
          <a:lstStyle/>
          <a:p>
            <a:r>
              <a:rPr lang="en-US" sz="4000" b="1" dirty="0" smtClean="0">
                <a:solidFill>
                  <a:srgbClr val="C00000"/>
                </a:solidFill>
              </a:rPr>
              <a:t>Signs and symptoms</a:t>
            </a:r>
            <a:endParaRPr lang="th-TH" sz="4000" b="1" dirty="0">
              <a:solidFill>
                <a:srgbClr val="C00000"/>
              </a:solidFill>
            </a:endParaRPr>
          </a:p>
        </p:txBody>
      </p:sp>
    </p:spTree>
    <p:extLst>
      <p:ext uri="{BB962C8B-B14F-4D97-AF65-F5344CB8AC3E}">
        <p14:creationId xmlns:p14="http://schemas.microsoft.com/office/powerpoint/2010/main" val="779661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534400" cy="53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843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b/bd/Symptoms_of_cancer_metastasis.svg/800px-Symptoms_of_cancer_metastas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5345"/>
            <a:ext cx="4752528" cy="65073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62441" y="1764545"/>
            <a:ext cx="1030123" cy="707886"/>
          </a:xfrm>
          <a:prstGeom prst="rect">
            <a:avLst/>
          </a:prstGeom>
          <a:noFill/>
        </p:spPr>
        <p:txBody>
          <a:bodyPr wrap="none" rtlCol="0">
            <a:spAutoFit/>
          </a:bodyPr>
          <a:lstStyle/>
          <a:p>
            <a:r>
              <a:rPr lang="th-TH" sz="2000" dirty="0" smtClean="0"/>
              <a:t>ลมชัก</a:t>
            </a:r>
          </a:p>
          <a:p>
            <a:r>
              <a:rPr lang="th-TH" sz="2000" dirty="0" smtClean="0"/>
              <a:t>เวียนศีรษะ</a:t>
            </a:r>
            <a:endParaRPr lang="th-TH" sz="2000" dirty="0"/>
          </a:p>
        </p:txBody>
      </p:sp>
      <p:sp>
        <p:nvSpPr>
          <p:cNvPr id="3" name="TextBox 2"/>
          <p:cNvSpPr txBox="1"/>
          <p:nvPr/>
        </p:nvSpPr>
        <p:spPr>
          <a:xfrm>
            <a:off x="3393840" y="3429000"/>
            <a:ext cx="1058303" cy="369332"/>
          </a:xfrm>
          <a:prstGeom prst="rect">
            <a:avLst/>
          </a:prstGeom>
          <a:noFill/>
        </p:spPr>
        <p:txBody>
          <a:bodyPr wrap="none" rtlCol="0">
            <a:spAutoFit/>
          </a:bodyPr>
          <a:lstStyle/>
          <a:p>
            <a:r>
              <a:rPr lang="th-TH" sz="1800" dirty="0" smtClean="0"/>
              <a:t>หายใจลำบาก</a:t>
            </a:r>
            <a:endParaRPr lang="th-TH" sz="1800" dirty="0"/>
          </a:p>
        </p:txBody>
      </p:sp>
      <p:sp>
        <p:nvSpPr>
          <p:cNvPr id="4" name="Rectangle 3"/>
          <p:cNvSpPr/>
          <p:nvPr/>
        </p:nvSpPr>
        <p:spPr>
          <a:xfrm>
            <a:off x="395536" y="4077072"/>
            <a:ext cx="2028119" cy="369332"/>
          </a:xfrm>
          <a:prstGeom prst="rect">
            <a:avLst/>
          </a:prstGeom>
        </p:spPr>
        <p:txBody>
          <a:bodyPr wrap="none">
            <a:spAutoFit/>
          </a:bodyPr>
          <a:lstStyle/>
          <a:p>
            <a:r>
              <a:rPr lang="th-TH" sz="1800" dirty="0"/>
              <a:t>การผิดปกติของต่อมน้ำเหลือง</a:t>
            </a:r>
          </a:p>
        </p:txBody>
      </p:sp>
      <p:sp>
        <p:nvSpPr>
          <p:cNvPr id="5" name="Rectangle 4"/>
          <p:cNvSpPr/>
          <p:nvPr/>
        </p:nvSpPr>
        <p:spPr>
          <a:xfrm>
            <a:off x="1927874" y="4769388"/>
            <a:ext cx="535724" cy="369332"/>
          </a:xfrm>
          <a:prstGeom prst="rect">
            <a:avLst/>
          </a:prstGeom>
        </p:spPr>
        <p:txBody>
          <a:bodyPr wrap="none">
            <a:spAutoFit/>
          </a:bodyPr>
          <a:lstStyle/>
          <a:p>
            <a:r>
              <a:rPr lang="th-TH" sz="1800" smtClean="0"/>
              <a:t>ตับโต</a:t>
            </a:r>
            <a:endParaRPr lang="th-TH" sz="1800" dirty="0"/>
          </a:p>
        </p:txBody>
      </p:sp>
      <p:sp>
        <p:nvSpPr>
          <p:cNvPr id="6" name="Rectangle 5"/>
          <p:cNvSpPr/>
          <p:nvPr/>
        </p:nvSpPr>
        <p:spPr>
          <a:xfrm>
            <a:off x="1629227" y="5043823"/>
            <a:ext cx="891591" cy="307777"/>
          </a:xfrm>
          <a:prstGeom prst="rect">
            <a:avLst/>
          </a:prstGeom>
        </p:spPr>
        <p:txBody>
          <a:bodyPr wrap="none">
            <a:spAutoFit/>
          </a:bodyPr>
          <a:lstStyle/>
          <a:p>
            <a:r>
              <a:rPr lang="th-TH" sz="1400" dirty="0">
                <a:latin typeface="Tahoma"/>
                <a:cs typeface="Tahoma"/>
              </a:rPr>
              <a:t>โรคดีซ่าน</a:t>
            </a:r>
            <a:endParaRPr lang="th-TH" sz="1400" dirty="0"/>
          </a:p>
        </p:txBody>
      </p:sp>
    </p:spTree>
    <p:extLst>
      <p:ext uri="{BB962C8B-B14F-4D97-AF65-F5344CB8AC3E}">
        <p14:creationId xmlns:p14="http://schemas.microsoft.com/office/powerpoint/2010/main" val="3588251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9126" y="61983"/>
            <a:ext cx="1797287" cy="769441"/>
          </a:xfrm>
          <a:prstGeom prst="rect">
            <a:avLst/>
          </a:prstGeom>
        </p:spPr>
        <p:txBody>
          <a:bodyPr wrap="none">
            <a:spAutoFit/>
          </a:bodyPr>
          <a:lstStyle/>
          <a:p>
            <a:r>
              <a:rPr lang="en-US" sz="4400" b="1" dirty="0">
                <a:solidFill>
                  <a:srgbClr val="C00000"/>
                </a:solidFill>
              </a:rPr>
              <a:t>Causes</a:t>
            </a:r>
            <a:endParaRPr lang="th-TH" sz="4400" b="1" dirty="0">
              <a:solidFill>
                <a:srgbClr val="C00000"/>
              </a:solidFill>
            </a:endParaRPr>
          </a:p>
        </p:txBody>
      </p:sp>
      <p:sp>
        <p:nvSpPr>
          <p:cNvPr id="5" name="Rectangle 4"/>
          <p:cNvSpPr/>
          <p:nvPr/>
        </p:nvSpPr>
        <p:spPr>
          <a:xfrm>
            <a:off x="107504" y="874647"/>
            <a:ext cx="8784976" cy="1384995"/>
          </a:xfrm>
          <a:prstGeom prst="rect">
            <a:avLst/>
          </a:prstGeom>
        </p:spPr>
        <p:txBody>
          <a:bodyPr wrap="square">
            <a:spAutoFit/>
          </a:bodyPr>
          <a:lstStyle/>
          <a:p>
            <a:r>
              <a:rPr lang="en-US" dirty="0">
                <a:solidFill>
                  <a:srgbClr val="0070C0"/>
                </a:solidFill>
              </a:rPr>
              <a:t>The great majority of cancers, some 90–95% of cases, are due to environmental factors. </a:t>
            </a:r>
            <a:endParaRPr lang="en-US" dirty="0" smtClean="0">
              <a:solidFill>
                <a:srgbClr val="0070C0"/>
              </a:solidFill>
            </a:endParaRPr>
          </a:p>
          <a:p>
            <a:r>
              <a:rPr lang="en-US" dirty="0" smtClean="0">
                <a:solidFill>
                  <a:srgbClr val="0070C0"/>
                </a:solidFill>
              </a:rPr>
              <a:t>The </a:t>
            </a:r>
            <a:r>
              <a:rPr lang="en-US" dirty="0">
                <a:solidFill>
                  <a:srgbClr val="0070C0"/>
                </a:solidFill>
              </a:rPr>
              <a:t>remaining 5–10% are due to inherited </a:t>
            </a:r>
            <a:r>
              <a:rPr lang="en-US" dirty="0" smtClean="0">
                <a:solidFill>
                  <a:srgbClr val="0070C0"/>
                </a:solidFill>
              </a:rPr>
              <a:t>genetics.</a:t>
            </a:r>
            <a:endParaRPr lang="th-TH" dirty="0">
              <a:solidFill>
                <a:srgbClr val="0070C0"/>
              </a:solidFill>
            </a:endParaRPr>
          </a:p>
        </p:txBody>
      </p:sp>
      <p:sp>
        <p:nvSpPr>
          <p:cNvPr id="6" name="Rectangle 5"/>
          <p:cNvSpPr/>
          <p:nvPr/>
        </p:nvSpPr>
        <p:spPr>
          <a:xfrm>
            <a:off x="133492" y="2492896"/>
            <a:ext cx="8758987" cy="2246769"/>
          </a:xfrm>
          <a:prstGeom prst="rect">
            <a:avLst/>
          </a:prstGeom>
        </p:spPr>
        <p:txBody>
          <a:bodyPr wrap="square">
            <a:spAutoFit/>
          </a:bodyPr>
          <a:lstStyle/>
          <a:p>
            <a:r>
              <a:rPr lang="en-US" dirty="0"/>
              <a:t> Environmental, as used by cancer researchers, means any cause that is not inherited genetically, such as </a:t>
            </a:r>
            <a:endParaRPr lang="en-US" dirty="0" smtClean="0"/>
          </a:p>
          <a:p>
            <a:r>
              <a:rPr lang="en-US" dirty="0" smtClean="0"/>
              <a:t>lifestyle</a:t>
            </a:r>
            <a:r>
              <a:rPr lang="en-US" dirty="0"/>
              <a:t>, economic and behavioral factors, and not merely pollution</a:t>
            </a:r>
            <a:r>
              <a:rPr lang="en-US" dirty="0" smtClean="0"/>
              <a:t>.</a:t>
            </a:r>
          </a:p>
          <a:p>
            <a:r>
              <a:rPr lang="en-US" dirty="0"/>
              <a:t>	</a:t>
            </a:r>
            <a:endParaRPr lang="th-TH" dirty="0"/>
          </a:p>
        </p:txBody>
      </p:sp>
    </p:spTree>
    <p:extLst>
      <p:ext uri="{BB962C8B-B14F-4D97-AF65-F5344CB8AC3E}">
        <p14:creationId xmlns:p14="http://schemas.microsoft.com/office/powerpoint/2010/main" val="963971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620688"/>
            <a:ext cx="7632848" cy="5262979"/>
          </a:xfrm>
          <a:prstGeom prst="rect">
            <a:avLst/>
          </a:prstGeom>
        </p:spPr>
        <p:txBody>
          <a:bodyPr wrap="square">
            <a:spAutoFit/>
          </a:bodyPr>
          <a:lstStyle/>
          <a:p>
            <a:r>
              <a:rPr lang="en-US" dirty="0">
                <a:solidFill>
                  <a:srgbClr val="0070C0"/>
                </a:solidFill>
              </a:rPr>
              <a:t>Common environmental factors that contribute to cancer death </a:t>
            </a:r>
            <a:r>
              <a:rPr lang="en-US" dirty="0" smtClean="0">
                <a:solidFill>
                  <a:srgbClr val="0070C0"/>
                </a:solidFill>
              </a:rPr>
              <a:t>include : </a:t>
            </a:r>
          </a:p>
          <a:p>
            <a:endParaRPr lang="en-US" dirty="0">
              <a:solidFill>
                <a:srgbClr val="FF0000"/>
              </a:solidFill>
            </a:endParaRPr>
          </a:p>
          <a:p>
            <a:pPr marL="457200" indent="-457200">
              <a:buFont typeface="Wingdings" panose="05000000000000000000" pitchFamily="2" charset="2"/>
              <a:buChar char="Ø"/>
            </a:pPr>
            <a:r>
              <a:rPr lang="en-US" dirty="0">
                <a:solidFill>
                  <a:srgbClr val="FF0000"/>
                </a:solidFill>
              </a:rPr>
              <a:t>tobacco (25–30</a:t>
            </a:r>
            <a:r>
              <a:rPr lang="en-US" dirty="0" smtClean="0">
                <a:solidFill>
                  <a:srgbClr val="FF0000"/>
                </a:solidFill>
              </a:rPr>
              <a:t>%)</a:t>
            </a:r>
          </a:p>
          <a:p>
            <a:pPr marL="457200" indent="-457200">
              <a:buFont typeface="Wingdings" panose="05000000000000000000" pitchFamily="2" charset="2"/>
              <a:buChar char="Ø"/>
            </a:pPr>
            <a:r>
              <a:rPr lang="en-US" dirty="0" smtClean="0">
                <a:solidFill>
                  <a:srgbClr val="FF0000"/>
                </a:solidFill>
              </a:rPr>
              <a:t>diet </a:t>
            </a:r>
            <a:r>
              <a:rPr lang="en-US" dirty="0">
                <a:solidFill>
                  <a:srgbClr val="FF0000"/>
                </a:solidFill>
              </a:rPr>
              <a:t>and obesity (30–35</a:t>
            </a:r>
            <a:r>
              <a:rPr lang="en-US" dirty="0" smtClean="0">
                <a:solidFill>
                  <a:srgbClr val="FF0000"/>
                </a:solidFill>
              </a:rPr>
              <a:t>%)</a:t>
            </a:r>
          </a:p>
          <a:p>
            <a:pPr marL="457200" indent="-457200">
              <a:buFont typeface="Wingdings" panose="05000000000000000000" pitchFamily="2" charset="2"/>
              <a:buChar char="Ø"/>
            </a:pPr>
            <a:r>
              <a:rPr lang="en-US" dirty="0" smtClean="0">
                <a:solidFill>
                  <a:srgbClr val="FF0000"/>
                </a:solidFill>
              </a:rPr>
              <a:t>infections </a:t>
            </a:r>
            <a:r>
              <a:rPr lang="en-US" dirty="0">
                <a:solidFill>
                  <a:srgbClr val="FF0000"/>
                </a:solidFill>
              </a:rPr>
              <a:t>(15–20</a:t>
            </a:r>
            <a:r>
              <a:rPr lang="en-US" dirty="0" smtClean="0">
                <a:solidFill>
                  <a:srgbClr val="FF0000"/>
                </a:solidFill>
              </a:rPr>
              <a:t>%)</a:t>
            </a:r>
          </a:p>
          <a:p>
            <a:pPr marL="457200" indent="-457200">
              <a:buFont typeface="Wingdings" panose="05000000000000000000" pitchFamily="2" charset="2"/>
              <a:buChar char="Ø"/>
            </a:pPr>
            <a:r>
              <a:rPr lang="en-US" dirty="0" smtClean="0">
                <a:solidFill>
                  <a:srgbClr val="FF0000"/>
                </a:solidFill>
              </a:rPr>
              <a:t>radiation </a:t>
            </a:r>
            <a:r>
              <a:rPr lang="en-US" dirty="0">
                <a:solidFill>
                  <a:srgbClr val="FF0000"/>
                </a:solidFill>
              </a:rPr>
              <a:t>(both ionizing and non-ionizing, up to 10</a:t>
            </a:r>
            <a:r>
              <a:rPr lang="en-US" dirty="0" smtClean="0">
                <a:solidFill>
                  <a:srgbClr val="FF0000"/>
                </a:solidFill>
              </a:rPr>
              <a:t>%)</a:t>
            </a:r>
          </a:p>
          <a:p>
            <a:pPr marL="457200" indent="-457200">
              <a:buFont typeface="Wingdings" panose="05000000000000000000" pitchFamily="2" charset="2"/>
              <a:buChar char="Ø"/>
            </a:pPr>
            <a:r>
              <a:rPr lang="en-US" dirty="0" smtClean="0">
                <a:solidFill>
                  <a:srgbClr val="FF0000"/>
                </a:solidFill>
              </a:rPr>
              <a:t>Stress</a:t>
            </a:r>
          </a:p>
          <a:p>
            <a:pPr marL="457200" indent="-457200">
              <a:buFont typeface="Wingdings" panose="05000000000000000000" pitchFamily="2" charset="2"/>
              <a:buChar char="Ø"/>
            </a:pPr>
            <a:r>
              <a:rPr lang="en-US" dirty="0" smtClean="0">
                <a:solidFill>
                  <a:srgbClr val="FF0000"/>
                </a:solidFill>
              </a:rPr>
              <a:t>lack </a:t>
            </a:r>
            <a:r>
              <a:rPr lang="en-US" dirty="0">
                <a:solidFill>
                  <a:srgbClr val="FF0000"/>
                </a:solidFill>
              </a:rPr>
              <a:t>of physical </a:t>
            </a:r>
            <a:r>
              <a:rPr lang="en-US" dirty="0" smtClean="0">
                <a:solidFill>
                  <a:srgbClr val="FF0000"/>
                </a:solidFill>
              </a:rPr>
              <a:t>activity</a:t>
            </a:r>
            <a:endParaRPr lang="en-US" dirty="0">
              <a:solidFill>
                <a:srgbClr val="FF0000"/>
              </a:solidFill>
            </a:endParaRPr>
          </a:p>
          <a:p>
            <a:pPr marL="457200" indent="-457200">
              <a:buFont typeface="Wingdings" panose="05000000000000000000" pitchFamily="2" charset="2"/>
              <a:buChar char="Ø"/>
            </a:pPr>
            <a:r>
              <a:rPr lang="en-US" dirty="0" smtClean="0">
                <a:solidFill>
                  <a:srgbClr val="FF0000"/>
                </a:solidFill>
              </a:rPr>
              <a:t>environmental pollutants</a:t>
            </a:r>
          </a:p>
          <a:p>
            <a:pPr marL="457200" indent="-457200">
              <a:buFont typeface="Wingdings" panose="05000000000000000000" pitchFamily="2" charset="2"/>
              <a:buChar char="Ø"/>
            </a:pPr>
            <a:r>
              <a:rPr lang="en-US" dirty="0" smtClean="0">
                <a:solidFill>
                  <a:srgbClr val="FF0000"/>
                </a:solidFill>
              </a:rPr>
              <a:t>Hormones</a:t>
            </a:r>
            <a:endParaRPr lang="en-US" dirty="0">
              <a:solidFill>
                <a:srgbClr val="FF0000"/>
              </a:solidFill>
            </a:endParaRPr>
          </a:p>
        </p:txBody>
      </p:sp>
    </p:spTree>
    <p:extLst>
      <p:ext uri="{BB962C8B-B14F-4D97-AF65-F5344CB8AC3E}">
        <p14:creationId xmlns:p14="http://schemas.microsoft.com/office/powerpoint/2010/main" val="242533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331319"/>
            <a:ext cx="3108543" cy="769441"/>
          </a:xfrm>
          <a:prstGeom prst="rect">
            <a:avLst/>
          </a:prstGeom>
          <a:noFill/>
        </p:spPr>
        <p:txBody>
          <a:bodyPr wrap="none" rtlCol="0">
            <a:spAutoFit/>
          </a:bodyPr>
          <a:lstStyle/>
          <a:p>
            <a:r>
              <a:rPr lang="th-TH" sz="4400" b="1" dirty="0" smtClean="0">
                <a:solidFill>
                  <a:srgbClr val="FF0000"/>
                </a:solidFill>
              </a:rPr>
              <a:t>ค้นคว้า </a:t>
            </a:r>
            <a:r>
              <a:rPr lang="en-US" sz="4400" b="1" dirty="0" smtClean="0">
                <a:solidFill>
                  <a:srgbClr val="FF0000"/>
                </a:solidFill>
              </a:rPr>
              <a:t>- </a:t>
            </a:r>
            <a:r>
              <a:rPr lang="th-TH" sz="4400" b="1" dirty="0" smtClean="0">
                <a:solidFill>
                  <a:srgbClr val="FF0000"/>
                </a:solidFill>
              </a:rPr>
              <a:t>รายงาน</a:t>
            </a:r>
            <a:endParaRPr lang="th-TH" sz="4400" b="1" dirty="0">
              <a:solidFill>
                <a:srgbClr val="FF0000"/>
              </a:solidFill>
            </a:endParaRPr>
          </a:p>
        </p:txBody>
      </p:sp>
      <p:sp>
        <p:nvSpPr>
          <p:cNvPr id="5" name="TextBox 4"/>
          <p:cNvSpPr txBox="1"/>
          <p:nvPr/>
        </p:nvSpPr>
        <p:spPr>
          <a:xfrm>
            <a:off x="3004903" y="1268760"/>
            <a:ext cx="3134191" cy="2677656"/>
          </a:xfrm>
          <a:prstGeom prst="rect">
            <a:avLst/>
          </a:prstGeom>
          <a:noFill/>
        </p:spPr>
        <p:txBody>
          <a:bodyPr wrap="none" rtlCol="0">
            <a:spAutoFit/>
          </a:bodyPr>
          <a:lstStyle/>
          <a:p>
            <a:pPr marL="514350" indent="-514350">
              <a:buAutoNum type="arabicPeriod"/>
            </a:pPr>
            <a:r>
              <a:rPr lang="th-TH" dirty="0" smtClean="0"/>
              <a:t>อาหาร ก่อมะเร็ง</a:t>
            </a:r>
          </a:p>
          <a:p>
            <a:pPr marL="514350" indent="-514350">
              <a:buAutoNum type="arabicPeriod"/>
            </a:pPr>
            <a:r>
              <a:rPr lang="th-TH" dirty="0" smtClean="0"/>
              <a:t>ไวรัส ก่อมะเร็ง</a:t>
            </a:r>
          </a:p>
          <a:p>
            <a:pPr marL="514350" indent="-514350">
              <a:buAutoNum type="arabicPeriod"/>
            </a:pPr>
            <a:r>
              <a:rPr lang="th-TH" dirty="0" smtClean="0"/>
              <a:t>พยาธิ ก่อมะเร็ง</a:t>
            </a:r>
          </a:p>
          <a:p>
            <a:pPr marL="514350" indent="-514350">
              <a:buAutoNum type="arabicPeriod"/>
            </a:pPr>
            <a:r>
              <a:rPr lang="th-TH" dirty="0" smtClean="0"/>
              <a:t>บุหรี่</a:t>
            </a:r>
            <a:r>
              <a:rPr lang="en-US" dirty="0" smtClean="0"/>
              <a:t>-</a:t>
            </a:r>
            <a:r>
              <a:rPr lang="th-TH" dirty="0" smtClean="0"/>
              <a:t>สุรา ก่อมะเร็ง</a:t>
            </a:r>
          </a:p>
          <a:p>
            <a:pPr marL="514350" indent="-514350">
              <a:buAutoNum type="arabicPeriod"/>
            </a:pPr>
            <a:r>
              <a:rPr lang="th-TH" dirty="0" smtClean="0"/>
              <a:t>สารเคมี</a:t>
            </a:r>
            <a:r>
              <a:rPr lang="en-US" dirty="0" smtClean="0"/>
              <a:t>-</a:t>
            </a:r>
            <a:r>
              <a:rPr lang="th-TH" dirty="0" smtClean="0"/>
              <a:t>มลพิษ ก่อมะเร็ง</a:t>
            </a:r>
          </a:p>
          <a:p>
            <a:pPr marL="514350" indent="-514350">
              <a:buAutoNum type="arabicPeriod"/>
            </a:pPr>
            <a:endParaRPr lang="th-TH" dirty="0"/>
          </a:p>
        </p:txBody>
      </p:sp>
      <p:sp>
        <p:nvSpPr>
          <p:cNvPr id="7" name="TextBox 6"/>
          <p:cNvSpPr txBox="1"/>
          <p:nvPr/>
        </p:nvSpPr>
        <p:spPr>
          <a:xfrm>
            <a:off x="969826" y="4077072"/>
            <a:ext cx="7634622" cy="1815882"/>
          </a:xfrm>
          <a:prstGeom prst="rect">
            <a:avLst/>
          </a:prstGeom>
          <a:noFill/>
        </p:spPr>
        <p:txBody>
          <a:bodyPr wrap="square" rtlCol="0">
            <a:spAutoFit/>
          </a:bodyPr>
          <a:lstStyle/>
          <a:p>
            <a:pPr marL="457200" indent="-457200">
              <a:buFont typeface="Wingdings" panose="05000000000000000000" pitchFamily="2" charset="2"/>
              <a:buChar char="Ø"/>
            </a:pPr>
            <a:r>
              <a:rPr lang="th-TH" dirty="0" smtClean="0"/>
              <a:t>ชนิดของปัจจัยก่อมะเร็ง  </a:t>
            </a:r>
            <a:r>
              <a:rPr lang="en-US" dirty="0" smtClean="0"/>
              <a:t>2-3 </a:t>
            </a:r>
            <a:r>
              <a:rPr lang="th-TH" dirty="0" smtClean="0"/>
              <a:t>ชนิด</a:t>
            </a:r>
          </a:p>
          <a:p>
            <a:pPr marL="457200" indent="-457200">
              <a:buFont typeface="Wingdings" panose="05000000000000000000" pitchFamily="2" charset="2"/>
              <a:buChar char="Ø"/>
            </a:pPr>
            <a:r>
              <a:rPr lang="th-TH" dirty="0" smtClean="0"/>
              <a:t>ชนิดมะเร็ง </a:t>
            </a:r>
            <a:r>
              <a:rPr lang="en-US" dirty="0" smtClean="0"/>
              <a:t>1-2 </a:t>
            </a:r>
            <a:r>
              <a:rPr lang="th-TH" dirty="0" smtClean="0"/>
              <a:t>ชนิด </a:t>
            </a:r>
            <a:r>
              <a:rPr lang="en-US" dirty="0" smtClean="0"/>
              <a:t>+ </a:t>
            </a:r>
            <a:r>
              <a:rPr lang="th-TH" dirty="0" smtClean="0"/>
              <a:t>ลักษณะอาการ</a:t>
            </a:r>
            <a:r>
              <a:rPr lang="th-TH" dirty="0"/>
              <a:t>ของมะเร็งแต่ละ</a:t>
            </a:r>
            <a:r>
              <a:rPr lang="th-TH" dirty="0" smtClean="0"/>
              <a:t>ชนิด</a:t>
            </a:r>
          </a:p>
          <a:p>
            <a:pPr marL="457200" indent="-457200">
              <a:buFont typeface="Wingdings" panose="05000000000000000000" pitchFamily="2" charset="2"/>
              <a:buChar char="Ø"/>
            </a:pPr>
            <a:r>
              <a:rPr lang="th-TH" dirty="0" smtClean="0"/>
              <a:t>สาเหตุและกลไก ของการเกิดมะเร็งแต่ละชนิด</a:t>
            </a:r>
          </a:p>
          <a:p>
            <a:pPr marL="457200" indent="-457200">
              <a:buFont typeface="Wingdings" panose="05000000000000000000" pitchFamily="2" charset="2"/>
              <a:buChar char="Ø"/>
            </a:pPr>
            <a:r>
              <a:rPr lang="th-TH" dirty="0" smtClean="0"/>
              <a:t>การป้องกัน</a:t>
            </a:r>
            <a:endParaRPr lang="th-TH" dirty="0"/>
          </a:p>
        </p:txBody>
      </p:sp>
    </p:spTree>
    <p:extLst>
      <p:ext uri="{BB962C8B-B14F-4D97-AF65-F5344CB8AC3E}">
        <p14:creationId xmlns:p14="http://schemas.microsoft.com/office/powerpoint/2010/main" val="250228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704790"/>
            <a:ext cx="3351623" cy="646331"/>
          </a:xfrm>
          <a:prstGeom prst="rect">
            <a:avLst/>
          </a:prstGeom>
        </p:spPr>
        <p:txBody>
          <a:bodyPr wrap="none">
            <a:spAutoFit/>
          </a:bodyPr>
          <a:lstStyle/>
          <a:p>
            <a:r>
              <a:rPr lang="en-US" sz="3600" b="1" dirty="0" smtClean="0">
                <a:solidFill>
                  <a:srgbClr val="0070C0"/>
                </a:solidFill>
              </a:rPr>
              <a:t>Pathophysiology</a:t>
            </a:r>
            <a:endParaRPr lang="th-TH" sz="3600" b="1" dirty="0">
              <a:solidFill>
                <a:srgbClr val="0070C0"/>
              </a:solidFill>
            </a:endParaRPr>
          </a:p>
        </p:txBody>
      </p:sp>
      <p:pic>
        <p:nvPicPr>
          <p:cNvPr id="17410" name="Picture 2" descr="https://upload.wikimedia.org/wikipedia/commons/7/73/Cancer_requires_multiple_mutations_from_NIH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333" y="224644"/>
            <a:ext cx="2178124"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203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19672" y="980728"/>
            <a:ext cx="6400800" cy="1252537"/>
          </a:xfrm>
        </p:spPr>
        <p:txBody>
          <a:bodyPr>
            <a:normAutofit fontScale="90000"/>
          </a:bodyPr>
          <a:lstStyle/>
          <a:p>
            <a:r>
              <a:rPr lang="en-US" altLang="th-TH" sz="9600" b="1" dirty="0" smtClean="0">
                <a:solidFill>
                  <a:srgbClr val="FF0000"/>
                </a:solidFill>
                <a:effectLst>
                  <a:outerShdw blurRad="38100" dist="38100" dir="2700000" algn="tl">
                    <a:srgbClr val="000000">
                      <a:alpha val="43137"/>
                    </a:srgbClr>
                  </a:outerShdw>
                </a:effectLst>
                <a:latin typeface="Kristen ITC" pitchFamily="66" charset="0"/>
              </a:rPr>
              <a:t>Cancer</a:t>
            </a:r>
            <a:r>
              <a:rPr lang="en-US" altLang="th-TH" sz="9600" b="1" dirty="0" smtClean="0">
                <a:solidFill>
                  <a:srgbClr val="0033CC"/>
                </a:solidFill>
                <a:latin typeface="Kristen ITC" pitchFamily="66" charset="0"/>
              </a:rPr>
              <a:t/>
            </a:r>
            <a:br>
              <a:rPr lang="en-US" altLang="th-TH" sz="9600" b="1" dirty="0" smtClean="0">
                <a:solidFill>
                  <a:srgbClr val="0033CC"/>
                </a:solidFill>
                <a:latin typeface="Kristen ITC" pitchFamily="66" charset="0"/>
              </a:rPr>
            </a:br>
            <a:endParaRPr lang="th-TH" altLang="th-TH" sz="9600" b="1" dirty="0">
              <a:solidFill>
                <a:srgbClr val="0033CC"/>
              </a:solidFill>
              <a:latin typeface="Kristen ITC"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274645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12976"/>
            <a:ext cx="59436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9274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2"/>
          </p:nvPr>
        </p:nvSpPr>
        <p:spPr/>
        <p:txBody>
          <a:bodyPr/>
          <a:lstStyle/>
          <a:p>
            <a:r>
              <a:rPr lang="en-US" altLang="th-TH" sz="2000"/>
              <a:t>Cells in culture and in vivo exhibit contact-inhibition</a:t>
            </a:r>
          </a:p>
          <a:p>
            <a:endParaRPr lang="en-US" altLang="th-TH" sz="2000"/>
          </a:p>
          <a:p>
            <a:r>
              <a:rPr lang="en-US" altLang="th-TH" sz="2000"/>
              <a:t>Cancer cells lack contact inhibition feedback mechanisms. Clumps or foci develop.</a:t>
            </a:r>
          </a:p>
          <a:p>
            <a:endParaRPr lang="en-US" altLang="th-TH" sz="2800"/>
          </a:p>
        </p:txBody>
      </p:sp>
      <p:sp>
        <p:nvSpPr>
          <p:cNvPr id="13316" name="Rectangle 4"/>
          <p:cNvSpPr>
            <a:spLocks noChangeArrowheads="1"/>
          </p:cNvSpPr>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th-TH" sz="4400">
                <a:solidFill>
                  <a:schemeClr val="tx2"/>
                </a:solidFill>
              </a:rPr>
              <a:t/>
            </a:r>
            <a:br>
              <a:rPr lang="en-US" altLang="th-TH" sz="4400">
                <a:solidFill>
                  <a:schemeClr val="tx2"/>
                </a:solidFill>
              </a:rPr>
            </a:br>
            <a:endParaRPr lang="en-US" altLang="th-TH" sz="4400">
              <a:solidFill>
                <a:schemeClr val="tx2"/>
              </a:solidFill>
            </a:endParaRPr>
          </a:p>
        </p:txBody>
      </p:sp>
      <p:sp>
        <p:nvSpPr>
          <p:cNvPr id="13317" name="Rectangle 5"/>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FontTx/>
              <a:buChar char="•"/>
            </a:pPr>
            <a:endParaRPr lang="th-TH" altLang="th-TH" sz="2000"/>
          </a:p>
        </p:txBody>
      </p:sp>
      <p:sp>
        <p:nvSpPr>
          <p:cNvPr id="13318" name="Rectangle 6"/>
          <p:cNvSpPr>
            <a:spLocks noChangeArrowheads="1"/>
          </p:cNvSpPr>
          <p:nvPr/>
        </p:nvSpPr>
        <p:spPr bwMode="auto">
          <a:xfrm>
            <a:off x="762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endParaRPr lang="th-TH" altLang="th-TH" sz="4400">
              <a:solidFill>
                <a:schemeClr val="tx2"/>
              </a:solidFill>
            </a:endParaRPr>
          </a:p>
        </p:txBody>
      </p:sp>
      <p:sp>
        <p:nvSpPr>
          <p:cNvPr id="13319" name="Rectangle 7"/>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endParaRPr lang="th-TH" altLang="th-TH" sz="4400">
              <a:solidFill>
                <a:schemeClr val="tx2"/>
              </a:solidFill>
            </a:endParaRPr>
          </a:p>
        </p:txBody>
      </p:sp>
      <p:pic>
        <p:nvPicPr>
          <p:cNvPr id="13320" name="Picture 8" descr="D:\MEDIA\1363\1363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571500"/>
            <a:ext cx="319881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528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772400" cy="1143000"/>
          </a:xfrm>
        </p:spPr>
        <p:txBody>
          <a:bodyPr/>
          <a:lstStyle/>
          <a:p>
            <a:r>
              <a:rPr lang="en-US" altLang="th-TH" dirty="0"/>
              <a:t>Early detection is the key!</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25600"/>
            <a:ext cx="7010400"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928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632848" cy="646331"/>
          </a:xfrm>
          <a:prstGeom prst="rect">
            <a:avLst/>
          </a:prstGeom>
        </p:spPr>
        <p:txBody>
          <a:bodyPr wrap="square">
            <a:spAutoFit/>
          </a:bodyPr>
          <a:lstStyle/>
          <a:p>
            <a:r>
              <a:rPr lang="en-US" sz="3600" b="1" dirty="0">
                <a:solidFill>
                  <a:srgbClr val="C00000"/>
                </a:solidFill>
              </a:rPr>
              <a:t> Management of cancer and oncology</a:t>
            </a:r>
            <a:endParaRPr lang="th-TH" sz="3600" b="1" dirty="0">
              <a:solidFill>
                <a:srgbClr val="C00000"/>
              </a:solidFill>
            </a:endParaRPr>
          </a:p>
        </p:txBody>
      </p:sp>
      <p:sp>
        <p:nvSpPr>
          <p:cNvPr id="3" name="Rectangle 2"/>
          <p:cNvSpPr/>
          <p:nvPr/>
        </p:nvSpPr>
        <p:spPr>
          <a:xfrm>
            <a:off x="971600" y="1281952"/>
            <a:ext cx="2806089" cy="1815882"/>
          </a:xfrm>
          <a:prstGeom prst="rect">
            <a:avLst/>
          </a:prstGeom>
        </p:spPr>
        <p:txBody>
          <a:bodyPr wrap="none">
            <a:spAutoFit/>
          </a:bodyPr>
          <a:lstStyle/>
          <a:p>
            <a:pPr marL="457200" indent="-457200">
              <a:buFont typeface="Wingdings" panose="05000000000000000000" pitchFamily="2" charset="2"/>
              <a:buChar char="Ø"/>
            </a:pPr>
            <a:r>
              <a:rPr lang="en-US" dirty="0"/>
              <a:t>Surgery</a:t>
            </a:r>
            <a:endParaRPr lang="en-US" dirty="0" smtClean="0"/>
          </a:p>
          <a:p>
            <a:pPr marL="457200" indent="-457200">
              <a:buFont typeface="Wingdings" panose="05000000000000000000" pitchFamily="2" charset="2"/>
              <a:buChar char="Ø"/>
            </a:pPr>
            <a:r>
              <a:rPr lang="en-US" dirty="0" smtClean="0"/>
              <a:t>Chemotherapy</a:t>
            </a:r>
          </a:p>
          <a:p>
            <a:pPr marL="457200" indent="-457200">
              <a:buFont typeface="Wingdings" panose="05000000000000000000" pitchFamily="2" charset="2"/>
              <a:buChar char="Ø"/>
            </a:pPr>
            <a:r>
              <a:rPr lang="en-US" dirty="0" smtClean="0"/>
              <a:t>Radiation</a:t>
            </a:r>
          </a:p>
          <a:p>
            <a:pPr marL="457200" indent="-457200">
              <a:buFont typeface="Wingdings" panose="05000000000000000000" pitchFamily="2" charset="2"/>
              <a:buChar char="Ø"/>
            </a:pPr>
            <a:r>
              <a:rPr lang="en-US" dirty="0"/>
              <a:t>Palliative care</a:t>
            </a:r>
            <a:endParaRPr lang="th-TH" dirty="0"/>
          </a:p>
        </p:txBody>
      </p:sp>
    </p:spTree>
    <p:extLst>
      <p:ext uri="{BB962C8B-B14F-4D97-AF65-F5344CB8AC3E}">
        <p14:creationId xmlns:p14="http://schemas.microsoft.com/office/powerpoint/2010/main" val="3685382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CFB79F"/>
              </a:clrFrom>
              <a:clrTo>
                <a:srgbClr val="CFB79F">
                  <a:alpha val="0"/>
                </a:srgbClr>
              </a:clrTo>
            </a:clrChange>
            <a:extLst>
              <a:ext uri="{28A0092B-C50C-407E-A947-70E740481C1C}">
                <a14:useLocalDpi xmlns:a14="http://schemas.microsoft.com/office/drawing/2010/main" val="0"/>
              </a:ext>
            </a:extLst>
          </a:blip>
          <a:srcRect/>
          <a:stretch>
            <a:fillRect/>
          </a:stretch>
        </p:blipFill>
        <p:spPr bwMode="auto">
          <a:xfrm>
            <a:off x="179512" y="188640"/>
            <a:ext cx="3131840" cy="234888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31190" y="1174945"/>
            <a:ext cx="5256584" cy="5262979"/>
          </a:xfrm>
          <a:prstGeom prst="rect">
            <a:avLst/>
          </a:prstGeom>
        </p:spPr>
        <p:txBody>
          <a:bodyPr wrap="square">
            <a:spAutoFit/>
          </a:bodyPr>
          <a:lstStyle/>
          <a:p>
            <a:r>
              <a:rPr lang="th-TH" dirty="0"/>
              <a:t>จากข่าวฮือฮากรณีแองเจลินา โจลี ดาราดังวัย 37 ที่ใจเด็ดผ่าตัดเอาเต้านมทั้ง 2 ข้างออก เพื่อลดความเสี่ยงในการเกิดมะเร็งเต้านม หลังจากตรวจพบความผิดปกติในรหัสพันธุกรรมของยีน </a:t>
            </a:r>
            <a:r>
              <a:rPr lang="en-US" dirty="0"/>
              <a:t>BRCA 1 </a:t>
            </a:r>
            <a:r>
              <a:rPr lang="th-TH" dirty="0"/>
              <a:t>และ </a:t>
            </a:r>
            <a:r>
              <a:rPr lang="en-US" dirty="0"/>
              <a:t>BRCA 2 </a:t>
            </a:r>
            <a:r>
              <a:rPr lang="th-TH" dirty="0"/>
              <a:t>ซึ่งเป็นตัวการที่เพิ่มโอกาสของมะเร็งเต้านมถึง 90% และมะเร็งรังไข่ 50% ตามมาด้วยรายงานข่าวว่าเธอกำลังจะเข้ารับการผ่าตัดรังไข่ออกเช่นเดียวกับเต้านมเพื่อลดความเสี่ยงของการเป็นมะเร็งรังไข่ด้วย ทั้งนี้เพราะเธอมีประวัติญาติสายตรง คือคุณยายเป็นมะเร็งรังไข่ และคุณแม่เป็นทั้งมะเร็งเต้านมและมะเร็งรังไข่เสียชีวิตตั้งแต่อายุยังไม่มากเธอจึงได้รับการถ่ายทอดมาทางพันธุกรรมแบบเต็มๆ </a:t>
            </a:r>
          </a:p>
        </p:txBody>
      </p:sp>
      <p:sp>
        <p:nvSpPr>
          <p:cNvPr id="4" name="Rectangle 3"/>
          <p:cNvSpPr/>
          <p:nvPr/>
        </p:nvSpPr>
        <p:spPr>
          <a:xfrm>
            <a:off x="3358126" y="408973"/>
            <a:ext cx="5802713" cy="523220"/>
          </a:xfrm>
          <a:prstGeom prst="rect">
            <a:avLst/>
          </a:prstGeom>
        </p:spPr>
        <p:txBody>
          <a:bodyPr wrap="square">
            <a:spAutoFit/>
          </a:bodyPr>
          <a:lstStyle/>
          <a:p>
            <a:pPr algn="ctr"/>
            <a:r>
              <a:rPr lang="en-US" dirty="0"/>
              <a:t>Angelina Jolie's </a:t>
            </a:r>
            <a:r>
              <a:rPr lang="en-US" dirty="0" smtClean="0"/>
              <a:t>Double Mastectomy !</a:t>
            </a:r>
            <a:endParaRPr lang="th-TH" dirty="0"/>
          </a:p>
        </p:txBody>
      </p:sp>
      <p:pic>
        <p:nvPicPr>
          <p:cNvPr id="1028" name="Picture 4" descr="Los Angeles Magazine, Dr. Kristi Fu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34" y="2780928"/>
            <a:ext cx="2790825"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79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utrilite.co.th/nutrilite/images/healthcoachtips-new_05/Nut_Pho_LS0341.pn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504440" cy="3061335"/>
          </a:xfrm>
          <a:prstGeom prst="rect">
            <a:avLst/>
          </a:prstGeom>
          <a:noFill/>
          <a:ln>
            <a:noFill/>
          </a:ln>
        </p:spPr>
      </p:pic>
      <p:sp>
        <p:nvSpPr>
          <p:cNvPr id="3" name="Rectangle 2"/>
          <p:cNvSpPr/>
          <p:nvPr/>
        </p:nvSpPr>
        <p:spPr>
          <a:xfrm>
            <a:off x="2683952" y="797510"/>
            <a:ext cx="6352544" cy="1815882"/>
          </a:xfrm>
          <a:prstGeom prst="rect">
            <a:avLst/>
          </a:prstGeom>
        </p:spPr>
        <p:txBody>
          <a:bodyPr wrap="square">
            <a:spAutoFit/>
          </a:bodyPr>
          <a:lstStyle/>
          <a:p>
            <a:r>
              <a:rPr lang="th-TH" dirty="0">
                <a:solidFill>
                  <a:srgbClr val="006600"/>
                </a:solidFill>
              </a:rPr>
              <a:t>องค์การอนามัยโลก (</a:t>
            </a:r>
            <a:r>
              <a:rPr lang="en-US" dirty="0">
                <a:solidFill>
                  <a:srgbClr val="006600"/>
                </a:solidFill>
              </a:rPr>
              <a:t>WHO) </a:t>
            </a:r>
            <a:r>
              <a:rPr lang="th-TH" dirty="0">
                <a:solidFill>
                  <a:srgbClr val="006600"/>
                </a:solidFill>
              </a:rPr>
              <a:t>ระบุว่าโรคมะเร็งเต้านมคร่าชีวิตผู้หญิงทั่วโลกเฉลี่ยมากถึงปี</a:t>
            </a:r>
            <a:r>
              <a:rPr lang="th-TH" dirty="0" smtClean="0">
                <a:solidFill>
                  <a:srgbClr val="006600"/>
                </a:solidFill>
              </a:rPr>
              <a:t>ละกว่า </a:t>
            </a:r>
            <a:r>
              <a:rPr lang="th-TH" dirty="0">
                <a:solidFill>
                  <a:srgbClr val="006600"/>
                </a:solidFill>
              </a:rPr>
              <a:t>485,000 คน และ 1 ใน 300 คน มียีนพันธุกรรมบีอาร์ซีเอ 1 หรือบีอาร์ซีเอ 2 ผิดปกติที่เป็น</a:t>
            </a:r>
          </a:p>
          <a:p>
            <a:r>
              <a:rPr lang="th-TH" dirty="0">
                <a:solidFill>
                  <a:srgbClr val="006600"/>
                </a:solidFill>
              </a:rPr>
              <a:t>สาเหตุของโรคมะเร็งเต้านมและมะเร็งรัง</a:t>
            </a:r>
            <a:r>
              <a:rPr lang="th-TH" dirty="0" smtClean="0">
                <a:solidFill>
                  <a:srgbClr val="006600"/>
                </a:solidFill>
              </a:rPr>
              <a:t>ไข่</a:t>
            </a:r>
            <a:endParaRPr lang="th-TH" dirty="0">
              <a:solidFill>
                <a:srgbClr val="006600"/>
              </a:solidFill>
            </a:endParaRPr>
          </a:p>
        </p:txBody>
      </p:sp>
      <p:sp>
        <p:nvSpPr>
          <p:cNvPr id="4" name="Rectangle 3"/>
          <p:cNvSpPr/>
          <p:nvPr/>
        </p:nvSpPr>
        <p:spPr>
          <a:xfrm>
            <a:off x="397952" y="3494990"/>
            <a:ext cx="8638544" cy="3200876"/>
          </a:xfrm>
          <a:prstGeom prst="rect">
            <a:avLst/>
          </a:prstGeom>
        </p:spPr>
        <p:txBody>
          <a:bodyPr wrap="square">
            <a:spAutoFit/>
          </a:bodyPr>
          <a:lstStyle/>
          <a:p>
            <a:r>
              <a:rPr lang="th-TH" dirty="0" smtClean="0"/>
              <a:t>นพ.</a:t>
            </a:r>
            <a:r>
              <a:rPr lang="th-TH" dirty="0"/>
              <a:t>ธีรวุฒิ คูหะเปรมะ ผู้อำนวยการสถาบัน</a:t>
            </a:r>
            <a:r>
              <a:rPr lang="th-TH" dirty="0" smtClean="0"/>
              <a:t>มะเร็งแห่งชาติ </a:t>
            </a:r>
            <a:r>
              <a:rPr lang="th-TH" dirty="0"/>
              <a:t>กรมการแพทย์ กระทรวงสาธารณสุข (สธ.</a:t>
            </a:r>
            <a:r>
              <a:rPr lang="th-TH" dirty="0" smtClean="0"/>
              <a:t>) เผย</a:t>
            </a:r>
            <a:r>
              <a:rPr lang="th-TH" dirty="0"/>
              <a:t>ถึงสถานการณ์มะเร็งเต้านมของไทยในปัจจุบันว่า</a:t>
            </a:r>
            <a:r>
              <a:rPr lang="th-TH" dirty="0" smtClean="0"/>
              <a:t>...</a:t>
            </a:r>
          </a:p>
          <a:p>
            <a:endParaRPr lang="th-TH" sz="1600" dirty="0"/>
          </a:p>
          <a:p>
            <a:r>
              <a:rPr lang="th-TH" sz="3200" b="1" dirty="0" smtClean="0">
                <a:solidFill>
                  <a:srgbClr val="002060"/>
                </a:solidFill>
              </a:rPr>
              <a:t>มี</a:t>
            </a:r>
            <a:r>
              <a:rPr lang="th-TH" sz="3200" b="1" dirty="0">
                <a:solidFill>
                  <a:srgbClr val="002060"/>
                </a:solidFill>
              </a:rPr>
              <a:t>ผู้เป็นมะเร็งเต้านมปีละ 13,000 คน เสียชีวิตปีละ 4,600 คน เฉลี่ยเสียชีวิต 12 คนต่อวัน นับเป็นการเสียชีวิตอันดับ 3 รองจากอันดับหนึ่งคือมะเร็งตับ และอันดับ 2 มะเร็งปากมดลูก ซึ่งส่วนใหญ่พบในหญิงอายุ 40-45 ปีขึ้นไป </a:t>
            </a:r>
          </a:p>
        </p:txBody>
      </p:sp>
    </p:spTree>
    <p:extLst>
      <p:ext uri="{BB962C8B-B14F-4D97-AF65-F5344CB8AC3E}">
        <p14:creationId xmlns:p14="http://schemas.microsoft.com/office/powerpoint/2010/main" val="3416587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nutrilite.co.th/nutrilite/images/healthcoachtips-new_05/26362117.png"/>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7211695" cy="3713480"/>
          </a:xfrm>
          <a:prstGeom prst="rect">
            <a:avLst/>
          </a:prstGeom>
          <a:noFill/>
          <a:ln>
            <a:noFill/>
          </a:ln>
        </p:spPr>
      </p:pic>
      <p:sp>
        <p:nvSpPr>
          <p:cNvPr id="5" name="Rectangle 4"/>
          <p:cNvSpPr/>
          <p:nvPr/>
        </p:nvSpPr>
        <p:spPr>
          <a:xfrm>
            <a:off x="395536" y="651103"/>
            <a:ext cx="6192688" cy="5693866"/>
          </a:xfrm>
          <a:prstGeom prst="rect">
            <a:avLst/>
          </a:prstGeom>
        </p:spPr>
        <p:txBody>
          <a:bodyPr wrap="square">
            <a:spAutoFit/>
          </a:bodyPr>
          <a:lstStyle/>
          <a:p>
            <a:r>
              <a:rPr lang="th-TH" dirty="0"/>
              <a:t>...แล้วหากไม่นับสาเหตุจากพันธุกรรม </a:t>
            </a:r>
          </a:p>
          <a:p>
            <a:r>
              <a:rPr lang="th-TH" dirty="0"/>
              <a:t>ความเสี่ยงต่อมะเร็งเต้านมนั้นเกิดขึ้นได้จากอีกหลายสาเหตุดังนี้คือ </a:t>
            </a:r>
            <a:endParaRPr lang="th-TH" dirty="0" smtClean="0"/>
          </a:p>
          <a:p>
            <a:endParaRPr lang="th-TH" dirty="0"/>
          </a:p>
          <a:p>
            <a:endParaRPr lang="th-TH" dirty="0"/>
          </a:p>
          <a:p>
            <a:r>
              <a:rPr lang="th-TH" dirty="0"/>
              <a:t>•  ผู้ที่มีประจำเดือนมาก่อนอายุ 12 ปี และหมดประจำเดือนหลังอายุ 50 ปี </a:t>
            </a:r>
          </a:p>
          <a:p>
            <a:r>
              <a:rPr lang="th-TH" dirty="0"/>
              <a:t>•  คนโสด หรือคนที่คลอดลูกคนแรกหลังอายุ 30 ปี</a:t>
            </a:r>
          </a:p>
          <a:p>
            <a:r>
              <a:rPr lang="th-TH" dirty="0"/>
              <a:t>•  ผู้ที่รับการรักษาด้วยฮอร์โมนทดแทนติดต่อกันเป็นเวลานาน </a:t>
            </a:r>
          </a:p>
          <a:p>
            <a:r>
              <a:rPr lang="th-TH" dirty="0"/>
              <a:t>•  อายุที่เพิ่มมากขึ้นยิ่งมีโอกาสเสี่ยงเพิ่มขึ้น </a:t>
            </a:r>
          </a:p>
          <a:p>
            <a:r>
              <a:rPr lang="th-TH" dirty="0"/>
              <a:t>•  ดื่มเครื่องดื่มแอลกอฮอล์ การดื่มมากกว่า 9 แก้วต่อสัปดาห์ โอกาสของโรคจะเพิ่มเป็น 60%</a:t>
            </a:r>
          </a:p>
          <a:p>
            <a:r>
              <a:rPr lang="th-TH" dirty="0"/>
              <a:t>•  โรคอ้วน และผู้ที่เคยมีประวัติเป็นเนื้องอกบริเวณเต้านม </a:t>
            </a:r>
          </a:p>
        </p:txBody>
      </p:sp>
    </p:spTree>
    <p:extLst>
      <p:ext uri="{BB962C8B-B14F-4D97-AF65-F5344CB8AC3E}">
        <p14:creationId xmlns:p14="http://schemas.microsoft.com/office/powerpoint/2010/main" val="1804312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nutrilite.co.th/nutrilite/images/healthcoachtips-new_05/Nut_Pho_M2F3216_LV_broccoli.png"/>
          <p:cNvPicPr/>
          <p:nvPr/>
        </p:nvPicPr>
        <p:blipFill>
          <a:blip r:embed="rId2">
            <a:extLst>
              <a:ext uri="{28A0092B-C50C-407E-A947-70E740481C1C}">
                <a14:useLocalDpi xmlns:a14="http://schemas.microsoft.com/office/drawing/2010/main" val="0"/>
              </a:ext>
            </a:extLst>
          </a:blip>
          <a:srcRect/>
          <a:stretch>
            <a:fillRect/>
          </a:stretch>
        </p:blipFill>
        <p:spPr bwMode="auto">
          <a:xfrm>
            <a:off x="0" y="3006017"/>
            <a:ext cx="7211695" cy="3872230"/>
          </a:xfrm>
          <a:prstGeom prst="rect">
            <a:avLst/>
          </a:prstGeom>
          <a:noFill/>
          <a:ln>
            <a:noFill/>
          </a:ln>
        </p:spPr>
      </p:pic>
      <p:pic>
        <p:nvPicPr>
          <p:cNvPr id="2" name="Picture 1" descr="http://www.nutrilite.co.th/nutrilite/images/healthcoachtips-new_05/Nut_Pho_soy.png"/>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8640"/>
            <a:ext cx="3994760" cy="6480720"/>
          </a:xfrm>
          <a:prstGeom prst="rect">
            <a:avLst/>
          </a:prstGeom>
          <a:noFill/>
          <a:ln>
            <a:noFill/>
          </a:ln>
        </p:spPr>
      </p:pic>
      <p:sp>
        <p:nvSpPr>
          <p:cNvPr id="4" name="Rectangle 3"/>
          <p:cNvSpPr/>
          <p:nvPr/>
        </p:nvSpPr>
        <p:spPr>
          <a:xfrm>
            <a:off x="154911" y="211025"/>
            <a:ext cx="7056784" cy="954107"/>
          </a:xfrm>
          <a:prstGeom prst="rect">
            <a:avLst/>
          </a:prstGeom>
        </p:spPr>
        <p:txBody>
          <a:bodyPr wrap="square">
            <a:spAutoFit/>
          </a:bodyPr>
          <a:lstStyle/>
          <a:p>
            <a:r>
              <a:rPr lang="th-TH" b="1" dirty="0"/>
              <a:t>ดังนั้นการดูแลสุขภาพให้ดีและหมั่นสังเกตตรวจเช็คเป็นประจำ </a:t>
            </a:r>
          </a:p>
          <a:p>
            <a:r>
              <a:rPr lang="th-TH" b="1" dirty="0"/>
              <a:t>คือแนวทางที่เราจะตามทันโรคได้ดีที่สุด </a:t>
            </a:r>
          </a:p>
        </p:txBody>
      </p:sp>
      <p:sp>
        <p:nvSpPr>
          <p:cNvPr id="5" name="Rectangle 4"/>
          <p:cNvSpPr/>
          <p:nvPr/>
        </p:nvSpPr>
        <p:spPr>
          <a:xfrm>
            <a:off x="154910" y="1164134"/>
            <a:ext cx="6145282" cy="5693866"/>
          </a:xfrm>
          <a:prstGeom prst="rect">
            <a:avLst/>
          </a:prstGeom>
        </p:spPr>
        <p:txBody>
          <a:bodyPr wrap="square">
            <a:spAutoFit/>
          </a:bodyPr>
          <a:lstStyle/>
          <a:p>
            <a:r>
              <a:rPr lang="th-TH" dirty="0"/>
              <a:t>•  รับการตรวจเต้านมโดยแพทย์ผู้เชี่ยวชาญ </a:t>
            </a:r>
            <a:r>
              <a:rPr lang="th-TH" dirty="0" smtClean="0"/>
              <a:t>คือ</a:t>
            </a:r>
            <a:r>
              <a:rPr lang="th-TH" dirty="0"/>
              <a:t>สูตินรีแพทย์หรือศัลยแพทย์ทั่วไปก็ได้ </a:t>
            </a:r>
            <a:r>
              <a:rPr lang="th-TH" dirty="0" smtClean="0"/>
              <a:t>รวมทั้ง</a:t>
            </a:r>
            <a:r>
              <a:rPr lang="th-TH" dirty="0"/>
              <a:t>ตรวจด้วยเครื่องแมมโมแกรม </a:t>
            </a:r>
          </a:p>
          <a:p>
            <a:r>
              <a:rPr lang="th-TH" dirty="0"/>
              <a:t>•  ตรวจเต้านมด้วยตนเองเป็นประจำ </a:t>
            </a:r>
            <a:r>
              <a:rPr lang="th-TH" dirty="0" smtClean="0"/>
              <a:t>อาจ</a:t>
            </a:r>
            <a:r>
              <a:rPr lang="th-TH" dirty="0"/>
              <a:t>ทำในขณะอาบน้ำ ฟอกสบู่ ใช้นิ้วคลำรอบๆ เต้า</a:t>
            </a:r>
            <a:r>
              <a:rPr lang="th-TH" dirty="0" smtClean="0"/>
              <a:t>นม หาก</a:t>
            </a:r>
            <a:r>
              <a:rPr lang="th-TH" dirty="0"/>
              <a:t>คลำเจอสิ่งผิดปกติ อย่าละเลยที่จะปรึกษาแพทย์ </a:t>
            </a:r>
          </a:p>
          <a:p>
            <a:r>
              <a:rPr lang="th-TH" dirty="0"/>
              <a:t>•  กินอาหารที่มีประโยชน์ </a:t>
            </a:r>
            <a:r>
              <a:rPr lang="th-TH" dirty="0" smtClean="0"/>
              <a:t>เช่น </a:t>
            </a:r>
            <a:r>
              <a:rPr lang="th-TH" dirty="0"/>
              <a:t>เน้นเส้นใยอาหาร กินผักและผลไม้สีสดและเข้ม </a:t>
            </a:r>
            <a:r>
              <a:rPr lang="th-TH" dirty="0" smtClean="0"/>
              <a:t>ให้</a:t>
            </a:r>
            <a:r>
              <a:rPr lang="th-TH" dirty="0"/>
              <a:t>ได้อย่างน้อยวันละ 5-9 ส่วน เนื่องจากอุดมด้วย  </a:t>
            </a:r>
            <a:r>
              <a:rPr lang="th-TH" b="1" dirty="0">
                <a:solidFill>
                  <a:srgbClr val="006600"/>
                </a:solidFill>
              </a:rPr>
              <a:t>ไฟโตนิวเท</a:t>
            </a:r>
            <a:r>
              <a:rPr lang="th-TH" b="1" dirty="0" smtClean="0">
                <a:solidFill>
                  <a:srgbClr val="006600"/>
                </a:solidFill>
              </a:rPr>
              <a:t>รียนท์</a:t>
            </a:r>
          </a:p>
          <a:p>
            <a:endParaRPr lang="th-TH" b="1" dirty="0" smtClean="0">
              <a:solidFill>
                <a:srgbClr val="006600"/>
              </a:solidFill>
            </a:endParaRPr>
          </a:p>
          <a:p>
            <a:r>
              <a:rPr lang="th-TH" b="1" dirty="0">
                <a:solidFill>
                  <a:srgbClr val="FF0000"/>
                </a:solidFill>
              </a:rPr>
              <a:t>กินผลไม้ที่มีวิตามินเอ ซี และอี ที่มีสารต้านอนุมูลอิสระสูง </a:t>
            </a:r>
            <a:r>
              <a:rPr lang="th-TH" b="1" dirty="0" smtClean="0">
                <a:solidFill>
                  <a:srgbClr val="FF0000"/>
                </a:solidFill>
              </a:rPr>
              <a:t> งด</a:t>
            </a:r>
            <a:r>
              <a:rPr lang="th-TH" b="1" dirty="0">
                <a:solidFill>
                  <a:srgbClr val="FF0000"/>
                </a:solidFill>
              </a:rPr>
              <a:t>อาหารที่มีเกลือและไขมันสูง งดอาหารรมควัน หรือมีส่วนผสมของไนเตรท </a:t>
            </a:r>
            <a:r>
              <a:rPr lang="th-TH" b="1" dirty="0" smtClean="0">
                <a:solidFill>
                  <a:srgbClr val="FF0000"/>
                </a:solidFill>
              </a:rPr>
              <a:t>เช่น </a:t>
            </a:r>
            <a:r>
              <a:rPr lang="th-TH" b="1" dirty="0">
                <a:solidFill>
                  <a:srgbClr val="FF0000"/>
                </a:solidFill>
              </a:rPr>
              <a:t>ไส้กรอก แฮม เบคอน </a:t>
            </a:r>
          </a:p>
          <a:p>
            <a:endParaRPr lang="th-TH" b="1" dirty="0">
              <a:solidFill>
                <a:srgbClr val="006600"/>
              </a:solidFill>
            </a:endParaRPr>
          </a:p>
        </p:txBody>
      </p:sp>
    </p:spTree>
    <p:extLst>
      <p:ext uri="{BB962C8B-B14F-4D97-AF65-F5344CB8AC3E}">
        <p14:creationId xmlns:p14="http://schemas.microsoft.com/office/powerpoint/2010/main" val="3369003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utrilite.co.th/nutrilite/images/healthcoachtips-new_05/Nut_Pho_LS_home_cooking180.png"/>
          <p:cNvPicPr/>
          <p:nvPr/>
        </p:nvPicPr>
        <p:blipFill>
          <a:blip r:embed="rId2">
            <a:extLst>
              <a:ext uri="{28A0092B-C50C-407E-A947-70E740481C1C}">
                <a14:useLocalDpi xmlns:a14="http://schemas.microsoft.com/office/drawing/2010/main" val="0"/>
              </a:ext>
            </a:extLst>
          </a:blip>
          <a:srcRect/>
          <a:stretch>
            <a:fillRect/>
          </a:stretch>
        </p:blipFill>
        <p:spPr bwMode="auto">
          <a:xfrm>
            <a:off x="4001763" y="220179"/>
            <a:ext cx="5142237" cy="3928901"/>
          </a:xfrm>
          <a:prstGeom prst="rect">
            <a:avLst/>
          </a:prstGeom>
          <a:noFill/>
          <a:ln>
            <a:noFill/>
          </a:ln>
        </p:spPr>
      </p:pic>
      <p:sp>
        <p:nvSpPr>
          <p:cNvPr id="3" name="Rectangle 2"/>
          <p:cNvSpPr/>
          <p:nvPr/>
        </p:nvSpPr>
        <p:spPr>
          <a:xfrm>
            <a:off x="755576" y="4149080"/>
            <a:ext cx="8136904" cy="2062103"/>
          </a:xfrm>
          <a:prstGeom prst="rect">
            <a:avLst/>
          </a:prstGeom>
        </p:spPr>
        <p:txBody>
          <a:bodyPr wrap="square">
            <a:spAutoFit/>
          </a:bodyPr>
          <a:lstStyle/>
          <a:p>
            <a:r>
              <a:rPr lang="th-TH" sz="3200" b="1" dirty="0">
                <a:solidFill>
                  <a:srgbClr val="7030A0"/>
                </a:solidFill>
              </a:rPr>
              <a:t>อย่าประมาทกับการใช้ชีวิต </a:t>
            </a:r>
            <a:endParaRPr lang="th-TH" sz="3200" b="1" dirty="0" smtClean="0">
              <a:solidFill>
                <a:srgbClr val="7030A0"/>
              </a:solidFill>
            </a:endParaRPr>
          </a:p>
          <a:p>
            <a:r>
              <a:rPr lang="th-TH" sz="3200" b="1" dirty="0" smtClean="0">
                <a:solidFill>
                  <a:srgbClr val="7030A0"/>
                </a:solidFill>
              </a:rPr>
              <a:t>ดูแล</a:t>
            </a:r>
            <a:r>
              <a:rPr lang="th-TH" sz="3200" b="1" dirty="0">
                <a:solidFill>
                  <a:srgbClr val="7030A0"/>
                </a:solidFill>
              </a:rPr>
              <a:t>ใส่ใจตัวเองอีกสักนิดเพื่อห่างไกลโรค</a:t>
            </a:r>
            <a:r>
              <a:rPr lang="en-US" sz="3200" b="1" dirty="0">
                <a:solidFill>
                  <a:srgbClr val="7030A0"/>
                </a:solidFill>
              </a:rPr>
              <a:t> </a:t>
            </a:r>
            <a:r>
              <a:rPr lang="th-TH" sz="3200" b="1" dirty="0" smtClean="0">
                <a:solidFill>
                  <a:srgbClr val="7030A0"/>
                </a:solidFill>
              </a:rPr>
              <a:t>อย่างไร</a:t>
            </a:r>
            <a:r>
              <a:rPr lang="th-TH" sz="3200" b="1" dirty="0">
                <a:solidFill>
                  <a:srgbClr val="7030A0"/>
                </a:solidFill>
              </a:rPr>
              <a:t>ก็ตามจากวิทยาการในปัจจุบัน</a:t>
            </a:r>
            <a:r>
              <a:rPr lang="en-US" sz="3200" b="1" dirty="0">
                <a:solidFill>
                  <a:srgbClr val="7030A0"/>
                </a:solidFill>
              </a:rPr>
              <a:t> </a:t>
            </a:r>
            <a:r>
              <a:rPr lang="th-TH" sz="3200" b="1" dirty="0" smtClean="0">
                <a:solidFill>
                  <a:srgbClr val="7030A0"/>
                </a:solidFill>
              </a:rPr>
              <a:t>หาก</a:t>
            </a:r>
            <a:r>
              <a:rPr lang="th-TH" sz="3200" b="1" dirty="0">
                <a:solidFill>
                  <a:srgbClr val="7030A0"/>
                </a:solidFill>
              </a:rPr>
              <a:t>พบมะเร็งเต้านมในระยะเริ่มแรกก็สามารถรักษาให้หายขาดได้</a:t>
            </a:r>
            <a:r>
              <a:rPr lang="en-US" sz="3200" b="1" dirty="0">
                <a:solidFill>
                  <a:srgbClr val="7030A0"/>
                </a:solidFill>
              </a:rPr>
              <a:t> </a:t>
            </a:r>
            <a:r>
              <a:rPr lang="th-TH" sz="3200" b="1" dirty="0" smtClean="0">
                <a:solidFill>
                  <a:srgbClr val="7030A0"/>
                </a:solidFill>
              </a:rPr>
              <a:t>ยิ่ง</a:t>
            </a:r>
            <a:r>
              <a:rPr lang="th-TH" sz="3200" b="1" dirty="0">
                <a:solidFill>
                  <a:srgbClr val="7030A0"/>
                </a:solidFill>
              </a:rPr>
              <a:t>พบเร็ว</a:t>
            </a:r>
            <a:r>
              <a:rPr lang="en-US" sz="3200" b="1" dirty="0">
                <a:solidFill>
                  <a:srgbClr val="7030A0"/>
                </a:solidFill>
              </a:rPr>
              <a:t> </a:t>
            </a:r>
            <a:r>
              <a:rPr lang="th-TH" sz="3200" b="1" dirty="0">
                <a:solidFill>
                  <a:srgbClr val="7030A0"/>
                </a:solidFill>
              </a:rPr>
              <a:t>รักษาเร็ว</a:t>
            </a:r>
            <a:r>
              <a:rPr lang="en-US" sz="3200" b="1" dirty="0">
                <a:solidFill>
                  <a:srgbClr val="7030A0"/>
                </a:solidFill>
              </a:rPr>
              <a:t> </a:t>
            </a:r>
            <a:r>
              <a:rPr lang="th-TH" sz="3200" b="1" dirty="0">
                <a:solidFill>
                  <a:srgbClr val="7030A0"/>
                </a:solidFill>
              </a:rPr>
              <a:t>ยิ่งได้ผลดี...</a:t>
            </a:r>
            <a:r>
              <a:rPr lang="en-US" sz="3200" b="1" dirty="0">
                <a:solidFill>
                  <a:srgbClr val="7030A0"/>
                </a:solidFill>
              </a:rPr>
              <a:t> </a:t>
            </a:r>
          </a:p>
        </p:txBody>
      </p:sp>
    </p:spTree>
    <p:extLst>
      <p:ext uri="{BB962C8B-B14F-4D97-AF65-F5344CB8AC3E}">
        <p14:creationId xmlns:p14="http://schemas.microsoft.com/office/powerpoint/2010/main" val="1369584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331319"/>
            <a:ext cx="3108543" cy="769441"/>
          </a:xfrm>
          <a:prstGeom prst="rect">
            <a:avLst/>
          </a:prstGeom>
          <a:noFill/>
        </p:spPr>
        <p:txBody>
          <a:bodyPr wrap="none" rtlCol="0">
            <a:spAutoFit/>
          </a:bodyPr>
          <a:lstStyle/>
          <a:p>
            <a:r>
              <a:rPr lang="th-TH" sz="4400" b="1" dirty="0" smtClean="0">
                <a:solidFill>
                  <a:srgbClr val="FF0000"/>
                </a:solidFill>
              </a:rPr>
              <a:t>ค้นคว้า </a:t>
            </a:r>
            <a:r>
              <a:rPr lang="en-US" sz="4400" b="1" dirty="0" smtClean="0">
                <a:solidFill>
                  <a:srgbClr val="FF0000"/>
                </a:solidFill>
              </a:rPr>
              <a:t>- </a:t>
            </a:r>
            <a:r>
              <a:rPr lang="th-TH" sz="4400" b="1" dirty="0" smtClean="0">
                <a:solidFill>
                  <a:srgbClr val="FF0000"/>
                </a:solidFill>
              </a:rPr>
              <a:t>รายงาน</a:t>
            </a:r>
            <a:endParaRPr lang="th-TH" sz="4400" b="1" dirty="0">
              <a:solidFill>
                <a:srgbClr val="FF0000"/>
              </a:solidFill>
            </a:endParaRPr>
          </a:p>
        </p:txBody>
      </p:sp>
      <p:sp>
        <p:nvSpPr>
          <p:cNvPr id="2" name="TextBox 1"/>
          <p:cNvSpPr txBox="1"/>
          <p:nvPr/>
        </p:nvSpPr>
        <p:spPr>
          <a:xfrm>
            <a:off x="2555358" y="1212987"/>
            <a:ext cx="5129674" cy="646331"/>
          </a:xfrm>
          <a:prstGeom prst="rect">
            <a:avLst/>
          </a:prstGeom>
          <a:noFill/>
        </p:spPr>
        <p:txBody>
          <a:bodyPr wrap="none" rtlCol="0">
            <a:spAutoFit/>
          </a:bodyPr>
          <a:lstStyle/>
          <a:p>
            <a:r>
              <a:rPr lang="en-US" sz="3600" dirty="0" smtClean="0">
                <a:solidFill>
                  <a:srgbClr val="C00000"/>
                </a:solidFill>
              </a:rPr>
              <a:t>Phytochemical and Cancer</a:t>
            </a:r>
            <a:endParaRPr lang="th-TH" sz="3600" dirty="0">
              <a:solidFill>
                <a:srgbClr val="C00000"/>
              </a:solidFill>
            </a:endParaRPr>
          </a:p>
        </p:txBody>
      </p:sp>
      <p:sp>
        <p:nvSpPr>
          <p:cNvPr id="3" name="TextBox 2"/>
          <p:cNvSpPr txBox="1"/>
          <p:nvPr/>
        </p:nvSpPr>
        <p:spPr>
          <a:xfrm>
            <a:off x="1979712" y="2492896"/>
            <a:ext cx="6264696" cy="2246769"/>
          </a:xfrm>
          <a:prstGeom prst="rect">
            <a:avLst/>
          </a:prstGeom>
          <a:noFill/>
        </p:spPr>
        <p:txBody>
          <a:bodyPr wrap="square" rtlCol="0">
            <a:spAutoFit/>
          </a:bodyPr>
          <a:lstStyle/>
          <a:p>
            <a:r>
              <a:rPr lang="th-TH" dirty="0" smtClean="0"/>
              <a:t>สารพฤกษเคมีที่มีฤทธิ์ต้านมะเร็ง</a:t>
            </a:r>
          </a:p>
          <a:p>
            <a:pPr marL="457200" indent="-457200">
              <a:buFontTx/>
              <a:buChar char="-"/>
            </a:pPr>
            <a:r>
              <a:rPr lang="th-TH" dirty="0" smtClean="0"/>
              <a:t>พืช </a:t>
            </a:r>
            <a:r>
              <a:rPr lang="en-US" dirty="0" smtClean="0"/>
              <a:t>/</a:t>
            </a:r>
            <a:r>
              <a:rPr lang="th-TH" dirty="0" smtClean="0"/>
              <a:t>ส่วนของพืช</a:t>
            </a:r>
            <a:r>
              <a:rPr lang="en-US" dirty="0" smtClean="0"/>
              <a:t>/ </a:t>
            </a:r>
            <a:r>
              <a:rPr lang="th-TH" dirty="0" smtClean="0"/>
              <a:t>สารสกัด</a:t>
            </a:r>
          </a:p>
          <a:p>
            <a:pPr marL="457200" indent="-457200">
              <a:buFontTx/>
              <a:buChar char="-"/>
            </a:pPr>
            <a:r>
              <a:rPr lang="th-TH" dirty="0" smtClean="0"/>
              <a:t>สารออกฤทธิ์สำคัญ</a:t>
            </a:r>
          </a:p>
          <a:p>
            <a:pPr marL="457200" indent="-457200">
              <a:buFontTx/>
              <a:buChar char="-"/>
            </a:pPr>
            <a:r>
              <a:rPr lang="th-TH" dirty="0" smtClean="0"/>
              <a:t>งานวิจัยที่เกี่ยวข้อง</a:t>
            </a:r>
          </a:p>
          <a:p>
            <a:pPr marL="457200" indent="-457200">
              <a:buFontTx/>
              <a:buChar char="-"/>
            </a:pPr>
            <a:r>
              <a:rPr lang="th-TH" dirty="0" smtClean="0"/>
              <a:t>เซลล์มะเร็งที่ถูกยับยั้ง </a:t>
            </a:r>
            <a:r>
              <a:rPr lang="en-US" dirty="0" smtClean="0"/>
              <a:t>/ </a:t>
            </a:r>
            <a:r>
              <a:rPr lang="th-TH" dirty="0" smtClean="0"/>
              <a:t>ป้องกันการเกิดมะเร็ง</a:t>
            </a:r>
          </a:p>
        </p:txBody>
      </p:sp>
    </p:spTree>
    <p:extLst>
      <p:ext uri="{BB962C8B-B14F-4D97-AF65-F5344CB8AC3E}">
        <p14:creationId xmlns:p14="http://schemas.microsoft.com/office/powerpoint/2010/main" val="312563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1258888" y="2420938"/>
            <a:ext cx="6767512" cy="1216025"/>
          </a:xfrm>
          <a:gradFill rotWithShape="1">
            <a:gsLst>
              <a:gs pos="0">
                <a:srgbClr val="00FFFF"/>
              </a:gs>
              <a:gs pos="50000">
                <a:schemeClr val="bg1"/>
              </a:gs>
              <a:gs pos="100000">
                <a:srgbClr val="00FFFF"/>
              </a:gs>
            </a:gsLst>
            <a:lin ang="540000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th-TH" sz="7200" dirty="0" smtClean="0">
                <a:latin typeface="Angsana New" pitchFamily="18" charset="-34"/>
              </a:rPr>
              <a:t>What is cancer? </a:t>
            </a:r>
            <a:endParaRPr lang="th-TH" altLang="th-TH" sz="7200" dirty="0">
              <a:latin typeface="Angsana New" pitchFamily="18" charset="-34"/>
            </a:endParaRPr>
          </a:p>
        </p:txBody>
      </p:sp>
      <p:pic>
        <p:nvPicPr>
          <p:cNvPr id="40973" name="Picture 13" descr="butterfl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773238"/>
            <a:ext cx="5616575"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72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67519" y="1124744"/>
            <a:ext cx="8208962" cy="2624137"/>
          </a:xfrm>
        </p:spPr>
        <p:txBody>
          <a:bodyPr anchor="ctr">
            <a:normAutofit fontScale="92500"/>
          </a:bodyPr>
          <a:lstStyle/>
          <a:p>
            <a:pPr marL="0" indent="0" algn="thaiDist">
              <a:buNone/>
            </a:pPr>
            <a:r>
              <a:rPr lang="en-US" altLang="th-TH" sz="5400" b="1" dirty="0" smtClean="0">
                <a:solidFill>
                  <a:srgbClr val="FF0000"/>
                </a:solidFill>
                <a:latin typeface="Angsana New" pitchFamily="18" charset="-34"/>
              </a:rPr>
              <a:t>Cancer</a:t>
            </a:r>
            <a:r>
              <a:rPr lang="en-US" altLang="th-TH" sz="3600" b="1" dirty="0" smtClean="0">
                <a:latin typeface="Angsana New" pitchFamily="18" charset="-34"/>
              </a:rPr>
              <a:t> is a group of diseases involving abnormal cell growth with the potential to invade or spread to other parts of the body.</a:t>
            </a:r>
          </a:p>
          <a:p>
            <a:pPr marL="0" indent="0" algn="thaiDist">
              <a:buNone/>
            </a:pPr>
            <a:r>
              <a:rPr lang="en-US" altLang="th-TH" sz="3600" b="1" dirty="0">
                <a:latin typeface="Angsana New" pitchFamily="18" charset="-34"/>
              </a:rPr>
              <a:t>	</a:t>
            </a:r>
            <a:r>
              <a:rPr lang="en-US" altLang="th-TH" sz="3600" b="1" dirty="0" smtClean="0">
                <a:solidFill>
                  <a:srgbClr val="FF0000"/>
                </a:solidFill>
                <a:latin typeface="Angsana New" pitchFamily="18" charset="-34"/>
              </a:rPr>
              <a:t>Not all tumors are cancerous</a:t>
            </a:r>
            <a:r>
              <a:rPr lang="en-US" altLang="th-TH" sz="3600" b="1" dirty="0" smtClean="0">
                <a:latin typeface="Angsana New" pitchFamily="18" charset="-34"/>
              </a:rPr>
              <a:t>; benign tumors do not spread to other parts of the body.</a:t>
            </a:r>
            <a:endParaRPr lang="th-TH" altLang="th-TH" dirty="0">
              <a:latin typeface="Angsana New" pitchFamily="18" charset="-34"/>
            </a:endParaRPr>
          </a:p>
        </p:txBody>
      </p:sp>
      <p:sp>
        <p:nvSpPr>
          <p:cNvPr id="2" name="Rectangle 1"/>
          <p:cNvSpPr/>
          <p:nvPr/>
        </p:nvSpPr>
        <p:spPr>
          <a:xfrm>
            <a:off x="251520" y="5085184"/>
            <a:ext cx="8640960" cy="523220"/>
          </a:xfrm>
          <a:prstGeom prst="rect">
            <a:avLst/>
          </a:prstGeom>
        </p:spPr>
        <p:txBody>
          <a:bodyPr wrap="square">
            <a:spAutoFit/>
          </a:bodyPr>
          <a:lstStyle/>
          <a:p>
            <a:r>
              <a:rPr lang="th-TH" b="1" dirty="0" smtClean="0">
                <a:solidFill>
                  <a:srgbClr val="0070C0"/>
                </a:solidFill>
              </a:rPr>
              <a:t>มะเร็ง (</a:t>
            </a:r>
            <a:r>
              <a:rPr lang="en-US" b="1" dirty="0" smtClean="0">
                <a:solidFill>
                  <a:srgbClr val="0070C0"/>
                </a:solidFill>
              </a:rPr>
              <a:t>cancer</a:t>
            </a:r>
            <a:r>
              <a:rPr lang="th-TH" b="1" dirty="0" smtClean="0">
                <a:solidFill>
                  <a:srgbClr val="0070C0"/>
                </a:solidFill>
              </a:rPr>
              <a:t>) หรือ เนื้องอกร้าย (</a:t>
            </a:r>
            <a:r>
              <a:rPr lang="en-US" b="1" dirty="0" smtClean="0">
                <a:solidFill>
                  <a:srgbClr val="0070C0"/>
                </a:solidFill>
              </a:rPr>
              <a:t>malignant tumor)</a:t>
            </a:r>
            <a:endParaRPr lang="th-TH" b="1" dirty="0">
              <a:solidFill>
                <a:srgbClr val="0070C0"/>
              </a:solidFill>
            </a:endParaRPr>
          </a:p>
        </p:txBody>
      </p:sp>
    </p:spTree>
    <p:extLst>
      <p:ext uri="{BB962C8B-B14F-4D97-AF65-F5344CB8AC3E}">
        <p14:creationId xmlns:p14="http://schemas.microsoft.com/office/powerpoint/2010/main" val="18190480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slide(fromBottom)">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74199"/>
            <a:ext cx="8136904" cy="4832092"/>
          </a:xfrm>
          <a:prstGeom prst="rect">
            <a:avLst/>
          </a:prstGeom>
        </p:spPr>
        <p:txBody>
          <a:bodyPr wrap="square">
            <a:spAutoFit/>
          </a:bodyPr>
          <a:lstStyle/>
          <a:p>
            <a:r>
              <a:rPr lang="en-US" b="1" dirty="0" smtClean="0">
                <a:solidFill>
                  <a:srgbClr val="FF0000"/>
                </a:solidFill>
              </a:rPr>
              <a:t>Possible signs and symptoms include: </a:t>
            </a:r>
          </a:p>
          <a:p>
            <a:pPr marL="457200" indent="-457200">
              <a:buFont typeface="Arial" panose="020B0604020202020204" pitchFamily="34" charset="0"/>
              <a:buChar char="•"/>
            </a:pPr>
            <a:r>
              <a:rPr lang="en-US" dirty="0" smtClean="0"/>
              <a:t>a new lump</a:t>
            </a:r>
          </a:p>
          <a:p>
            <a:pPr marL="457200" indent="-457200">
              <a:buFont typeface="Arial" panose="020B0604020202020204" pitchFamily="34" charset="0"/>
              <a:buChar char="•"/>
            </a:pPr>
            <a:r>
              <a:rPr lang="en-US" dirty="0" smtClean="0"/>
              <a:t>abnormal bleeding</a:t>
            </a:r>
          </a:p>
          <a:p>
            <a:pPr marL="457200" indent="-457200">
              <a:buFont typeface="Arial" panose="020B0604020202020204" pitchFamily="34" charset="0"/>
              <a:buChar char="•"/>
            </a:pPr>
            <a:r>
              <a:rPr lang="en-US" dirty="0" smtClean="0"/>
              <a:t>a prolonged cough</a:t>
            </a:r>
          </a:p>
          <a:p>
            <a:pPr marL="457200" indent="-457200">
              <a:buFont typeface="Arial" panose="020B0604020202020204" pitchFamily="34" charset="0"/>
              <a:buChar char="•"/>
            </a:pPr>
            <a:r>
              <a:rPr lang="en-US" dirty="0" smtClean="0"/>
              <a:t>unexplained weight loss</a:t>
            </a:r>
          </a:p>
          <a:p>
            <a:pPr marL="457200" indent="-457200">
              <a:buFont typeface="Arial" panose="020B0604020202020204" pitchFamily="34" charset="0"/>
              <a:buChar char="•"/>
            </a:pPr>
            <a:r>
              <a:rPr lang="en-US" dirty="0" smtClean="0"/>
              <a:t>a change in bowel movements among others.</a:t>
            </a:r>
          </a:p>
          <a:p>
            <a:pPr marL="457200" indent="-457200">
              <a:buFont typeface="Arial" panose="020B0604020202020204" pitchFamily="34" charset="0"/>
              <a:buChar char="•"/>
            </a:pPr>
            <a:endParaRPr lang="en-US" dirty="0"/>
          </a:p>
          <a:p>
            <a:r>
              <a:rPr lang="en-US" dirty="0" smtClean="0"/>
              <a:t>       While these symptoms may indicate cancer, they may also occur due to other issues.</a:t>
            </a:r>
          </a:p>
          <a:p>
            <a:r>
              <a:rPr lang="en-US" dirty="0"/>
              <a:t> </a:t>
            </a:r>
            <a:r>
              <a:rPr lang="en-US" dirty="0" smtClean="0"/>
              <a:t>       There are over 100 different known cancers that affect humans.</a:t>
            </a:r>
            <a:endParaRPr lang="th-TH" dirty="0"/>
          </a:p>
        </p:txBody>
      </p:sp>
    </p:spTree>
    <p:extLst>
      <p:ext uri="{BB962C8B-B14F-4D97-AF65-F5344CB8AC3E}">
        <p14:creationId xmlns:p14="http://schemas.microsoft.com/office/powerpoint/2010/main" val="249070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22402"/>
            <a:ext cx="8568952" cy="6124754"/>
          </a:xfrm>
          <a:prstGeom prst="rect">
            <a:avLst/>
          </a:prstGeom>
        </p:spPr>
        <p:txBody>
          <a:bodyPr wrap="square">
            <a:spAutoFit/>
          </a:bodyPr>
          <a:lstStyle/>
          <a:p>
            <a:pPr algn="thaiDist"/>
            <a:r>
              <a:rPr lang="th-TH" sz="4000" b="1" dirty="0" smtClean="0">
                <a:solidFill>
                  <a:srgbClr val="FF0000"/>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มะเร็ง </a:t>
            </a:r>
            <a:r>
              <a:rPr lang="th-TH" sz="3200" dirty="0" smtClean="0">
                <a:latin typeface="TH Sarabun New" panose="020B0500040200020003" pitchFamily="34" charset="-34"/>
                <a:cs typeface="TH Sarabun New" panose="020B0500040200020003" pitchFamily="34" charset="-34"/>
              </a:rPr>
              <a:t>เป็น</a:t>
            </a:r>
            <a:r>
              <a:rPr lang="th-TH" sz="3200" dirty="0">
                <a:latin typeface="TH Sarabun New" panose="020B0500040200020003" pitchFamily="34" charset="-34"/>
                <a:cs typeface="TH Sarabun New" panose="020B0500040200020003" pitchFamily="34" charset="-34"/>
              </a:rPr>
              <a:t>โรคที่เกิดจากความผิดปกติระดับโมเลกุลของเซลล์ร่างกาย และ</a:t>
            </a:r>
            <a:r>
              <a:rPr lang="th-TH" sz="3200" dirty="0" smtClean="0">
                <a:latin typeface="TH Sarabun New" panose="020B0500040200020003" pitchFamily="34" charset="-34"/>
                <a:cs typeface="TH Sarabun New" panose="020B0500040200020003" pitchFamily="34" charset="-34"/>
              </a:rPr>
              <a:t>มีกระบวนการ</a:t>
            </a:r>
            <a:r>
              <a:rPr lang="th-TH" sz="3200" dirty="0">
                <a:latin typeface="TH Sarabun New" panose="020B0500040200020003" pitchFamily="34" charset="-34"/>
                <a:cs typeface="TH Sarabun New" panose="020B0500040200020003" pitchFamily="34" charset="-34"/>
              </a:rPr>
              <a:t>หรือขั้นตอนในการเกิดโรคหลายขั้นตอนกว่าที่เซลล์ร่างกายปกติจะกลายไปเป็นเซลล์มะเร็งได้ เรียกว่า </a:t>
            </a:r>
            <a:r>
              <a:rPr lang="en-US" sz="3200" b="1" dirty="0">
                <a:latin typeface="TH Sarabun New" panose="020B0500040200020003" pitchFamily="34" charset="-34"/>
                <a:cs typeface="TH Sarabun New" panose="020B0500040200020003" pitchFamily="34" charset="-34"/>
              </a:rPr>
              <a:t>multistep carcinogenesis </a:t>
            </a:r>
            <a:r>
              <a:rPr lang="th-TH" sz="3200" dirty="0">
                <a:latin typeface="TH Sarabun New" panose="020B0500040200020003" pitchFamily="34" charset="-34"/>
                <a:cs typeface="TH Sarabun New" panose="020B0500040200020003" pitchFamily="34" charset="-34"/>
              </a:rPr>
              <a:t>ซึ่งจากการทดลอง</a:t>
            </a:r>
            <a:r>
              <a:rPr lang="th-TH" sz="3200" dirty="0" smtClean="0">
                <a:latin typeface="TH Sarabun New" panose="020B0500040200020003" pitchFamily="34" charset="-34"/>
                <a:cs typeface="TH Sarabun New" panose="020B0500040200020003" pitchFamily="34" charset="-34"/>
              </a:rPr>
              <a:t>ชักนำให้</a:t>
            </a:r>
            <a:r>
              <a:rPr lang="th-TH" sz="3200" dirty="0">
                <a:latin typeface="TH Sarabun New" panose="020B0500040200020003" pitchFamily="34" charset="-34"/>
                <a:cs typeface="TH Sarabun New" panose="020B0500040200020003" pitchFamily="34" charset="-34"/>
              </a:rPr>
              <a:t>เกิดมะเร็งโดยสารเคมีในสัตว์ทดลองพบว่า ขั้นตอนต่างๆในการเกิดมะเร็งมี</a:t>
            </a:r>
            <a:r>
              <a:rPr lang="th-TH" sz="3200" dirty="0" smtClean="0">
                <a:latin typeface="TH Sarabun New" panose="020B0500040200020003" pitchFamily="34" charset="-34"/>
                <a:cs typeface="TH Sarabun New" panose="020B0500040200020003" pitchFamily="34" charset="-34"/>
              </a:rPr>
              <a:t>ดังนี้</a:t>
            </a:r>
          </a:p>
          <a:p>
            <a:pPr algn="thaiDist"/>
            <a:endParaRPr lang="th-TH" sz="3200" dirty="0">
              <a:latin typeface="TH Sarabun New" panose="020B0500040200020003" pitchFamily="34" charset="-34"/>
              <a:cs typeface="TH Sarabun New" panose="020B0500040200020003" pitchFamily="34" charset="-34"/>
            </a:endParaRPr>
          </a:p>
          <a:p>
            <a:pPr algn="thaiDist"/>
            <a:r>
              <a:rPr lang="th-TH" sz="3200" b="1" dirty="0">
                <a:solidFill>
                  <a:srgbClr val="0070C0"/>
                </a:solidFill>
                <a:latin typeface="TH Sarabun New" panose="020B0500040200020003" pitchFamily="34" charset="-34"/>
                <a:cs typeface="TH Sarabun New" panose="020B0500040200020003" pitchFamily="34" charset="-34"/>
              </a:rPr>
              <a:t>1. </a:t>
            </a:r>
            <a:r>
              <a:rPr lang="en-US" sz="3200" b="1" dirty="0">
                <a:solidFill>
                  <a:srgbClr val="0070C0"/>
                </a:solidFill>
                <a:latin typeface="TH Sarabun New" panose="020B0500040200020003" pitchFamily="34" charset="-34"/>
                <a:cs typeface="TH Sarabun New" panose="020B0500040200020003" pitchFamily="34" charset="-34"/>
              </a:rPr>
              <a:t>Tumor initiation </a:t>
            </a:r>
            <a:r>
              <a:rPr lang="th-TH" sz="3200" dirty="0">
                <a:latin typeface="TH Sarabun New" panose="020B0500040200020003" pitchFamily="34" charset="-34"/>
                <a:cs typeface="TH Sarabun New" panose="020B0500040200020003" pitchFamily="34" charset="-34"/>
              </a:rPr>
              <a:t>เป็นขั้นตอนแรกที่เกิดการเปลี่ยนแปลงของสารพันธุกรรม (</a:t>
            </a:r>
            <a:r>
              <a:rPr lang="en-US" sz="3200" dirty="0">
                <a:latin typeface="TH Sarabun New" panose="020B0500040200020003" pitchFamily="34" charset="-34"/>
                <a:cs typeface="TH Sarabun New" panose="020B0500040200020003" pitchFamily="34" charset="-34"/>
              </a:rPr>
              <a:t>gene) </a:t>
            </a:r>
            <a:r>
              <a:rPr lang="th-TH" sz="3200" dirty="0">
                <a:latin typeface="TH Sarabun New" panose="020B0500040200020003" pitchFamily="34" charset="-34"/>
                <a:cs typeface="TH Sarabun New" panose="020B0500040200020003" pitchFamily="34" charset="-34"/>
              </a:rPr>
              <a:t>ในเซลล์ร่างกายอย่างถาวร โดยถูก</a:t>
            </a:r>
            <a:r>
              <a:rPr lang="th-TH" sz="3200" dirty="0" smtClean="0">
                <a:latin typeface="TH Sarabun New" panose="020B0500040200020003" pitchFamily="34" charset="-34"/>
                <a:cs typeface="TH Sarabun New" panose="020B0500040200020003" pitchFamily="34" charset="-34"/>
              </a:rPr>
              <a:t>ชักนำโดย</a:t>
            </a:r>
            <a:r>
              <a:rPr lang="th-TH" sz="3200" dirty="0">
                <a:latin typeface="TH Sarabun New" panose="020B0500040200020003" pitchFamily="34" charset="-34"/>
                <a:cs typeface="TH Sarabun New" panose="020B0500040200020003" pitchFamily="34" charset="-34"/>
              </a:rPr>
              <a:t>ปัจจัยทางกายภาพภายนอก เช่น สารเคมี การติดเชื้อไวรัส รังสีเป็นต้น สิ่งเหล่านี้ไปมี</a:t>
            </a:r>
            <a:r>
              <a:rPr lang="th-TH" sz="3200" dirty="0" smtClean="0">
                <a:latin typeface="TH Sarabun New" panose="020B0500040200020003" pitchFamily="34" charset="-34"/>
                <a:cs typeface="TH Sarabun New" panose="020B0500040200020003" pitchFamily="34" charset="-34"/>
              </a:rPr>
              <a:t>ผลทำให้</a:t>
            </a:r>
            <a:r>
              <a:rPr lang="th-TH" sz="3200" dirty="0">
                <a:latin typeface="TH Sarabun New" panose="020B0500040200020003" pitchFamily="34" charset="-34"/>
                <a:cs typeface="TH Sarabun New" panose="020B0500040200020003" pitchFamily="34" charset="-34"/>
              </a:rPr>
              <a:t>เซลล์ร่างกายมีความผิดปกติในระดับโมเลกุลโดยอาจไปกระตุ้นยีนก่อมะเร็ง (</a:t>
            </a:r>
            <a:r>
              <a:rPr lang="en-US" sz="3200" dirty="0">
                <a:latin typeface="TH Sarabun New" panose="020B0500040200020003" pitchFamily="34" charset="-34"/>
                <a:cs typeface="TH Sarabun New" panose="020B0500040200020003" pitchFamily="34" charset="-34"/>
              </a:rPr>
              <a:t>oncogene) </a:t>
            </a:r>
            <a:r>
              <a:rPr lang="th-TH" sz="3200" dirty="0">
                <a:latin typeface="TH Sarabun New" panose="020B0500040200020003" pitchFamily="34" charset="-34"/>
                <a:cs typeface="TH Sarabun New" panose="020B0500040200020003" pitchFamily="34" charset="-34"/>
              </a:rPr>
              <a:t>หรือยับยั้งกา</a:t>
            </a:r>
            <a:r>
              <a:rPr lang="th-TH" sz="3200" dirty="0" smtClean="0">
                <a:latin typeface="TH Sarabun New" panose="020B0500040200020003" pitchFamily="34" charset="-34"/>
                <a:cs typeface="TH Sarabun New" panose="020B0500040200020003" pitchFamily="34" charset="-34"/>
              </a:rPr>
              <a:t>รทำหน้าที่</a:t>
            </a:r>
            <a:r>
              <a:rPr lang="th-TH" sz="3200" dirty="0">
                <a:latin typeface="TH Sarabun New" panose="020B0500040200020003" pitchFamily="34" charset="-34"/>
                <a:cs typeface="TH Sarabun New" panose="020B0500040200020003" pitchFamily="34" charset="-34"/>
              </a:rPr>
              <a:t>ของยีนต้านมะเร็ง (</a:t>
            </a:r>
            <a:r>
              <a:rPr lang="en-US" sz="3200" dirty="0">
                <a:latin typeface="TH Sarabun New" panose="020B0500040200020003" pitchFamily="34" charset="-34"/>
                <a:cs typeface="TH Sarabun New" panose="020B0500040200020003" pitchFamily="34" charset="-34"/>
              </a:rPr>
              <a:t>tumor suppressor gene) </a:t>
            </a:r>
            <a:r>
              <a:rPr lang="th-TH" sz="3200" dirty="0">
                <a:latin typeface="TH Sarabun New" panose="020B0500040200020003" pitchFamily="34" charset="-34"/>
                <a:cs typeface="TH Sarabun New" panose="020B0500040200020003" pitchFamily="34" charset="-34"/>
              </a:rPr>
              <a:t>ทาให้เซลล์นั้นมีความผิดปกติในการเจริญเติบโตและ</a:t>
            </a:r>
            <a:r>
              <a:rPr lang="th-TH" sz="3200" dirty="0" smtClean="0">
                <a:latin typeface="TH Sarabun New" panose="020B0500040200020003" pitchFamily="34" charset="-34"/>
                <a:cs typeface="TH Sarabun New" panose="020B0500040200020003" pitchFamily="34" charset="-34"/>
              </a:rPr>
              <a:t>แบ่งตัว</a:t>
            </a:r>
            <a:endParaRPr lang="th-TH" sz="32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44777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532" y="411122"/>
            <a:ext cx="8424936" cy="6124754"/>
          </a:xfrm>
          <a:prstGeom prst="rect">
            <a:avLst/>
          </a:prstGeom>
        </p:spPr>
        <p:txBody>
          <a:bodyPr wrap="square">
            <a:spAutoFit/>
          </a:bodyPr>
          <a:lstStyle/>
          <a:p>
            <a:pPr algn="thaiDist"/>
            <a:r>
              <a:rPr lang="th-TH" b="1" dirty="0" smtClean="0">
                <a:solidFill>
                  <a:srgbClr val="0070C0"/>
                </a:solidFill>
                <a:latin typeface="TH Sarabun New" panose="020B0500040200020003" pitchFamily="34" charset="-34"/>
                <a:cs typeface="TH Sarabun New" panose="020B0500040200020003" pitchFamily="34" charset="-34"/>
              </a:rPr>
              <a:t>2</a:t>
            </a:r>
            <a:r>
              <a:rPr lang="th-TH" b="1" dirty="0">
                <a:solidFill>
                  <a:srgbClr val="0070C0"/>
                </a:solidFill>
                <a:latin typeface="TH Sarabun New" panose="020B0500040200020003" pitchFamily="34" charset="-34"/>
                <a:cs typeface="TH Sarabun New" panose="020B0500040200020003" pitchFamily="34" charset="-34"/>
              </a:rPr>
              <a:t>. </a:t>
            </a:r>
            <a:r>
              <a:rPr lang="en-US" b="1" dirty="0">
                <a:solidFill>
                  <a:srgbClr val="0070C0"/>
                </a:solidFill>
                <a:latin typeface="TH Sarabun New" panose="020B0500040200020003" pitchFamily="34" charset="-34"/>
                <a:cs typeface="TH Sarabun New" panose="020B0500040200020003" pitchFamily="34" charset="-34"/>
              </a:rPr>
              <a:t>Tumor promotion step </a:t>
            </a:r>
            <a:r>
              <a:rPr lang="th-TH" dirty="0">
                <a:latin typeface="TH Sarabun New" panose="020B0500040200020003" pitchFamily="34" charset="-34"/>
                <a:cs typeface="TH Sarabun New" panose="020B0500040200020003" pitchFamily="34" charset="-34"/>
              </a:rPr>
              <a:t>ในระยะนี้เซลล์ที่มีความผิดปกติในระดับโมเลกุลมีการเพิ่มการเจริญเติบโต และแบ่งตัว เมื่อมีการแบ่งตัวเพิ่ม</a:t>
            </a:r>
            <a:r>
              <a:rPr lang="th-TH" dirty="0" smtClean="0">
                <a:latin typeface="TH Sarabun New" panose="020B0500040200020003" pitchFamily="34" charset="-34"/>
                <a:cs typeface="TH Sarabun New" panose="020B0500040200020003" pitchFamily="34" charset="-34"/>
              </a:rPr>
              <a:t>จำนวน</a:t>
            </a:r>
            <a:r>
              <a:rPr lang="th-TH" dirty="0">
                <a:latin typeface="TH Sarabun New" panose="020B0500040200020003" pitchFamily="34" charset="-34"/>
                <a:cs typeface="TH Sarabun New" panose="020B0500040200020003" pitchFamily="34" charset="-34"/>
              </a:rPr>
              <a:t>ของเซลล์มากขึ้น</a:t>
            </a:r>
            <a:r>
              <a:rPr lang="th-TH" dirty="0" smtClean="0">
                <a:latin typeface="TH Sarabun New" panose="020B0500040200020003" pitchFamily="34" charset="-34"/>
                <a:cs typeface="TH Sarabun New" panose="020B0500040200020003" pitchFamily="34" charset="-34"/>
              </a:rPr>
              <a:t>จะทำให้</a:t>
            </a:r>
            <a:r>
              <a:rPr lang="th-TH" dirty="0">
                <a:latin typeface="TH Sarabun New" panose="020B0500040200020003" pitchFamily="34" charset="-34"/>
                <a:cs typeface="TH Sarabun New" panose="020B0500040200020003" pitchFamily="34" charset="-34"/>
              </a:rPr>
              <a:t>โครโมโซมและยีนที่มีความผิดปกติในระยะแรกมีความผิดปกติมากขึ้นเรื่อยๆ เรียกว่ามี </a:t>
            </a:r>
            <a:r>
              <a:rPr lang="en-US" dirty="0">
                <a:latin typeface="TH Sarabun New" panose="020B0500040200020003" pitchFamily="34" charset="-34"/>
                <a:cs typeface="TH Sarabun New" panose="020B0500040200020003" pitchFamily="34" charset="-34"/>
              </a:rPr>
              <a:t>genetic instability </a:t>
            </a:r>
            <a:r>
              <a:rPr lang="th-TH" dirty="0">
                <a:latin typeface="TH Sarabun New" panose="020B0500040200020003" pitchFamily="34" charset="-34"/>
                <a:cs typeface="TH Sarabun New" panose="020B0500040200020003" pitchFamily="34" charset="-34"/>
              </a:rPr>
              <a:t>มากขึ้น จนมีความผิดปกติทางพันธุกรรมมากถึงระดับหนึ่งเซลล์นั้นก็จะเข้าสู่ระยะที่ 3</a:t>
            </a:r>
          </a:p>
          <a:p>
            <a:pPr algn="thaiDist"/>
            <a:r>
              <a:rPr lang="th-TH" b="1" dirty="0">
                <a:solidFill>
                  <a:srgbClr val="0070C0"/>
                </a:solidFill>
                <a:latin typeface="TH Sarabun New" panose="020B0500040200020003" pitchFamily="34" charset="-34"/>
                <a:cs typeface="TH Sarabun New" panose="020B0500040200020003" pitchFamily="34" charset="-34"/>
              </a:rPr>
              <a:t>3. </a:t>
            </a:r>
            <a:r>
              <a:rPr lang="en-US" b="1" dirty="0">
                <a:solidFill>
                  <a:srgbClr val="0070C0"/>
                </a:solidFill>
                <a:latin typeface="TH Sarabun New" panose="020B0500040200020003" pitchFamily="34" charset="-34"/>
                <a:cs typeface="TH Sarabun New" panose="020B0500040200020003" pitchFamily="34" charset="-34"/>
              </a:rPr>
              <a:t>Conversion step </a:t>
            </a:r>
            <a:r>
              <a:rPr lang="th-TH" dirty="0">
                <a:latin typeface="TH Sarabun New" panose="020B0500040200020003" pitchFamily="34" charset="-34"/>
                <a:cs typeface="TH Sarabun New" panose="020B0500040200020003" pitchFamily="34" charset="-34"/>
              </a:rPr>
              <a:t>มีการเปลี่ยนแปลงรูปร่างจากเซลล์ธรรมดากลายเป็นเซลล์ระยะก่อนมะเร็ง (</a:t>
            </a:r>
            <a:r>
              <a:rPr lang="en-US" dirty="0">
                <a:latin typeface="TH Sarabun New" panose="020B0500040200020003" pitchFamily="34" charset="-34"/>
                <a:cs typeface="TH Sarabun New" panose="020B0500040200020003" pitchFamily="34" charset="-34"/>
              </a:rPr>
              <a:t>premalignant lesions) </a:t>
            </a:r>
            <a:r>
              <a:rPr lang="th-TH" dirty="0">
                <a:latin typeface="TH Sarabun New" panose="020B0500040200020003" pitchFamily="34" charset="-34"/>
                <a:cs typeface="TH Sarabun New" panose="020B0500040200020003" pitchFamily="34" charset="-34"/>
              </a:rPr>
              <a:t>และกลายเป็นเซลล์มะเร็งในที่สุด</a:t>
            </a:r>
          </a:p>
          <a:p>
            <a:pPr algn="thaiDist"/>
            <a:r>
              <a:rPr lang="th-TH" b="1" dirty="0">
                <a:solidFill>
                  <a:srgbClr val="0070C0"/>
                </a:solidFill>
                <a:latin typeface="TH Sarabun New" panose="020B0500040200020003" pitchFamily="34" charset="-34"/>
                <a:cs typeface="TH Sarabun New" panose="020B0500040200020003" pitchFamily="34" charset="-34"/>
              </a:rPr>
              <a:t>4. </a:t>
            </a:r>
            <a:r>
              <a:rPr lang="en-US" b="1" dirty="0">
                <a:solidFill>
                  <a:srgbClr val="0070C0"/>
                </a:solidFill>
                <a:latin typeface="TH Sarabun New" panose="020B0500040200020003" pitchFamily="34" charset="-34"/>
                <a:cs typeface="TH Sarabun New" panose="020B0500040200020003" pitchFamily="34" charset="-34"/>
              </a:rPr>
              <a:t>Tumor progression </a:t>
            </a:r>
            <a:r>
              <a:rPr lang="th-TH" dirty="0">
                <a:latin typeface="TH Sarabun New" panose="020B0500040200020003" pitchFamily="34" charset="-34"/>
                <a:cs typeface="TH Sarabun New" panose="020B0500040200020003" pitchFamily="34" charset="-34"/>
              </a:rPr>
              <a:t>เริ่มมีการแสดงคุณลักษณะของการเป็นเซลล์มะเร็ง คือมีการลุกลามไปยังอวัยวะข้างเคียงและแพร่กระจายไปยังที่อื่นๆในร่างกาย (</a:t>
            </a:r>
            <a:r>
              <a:rPr lang="en-US" dirty="0">
                <a:latin typeface="TH Sarabun New" panose="020B0500040200020003" pitchFamily="34" charset="-34"/>
                <a:cs typeface="TH Sarabun New" panose="020B0500040200020003" pitchFamily="34" charset="-34"/>
              </a:rPr>
              <a:t>metastasis</a:t>
            </a:r>
            <a:r>
              <a:rPr lang="en-US" dirty="0" smtClean="0">
                <a:latin typeface="TH Sarabun New" panose="020B0500040200020003" pitchFamily="34" charset="-34"/>
                <a:cs typeface="TH Sarabun New" panose="020B0500040200020003" pitchFamily="34" charset="-34"/>
              </a:rPr>
              <a:t>)</a:t>
            </a:r>
          </a:p>
          <a:p>
            <a:pPr algn="thaiDist"/>
            <a:endParaRPr lang="en-US" dirty="0">
              <a:latin typeface="TH Sarabun New" panose="020B0500040200020003" pitchFamily="34" charset="-34"/>
              <a:cs typeface="TH Sarabun New" panose="020B0500040200020003" pitchFamily="34" charset="-34"/>
            </a:endParaRPr>
          </a:p>
          <a:p>
            <a:pPr algn="thaiDist"/>
            <a:r>
              <a:rPr lang="th-TH" dirty="0">
                <a:latin typeface="TH Sarabun New" panose="020B0500040200020003" pitchFamily="34" charset="-34"/>
                <a:cs typeface="TH Sarabun New" panose="020B0500040200020003" pitchFamily="34" charset="-34"/>
              </a:rPr>
              <a:t>ความผิดปกติในระดับโมเลกุลของการเกิดมะเร็งนั้นมีได้หลายแบบ ตั้งแต่มีการเพิ่มหรือลด</a:t>
            </a:r>
            <a:r>
              <a:rPr lang="th-TH" dirty="0" smtClean="0">
                <a:latin typeface="TH Sarabun New" panose="020B0500040200020003" pitchFamily="34" charset="-34"/>
                <a:cs typeface="TH Sarabun New" panose="020B0500040200020003" pitchFamily="34" charset="-34"/>
              </a:rPr>
              <a:t>จำนวน</a:t>
            </a:r>
            <a:r>
              <a:rPr lang="th-TH" dirty="0">
                <a:latin typeface="TH Sarabun New" panose="020B0500040200020003" pitchFamily="34" charset="-34"/>
                <a:cs typeface="TH Sarabun New" panose="020B0500040200020003" pitchFamily="34" charset="-34"/>
              </a:rPr>
              <a:t>ของชุดของโครโมโซม การแลกเปลี่ยนชิ้นส่วนของโครโมโซมระหว่างคู่ (</a:t>
            </a:r>
            <a:r>
              <a:rPr lang="en-US" dirty="0">
                <a:latin typeface="TH Sarabun New" panose="020B0500040200020003" pitchFamily="34" charset="-34"/>
                <a:cs typeface="TH Sarabun New" panose="020B0500040200020003" pitchFamily="34" charset="-34"/>
              </a:rPr>
              <a:t>translocation) </a:t>
            </a:r>
            <a:r>
              <a:rPr lang="th-TH" dirty="0">
                <a:latin typeface="TH Sarabun New" panose="020B0500040200020003" pitchFamily="34" charset="-34"/>
                <a:cs typeface="TH Sarabun New" panose="020B0500040200020003" pitchFamily="34" charset="-34"/>
              </a:rPr>
              <a:t>การสูญเสียชิ้นส่วนของโครโมโซม (</a:t>
            </a:r>
            <a:r>
              <a:rPr lang="en-US" dirty="0">
                <a:latin typeface="TH Sarabun New" panose="020B0500040200020003" pitchFamily="34" charset="-34"/>
                <a:cs typeface="TH Sarabun New" panose="020B0500040200020003" pitchFamily="34" charset="-34"/>
              </a:rPr>
              <a:t>deletion) </a:t>
            </a:r>
            <a:r>
              <a:rPr lang="th-TH" dirty="0">
                <a:latin typeface="TH Sarabun New" panose="020B0500040200020003" pitchFamily="34" charset="-34"/>
                <a:cs typeface="TH Sarabun New" panose="020B0500040200020003" pitchFamily="34" charset="-34"/>
              </a:rPr>
              <a:t>ความผิดปกติจากการผ่าเหล่าเฉพาะจุด (</a:t>
            </a:r>
            <a:r>
              <a:rPr lang="en-US" dirty="0">
                <a:latin typeface="TH Sarabun New" panose="020B0500040200020003" pitchFamily="34" charset="-34"/>
                <a:cs typeface="TH Sarabun New" panose="020B0500040200020003" pitchFamily="34" charset="-34"/>
              </a:rPr>
              <a:t>point mutation) </a:t>
            </a:r>
            <a:r>
              <a:rPr lang="th-TH" dirty="0">
                <a:latin typeface="TH Sarabun New" panose="020B0500040200020003" pitchFamily="34" charset="-34"/>
                <a:cs typeface="TH Sarabun New" panose="020B0500040200020003" pitchFamily="34" charset="-34"/>
              </a:rPr>
              <a:t>ของยีนที่มีการควบคุมการเจริญเติบโตของ</a:t>
            </a:r>
            <a:r>
              <a:rPr lang="th-TH" dirty="0" smtClean="0">
                <a:latin typeface="TH Sarabun New" panose="020B0500040200020003" pitchFamily="34" charset="-34"/>
                <a:cs typeface="TH Sarabun New" panose="020B0500040200020003" pitchFamily="34" charset="-34"/>
              </a:rPr>
              <a:t>เซลล์</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932675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582067"/>
            <a:ext cx="8640960" cy="5570756"/>
          </a:xfrm>
          <a:prstGeom prst="rect">
            <a:avLst/>
          </a:prstGeom>
        </p:spPr>
        <p:txBody>
          <a:bodyPr wrap="square">
            <a:spAutoFit/>
          </a:bodyPr>
          <a:lstStyle/>
          <a:p>
            <a:pPr algn="thaiDist"/>
            <a:r>
              <a:rPr lang="th-TH" sz="4800" b="1" dirty="0">
                <a:solidFill>
                  <a:srgbClr val="C00000"/>
                </a:solidFill>
                <a:latin typeface="TH Sarabun New" panose="020B0500040200020003" pitchFamily="34" charset="-34"/>
                <a:cs typeface="TH Sarabun New" panose="020B0500040200020003" pitchFamily="34" charset="-34"/>
              </a:rPr>
              <a:t>ยีน</a:t>
            </a:r>
            <a:r>
              <a:rPr lang="th-TH" sz="3600" b="1" dirty="0">
                <a:solidFill>
                  <a:srgbClr val="0070C0"/>
                </a:solidFill>
                <a:latin typeface="TH Sarabun New" panose="020B0500040200020003" pitchFamily="34" charset="-34"/>
                <a:cs typeface="TH Sarabun New" panose="020B0500040200020003" pitchFamily="34" charset="-34"/>
              </a:rPr>
              <a:t>ที่เกี่ยวข้องกับการเกิดมะเร็งมี 2 กลุ่มใหญ่ๆ </a:t>
            </a:r>
            <a:r>
              <a:rPr lang="th-TH" sz="3600" b="1" dirty="0" smtClean="0">
                <a:solidFill>
                  <a:srgbClr val="0070C0"/>
                </a:solidFill>
                <a:latin typeface="TH Sarabun New" panose="020B0500040200020003" pitchFamily="34" charset="-34"/>
                <a:cs typeface="TH Sarabun New" panose="020B0500040200020003" pitchFamily="34" charset="-34"/>
              </a:rPr>
              <a:t>คือ</a:t>
            </a:r>
          </a:p>
          <a:p>
            <a:pPr algn="thaiDist"/>
            <a:endParaRPr lang="th-TH" sz="3600" b="1" dirty="0">
              <a:solidFill>
                <a:srgbClr val="0070C0"/>
              </a:solidFill>
              <a:latin typeface="TH Sarabun New" panose="020B0500040200020003" pitchFamily="34" charset="-34"/>
              <a:cs typeface="TH Sarabun New" panose="020B0500040200020003" pitchFamily="34" charset="-34"/>
            </a:endParaRPr>
          </a:p>
          <a:p>
            <a:pPr algn="thaiDist"/>
            <a:r>
              <a:rPr lang="th-TH" sz="3600" b="1" dirty="0" smtClean="0">
                <a:solidFill>
                  <a:schemeClr val="accent4">
                    <a:lumMod val="75000"/>
                  </a:schemeClr>
                </a:solidFill>
                <a:latin typeface="TH Sarabun New" panose="020B0500040200020003" pitchFamily="34" charset="-34"/>
                <a:cs typeface="TH Sarabun New" panose="020B0500040200020003" pitchFamily="34" charset="-34"/>
              </a:rPr>
              <a:t>1. ยีน</a:t>
            </a:r>
            <a:r>
              <a:rPr lang="th-TH" sz="3600" b="1" dirty="0">
                <a:solidFill>
                  <a:schemeClr val="accent4">
                    <a:lumMod val="75000"/>
                  </a:schemeClr>
                </a:solidFill>
                <a:latin typeface="TH Sarabun New" panose="020B0500040200020003" pitchFamily="34" charset="-34"/>
                <a:cs typeface="TH Sarabun New" panose="020B0500040200020003" pitchFamily="34" charset="-34"/>
              </a:rPr>
              <a:t>ก่อมะเร็ง (</a:t>
            </a:r>
            <a:r>
              <a:rPr lang="en-US" sz="3600" b="1" dirty="0">
                <a:solidFill>
                  <a:schemeClr val="accent4">
                    <a:lumMod val="75000"/>
                  </a:schemeClr>
                </a:solidFill>
                <a:latin typeface="TH Sarabun New" panose="020B0500040200020003" pitchFamily="34" charset="-34"/>
                <a:cs typeface="TH Sarabun New" panose="020B0500040200020003" pitchFamily="34" charset="-34"/>
              </a:rPr>
              <a:t>oncogene) </a:t>
            </a:r>
            <a:r>
              <a:rPr lang="th-TH" sz="3600" dirty="0">
                <a:latin typeface="TH Sarabun New" panose="020B0500040200020003" pitchFamily="34" charset="-34"/>
                <a:cs typeface="TH Sarabun New" panose="020B0500040200020003" pitchFamily="34" charset="-34"/>
              </a:rPr>
              <a:t>คือยีนที่เมื่อเกิดความผิดปกติ</a:t>
            </a:r>
            <a:r>
              <a:rPr lang="th-TH" sz="3600" dirty="0" smtClean="0">
                <a:latin typeface="TH Sarabun New" panose="020B0500040200020003" pitchFamily="34" charset="-34"/>
                <a:cs typeface="TH Sarabun New" panose="020B0500040200020003" pitchFamily="34" charset="-34"/>
              </a:rPr>
              <a:t>จะทำหน้าที่</a:t>
            </a:r>
            <a:r>
              <a:rPr lang="th-TH" sz="3600" dirty="0">
                <a:latin typeface="TH Sarabun New" panose="020B0500040200020003" pitchFamily="34" charset="-34"/>
                <a:cs typeface="TH Sarabun New" panose="020B0500040200020003" pitchFamily="34" charset="-34"/>
              </a:rPr>
              <a:t>มากขึ้นและ</a:t>
            </a:r>
            <a:r>
              <a:rPr lang="th-TH" sz="3600" dirty="0" smtClean="0">
                <a:latin typeface="TH Sarabun New" panose="020B0500040200020003" pitchFamily="34" charset="-34"/>
                <a:cs typeface="TH Sarabun New" panose="020B0500040200020003" pitchFamily="34" charset="-34"/>
              </a:rPr>
              <a:t>จะทำให้</a:t>
            </a:r>
            <a:r>
              <a:rPr lang="th-TH" sz="3600" dirty="0">
                <a:latin typeface="TH Sarabun New" panose="020B0500040200020003" pitchFamily="34" charset="-34"/>
                <a:cs typeface="TH Sarabun New" panose="020B0500040200020003" pitchFamily="34" charset="-34"/>
              </a:rPr>
              <a:t>เซลล์ปกติเปลี่ยนแปลงไปกลายเป็นเซลล์มะเร็ง โดยเริ่มแรกเกิดจากยีนที่ควบคุมการเจริญเติบโตแบบปกติของร่างกาย (</a:t>
            </a:r>
            <a:r>
              <a:rPr lang="en-US" sz="3600" dirty="0">
                <a:latin typeface="TH Sarabun New" panose="020B0500040200020003" pitchFamily="34" charset="-34"/>
                <a:cs typeface="TH Sarabun New" panose="020B0500040200020003" pitchFamily="34" charset="-34"/>
              </a:rPr>
              <a:t>proto-oncogene</a:t>
            </a:r>
            <a:r>
              <a:rPr lang="en-US" sz="3600" dirty="0" smtClean="0">
                <a:latin typeface="TH Sarabun New" panose="020B0500040200020003" pitchFamily="34" charset="-34"/>
                <a:cs typeface="TH Sarabun New" panose="020B0500040200020003" pitchFamily="34" charset="-34"/>
              </a:rPr>
              <a:t>)</a:t>
            </a:r>
          </a:p>
          <a:p>
            <a:pPr algn="thaiDist"/>
            <a:endParaRPr lang="en-US" sz="1800" dirty="0">
              <a:latin typeface="TH Sarabun New" panose="020B0500040200020003" pitchFamily="34" charset="-34"/>
              <a:cs typeface="TH Sarabun New" panose="020B0500040200020003" pitchFamily="34" charset="-34"/>
            </a:endParaRPr>
          </a:p>
          <a:p>
            <a:pPr algn="thaiDist"/>
            <a:r>
              <a:rPr lang="en-US" sz="3600" b="1" dirty="0" smtClean="0">
                <a:solidFill>
                  <a:schemeClr val="accent4">
                    <a:lumMod val="75000"/>
                  </a:schemeClr>
                </a:solidFill>
                <a:latin typeface="TH Sarabun New" panose="020B0500040200020003" pitchFamily="34" charset="-34"/>
                <a:cs typeface="TH Sarabun New" panose="020B0500040200020003" pitchFamily="34" charset="-34"/>
              </a:rPr>
              <a:t>2</a:t>
            </a:r>
            <a:r>
              <a:rPr lang="en-US" sz="3600" b="1" dirty="0">
                <a:solidFill>
                  <a:schemeClr val="accent4">
                    <a:lumMod val="75000"/>
                  </a:schemeClr>
                </a:solidFill>
                <a:latin typeface="TH Sarabun New" panose="020B0500040200020003" pitchFamily="34" charset="-34"/>
                <a:cs typeface="TH Sarabun New" panose="020B0500040200020003" pitchFamily="34" charset="-34"/>
              </a:rPr>
              <a:t>. </a:t>
            </a:r>
            <a:r>
              <a:rPr lang="th-TH" sz="3600" b="1" dirty="0">
                <a:solidFill>
                  <a:schemeClr val="accent4">
                    <a:lumMod val="75000"/>
                  </a:schemeClr>
                </a:solidFill>
                <a:latin typeface="TH Sarabun New" panose="020B0500040200020003" pitchFamily="34" charset="-34"/>
                <a:cs typeface="TH Sarabun New" panose="020B0500040200020003" pitchFamily="34" charset="-34"/>
              </a:rPr>
              <a:t>ยีนต้านมะเร็ง (</a:t>
            </a:r>
            <a:r>
              <a:rPr lang="en-US" sz="3600" b="1" dirty="0">
                <a:solidFill>
                  <a:schemeClr val="accent4">
                    <a:lumMod val="75000"/>
                  </a:schemeClr>
                </a:solidFill>
                <a:latin typeface="TH Sarabun New" panose="020B0500040200020003" pitchFamily="34" charset="-34"/>
                <a:cs typeface="TH Sarabun New" panose="020B0500040200020003" pitchFamily="34" charset="-34"/>
              </a:rPr>
              <a:t>tumor suppressor gene) </a:t>
            </a:r>
            <a:r>
              <a:rPr lang="th-TH" sz="3600" dirty="0">
                <a:latin typeface="TH Sarabun New" panose="020B0500040200020003" pitchFamily="34" charset="-34"/>
                <a:cs typeface="TH Sarabun New" panose="020B0500040200020003" pitchFamily="34" charset="-34"/>
              </a:rPr>
              <a:t>ในสภาวะปกติยีนต้านมะเร็ง</a:t>
            </a:r>
            <a:r>
              <a:rPr lang="th-TH" sz="3600" dirty="0" smtClean="0">
                <a:latin typeface="TH Sarabun New" panose="020B0500040200020003" pitchFamily="34" charset="-34"/>
                <a:cs typeface="TH Sarabun New" panose="020B0500040200020003" pitchFamily="34" charset="-34"/>
              </a:rPr>
              <a:t>จะทำหน้าที่</a:t>
            </a:r>
            <a:r>
              <a:rPr lang="th-TH" sz="3600" dirty="0">
                <a:latin typeface="TH Sarabun New" panose="020B0500040200020003" pitchFamily="34" charset="-34"/>
                <a:cs typeface="TH Sarabun New" panose="020B0500040200020003" pitchFamily="34" charset="-34"/>
              </a:rPr>
              <a:t>ยับยั้งการเจริญเติบโตและการแบ่งตัวของเซลล์ หากยีนนี้มีความผิดปกติ</a:t>
            </a:r>
            <a:r>
              <a:rPr lang="th-TH" sz="3600" dirty="0" smtClean="0">
                <a:latin typeface="TH Sarabun New" panose="020B0500040200020003" pitchFamily="34" charset="-34"/>
                <a:cs typeface="TH Sarabun New" panose="020B0500040200020003" pitchFamily="34" charset="-34"/>
              </a:rPr>
              <a:t>จะทำให้</a:t>
            </a:r>
            <a:r>
              <a:rPr lang="th-TH" sz="3600" dirty="0">
                <a:latin typeface="TH Sarabun New" panose="020B0500040200020003" pitchFamily="34" charset="-34"/>
                <a:cs typeface="TH Sarabun New" panose="020B0500040200020003" pitchFamily="34" charset="-34"/>
              </a:rPr>
              <a:t>เกิดมะเร็งได้</a:t>
            </a:r>
          </a:p>
        </p:txBody>
      </p:sp>
    </p:spTree>
    <p:extLst>
      <p:ext uri="{BB962C8B-B14F-4D97-AF65-F5344CB8AC3E}">
        <p14:creationId xmlns:p14="http://schemas.microsoft.com/office/powerpoint/2010/main" val="1601772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32656"/>
            <a:ext cx="1763688" cy="523220"/>
          </a:xfrm>
          <a:prstGeom prst="rect">
            <a:avLst/>
          </a:prstGeom>
        </p:spPr>
        <p:txBody>
          <a:bodyPr wrap="none">
            <a:spAutoFit/>
          </a:bodyPr>
          <a:lstStyle/>
          <a:p>
            <a:r>
              <a:rPr lang="en-US" dirty="0" smtClean="0"/>
              <a:t>Definitions</a:t>
            </a:r>
            <a:endParaRPr lang="th-TH" dirty="0"/>
          </a:p>
        </p:txBody>
      </p:sp>
      <p:sp>
        <p:nvSpPr>
          <p:cNvPr id="6" name="Rectangle 5"/>
          <p:cNvSpPr/>
          <p:nvPr/>
        </p:nvSpPr>
        <p:spPr>
          <a:xfrm>
            <a:off x="575556" y="980728"/>
            <a:ext cx="8460940" cy="3539430"/>
          </a:xfrm>
          <a:prstGeom prst="rect">
            <a:avLst/>
          </a:prstGeom>
        </p:spPr>
        <p:txBody>
          <a:bodyPr wrap="square">
            <a:spAutoFit/>
          </a:bodyPr>
          <a:lstStyle/>
          <a:p>
            <a:r>
              <a:rPr lang="en-US" dirty="0" smtClean="0"/>
              <a:t>	Cancers are a large family of diseases that involve abnormal cell growth with the potential to invade or spread to other parts of the body.</a:t>
            </a:r>
          </a:p>
          <a:p>
            <a:r>
              <a:rPr lang="en-US" dirty="0"/>
              <a:t>	</a:t>
            </a:r>
            <a:r>
              <a:rPr lang="en-US" dirty="0" smtClean="0"/>
              <a:t> They form a subset of neoplasms. A neoplasm or tumor is a group of cells that have undergone unregulated growth, and will often form a mass or lump, but may be distributed diffusely.</a:t>
            </a:r>
          </a:p>
          <a:p>
            <a:endParaRPr lang="en-US" dirty="0" smtClean="0"/>
          </a:p>
        </p:txBody>
      </p:sp>
    </p:spTree>
    <p:extLst>
      <p:ext uri="{BB962C8B-B14F-4D97-AF65-F5344CB8AC3E}">
        <p14:creationId xmlns:p14="http://schemas.microsoft.com/office/powerpoint/2010/main" val="528256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1643</Words>
  <Application>Microsoft Office PowerPoint</Application>
  <PresentationFormat>On-screen Show (4:3)</PresentationFormat>
  <Paragraphs>151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Cancer </vt:lpstr>
      <vt:lpstr>What is cancer?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detection is the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13</cp:revision>
  <dcterms:created xsi:type="dcterms:W3CDTF">2016-04-10T09:54:30Z</dcterms:created>
  <dcterms:modified xsi:type="dcterms:W3CDTF">2016-04-10T16:47:31Z</dcterms:modified>
</cp:coreProperties>
</file>