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94" r:id="rId2"/>
    <p:sldId id="257" r:id="rId3"/>
    <p:sldId id="295" r:id="rId4"/>
    <p:sldId id="296" r:id="rId5"/>
    <p:sldId id="324" r:id="rId6"/>
    <p:sldId id="297" r:id="rId7"/>
    <p:sldId id="298" r:id="rId8"/>
    <p:sldId id="326" r:id="rId9"/>
    <p:sldId id="299" r:id="rId10"/>
    <p:sldId id="300" r:id="rId11"/>
    <p:sldId id="301" r:id="rId12"/>
    <p:sldId id="302" r:id="rId13"/>
    <p:sldId id="307" r:id="rId14"/>
    <p:sldId id="308" r:id="rId15"/>
    <p:sldId id="305" r:id="rId16"/>
    <p:sldId id="338" r:id="rId17"/>
    <p:sldId id="309" r:id="rId18"/>
    <p:sldId id="343" r:id="rId19"/>
    <p:sldId id="336" r:id="rId20"/>
    <p:sldId id="337" r:id="rId21"/>
    <p:sldId id="344" r:id="rId22"/>
    <p:sldId id="345" r:id="rId23"/>
    <p:sldId id="346" r:id="rId24"/>
    <p:sldId id="347" r:id="rId25"/>
    <p:sldId id="348" r:id="rId26"/>
    <p:sldId id="332" r:id="rId27"/>
    <p:sldId id="333" r:id="rId28"/>
    <p:sldId id="334" r:id="rId29"/>
    <p:sldId id="335" r:id="rId30"/>
    <p:sldId id="314" r:id="rId31"/>
  </p:sldIdLst>
  <p:sldSz cx="9144000" cy="6858000" type="screen4x3"/>
  <p:notesSz cx="6834188" cy="99790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E9E6B9"/>
    <a:srgbClr val="E5E1AD"/>
    <a:srgbClr val="F3F1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15E82-F354-48E1-ABFF-33CEEE2D9360}" type="datetimeFigureOut">
              <a:rPr lang="th-TH" smtClean="0"/>
              <a:t>31/10/56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D6B1F-2310-4CC7-A2CF-EC0FEE41DC2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77408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CA195-6ABB-45B9-80A7-2A2C66265303}" type="slidenum">
              <a:rPr lang="th-TH" smtClean="0"/>
              <a:pPr/>
              <a:t>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General Geology  </a:t>
            </a:r>
            <a:r>
              <a:rPr lang="en-US" dirty="0" smtClean="0"/>
              <a:t>1162303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6951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5D29-B1BE-45BC-861B-FC61D1C9FBCA}" type="datetimeFigureOut">
              <a:rPr lang="th-TH" smtClean="0"/>
              <a:t>31/10/56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C695-9798-4421-8419-B13068F83A7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5D29-B1BE-45BC-861B-FC61D1C9FBCA}" type="datetimeFigureOut">
              <a:rPr lang="th-TH" smtClean="0"/>
              <a:t>31/10/56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C695-9798-4421-8419-B13068F83A7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5D29-B1BE-45BC-861B-FC61D1C9FBCA}" type="datetimeFigureOut">
              <a:rPr lang="th-TH" smtClean="0"/>
              <a:t>31/10/56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C695-9798-4421-8419-B13068F83A7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5D29-B1BE-45BC-861B-FC61D1C9FBCA}" type="datetimeFigureOut">
              <a:rPr lang="th-TH" smtClean="0"/>
              <a:t>31/10/56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C695-9798-4421-8419-B13068F83A7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5D29-B1BE-45BC-861B-FC61D1C9FBCA}" type="datetimeFigureOut">
              <a:rPr lang="th-TH" smtClean="0"/>
              <a:t>31/10/56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C695-9798-4421-8419-B13068F83A7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5D29-B1BE-45BC-861B-FC61D1C9FBCA}" type="datetimeFigureOut">
              <a:rPr lang="th-TH" smtClean="0"/>
              <a:t>31/10/56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C695-9798-4421-8419-B13068F83A7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5D29-B1BE-45BC-861B-FC61D1C9FBCA}" type="datetimeFigureOut">
              <a:rPr lang="th-TH" smtClean="0"/>
              <a:t>31/10/56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C695-9798-4421-8419-B13068F83A7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5D29-B1BE-45BC-861B-FC61D1C9FBCA}" type="datetimeFigureOut">
              <a:rPr lang="th-TH" smtClean="0"/>
              <a:t>31/10/56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C695-9798-4421-8419-B13068F83A7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5D29-B1BE-45BC-861B-FC61D1C9FBCA}" type="datetimeFigureOut">
              <a:rPr lang="th-TH" smtClean="0"/>
              <a:t>31/10/56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C695-9798-4421-8419-B13068F83A7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5D29-B1BE-45BC-861B-FC61D1C9FBCA}" type="datetimeFigureOut">
              <a:rPr lang="th-TH" smtClean="0"/>
              <a:t>31/10/56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C695-9798-4421-8419-B13068F83A7B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5D29-B1BE-45BC-861B-FC61D1C9FBCA}" type="datetimeFigureOut">
              <a:rPr lang="th-TH" smtClean="0"/>
              <a:t>31/10/56</a:t>
            </a:fld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E2C695-9798-4421-8419-B13068F83A7B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BE2C695-9798-4421-8419-B13068F83A7B}" type="slidenum">
              <a:rPr lang="th-TH" smtClean="0"/>
              <a:t>‹#›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2A65D29-B1BE-45BC-861B-FC61D1C9FBCA}" type="datetimeFigureOut">
              <a:rPr lang="th-TH" smtClean="0"/>
              <a:t>31/10/56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egeology.org/home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//upload.wikimedia.org/wikipedia/commons/7/79/Alpha_Decay.sv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Beta-minus_Decay.svg" TargetMode="External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gi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2.jpeg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ne Geology">
            <a:hlinkClick r:id="rId3" tooltip="One Geology"/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risscrossEtching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876" y="1"/>
            <a:ext cx="4442069" cy="4088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548679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ธรณีวิทยาทั่วไป</a:t>
            </a:r>
            <a:endParaRPr lang="th-TH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740" y="1373023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General Geology</a:t>
            </a:r>
            <a:endParaRPr lang="th-TH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229786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รหัสวิชา   </a:t>
            </a:r>
            <a:r>
              <a:rPr lang="th-TH" sz="40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1162303</a:t>
            </a:r>
            <a:endParaRPr lang="th-TH" sz="4000" b="1" dirty="0" smtClean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40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หน่วยกิต  </a:t>
            </a:r>
            <a:r>
              <a:rPr lang="en-US" sz="40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3</a:t>
            </a:r>
            <a:r>
              <a:rPr lang="th-TH" sz="40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(</a:t>
            </a:r>
            <a:r>
              <a:rPr lang="en-US" sz="40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2</a:t>
            </a:r>
            <a:r>
              <a:rPr lang="th-TH" sz="40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-2-</a:t>
            </a:r>
            <a:r>
              <a:rPr lang="en-US" sz="40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5</a:t>
            </a:r>
            <a:r>
              <a:rPr lang="th-TH" sz="40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)</a:t>
            </a:r>
            <a:endParaRPr lang="th-TH" sz="4000" b="1" dirty="0" smtClean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878" y="4014504"/>
            <a:ext cx="9144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หลักสูตร   ครุศาสตรบัณฑิต (วิทยาศาสตร์) 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5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ปี  ภาคปกติ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76041" y="4572700"/>
            <a:ext cx="2967479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หมวดวิชาเฉพาะด้าน  </a:t>
            </a:r>
          </a:p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     กลุ่มวิชาเนื้อหา </a:t>
            </a:r>
          </a:p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                  วิชาบังคับ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878" y="5826470"/>
            <a:ext cx="91448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อ. ดร. วรวัฒน์ พรหมเด่น</a:t>
            </a:r>
            <a:endParaRPr lang="th-T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 rot="16200000">
            <a:off x="7417370" y="3879220"/>
            <a:ext cx="2706361" cy="365760"/>
          </a:xfrm>
        </p:spPr>
        <p:txBody>
          <a:bodyPr/>
          <a:lstStyle/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General Geology 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1162303</a:t>
            </a:r>
            <a:endParaRPr lang="en-US" sz="18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Dr. WORRAWAT  PROMDEN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2A11-2271-46CA-84F9-197C7A6C4A16}" type="slidenum">
              <a:rPr lang="th-TH" smtClean="0"/>
              <a:pPr/>
              <a:t>1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0235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 rot="16200000">
            <a:off x="7417370" y="3879220"/>
            <a:ext cx="2706361" cy="365760"/>
          </a:xfrm>
        </p:spPr>
        <p:txBody>
          <a:bodyPr/>
          <a:lstStyle/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General Geology 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1162303</a:t>
            </a:r>
            <a:endParaRPr lang="en-US" sz="18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Dr. WORRAWAT  PROMDEN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2A11-2271-46CA-84F9-197C7A6C4A16}" type="slidenum">
              <a:rPr lang="th-TH" smtClean="0"/>
              <a:pPr/>
              <a:t>10</a:t>
            </a:fld>
            <a:endParaRPr lang="th-TH"/>
          </a:p>
        </p:txBody>
      </p:sp>
      <p:sp>
        <p:nvSpPr>
          <p:cNvPr id="4" name="Rectangle 3"/>
          <p:cNvSpPr/>
          <p:nvPr/>
        </p:nvSpPr>
        <p:spPr>
          <a:xfrm>
            <a:off x="3491880" y="2159561"/>
            <a:ext cx="2448272" cy="2808312"/>
          </a:xfrm>
          <a:prstGeom prst="rect">
            <a:avLst/>
          </a:prstGeom>
          <a:scene3d>
            <a:camera prst="orthographicFront">
              <a:rot lat="18250050" lon="3541528" rev="17334009"/>
            </a:camera>
            <a:lightRig rig="flat" dir="t"/>
          </a:scene3d>
          <a:sp3d>
            <a:bevelB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3353868" y="3454540"/>
            <a:ext cx="3018331" cy="32148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>
              <a:rot lat="18250050" lon="3541528" rev="17334009"/>
            </a:camera>
            <a:lightRig rig="sunrise" dir="t"/>
          </a:scene3d>
          <a:sp3d extrusionH="76200" contourW="12700" prstMaterial="dkEdge">
            <a:bevelT w="57150" h="63500"/>
            <a:bevelB w="57150" h="196850" prst="relaxedInset"/>
            <a:extrusionClr>
              <a:schemeClr val="bg1">
                <a:lumMod val="75000"/>
              </a:schemeClr>
            </a:extrusionClr>
            <a:contourClr>
              <a:schemeClr val="bg1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3707904" y="548680"/>
            <a:ext cx="3312368" cy="3528392"/>
          </a:xfrm>
          <a:prstGeom prst="rect">
            <a:avLst/>
          </a:prstGeom>
          <a:scene3d>
            <a:camera prst="orthographicFront">
              <a:rot lat="18250050" lon="3541528" rev="17334009"/>
            </a:camera>
            <a:lightRig rig="chilly" dir="t"/>
          </a:scene3d>
          <a:sp3d extrusionH="19050" prstMaterial="translucentPowder">
            <a:bevelB w="0" h="127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206668" y="536852"/>
            <a:ext cx="0" cy="175489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716016" y="563635"/>
            <a:ext cx="0" cy="277840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 Single Corner Rectangle 13"/>
          <p:cNvSpPr/>
          <p:nvPr/>
        </p:nvSpPr>
        <p:spPr>
          <a:xfrm>
            <a:off x="4578005" y="2312876"/>
            <a:ext cx="354035" cy="390812"/>
          </a:xfrm>
          <a:prstGeom prst="round1Rect">
            <a:avLst/>
          </a:prstGeom>
          <a:solidFill>
            <a:schemeClr val="tx1">
              <a:lumMod val="10000"/>
              <a:lumOff val="90000"/>
            </a:schemeClr>
          </a:solidFill>
          <a:ln>
            <a:solidFill>
              <a:schemeClr val="tx1">
                <a:lumMod val="10000"/>
                <a:lumOff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5164081" y="548680"/>
            <a:ext cx="55991" cy="431001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 Single Corner Rectangle 15"/>
          <p:cNvSpPr/>
          <p:nvPr/>
        </p:nvSpPr>
        <p:spPr>
          <a:xfrm rot="5739974">
            <a:off x="4999799" y="2461663"/>
            <a:ext cx="536539" cy="262233"/>
          </a:xfrm>
          <a:prstGeom prst="round1Rect">
            <a:avLst/>
          </a:prstGeom>
          <a:solidFill>
            <a:schemeClr val="tx1">
              <a:lumMod val="10000"/>
              <a:lumOff val="90000"/>
            </a:schemeClr>
          </a:solidFill>
          <a:ln>
            <a:solidFill>
              <a:schemeClr val="tx1">
                <a:lumMod val="10000"/>
                <a:lumOff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Rectangle 20"/>
          <p:cNvSpPr/>
          <p:nvPr/>
        </p:nvSpPr>
        <p:spPr>
          <a:xfrm>
            <a:off x="4649664" y="2468109"/>
            <a:ext cx="1946960" cy="2750818"/>
          </a:xfrm>
          <a:prstGeom prst="rect">
            <a:avLst/>
          </a:prstGeom>
          <a:ln>
            <a:noFill/>
          </a:ln>
          <a:scene3d>
            <a:camera prst="orthographicFront">
              <a:rot lat="18250050" lon="3541528" rev="17334009"/>
            </a:camera>
            <a:lightRig rig="flat" dir="t"/>
          </a:scene3d>
          <a:sp3d>
            <a:bevelB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 dirty="0"/>
          </a:p>
        </p:txBody>
      </p:sp>
      <p:sp>
        <p:nvSpPr>
          <p:cNvPr id="25" name="Rectangle 24"/>
          <p:cNvSpPr/>
          <p:nvPr/>
        </p:nvSpPr>
        <p:spPr>
          <a:xfrm>
            <a:off x="3563284" y="302024"/>
            <a:ext cx="1286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800" b="1" dirty="0">
                <a:latin typeface="Times New Roman" pitchFamily="18" charset="0"/>
                <a:cs typeface="Times New Roman" pitchFamily="18" charset="0"/>
              </a:rPr>
              <a:t>α</a:t>
            </a:r>
            <a:endParaRPr lang="th-TH" sz="4800" dirty="0"/>
          </a:p>
        </p:txBody>
      </p:sp>
      <p:sp>
        <p:nvSpPr>
          <p:cNvPr id="26" name="Rectangle 25"/>
          <p:cNvSpPr/>
          <p:nvPr/>
        </p:nvSpPr>
        <p:spPr>
          <a:xfrm>
            <a:off x="4389945" y="121909"/>
            <a:ext cx="5084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dirty="0">
                <a:latin typeface="Times New Roman" pitchFamily="18" charset="0"/>
                <a:cs typeface="Times New Roman" pitchFamily="18" charset="0"/>
              </a:rPr>
              <a:t>β</a:t>
            </a:r>
            <a:endParaRPr lang="th-TH" sz="4800" dirty="0"/>
          </a:p>
        </p:txBody>
      </p:sp>
      <p:sp>
        <p:nvSpPr>
          <p:cNvPr id="27" name="Rectangle 26"/>
          <p:cNvSpPr/>
          <p:nvPr/>
        </p:nvSpPr>
        <p:spPr>
          <a:xfrm>
            <a:off x="5289827" y="121909"/>
            <a:ext cx="50847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5400" b="1" dirty="0">
                <a:latin typeface="Times New Roman" pitchFamily="18" charset="0"/>
                <a:cs typeface="Times New Roman" pitchFamily="18" charset="0"/>
              </a:rPr>
              <a:t>γ</a:t>
            </a:r>
            <a:endParaRPr lang="th-TH" sz="5400" dirty="0"/>
          </a:p>
        </p:txBody>
      </p:sp>
      <p:sp>
        <p:nvSpPr>
          <p:cNvPr id="28" name="TextBox 27"/>
          <p:cNvSpPr txBox="1"/>
          <p:nvPr/>
        </p:nvSpPr>
        <p:spPr>
          <a:xfrm>
            <a:off x="2554675" y="1691226"/>
            <a:ext cx="9973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กระดาษ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53114" y="3342036"/>
            <a:ext cx="32031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แผ่นอลูมิเนียมบาง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แผ่นไม้หนา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0.5 - 1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เซนติเมตร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59280" y="5778842"/>
            <a:ext cx="41729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แผ่นตะกั่วหนามากกว่า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8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มิลลิเมตร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หรือกำแพงคอนกรีตหนา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10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เซนติดเมตร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1568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 rot="16200000">
            <a:off x="7417370" y="3879220"/>
            <a:ext cx="2706361" cy="365760"/>
          </a:xfrm>
        </p:spPr>
        <p:txBody>
          <a:bodyPr/>
          <a:lstStyle/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General Geology 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1162303</a:t>
            </a:r>
            <a:endParaRPr lang="en-US" sz="18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Dr. WORRAWAT  PROMDEN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2A11-2271-46CA-84F9-197C7A6C4A16}" type="slidenum">
              <a:rPr lang="th-TH" smtClean="0"/>
              <a:pPr/>
              <a:t>11</a:t>
            </a:fld>
            <a:endParaRPr lang="th-TH"/>
          </a:p>
        </p:txBody>
      </p:sp>
      <p:sp>
        <p:nvSpPr>
          <p:cNvPr id="2" name="Rectangle 1"/>
          <p:cNvSpPr/>
          <p:nvPr/>
        </p:nvSpPr>
        <p:spPr>
          <a:xfrm>
            <a:off x="827584" y="116632"/>
            <a:ext cx="76328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การสลายตัวให้อนุภาคอัลฟ่า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Alpha decay</a:t>
            </a:r>
          </a:p>
          <a:p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098" name="Picture 2" descr="File:Alpha Decay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5455" y="260648"/>
            <a:ext cx="296503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23528" y="1323339"/>
            <a:ext cx="64624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238		234                  4 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92                    90                   2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8505" y="1408058"/>
            <a:ext cx="4571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U</a:t>
            </a:r>
            <a:endParaRPr lang="th-TH" sz="4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16524" y="1394203"/>
            <a:ext cx="6607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latin typeface="TH SarabunPSK" pitchFamily="34" charset="-34"/>
                <a:cs typeface="TH SarabunPSK" pitchFamily="34" charset="-34"/>
              </a:rPr>
              <a:t>Th</a:t>
            </a:r>
            <a:endParaRPr lang="th-TH" sz="4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1939" y="1421912"/>
            <a:ext cx="11641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+  He</a:t>
            </a:r>
            <a:endParaRPr lang="th-TH" sz="4400" b="1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205681" y="1806632"/>
            <a:ext cx="97208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0" name="Picture 4" descr="http://www.hk-phy.org/energy/power/nuclear_phy/images/ra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2" y="2191353"/>
            <a:ext cx="4892300" cy="293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4745372" y="2708920"/>
            <a:ext cx="352636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TH SarabunPSK" pitchFamily="34" charset="-34"/>
                <a:cs typeface="TH SarabunPSK" pitchFamily="34" charset="-34"/>
              </a:rPr>
              <a:t>An alpha particle is the </a:t>
            </a:r>
            <a:r>
              <a:rPr lang="en-US" b="1" u="sng" dirty="0">
                <a:latin typeface="TH SarabunPSK" pitchFamily="34" charset="-34"/>
                <a:cs typeface="TH SarabunPSK" pitchFamily="34" charset="-34"/>
              </a:rPr>
              <a:t>nucleus of a helium atom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travelling at around 1/10 the speed of light. An alpha particle carries two electronic units of positive charge and can be stopped by about 5 cm of air or a piece of paper. 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1568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http://www.hk-phy.org/energy/power/nuclear_phy/images/li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59941"/>
            <a:ext cx="6394497" cy="319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 rot="16200000">
            <a:off x="7417370" y="3879220"/>
            <a:ext cx="2706361" cy="365760"/>
          </a:xfrm>
        </p:spPr>
        <p:txBody>
          <a:bodyPr/>
          <a:lstStyle/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General Geology 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1162303</a:t>
            </a:r>
            <a:endParaRPr lang="en-US" sz="18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Dr. WORRAWAT  PROMDEN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2A11-2271-46CA-84F9-197C7A6C4A16}" type="slidenum">
              <a:rPr lang="th-TH" smtClean="0"/>
              <a:pPr/>
              <a:t>12</a:t>
            </a:fld>
            <a:endParaRPr lang="th-TH"/>
          </a:p>
        </p:txBody>
      </p:sp>
      <p:sp>
        <p:nvSpPr>
          <p:cNvPr id="11" name="Rectangle 10"/>
          <p:cNvSpPr/>
          <p:nvPr/>
        </p:nvSpPr>
        <p:spPr>
          <a:xfrm>
            <a:off x="827584" y="116632"/>
            <a:ext cx="76328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การสลายตัวให้อนุภาคเบต้า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Beta decay</a:t>
            </a:r>
          </a:p>
          <a:p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5124" name="Picture 4" descr="http://upload.wikimedia.org/wikipedia/commons/thumb/a/aa/Beta-minus_Decay.svg/240px-Beta-minus_Decay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2921" y="-315416"/>
            <a:ext cx="3951312" cy="268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3528" y="5157192"/>
            <a:ext cx="774070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TH SarabunPSK" pitchFamily="34" charset="-34"/>
                <a:cs typeface="TH SarabunPSK" pitchFamily="34" charset="-34"/>
              </a:rPr>
              <a:t>Beta particles are electrons travelling at around 0.9 the speed of light. Each beta particle carries one electronic unit of negative charge and can be stopped by a few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millimeters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of </a:t>
            </a:r>
            <a:r>
              <a:rPr lang="en-US" dirty="0" err="1">
                <a:latin typeface="TH SarabunPSK" pitchFamily="34" charset="-34"/>
                <a:cs typeface="TH SarabunPSK" pitchFamily="34" charset="-34"/>
              </a:rPr>
              <a:t>aluminium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.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1568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 rot="16200000">
            <a:off x="7417370" y="3879220"/>
            <a:ext cx="2706361" cy="365760"/>
          </a:xfrm>
        </p:spPr>
        <p:txBody>
          <a:bodyPr/>
          <a:lstStyle/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General Geology 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1162303</a:t>
            </a:r>
            <a:endParaRPr lang="en-US" sz="18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Dr. WORRAWAT  PROMDEN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2A11-2271-46CA-84F9-197C7A6C4A16}" type="slidenum">
              <a:rPr lang="th-TH" smtClean="0"/>
              <a:pPr/>
              <a:t>13</a:t>
            </a:fld>
            <a:endParaRPr lang="th-TH"/>
          </a:p>
        </p:txBody>
      </p:sp>
      <p:pic>
        <p:nvPicPr>
          <p:cNvPr id="11266" name="Picture 2" descr="Wrong Assumptions, Wrong Dat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7" t="6068" r="9218" b="68267"/>
          <a:stretch/>
        </p:blipFill>
        <p:spPr bwMode="auto">
          <a:xfrm>
            <a:off x="40516" y="1196752"/>
            <a:ext cx="8203892" cy="4091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48104" y="431086"/>
            <a:ext cx="5099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Wrong assumptions, Wrong dates</a:t>
            </a:r>
            <a:endParaRPr lang="th-TH" dirty="0"/>
          </a:p>
        </p:txBody>
      </p:sp>
      <p:sp>
        <p:nvSpPr>
          <p:cNvPr id="8" name="Rectangle 7"/>
          <p:cNvSpPr/>
          <p:nvPr/>
        </p:nvSpPr>
        <p:spPr>
          <a:xfrm>
            <a:off x="683568" y="528819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latin typeface="TH SarabunPSK" pitchFamily="34" charset="-34"/>
                <a:cs typeface="TH SarabunPSK" pitchFamily="34" charset="-34"/>
              </a:rPr>
              <a:t>http://www.answersingenesis.org/articles/am/v4/n3/radiometric-dating</a:t>
            </a:r>
            <a:endParaRPr lang="th-TH" sz="14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1568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 rot="16200000">
            <a:off x="7417370" y="3879220"/>
            <a:ext cx="2706361" cy="365760"/>
          </a:xfrm>
        </p:spPr>
        <p:txBody>
          <a:bodyPr/>
          <a:lstStyle/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General Geology 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1162303</a:t>
            </a:r>
            <a:endParaRPr lang="en-US" sz="18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Dr. WORRAWAT  PROMDEN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2A11-2271-46CA-84F9-197C7A6C4A16}" type="slidenum">
              <a:rPr lang="th-TH" smtClean="0"/>
              <a:pPr/>
              <a:t>14</a:t>
            </a:fld>
            <a:endParaRPr lang="th-TH"/>
          </a:p>
        </p:txBody>
      </p:sp>
      <p:pic>
        <p:nvPicPr>
          <p:cNvPr id="4" name="Picture 2" descr="Wrong Assumptions, Wrong Dat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63"/>
          <a:stretch/>
        </p:blipFill>
        <p:spPr bwMode="auto">
          <a:xfrm>
            <a:off x="1043608" y="116631"/>
            <a:ext cx="6192688" cy="6685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6557381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latin typeface="TH SarabunPSK" pitchFamily="34" charset="-34"/>
                <a:cs typeface="TH SarabunPSK" pitchFamily="34" charset="-34"/>
              </a:rPr>
              <a:t>http://www.answersingenesis.org/articles/am/v4/n3/radiometric-dating</a:t>
            </a:r>
            <a:endParaRPr lang="th-TH" sz="14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1568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 rot="16200000">
            <a:off x="7417370" y="3879220"/>
            <a:ext cx="2706361" cy="365760"/>
          </a:xfrm>
        </p:spPr>
        <p:txBody>
          <a:bodyPr/>
          <a:lstStyle/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General Geology 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1162303</a:t>
            </a:r>
            <a:endParaRPr lang="en-US" sz="18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Dr. WORRAWAT  PROMDEN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2A11-2271-46CA-84F9-197C7A6C4A16}" type="slidenum">
              <a:rPr lang="th-TH" smtClean="0"/>
              <a:pPr/>
              <a:t>15</a:t>
            </a:fld>
            <a:endParaRPr lang="th-TH"/>
          </a:p>
        </p:txBody>
      </p:sp>
      <p:pic>
        <p:nvPicPr>
          <p:cNvPr id="8194" name="Picture 2" descr="Carbon-14 Dating Assump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124744"/>
            <a:ext cx="8400933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-6604" y="6309320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http://www.answersingenesis.org/articles/am/v6/n2/creationist-puzzle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1568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 rot="16200000">
            <a:off x="7417370" y="3879220"/>
            <a:ext cx="2706361" cy="365760"/>
          </a:xfrm>
        </p:spPr>
        <p:txBody>
          <a:bodyPr/>
          <a:lstStyle/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General Geology 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1162303</a:t>
            </a:r>
            <a:endParaRPr lang="en-US" sz="18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Dr. WORRAWAT  PROMDEN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2A11-2271-46CA-84F9-197C7A6C4A16}" type="slidenum">
              <a:rPr lang="th-TH" smtClean="0"/>
              <a:pPr/>
              <a:t>16</a:t>
            </a:fld>
            <a:endParaRPr lang="th-TH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308634"/>
              </p:ext>
            </p:extLst>
          </p:nvPr>
        </p:nvGraphicFramePr>
        <p:xfrm>
          <a:off x="1691680" y="980728"/>
          <a:ext cx="5256584" cy="3889777"/>
        </p:xfrm>
        <a:graphic>
          <a:graphicData uri="http://schemas.openxmlformats.org/drawingml/2006/table">
            <a:tbl>
              <a:tblPr/>
              <a:tblGrid>
                <a:gridCol w="2920324"/>
                <a:gridCol w="2336260"/>
              </a:tblGrid>
              <a:tr h="780087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7030A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Parent-Daughter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rgbClr val="7030A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Half Life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1281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7030A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uranium-lead</a:t>
                      </a: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rgbClr val="7030A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en-US" sz="2800" b="1" baseline="30000" dirty="0" smtClean="0">
                          <a:solidFill>
                            <a:srgbClr val="7030A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238</a:t>
                      </a:r>
                      <a:r>
                        <a:rPr lang="en-US" sz="2800" b="1" dirty="0" smtClean="0">
                          <a:solidFill>
                            <a:srgbClr val="7030A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U - </a:t>
                      </a:r>
                      <a:r>
                        <a:rPr lang="en-US" sz="2800" b="1" baseline="30000" dirty="0" smtClean="0">
                          <a:solidFill>
                            <a:srgbClr val="7030A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206</a:t>
                      </a:r>
                      <a:r>
                        <a:rPr lang="en-US" sz="2800" b="1" dirty="0" smtClean="0">
                          <a:solidFill>
                            <a:srgbClr val="7030A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Pb)</a:t>
                      </a:r>
                      <a:endParaRPr lang="en-US" sz="2800" b="1" dirty="0">
                        <a:solidFill>
                          <a:srgbClr val="7030A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7030A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4.5 billion years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81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7030A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potassium-argon</a:t>
                      </a: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rgbClr val="7030A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(K -</a:t>
                      </a:r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Ar</a:t>
                      </a:r>
                      <a:r>
                        <a:rPr lang="en-US" sz="2800" b="1" dirty="0" smtClean="0">
                          <a:solidFill>
                            <a:srgbClr val="7030A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endParaRPr lang="en-US" sz="2800" b="1" dirty="0">
                        <a:solidFill>
                          <a:srgbClr val="7030A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rgbClr val="7030A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1.3 billion years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06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7030A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rubidium-strontium</a:t>
                      </a: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rgbClr val="7030A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Rb</a:t>
                      </a:r>
                      <a:r>
                        <a:rPr lang="en-US" sz="2800" b="1" dirty="0" smtClean="0">
                          <a:solidFill>
                            <a:srgbClr val="7030A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-</a:t>
                      </a:r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Sr</a:t>
                      </a:r>
                      <a:r>
                        <a:rPr lang="en-US" sz="2800" b="1" dirty="0" smtClean="0">
                          <a:solidFill>
                            <a:srgbClr val="7030A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endParaRPr lang="en-US" sz="2800" b="1" dirty="0">
                        <a:solidFill>
                          <a:srgbClr val="7030A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7030A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4.7 billion years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8819" y="268001"/>
            <a:ext cx="852636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cs typeface="TH SarabunPSK" pitchFamily="34" charset="-34"/>
              </a:rPr>
              <a:t>Some examples of radioactive elements used in dating rocks are: </a:t>
            </a:r>
            <a:endParaRPr kumimoji="0" 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8819" y="5185835"/>
            <a:ext cx="800759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H SarabunPSK" pitchFamily="34" charset="-34"/>
                <a:cs typeface="TH SarabunPSK" pitchFamily="34" charset="-34"/>
              </a:rPr>
              <a:t>Note: These radioactive dating methods can only be used on:</a:t>
            </a:r>
          </a:p>
          <a:p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–       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Igneous Rocks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Or 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Metamorphic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Rocks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b="1" dirty="0">
                <a:latin typeface="TH SarabunPSK" pitchFamily="34" charset="-34"/>
                <a:cs typeface="TH SarabunPSK" pitchFamily="34" charset="-34"/>
              </a:rPr>
              <a:t>–       Not  Sedimentary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Rocks.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2477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 rot="16200000">
            <a:off x="7417370" y="3879220"/>
            <a:ext cx="2706361" cy="365760"/>
          </a:xfrm>
        </p:spPr>
        <p:txBody>
          <a:bodyPr/>
          <a:lstStyle/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General Geology 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1162303</a:t>
            </a:r>
            <a:endParaRPr lang="en-US" sz="18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Dr. WORRAWAT  PROMDEN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2A11-2271-46CA-84F9-197C7A6C4A16}" type="slidenum">
              <a:rPr lang="th-TH" smtClean="0"/>
              <a:pPr/>
              <a:t>17</a:t>
            </a:fld>
            <a:endParaRPr lang="th-TH"/>
          </a:p>
        </p:txBody>
      </p:sp>
      <p:sp>
        <p:nvSpPr>
          <p:cNvPr id="4" name="Rectangle 3"/>
          <p:cNvSpPr/>
          <p:nvPr/>
        </p:nvSpPr>
        <p:spPr>
          <a:xfrm>
            <a:off x="2915816" y="116632"/>
            <a:ext cx="36263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latin typeface="TH SarabunPSK" pitchFamily="34" charset="-34"/>
                <a:cs typeface="TH SarabunPSK" pitchFamily="34" charset="-34"/>
              </a:rPr>
              <a:t>Uranium-Lead dating</a:t>
            </a:r>
            <a:endParaRPr lang="th-TH" sz="40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3316" name="Picture 4" descr="http://www.purifiedbyfaith.com/CreationEvolution/Genesis5and11/Images/UraniumDeca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910" y="824517"/>
            <a:ext cx="7110180" cy="5838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6972" y="6609215"/>
            <a:ext cx="82314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http://www.purifiedbyfaith.com/CreationEvolution/Genesis5and11/Gen5%20-%20How%20Old%20is%20the%20Earth.htm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1568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 rot="16200000">
            <a:off x="7417370" y="3879220"/>
            <a:ext cx="2706361" cy="365760"/>
          </a:xfrm>
        </p:spPr>
        <p:txBody>
          <a:bodyPr/>
          <a:lstStyle/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General Geology 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1162303</a:t>
            </a:r>
            <a:endParaRPr lang="en-US" sz="18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Dr. WORRAWAT  PROMDEN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2A11-2271-46CA-84F9-197C7A6C4A16}" type="slidenum">
              <a:rPr lang="th-TH" smtClean="0"/>
              <a:pPr/>
              <a:t>18</a:t>
            </a:fld>
            <a:endParaRPr lang="th-TH"/>
          </a:p>
        </p:txBody>
      </p:sp>
      <p:sp>
        <p:nvSpPr>
          <p:cNvPr id="4" name="Rectangle 3"/>
          <p:cNvSpPr/>
          <p:nvPr/>
        </p:nvSpPr>
        <p:spPr>
          <a:xfrm>
            <a:off x="395536" y="404664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Limitations of Uranium-Lead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dating method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  <a:p>
            <a:endParaRPr lang="en-US" sz="3200" dirty="0">
              <a:latin typeface="TH SarabunPSK" pitchFamily="34" charset="-34"/>
              <a:cs typeface="TH SarabunPSK" pitchFamily="34" charset="-34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Uranium-Lead dating only works on igneous and metamorphic rocks because sedimentary layers contain small pieces of a other rock 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layers</a:t>
            </a:r>
          </a:p>
          <a:p>
            <a:endParaRPr lang="en-US" sz="3200" dirty="0" smtClean="0">
              <a:latin typeface="TH SarabunPSK" pitchFamily="34" charset="-34"/>
              <a:cs typeface="TH SarabunPSK" pitchFamily="34" charset="-34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Uranium-lead </a:t>
            </a: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dating has a range that it works best. For uranium-lead has a range of 10 million to 4.6 billion years.</a:t>
            </a:r>
          </a:p>
        </p:txBody>
      </p:sp>
    </p:spTree>
    <p:extLst>
      <p:ext uri="{BB962C8B-B14F-4D97-AF65-F5344CB8AC3E}">
        <p14:creationId xmlns:p14="http://schemas.microsoft.com/office/powerpoint/2010/main" val="136270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 rot="16200000">
            <a:off x="7417370" y="3879220"/>
            <a:ext cx="2706361" cy="365760"/>
          </a:xfrm>
        </p:spPr>
        <p:txBody>
          <a:bodyPr/>
          <a:lstStyle/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General Geology 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1162303</a:t>
            </a:r>
            <a:endParaRPr lang="en-US" sz="18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Dr. WORRAWAT  PROMDEN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2A11-2271-46CA-84F9-197C7A6C4A16}" type="slidenum">
              <a:rPr lang="th-TH" smtClean="0"/>
              <a:pPr/>
              <a:t>19</a:t>
            </a:fld>
            <a:endParaRPr lang="th-TH"/>
          </a:p>
        </p:txBody>
      </p:sp>
      <p:sp>
        <p:nvSpPr>
          <p:cNvPr id="2" name="Rectangle 1"/>
          <p:cNvSpPr/>
          <p:nvPr/>
        </p:nvSpPr>
        <p:spPr>
          <a:xfrm>
            <a:off x="896380" y="188640"/>
            <a:ext cx="69847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Potassium–Argon </a:t>
            </a:r>
            <a:r>
              <a:rPr lang="en-US" sz="4000" b="1" dirty="0">
                <a:latin typeface="TH SarabunPSK" pitchFamily="34" charset="-34"/>
                <a:cs typeface="TH SarabunPSK" pitchFamily="34" charset="-34"/>
              </a:rPr>
              <a:t>dating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 (K–</a:t>
            </a:r>
            <a:r>
              <a:rPr lang="en-US" sz="4000" b="1" dirty="0" err="1" smtClean="0">
                <a:latin typeface="TH SarabunPSK" pitchFamily="34" charset="-34"/>
                <a:cs typeface="TH SarabunPSK" pitchFamily="34" charset="-34"/>
              </a:rPr>
              <a:t>Ar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 dating) 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22530" name="Picture 2" descr="potassium gifts, potassium gift, potassium merchandise, gifts for potassium, gift for potassi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124744"/>
            <a:ext cx="5679504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477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 rot="16200000">
            <a:off x="7417370" y="3879220"/>
            <a:ext cx="2706361" cy="365760"/>
          </a:xfrm>
        </p:spPr>
        <p:txBody>
          <a:bodyPr/>
          <a:lstStyle/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General Geology 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1162303</a:t>
            </a:r>
            <a:endParaRPr lang="en-US" sz="18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Dr. WORRAWAT  PROMDEN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2A11-2271-46CA-84F9-197C7A6C4A16}" type="slidenum">
              <a:rPr lang="th-TH" smtClean="0"/>
              <a:pPr/>
              <a:t>2</a:t>
            </a:fld>
            <a:endParaRPr lang="th-TH"/>
          </a:p>
        </p:txBody>
      </p:sp>
      <p:sp>
        <p:nvSpPr>
          <p:cNvPr id="4" name="Rectangle 3"/>
          <p:cNvSpPr/>
          <p:nvPr/>
        </p:nvSpPr>
        <p:spPr>
          <a:xfrm>
            <a:off x="611560" y="0"/>
            <a:ext cx="7128792" cy="441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คาบที่ </a:t>
            </a:r>
            <a:r>
              <a:rPr lang="en-US" sz="5400" b="1" dirty="0">
                <a:latin typeface="TH SarabunPSK" pitchFamily="34" charset="-34"/>
                <a:cs typeface="TH SarabunPSK" pitchFamily="34" charset="-34"/>
              </a:rPr>
              <a:t>9</a:t>
            </a:r>
            <a:endParaRPr lang="th-TH" sz="5400" b="1" dirty="0" smtClean="0"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ธรณีประวัติ</a:t>
            </a:r>
          </a:p>
          <a:p>
            <a:pPr algn="ctr"/>
            <a:r>
              <a:rPr lang="en-US" sz="5400" b="1" dirty="0">
                <a:latin typeface="TH SarabunPSK" pitchFamily="34" charset="-34"/>
                <a:cs typeface="TH SarabunPSK" pitchFamily="34" charset="-34"/>
              </a:rPr>
              <a:t>Historical </a:t>
            </a:r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>Geology</a:t>
            </a:r>
          </a:p>
          <a:p>
            <a:pPr algn="ctr"/>
            <a:r>
              <a:rPr lang="th-TH" sz="5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หัวข้อ </a:t>
            </a:r>
            <a:r>
              <a:rPr lang="en-US" sz="5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Radiometric dating</a:t>
            </a:r>
          </a:p>
          <a:p>
            <a:pPr algn="ctr"/>
            <a:endParaRPr lang="th-TH" sz="900" b="1" dirty="0"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dirty="0"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  <p:pic>
        <p:nvPicPr>
          <p:cNvPr id="2050" name="Picture 2" descr="Wrong Assump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7804" y="3212976"/>
            <a:ext cx="3132348" cy="3608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63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 rot="16200000">
            <a:off x="7417370" y="3879220"/>
            <a:ext cx="2706361" cy="365760"/>
          </a:xfrm>
        </p:spPr>
        <p:txBody>
          <a:bodyPr/>
          <a:lstStyle/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General Geology 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1162303</a:t>
            </a:r>
            <a:endParaRPr lang="en-US" sz="18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Dr. WORRAWAT  PROMDEN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2A11-2271-46CA-84F9-197C7A6C4A16}" type="slidenum">
              <a:rPr lang="th-TH" smtClean="0"/>
              <a:pPr/>
              <a:t>20</a:t>
            </a:fld>
            <a:endParaRPr lang="th-TH"/>
          </a:p>
        </p:txBody>
      </p:sp>
      <p:pic>
        <p:nvPicPr>
          <p:cNvPr id="30722" name="Picture 2" descr="http://www.creation-science-prophecy.com/K_isotopes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700"/>
          <a:stretch/>
        </p:blipFill>
        <p:spPr bwMode="auto">
          <a:xfrm>
            <a:off x="1187624" y="620688"/>
            <a:ext cx="6303904" cy="449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477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 rot="16200000">
            <a:off x="7417370" y="3879220"/>
            <a:ext cx="2706361" cy="365760"/>
          </a:xfrm>
        </p:spPr>
        <p:txBody>
          <a:bodyPr/>
          <a:lstStyle/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General Geology 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1162303</a:t>
            </a:r>
            <a:endParaRPr lang="en-US" sz="18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Dr. WORRAWAT  PROMDEN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2A11-2271-46CA-84F9-197C7A6C4A16}" type="slidenum">
              <a:rPr lang="th-TH" smtClean="0"/>
              <a:pPr/>
              <a:t>21</a:t>
            </a:fld>
            <a:endParaRPr lang="th-TH"/>
          </a:p>
        </p:txBody>
      </p:sp>
      <p:sp>
        <p:nvSpPr>
          <p:cNvPr id="2" name="Rectangle 1"/>
          <p:cNvSpPr/>
          <p:nvPr/>
        </p:nvSpPr>
        <p:spPr>
          <a:xfrm>
            <a:off x="251520" y="26408"/>
            <a:ext cx="25122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latin typeface="TH SarabunPSK" pitchFamily="34" charset="-34"/>
                <a:cs typeface="TH SarabunPSK" pitchFamily="34" charset="-34"/>
              </a:rPr>
              <a:t>Carbon Dating</a:t>
            </a:r>
            <a:endParaRPr lang="th-TH" sz="40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20482" name="Picture 2" descr="http://hyperphysics.phy-astr.gsu.edu/hbase/nuclear/imgnuc/cdate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7" y="1052736"/>
            <a:ext cx="3888553" cy="5776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4" name="Picture 4" descr="http://hyperphysics.phy-astr.gsu.edu/hbase/nuclear/imgnuc/cdate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-97573"/>
            <a:ext cx="2725761" cy="315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003649" y="652131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latin typeface="TH SarabunPSK" pitchFamily="34" charset="-34"/>
                <a:cs typeface="TH SarabunPSK" pitchFamily="34" charset="-34"/>
              </a:rPr>
              <a:t>http://hyperphysics.phy-astr.gsu.edu/hbase/nuclear/cardat.html</a:t>
            </a:r>
            <a:endParaRPr lang="th-TH" sz="1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20486" name="Picture 6" descr="http://hyperphysics.phy-astr.gsu.edu/hbase/nuclear/imgnuc/cdate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828" y="3053308"/>
            <a:ext cx="5461530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1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 rot="16200000">
            <a:off x="7417370" y="3879220"/>
            <a:ext cx="2706361" cy="365760"/>
          </a:xfrm>
        </p:spPr>
        <p:txBody>
          <a:bodyPr/>
          <a:lstStyle/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General Geology 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1162303</a:t>
            </a:r>
            <a:endParaRPr lang="en-US" sz="18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Dr. WORRAWAT  PROMDEN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2A11-2271-46CA-84F9-197C7A6C4A16}" type="slidenum">
              <a:rPr lang="th-TH" smtClean="0"/>
              <a:pPr/>
              <a:t>22</a:t>
            </a:fld>
            <a:endParaRPr lang="th-TH"/>
          </a:p>
        </p:txBody>
      </p:sp>
      <p:pic>
        <p:nvPicPr>
          <p:cNvPr id="6148" name="Picture 4" descr="Carbon-14 Cy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47" y="799875"/>
            <a:ext cx="6172114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93461" y="71045"/>
            <a:ext cx="61744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H SarabunPSK" pitchFamily="34" charset="-34"/>
                <a:cs typeface="TH SarabunPSK" pitchFamily="34" charset="-34"/>
              </a:rPr>
              <a:t>Carbon-14 Dating—Understanding the Basics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5157192"/>
            <a:ext cx="841755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H SarabunPSK" pitchFamily="34" charset="-34"/>
                <a:cs typeface="TH SarabunPSK" pitchFamily="34" charset="-34"/>
              </a:rPr>
              <a:t>CARBON-14 IS CREATED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When cosmic rays bombard the earth’s atmosphere, they produce neutrons. These excited neutrons then collide with nitrogen atoms in the atmosphere, changing them into radioactive carbon-14 atoms.</a:t>
            </a:r>
            <a:br>
              <a:rPr lang="en-US" dirty="0">
                <a:latin typeface="TH SarabunPSK" pitchFamily="34" charset="-34"/>
                <a:cs typeface="TH SarabunPSK" pitchFamily="34" charset="-34"/>
              </a:rPr>
            </a:b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89538" y="908720"/>
            <a:ext cx="416492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baseline="42000" dirty="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en-US" sz="4800" b="1" dirty="0">
                <a:latin typeface="TH SarabunPSK" pitchFamily="34" charset="-34"/>
                <a:cs typeface="TH SarabunPSK" pitchFamily="34" charset="-34"/>
              </a:rPr>
              <a:t>n + </a:t>
            </a:r>
            <a:r>
              <a:rPr lang="en-US" sz="4800" b="1" baseline="42000" dirty="0" smtClean="0">
                <a:latin typeface="TH SarabunPSK" pitchFamily="34" charset="-34"/>
                <a:cs typeface="TH SarabunPSK" pitchFamily="34" charset="-34"/>
              </a:rPr>
              <a:t>14</a:t>
            </a:r>
            <a:r>
              <a:rPr lang="en-US" sz="4800" b="1" dirty="0" smtClean="0">
                <a:latin typeface="TH SarabunPSK" pitchFamily="34" charset="-34"/>
                <a:cs typeface="TH SarabunPSK" pitchFamily="34" charset="-34"/>
              </a:rPr>
              <a:t>N </a:t>
            </a:r>
            <a:r>
              <a:rPr lang="en-US" sz="4800" b="1" dirty="0">
                <a:latin typeface="TH SarabunPSK" pitchFamily="34" charset="-34"/>
                <a:cs typeface="TH SarabunPSK" pitchFamily="34" charset="-34"/>
              </a:rPr>
              <a:t>→ </a:t>
            </a:r>
            <a:r>
              <a:rPr lang="en-US" sz="4800" b="1" baseline="42000" dirty="0" smtClean="0">
                <a:latin typeface="TH SarabunPSK" pitchFamily="34" charset="-34"/>
                <a:cs typeface="TH SarabunPSK" pitchFamily="34" charset="-34"/>
              </a:rPr>
              <a:t>14</a:t>
            </a:r>
            <a:r>
              <a:rPr lang="en-US" sz="4800" b="1" dirty="0" smtClean="0">
                <a:latin typeface="TH SarabunPSK" pitchFamily="34" charset="-34"/>
                <a:cs typeface="TH SarabunPSK" pitchFamily="34" charset="-34"/>
              </a:rPr>
              <a:t>C </a:t>
            </a:r>
            <a:r>
              <a:rPr lang="en-US" sz="4800" b="1" dirty="0">
                <a:latin typeface="TH SarabunPSK" pitchFamily="34" charset="-34"/>
                <a:cs typeface="TH SarabunPSK" pitchFamily="34" charset="-34"/>
              </a:rPr>
              <a:t>+ </a:t>
            </a:r>
            <a:r>
              <a:rPr lang="en-US" sz="4800" b="1" baseline="42000" dirty="0" smtClean="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en-US" sz="4800" b="1" dirty="0" smtClean="0">
                <a:latin typeface="TH SarabunPSK" pitchFamily="34" charset="-34"/>
                <a:cs typeface="TH SarabunPSK" pitchFamily="34" charset="-34"/>
              </a:rPr>
              <a:t>p</a:t>
            </a:r>
            <a:endParaRPr lang="th-TH" sz="4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2347" y="4781801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http://www.answersingenesis.org/articles/am/v6/n2/creationist-puzzle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054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 rot="16200000">
            <a:off x="7417370" y="3879220"/>
            <a:ext cx="2706361" cy="365760"/>
          </a:xfrm>
        </p:spPr>
        <p:txBody>
          <a:bodyPr/>
          <a:lstStyle/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General Geology 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1162303</a:t>
            </a:r>
            <a:endParaRPr lang="en-US" sz="18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Dr. WORRAWAT  PROMDEN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2A11-2271-46CA-84F9-197C7A6C4A16}" type="slidenum">
              <a:rPr lang="th-TH" smtClean="0"/>
              <a:pPr/>
              <a:t>23</a:t>
            </a:fld>
            <a:endParaRPr lang="th-TH"/>
          </a:p>
        </p:txBody>
      </p:sp>
      <p:pic>
        <p:nvPicPr>
          <p:cNvPr id="5" name="Picture 4" descr="Carbon-14 Cy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8572"/>
            <a:ext cx="6172114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67544" y="4354594"/>
            <a:ext cx="820891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H SarabunPSK" pitchFamily="34" charset="-34"/>
                <a:cs typeface="TH SarabunPSK" pitchFamily="34" charset="-34"/>
              </a:rPr>
              <a:t>CARBON-14 IS ABSORBED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Plants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absorb this carbon-14 during photosynthesis. When animals eat the plants, the carbon-14 enters their bodies. The carbon-14 in their bodies breaks down to nitrogen-14 and escapes at the same rate as new carbon-14 is added. So the level of carbon-14 remains stable.</a:t>
            </a:r>
            <a:br>
              <a:rPr lang="en-US" dirty="0">
                <a:latin typeface="TH SarabunPSK" pitchFamily="34" charset="-34"/>
                <a:cs typeface="TH SarabunPSK" pitchFamily="34" charset="-34"/>
              </a:rPr>
            </a:br>
            <a:r>
              <a:rPr lang="en-US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dirty="0">
                <a:latin typeface="TH SarabunPSK" pitchFamily="34" charset="-34"/>
                <a:cs typeface="TH SarabunPSK" pitchFamily="34" charset="-34"/>
              </a:rPr>
            </a:b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31754" y="74074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http://www.answersingenesis.org/articles/am/v6/n2/creationist-puzzle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0392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 rot="16200000">
            <a:off x="7417370" y="3879220"/>
            <a:ext cx="2706361" cy="365760"/>
          </a:xfrm>
        </p:spPr>
        <p:txBody>
          <a:bodyPr/>
          <a:lstStyle/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General Geology 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1162303</a:t>
            </a:r>
            <a:endParaRPr lang="en-US" sz="18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Dr. WORRAWAT  PROMDEN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2A11-2271-46CA-84F9-197C7A6C4A16}" type="slidenum">
              <a:rPr lang="th-TH" smtClean="0"/>
              <a:pPr/>
              <a:t>24</a:t>
            </a:fld>
            <a:endParaRPr lang="th-TH"/>
          </a:p>
        </p:txBody>
      </p:sp>
      <p:pic>
        <p:nvPicPr>
          <p:cNvPr id="5" name="Picture 4" descr="Carbon-14 Cy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376" y="116632"/>
            <a:ext cx="6768752" cy="4738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0355" y="4896324"/>
            <a:ext cx="840876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H SarabunPSK" pitchFamily="34" charset="-34"/>
                <a:cs typeface="TH SarabunPSK" pitchFamily="34" charset="-34"/>
              </a:rPr>
              <a:t>CARBON-14 IS DEPLETED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When an animal dies the carbon-14 continues to break down to nitrogen-14 and escapes, while no new carbon-14 is added. By comparing the surviving amount of carbon-14 to the original amount, scientists can calculate how long ago the animal died.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244" y="3645024"/>
            <a:ext cx="64624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14		  14                   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dirty="0">
                <a:latin typeface="TH SarabunPSK" pitchFamily="34" charset="-34"/>
                <a:cs typeface="TH SarabunPSK" pitchFamily="34" charset="-34"/>
              </a:rPr>
              <a:t> 6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                      7               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3021" y="3733810"/>
            <a:ext cx="4283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atin typeface="TH SarabunPSK" pitchFamily="34" charset="-34"/>
                <a:cs typeface="TH SarabunPSK" pitchFamily="34" charset="-34"/>
              </a:rPr>
              <a:t>C</a:t>
            </a:r>
            <a:endParaRPr lang="th-TH" sz="4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76460" y="3719955"/>
            <a:ext cx="4507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atin typeface="TH SarabunPSK" pitchFamily="34" charset="-34"/>
                <a:cs typeface="TH SarabunPSK" pitchFamily="34" charset="-34"/>
              </a:rPr>
              <a:t>N</a:t>
            </a:r>
            <a:endParaRPr lang="th-TH" sz="4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64660" y="3688397"/>
            <a:ext cx="854721" cy="777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+ e</a:t>
            </a:r>
            <a:r>
              <a:rPr lang="en-US" sz="4400" b="1" baseline="42000" dirty="0" smtClean="0">
                <a:latin typeface="TH SarabunPSK" pitchFamily="34" charset="-34"/>
                <a:cs typeface="TH SarabunPSK" pitchFamily="34" charset="-34"/>
              </a:rPr>
              <a:t>-</a:t>
            </a:r>
            <a:endParaRPr lang="th-TH" sz="4400" b="1" baseline="42000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810197" y="4132384"/>
            <a:ext cx="97208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040128" y="116632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http://www.answersingenesis.org/articles/am/v6/n2/creationist-puzzle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1656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 rot="16200000">
            <a:off x="7417370" y="3879220"/>
            <a:ext cx="2706361" cy="365760"/>
          </a:xfrm>
        </p:spPr>
        <p:txBody>
          <a:bodyPr/>
          <a:lstStyle/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General Geology 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1162303</a:t>
            </a:r>
            <a:endParaRPr lang="en-US" sz="18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Dr. WORRAWAT  PROMDEN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2A11-2271-46CA-84F9-197C7A6C4A16}" type="slidenum">
              <a:rPr lang="th-TH" smtClean="0"/>
              <a:pPr/>
              <a:t>25</a:t>
            </a:fld>
            <a:endParaRPr lang="th-TH"/>
          </a:p>
        </p:txBody>
      </p:sp>
      <p:sp>
        <p:nvSpPr>
          <p:cNvPr id="2" name="Rectangle 1"/>
          <p:cNvSpPr/>
          <p:nvPr/>
        </p:nvSpPr>
        <p:spPr>
          <a:xfrm>
            <a:off x="533434" y="1484784"/>
            <a:ext cx="72728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	Because </a:t>
            </a: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the half-life of carbon-14 is 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5,730 </a:t>
            </a: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years carbon dating is only reliable about up to 40,000 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years.</a:t>
            </a:r>
          </a:p>
          <a:p>
            <a:endParaRPr lang="th-TH" sz="32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476658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Limitations of 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Carbon </a:t>
            </a: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dating method</a:t>
            </a:r>
          </a:p>
        </p:txBody>
      </p:sp>
    </p:spTree>
    <p:extLst>
      <p:ext uri="{BB962C8B-B14F-4D97-AF65-F5344CB8AC3E}">
        <p14:creationId xmlns:p14="http://schemas.microsoft.com/office/powerpoint/2010/main" val="276715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 rot="16200000">
            <a:off x="7417370" y="3879220"/>
            <a:ext cx="2706361" cy="365760"/>
          </a:xfrm>
        </p:spPr>
        <p:txBody>
          <a:bodyPr/>
          <a:lstStyle/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General Geology 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1162303</a:t>
            </a:r>
            <a:endParaRPr lang="en-US" sz="18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Dr. WORRAWAT  PROMDEN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2A11-2271-46CA-84F9-197C7A6C4A16}" type="slidenum">
              <a:rPr lang="th-TH" smtClean="0"/>
              <a:pPr/>
              <a:t>26</a:t>
            </a:fld>
            <a:endParaRPr lang="th-TH"/>
          </a:p>
        </p:txBody>
      </p:sp>
      <p:sp>
        <p:nvSpPr>
          <p:cNvPr id="17" name="Rectangle 16"/>
          <p:cNvSpPr/>
          <p:nvPr/>
        </p:nvSpPr>
        <p:spPr>
          <a:xfrm>
            <a:off x="323528" y="908720"/>
            <a:ext cx="806489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เวลาครึ่งชีวิต( 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Half  Life )  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มวล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เริ่มต้น 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N</a:t>
            </a:r>
            <a:r>
              <a:rPr lang="en-US" baseline="-25000" dirty="0">
                <a:latin typeface="TH SarabunPSK" pitchFamily="34" charset="-34"/>
                <a:cs typeface="TH SarabunPSK" pitchFamily="34" charset="-34"/>
              </a:rPr>
              <a:t>0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เมื่อเวลาผ่านไป  1  ช่วงครึ่ง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ชีวิต   เหลือ 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N   =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N</a:t>
            </a:r>
            <a:r>
              <a:rPr lang="en-US" baseline="-25000" dirty="0" smtClean="0">
                <a:latin typeface="TH SarabunPSK" pitchFamily="34" charset="-34"/>
                <a:cs typeface="TH SarabunPSK" pitchFamily="34" charset="-34"/>
              </a:rPr>
              <a:t>0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/ 2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มวล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เริ่มต้น 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N</a:t>
            </a:r>
            <a:r>
              <a:rPr lang="en-US" baseline="-25000" dirty="0">
                <a:latin typeface="TH SarabunPSK" pitchFamily="34" charset="-34"/>
                <a:cs typeface="TH SarabunPSK" pitchFamily="34" charset="-34"/>
              </a:rPr>
              <a:t>0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เมื่อเวลาผ่านไป  2  ช่วงครึ่ง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ชีวิต   เหลือ 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N   =  N</a:t>
            </a:r>
            <a:r>
              <a:rPr lang="en-US" baseline="-25000" dirty="0">
                <a:latin typeface="TH SarabunPSK" pitchFamily="34" charset="-34"/>
                <a:cs typeface="TH SarabunPSK" pitchFamily="34" charset="-34"/>
              </a:rPr>
              <a:t>0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 /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baseline="30000" dirty="0" smtClean="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มวล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เริ่มต้น 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N</a:t>
            </a:r>
            <a:r>
              <a:rPr lang="en-US" baseline="-25000" dirty="0">
                <a:latin typeface="TH SarabunPSK" pitchFamily="34" charset="-34"/>
                <a:cs typeface="TH SarabunPSK" pitchFamily="34" charset="-34"/>
              </a:rPr>
              <a:t>0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เมื่อเวลาผ่านไป 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n 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ช่วงครึ่ง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ชีวิต  เหลือ 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N  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=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N</a:t>
            </a:r>
            <a:r>
              <a:rPr lang="en-US" baseline="-25000" dirty="0">
                <a:latin typeface="TH SarabunPSK" pitchFamily="34" charset="-34"/>
                <a:cs typeface="TH SarabunPSK" pitchFamily="34" charset="-34"/>
              </a:rPr>
              <a:t>0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 /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baseline="30000" dirty="0" smtClean="0">
                <a:latin typeface="TH SarabunPSK" pitchFamily="34" charset="-34"/>
                <a:cs typeface="TH SarabunPSK" pitchFamily="34" charset="-34"/>
              </a:rPr>
              <a:t>n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..……..(1) 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  <a:p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เวลา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ผ่านไป 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T</a:t>
            </a:r>
            <a:r>
              <a:rPr lang="en-US" baseline="-25000" dirty="0" smtClean="0">
                <a:latin typeface="TH SarabunPSK" pitchFamily="34" charset="-34"/>
                <a:cs typeface="TH SarabunPSK" pitchFamily="34" charset="-34"/>
              </a:rPr>
              <a:t>1/2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คิดเป็น  1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รอบของช่วง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ครึ่งชีวิต</a:t>
            </a:r>
          </a:p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เวลาผ่านไป 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t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คิดเป็น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n  = t /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T</a:t>
            </a:r>
            <a:r>
              <a:rPr lang="en-US" baseline="-25000" dirty="0">
                <a:latin typeface="TH SarabunPSK" pitchFamily="34" charset="-34"/>
                <a:cs typeface="TH SarabunPSK" pitchFamily="34" charset="-34"/>
              </a:rPr>
              <a:t>1/2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รอบของช่วง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ครึ่งชีวิต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................ (2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	</a:t>
            </a:r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แทน (2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) ใน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(1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)  จะ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ได้</a:t>
            </a:r>
          </a:p>
          <a:p>
            <a:r>
              <a:rPr lang="en-US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     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N =  N</a:t>
            </a:r>
            <a:r>
              <a:rPr lang="en-US" sz="4000" baseline="-25000" dirty="0" smtClean="0">
                <a:latin typeface="TH SarabunPSK" pitchFamily="34" charset="-34"/>
                <a:cs typeface="TH SarabunPSK" pitchFamily="34" charset="-34"/>
              </a:rPr>
              <a:t>0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 / 2</a:t>
            </a:r>
            <a:r>
              <a:rPr lang="en-US" sz="4000" baseline="30000" dirty="0" smtClean="0">
                <a:latin typeface="TH SarabunPSK" pitchFamily="34" charset="-34"/>
                <a:cs typeface="TH SarabunPSK" pitchFamily="34" charset="-34"/>
              </a:rPr>
              <a:t>n</a:t>
            </a:r>
            <a:endParaRPr lang="th-TH" sz="4000" baseline="300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         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=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N</a:t>
            </a:r>
            <a:r>
              <a:rPr lang="en-US" sz="4000" baseline="-25000" dirty="0" smtClean="0">
                <a:latin typeface="TH SarabunPSK" pitchFamily="34" charset="-34"/>
                <a:cs typeface="TH SarabunPSK" pitchFamily="34" charset="-34"/>
              </a:rPr>
              <a:t>0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/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2 </a:t>
            </a:r>
            <a:r>
              <a:rPr lang="en-US" sz="4000" baseline="30000" dirty="0" smtClean="0">
                <a:latin typeface="TH SarabunPSK" pitchFamily="34" charset="-34"/>
                <a:cs typeface="TH SarabunPSK" pitchFamily="34" charset="-34"/>
              </a:rPr>
              <a:t>t/T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r>
              <a:rPr lang="en-US" sz="4000" baseline="300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         =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N</a:t>
            </a:r>
            <a:r>
              <a:rPr lang="en-US" sz="4000" baseline="-25000" dirty="0">
                <a:latin typeface="TH SarabunPSK" pitchFamily="34" charset="-34"/>
                <a:cs typeface="TH SarabunPSK" pitchFamily="34" charset="-34"/>
              </a:rPr>
              <a:t>0</a:t>
            </a:r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. 2</a:t>
            </a:r>
            <a:r>
              <a:rPr lang="en-US" sz="4000" baseline="30000" dirty="0" smtClean="0">
                <a:latin typeface="TH SarabunPSK" pitchFamily="34" charset="-34"/>
                <a:cs typeface="TH SarabunPSK" pitchFamily="34" charset="-34"/>
              </a:rPr>
              <a:t>-(t/T  )</a:t>
            </a:r>
            <a:endParaRPr lang="en-US" sz="4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04130" y="5691691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1/2</a:t>
            </a:r>
            <a:endParaRPr lang="th-TH" sz="1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34850" y="6287451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1/2</a:t>
            </a:r>
            <a:endParaRPr lang="th-TH" sz="1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2375725" y="135538"/>
            <a:ext cx="43925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การคำนวณอายุและอัตรา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สลายตัว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2194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685800" y="762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th-TH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เวลาครึ่งชีวิตของสารกัมมันตรังสี (</a:t>
            </a:r>
            <a:r>
              <a:rPr lang="en-US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Half-life)</a:t>
            </a:r>
            <a:endParaRPr lang="th-TH" sz="4400" b="1" dirty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495800" y="914400"/>
            <a:ext cx="39624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dist">
              <a:spcBef>
                <a:spcPct val="20000"/>
              </a:spcBef>
            </a:pP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เวลาครึ่งชีวิตคือเวลาที่อะตอมของสารกัมมันตรังสีมีการสลายตัวไป</a:t>
            </a:r>
          </a:p>
          <a:p>
            <a:pPr algn="dist">
              <a:spcBef>
                <a:spcPct val="20000"/>
              </a:spcBef>
            </a:pP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ครึ่งหนึ่งของสารกัมมันตรังสีที่มีอยู่ (ในระบบยังคงเหลืออะตอมอีกครึ่งที่ยังไม่สลายตัว)</a:t>
            </a:r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2547613"/>
              </p:ext>
            </p:extLst>
          </p:nvPr>
        </p:nvGraphicFramePr>
        <p:xfrm>
          <a:off x="4888706" y="3858418"/>
          <a:ext cx="3176588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" name="Equation" r:id="rId4" imgW="1295280" imgH="457200" progId="Equation.3">
                  <p:embed/>
                </p:oleObj>
              </mc:Choice>
              <mc:Fallback>
                <p:oleObj name="Equation" r:id="rId4" imgW="12952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8706" y="3858418"/>
                        <a:ext cx="3176588" cy="1122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41" name="Picture 9" descr="E:\PHYSICSII\Fig_Nuclear_Structure\p16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85800"/>
            <a:ext cx="4052888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519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 rot="16200000">
            <a:off x="7417370" y="3879220"/>
            <a:ext cx="2706361" cy="365760"/>
          </a:xfrm>
        </p:spPr>
        <p:txBody>
          <a:bodyPr/>
          <a:lstStyle/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General Geology 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1162303</a:t>
            </a:r>
            <a:endParaRPr lang="en-US" sz="18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Dr. WORRAWAT  PROMDEN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2A11-2271-46CA-84F9-197C7A6C4A16}" type="slidenum">
              <a:rPr lang="th-TH" smtClean="0"/>
              <a:pPr/>
              <a:t>28</a:t>
            </a:fld>
            <a:endParaRPr lang="th-TH"/>
          </a:p>
        </p:txBody>
      </p:sp>
      <p:sp>
        <p:nvSpPr>
          <p:cNvPr id="4" name="Rectangle 3"/>
          <p:cNvSpPr/>
          <p:nvPr/>
        </p:nvSpPr>
        <p:spPr>
          <a:xfrm>
            <a:off x="537251" y="4221088"/>
            <a:ext cx="757671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โดย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  <a:sym typeface="Symbol"/>
              </a:rPr>
              <a:t>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=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ค่าคงที่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ของการสลายตัว (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decay constant)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มีหน่วย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S</a:t>
            </a:r>
            <a:r>
              <a:rPr lang="en-US" baseline="30000" dirty="0" smtClean="0">
                <a:latin typeface="TH SarabunPSK" pitchFamily="34" charset="-34"/>
                <a:cs typeface="TH SarabunPSK" pitchFamily="34" charset="-34"/>
              </a:rPr>
              <a:t>-1</a:t>
            </a:r>
            <a:endParaRPr lang="en-US" baseline="300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    N   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=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จำนวน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นิวเคลียสของธาตุกัมมันตรังสีที่มีอยู่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ขณะนั้น</a:t>
            </a:r>
          </a:p>
          <a:p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    N</a:t>
            </a:r>
            <a:r>
              <a:rPr lang="en-US" baseline="-25000" dirty="0" smtClean="0">
                <a:latin typeface="TH SarabunPSK" pitchFamily="34" charset="-34"/>
                <a:cs typeface="TH SarabunPSK" pitchFamily="34" charset="-34"/>
              </a:rPr>
              <a:t>0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=  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จำนวนนิวเคลียสของธาตุกัมมันตรังสีที่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เวลาเริ่มต้น</a:t>
            </a:r>
          </a:p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t    =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เวลาที่ผ่านไป</a:t>
            </a:r>
          </a:p>
          <a:p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    T</a:t>
            </a:r>
            <a:r>
              <a:rPr lang="en-US" baseline="-25000" dirty="0" smtClean="0">
                <a:latin typeface="TH SarabunPSK" pitchFamily="34" charset="-34"/>
                <a:cs typeface="TH SarabunPSK" pitchFamily="34" charset="-34"/>
              </a:rPr>
              <a:t>1/2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=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อายุครึ่งชีวิต</a:t>
            </a:r>
            <a:endParaRPr lang="th-TH" baseline="-250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n     =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จำนวนครั้งของรอบการสลายตัวครึ่งชีวิต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= t / T</a:t>
            </a:r>
            <a:r>
              <a:rPr lang="en-US" baseline="-25000" dirty="0">
                <a:latin typeface="TH SarabunPSK" pitchFamily="34" charset="-34"/>
                <a:cs typeface="TH SarabunPSK" pitchFamily="34" charset="-34"/>
              </a:rPr>
              <a:t>1/2 </a:t>
            </a:r>
            <a:endParaRPr lang="th-TH" baseline="-25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77625" y="1336412"/>
            <a:ext cx="440537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     </a:t>
            </a:r>
            <a:r>
              <a:rPr lang="en-US" sz="5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N  =    N</a:t>
            </a:r>
            <a:r>
              <a:rPr lang="en-US" sz="5400" b="1" baseline="-250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0</a:t>
            </a:r>
            <a:r>
              <a:rPr lang="en-US" sz="5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e</a:t>
            </a:r>
            <a:r>
              <a:rPr lang="en-US" sz="5400" b="1" baseline="300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-</a:t>
            </a:r>
            <a:r>
              <a:rPr lang="en-US" sz="5400" b="1" baseline="300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Symbol"/>
              </a:rPr>
              <a:t></a:t>
            </a:r>
            <a:r>
              <a:rPr lang="en-US" sz="5400" b="1" baseline="300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t</a:t>
            </a:r>
            <a:r>
              <a:rPr lang="en-US" sz="5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th-TH" sz="5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799318"/>
            <a:ext cx="20730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สูตรสำเร็จอย่างง่าย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96950" y="3033895"/>
            <a:ext cx="50233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     </a:t>
            </a:r>
            <a:r>
              <a:rPr lang="en-US" sz="5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N  =    </a:t>
            </a:r>
            <a:r>
              <a:rPr lang="en-US" sz="5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N</a:t>
            </a:r>
            <a:r>
              <a:rPr lang="en-US" sz="5400" b="1" baseline="-250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0</a:t>
            </a:r>
            <a:r>
              <a:rPr lang="en-US" sz="5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5400" b="1" baseline="300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-(t/T  )</a:t>
            </a:r>
            <a:endParaRPr lang="th-TH" sz="5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180" y="3284718"/>
            <a:ext cx="3882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1/2</a:t>
            </a:r>
            <a:endParaRPr lang="th-TH" sz="1600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13831" y="2259742"/>
            <a:ext cx="3414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T</a:t>
            </a:r>
            <a:r>
              <a:rPr lang="en-US" sz="4000" b="1" baseline="-250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1/2 </a:t>
            </a:r>
            <a:r>
              <a:rPr lang="en-US" sz="4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=     0.693 / </a:t>
            </a:r>
            <a:r>
              <a:rPr lang="en-US" sz="4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Symbol"/>
              </a:rPr>
              <a:t></a:t>
            </a:r>
            <a:r>
              <a:rPr lang="en-US" sz="4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th-TH" sz="40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8893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41325" y="422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th-TH" sz="2400"/>
          </a:p>
        </p:txBody>
      </p:sp>
      <p:sp>
        <p:nvSpPr>
          <p:cNvPr id="21" name="TextBox 20"/>
          <p:cNvSpPr txBox="1"/>
          <p:nvPr/>
        </p:nvSpPr>
        <p:spPr>
          <a:xfrm>
            <a:off x="2123728" y="276098"/>
            <a:ext cx="40607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ตัวอย่างโจทย์พื้นฐานการคำนวณหาอายุ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1324" y="1052736"/>
            <a:ext cx="7803083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h-TH" dirty="0">
                <a:latin typeface="TH SarabunPSK" pitchFamily="34" charset="-34"/>
                <a:cs typeface="TH SarabunPSK" pitchFamily="34" charset="-34"/>
              </a:rPr>
              <a:t>ในการหาอายุของวัตถุโบราณชิ้นหนึ่งโดยการวัดปริมาณ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ของ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C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-14 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ซึ่งมีครึ่งชีวิต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5,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73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0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ปี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พบว่า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มีปริมาณ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คาร์บอน-14 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ที่เหลืออยู่ในปัจจุบันเท่ากับ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1/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16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เท่าของปริมาณที่มีอยู่ในตอนแรก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วัตถุโบราณ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ชิ้นนี้มีอายุ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เท่าไร</a:t>
            </a:r>
          </a:p>
          <a:p>
            <a:pPr marL="457200" indent="-457200">
              <a:buFont typeface="Arial" pitchFamily="34" charset="0"/>
              <a:buChar char="•"/>
            </a:pPr>
            <a:endParaRPr lang="th-TH" dirty="0">
              <a:latin typeface="TH SarabunPSK" pitchFamily="34" charset="-34"/>
              <a:cs typeface="TH SarabunPSK" pitchFamily="34" charset="-34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th-TH" dirty="0">
                <a:latin typeface="TH SarabunPSK" pitchFamily="34" charset="-34"/>
                <a:cs typeface="TH SarabunPSK" pitchFamily="34" charset="-34"/>
              </a:rPr>
              <a:t>อัตราส่วน 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C-14 </a:t>
            </a:r>
            <a:r>
              <a:rPr lang="en-US" dirty="0">
                <a:latin typeface="TH SarabunPSK" pitchFamily="34" charset="-34"/>
                <a:cs typeface="TH SarabunPSK" pitchFamily="34" charset="-34"/>
                <a:sym typeface="Symbol"/>
              </a:rPr>
              <a:t>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C-12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ของซากฟอสซิลต้นแป๊ะก๊วยวัด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ได้ว่ามีค่าเป็น 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25</a:t>
            </a:r>
            <a:r>
              <a:rPr lang="en-US" dirty="0">
                <a:latin typeface="TH SarabunPSK" pitchFamily="34" charset="-34"/>
                <a:cs typeface="TH SarabunPSK" pitchFamily="34" charset="-34"/>
                <a:sym typeface="Symbol"/>
              </a:rPr>
              <a:t>%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ของ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C-14 </a:t>
            </a:r>
            <a:r>
              <a:rPr lang="en-US" dirty="0">
                <a:latin typeface="TH SarabunPSK" pitchFamily="34" charset="-34"/>
                <a:cs typeface="TH SarabunPSK" pitchFamily="34" charset="-34"/>
                <a:sym typeface="Symbol"/>
              </a:rPr>
              <a:t>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 C-12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ในต้นแป๊ก๊วยที่มีชีวิตอยู่  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จงคำนวณอายุ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ของ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ฟอสซิลต้นแป๊ะก๊วย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นี้   กำหนดให้ครึ่ง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ชีวิตของ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C</a:t>
            </a:r>
            <a:r>
              <a:rPr lang="en-US" baseline="30000" dirty="0" smtClean="0">
                <a:latin typeface="TH SarabunPSK" pitchFamily="34" charset="-34"/>
                <a:cs typeface="TH SarabunPSK" pitchFamily="34" charset="-34"/>
              </a:rPr>
              <a:t>14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= 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5,730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ปี</a:t>
            </a:r>
          </a:p>
          <a:p>
            <a:pPr marL="457200" indent="-457200">
              <a:buFont typeface="Arial" pitchFamily="34" charset="0"/>
              <a:buChar char="•"/>
            </a:pPr>
            <a:endParaRPr lang="th-TH" dirty="0">
              <a:latin typeface="TH SarabunPSK" pitchFamily="34" charset="-34"/>
              <a:cs typeface="TH SarabunPSK" pitchFamily="34" charset="-34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เมื่อวิเคราะห์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ปริมาณ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Carbon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จากต้นไม้พยูงต้นพบว่า  โดยเฉลี่ยไม้พยูงแห้งปริมาณ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10  กรัม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ปริมาณ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Carbon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ที่ส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กัดได้จะให้รังสีออกมาด้วยกัมมันตภาพ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72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en-US" dirty="0" err="1">
                <a:latin typeface="TH SarabunPSK" pitchFamily="34" charset="-34"/>
                <a:cs typeface="TH SarabunPSK" pitchFamily="34" charset="-34"/>
              </a:rPr>
              <a:t>Bq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ถ้านำไม้จากรูปแกะสลักโบราณซึ่งทำจากไม้ชนิดเดียวกันนี้มา  10  กรัม  จะพบว่าคาร์บอนจากของโบราณนี้ให้กัมมันตภาพ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34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dirty="0" err="1">
                <a:latin typeface="TH SarabunPSK" pitchFamily="34" charset="-34"/>
                <a:cs typeface="TH SarabunPSK" pitchFamily="34" charset="-34"/>
              </a:rPr>
              <a:t>Bq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จงหาอายุวัตถุโบราณ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นี้ถ้า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คาร์บอนที่สกัดมาได้นี้มีครึ่งชีวิต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5,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73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0 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ปี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>
              <a:latin typeface="TH SarabunPSK" pitchFamily="34" charset="-34"/>
              <a:cs typeface="TH SarabunPSK" pitchFamily="34" charset="-34"/>
            </a:endParaRPr>
          </a:p>
          <a:p>
            <a:pPr marL="457200" indent="-457200">
              <a:buFont typeface="Arial" pitchFamily="34" charset="0"/>
              <a:buChar char="•"/>
            </a:pP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263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 rot="16200000">
            <a:off x="7417370" y="3879220"/>
            <a:ext cx="2706361" cy="365760"/>
          </a:xfrm>
        </p:spPr>
        <p:txBody>
          <a:bodyPr/>
          <a:lstStyle/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General Geology 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1162303</a:t>
            </a:r>
            <a:endParaRPr lang="en-US" sz="18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Dr. WORRAWAT  PROMDEN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2A11-2271-46CA-84F9-197C7A6C4A16}" type="slidenum">
              <a:rPr lang="th-TH" smtClean="0"/>
              <a:pPr/>
              <a:t>3</a:t>
            </a:fld>
            <a:endParaRPr lang="th-TH"/>
          </a:p>
        </p:txBody>
      </p:sp>
      <p:pic>
        <p:nvPicPr>
          <p:cNvPr id="1026" name="Picture 2" descr="http://www.truthandscience.net/Dating%20Metho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60" y="61212"/>
            <a:ext cx="4005740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truthandscience.net/Dating%20Methods%2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28" y="1700808"/>
            <a:ext cx="4022161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93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 rot="16200000">
            <a:off x="7417370" y="3879220"/>
            <a:ext cx="2706361" cy="365760"/>
          </a:xfrm>
        </p:spPr>
        <p:txBody>
          <a:bodyPr/>
          <a:lstStyle/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General Geology 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1162303</a:t>
            </a:r>
            <a:endParaRPr lang="en-US" sz="18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Dr. WORRAWAT  PROMDEN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2A11-2271-46CA-84F9-197C7A6C4A16}" type="slidenum">
              <a:rPr lang="th-TH" smtClean="0"/>
              <a:pPr/>
              <a:t>30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1568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 rot="16200000">
            <a:off x="7417370" y="3879220"/>
            <a:ext cx="2706361" cy="365760"/>
          </a:xfrm>
        </p:spPr>
        <p:txBody>
          <a:bodyPr/>
          <a:lstStyle/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General Geology 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1162303</a:t>
            </a:r>
            <a:endParaRPr lang="en-US" sz="18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Dr. WORRAWAT  PROMDEN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2A11-2271-46CA-84F9-197C7A6C4A16}" type="slidenum">
              <a:rPr lang="th-TH" smtClean="0"/>
              <a:pPr/>
              <a:t>4</a:t>
            </a:fld>
            <a:endParaRPr lang="th-TH"/>
          </a:p>
        </p:txBody>
      </p:sp>
      <p:sp>
        <p:nvSpPr>
          <p:cNvPr id="2" name="TextBox 1"/>
          <p:cNvSpPr txBox="1"/>
          <p:nvPr/>
        </p:nvSpPr>
        <p:spPr>
          <a:xfrm>
            <a:off x="2699792" y="548680"/>
            <a:ext cx="26677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ทบทวนความรู้พื้นฐาน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1340768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สัญลักษณ์นิวเคลียร์ (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nuclear symbol)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เป็นสัญลักษณ์ที่แสดงจำนวนอนุภาคมูลฐานของอะตอมด้วย</a:t>
            </a:r>
            <a:r>
              <a:rPr lang="th-TH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เลขมวล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และ</a:t>
            </a:r>
            <a:r>
              <a:rPr lang="th-TH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เลขอะตอม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เขียนแทนด้วยสัญลักษณ์ดังนี้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66148" y="2875002"/>
            <a:ext cx="14658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X </a:t>
            </a:r>
            <a:endParaRPr lang="th-TH" sz="6600" dirty="0">
              <a:latin typeface="Times New Roman" pitchFamily="18" charset="0"/>
              <a:cs typeface="TH SarabunPSK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4148" y="4581128"/>
            <a:ext cx="820427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โดยที่ 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X 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คือ  สัญลักษณ์ธาตุ </a:t>
            </a:r>
          </a:p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     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Z 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คือ  เลขอะตอม (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atomic number)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เป็นจำนวนโปรตอนในนิวเคลียส</a:t>
            </a:r>
          </a:p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        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A 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คือ  เลขมวล (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mass number)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เป็นผลบวกของจำนวนโปรตอนกับนิวตรอน 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สูตร   </a:t>
            </a:r>
            <a:r>
              <a:rPr lang="en-US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A = Z + N </a:t>
            </a:r>
            <a:endParaRPr lang="th-TH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6581" y="2750307"/>
            <a:ext cx="39305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</a:p>
          <a:p>
            <a:endParaRPr lang="en-US" dirty="0"/>
          </a:p>
          <a:p>
            <a:r>
              <a:rPr lang="en-US" dirty="0" smtClean="0"/>
              <a:t>Z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1568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 rot="16200000">
            <a:off x="7417370" y="3879220"/>
            <a:ext cx="2706361" cy="365760"/>
          </a:xfrm>
        </p:spPr>
        <p:txBody>
          <a:bodyPr/>
          <a:lstStyle/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General Geology 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1162303</a:t>
            </a:r>
            <a:endParaRPr lang="en-US" sz="18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Dr. WORRAWAT  PROMDEN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2A11-2271-46CA-84F9-197C7A6C4A16}" type="slidenum">
              <a:rPr lang="th-TH" smtClean="0"/>
              <a:pPr/>
              <a:t>5</a:t>
            </a:fld>
            <a:endParaRPr lang="th-TH"/>
          </a:p>
        </p:txBody>
      </p:sp>
      <p:sp>
        <p:nvSpPr>
          <p:cNvPr id="2" name="TextBox 1"/>
          <p:cNvSpPr txBox="1"/>
          <p:nvPr/>
        </p:nvSpPr>
        <p:spPr>
          <a:xfrm>
            <a:off x="467544" y="404664"/>
            <a:ext cx="10951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ตัวอย่าง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53339" y="1484784"/>
            <a:ext cx="14658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Hg </a:t>
            </a:r>
            <a:endParaRPr lang="th-TH" sz="6600" b="1" dirty="0">
              <a:solidFill>
                <a:srgbClr val="00B050"/>
              </a:solidFill>
              <a:latin typeface="Times New Roman" pitchFamily="18" charset="0"/>
              <a:cs typeface="TH SarabunPSK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3068960"/>
            <a:ext cx="8204275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โดยที่  </a:t>
            </a:r>
            <a:r>
              <a:rPr lang="en-US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Hg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คือ  สัญลักษณ์ธาตุ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ปรอท</a:t>
            </a: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     มี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จำนวนโปรตอน = 80 อนุภาค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x 1.67x10</a:t>
            </a:r>
            <a:r>
              <a:rPr lang="en-US" baseline="30000" dirty="0" smtClean="0">
                <a:latin typeface="TH SarabunPSK" pitchFamily="34" charset="-34"/>
                <a:cs typeface="TH SarabunPSK" pitchFamily="34" charset="-34"/>
              </a:rPr>
              <a:t>-24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g)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           อิเล็กตรอน = 80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อนุภาค           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(x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9.1x10</a:t>
            </a:r>
            <a:r>
              <a:rPr lang="en-US" baseline="30000" dirty="0" smtClean="0">
                <a:latin typeface="TH SarabunPSK" pitchFamily="34" charset="-34"/>
                <a:cs typeface="TH SarabunPSK" pitchFamily="34" charset="-34"/>
              </a:rPr>
              <a:t>-28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g)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           และนิวตรอน = 201 - 80 = 121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อนุภาค 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(x 1.67x10</a:t>
            </a:r>
            <a:r>
              <a:rPr lang="en-US" baseline="30000" dirty="0">
                <a:latin typeface="TH SarabunPSK" pitchFamily="34" charset="-34"/>
                <a:cs typeface="TH SarabunPSK" pitchFamily="34" charset="-34"/>
              </a:rPr>
              <a:t>-24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g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   </a:t>
            </a:r>
            <a:r>
              <a:rPr lang="en-US" sz="2000" dirty="0">
                <a:latin typeface="TH SarabunPSK" pitchFamily="34" charset="-34"/>
                <a:cs typeface="TH SarabunPSK" pitchFamily="34" charset="-34"/>
              </a:rPr>
              <a:t>Z  </a:t>
            </a:r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คือ  เลขอะตอม (</a:t>
            </a:r>
            <a:r>
              <a:rPr lang="en-US" sz="2000" dirty="0">
                <a:latin typeface="TH SarabunPSK" pitchFamily="34" charset="-34"/>
                <a:cs typeface="TH SarabunPSK" pitchFamily="34" charset="-34"/>
              </a:rPr>
              <a:t>atomic number) </a:t>
            </a:r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เป็นจำนวนโปรตอนในนิวเคลียส</a:t>
            </a:r>
          </a:p>
          <a:p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      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     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A  </a:t>
            </a:r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คือ  เลขมวล (</a:t>
            </a:r>
            <a:r>
              <a:rPr lang="en-US" sz="2000" dirty="0">
                <a:latin typeface="TH SarabunPSK" pitchFamily="34" charset="-34"/>
                <a:cs typeface="TH SarabunPSK" pitchFamily="34" charset="-34"/>
              </a:rPr>
              <a:t>mass number) </a:t>
            </a:r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เป็นผลบวกของจำนวนโปรตอนกับนิวตรอน </a:t>
            </a:r>
          </a:p>
          <a:p>
            <a:r>
              <a:rPr lang="th-TH" sz="2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สูตร   </a:t>
            </a:r>
            <a:r>
              <a:rPr lang="en-US" sz="2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A = Z + N </a:t>
            </a:r>
            <a:endParaRPr lang="th-TH" sz="20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2121" y="1290863"/>
            <a:ext cx="73289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</a:t>
            </a:r>
          </a:p>
          <a:p>
            <a:endParaRPr lang="en-US" dirty="0"/>
          </a:p>
          <a:p>
            <a:r>
              <a:rPr lang="en-US" dirty="0" smtClean="0"/>
              <a:t>80</a:t>
            </a:r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829769" y="1484784"/>
            <a:ext cx="14658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X </a:t>
            </a:r>
            <a:endParaRPr lang="th-TH" sz="6600" dirty="0">
              <a:latin typeface="Times New Roman" pitchFamily="18" charset="0"/>
              <a:cs typeface="TH SarabunPSK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0202" y="1360089"/>
            <a:ext cx="39305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</a:p>
          <a:p>
            <a:endParaRPr lang="en-US" dirty="0"/>
          </a:p>
          <a:p>
            <a:r>
              <a:rPr lang="en-US" dirty="0" smtClean="0"/>
              <a:t>Z</a:t>
            </a:r>
            <a:endParaRPr lang="th-TH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765014" y="548680"/>
            <a:ext cx="1599074" cy="742183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482321" y="287070"/>
            <a:ext cx="1518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เลขมวล </a:t>
            </a:r>
            <a:r>
              <a:rPr lang="en-US" b="1" dirty="0" err="1" smtClean="0">
                <a:latin typeface="TH SarabunPSK" pitchFamily="34" charset="-34"/>
                <a:cs typeface="TH SarabunPSK" pitchFamily="34" charset="-34"/>
              </a:rPr>
              <a:t>p+n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3486747" y="2420888"/>
            <a:ext cx="2453405" cy="324196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940152" y="2483474"/>
            <a:ext cx="1487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เลขอะตอม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p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0154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 rot="16200000">
            <a:off x="7417370" y="3879220"/>
            <a:ext cx="2706361" cy="365760"/>
          </a:xfrm>
        </p:spPr>
        <p:txBody>
          <a:bodyPr/>
          <a:lstStyle/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General Geology 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1162303</a:t>
            </a:r>
            <a:endParaRPr lang="en-US" sz="18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Dr. WORRAWAT  PROMDEN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2A11-2271-46CA-84F9-197C7A6C4A16}" type="slidenum">
              <a:rPr lang="th-TH" smtClean="0"/>
              <a:pPr/>
              <a:t>6</a:t>
            </a:fld>
            <a:endParaRPr lang="th-TH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175953"/>
              </p:ext>
            </p:extLst>
          </p:nvPr>
        </p:nvGraphicFramePr>
        <p:xfrm>
          <a:off x="251520" y="1196752"/>
          <a:ext cx="7776864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108"/>
                <a:gridCol w="972108"/>
                <a:gridCol w="972108"/>
                <a:gridCol w="972108"/>
                <a:gridCol w="972108"/>
                <a:gridCol w="972108"/>
                <a:gridCol w="972108"/>
                <a:gridCol w="9721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อนุภาคมูลฐาน</a:t>
                      </a:r>
                      <a:endParaRPr lang="th-TH" sz="2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</a:p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Na</a:t>
                      </a:r>
                    </a:p>
                    <a:p>
                      <a:pPr algn="ctr"/>
                      <a:endParaRPr lang="th-TH" sz="36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 smtClean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P</a:t>
                      </a:r>
                      <a:endParaRPr lang="th-TH" sz="36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 smtClean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/>
                      <a:r>
                        <a:rPr lang="en-US" sz="3600" dirty="0" err="1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Rb</a:t>
                      </a:r>
                      <a:endParaRPr lang="th-TH" sz="36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 smtClean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Ba</a:t>
                      </a:r>
                      <a:endParaRPr lang="th-TH" sz="36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 smtClean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/>
                      <a:r>
                        <a:rPr lang="en-US" sz="3600" dirty="0" err="1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Cl</a:t>
                      </a:r>
                      <a:endParaRPr lang="th-TH" sz="36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 smtClean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Se</a:t>
                      </a:r>
                      <a:endParaRPr lang="th-TH" sz="36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 smtClean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X</a:t>
                      </a:r>
                    </a:p>
                  </a:txBody>
                  <a:tcPr>
                    <a:solidFill>
                      <a:srgbClr val="99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p+</a:t>
                      </a:r>
                      <a:endParaRPr lang="th-TH" sz="4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e-</a:t>
                      </a:r>
                      <a:endParaRPr lang="th-TH" sz="4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n</a:t>
                      </a:r>
                      <a:endParaRPr lang="th-TH" sz="4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87624" y="1628800"/>
            <a:ext cx="444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23</a:t>
            </a:r>
          </a:p>
          <a:p>
            <a:endParaRPr lang="en-US" sz="1400" dirty="0" smtClean="0"/>
          </a:p>
          <a:p>
            <a:r>
              <a:rPr lang="en-US" sz="2000" dirty="0" smtClean="0"/>
              <a:t>11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51156" y="1614945"/>
            <a:ext cx="444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31</a:t>
            </a:r>
          </a:p>
          <a:p>
            <a:endParaRPr lang="en-US" sz="1400" dirty="0" smtClean="0"/>
          </a:p>
          <a:p>
            <a:r>
              <a:rPr lang="en-US" sz="2000" dirty="0" smtClean="0"/>
              <a:t>15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31840" y="1628800"/>
            <a:ext cx="444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85</a:t>
            </a:r>
          </a:p>
          <a:p>
            <a:endParaRPr lang="en-US" sz="1400" dirty="0" smtClean="0"/>
          </a:p>
          <a:p>
            <a:r>
              <a:rPr lang="en-US" sz="2000" dirty="0" smtClean="0"/>
              <a:t>37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27648" y="1636618"/>
            <a:ext cx="5741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137</a:t>
            </a:r>
          </a:p>
          <a:p>
            <a:endParaRPr lang="en-US" sz="1400" dirty="0" smtClean="0"/>
          </a:p>
          <a:p>
            <a:r>
              <a:rPr lang="en-US" sz="2000" dirty="0" smtClean="0"/>
              <a:t>56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48064" y="1608908"/>
            <a:ext cx="444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35</a:t>
            </a:r>
          </a:p>
          <a:p>
            <a:endParaRPr lang="en-US" sz="1400" dirty="0" smtClean="0"/>
          </a:p>
          <a:p>
            <a:r>
              <a:rPr lang="en-US" sz="2000" dirty="0" smtClean="0"/>
              <a:t>17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56176" y="1602871"/>
            <a:ext cx="444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79</a:t>
            </a:r>
          </a:p>
          <a:p>
            <a:endParaRPr lang="en-US" sz="1400" dirty="0" smtClean="0"/>
          </a:p>
          <a:p>
            <a:r>
              <a:rPr lang="en-US" sz="2000" dirty="0" smtClean="0"/>
              <a:t>34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92280" y="1628800"/>
            <a:ext cx="3193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</a:t>
            </a:r>
            <a:endParaRPr lang="en-US" sz="2000" dirty="0" smtClean="0"/>
          </a:p>
          <a:p>
            <a:endParaRPr lang="en-US" sz="1400" dirty="0" smtClean="0"/>
          </a:p>
          <a:p>
            <a:r>
              <a:rPr lang="en-US" sz="2000" dirty="0"/>
              <a:t>a</a:t>
            </a:r>
            <a:endParaRPr lang="en-US" sz="2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715535" y="1743201"/>
            <a:ext cx="31290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+</a:t>
            </a:r>
          </a:p>
          <a:p>
            <a:endParaRPr lang="en-US" sz="1400" b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4660279" y="1724448"/>
            <a:ext cx="41710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2</a:t>
            </a:r>
            <a:r>
              <a:rPr lang="en-US" sz="2000" b="1" dirty="0" smtClean="0"/>
              <a:t>+</a:t>
            </a:r>
          </a:p>
          <a:p>
            <a:endParaRPr lang="en-US" sz="14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5672875" y="1697034"/>
            <a:ext cx="29527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-</a:t>
            </a:r>
            <a:endParaRPr lang="en-US" b="1" dirty="0" smtClean="0"/>
          </a:p>
          <a:p>
            <a:endParaRPr lang="en-US" sz="1800" b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6614383" y="1757056"/>
            <a:ext cx="37221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2-</a:t>
            </a:r>
          </a:p>
          <a:p>
            <a:endParaRPr lang="en-US" sz="1200" b="1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7579748" y="1721529"/>
            <a:ext cx="41710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4+</a:t>
            </a:r>
          </a:p>
          <a:p>
            <a:endParaRPr lang="en-US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191568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 rot="16200000">
            <a:off x="7417370" y="3879220"/>
            <a:ext cx="2706361" cy="365760"/>
          </a:xfrm>
        </p:spPr>
        <p:txBody>
          <a:bodyPr/>
          <a:lstStyle/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General Geology 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1162303</a:t>
            </a:r>
            <a:endParaRPr lang="en-US" sz="18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Dr. WORRAWAT  PROMDEN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2A11-2271-46CA-84F9-197C7A6C4A16}" type="slidenum">
              <a:rPr lang="th-TH" smtClean="0"/>
              <a:pPr/>
              <a:t>7</a:t>
            </a:fld>
            <a:endParaRPr lang="th-TH"/>
          </a:p>
        </p:txBody>
      </p:sp>
      <p:sp>
        <p:nvSpPr>
          <p:cNvPr id="2" name="TextBox 1"/>
          <p:cNvSpPr txBox="1"/>
          <p:nvPr/>
        </p:nvSpPr>
        <p:spPr>
          <a:xfrm>
            <a:off x="3413222" y="200979"/>
            <a:ext cx="2130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ธาตุกัมมันตรังสี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1044" y="847311"/>
            <a:ext cx="784887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ธาตุ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กัมมันตรังสี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(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R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adioactive element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หมายถึง ธาตุที่แผ่รังสีได้ เนื่องจากนิวเคลียสของอะตอมไม่เสถียร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ในธรรมชาติมักเป็นธาตุที่มีเลขอะตอมสูงกว่า  82</a:t>
            </a:r>
          </a:p>
          <a:p>
            <a:endParaRPr lang="th-TH" sz="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กัมมันตภาพรังสี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(Radioactivity)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หมายถึง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ปรากฏการณ์ที่ธาตุแผ่รังสีได้เองอย่างต่อเนื่อง รังสีที่ได้จากการสลายตัว มี 3 ชนิด คือ รังสี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แอลฟา 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)  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รังสี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บีตา (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และรังสี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แกมมา (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l-GR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sz="8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   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ในนิวเคลียสของธาตุประกอบด้วยโปรตอนซึ่งมีประจุบวกและนิวตรอนซึ่งเป็นกลางทางไฟฟ้า </a:t>
            </a:r>
            <a:r>
              <a:rPr lang="th-TH" b="1" u="sng" dirty="0">
                <a:latin typeface="TH SarabunPSK" pitchFamily="34" charset="-34"/>
                <a:cs typeface="TH SarabunPSK" pitchFamily="34" charset="-34"/>
              </a:rPr>
              <a:t>สัดส่วนของจำนวนโปรตอนต่อจำนวนนิวตรอนไม่เหมาะสมจนทำให้ธาตุนั้นไม่เสถียร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 ธาตุนั้นจึงปล่อยรังสีออกมาเพื่อปรับตัวเองให้เสถียร ซึ่งเป็นกระบวนการที่เกิดขึ้นเองตามธรรมชาติ เช่น </a:t>
            </a:r>
          </a:p>
        </p:txBody>
      </p:sp>
      <p:pic>
        <p:nvPicPr>
          <p:cNvPr id="3075" name="Picture 3" descr="http://www.atom.rmutphysics.com/charud/oldnews/0/286/16/2/compound/Nuc_Reac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088078"/>
            <a:ext cx="4853716" cy="771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49269" y="5642287"/>
            <a:ext cx="59046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(ธาตุ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ยูเรเนียม)   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(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ธาตุทอเลียม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)      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(อนุภาคแอลฟา)</a:t>
            </a:r>
          </a:p>
        </p:txBody>
      </p:sp>
    </p:spTree>
    <p:extLst>
      <p:ext uri="{BB962C8B-B14F-4D97-AF65-F5344CB8AC3E}">
        <p14:creationId xmlns:p14="http://schemas.microsoft.com/office/powerpoint/2010/main" val="191568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 rot="16200000">
            <a:off x="7417370" y="3879220"/>
            <a:ext cx="2706361" cy="365760"/>
          </a:xfrm>
        </p:spPr>
        <p:txBody>
          <a:bodyPr/>
          <a:lstStyle/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General Geology 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1162303</a:t>
            </a:r>
            <a:endParaRPr lang="en-US" sz="18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Dr. WORRAWAT  PROMDEN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2A11-2271-46CA-84F9-197C7A6C4A16}" type="slidenum">
              <a:rPr lang="th-TH" smtClean="0"/>
              <a:pPr/>
              <a:t>8</a:t>
            </a:fld>
            <a:endParaRPr lang="th-TH"/>
          </a:p>
        </p:txBody>
      </p:sp>
      <p:pic>
        <p:nvPicPr>
          <p:cNvPr id="7" name="Picture 2" descr="Stable and Unstable Atom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31" b="43210"/>
          <a:stretch/>
        </p:blipFill>
        <p:spPr bwMode="auto">
          <a:xfrm>
            <a:off x="257881" y="1412776"/>
            <a:ext cx="7911538" cy="2521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24804" y="476671"/>
            <a:ext cx="40943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Stable and Unstable atom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68" y="4293096"/>
            <a:ext cx="7200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H SarabunPSK" pitchFamily="34" charset="-34"/>
                <a:cs typeface="TH SarabunPSK" pitchFamily="34" charset="-34"/>
              </a:rPr>
              <a:t>Some isotopes are radioactive; 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they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are unstable because their nuclei are too large. To achieve stability, the atom must make adjustments, particularly in its nucleus. 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992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 rot="16200000">
            <a:off x="7417370" y="3879220"/>
            <a:ext cx="2706361" cy="365760"/>
          </a:xfrm>
        </p:spPr>
        <p:txBody>
          <a:bodyPr/>
          <a:lstStyle/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General Geology 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1162303</a:t>
            </a:r>
            <a:endParaRPr lang="en-US" sz="18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Dr. WORRAWAT  PROMDEN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2A11-2271-46CA-84F9-197C7A6C4A16}" type="slidenum">
              <a:rPr lang="th-TH" smtClean="0"/>
              <a:pPr/>
              <a:t>9</a:t>
            </a:fld>
            <a:endParaRPr lang="th-TH"/>
          </a:p>
        </p:txBody>
      </p:sp>
      <p:sp>
        <p:nvSpPr>
          <p:cNvPr id="2" name="Rectangle 1"/>
          <p:cNvSpPr/>
          <p:nvPr/>
        </p:nvSpPr>
        <p:spPr>
          <a:xfrm>
            <a:off x="179512" y="188640"/>
            <a:ext cx="814909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รังสี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แอลฟา (สัญลักษณ์: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l-GR" b="1" dirty="0" smtClean="0">
                <a:cs typeface="TH SarabunPSK" pitchFamily="34" charset="-34"/>
              </a:rPr>
              <a:t> </a:t>
            </a:r>
            <a:r>
              <a:rPr lang="th-TH" b="1" dirty="0" smtClean="0">
                <a:cs typeface="TH SarabunPSK" pitchFamily="34" charset="-34"/>
              </a:rPr>
              <a:t>)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คุณสมบัติ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เป็นนิวเคลียสของอะตอมฮีเลียม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            (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He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มี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p+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และ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n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อย่างละ 2 อนุภาค ประจุ +2 เลขมวล 4 อำนาจทะลุทะลวงต่ำ เบี่ยงเบนในสนามไฟฟ้าเข้าหาขั้ว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ลบ</a:t>
            </a:r>
          </a:p>
          <a:p>
            <a:endParaRPr lang="th-TH" dirty="0">
              <a:latin typeface="TH SarabunPSK" pitchFamily="34" charset="-34"/>
              <a:cs typeface="TH SarabunPSK" pitchFamily="34" charset="-34"/>
            </a:endParaRPr>
          </a:p>
          <a:p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sz="8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 2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รังสี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บีตา (สัญลักษณ์: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l-GR" b="1" dirty="0" smtClean="0">
                <a:cs typeface="TH SarabunPSK" pitchFamily="34" charset="-34"/>
              </a:rPr>
              <a:t> </a:t>
            </a:r>
            <a:r>
              <a:rPr lang="th-TH" b="1" dirty="0" smtClean="0">
                <a:cs typeface="TH SarabunPSK" pitchFamily="34" charset="-34"/>
              </a:rPr>
              <a:t>)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คุณสมบัติ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เหมือน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e-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อำนาจทะลุทะลวงสูงกว่า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l-GR" dirty="0">
                <a:cs typeface="TH SarabunPSK" pitchFamily="34" charset="-34"/>
              </a:rPr>
              <a:t> </a:t>
            </a:r>
            <a:r>
              <a:rPr lang="el-GR" dirty="0" smtClean="0">
                <a:cs typeface="TH SarabunPSK" pitchFamily="34" charset="-34"/>
              </a:rPr>
              <a:t>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100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เท่า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ความเร็ว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ใกล้ความเร็วแสง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เบี่ยงเบนในสนามไฟฟ้าเข้าหา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ขั้วบวก</a:t>
            </a:r>
          </a:p>
          <a:p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 3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รังสี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แกมมา (สัญลักษณ์: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l-GR" b="1" dirty="0" smtClean="0">
                <a:cs typeface="TH SarabunPSK" pitchFamily="34" charset="-34"/>
              </a:rPr>
              <a:t> </a:t>
            </a:r>
            <a:r>
              <a:rPr lang="th-TH" b="1" dirty="0" smtClean="0">
                <a:cs typeface="TH SarabunPSK" pitchFamily="34" charset="-34"/>
              </a:rPr>
              <a:t>) </a:t>
            </a:r>
            <a:r>
              <a:rPr lang="th-TH" u="sng" dirty="0" smtClean="0">
                <a:latin typeface="TH SarabunPSK" pitchFamily="34" charset="-34"/>
                <a:cs typeface="TH SarabunPSK" pitchFamily="34" charset="-34"/>
              </a:rPr>
              <a:t>คุณสมบัติ</a:t>
            </a:r>
            <a:r>
              <a:rPr lang="th-TH" u="sng" dirty="0">
                <a:latin typeface="TH SarabunPSK" pitchFamily="34" charset="-34"/>
                <a:cs typeface="TH SarabunPSK" pitchFamily="34" charset="-34"/>
              </a:rPr>
              <a:t>เป็นคลื่นแม่เหล็กไฟฟ้า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Electromagnetic Wave)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ที่มีความยาวคลื่นสั้นมาก</a:t>
            </a:r>
            <a:r>
              <a:rPr lang="th-TH" b="1" u="sng" dirty="0">
                <a:latin typeface="TH SarabunPSK" pitchFamily="34" charset="-34"/>
                <a:cs typeface="TH SarabunPSK" pitchFamily="34" charset="-34"/>
              </a:rPr>
              <a:t>ไม่มีประจุและไม่มีมวล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อำนาจทะลุทะลวงสูงมาก ไม่เบี่ยงเบนในสนามไฟฟ้า เกิดจากการที่ธาตุแผ่รังสีแอลฟาและแกมมาแล้วยังไม่เสถียร มีพลังงานสูง จึงแผ่เป็นคลื่นแม่เหล็กไฟฟ้าเพื่อลดระดับพลังงาน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1311770"/>
            <a:ext cx="14658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He </a:t>
            </a:r>
            <a:endParaRPr lang="th-TH" sz="4800" b="1" dirty="0">
              <a:solidFill>
                <a:srgbClr val="00B050"/>
              </a:solidFill>
              <a:latin typeface="Times New Roman" pitchFamily="18" charset="0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7987" y="1247147"/>
            <a:ext cx="3016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4</a:t>
            </a:r>
            <a:endParaRPr lang="en-US" sz="1800" b="1" dirty="0" smtClean="0"/>
          </a:p>
          <a:p>
            <a:endParaRPr lang="en-US" sz="1800" b="1" dirty="0"/>
          </a:p>
          <a:p>
            <a:r>
              <a:rPr lang="en-US" sz="1800" b="1" dirty="0"/>
              <a:t>2</a:t>
            </a:r>
            <a:endParaRPr lang="th-TH" sz="1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91454" y="3429000"/>
            <a:ext cx="14658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endParaRPr lang="th-TH" sz="4800" b="1" dirty="0">
              <a:solidFill>
                <a:srgbClr val="00B050"/>
              </a:solidFill>
              <a:latin typeface="Times New Roman" pitchFamily="18" charset="0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2901" y="3456710"/>
            <a:ext cx="3722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 0</a:t>
            </a:r>
          </a:p>
          <a:p>
            <a:endParaRPr lang="en-US" sz="1800" b="1" dirty="0"/>
          </a:p>
          <a:p>
            <a:r>
              <a:rPr lang="en-US" sz="1800" b="1" dirty="0" smtClean="0"/>
              <a:t>-1</a:t>
            </a:r>
            <a:endParaRPr lang="th-TH" sz="1800" b="1" dirty="0"/>
          </a:p>
        </p:txBody>
      </p:sp>
    </p:spTree>
    <p:extLst>
      <p:ext uri="{BB962C8B-B14F-4D97-AF65-F5344CB8AC3E}">
        <p14:creationId xmlns:p14="http://schemas.microsoft.com/office/powerpoint/2010/main" val="191568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1352</TotalTime>
  <Words>1658</Words>
  <Application>Microsoft Office PowerPoint</Application>
  <PresentationFormat>On-screen Show (4:3)</PresentationFormat>
  <Paragraphs>299</Paragraphs>
  <Slides>30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Adjacency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66</cp:revision>
  <cp:lastPrinted>2012-08-20T01:28:20Z</cp:lastPrinted>
  <dcterms:created xsi:type="dcterms:W3CDTF">2012-07-21T02:47:54Z</dcterms:created>
  <dcterms:modified xsi:type="dcterms:W3CDTF">2013-10-31T06:52:47Z</dcterms:modified>
</cp:coreProperties>
</file>