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15" r:id="rId28"/>
    <p:sldId id="316" r:id="rId29"/>
    <p:sldId id="282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17" r:id="rId39"/>
  </p:sldIdLst>
  <p:sldSz cx="9144000" cy="6858000" type="screen4x3"/>
  <p:notesSz cx="6834188" cy="99790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6B9"/>
    <a:srgbClr val="E5E1AD"/>
    <a:srgbClr val="F3F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15E82-F354-48E1-ABFF-33CEEE2D9360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D6B1F-2310-4CC7-A2CF-EC0FEE41DC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740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CA195-6ABB-45B9-80A7-2A2C66265303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 </a:t>
            </a:r>
            <a:r>
              <a:rPr lang="en-US" dirty="0" smtClean="0"/>
              <a:t>1162303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95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6B1F-2310-4CC7-A2CF-EC0FEE41DC23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27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5D29-B1BE-45BC-861B-FC61D1C9FBCA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C695-9798-4421-8419-B13068F83A7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5D29-B1BE-45BC-861B-FC61D1C9FBCA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C695-9798-4421-8419-B13068F83A7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5D29-B1BE-45BC-861B-FC61D1C9FBCA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C695-9798-4421-8419-B13068F83A7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5D29-B1BE-45BC-861B-FC61D1C9FBCA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C695-9798-4421-8419-B13068F83A7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5D29-B1BE-45BC-861B-FC61D1C9FBCA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C695-9798-4421-8419-B13068F83A7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5D29-B1BE-45BC-861B-FC61D1C9FBCA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C695-9798-4421-8419-B13068F83A7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5D29-B1BE-45BC-861B-FC61D1C9FBCA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C695-9798-4421-8419-B13068F83A7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5D29-B1BE-45BC-861B-FC61D1C9FBCA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C695-9798-4421-8419-B13068F83A7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5D29-B1BE-45BC-861B-FC61D1C9FBCA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C695-9798-4421-8419-B13068F83A7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5D29-B1BE-45BC-861B-FC61D1C9FBCA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C695-9798-4421-8419-B13068F83A7B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5D29-B1BE-45BC-861B-FC61D1C9FBCA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E2C695-9798-4421-8419-B13068F83A7B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BE2C695-9798-4421-8419-B13068F83A7B}" type="slidenum">
              <a:rPr lang="th-TH" smtClean="0"/>
              <a:t>‹#›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2A65D29-B1BE-45BC-861B-FC61D1C9FBCA}" type="datetimeFigureOut">
              <a:rPr lang="th-TH" smtClean="0"/>
              <a:t>31/10/56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geology.org/hom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saproject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saprojec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lesa.biz/earth/biosphere/ancient_atmosphere/bacteria.jpg?attredirects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saproject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esa.biz/earth/lithosphere/geologic-time/fossil/trilobite.jpg?attredirects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saproject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lesa.biz/earth/lithosphere/geologic-time/fossil/bryozoa.gif?attredirects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saproject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esa.biz/earth/lithosphere/geologic-time/fossil/silurian_fish.jpg?attredirects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saproject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lesa.biz/earth/lithosphere/geologic-time/fossil/ammonites.jpg?attredirects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saproject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esa.biz/earth/lithosphere/geologic-time/fossil/carboniferous.jpg?attredirects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saprojec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1.bp.blogspot.com/-jrsG9J-Q4oU/T1UhcVgEFoI/AAAAAAAAAc4/GZXkDbliIPU/s1600/Time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lesa.biz/earth/lithosphere/geologic-time/fossil/mamal-like.jpg?attredirects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saproject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aproject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aproject.com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aproject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lesa.biz/earth/lithosphere/geologic-time/fossil/Homosapiens.gif?attredirects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saproject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e/e3/Amonite_Cropped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e/e5/Priscacara_liops_Green_River_Formation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5/57/Petrified_forest_log_2_md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1/17/The_fossils_from_Cretaceous_age_found_in_Lebanon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6/65/Leptofoenus_pittfieldae_(male)_rotated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c/c5/Ginkgo_biloba_MacAbee_BC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2/23/Asaphus_species_trilobite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1/15/Eocene_fossil_flower,_Clare_Family_Florissant_Fossil_Quarry,_Florissant,_Colorado,_USA_-_20100807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onwiki.org/pool/images/c/c5/Evolution_timelin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7/77/Geologic_Clock_with_events_and_periods.sv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e Geology">
            <a:hlinkClick r:id="rId3" tooltip="One Geology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76" y="1"/>
            <a:ext cx="4442069" cy="408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867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ธรณีวิทยาทั่วไป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40" y="137302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General Geology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2978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รหัสวิชา   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1162303</a:t>
            </a:r>
            <a:endParaRPr lang="th-TH" sz="4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หน่วยกิต 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(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-2-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78" y="4014504"/>
            <a:ext cx="914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หลักสูตร   ครุศาสตรบัณฑิต (วิทยาศาสตร์)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ปี  ภาคปกติ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6041" y="4572700"/>
            <a:ext cx="29674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หมวดวิชาเฉพาะด้าน 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กลุ่มวิชาเนื้อหา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วิชาบังคับ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78" y="5826470"/>
            <a:ext cx="9144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 ดร. วรวัฒน์ พรหมเด่น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23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67544" y="332656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การใช้ธาตุกัมมันตรังสีเพื่อหาอายุหิน หรือ ฟอสซิล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หลักการสำคัญคือการเปรียบเทียบอัตราส่วนของธาตุกัมมันตรังสีที่เหลืออยู่ (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End product)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ที่เกิดขึ้นกับไอโซโทปของธาตุกัมมันตรังสีตั้งต้น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Parent isotope)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แล้วคำนวณโดยใช้เวลาครึ่งชีวิตมาช่วยด้วยก็จะได้อายุของชั้นหิน หรือ ซากดึกดำบรรพ์ นั้น ๆ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2615314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คุณสมบัติของธาตุกัมมันตรังสีที่เหมาะในการใช้หาอายุจะต้อง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      1. มีอัตราการสลายตัวที่สม่ำเสมอ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      2. มีครึ่งชีวิตที่นานพอสมควร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      3. ควรเป็นธาตุที่พบทั่วไปในวัสดุที่เป็นเปลือกโลก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30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11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323528" y="404664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ธาตุกัมมันตรังสีที่นิยมใช้หาอายุหิน ได้แก่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Uranium-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238 ซึ่งมีครึ่งชีวิตถึง 4.51พันล้านปี ธาตุสุดท้ายที่ได้จากการสลายตัวคือตะกั่ว โพแทสเซียม 40 มีครึ่งชีวิต 1.31 พันล้านปี และพบมากในหิน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อัคนี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โดยจะใช้หาอายุหิน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ที่มีอายุมาก ๆ ซึ่งมีวิธีการที่สลับซับซ้อน ใช้ทุนสูง และแร่ที่มีปริมาณ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รังสีมี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ปริมาณน้อยมาก วิธีการเหล่านี้เรียกว่า การตรวจหาอายุจากสารกัมมันตภาพรังสี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Radiometric age dating)</a:t>
            </a:r>
          </a:p>
          <a:p>
            <a:pPr marL="457200" indent="-457200">
              <a:buFont typeface="Wingdings" pitchFamily="2" charset="2"/>
              <a:buChar char="Ø"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Carbon-14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มีครึ่งชีวิตเท่ากับ 5,730 ปี จะใช้กับหินหรือ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Fossil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โบราณคดี ที่มีอายุไม่เกิน 50,000 ปี คาร์บอน-14 ที่พบในธรรมชาติเกิดจากรังสีคอสมิกชนนิวเคลียสของธาตุไนโตรเจน หลัง จากนั้นจะกลายเป็นคาร์บอนไดออกไซด์และเข้าสู่วงจรคาร์บอน ผู้ค้นพบวิธีหาอายุแบบนี้คือ ดร.ดับเบิลยู. เอฟ.ลิบบี </a:t>
            </a:r>
          </a:p>
          <a:p>
            <a:pPr marL="457200" indent="-457200">
              <a:buFont typeface="Wingdings" pitchFamily="2" charset="2"/>
              <a:buChar char="Ø"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62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539552" y="260648"/>
            <a:ext cx="784887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มาตราทางธรณีกาล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Geological time scale) 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นัก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ธรณีวิทยาแบ่งเวลานับตั้งแต่โลกเกิดขึ้นมาจนถึงปัจจุบันออกเป็นคาบเวลาจากใหญ่ไปเล็กได้แก่ บรมยุค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Eon),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มหายุค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Era),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ยุค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Period),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สมัย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Period)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โดยทั้งหมดมี 3 บรมยุค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Eon)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ได้แก่ </a:t>
            </a:r>
          </a:p>
          <a:p>
            <a:endParaRPr lang="th-TH" sz="9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■   อาร์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คีโอโซอิค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Archaeozoic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เป็นบรมยุคแรกของโลก 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■   โพ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รเทอโรโซอิค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Proterozoic)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เป็นภาษากรีกแปลว่า สิ่งมีชิวิตเพิ่งอุบัติขึ้น 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■   ฟา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เนอโรโซอิก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Phanerozoic)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เป็นภาษากรีกแปลว่า มีสิ่งมีชีวิตปรากฏให้เห็น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5157192"/>
            <a:ext cx="2376264" cy="8640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3203848" y="5157192"/>
            <a:ext cx="237626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5580112" y="5157192"/>
            <a:ext cx="936104" cy="8640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539811" y="4635982"/>
            <a:ext cx="672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4.6      4.0      3.0        2.0        1.0        0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5201" y="4337823"/>
            <a:ext cx="2509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เวลาในอดีต (พันล้านปี)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664" y="6065967"/>
            <a:ext cx="1592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Archaeozoic</a:t>
            </a:r>
            <a:endParaRPr lang="th-TH" b="1" dirty="0"/>
          </a:p>
        </p:txBody>
      </p:sp>
      <p:sp>
        <p:nvSpPr>
          <p:cNvPr id="11" name="Rectangle 10"/>
          <p:cNvSpPr/>
          <p:nvPr/>
        </p:nvSpPr>
        <p:spPr>
          <a:xfrm>
            <a:off x="3714553" y="6070724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Proterozoic</a:t>
            </a:r>
            <a:endParaRPr lang="th-TH" b="1" dirty="0"/>
          </a:p>
        </p:txBody>
      </p:sp>
      <p:sp>
        <p:nvSpPr>
          <p:cNvPr id="12" name="Rectangle 11"/>
          <p:cNvSpPr/>
          <p:nvPr/>
        </p:nvSpPr>
        <p:spPr>
          <a:xfrm>
            <a:off x="5403137" y="6075189"/>
            <a:ext cx="1596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Phanerozoic</a:t>
            </a:r>
            <a:endParaRPr lang="th-TH" b="1" dirty="0"/>
          </a:p>
        </p:txBody>
      </p:sp>
      <p:sp>
        <p:nvSpPr>
          <p:cNvPr id="13" name="Rectangle 12"/>
          <p:cNvSpPr/>
          <p:nvPr/>
        </p:nvSpPr>
        <p:spPr>
          <a:xfrm>
            <a:off x="27979" y="6339010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LESA: </a:t>
            </a:r>
            <a:r>
              <a:rPr lang="en-US" dirty="0">
                <a:latin typeface="TH SarabunPSK" pitchFamily="34" charset="-34"/>
                <a:cs typeface="TH SarabunPSK" pitchFamily="34" charset="-34"/>
                <a:hlinkClick r:id="rId2"/>
              </a:rPr>
              <a:t>www.lesaproject.com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59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13</a:t>
            </a:fld>
            <a:endParaRPr lang="th-T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100911"/>
              </p:ext>
            </p:extLst>
          </p:nvPr>
        </p:nvGraphicFramePr>
        <p:xfrm>
          <a:off x="179512" y="404664"/>
          <a:ext cx="8136905" cy="592466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1171122"/>
                <a:gridCol w="1028300"/>
                <a:gridCol w="1171122"/>
                <a:gridCol w="990565"/>
                <a:gridCol w="947963"/>
                <a:gridCol w="2827833"/>
              </a:tblGrid>
              <a:tr h="3371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มหายุค </a:t>
                      </a:r>
                      <a:b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Eon)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มหายุค </a:t>
                      </a:r>
                      <a:b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Era)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ยุค </a:t>
                      </a:r>
                      <a:b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Period)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เวลา</a:t>
                      </a:r>
                      <a:b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(ล้านปีก่อน)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เหตุการณ์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อาร์คีโอโซอิก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พรีแคมเบรียน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4,600</a:t>
                      </a:r>
                      <a:endParaRPr lang="th-TH" sz="2000" b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กำเนิดโลก</a:t>
                      </a:r>
                      <a:endParaRPr lang="th-TH" sz="2000" b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โพรเทอโรโซอิก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2,500</a:t>
                      </a:r>
                      <a:endParaRPr lang="th-TH" sz="2000" b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พืชและสัตว์ชั้นต่ำ กำเนิดออกซิเจน</a:t>
                      </a:r>
                      <a:endParaRPr lang="th-TH" sz="2000" b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19">
                <a:tc rowSpan="1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ฟาเนอโรโซอิก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พาลีโอ</a:t>
                      </a:r>
                      <a:b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โซอิก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แคมเบรียน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545</a:t>
                      </a:r>
                      <a:endParaRPr lang="th-TH" sz="2000" b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สัตว์ไม่มีกระดูกสันหลังอยู่ในทะเล</a:t>
                      </a:r>
                      <a:endParaRPr lang="th-TH" sz="2000" b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ออร์โดวิเชียน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490</a:t>
                      </a:r>
                      <a:endParaRPr lang="th-TH" sz="2000" b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หอยและปู ปลาไม่มีขากรรไกร</a:t>
                      </a:r>
                      <a:endParaRPr lang="th-TH" sz="2000" b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ไซลูเรียน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443</a:t>
                      </a:r>
                      <a:endParaRPr lang="th-TH" sz="2000" b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พืชบกใช้สปอร์ ปลามีขากรรไกร</a:t>
                      </a:r>
                      <a:endParaRPr lang="th-TH" sz="2000" b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ดีโวเนียน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417</a:t>
                      </a:r>
                      <a:endParaRPr lang="th-TH" sz="2000" b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แมลง สัตว์ครึ่งบกครึ่งน้ำ พืชมีท่อ</a:t>
                      </a:r>
                      <a:endParaRPr lang="th-TH" sz="2000" b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คาร์บอนิเฟอรัส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354</a:t>
                      </a:r>
                      <a:endParaRPr lang="th-TH" sz="2000" b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ป่าผืนใหญ่ เกิดสัตว์เลื้อยคลาน</a:t>
                      </a:r>
                      <a:endParaRPr lang="th-TH" sz="2000" b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เพอร์เมียน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295</a:t>
                      </a:r>
                      <a:endParaRPr lang="th-TH" sz="2000" b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เฟิร์นและสน การสูญพันธุ์ครั้งใหญ่ที่สุด</a:t>
                      </a:r>
                      <a:endParaRPr lang="th-TH" sz="2000" b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เมโสโซอิก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ไทรแอสสิก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248</a:t>
                      </a:r>
                      <a:endParaRPr lang="th-TH" sz="2000" b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สัตว์เลื้อยคลานเลี้ยงลูกด้วยนม</a:t>
                      </a:r>
                      <a:endParaRPr lang="th-TH" sz="2000" b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จูแรสสิก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205</a:t>
                      </a:r>
                      <a:endParaRPr lang="th-TH" sz="2000" b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ไดโนเสาร์เฟื่องฟู นกพวกแรก</a:t>
                      </a:r>
                      <a:endParaRPr lang="th-TH" sz="2000" b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72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เครเทเชียส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144</a:t>
                      </a:r>
                      <a:endParaRPr lang="th-TH" sz="2000" b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พืชดอก ไดโนเสาร์สูญพันธุ์ในปลายยุค</a:t>
                      </a:r>
                      <a:endParaRPr lang="th-TH" sz="2000" b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เซโนโซอิก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เทอเชียรี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พาลีโอจีน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65</a:t>
                      </a:r>
                      <a:endParaRPr lang="th-TH" sz="2000" b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สัตว์เลี้ยงลูกด้วยนมแพร่พันธุ์</a:t>
                      </a:r>
                      <a:endParaRPr lang="th-TH" sz="2000" b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นีโอจีน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</a:t>
                      </a:r>
                      <a:endParaRPr lang="th-TH" sz="2000" b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ลิงยืนสองขา โฮโมอีเรกตัส</a:t>
                      </a:r>
                      <a:endParaRPr lang="th-TH" sz="2000" b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ควอเทอนารี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ไพลสโตซีน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1.8</a:t>
                      </a:r>
                      <a:endParaRPr lang="th-TH" sz="2000" b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เสือเขี้ยวโค้ง ช้างแมมมอท และหมีถ้ำ</a:t>
                      </a:r>
                      <a:endParaRPr lang="th-TH" sz="2000" b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โฮโลซีน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0.01</a:t>
                      </a:r>
                      <a:endParaRPr lang="th-TH" sz="2000" b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มนุษย์โฮโมเซเปียนส์</a:t>
                      </a:r>
                      <a:endParaRPr lang="th-TH" sz="2000" b="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036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48" y="6334780"/>
            <a:ext cx="2055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เวลาทางธรณีวิทยา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6362901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LESA: </a:t>
            </a:r>
            <a:r>
              <a:rPr lang="en-US" dirty="0">
                <a:latin typeface="TH SarabunPSK" pitchFamily="34" charset="-34"/>
                <a:cs typeface="TH SarabunPSK" pitchFamily="34" charset="-34"/>
                <a:hlinkClick r:id="rId2"/>
              </a:rPr>
              <a:t>www.lesaproject.com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621" y="415943"/>
            <a:ext cx="746003" cy="400110"/>
          </a:xfrm>
          <a:prstGeom prst="rect">
            <a:avLst/>
          </a:prstGeom>
          <a:solidFill>
            <a:srgbClr val="E9E6B9"/>
          </a:solidFill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cs typeface="+mj-cs"/>
              </a:rPr>
              <a:t>บรมยุค</a:t>
            </a:r>
            <a:endParaRPr lang="th-TH" sz="2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54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539552" y="332656"/>
            <a:ext cx="3207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ยุคของสิ่งมีชีวิตดึกดำบรรพ์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096" y="1052736"/>
            <a:ext cx="78092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พรีแคมเบียน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Precambrian)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เป็นช่วงเวลานับตั้งแต่โลกถือกำเนิดขึ้นมาจนถึง 545 ล้านปีก่อน ในบรมยุคอาร์คีโอโซอิกและโพรเทอโรโซอิก ซึ่งปรากฏฟอสซิลให้เห็นน้อยมาก หินตะกอนที่เก่าแก่ที่สุดพบที่กรีนแลนด์มีอายุ 3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800 พันล้านปี ฟอสซิลที่ดึกดำบรรพ์ที่สุดคือ แบคทีเรียโบราณอายุ 3.5 พันล้าน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ปี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http://www.lesa.biz/_/rsrc/1317264960421/earth/biosphere/ancient_atmosphere/bacteria.jpg?height=200&amp;width=14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40" y="3230223"/>
            <a:ext cx="2288120" cy="324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32040" y="6214173"/>
            <a:ext cx="347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แบคทีเรียโบราณอายุ 3.5 พันล้านปี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151" y="6290156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LESA: </a:t>
            </a:r>
            <a:r>
              <a:rPr lang="en-US" dirty="0">
                <a:latin typeface="TH SarabunPSK" pitchFamily="34" charset="-34"/>
                <a:cs typeface="TH SarabunPSK" pitchFamily="34" charset="-34"/>
                <a:hlinkClick r:id="rId4"/>
              </a:rPr>
              <a:t>www.lesaproject.com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91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15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539552" y="476672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แคมเบรียน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Cambrian) 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เป็นยุคแรกของมหายุคพาเลโอโซอิก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Paleozoic)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ในช่วง 545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490 ล้านปีก่อน เกิดทวีปใหญ่รวมตัวกันทางขั้วโลกใต้ เป็นยุคของแบคทีเรียและสาหร่ายสีเขียว บนพื้นดินยังว่างเปล่า สัตว์มีกระดองอาศัยอยู่ในทะเล ได้แก่ ไทร์โลไบต์ หอยสองฝา ฟองน้ำ และหอยทาก พืชส่วนใหญ่เป็นสาหร่ายทะเล เป็นต้น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http://www.lesa.biz/_/rsrc/1317970870460/earth/lithosphere/geologic-time/fossil/trilobite.jpg?height=78&amp;width=2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996952"/>
            <a:ext cx="4824536" cy="18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2100" y="4927960"/>
            <a:ext cx="1239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ไทร์โลไบต์ </a:t>
            </a:r>
          </a:p>
        </p:txBody>
      </p:sp>
      <p:sp>
        <p:nvSpPr>
          <p:cNvPr id="7" name="Rectangle 6"/>
          <p:cNvSpPr/>
          <p:nvPr/>
        </p:nvSpPr>
        <p:spPr>
          <a:xfrm>
            <a:off x="-5151" y="6227304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LESA: </a:t>
            </a:r>
            <a:r>
              <a:rPr lang="en-US" dirty="0">
                <a:latin typeface="TH SarabunPSK" pitchFamily="34" charset="-34"/>
                <a:cs typeface="TH SarabunPSK" pitchFamily="34" charset="-34"/>
                <a:hlinkClick r:id="rId4"/>
              </a:rPr>
              <a:t>www.lesaproject.com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03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539552" y="332656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ออร์โดวิเชียน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Ordovician) 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อยู่ในช่วง 490 – 443 ล้านปีก่อน ปริมาณคาร์บอนไดออกไซด์เพิ่มขึ้นอย่างรวดเร็ว สโตรมาโทไลต์ลดน้อยลง เกิดประการัง ไบรโอซัว และปลาหมึก สัตว์ทะเลแพร่พันธุ์ขึ้นสู่บริเวณน้ำตื้น เกิดสัตว์มีกระดูกสันหลังขึ้นเป็นครั้งแรกคือ ปลาไม่มีขากรรไกร เกิดสปอร์ของพืชบกขึ้นครั้งแรก</a:t>
            </a:r>
          </a:p>
        </p:txBody>
      </p:sp>
      <p:pic>
        <p:nvPicPr>
          <p:cNvPr id="6146" name="Picture 2" descr="http://www.lesa.biz/_/rsrc/1317970870458/earth/lithosphere/geologic-time/fossil/bryozoa.gif?height=150&amp;width=2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1048" y="5661248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ไบร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โอซัว 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-5151" y="6227304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LESA: </a:t>
            </a:r>
            <a:r>
              <a:rPr lang="en-US" dirty="0">
                <a:latin typeface="TH SarabunPSK" pitchFamily="34" charset="-34"/>
                <a:cs typeface="TH SarabunPSK" pitchFamily="34" charset="-34"/>
                <a:hlinkClick r:id="rId4"/>
              </a:rPr>
              <a:t>www.lesaproject.com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8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539552" y="535901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ไซลูเรียน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Silurian) 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อยู่ในช่วง 443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417 ล้านปีก่อน เกิดสิ่งมีชีวิตใต้ทะเลลึกซึ่งใช้พลังงานเคมีจากภูเขาไฟใต้ทะเล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Hydrothermal)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เป็นธาตุอาหาร เกิดปลามีขากรรไกรและสัตว์บกขึ้นเป็นครั้งแรก บนบกมีพืชที่ขยายพันธุ์ด้วยสปอร์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 descr="http://www.lesa.biz/_/rsrc/1317970870459/earth/lithosphere/geologic-time/fossil/silurian_fish.jpg?height=168&amp;width=2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64" y="2636912"/>
            <a:ext cx="3572176" cy="300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82484" y="5877272"/>
            <a:ext cx="28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ปลามีเกราะในคาบไซลูเรียน</a:t>
            </a:r>
          </a:p>
        </p:txBody>
      </p:sp>
      <p:sp>
        <p:nvSpPr>
          <p:cNvPr id="7" name="Rectangle 6"/>
          <p:cNvSpPr/>
          <p:nvPr/>
        </p:nvSpPr>
        <p:spPr>
          <a:xfrm>
            <a:off x="-5151" y="6227304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LESA: </a:t>
            </a:r>
            <a:r>
              <a:rPr lang="en-US" dirty="0">
                <a:latin typeface="TH SarabunPSK" pitchFamily="34" charset="-34"/>
                <a:cs typeface="TH SarabunPSK" pitchFamily="34" charset="-34"/>
                <a:hlinkClick r:id="rId4"/>
              </a:rPr>
              <a:t>www.lesaproject.com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87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18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85383" y="476672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ดีโว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เนียน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Devonian) 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อยู่ในช่วง 417 – 354 ล้านปีก่อน อเมริกาเหนือ กรีนแลนด์ สก็อตแลนด์ รวมตัวกับยุโรป เป็นยุคของปลาดึกดำบรรพ์ ปลามีเหงือกแพร่พันธุ์เป็นจำนวนมาก เกิดปลามีกระดอง ปลาฉลาม หอยฝาเดียว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Ammonite)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และแมลงขึ้นเป็นครั้งแรก บนบกเริ่มมีพืชที่ขยายพันธุ์ด้วยเมล็ดและมีป่า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เกิดขึ้น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4" name="Picture 2" descr="http://www.lesa.biz/_/rsrc/1317970870458/earth/lithosphere/geologic-time/fossil/ammonites.jpg?height=167&amp;width=2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42" y="2924944"/>
            <a:ext cx="3402541" cy="28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76136" y="5877272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Ammonite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151" y="6290156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LESA: </a:t>
            </a:r>
            <a:r>
              <a:rPr lang="en-US" dirty="0">
                <a:latin typeface="TH SarabunPSK" pitchFamily="34" charset="-34"/>
                <a:cs typeface="TH SarabunPSK" pitchFamily="34" charset="-34"/>
                <a:hlinkClick r:id="rId4"/>
              </a:rPr>
              <a:t>www.lesaproject.com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85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19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323528" y="476672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คาร์บอนิเฟอรัส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Carboniferous) 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อยู่ในช่วง 354 – 295 ล้านปีก่อน เป็นยุคของป่าเฟินขนาดยักษ์ปกคลุมห้วย หนอง คลองบึง ซึ่งกลายเป็นแหล่งน้ำมันดิบที่สำคัญในปัจจุบัน มีการแพร่พันธุ์ของแมลง และสัตว์ครึ่งบกครึ่งน้ำ เริ่มมีวิวัฒนาการของสัตว์เลื้อยคลาน กำเนิดไม้ตระกูลสน </a:t>
            </a:r>
          </a:p>
        </p:txBody>
      </p:sp>
      <p:pic>
        <p:nvPicPr>
          <p:cNvPr id="9218" name="Picture 2" descr="http://www.lesa.biz/_/rsrc/1317970870458/earth/lithosphere/geologic-time/fossil/carboniferous.jpg?height=133&amp;width=2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05" y="2727235"/>
            <a:ext cx="487271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7986" y="5987051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ป่าคาร์บอนิเฟอรัส</a:t>
            </a:r>
          </a:p>
        </p:txBody>
      </p:sp>
      <p:sp>
        <p:nvSpPr>
          <p:cNvPr id="7" name="Rectangle 6"/>
          <p:cNvSpPr/>
          <p:nvPr/>
        </p:nvSpPr>
        <p:spPr>
          <a:xfrm>
            <a:off x="-5151" y="6227304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LESA: </a:t>
            </a:r>
            <a:r>
              <a:rPr lang="en-US" dirty="0">
                <a:latin typeface="TH SarabunPSK" pitchFamily="34" charset="-34"/>
                <a:cs typeface="TH SarabunPSK" pitchFamily="34" charset="-34"/>
                <a:hlinkClick r:id="rId4"/>
              </a:rPr>
              <a:t>www.lesaproject.com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83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611560" y="908720"/>
            <a:ext cx="712879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คาบที่ </a:t>
            </a:r>
            <a:r>
              <a:rPr lang="en-US" sz="5400" b="1" dirty="0">
                <a:latin typeface="TH SarabunPSK" pitchFamily="34" charset="-34"/>
                <a:cs typeface="TH SarabunPSK" pitchFamily="34" charset="-34"/>
              </a:rPr>
              <a:t>8</a:t>
            </a:r>
            <a:endParaRPr lang="th-TH" sz="5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ธรณีประวัติ</a:t>
            </a:r>
          </a:p>
          <a:p>
            <a:pPr algn="ctr"/>
            <a:r>
              <a:rPr lang="en-US" sz="5400" b="1" dirty="0">
                <a:latin typeface="TH SarabunPSK" pitchFamily="34" charset="-34"/>
                <a:cs typeface="TH SarabunPSK" pitchFamily="34" charset="-34"/>
              </a:rPr>
              <a:t>Historical Geology</a:t>
            </a:r>
          </a:p>
          <a:p>
            <a:pPr algn="ctr"/>
            <a:endParaRPr lang="th-TH" sz="9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pic>
        <p:nvPicPr>
          <p:cNvPr id="1026" name="Picture 2" descr="http://1.bp.blogspot.com/-jrsG9J-Q4oU/T1UhcVgEFoI/AAAAAAAAAc4/GZXkDbliIPU/s320/Tim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30480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539552" y="188640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เพอร์เมียน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Permian) 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เป็นคาบสุดท้ายของยุคพาเลโอโซอิก ในช่วง 295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248 ล้านปีก่อน เปลือกทวีปรวมตัวกันเป็นทวีปขนาดใหญ่ชื่อ แพงเจีย ในทะเลเกิดแนวประการังและไบโอซัวร์ บนบกเกิดการแพร่พันธุ์ของสัตว์เลื้อยคลานที่มีลักษณะคล้ายสัตว์เลี้ยงลูกด้วยนม ในปลายคาบเพอร์เมียนได้เกิดการสูญพันธุ์ครั้งยิ่งใหญ่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Mass extinction)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สิ่งมีชีวิตทั้งบนบกและในทะเลหายไปร้อยละ 96 ของสปีชีส์ นับเป็นการปิดยุคพาเลโอโซอิก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2" name="Picture 2" descr="http://www.lesa.biz/_/rsrc/1317970870459/earth/lithosphere/geologic-time/fossil/mamal-like.jpg?height=133&amp;width=2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30" y="3297183"/>
            <a:ext cx="41147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1800" y="603348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สัตว์เลื้อยคลานในคาบเพอร์เมียน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151" y="6227304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LESA: </a:t>
            </a:r>
            <a:r>
              <a:rPr lang="en-US" dirty="0">
                <a:latin typeface="TH SarabunPSK" pitchFamily="34" charset="-34"/>
                <a:cs typeface="TH SarabunPSK" pitchFamily="34" charset="-34"/>
                <a:hlinkClick r:id="rId4"/>
              </a:rPr>
              <a:t>www.lesaproject.com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55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21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67544" y="404664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ไทรแอสสิก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Triassic) 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เป็นคาบแรกของยุคเมโสโซอิก ในช่วง 248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205 ล้านปีก่อน เป็นการเริ่มต้นของสัตว์พวกใหม่ๆ  สัตว์เลื้อยคลานที่มีลักษณะคล้ายสัตว์เลี้ยงลูกด้วยนม ถูกแทนที่ด้วยสัตว์ที่เป็นต้นตระกูลไดโนเสาร์   ผืนแผ่นดินไม่อุดมสมบูรณ์ต่อการเจริญเติบโตของพืช  พืชพรรณส่วนใหญ่จึงเต็มไปด้วยสน ปรง และเฟิร์น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266" name="Picture 2" descr="http://www.lesa.biz/earth/lithosphere/geologic-time/fossil/triassic_dinosaur.jpg?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89" y="2924944"/>
            <a:ext cx="4476750" cy="30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04153" y="6084996"/>
            <a:ext cx="179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ไดโนเสาร์ยุคแรก</a:t>
            </a:r>
          </a:p>
        </p:txBody>
      </p:sp>
      <p:sp>
        <p:nvSpPr>
          <p:cNvPr id="8" name="Rectangle 7"/>
          <p:cNvSpPr/>
          <p:nvPr/>
        </p:nvSpPr>
        <p:spPr>
          <a:xfrm>
            <a:off x="-5151" y="6227304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LESA: </a:t>
            </a:r>
            <a:r>
              <a:rPr lang="en-US" dirty="0">
                <a:latin typeface="TH SarabunPSK" pitchFamily="34" charset="-34"/>
                <a:cs typeface="TH SarabunPSK" pitchFamily="34" charset="-34"/>
                <a:hlinkClick r:id="rId3"/>
              </a:rPr>
              <a:t>www.lesaproject.com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08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22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539552" y="306425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จูแรสสิก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Jurassic) 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เป็นคาบกลางของยุคเมโสโซอิก ในช่วง 205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144 ล้านปีก่อน เป็นยุคที่ไดโนเสาร์ครองโลก ไดโนเสาร์บินได้เริ่มพัฒนาเป็นสัตว์ปีกจำพวกนก ไม้ในป่ายังเป็นพืชไร้ดอก  หอยแอมโมไนต์พัฒนาแพร่หลายและวิวัฒนาการไปเป็นสัตว์จำพวกปลาหมึก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290" name="Picture 2" descr="http://www.lesa.biz/earth/lithosphere/geologic-time/fossil/jurassic_dinosaur.jpg?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715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03126" y="5877272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ไดโนเสาร์ครองโลก</a:t>
            </a:r>
          </a:p>
        </p:txBody>
      </p:sp>
      <p:sp>
        <p:nvSpPr>
          <p:cNvPr id="7" name="Rectangle 6"/>
          <p:cNvSpPr/>
          <p:nvPr/>
        </p:nvSpPr>
        <p:spPr>
          <a:xfrm>
            <a:off x="-5151" y="6227304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LESA: </a:t>
            </a:r>
            <a:r>
              <a:rPr lang="en-US" dirty="0">
                <a:latin typeface="TH SarabunPSK" pitchFamily="34" charset="-34"/>
                <a:cs typeface="TH SarabunPSK" pitchFamily="34" charset="-34"/>
                <a:hlinkClick r:id="rId3"/>
              </a:rPr>
              <a:t>www.lesaproject.com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14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23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395536" y="366623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เครเทเชียส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Cretaceous) 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เป็นคาบสุดท้ายของยุคเมโสโซอิก ในช่วง 144 – 65 ล้านปีก่อน สิ่งมีชีวิตที่เกิดขึ้นใหม่ ได้แก่ งู นก และพืชมีดอก ไดโนเสาร์วิวัฒนาการให้มีนอ ครีบหลัง และผิวหนังหนาสำหรับป้องกันตัว ในปลายคาบครีเทเชียสได้เกิดการสูญพันธุ์ครั้งยิ่งใหญ่ ไดโนเสาร์สูญพันธุ์ไปหมดสิ้น สิ่งมีชีวิตอื่นสูญพันธุ์ไปประมาณร้อยละ 70 ของสปีชีส์ สันนิษฐานว่า ดาวหางพุ่งชนโลกที่คาบสมุทรยูคาทานในอ่าวเม็กซิโก เหตุการณ์นี้เรียกว่า "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K-T Boundary"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ซึ่งหมายถึงรอยต่อระหว่างยุคเครเทเชียส และยุคเทอเชีย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รี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14" name="Picture 2" descr="http://www.lesa.biz/earth/lithosphere/geologic-time/fossil/kt_dinosau.jpg?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77" y="3495820"/>
            <a:ext cx="3771288" cy="287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4088" y="5949280"/>
            <a:ext cx="2589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การสูญพันธุ์ของไดโนเสาร์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67936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LESA: </a:t>
            </a:r>
            <a:r>
              <a:rPr lang="en-US" dirty="0">
                <a:latin typeface="TH SarabunPSK" pitchFamily="34" charset="-34"/>
                <a:cs typeface="TH SarabunPSK" pitchFamily="34" charset="-34"/>
                <a:hlinkClick r:id="rId3"/>
              </a:rPr>
              <a:t>www.lesaproject.com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04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24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395536" y="320457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เทอเชียรี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Tertiary)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เป็นคาบแรกของยุคเซโนโซอิก อยู่ในช่วง 65 - 1.8 ล้านปีก่อน แผ่นธรณีอเมริกาเคลื่อนเข้าหากัน แผ่นธรณีอินเดียเคลื่อนที่เข้าหาแผ่นธรณีเอเซียทำให้เกิดเทือกเขาหิมาลัยและที่ราบสูงทิเบต   คาบเทอเชียรีแบ่งออกเป็น 2 สมัย คือ พาลีโอจีน และ นีโอจีน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2619392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พาลี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โอจีน (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Paleogene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เป็นคาบแรกของยุคเซโนโซอิก อยู่ในช่วง 65 – 24 ล้านปีก่อน  สัตว์เลี้ยงลูกด้วยนมแพร่พันธุ์แทนที่ไดโนเสาร์ มีทั้งพวกกินพืชและกินเนื้อ บนบกเต็มไปด้วยป่าและทุ่งหญ้า ในทะเลมี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ปลาวาฬ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นี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โอจีน (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Neogene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อยู่ในช่วง 24 – 1.8 ล้านปีก่อน เป็นช่วงเวลาของสัตว์รุ่นใหม่ซึ่งเป็นบรรพบุรุษของสัตว์ในปัจจุบัน รวมทั้งลิงยืนสองขาซึ่งเป็นบรรพบุรุษของมนุษย์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Homo erectus) </a:t>
            </a:r>
          </a:p>
        </p:txBody>
      </p:sp>
    </p:spTree>
    <p:extLst>
      <p:ext uri="{BB962C8B-B14F-4D97-AF65-F5344CB8AC3E}">
        <p14:creationId xmlns:p14="http://schemas.microsoft.com/office/powerpoint/2010/main" val="37066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25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251520" y="116632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ควอเทอนารี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Quaternary) 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เป็นคาบสุดท้ายของยุคโซโนโซอิก อยู่ในช่วง 1.8 ล้านปีก่อน จนถึงปัจจุบัน แบ่งออกเป็น 2 สมัย คือ ไพลส์โตซีน และ โฮโลซีน</a:t>
            </a: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ไพลส์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โตซีน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Pleistocene)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อยู่ในช่วง 1.8 ล้านปี – 1 หมื่นปี เกิดยุคน้ำแข็ง ร้อยละ 30 ของซีกโลกเหนือปกคลุมด้วยน้ำแข็ง ทำให้ไซบีเรียและอลาสกาเชื่อมต่อกัน มีเสือเขี้ยวโค้ง ช้างแมมมอท และหมีถ้ำ บรรพบุรุษของมนุษย์ได้อุบัติขึ้นในสายพันธุ์โฮโมเซเปียนส์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Homo sapiens)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เมื่อประมาณสองแสนปีที่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แล้ว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โฮโล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ซีน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Holocene)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นับตั้งแต่สิ้นสุดยุคน้ำแข็งเมื่อ 1 หมื่นปีที่แล้วจนถึงปัจจุบัน เป็นสมัยที่มนุษย์รู้จัการทำเกษตรกรรม เลี้ยงสัตว์ และ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อุตสาหกรรม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38" name="Picture 2" descr="http://www.lesa.biz/_/rsrc/1317970870458/earth/lithosphere/geologic-time/fossil/Homosapiens.gif?height=144&amp;width=4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607615"/>
            <a:ext cx="4636740" cy="16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5151" y="6227304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LESA: </a:t>
            </a:r>
            <a:r>
              <a:rPr lang="en-US" dirty="0">
                <a:latin typeface="TH SarabunPSK" pitchFamily="34" charset="-34"/>
                <a:cs typeface="TH SarabunPSK" pitchFamily="34" charset="-34"/>
                <a:hlinkClick r:id="rId4"/>
              </a:rPr>
              <a:t>www.lesaproject.com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32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26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67544" y="188640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ซากดึกดำ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บรรพ์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Fossil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ซากดึกดำบรรพ์ หมายถึง ซากและร่องรอยของบรรพ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ชีวิน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Ancient life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ที่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ประทับอยู่ในหิน บางแห่งเป็นรอยพิมพ์ บางแห่งก็มีซากเดิมปรากฏอยู่ รอยตีนสัตว์ มูลสัตว์ ถ่านหิน ไม้กลายเป็นหิน รวมอยู่ในหมู่ซากดึก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ดำบรรพ์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นี้เหมือนกัน ถ้าเป็นไฟลัมหรือชั้นของชีวินดึกดำบรรพ์ใดที่สามารถใช้บ่งบอกอายุหินได้ เรียกว่า ซากดึกดำบรรพ์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ดรรชนี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Index fossil)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การศึกษาซากดึกดำบรรพ์ เรียกว่า เพลิโอนโทโล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ยี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Paleontology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ซึ่งบ่งชี้ว่า สิ่งมีชีวิตเกิดขึ้นบนโลกอย่างน้อย 3,500 ล้านปีมาแล้ว ตั้งแต่นั้นมาก็เกิดสาย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พันธุ์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ของสัตว์และพืช ซึ่งส่วนใหญ่ได้สูญ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พันธุ์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ไปแล้ว การศึกษาซากที่ยังหลงเหลืออยู่ทำให้เราได้เห็นชีวิตในยุคดึกดำบรรพ์ที่อยู่บนผิวโลก </a:t>
            </a:r>
          </a:p>
        </p:txBody>
      </p:sp>
    </p:spTree>
    <p:extLst>
      <p:ext uri="{BB962C8B-B14F-4D97-AF65-F5344CB8AC3E}">
        <p14:creationId xmlns:p14="http://schemas.microsoft.com/office/powerpoint/2010/main" val="37040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27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386866" y="404664"/>
            <a:ext cx="78488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ซากดึกดำ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บรรพ์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Fossil)</a:t>
            </a: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สิ่งมีชีวิต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ในปัจจุบันเมื่อตายไปและฝัง ไม่ถือว่าเป็นซากดึกดำบรรพ์ จะถือว่าเป็นซากดึกดำบรรพ์ก็ต่อ เมื่อได้ถูกฝังตัวอยู่ในช่วงก่อนระยะเวลาเริ่มต้นของประวัติศาสตร์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ซาก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ดึกดำบรรพ์พบในหินตะกอนเป็นส่วนใหญ่ บริเวณที่พบซากดึกดำบรรพ์ บอกให้ทราบถึงสภาวะที่มันถูกทับถม โดยดูจากชนิดของซากดึกดำบรรพ์ </a:t>
            </a: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ที่ซากดึกดำบรรพ์คงสภาพให้เห็นนั้นขึ้นกับ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      1. อุณหภูมิ ต้องเย็นจัดหรือแห้งแล้ง เพราะจะทำให้รอดพ้นจากการทำลายของแบคทีเรีย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      2. ต้องถูกทับถมโดยเร็วเพื่อหลีกเลี่ยงจากการทำลายของแบคทีเรีย 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      3. ร่องรอยของสัตว์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traces of animals)</a:t>
            </a: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59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28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251520" y="332656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ซากดึกดำบรรพ์ที่พบแบ่งเป็น 2 ส่วน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คือ</a:t>
            </a: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    1. ส่วนที่แข็ง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Hard part)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เช่นเปลือกหอย, ส่วนโครง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skeleton)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ส่วนที่เป็นเนื้อ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Soft part)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เช่น เนื้อเยื่อต่างๆ</a:t>
            </a:r>
          </a:p>
        </p:txBody>
      </p:sp>
      <p:sp>
        <p:nvSpPr>
          <p:cNvPr id="7" name="Rectangle 6"/>
          <p:cNvSpPr/>
          <p:nvPr/>
        </p:nvSpPr>
        <p:spPr>
          <a:xfrm>
            <a:off x="275556" y="2708920"/>
            <a:ext cx="76923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ขั้นตอนการ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เกิดซากดึกดำบรรพ์</a:t>
            </a: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1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. สัตว์หรือพืชตายลงจมลงสู่ก้นทะเลและส่วนที่เหลือจะค่อย ๆถูกฝังลงในชั้นของตะกอน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2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. ตะกอนชั้นล่าง ๆได้กลายเป็นหินและส่วนที่เหลืออยู่จะแข็งตัวกลายเป็นซากดึกดำบรรพ์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3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. หินถูกดันขึ้นไปมาและถูกกัดเซาะ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4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. ซากดึกดำบรรพ์โผล่ขึ้นสู่ชั้นผิวโลก </a:t>
            </a:r>
          </a:p>
        </p:txBody>
      </p:sp>
    </p:spTree>
    <p:extLst>
      <p:ext uri="{BB962C8B-B14F-4D97-AF65-F5344CB8AC3E}">
        <p14:creationId xmlns:p14="http://schemas.microsoft.com/office/powerpoint/2010/main" val="4700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29</a:t>
            </a:fld>
            <a:endParaRPr lang="th-TH"/>
          </a:p>
        </p:txBody>
      </p:sp>
      <p:pic>
        <p:nvPicPr>
          <p:cNvPr id="1026" name="Picture 2" descr="File:Amonite Cropp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" y="5802522"/>
            <a:ext cx="8125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Three small ammonite fossils, each approximately 1.5 cm across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3643" y="65194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http://en.wikipedia.org/wiki/Fossil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39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343342" y="260648"/>
            <a:ext cx="775564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ธรณีประวัติ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Historical Geology)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เป็นศาสตร์สำคัญทางธรณีวิทยาที่จะเป็นกุญแจไขไปสู่การหาคำตอบของการก่อ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กำเนิดโลกและประวัติความเป็นมาในช่วงต่างๆ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217" y="2708920"/>
            <a:ext cx="77267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dirty="0">
                <a:latin typeface="TH SarabunPSK" pitchFamily="34" charset="-34"/>
                <a:cs typeface="TH SarabunPSK" pitchFamily="34" charset="-34"/>
              </a:rPr>
              <a:t>นักธรณีวิทยาแบ่งช่วงเวลาของโลก นับตั้งแต่อุบัติขึ้นมาจนถึงปัจจุบัน โดยใช้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มาตราธรณีกาล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Geological time scale)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ซึ่งพิจารณาจากชนิดของซากสิ่งมีชีวิตดึกดำบรรพ์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Fossil)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ซึ่งฝังตัวอยู่ในชั้นหิน โดยจำแนกคาบเวลาออกเป็น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บรมยุค มหายุค ยุค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สมัย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60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30</a:t>
            </a:fld>
            <a:endParaRPr lang="th-TH"/>
          </a:p>
        </p:txBody>
      </p:sp>
      <p:pic>
        <p:nvPicPr>
          <p:cNvPr id="2050" name="Picture 2" descr="File:Priscacara liops Green River Form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9" y="260648"/>
            <a:ext cx="762000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969" y="4797152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Eocene fossil fish </a:t>
            </a:r>
            <a:r>
              <a:rPr lang="en-US" b="1" i="1" dirty="0" err="1">
                <a:latin typeface="TH SarabunPSK" pitchFamily="34" charset="-34"/>
                <a:cs typeface="TH SarabunPSK" pitchFamily="34" charset="-34"/>
              </a:rPr>
              <a:t>Priscacara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latin typeface="TH SarabunPSK" pitchFamily="34" charset="-34"/>
                <a:cs typeface="TH SarabunPSK" pitchFamily="34" charset="-34"/>
              </a:rPr>
              <a:t>liops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from Green River Formation of Wyoming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3643" y="65194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http://en.wikipedia.org/wiki/Fossil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43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31</a:t>
            </a:fld>
            <a:endParaRPr lang="th-TH"/>
          </a:p>
        </p:txBody>
      </p:sp>
      <p:pic>
        <p:nvPicPr>
          <p:cNvPr id="3074" name="Picture 2" descr="File:Petrified forest log 2 m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8076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5486833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Petrified wood. The internal structure of the tree and bark are maintained in the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permineralization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process.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3643" y="65194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http://en.wikipedia.org/wiki/Fossil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51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32</a:t>
            </a:fld>
            <a:endParaRPr lang="th-TH"/>
          </a:p>
        </p:txBody>
      </p:sp>
      <p:pic>
        <p:nvPicPr>
          <p:cNvPr id="4098" name="Picture 2" descr="File:The fossils from Cretaceous age found in Leban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1" y="438496"/>
            <a:ext cx="762000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636" y="587727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The fossils from Cretaceous age found in Lebanon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3643" y="65194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http://en.wikipedia.org/wiki/Fossil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51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33</a:t>
            </a:fld>
            <a:endParaRPr lang="th-TH"/>
          </a:p>
        </p:txBody>
      </p:sp>
      <p:pic>
        <p:nvPicPr>
          <p:cNvPr id="5122" name="Picture 2" descr="File:Leptofoenus pittfieldae (male) rotat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2" y="548680"/>
            <a:ext cx="6949487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5589240"/>
            <a:ext cx="7909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TH SarabunPSK" pitchFamily="34" charset="-34"/>
                <a:cs typeface="TH SarabunPSK" pitchFamily="34" charset="-34"/>
              </a:rPr>
              <a:t>Leptofoenus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latin typeface="TH SarabunPSK" pitchFamily="34" charset="-34"/>
                <a:cs typeface="TH SarabunPSK" pitchFamily="34" charset="-34"/>
              </a:rPr>
              <a:t>pittfieldae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trapped in Dominican amber, from 20 to 16 million years ago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3643" y="65194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http://en.wikipedia.org/wiki/Fossil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51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34</a:t>
            </a:fld>
            <a:endParaRPr lang="th-TH"/>
          </a:p>
        </p:txBody>
      </p:sp>
      <p:pic>
        <p:nvPicPr>
          <p:cNvPr id="6146" name="Picture 2" descr="File:Ginkgo biloba MacAbee B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9" y="260648"/>
            <a:ext cx="711341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7564" y="573325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Ginkgo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biloba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Eocene fossil,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McAbee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, B.C., Canada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3643" y="65194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http://en.wikipedia.org/wiki/Fossil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51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35</a:t>
            </a:fld>
            <a:endParaRPr lang="th-TH"/>
          </a:p>
        </p:txBody>
      </p:sp>
      <p:pic>
        <p:nvPicPr>
          <p:cNvPr id="7170" name="Picture 2" descr="File:Asaphus species trilobit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66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3688" y="5373216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permineralized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trilobite,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Asaphus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kowalewskii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3643" y="65194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http://en.wikipedia.org/wiki/Fossil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51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36</a:t>
            </a:fld>
            <a:endParaRPr lang="th-TH"/>
          </a:p>
        </p:txBody>
      </p:sp>
      <p:pic>
        <p:nvPicPr>
          <p:cNvPr id="8194" name="Picture 2" descr="File:Eocene fossil flower, Clare Family Florissant Fossil Quarry, Florissant, Colorado, USA - 2010080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3530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5718626"/>
            <a:ext cx="7837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Eocene fossil flower, collected August 2010 from Clare family fossil quarry, Florissant, Colorado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3643" y="65194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http://en.wikipedia.org/wiki/Fossil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51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37</a:t>
            </a:fld>
            <a:endParaRPr lang="th-TH"/>
          </a:p>
        </p:txBody>
      </p:sp>
      <p:pic>
        <p:nvPicPr>
          <p:cNvPr id="9218" name="Picture 2" descr="http://www.staff.olympia.org/external/OHSLibrary/din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1800"/>
            <a:ext cx="4417272" cy="327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taff.olympia.org/external/OHSLibrary/dino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73015"/>
            <a:ext cx="4191000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48064" y="1052736"/>
            <a:ext cx="2228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Dinosaur Fossil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2589" y="637101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http://www.staff.olympia.org/external/OHSLibrary/dino.html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76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38</a:t>
            </a:fld>
            <a:endParaRPr lang="th-TH"/>
          </a:p>
        </p:txBody>
      </p:sp>
      <p:pic>
        <p:nvPicPr>
          <p:cNvPr id="1026" name="Picture 2" descr="http://zero-drop.com/wp-content/uploads/2011/02/The-Shape-of-Things-to-co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0195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zero-drop.com/wp-content/uploads/2012/06/image002-e13402735849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65104"/>
            <a:ext cx="51435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67544" y="4609239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มนุษย์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Homo </a:t>
            </a:r>
            <a:r>
              <a:rPr lang="en-US" b="1" i="1" dirty="0" err="1" smtClean="0">
                <a:latin typeface="TH SarabunPSK" pitchFamily="34" charset="-34"/>
                <a:cs typeface="TH SarabunPSK" pitchFamily="34" charset="-34"/>
              </a:rPr>
              <a:t>sapien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เป็นสิ่งมีชีวิตสาย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พันธุ์ที่ใหม่มากเมื่อเทียบกับอายุของโลก ซึ่งหากเปรียบเทียบระยะเวลาที่โลกกำเนิดขึ้นมา 4,600 ล้านปี กับระยะทางของถนนรอบประเทศไทยประมาณ 4,600 กิโลเมตร  จะพบว่าระยะเวลาที่สาย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พันธุ์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i="1" dirty="0" smtClean="0">
                <a:latin typeface="TH SarabunPSK" pitchFamily="34" charset="-34"/>
                <a:cs typeface="TH SarabunPSK" pitchFamily="34" charset="-34"/>
              </a:rPr>
              <a:t>Homo </a:t>
            </a:r>
            <a:r>
              <a:rPr lang="en-US" i="1" dirty="0" err="1" smtClean="0">
                <a:latin typeface="TH SarabunPSK" pitchFamily="34" charset="-34"/>
                <a:cs typeface="TH SarabunPSK" pitchFamily="34" charset="-34"/>
              </a:rPr>
              <a:t>sapien</a:t>
            </a:r>
            <a:r>
              <a:rPr lang="th-TH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อุบัติขึ้นมาเพียง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10,000 ปี เทียบได้เท่ากับระยะทางเพียง 1 มิลลิเมตรสุดท้ายเท่านั้นเอง</a:t>
            </a:r>
          </a:p>
        </p:txBody>
      </p:sp>
      <p:pic>
        <p:nvPicPr>
          <p:cNvPr id="7" name="Picture 2" descr="File:Evolution timeline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" r="3230" b="6285"/>
          <a:stretch/>
        </p:blipFill>
        <p:spPr bwMode="auto">
          <a:xfrm>
            <a:off x="1043608" y="0"/>
            <a:ext cx="5687516" cy="413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4856" y="4209129"/>
            <a:ext cx="7342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http://rst.gsfc.nasa.gov/Sect19/Sect19_2a.html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74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</a:t>
            </a:fld>
            <a:endParaRPr lang="th-TH"/>
          </a:p>
        </p:txBody>
      </p:sp>
      <p:pic>
        <p:nvPicPr>
          <p:cNvPr id="4" name="Picture 2" descr="File:Geologic Clock with events and period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7132193" cy="68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774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http://en.wikipedia.org/wiki/Geologic_time_scale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7469" y="4869160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Geologic Clock with events and periods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85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67544" y="473659"/>
            <a:ext cx="77768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ธรณีกาล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Geologic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time)</a:t>
            </a:r>
          </a:p>
          <a:p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ธรณีกาลหรืออายุ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ทางธรณีวิทยา เป็นอายุที่เกี่ยวกับการเกิดของโลก ทุกอย่างที่อยู่ใต้ผิวดินจะเกี่ยวข้องกับธรณีวิทยาทั้งสิ้น จึงต้องมีการให้อายุ เพื่อลำดับขั้นตอน เหตุการณ์ ว่าหิน แร่ ซากดึกดำบรรพ์ที่พบใต้ผิว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โลกเกิด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ในช่วงใด เพื่อจะได้หาความสัมพันธ์ และเทียบเคียงกันได้ มีหน่วยเป็นล้านปี อายุทางธรณีวิทยานอกจากเป็นตัวเลขแล้ว ก็มีชื่อเรียกด้วย ซึ่งส่วนใหญ่ก็จะใช้ชื่อตามชื่อสถานที่ทางภูมิศาสตร์ที่มีการพบซากดึกดำ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บรรพ์</a:t>
            </a: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เวลาที่ใช้แบ่งเป็น 2 ประเภท คือ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อายุ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เปรียบเทียบ หรือ อายุสัมพัทธ์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Relative Age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อายุ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สัมบูรณ์ (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Absolute age )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0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351576" y="324529"/>
            <a:ext cx="79648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อายุ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เทียบสัมพันธ์หรืออายุเปรียบเทียบ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Relative age)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คือ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เป็นช่วงระยะเวลาอายุทางธรณีวิทยาโดยศึกษาจากชั้นหิน หรือการลำดับชั้นหิน ลักษณะทางธรณีวิทยา หรือเหตุการณ์ทางธรณีวิทยาอื่นๆ โดยเมื่อนำมาเปรียบเทียบสัมพันธ์ซึ่งกันและกัน กับดัชนีต่างๆ รายงานวิชาการอื่นๆ ที่พบในชั้นหิน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ซึ่ง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แทนที่จะบ่งบอกเป็นจำนวน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แต่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การบอกอายุของหินแบบนี้กลับบอกได้แต่เพียง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ว่าสิ่ง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ไหนเกิดก่อนหรือหลัง อายุแก่กว่าหรืออ่อนกว่าหิน หรือซากดึกดำบรรพ์ อีกชุดหนึ่งเท่านั้น โดยอาศัยตำแหน่งการวางตัวของหินตะกอนเป็นตัวบ่งบอก(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Index fossil)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เป็นส่วนใหญ่ เพราะชั้นหินตะกอนแต่ละขั้นจะต้องใช้ระยะเวลาช่วงหนึ่งที่จะเกิดการทับถม เมื่อสามารถเรียงลำดับของหินตะกอนแต่ละชุดตามลำดับก็จะสามารถหาเวลาเปรียบเทียบได้ และจะต้องใช้หลักวิชาการทาง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ธรณีวิทยา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Stratigraphy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ประกอบด้วย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70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67544" y="155680"/>
            <a:ext cx="78488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การศึกษาเวลาเปรียบเทียบโดยอาศัยหลักความจริง มี อยู่ 3 ข้อคือ </a:t>
            </a:r>
          </a:p>
          <a:p>
            <a:endParaRPr lang="th-TH" sz="1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1. 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กฎการวางตัวซ้อนกันของชั้นหินตะกอน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Law of superposition)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ถ้าหินตะกอนชุดหนึ่งหรือหินอัคนีผุไม่ถูกพลิกกลับ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Overturn)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โดยปรากฏการณ์ทางธรรมชาติแล้ว ส่วนบนสุดของหินชุดนี้ย่อมจะมีอายุอ่อนหรือน้อยที่สุด และส่วนล่างสุดย่อมจะมีอายุแก่ที่สุดหรือมากกว่าเสมอ 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2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กฎของความสัมพันธ์ในการตัดผ่านชั้นหิน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Law of cross-cutting relationship)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กล่าวคือ หินที่ตัดผ่านเข้ามาในหินข้างเคียง ย่อมจะมีอายุน้อยกว่าหินที่ถูกตัดผ่านเข้ามา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3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. การเปรียบเทียบสหสัมพันธ์ของหินตะกอน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Correlation of sedimentary rock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ศึกษาเปรียบเทียบหินตะกอนในบริเวณที่แตกต่างกันโดยสามารถเปรียบเทียบได้โดยอาศัยใช้ลักษณะทางกายภาพของหิน หรือ การเปรียบเทียบโดยอาศัยซากดึกดำบรรพ์ </a:t>
            </a:r>
          </a:p>
        </p:txBody>
      </p:sp>
    </p:spTree>
    <p:extLst>
      <p:ext uri="{BB962C8B-B14F-4D97-AF65-F5344CB8AC3E}">
        <p14:creationId xmlns:p14="http://schemas.microsoft.com/office/powerpoint/2010/main" val="17286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346926" y="260648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2. อายุสัมบูรณ์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Absolute age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just"/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เป็นระยะเวลาที่สามารถบ่งบอกอายุที่แน่นอนลงไป เช่น อายุซากดึกดำบรรพ์ของหินหรือวัตถุต่างๆ ที่สามารถหาได้ ลักษณะหรือเหตุการณ์ทางธรณีวิทยา (โดยมาก การบอกอายุเป็นตัวเลขได้ วัดเป็นปี เช่น พันปี ล้านปี)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just"/>
            <a:endParaRPr lang="th-TH" sz="14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521059"/>
            <a:ext cx="7656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การคำนวณหาอายุ โดยทั่วไปหมายถึงการกำหนดหาอายุที่จากการวิเคราะห์และคำนวณหาได้จากไอโซโทปของธาตุกัมมันตรังสีที่ปะปนประกอบอยู่ในหินหรือในซากดึกดำบรรพ์หรือวัตถุนั้นๆ ขึ้นอยู่กับวิธีการและช่วงเวลาครึ่งชีวิต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Half life period)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ของธาตุนั้น ๆ เช่น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9154" y="4509120"/>
            <a:ext cx="44050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วิธีการ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Uranium 238 - Lead 206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วิธีการ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Uranium 235 - Lead 207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วิธีการ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Potassium 40 - Argon 206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วิธีการ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Rubidium 87- Strontium 87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วิธีการ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Carbon 14 - Nitrogen 14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3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851</TotalTime>
  <Words>2615</Words>
  <Application>Microsoft Office PowerPoint</Application>
  <PresentationFormat>On-screen Show (4:3)</PresentationFormat>
  <Paragraphs>345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</cp:revision>
  <cp:lastPrinted>2012-08-20T01:28:20Z</cp:lastPrinted>
  <dcterms:created xsi:type="dcterms:W3CDTF">2012-07-21T02:47:54Z</dcterms:created>
  <dcterms:modified xsi:type="dcterms:W3CDTF">2013-10-31T06:51:51Z</dcterms:modified>
</cp:coreProperties>
</file>