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8" r:id="rId2"/>
    <p:sldId id="348" r:id="rId3"/>
    <p:sldId id="350" r:id="rId4"/>
    <p:sldId id="351" r:id="rId5"/>
    <p:sldId id="420" r:id="rId6"/>
    <p:sldId id="421" r:id="rId7"/>
    <p:sldId id="422" r:id="rId8"/>
    <p:sldId id="423" r:id="rId9"/>
    <p:sldId id="353" r:id="rId10"/>
    <p:sldId id="352" r:id="rId11"/>
    <p:sldId id="381" r:id="rId12"/>
    <p:sldId id="382" r:id="rId13"/>
    <p:sldId id="356" r:id="rId14"/>
    <p:sldId id="386" r:id="rId15"/>
    <p:sldId id="359" r:id="rId16"/>
    <p:sldId id="358" r:id="rId17"/>
    <p:sldId id="361" r:id="rId18"/>
    <p:sldId id="360" r:id="rId19"/>
    <p:sldId id="363" r:id="rId20"/>
    <p:sldId id="362" r:id="rId21"/>
    <p:sldId id="384" r:id="rId22"/>
    <p:sldId id="385" r:id="rId23"/>
    <p:sldId id="383" r:id="rId24"/>
    <p:sldId id="364" r:id="rId25"/>
    <p:sldId id="365" r:id="rId26"/>
    <p:sldId id="367" r:id="rId27"/>
    <p:sldId id="368" r:id="rId28"/>
    <p:sldId id="370" r:id="rId29"/>
    <p:sldId id="357" r:id="rId30"/>
    <p:sldId id="371" r:id="rId31"/>
    <p:sldId id="372" r:id="rId32"/>
    <p:sldId id="373" r:id="rId33"/>
    <p:sldId id="374" r:id="rId34"/>
    <p:sldId id="376" r:id="rId35"/>
    <p:sldId id="378" r:id="rId36"/>
    <p:sldId id="377" r:id="rId37"/>
    <p:sldId id="379" r:id="rId38"/>
    <p:sldId id="380" r:id="rId39"/>
    <p:sldId id="424" r:id="rId40"/>
    <p:sldId id="349" r:id="rId41"/>
    <p:sldId id="388" r:id="rId42"/>
    <p:sldId id="389" r:id="rId43"/>
    <p:sldId id="390" r:id="rId44"/>
    <p:sldId id="393" r:id="rId45"/>
    <p:sldId id="394" r:id="rId46"/>
    <p:sldId id="391" r:id="rId47"/>
    <p:sldId id="399" r:id="rId48"/>
    <p:sldId id="400" r:id="rId49"/>
    <p:sldId id="401" r:id="rId50"/>
    <p:sldId id="402" r:id="rId51"/>
    <p:sldId id="425" r:id="rId52"/>
    <p:sldId id="426" r:id="rId53"/>
    <p:sldId id="403" r:id="rId54"/>
    <p:sldId id="406" r:id="rId55"/>
    <p:sldId id="407" r:id="rId56"/>
    <p:sldId id="408" r:id="rId57"/>
    <p:sldId id="409" r:id="rId5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E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howGuides="1">
      <p:cViewPr>
        <p:scale>
          <a:sx n="80" d="100"/>
          <a:sy n="80" d="100"/>
        </p:scale>
        <p:origin x="-1104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46709-5B33-4AE8-9B99-7B5D8123D829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6BD8A-C315-40C9-894B-4D9CF5D7D4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395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CA195-6ABB-45B9-80A7-2A2C66265303}" type="slidenum">
              <a:rPr lang="th-TH" smtClean="0"/>
              <a:pPr/>
              <a:t>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General Geology  </a:t>
            </a:r>
            <a:r>
              <a:rPr lang="en-US" dirty="0" smtClean="0"/>
              <a:t>1162303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695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CC4C015-0880-4144-B6FA-56C8BA268A36}" type="slidenum">
              <a:rPr lang="th-TH" smtClean="0"/>
              <a:t>‹#›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0B4B2C5-5A43-43CE-8FF4-F4B4F4FA398B}" type="datetimeFigureOut">
              <a:rPr lang="th-TH" smtClean="0"/>
              <a:t>31/10/56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geology.org/home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en.wikipedia.org/wiki/File:Angular_unconformity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//upload.wikimedia.org/wikipedia/commons/6/6b/Disconformity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//upload.wikimedia.org/wikipedia/commons/7/76/Nonconformity.jp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pbase.com/dougsherman/stratigraphy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//upload.wikimedia.org/wikipedia/commons/9/93/Paraconformity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//upload.wikimedia.org/wikipedia/commons/0/05/Bedding.jp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//upload.wikimedia.org/wikipedia/commons/0/06/DryForkDome.jp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//upload.wikimedia.org/wikipedia/commons/c/c5/Formation_of_cross-stratification.pn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en.wikipedia.org/wiki/File:Ripple_marks_in_Moenkopi_Formation_rock_off_of_Capitol_Reef_Scenic_Drive.jpe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//upload.wikimedia.org/wikipedia/commons/7/7c/Nur05018.jp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//upload.wikimedia.org/wikipedia/commons/7/79/ItalyPillowBasalt.jp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//upload.wikimedia.org/wikipedia/commons/e/e7/Boyabat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//upload.wikimedia.org/wikipedia/commons/0/05/Abiskorock.JPG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//upload.wikimedia.org/wikipedia/commons/2/2c/Nor_rev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://www.karencarr.com/larger.php?CID=404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e Geology">
            <a:hlinkClick r:id="rId3" tooltip="One Geology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76" y="1"/>
            <a:ext cx="4442069" cy="408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4867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ธรณีวิทยาทั่วไป</a:t>
            </a:r>
            <a:endParaRPr lang="th-TH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740" y="137302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General Geology</a:t>
            </a:r>
            <a:endParaRPr lang="th-TH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2978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รหัสวิชา   </a:t>
            </a:r>
            <a:r>
              <a:rPr lang="th-TH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1162303</a:t>
            </a:r>
            <a:endParaRPr lang="th-TH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หน่วยกิต  </a:t>
            </a:r>
            <a:r>
              <a:rPr 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-2-</a:t>
            </a:r>
            <a:r>
              <a:rPr lang="en-US" sz="40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40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8" y="4014504"/>
            <a:ext cx="914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หลักสูตร   ครุศาสตรบัณฑิต (วิทยาศาสตร์) 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ปี  ภาคปกติ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6041" y="4572700"/>
            <a:ext cx="296747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หมวดวิชาเฉพาะด้าน  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กลุ่มวิชาเนื้อหา 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             วิชาบังคับ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78" y="5826470"/>
            <a:ext cx="9144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 ดร. วรวัฒน์ พรหมเด่น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759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10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927" y="261989"/>
            <a:ext cx="777686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รอยสัมผัส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Geologic Contacts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32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รอยสัมผัส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contacts)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เป็นขอบรอยต่อระหว่างหินสองชนิดซึ่ง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ประกอบด้วย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	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1.1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รอยต่อ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จากการสะสมตัว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ตามปกติ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normal depositional contacts) 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  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รอยสัมผัสที่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เกิดขึ้นระหว่าง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การสะสมตัวของตะกอนขนาดต่างๆ ทำให้ได้หินตะกอนที่ประกอบด้วยเม็ดตะกอนต่างกัน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เช่น ตะกอน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ขนาดเม็ดทรายทำให้ได้หินทราย ตะกอนขนาดเม็ดทรายแป้งทำให้ได้หินทรายแป้ง หรือ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ตะกอนขนาด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เม็ดดินทำให้ได้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หินดินดาน</a:t>
            </a:r>
          </a:p>
        </p:txBody>
      </p:sp>
    </p:spTree>
    <p:extLst>
      <p:ext uri="{BB962C8B-B14F-4D97-AF65-F5344CB8AC3E}">
        <p14:creationId xmlns:p14="http://schemas.microsoft.com/office/powerpoint/2010/main" val="2397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11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" y="188640"/>
            <a:ext cx="7987959" cy="550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6085764"/>
            <a:ext cx="6719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PSK" pitchFamily="34" charset="-34"/>
                <a:cs typeface="TH SarabunPSK" pitchFamily="34" charset="-34"/>
              </a:rPr>
              <a:t>Depositional contact of sandstone over conglomerate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229" y="5697540"/>
            <a:ext cx="7933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http://pages.uoregon.edu/millerm/Depcontact.html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03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12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http://pages.uoregon.edu/millerm/Sed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7689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5805264"/>
            <a:ext cx="793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PSK" pitchFamily="34" charset="-34"/>
                <a:cs typeface="TH SarabunPSK" pitchFamily="34" charset="-34"/>
              </a:rPr>
              <a:t>Depositional contact of conglomerate over tuff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168" y="5291591"/>
            <a:ext cx="7933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http://pages.uoregon.edu/millerm/Depcontact.html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06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13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5315" y="188640"/>
            <a:ext cx="81369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	1.2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รอยสัมผัสแบบไม่ต่อเนื่องทางกาลเวลา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unconformities) </a:t>
            </a:r>
          </a:p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ความ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ไม่ต่อเนื่องแบบเชิงมุม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Angular Unconformity)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ด้วยความไม่ต่อเนื่องระหว่างชั้นหินที่แก่กว่าซึ่งมักวางตัวแบบเอียงเททำมุมกับชั้นหินที่อ่อนกว่า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ซึ่ง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แนวความไม่ต่อเนื่องนี้มักเป็นแนวการกัด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กร่อน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 ความ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ไม่ต่อเนื่องแบบไม่ลงรอยกัน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Disconformity)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แสดงด้วยแนวความไม่ต่อเนื่องหรือแนว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การกัดก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ร่อน ซึ่งแยกชั้นหินที่ขนานออกจากกัน และแนวการกัดกร่อนจะมีลักษณะสูงหรือต่ำหรือเว้าแหว่งชัดเจน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มาก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 ความ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ไม่ต่อเนื่องแบบขนาน (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Paraconformity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แนวความไม่ต่อเนื่องใช้แนวรอยต่อระหว่างชั้นหิน เป็นตัวแบ่งแยกชั้นหินที่แก่กว่าออกจากชั้นหินที่อ่อน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กว่า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 ความ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ไม่ต่อเนื่องแบบต่างชนิด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nonconformity)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แนวความไม่ต่อเนื่องหรือแนวการกัดกร่อนแยกชั้นหินตะกอนที่อ่อนกว่าจากหินอัคนีหรือหินแปรที่แก่กว่า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การศึกษา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504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14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6" name="Picture 2" descr="http://img.sparknotes.com/figures/3/31ebea601a7d05e9ec8d0854cec9b406/earthscience_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" y="908720"/>
            <a:ext cx="861852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4653136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http://sparkcharts.sparknotes.com/gensci/geology_earthsci/section2.php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583" y="5077810"/>
            <a:ext cx="78310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Unconformities: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Gaps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or discontinuities in the rock record. Geologists study unconformities in an attempt to match up the rock record across different places.</a:t>
            </a: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12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15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626" name="Picture 2" descr="http://upload.wikimedia.org/wikipedia/commons/thumb/1/1a/Angular_unconformity.jpg/220px-Angular_unconformit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00707"/>
            <a:ext cx="6408712" cy="48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7784" y="6093296"/>
            <a:ext cx="3066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Angular unconformity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502" y="5641490"/>
            <a:ext cx="5742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http://en.wikipedia.org/wiki/Unconformity#Angular_unconformity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6110" y="261610"/>
            <a:ext cx="5690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ความไม่ต่อเนื่องแบบเชิงมุม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Angular Unconformity)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16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7650" name="Picture 2" descr="http://www.marlimillerphoto.com/images/SrU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632848" cy="507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3554" y="5890543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Angular Unconformity, Grand Canyon, Arizona.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728" y="5338151"/>
            <a:ext cx="85607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http://www.marlimillerphoto.com/SrU-07.html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17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4578" name="Picture 2" descr="Angular Unconform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992888" cy="53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5580148"/>
            <a:ext cx="5382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http://www.marlimillerphoto.com/30D-6249.html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592" y="598025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Angular Unconformity, Olympic Coast, Washington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18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5602" name="Picture 2" descr="http://www.marlimillerphoto.com/images/SrU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136904" cy="542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6054135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Angular Unconformity at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Siccar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Point, Scotland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374" y="5451037"/>
            <a:ext cx="8003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http://www.marlimillerphoto.com/SrU-01.html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19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530" name="Picture 2" descr="File:Disconformit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89071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5846789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http://en.wikipedia.org/wiki/Unconformity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6046844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Disconformity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3994" y="188640"/>
            <a:ext cx="5726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ความไม่ต่อเนื่องแบบไม่ลงรอยกัน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Disconformity)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843808" y="548680"/>
            <a:ext cx="3194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ธรณีวิทยาโครงสร้าง</a:t>
            </a:r>
          </a:p>
          <a:p>
            <a:pPr algn="ctr"/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Structural Geology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916832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เป็นสาขาวิชาทางธรณีวิทยา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ที่ศึกษาเกี่ยวกับ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โครงสร้างของเปลือกโลก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เนื่องจาก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แรงกระทำในเปลือกโลก ทำให้เกิด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การเปลี่ยนรูปหรื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อปริมาตรของ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หิน</a:t>
            </a:r>
          </a:p>
          <a:p>
            <a:pPr algn="just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3140968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ธรณีวิทยาโครงสร้างสนใจเกี่ยวกับโครงสร้างทางธรณีวิทยาที่ได้ถูกทำให้เกิด การเปลี่ยนลักษณะ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deformation)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ไปจากธรรมชาติเดิม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อัน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เป็นผลเนื่องมาจากแรง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และความ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ดัน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pressure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ที่มากระทำ ทำให้เกิดโครงสร้างใหม่ แตกต่างไปจากโครงสร้างเดิม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หรือธรรมชาติเดิม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00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20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554" name="Picture 2" descr="http://web.eps.utk.edu/courses/HistoricalGeo/historicalimages/Disconform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2" y="116793"/>
            <a:ext cx="7008563" cy="525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4142" y="5373216"/>
            <a:ext cx="8965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http://web.eps.utk.edu/courses/HistoricalGeo/disconform.html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859" y="5773326"/>
            <a:ext cx="7758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Disconformity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, Strata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above and below an erosional surface are parallel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  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Trenton-Black River contact - Lebanon, TN) </a:t>
            </a: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21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1746" name="Picture 2" descr="disconformityCapitol Reef.gif (65248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44" y="188640"/>
            <a:ext cx="63839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2344" y="566124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D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isconformity , Capitol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Reef National Park, Utah.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2344" y="4964687"/>
            <a:ext cx="6239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http://bscgeology.blogspot.com/2012/04/unconformity.html#!/2012/04/unconformity.html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96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22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611" y="5733897"/>
            <a:ext cx="6550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Disconformity, Death Valley, California.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2770" name="Picture 2" descr="http://www.marlimillerphoto.com/images/SrU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1" y="231578"/>
            <a:ext cx="7918797" cy="527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611" y="55027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http://www.marlimillerphoto.com/SrU-20.html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58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23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460" name="Picture 4" descr="File:Nonconformit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1" y="766428"/>
            <a:ext cx="6387919" cy="47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3746" y="5535234"/>
            <a:ext cx="5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http://en.wikipedia.org/wiki/Unconformity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8306" y="6021288"/>
            <a:ext cx="2159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Nonconformity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4964" y="250628"/>
            <a:ext cx="5609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ความไม่ต่อเนื่องแบบต่างชนิด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nonconformity)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2809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24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506" name="Picture 2" descr="http://www.marlimillerphoto.com/images/SrU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7560840" cy="502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445707"/>
            <a:ext cx="8244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Nonconformity,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Grand Canyon, Arizona. Nonconformities are types of unconformities in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which sedimentary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rock 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depositionally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overlies metamorphic or intrusive igneous rock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543" y="5169278"/>
            <a:ext cx="4662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http://www.marlimillerphoto.com/SrU-02.html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25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482" name="Picture 2" descr="(STRA4) Nonconformity between Cambrian Potsdam Fm. and Proterozoic Gneiss, Alexandria Bay, N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7920880" cy="51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5661248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Nonconformity between Cambrian Potsdam Fm. and Proterozoic Gneiss, Alexandria Bay, NY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987" y="537296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http://www.pbase.com/image/93924210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26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1720" y="260648"/>
            <a:ext cx="4879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ความไม่ต่อเนื่องแบบขนาน (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Paraconformity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) </a:t>
            </a:r>
            <a:endParaRPr lang="th-TH" b="1" dirty="0"/>
          </a:p>
        </p:txBody>
      </p:sp>
      <p:pic>
        <p:nvPicPr>
          <p:cNvPr id="18434" name="Picture 2" descr="File:Paraconformit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6274493" cy="470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5896" y="5877272"/>
            <a:ext cx="2440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H SarabunPSK" pitchFamily="34" charset="-34"/>
                <a:cs typeface="TH SarabunPSK" pitchFamily="34" charset="-34"/>
              </a:rPr>
              <a:t>Paraconformity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746" y="5535234"/>
            <a:ext cx="549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http://en.wikipedia.org/wiki/Unconformity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27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410" name="Picture 2" descr="http://img.geocaching.com/cache/52b9e844-d0d5-4355-841b-c046c96129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5805264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An example of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paraconformity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in 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Horní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Pocernice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, Prague. All layers were embedded in the Cretaceous.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5553236"/>
            <a:ext cx="7470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www.geocaching.com/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28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88640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Buttress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unconformity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ความไม่ต่อเนื่องค้ำจุน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A buttress unconformity is when younger bedding is deposited against older strata thus influencing its bedding structure.</a:t>
            </a:r>
          </a:p>
        </p:txBody>
      </p:sp>
      <p:pic>
        <p:nvPicPr>
          <p:cNvPr id="15362" name="Picture 2" descr="http://www.marlimillerphoto.com/images/SrU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48877"/>
            <a:ext cx="6105525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547" y="6313036"/>
            <a:ext cx="6274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Buttress Unconformity, northern Arizona.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547" y="61283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http://www.marlimillerphoto.com/SrU-25.html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29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496" y="980728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1.3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สัมผัสหินอัคนี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intrusive contacts)</a:t>
            </a:r>
          </a:p>
          <a:p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1.4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สัมผัสจากรอยเลื่อน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fault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contacts)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1.5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สัมผัสจากเขตรอยเฉือน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shear zone contacts)</a:t>
            </a: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871" y="548680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ธรณีวิทยา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โครงสร้าง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structural geology)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และธรณีวิทยาแปรสัณฐานหรือการแปรสัณฐาน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tectonic geology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, geotectonic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tectonics)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มักมีลักษณะการศึกษาที่คล้ายคลึงกัน หรือสอดคล้องกัน และหลาย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ครั้งที่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เกี่ยวพันกัน โดยที่ทั้งคู่เป็นการศึกษาวิวัฒนาการ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evolution)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หรือประวัติ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history)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การเปลี่ยนลักษณะ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deformation)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ของหินเปลือกโลก(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crustal rocks)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จนถึงเนื้อโลกตอนบน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upper mantle)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7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30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338" name="Picture 2" descr="http://pages.uoregon.edu/millerm/In-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24328"/>
            <a:ext cx="6563985" cy="44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5930" y="5301208"/>
            <a:ext cx="2865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Intrusive Contacts</a:t>
            </a:r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545930" y="49839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http://pages.uoregon.edu/millerm/Intrusivecontacts.html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5930" y="5824428"/>
            <a:ext cx="7338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Pegmatite intruding gneiss, Death Valley, CA.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706" y="1109"/>
            <a:ext cx="420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รอยสัมผัสหินอัคนี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intrusive contacts)</a:t>
            </a: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31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314" name="Picture 2" descr="http://pages.uoregon.edu/millerm/In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0" y="549635"/>
            <a:ext cx="6690366" cy="45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5930" y="5301208"/>
            <a:ext cx="2865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Intrusive Contacts</a:t>
            </a:r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545930" y="49839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http://pages.uoregon.edu/millerm/Intrusivecontacts.html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764" y="5824428"/>
            <a:ext cx="8462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Granite intruding gneiss, Rocky Mountain National Park, Colorado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5736" y="0"/>
            <a:ext cx="420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รอยสัมผัสหินอัคนี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intrusive contacts)</a:t>
            </a: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32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290" name="Picture 2" descr="http://pages.uoregon.edu/millerm/SrF-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3"/>
            <a:ext cx="69151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5445224"/>
            <a:ext cx="6915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Fault contact (aerial) between different Mesozoic sedimentary rocks, Nevada.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504511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http://pages.uoregon.edu/millerm/Srcontacts.html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7704" y="1109"/>
            <a:ext cx="5396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รอยสัมผัสจากรอย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fault contacts)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33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266" name="Picture 2" descr="depositional cont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5920285"/>
            <a:ext cx="6399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Normal fault in sandstone, Utah.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962" y="5445804"/>
            <a:ext cx="7406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http://www.marlimillerphoto.com/090317-18.html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704" y="1109"/>
            <a:ext cx="5396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รอยสัมผัสจากรอย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fault contacts)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34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88640"/>
            <a:ext cx="79928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โครงสร้าง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ปฐมภูมิ (</a:t>
            </a:r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primary structure) </a:t>
            </a:r>
            <a:endParaRPr lang="th-TH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โครงสร้างทางธรณีวิทยาที่เกิดขึ้นพร้อมกับ ที่หินนั้นๆ เกิดโดยไม่มีการ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เปลี๋ยนรูปและปริมาตร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ของหิน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เช่น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กรณีหินตะกอนจะพบว่ามีลักษณะเหล่านี้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ชั้น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หิน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bedding)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ชั้นตะกอนเฉียง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cross-bedding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ริ้ว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คลื่น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ripple marks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ระแหงโคลน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mud crack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ส่วน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โครงสร้างที่พบในหินภูเขาไฟ เช่น รูพรุนในหินบะซอลต์, แถบองค์ประกอบ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compositional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banding)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อันเนื่องจากการตกผลึกที่ระดับอุณหภูมิ ทำให้ได้ความเข้มข้นต่างกันในหินอัคนี, โครงสร้างรูปหมอน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pillow structure)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ในหินอัคนีที่ปะทุสู่ผิวโลกและไหลไปใน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น้ำ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โครงสร้าง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แบบปฐมภูมิจึงเป็นโครงสร้างที่เกิดระหว่างกระบวนการเกิดเป็นหิน โดยมีผลมาจากสิ่งแวดล้อมตรงที่นั้น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1082" y="1556792"/>
            <a:ext cx="395332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รอยประทับฝน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rain print)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รอยทางเดินสัตว์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track and trail)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 รอยบุ๋ม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sole mark)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รอยกัดลึก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scour mark)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เป็นต้น 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35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File:Bedd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6" y="187457"/>
            <a:ext cx="4753415" cy="633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2426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http://en.wikipedia.org/wiki/Bed_(geology)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2080" y="1556792"/>
            <a:ext cx="27366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Sedimentary bedding 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Turkey)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36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http://www.geology.ukzn.ac.za/StudyingGeology/Fieldtrips/SaltRock2007/GroupA/IMG_0096%20(well%20exposed%20bedding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725544" cy="51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46481" y="5661248"/>
            <a:ext cx="1457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Bedding</a:t>
            </a:r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211881" y="52669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http://www.geology.ukzn.ac.za/StudyingGeology/SaltRock.html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37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 descr="File:DryForkDom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5" y="332656"/>
            <a:ext cx="814003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0" y="4588921"/>
            <a:ext cx="79928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Cross-bedding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in a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sandstone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dome in the Dry Fork of 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en:Coyote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Gulch, part of the 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en:Canyons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of the Escalante. This dome exhibits 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crossbedding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and layering, remnants of its origins as sand dunes.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628" y="40770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http://en.wikipedia.org/wiki/Cross-bedding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38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File:Formation of cross-stratificat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3403"/>
            <a:ext cx="7704856" cy="47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1720" y="5445224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Formation of cross-stratification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052" y="51132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http://en.wikipedia.org/wiki/Cross-bedding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39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http://upload.wikimedia.org/wikipedia/commons/thumb/8/82/Ripple_marks_in_Moenkopi_Formation_rock_off_of_Capitol_Reef_Scenic_Drive.jpeg/200px-Ripple_marks_in_Moenkopi_Formation_rock_off_of_Capitol_Reef_Scenic_Drive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44865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4105" y="51354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Ripple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marks in sandstone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4529849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http://en.wikipedia.org/wiki/Ripple_marks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2" name="Picture 4" descr="http://raider.mountunion.edu/~mcnaugma/images/Sedimentary/7L9822%20ripp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65" y="620688"/>
            <a:ext cx="3735593" cy="378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06965" y="452023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http://raider.mountunion.edu/~mcnaugma/sediment.htm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8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404664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ใน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การศึกษาธรณีวิทยาโครงสร้าง เรามักเริ่มพิจารณาจากระดับหิน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โผล่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outcrop scale)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ที่มองเห็นได้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ด้วยตา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เปล่า คือตั้งแต่ขนาดมิลลิเมตรถึงขนาดหลายๆ เมตร ที่อาจมีแนวเลื่อน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แนวโค้ง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fold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แนวแยก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joint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แนวแตกเรียบ(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cleavage)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แนวขนาน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foliation)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ปรากฏ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ให้เห็น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2564904"/>
            <a:ext cx="78128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การเคลื่อนที่ของแผ่นเปลือกโลกทำให้เปลือกโลกมีการเปลี่ยนลักษณะ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Deformation)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อยู่อย่างต่อเนื!อง เช่น การพบหินตะกอนที่มีซาก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บรรพชีวินของ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สัตว์ทะเลตามเทือกเขาสูงบนแผ่นดิน </a:t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การเปลี่ยนลักษณะของเปลือกโลก อาจจะเกิดขึ้นอย่างรวดเร็วหรือฉับพลัน เช่นการเปลี่ยนลักษณะพร้อมกับการเกิดแผ่นดินไหว หรือการเกิดระเบิดภูเขาไฟ</a:t>
            </a:r>
          </a:p>
        </p:txBody>
      </p:sp>
    </p:spTree>
    <p:extLst>
      <p:ext uri="{BB962C8B-B14F-4D97-AF65-F5344CB8AC3E}">
        <p14:creationId xmlns:p14="http://schemas.microsoft.com/office/powerpoint/2010/main" val="2397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g.geocaching.com/cache/153d3ce8-d40f-4b0b-9fec-ca29802da4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0619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40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 descr="http://web.eps.utk.edu/courses/rock/images/MudCrac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9229"/>
            <a:ext cx="3740828" cy="28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406" y="450912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Mud Cracks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6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http://web.eps.utk.edu/courses/rock/mudcracks.html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2040" y="476672"/>
            <a:ext cx="2424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http://www.geocaching.com/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7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41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 descr="File:Nur0501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1" y="332656"/>
            <a:ext cx="762000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8056" y="5569250"/>
            <a:ext cx="7519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Pillow lava rocks on the slope off Hawaii form when magma oozes from below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302" y="49645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http://en.wikipedia.org/wiki/Pillow_lava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4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42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 descr="File:ItalyPillowBasal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" y="343606"/>
            <a:ext cx="7626863" cy="53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6843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http://en.wikipedia.org/wiki/Pillow_lava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6053649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A pillow lava from an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ophiolite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sequence, Northern Apennines, Italy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4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43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366623"/>
            <a:ext cx="74888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โครงสร้างทุติยภูมิ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secondary structure) 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โครงสร้างที่เกิดจากหินถูกแรงมากระทำและเกิดการเปลี่ยนลักษณะไปจาก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เดิม 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บ่งบอกว่าเป็นโครงสร้างปฐมภูมิและทุติยภูมิบางครั้งอาจทำได้ยาก และอาจสับสนที่จะจัดเข้าเป็นโครงสร้างประเภทใด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อย่างไรก็ตามโครงสร้าง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ทุติยภูมิ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โครงสร้างที่ทางธรณีวิทยาโครงสร้างให้ความสนใจ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โครงสร้าง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ทุติยภูมิที่สำคัญ ได้แก่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แตก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joint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แตก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เฉือน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shear fracture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เลื่อน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fault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โค้ง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fold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แตกเรียบ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cleavage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ริ้วขนาน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(foliation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เส้น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lineation)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เขตรอย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เฉือน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shear zone)</a:t>
            </a:r>
          </a:p>
        </p:txBody>
      </p:sp>
    </p:spTree>
    <p:extLst>
      <p:ext uri="{BB962C8B-B14F-4D97-AF65-F5344CB8AC3E}">
        <p14:creationId xmlns:p14="http://schemas.microsoft.com/office/powerpoint/2010/main" val="1474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44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 descr="ไฟล์:Boyaba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518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20072" y="1268760"/>
            <a:ext cx="3109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TH SarabunPSK" pitchFamily="34" charset="-34"/>
                <a:cs typeface="TH SarabunPSK" pitchFamily="34" charset="-34"/>
              </a:rPr>
              <a:t>Columnar jointed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basalt in Turkey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20" name="Picture 4" descr="File:Abiskorock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10" y="3429000"/>
            <a:ext cx="4051812" cy="30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20072" y="3598988"/>
            <a:ext cx="31091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A rock in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Abisko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fractured along existing joints possibly by mechanical frost weathering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901" y="64678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http://en.wikipedia.org/wiki/Joint_(geology)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5441" y="1109"/>
            <a:ext cx="2861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แตก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รอยแยก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joint)</a:t>
            </a:r>
          </a:p>
        </p:txBody>
      </p:sp>
    </p:spTree>
    <p:extLst>
      <p:ext uri="{BB962C8B-B14F-4D97-AF65-F5344CB8AC3E}">
        <p14:creationId xmlns:p14="http://schemas.microsoft.com/office/powerpoint/2010/main" val="1474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45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2" name="Picture 2" descr="http://www.nvcc.edu/home/cbentley/gol_135/massanutten/images/pet_store_bedding_cleav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7992888" cy="53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5726887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http://www.nvcc.edu/home/cbentley/gol_135/massanutten/massanutten.htm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7784" y="6110976"/>
            <a:ext cx="3118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รอยแตกเรียบ (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cleavage)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4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46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4" name="Picture 2" descr="http://www.rmutphysics.com/charud/naturemystery/sci3/geology/6/collisionalaniop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0" y="908720"/>
            <a:ext cx="4673554" cy="283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266" y="3740770"/>
            <a:ext cx="3033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http://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www.rmutphysics.com/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030" y="4653136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รอยคดโค้ง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Fold)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รอยคดโค้งของหินเกิดจากแรงบดอัดที่มากระทำต่อหินในขณะที่หินมีคุณสมบัติยืดหยุ่น ชั้นหินจะย่นยู่เข้าหากันในลักษณะของลูกคลื่น ชั้นหินที่คดโค้งโก่งตัวขึ้นมาเราเรียกว่า หินโค้งรูปประทุนคว่ำ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Anticline)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ส่วนชั้นหินที่ถูกบีบให้ยุบตัวลงเป็นแอ่งเรียกว่า ชั้นหินโค้งรูปประทุนหงาย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Syncline)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6" name="Picture 4" descr="http://www.nvcc.edu/home/cbentley/gol_135/sideling_hill/images/fol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98" y="1649520"/>
            <a:ext cx="3159422" cy="20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47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16632"/>
            <a:ext cx="8064896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รูปแบบทางเรขาคณิตของรอยคดโค้ง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geometry of fold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endParaRPr lang="en-US" sz="9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สันรอยโค้ง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hinge)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เป็นเส้นแนวสูงสุดของส่วนโค้ง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ของช้นหิน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2. แกนรอยคดโค้ง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fold axis)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คือ ทิศทางหรือแนวของเส้น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ที่ขนาน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กับเส้นสันรอยโค้ง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 ระนาบแกน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axial plane)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คือ ระนาบซึง! ประกอบด้วยสันรอยโค้งของหิน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ชั้น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ต่าง ๆ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ในรอย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คดโค้ง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 ส่วนข้างรอยคดโค้ง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limb)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คือ ส่วนของหิน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ที่อยู่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ทางด้าน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หนึ่ง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ของระนาบ</a:t>
            </a:r>
          </a:p>
        </p:txBody>
      </p:sp>
      <p:pic>
        <p:nvPicPr>
          <p:cNvPr id="5122" name="Picture 2" descr="http://www.geol.umd.edu/~jmerck/geol100/images/20/fold.term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45" y="3025745"/>
            <a:ext cx="4824536" cy="383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48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88640"/>
            <a:ext cx="78488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ชนิดของรอยคดโค้ง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types of folds)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รอยคดโค้งของหินมีลักษณะโครงสร้างหลายแบบ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1. รอยคดโค้งของหินมีลักษณะเทลงแนว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เดี่ยว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monocline)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รอยคดโค้ง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แบบนี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้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ประกอบด้วยรอยคดโค้งเพียงด้านเดียว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ชั้นหิน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มีลักษณะเทลงน้อยๆ ไปทางแนวเดียว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2. รอยคดโค้งแบบประทุน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คว่า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anticline)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เป็นรอยคดโค้ง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ขึ้น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เมื่อเทียบ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กับแนวราบ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 รอยคดโค้งแบบประทุนหงาย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syncline)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เป็นรอยคดโค้งลง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เทียบกับแนวราบ</a:t>
            </a:r>
          </a:p>
        </p:txBody>
      </p:sp>
      <p:pic>
        <p:nvPicPr>
          <p:cNvPr id="5" name="Picture 6" descr="http://www.geol.umd.edu/~jmerck/geol100/images/20/fold.typ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8855"/>
            <a:ext cx="7416824" cy="20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49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2" y="1124744"/>
            <a:ext cx="838681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95097" y="1164314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รอยคดโค้งแบบพลิก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กลับ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4208" y="1325908"/>
            <a:ext cx="1760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รอยคดโค้งแบบนอนลง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44371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H SarabunPSK" pitchFamily="34" charset="-34"/>
                <a:cs typeface="TH SarabunPSK" pitchFamily="34" charset="-34"/>
              </a:rPr>
              <a:t>http://legacy.belmont.sd62.bc.ca/teacher/geology12/photos/structural/</a:t>
            </a:r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260648"/>
            <a:ext cx="77048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	การเปลี่ยน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รูปและปริมาตรของ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หิน</a:t>
            </a:r>
          </a:p>
          <a:p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การเปลี่ยนรูป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และปริมาตร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Deformation)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เปลี่ยนลักษณะ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ของหิน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หรือ วัสดุที่เป็น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ของแข็ง หมายถึง การที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ิ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นมี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เปลี่ยนแปลง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ลักษณะทางกายภาพไป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จากเดิม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เช่น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เปลี่ยนแปลง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รูปร่าง ตำแหน่ง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ที่อยู่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ขนาด เป็นต้น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แบ่ง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ออกได้เป็น 2 แบบ คือ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เปลี่ยนแปลงรูปร่าง หรือ การบิดเบี้ยว หรือ การเพี้ยน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distortion)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การเปลี่ยนแปลงปริมาตร หรือ การเปลี่ยนขนาด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dilation) 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77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50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16632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เมื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หินถูกความเค้นหรือโดนแรงกระทำ จนมีความเครียดเกินขีดพลาสติก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หินจะแตกหักเคลื่อนที่ออก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จากกันเกิดเป็น 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fault)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ขึ้น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ปกติ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เคลื่อนที่ของหินจะ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เกิดในทิศทางขนานกับรอย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เลื่อนเกิดขึ้น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กับหินทุกชนิด แต่เห็นได้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ชัดเจนที่สุด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ในหินตะกอน เพราะหินตะกอนแบ่งเป็น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ชั้น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ๆ เห็นได้ชัด 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มักจะเกิดใน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ที่ลึกๆ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แต่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บางครั้ง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อาจปรากฎให้เห็นบริเวณผิวโลก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ขนาด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ตั้งแต่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ถึงเซนติเมตร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จนถึงหลายกิโลเมตร 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ของหินเป็นการยาก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ที่จะทราบ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ว่าหินข้าง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หนึ่งของ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อยู่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นิ่ง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ขณะที่อีกข้างหนึ่งเลื่อน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หรือหิน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ทั้งสอง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ข้างต่างก็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กัน ดังนั้น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การพิจารณาการ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ของหิน จึงเป็นการพิจารณาการ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แบบสัมพัทธ์กัน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ทั้งสอง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ข้าง</a:t>
            </a:r>
          </a:p>
        </p:txBody>
      </p:sp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51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2" descr="http://img.geocaching.com/cache/bedb8d0f-e59b-4cf2-83ac-cbb71913b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62108"/>
            <a:ext cx="4333186" cy="319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3877" y="153565"/>
            <a:ext cx="77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รูปแบบทางเรขาคณิตของรอย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geometry of fault)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1. ระนาบรอยเลื!อน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fault plane)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เป็นผิวของรอยแตก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ที่มีการเลื่อนเกิดขึ้น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เลื่อนที่ของ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หิน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ทั้ง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ข้างจะเกิดตามผิวของระนาบรอย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2. มุมเทรอย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dip of 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เป็นมุมแหลม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ที่เกิด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จากระนาบของรอย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ทำมุม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กับแนวราบ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ส่วนมุมของรอย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ทำมุมกับ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แนวดิ่ง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เรียกว่า มุมกลับ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hade of fault)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3. แนวระดับของรอย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strike of 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เป็นแนวราบของระนาบรอย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5975" y="6453335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http://www.geocaching.com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0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52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16631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รูปแบบทางเรขาคณิตของรอย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geometry of fault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4. หินด้านฐาน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foot wall)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ชั้นหิน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ทางด้านฐาน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ที่ล้ำไป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ทางข้างหลัง (หินอยู่ใน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ด้านมุม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เอียงของรอย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เลื่อนที่เป็น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มุมป้านกับแนวระดับ)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5. หินเพดาน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hanging wall)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เป็นชัน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B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หิน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ที่อยู่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ทางด้านบน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ที่ล้ำไป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ทางข้างหน้า (หินอยู่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ในด้าน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มุมเอียงของรอย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เลื่อนที่เป็น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มุมแหลมกับแนวระดับ)</a:t>
            </a:r>
          </a:p>
        </p:txBody>
      </p:sp>
      <p:pic>
        <p:nvPicPr>
          <p:cNvPr id="5" name="Picture 2" descr="http://img.geocaching.com/cache/bedb8d0f-e59b-4cf2-83ac-cbb71913b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62108"/>
            <a:ext cx="4333186" cy="319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5975" y="6453335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http://www.geocaching.com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98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53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16632"/>
            <a:ext cx="80648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ชนิดของรอย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types of faults)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สามารถแบ่งออกเป็นชนิดต่างๆ ตามลักษณะทิศทางของการ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คือ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1. 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ธรรมดา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normal 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บางทีเรียกว่า 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ตามแรงโน้มถ่วง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gravity fault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เป็นรอยเลื!อน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ที่เกิด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เคลื่อนที่ตาม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มุมเอียง โดย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ที่หินด้าน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ฐาน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เคลื่อนที่ขึ้นเมื่อ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เทียบกับหินเพดาน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2. 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กลับ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reverse 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เลื่อนที่เกิด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เคลื่อนที่ตาม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มุมเอียง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โดยที่หินด้าน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ฐาน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เคลื่อนที่ลงเมื่อ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เทียบกับหินเพดาน 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เลื่อนกลับนี้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ค่ามุมเอียงน้อย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กว่า 45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องศา เรียกว่า 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ย้อน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thrust fault)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3. 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แนวระดับ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strike-slip 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เลื่อนที่เกิด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จากการ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เคลื่อนที่ตามแนวสัน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หินของรอย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โดยที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ิ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นด้าน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ใดด้าน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หนึ่ง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อาจจะ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อนที่เข้า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    ออก โดยที่หินด้านหนึ่ง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หยุด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นิ่งหรือ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มีการ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เคลื่อนที่พร้อม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ๆ กัน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4. 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เฉียง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oblique-slip 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แบบเดียวกับรอย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แนวระดับ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แต่แนว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เป็นแนวเฉียงไม่เป็นเส้นตรงเช่นเดียวกับรอย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แนวระดับ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5. รอย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เลื่อนห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มุน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rotation fault)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เลื่อนที่หินแต่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ละด้านของระนาบรอย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เลื่อนทำการ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หมุนใน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แนวดิ่งหรือ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แนวราบกับหินอีกด้าน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หนึ่ง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54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File:Nor rev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6185"/>
            <a:ext cx="739320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karencarr.com/auto_image/auto_image_mid/Karen_Carr_geologic_dip_slip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15747" r="8229" b="17518"/>
          <a:stretch/>
        </p:blipFill>
        <p:spPr bwMode="auto">
          <a:xfrm>
            <a:off x="971600" y="4284522"/>
            <a:ext cx="2966250" cy="23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86726" y="620688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( Dip/Slip Fault 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662396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H SarabunPSK" pitchFamily="34" charset="-34"/>
                <a:cs typeface="TH SarabunPSK" pitchFamily="34" charset="-34"/>
              </a:rPr>
              <a:t>http://www.karencarr.com/tmpl1.php?CID=404</a:t>
            </a:r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72164" y="6223852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( Dip/Slip Fault 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813" y="378904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http://en.wikipedia.org/wiki/Fault_(geology)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55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4" name="Picture 6" descr="http://geology1a-1.wikispaces.com/file/view/af1-2.jpg/91060621/af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7344816" cy="648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7704" y="63741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http://www.hp1039.jishin.go.jp/eqchreng/figures/af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56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4" name="Picture 2" descr="cross sections to show strike-slip faults, left-lateral fault and right-lateral faul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6984776" cy="597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57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 descr="http://www.geosciences.fau.edu/Resources/CourseWebPages/Fall2011/GLY3165_F11/Diagrams%20for%20Notes/Rot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1"/>
          <a:stretch/>
        </p:blipFill>
        <p:spPr bwMode="auto">
          <a:xfrm>
            <a:off x="107504" y="1084917"/>
            <a:ext cx="4752975" cy="32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7492" y="4504764"/>
            <a:ext cx="1999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Rotation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fault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4204" y="393911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http://www.geosciences.fau.edu/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53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6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248" y="188640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เมื่อ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มีแรงมากระทำต่อวัสดุหรือหิน จะทำให้เกิดความเค้น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stress)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ซึ่ง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ความเค้น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นี้จะก่อให้เกิดการเปลี่ยนแปลงรูปร่าง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shape)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และ/หรือ ปริมาตร ของวัสดุนั้น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ซึ่ง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วัสดุนั้นอยู่ใน ภาวะความเครียด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strain condition)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ซึ่งทำให้วัสดุมีการเปลี่ยนแปลง</a:t>
            </a:r>
          </a:p>
          <a:p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วัสดุ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แต่ละชนิดจะตอบสนอง (ความเครียด) ต่อความเค้นต่างๆไม่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เหมือนกันบางครั้ง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เมื่อความเค้นหายไปวัสดุก็สู่สภาพเดิม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elastic deformation)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แต่บางครั้ง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วัสดุเปลี่ยนลักษณะไปถาวร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plastic deformation)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และบางครั้งเกิดการแตกหักของวัสดุ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rupture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45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as.purdue.edu/mesozoic/Lab_12/Stress_Typ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 bwMode="auto">
          <a:xfrm>
            <a:off x="3892503" y="321394"/>
            <a:ext cx="4597694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7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792" y="404664"/>
            <a:ext cx="38726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ความเค้น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Stress)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ความเค้น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ที่กระทำ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ต่อตัวหินปกติจะไม่เท่ากันทุกทิศทาง สามารถแยก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ความเค้น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ชนิด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คือ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•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ความเค้นบีบอัด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Compressional Stress)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• ความเค้นดึง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Tensional Stress)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• ความเค้นเฉือน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Shear Stress)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6044" y="5866009"/>
            <a:ext cx="4674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Laboratory Manual in Physical Geology 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 3</a:t>
            </a:r>
            <a:r>
              <a:rPr lang="en-US" sz="1800" baseline="30000" dirty="0" smtClean="0">
                <a:latin typeface="TH SarabunPSK" pitchFamily="34" charset="-34"/>
                <a:cs typeface="TH SarabunPSK" pitchFamily="34" charset="-34"/>
              </a:rPr>
              <a:t>nd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 Edition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 descr="http://www.geol.umd.edu/~jmerck/geol100/images/20/stres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85"/>
          <a:stretch/>
        </p:blipFill>
        <p:spPr bwMode="auto">
          <a:xfrm>
            <a:off x="177079" y="4128604"/>
            <a:ext cx="1800200" cy="25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2397" y="4128604"/>
            <a:ext cx="27796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Uniform: The force acts equally in all directions. Also called confining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stress. This 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is the kind of stress that a submarine would experience during a dive. </a:t>
            </a:r>
          </a:p>
        </p:txBody>
      </p:sp>
    </p:spTree>
    <p:extLst>
      <p:ext uri="{BB962C8B-B14F-4D97-AF65-F5344CB8AC3E}">
        <p14:creationId xmlns:p14="http://schemas.microsoft.com/office/powerpoint/2010/main" val="3821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286407"/>
            <a:ext cx="81369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ความเครียด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Strain)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ความเครียด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เป็นการตอบสนองของหินต่อความเค้น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กระทำต่อตัวมัน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การตอบสนอง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จะออกมาในรูปของการ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เปลี่ยนแปลง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รูปร่าง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Shape)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และ/หรือการ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เปลี่ยนแปลง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ปริมาตร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Volume)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ส่งผลให้หินมีการ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เปลี่ยนลักษณะ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Deformation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endParaRPr lang="en-US" sz="1000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Elastic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Deformation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วัตถุจะสามารถคืนรูปได้ ถ้าแรง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กระทำ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หมดไป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Plastic Deformation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วัตถุ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จะไม่สามารถคืนรูป (รวมถึงแตกหัก) ถึงแม้ว่าแรงที่มากระทำจะหมดหรือหยุดไป</a:t>
            </a:r>
          </a:p>
          <a:p>
            <a:endParaRPr lang="th-TH" sz="10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หินจะ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เปลี่ยนไป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อย่างไร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ขึ้นอยู่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กับชนิดของความเค้นเค้น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ที่มากระทำ อุณหภูมิ ระยะเวลา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และอัตราของความเค้น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ที่กระทำ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ตลอดจนคุณสมบัติของหินเอง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การแปรรูปหรือการ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เปลี่ยนลักษณะ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ของหิน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Deformation)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จะส่งผลทำให้เกิด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เป็นโครงสร้างธรณีหลายๆ รูปแบบ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ที่บันทึก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อยู่ในตัวหิน โครงสร้างธรณี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เหล่านี้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นักธรณีวิทยาใช้ในการศึกษา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ตรวจสอบและใช้ในการอธิบายถึงประวัติ ขนาด และ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ทิศทางของแรงต่างๆ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กระทำต่อตัวหินหรือเปลือกโลกในบริเวณ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นั้น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ๆ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61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82A11-2271-46CA-84F9-197C7A6C4A16}" type="slidenum">
              <a:rPr lang="th-TH" smtClean="0"/>
              <a:pPr/>
              <a:t>9</a:t>
            </a:fld>
            <a:endParaRPr lang="th-T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7417370" y="3879220"/>
            <a:ext cx="2706361" cy="365760"/>
          </a:xfrm>
        </p:spPr>
        <p:txBody>
          <a:bodyPr/>
          <a:lstStyle/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General Geology 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1162303</a:t>
            </a:r>
            <a:endParaRPr lang="en-US" sz="18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Dr. WORRAWAT  PROMDEN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8" y="548680"/>
            <a:ext cx="727280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มูลฐานธรณีวิทยา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โครงสร้าง</a:t>
            </a:r>
            <a:endParaRPr lang="en-US" sz="32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fundamentals of structural geology) </a:t>
            </a:r>
            <a:endParaRPr lang="en-US" sz="3200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ในที่นี้เราจัดแบ่งมูลฐานทางธรณีวิทยาโครงสร้าง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สำคัญ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ออกเป็น 3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ประเภท ได้แก่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(1) รอย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สัมผัส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contacts)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(2) โครงสร้างปฐม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ภูมิ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primary structures)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3) โครงสร้างทุติย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ภูมิ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secondary structures)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7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2656</TotalTime>
  <Words>2405</Words>
  <Application>Microsoft Office PowerPoint</Application>
  <PresentationFormat>On-screen Show (4:3)</PresentationFormat>
  <Paragraphs>403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130</cp:revision>
  <dcterms:created xsi:type="dcterms:W3CDTF">2012-06-14T04:32:08Z</dcterms:created>
  <dcterms:modified xsi:type="dcterms:W3CDTF">2013-10-31T06:51:03Z</dcterms:modified>
</cp:coreProperties>
</file>