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8" r:id="rId2"/>
    <p:sldId id="257" r:id="rId3"/>
    <p:sldId id="299" r:id="rId4"/>
    <p:sldId id="310" r:id="rId5"/>
    <p:sldId id="304" r:id="rId6"/>
    <p:sldId id="315" r:id="rId7"/>
    <p:sldId id="305" r:id="rId8"/>
    <p:sldId id="306" r:id="rId9"/>
    <p:sldId id="307" r:id="rId10"/>
    <p:sldId id="308" r:id="rId11"/>
    <p:sldId id="309" r:id="rId12"/>
    <p:sldId id="319" r:id="rId13"/>
    <p:sldId id="311" r:id="rId14"/>
    <p:sldId id="312" r:id="rId15"/>
    <p:sldId id="313" r:id="rId16"/>
    <p:sldId id="300" r:id="rId17"/>
    <p:sldId id="314" r:id="rId18"/>
    <p:sldId id="259" r:id="rId19"/>
    <p:sldId id="266" r:id="rId20"/>
    <p:sldId id="267" r:id="rId21"/>
    <p:sldId id="301" r:id="rId22"/>
    <p:sldId id="265" r:id="rId23"/>
    <p:sldId id="268" r:id="rId24"/>
    <p:sldId id="269" r:id="rId25"/>
    <p:sldId id="273" r:id="rId26"/>
    <p:sldId id="271" r:id="rId27"/>
    <p:sldId id="270" r:id="rId28"/>
    <p:sldId id="272" r:id="rId29"/>
    <p:sldId id="274" r:id="rId30"/>
    <p:sldId id="275" r:id="rId31"/>
    <p:sldId id="276" r:id="rId32"/>
    <p:sldId id="302" r:id="rId33"/>
    <p:sldId id="280" r:id="rId34"/>
    <p:sldId id="284" r:id="rId35"/>
    <p:sldId id="286" r:id="rId36"/>
    <p:sldId id="285" r:id="rId37"/>
    <p:sldId id="303" r:id="rId38"/>
    <p:sldId id="287" r:id="rId39"/>
    <p:sldId id="316" r:id="rId40"/>
    <p:sldId id="318" r:id="rId41"/>
    <p:sldId id="323" r:id="rId42"/>
    <p:sldId id="320" r:id="rId43"/>
    <p:sldId id="321" r:id="rId44"/>
    <p:sldId id="322" r:id="rId45"/>
    <p:sldId id="324" r:id="rId46"/>
    <p:sldId id="325" r:id="rId47"/>
    <p:sldId id="326" r:id="rId48"/>
    <p:sldId id="346" r:id="rId49"/>
    <p:sldId id="327" r:id="rId50"/>
    <p:sldId id="328" r:id="rId51"/>
    <p:sldId id="357" r:id="rId52"/>
    <p:sldId id="358" r:id="rId53"/>
    <p:sldId id="361" r:id="rId54"/>
    <p:sldId id="353" r:id="rId55"/>
    <p:sldId id="347" r:id="rId56"/>
    <p:sldId id="348" r:id="rId57"/>
    <p:sldId id="352" r:id="rId58"/>
    <p:sldId id="349" r:id="rId59"/>
    <p:sldId id="351" r:id="rId60"/>
    <p:sldId id="362" r:id="rId61"/>
    <p:sldId id="355" r:id="rId62"/>
    <p:sldId id="363" r:id="rId63"/>
    <p:sldId id="364" r:id="rId64"/>
    <p:sldId id="356" r:id="rId65"/>
    <p:sldId id="342" r:id="rId66"/>
    <p:sldId id="343" r:id="rId67"/>
    <p:sldId id="344" r:id="rId68"/>
    <p:sldId id="340" r:id="rId69"/>
    <p:sldId id="333" r:id="rId70"/>
    <p:sldId id="341" r:id="rId71"/>
    <p:sldId id="345" r:id="rId72"/>
    <p:sldId id="334" r:id="rId73"/>
    <p:sldId id="335" r:id="rId74"/>
    <p:sldId id="336" r:id="rId75"/>
    <p:sldId id="365" r:id="rId76"/>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E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146709-5B33-4AE8-9B99-7B5D8123D829}" type="datetimeFigureOut">
              <a:rPr lang="th-TH" smtClean="0"/>
              <a:t>31/10/56</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36BD8A-C315-40C9-894B-4D9CF5D7D47A}" type="slidenum">
              <a:rPr lang="th-TH" smtClean="0"/>
              <a:t>‹#›</a:t>
            </a:fld>
            <a:endParaRPr lang="th-TH"/>
          </a:p>
        </p:txBody>
      </p:sp>
    </p:spTree>
    <p:extLst>
      <p:ext uri="{BB962C8B-B14F-4D97-AF65-F5344CB8AC3E}">
        <p14:creationId xmlns:p14="http://schemas.microsoft.com/office/powerpoint/2010/main" val="4193958491"/>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C39CA195-6ABB-45B9-80A7-2A2C66265303}" type="slidenum">
              <a:rPr lang="th-TH" smtClean="0"/>
              <a:pPr/>
              <a:t>1</a:t>
            </a:fld>
            <a:endParaRPr lang="th-TH"/>
          </a:p>
        </p:txBody>
      </p:sp>
      <p:sp>
        <p:nvSpPr>
          <p:cNvPr id="5" name="Footer Placeholder 4"/>
          <p:cNvSpPr>
            <a:spLocks noGrp="1"/>
          </p:cNvSpPr>
          <p:nvPr>
            <p:ph type="ftr" sz="quarter" idx="11"/>
          </p:nvPr>
        </p:nvSpPr>
        <p:spPr/>
        <p:txBody>
          <a:bodyPr/>
          <a:lstStyle/>
          <a:p>
            <a:r>
              <a:rPr lang="en-US" dirty="0" smtClean="0"/>
              <a:t>General Geology  </a:t>
            </a:r>
            <a:r>
              <a:rPr lang="en-US" dirty="0" smtClean="0"/>
              <a:t>1162303</a:t>
            </a:r>
            <a:endParaRPr lang="th-TH" dirty="0"/>
          </a:p>
        </p:txBody>
      </p:sp>
    </p:spTree>
    <p:extLst>
      <p:ext uri="{BB962C8B-B14F-4D97-AF65-F5344CB8AC3E}">
        <p14:creationId xmlns:p14="http://schemas.microsoft.com/office/powerpoint/2010/main" val="21695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B4B2C5-5A43-43CE-8FF4-F4B4F4FA398B}" type="datetimeFigureOut">
              <a:rPr lang="th-TH" smtClean="0"/>
              <a:t>31/10/56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2CC4C015-0880-4144-B6FA-56C8BA268A36}" type="slidenum">
              <a:rPr lang="th-TH" smtClean="0"/>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4B2C5-5A43-43CE-8FF4-F4B4F4FA398B}" type="datetimeFigureOut">
              <a:rPr lang="th-TH" smtClean="0"/>
              <a:t>31/10/56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2CC4C015-0880-4144-B6FA-56C8BA268A36}" type="slidenum">
              <a:rPr lang="th-TH" smtClean="0"/>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4B2C5-5A43-43CE-8FF4-F4B4F4FA398B}" type="datetimeFigureOut">
              <a:rPr lang="th-TH" smtClean="0"/>
              <a:t>31/10/56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2CC4C015-0880-4144-B6FA-56C8BA268A36}" type="slidenum">
              <a:rPr lang="th-TH" smtClean="0"/>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4B2C5-5A43-43CE-8FF4-F4B4F4FA398B}" type="datetimeFigureOut">
              <a:rPr lang="th-TH" smtClean="0"/>
              <a:t>31/10/56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2CC4C015-0880-4144-B6FA-56C8BA268A36}" type="slidenum">
              <a:rPr lang="th-TH" smtClean="0"/>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B4B2C5-5A43-43CE-8FF4-F4B4F4FA398B}" type="datetimeFigureOut">
              <a:rPr lang="th-TH" smtClean="0"/>
              <a:t>31/10/56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2CC4C015-0880-4144-B6FA-56C8BA268A36}" type="slidenum">
              <a:rPr lang="th-TH" smtClean="0"/>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B4B2C5-5A43-43CE-8FF4-F4B4F4FA398B}" type="datetimeFigureOut">
              <a:rPr lang="th-TH" smtClean="0"/>
              <a:t>31/10/56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2CC4C015-0880-4144-B6FA-56C8BA268A36}" type="slidenum">
              <a:rPr lang="th-TH" smtClean="0"/>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B4B2C5-5A43-43CE-8FF4-F4B4F4FA398B}" type="datetimeFigureOut">
              <a:rPr lang="th-TH" smtClean="0"/>
              <a:t>31/10/56</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2CC4C015-0880-4144-B6FA-56C8BA268A36}" type="slidenum">
              <a:rPr lang="th-TH" smtClean="0"/>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B4B2C5-5A43-43CE-8FF4-F4B4F4FA398B}" type="datetimeFigureOut">
              <a:rPr lang="th-TH" smtClean="0"/>
              <a:t>31/10/56</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2CC4C015-0880-4144-B6FA-56C8BA268A36}" type="slidenum">
              <a:rPr lang="th-TH" smtClean="0"/>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4B2C5-5A43-43CE-8FF4-F4B4F4FA398B}" type="datetimeFigureOut">
              <a:rPr lang="th-TH" smtClean="0"/>
              <a:t>31/10/56</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2CC4C015-0880-4144-B6FA-56C8BA268A36}" type="slidenum">
              <a:rPr lang="th-TH" smtClean="0"/>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4B2C5-5A43-43CE-8FF4-F4B4F4FA398B}" type="datetimeFigureOut">
              <a:rPr lang="th-TH" smtClean="0"/>
              <a:t>31/10/56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2CC4C015-0880-4144-B6FA-56C8BA268A36}" type="slidenum">
              <a:rPr lang="th-TH" smtClean="0"/>
              <a:t>‹#›</a:t>
            </a:fld>
            <a:endParaRPr lang="th-TH"/>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0B4B2C5-5A43-43CE-8FF4-F4B4F4FA398B}" type="datetimeFigureOut">
              <a:rPr lang="th-TH" smtClean="0"/>
              <a:t>31/10/56</a:t>
            </a:fld>
            <a:endParaRPr lang="th-TH"/>
          </a:p>
        </p:txBody>
      </p:sp>
      <p:sp>
        <p:nvSpPr>
          <p:cNvPr id="9" name="Slide Number Placeholder 8"/>
          <p:cNvSpPr>
            <a:spLocks noGrp="1"/>
          </p:cNvSpPr>
          <p:nvPr>
            <p:ph type="sldNum" sz="quarter" idx="11"/>
          </p:nvPr>
        </p:nvSpPr>
        <p:spPr/>
        <p:txBody>
          <a:bodyPr/>
          <a:lstStyle/>
          <a:p>
            <a:fld id="{2CC4C015-0880-4144-B6FA-56C8BA268A36}" type="slidenum">
              <a:rPr lang="th-TH" smtClean="0"/>
              <a:t>‹#›</a:t>
            </a:fld>
            <a:endParaRPr lang="th-TH"/>
          </a:p>
        </p:txBody>
      </p:sp>
      <p:sp>
        <p:nvSpPr>
          <p:cNvPr id="10" name="Footer Placeholder 9"/>
          <p:cNvSpPr>
            <a:spLocks noGrp="1"/>
          </p:cNvSpPr>
          <p:nvPr>
            <p:ph type="ftr" sz="quarter" idx="12"/>
          </p:nvPr>
        </p:nvSpPr>
        <p:spPr/>
        <p:txBody>
          <a:bodyPr/>
          <a:lstStyle/>
          <a:p>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CC4C015-0880-4144-B6FA-56C8BA268A36}" type="slidenum">
              <a:rPr lang="th-TH" smtClean="0"/>
              <a:t>‹#›</a:t>
            </a:fld>
            <a:endParaRPr lang="th-TH"/>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h-TH"/>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0B4B2C5-5A43-43CE-8FF4-F4B4F4FA398B}" type="datetimeFigureOut">
              <a:rPr lang="th-TH" smtClean="0"/>
              <a:t>31/10/56</a:t>
            </a:fld>
            <a:endParaRPr lang="th-T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negeology.org/home.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volcanodiscovery.com/photos/lava_flows/photographs_of_lava_flows/image8.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upload.wikimedia.org/wikipedia/commons/4/4a/MtCleveland_ISS013-E-24184.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upload.wikimedia.org/wikipedia/commons/a/af/Destructive_plate_margin.p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ciencephoto.com/image/151469/large/C0088780-Eruption_of_Vesuvius_in_1630-SPL.jpg"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marttravelinfo.com/wp-content/uploads/2012/03/ve3d-vesuvius.jpg"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1.bp.blogspot.com/-NsXJzzETpXg/TkMK1YLkR4I/AAAAAAAAAKA/kmZ7uQRqD5Q/s1600/VesuviusSnow.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upload.wikimedia.org/wikipedia/commons/b/b8/Mt_Vesuvius_79_AD_eruption_3.sv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upload.wikimedia.org/wikipedia/commons/5/5c/Pompeii_the_last_day_1.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upload.wikimedia.org/wikipedia/commons/b/bc/Pompeii_Garden_of_the_Fugitives_02.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upload.wikimedia.org/wikipedia/commons/6/6f/Pompeji_get%C3%B6teter_Hund.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upload.wikimedia.org/wikipedia/commons/d/dc/MSH82_st_helens_plume_from_harrys_ridge_05-19-82.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upload.wikimedia.org/wikipedia/commons/a/ae/Hawaiian_Eruption-numbers.sv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upload.wikimedia.org/wikipedia/commons/c/c3/Hawai'i.jpg"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en.wikipedia.org/wiki/File:Mapmaunaloa.sv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upload.wikimedia.org/wikipedia/commons/3/36/Kohala_volcano.jpeg"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upload.wikimedia.org/wikipedia/commons/8/8d/Mauna_Kea_from_the_ocean.jpg" TargetMode="Externa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upload.wikimedia.org/wikipedia/commons/a/af/Location_Mauna_Kea.sv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hyperlink" Target="//upload.wikimedia.org/wikipedia/commons/1/10/Cinder_cone_diagram.gi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upload.wikimedia.org/wikipedia/commons/6/63/Capulin_1980_tde00005.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upload.wikimedia.org/wikipedia/commons/3/3b/Mount-Aso-Naka-dake.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upload.wikimedia.org/wikipedia/commons/d/d8/Kome_Zuka.JP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en.wikipedia.org/wiki/File:Zhang_Heng.jpg" TargetMode="Externa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sciencephoto.com/image/364754/large/V9000161-Chinese_earthquake_detector,_artwork-SPL.jp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upload.wikimedia.org/wikipedia/commons/0/0f/Kinemetrics_seismograph.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e Geology">
            <a:hlinkClick r:id="rId3" tooltip="One Geology"/>
          </p:cNvPr>
          <p:cNvPicPr>
            <a:picLocks noChangeAspect="1" noChangeArrowheads="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298876" y="1"/>
            <a:ext cx="4442069" cy="40882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48679"/>
            <a:ext cx="9144000" cy="1015663"/>
          </a:xfrm>
          <a:prstGeom prst="rect">
            <a:avLst/>
          </a:prstGeom>
        </p:spPr>
        <p:txBody>
          <a:bodyPr wrap="square">
            <a:spAutoFit/>
          </a:bodyPr>
          <a:lstStyle/>
          <a:p>
            <a:pPr algn="ctr"/>
            <a:r>
              <a:rPr lang="th-TH" sz="6000" b="1" dirty="0" smtClean="0">
                <a:solidFill>
                  <a:srgbClr val="FF0000"/>
                </a:solidFill>
                <a:effectLst>
                  <a:outerShdw blurRad="38100" dist="38100" dir="2700000" algn="tl">
                    <a:srgbClr val="000000">
                      <a:alpha val="43137"/>
                    </a:srgbClr>
                  </a:outerShdw>
                </a:effectLst>
                <a:latin typeface="TH SarabunPSK" pitchFamily="34" charset="-34"/>
                <a:cs typeface="TH SarabunPSK" pitchFamily="34" charset="-34"/>
              </a:rPr>
              <a:t>ธรณีวิทยาทั่วไป</a:t>
            </a:r>
            <a:endParaRPr lang="th-TH" sz="6000" b="1" dirty="0">
              <a:solidFill>
                <a:srgbClr val="FF0000"/>
              </a:solidFill>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5" name="Rectangle 4"/>
          <p:cNvSpPr/>
          <p:nvPr/>
        </p:nvSpPr>
        <p:spPr>
          <a:xfrm>
            <a:off x="85740" y="1373023"/>
            <a:ext cx="9144000" cy="923330"/>
          </a:xfrm>
          <a:prstGeom prst="rect">
            <a:avLst/>
          </a:prstGeom>
        </p:spPr>
        <p:txBody>
          <a:bodyPr wrap="square">
            <a:spAutoFit/>
          </a:bodyPr>
          <a:lstStyle/>
          <a:p>
            <a:pPr algn="ctr"/>
            <a:r>
              <a:rPr lang="en-US" sz="5400" b="1" dirty="0" smtClean="0">
                <a:solidFill>
                  <a:srgbClr val="FF0000"/>
                </a:solidFill>
                <a:effectLst>
                  <a:outerShdw blurRad="38100" dist="38100" dir="2700000" algn="tl">
                    <a:srgbClr val="000000">
                      <a:alpha val="43137"/>
                    </a:srgbClr>
                  </a:outerShdw>
                </a:effectLst>
                <a:latin typeface="TH SarabunPSK" pitchFamily="34" charset="-34"/>
                <a:cs typeface="TH SarabunPSK" pitchFamily="34" charset="-34"/>
              </a:rPr>
              <a:t>General Geology</a:t>
            </a:r>
            <a:endParaRPr lang="th-TH" sz="5400" b="1" dirty="0">
              <a:solidFill>
                <a:srgbClr val="FF0000"/>
              </a:solidFill>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6" name="Rectangle 5"/>
          <p:cNvSpPr/>
          <p:nvPr/>
        </p:nvSpPr>
        <p:spPr>
          <a:xfrm>
            <a:off x="0" y="2229786"/>
            <a:ext cx="9144000" cy="1323439"/>
          </a:xfrm>
          <a:prstGeom prst="rect">
            <a:avLst/>
          </a:prstGeom>
        </p:spPr>
        <p:txBody>
          <a:bodyPr wrap="square">
            <a:spAutoFit/>
          </a:bodyPr>
          <a:lstStyle/>
          <a:p>
            <a:pPr algn="ctr"/>
            <a:r>
              <a:rPr lang="th-TH" sz="4000" b="1" dirty="0"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rPr>
              <a:t> รหัสวิชา   </a:t>
            </a:r>
            <a:r>
              <a:rPr lang="th-TH" sz="4000" b="1" dirty="0"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rPr>
              <a:t>1162303</a:t>
            </a:r>
            <a:endParaRPr lang="th-TH" sz="4000" b="1" dirty="0"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endParaRPr>
          </a:p>
          <a:p>
            <a:pPr algn="ctr"/>
            <a:r>
              <a:rPr lang="th-TH" sz="4000" b="1" dirty="0"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rPr>
              <a:t>หน่วยกิต  </a:t>
            </a:r>
            <a:r>
              <a:rPr lang="en-US" sz="4000" b="1" dirty="0">
                <a:solidFill>
                  <a:srgbClr val="660066"/>
                </a:solidFill>
                <a:effectLst>
                  <a:outerShdw blurRad="38100" dist="38100" dir="2700000" algn="tl">
                    <a:srgbClr val="000000">
                      <a:alpha val="43137"/>
                    </a:srgbClr>
                  </a:outerShdw>
                </a:effectLst>
                <a:latin typeface="TH SarabunPSK" pitchFamily="34" charset="-34"/>
                <a:cs typeface="TH SarabunPSK" pitchFamily="34" charset="-34"/>
              </a:rPr>
              <a:t>3</a:t>
            </a:r>
            <a:r>
              <a:rPr lang="th-TH" sz="4000" b="1" dirty="0"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rPr>
              <a:t>  (</a:t>
            </a:r>
            <a:r>
              <a:rPr lang="en-US" sz="4000" b="1" dirty="0"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rPr>
              <a:t>2</a:t>
            </a:r>
            <a:r>
              <a:rPr lang="th-TH" sz="4000" b="1" dirty="0"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rPr>
              <a:t>-2-</a:t>
            </a:r>
            <a:r>
              <a:rPr lang="en-US" sz="4000" b="1"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rPr>
              <a:t>5</a:t>
            </a:r>
            <a:r>
              <a:rPr lang="th-TH" sz="4000" b="1"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rPr>
              <a:t>)</a:t>
            </a:r>
            <a:endParaRPr lang="th-TH" sz="4000" b="1" dirty="0" smtClean="0">
              <a:solidFill>
                <a:srgbClr val="660066"/>
              </a:solidFill>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8" name="TextBox 7"/>
          <p:cNvSpPr txBox="1"/>
          <p:nvPr/>
        </p:nvSpPr>
        <p:spPr>
          <a:xfrm>
            <a:off x="-878" y="4014504"/>
            <a:ext cx="9144878" cy="584775"/>
          </a:xfrm>
          <a:prstGeom prst="rect">
            <a:avLst/>
          </a:prstGeom>
          <a:noFill/>
        </p:spPr>
        <p:txBody>
          <a:bodyPr wrap="square" rtlCol="0">
            <a:spAutoFit/>
          </a:bodyPr>
          <a:lstStyle/>
          <a:p>
            <a:pPr algn="ctr"/>
            <a:r>
              <a:rPr lang="th-TH" sz="3200" b="1" dirty="0" smtClean="0">
                <a:latin typeface="TH SarabunPSK" pitchFamily="34" charset="-34"/>
                <a:cs typeface="TH SarabunPSK" pitchFamily="34" charset="-34"/>
              </a:rPr>
              <a:t>หลักสูตร   ครุศาสตรบัณฑิต (วิทยาศาสตร์)  </a:t>
            </a:r>
            <a:r>
              <a:rPr lang="en-US" sz="3200" b="1" dirty="0" smtClean="0">
                <a:latin typeface="TH SarabunPSK" pitchFamily="34" charset="-34"/>
                <a:cs typeface="TH SarabunPSK" pitchFamily="34" charset="-34"/>
              </a:rPr>
              <a:t>5 </a:t>
            </a:r>
            <a:r>
              <a:rPr lang="th-TH" sz="3200" b="1" dirty="0" smtClean="0">
                <a:latin typeface="TH SarabunPSK" pitchFamily="34" charset="-34"/>
                <a:cs typeface="TH SarabunPSK" pitchFamily="34" charset="-34"/>
              </a:rPr>
              <a:t>ปี  ภาคปกติ</a:t>
            </a:r>
            <a:endParaRPr lang="th-TH" sz="3200" b="1" dirty="0">
              <a:latin typeface="TH SarabunPSK" pitchFamily="34" charset="-34"/>
              <a:cs typeface="TH SarabunPSK" pitchFamily="34" charset="-34"/>
            </a:endParaRPr>
          </a:p>
        </p:txBody>
      </p:sp>
      <p:sp>
        <p:nvSpPr>
          <p:cNvPr id="9" name="Rectangle 8"/>
          <p:cNvSpPr/>
          <p:nvPr/>
        </p:nvSpPr>
        <p:spPr>
          <a:xfrm>
            <a:off x="1576041" y="4572700"/>
            <a:ext cx="2967479" cy="1384995"/>
          </a:xfrm>
          <a:prstGeom prst="rect">
            <a:avLst/>
          </a:prstGeom>
        </p:spPr>
        <p:txBody>
          <a:bodyPr wrap="none">
            <a:spAutoFit/>
          </a:bodyPr>
          <a:lstStyle/>
          <a:p>
            <a:r>
              <a:rPr lang="th-TH" b="1" dirty="0" smtClean="0">
                <a:latin typeface="TH SarabunPSK" pitchFamily="34" charset="-34"/>
                <a:cs typeface="TH SarabunPSK" pitchFamily="34" charset="-34"/>
              </a:rPr>
              <a:t>หมวดวิชาเฉพาะด้าน  </a:t>
            </a:r>
          </a:p>
          <a:p>
            <a:r>
              <a:rPr lang="th-TH" b="1" dirty="0">
                <a:latin typeface="TH SarabunPSK" pitchFamily="34" charset="-34"/>
                <a:cs typeface="TH SarabunPSK" pitchFamily="34" charset="-34"/>
              </a:rPr>
              <a:t> </a:t>
            </a:r>
            <a:r>
              <a:rPr lang="th-TH" b="1" dirty="0" smtClean="0">
                <a:latin typeface="TH SarabunPSK" pitchFamily="34" charset="-34"/>
                <a:cs typeface="TH SarabunPSK" pitchFamily="34" charset="-34"/>
              </a:rPr>
              <a:t>        กลุ่มวิชาเนื้อหา </a:t>
            </a:r>
          </a:p>
          <a:p>
            <a:r>
              <a:rPr lang="th-TH" b="1" dirty="0">
                <a:latin typeface="TH SarabunPSK" pitchFamily="34" charset="-34"/>
                <a:cs typeface="TH SarabunPSK" pitchFamily="34" charset="-34"/>
              </a:rPr>
              <a:t> </a:t>
            </a:r>
            <a:r>
              <a:rPr lang="th-TH" b="1" dirty="0" smtClean="0">
                <a:latin typeface="TH SarabunPSK" pitchFamily="34" charset="-34"/>
                <a:cs typeface="TH SarabunPSK" pitchFamily="34" charset="-34"/>
              </a:rPr>
              <a:t>                     วิชาบังคับ</a:t>
            </a:r>
            <a:endParaRPr lang="th-TH" b="1" dirty="0">
              <a:latin typeface="TH SarabunPSK" pitchFamily="34" charset="-34"/>
              <a:cs typeface="TH SarabunPSK" pitchFamily="34" charset="-34"/>
            </a:endParaRPr>
          </a:p>
        </p:txBody>
      </p:sp>
      <p:sp>
        <p:nvSpPr>
          <p:cNvPr id="10" name="TextBox 9"/>
          <p:cNvSpPr txBox="1"/>
          <p:nvPr/>
        </p:nvSpPr>
        <p:spPr>
          <a:xfrm>
            <a:off x="-878" y="5826470"/>
            <a:ext cx="9144877" cy="707886"/>
          </a:xfrm>
          <a:prstGeom prst="rect">
            <a:avLst/>
          </a:prstGeom>
          <a:noFill/>
        </p:spPr>
        <p:txBody>
          <a:bodyPr wrap="square" rtlCol="0">
            <a:spAutoFit/>
          </a:bodyPr>
          <a:lstStyle/>
          <a:p>
            <a:pPr algn="ctr"/>
            <a:r>
              <a:rPr lang="th-TH" sz="4000" b="1" dirty="0" smtClean="0">
                <a:effectLst>
                  <a:outerShdw blurRad="38100" dist="38100" dir="2700000" algn="tl">
                    <a:srgbClr val="000000">
                      <a:alpha val="43137"/>
                    </a:srgbClr>
                  </a:outerShdw>
                </a:effectLst>
                <a:latin typeface="TH SarabunPSK" pitchFamily="34" charset="-34"/>
                <a:cs typeface="TH SarabunPSK" pitchFamily="34" charset="-34"/>
              </a:rPr>
              <a:t>อ. ดร. วรวัฒน์ พรหมเด่น</a:t>
            </a:r>
            <a:endParaRPr lang="th-TH" sz="4000" b="1" dirty="0">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2"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3" name="Slide Number Placeholder 2"/>
          <p:cNvSpPr>
            <a:spLocks noGrp="1"/>
          </p:cNvSpPr>
          <p:nvPr>
            <p:ph type="sldNum" sz="quarter" idx="12"/>
          </p:nvPr>
        </p:nvSpPr>
        <p:spPr/>
        <p:txBody>
          <a:bodyPr/>
          <a:lstStyle/>
          <a:p>
            <a:fld id="{D9D82A11-2271-46CA-84F9-197C7A6C4A16}" type="slidenum">
              <a:rPr lang="th-TH" smtClean="0"/>
              <a:pPr/>
              <a:t>1</a:t>
            </a:fld>
            <a:endParaRPr lang="th-TH" dirty="0"/>
          </a:p>
        </p:txBody>
      </p:sp>
    </p:spTree>
    <p:extLst>
      <p:ext uri="{BB962C8B-B14F-4D97-AF65-F5344CB8AC3E}">
        <p14:creationId xmlns:p14="http://schemas.microsoft.com/office/powerpoint/2010/main" val="775998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10</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107504" y="32182"/>
            <a:ext cx="4695516" cy="523220"/>
          </a:xfrm>
          <a:prstGeom prst="rect">
            <a:avLst/>
          </a:prstGeom>
        </p:spPr>
        <p:txBody>
          <a:bodyPr wrap="none">
            <a:spAutoFit/>
          </a:bodyPr>
          <a:lstStyle/>
          <a:p>
            <a:r>
              <a:rPr lang="th-TH" b="1" dirty="0">
                <a:latin typeface="TH SarabunPSK" pitchFamily="34" charset="-34"/>
                <a:cs typeface="TH SarabunPSK" pitchFamily="34" charset="-34"/>
              </a:rPr>
              <a:t>การเกิดของภูเขาไฟเบื้องต้น มี 5 ประเภทดังนี้ </a:t>
            </a:r>
          </a:p>
        </p:txBody>
      </p:sp>
      <p:sp>
        <p:nvSpPr>
          <p:cNvPr id="4" name="Rectangle 3"/>
          <p:cNvSpPr/>
          <p:nvPr/>
        </p:nvSpPr>
        <p:spPr>
          <a:xfrm>
            <a:off x="347976" y="549548"/>
            <a:ext cx="7992888" cy="2369880"/>
          </a:xfrm>
          <a:prstGeom prst="rect">
            <a:avLst/>
          </a:prstGeom>
        </p:spPr>
        <p:txBody>
          <a:bodyPr wrap="square">
            <a:spAutoFit/>
          </a:bodyPr>
          <a:lstStyle/>
          <a:p>
            <a:r>
              <a:rPr lang="en-US" sz="3200" b="1" dirty="0" smtClean="0">
                <a:latin typeface="TH SarabunPSK" pitchFamily="34" charset="-34"/>
                <a:cs typeface="TH SarabunPSK" pitchFamily="34" charset="-34"/>
              </a:rPr>
              <a:t>4.Continental-margin volcanoes</a:t>
            </a:r>
          </a:p>
          <a:p>
            <a:r>
              <a:rPr lang="th-TH" dirty="0">
                <a:latin typeface="TH SarabunPSK" pitchFamily="34" charset="-34"/>
                <a:cs typeface="TH SarabunPSK" pitchFamily="34" charset="-34"/>
              </a:rPr>
              <a:t>การเคลื่อน</a:t>
            </a:r>
            <a:r>
              <a:rPr lang="th-TH" dirty="0" smtClean="0">
                <a:latin typeface="TH SarabunPSK" pitchFamily="34" charset="-34"/>
                <a:cs typeface="TH SarabunPSK" pitchFamily="34" charset="-34"/>
              </a:rPr>
              <a:t>ตัวของแผ่นเปลือกโลกมหาสมุทรมุดใต้แผ่นเปลือกโลกทวีป ผ่านชั้น</a:t>
            </a:r>
            <a:r>
              <a:rPr lang="th-TH" dirty="0">
                <a:latin typeface="TH SarabunPSK" pitchFamily="34" charset="-34"/>
                <a:cs typeface="TH SarabunPSK" pitchFamily="34" charset="-34"/>
              </a:rPr>
              <a:t>หินตะกอนใต้ทะเล ด้วยแรงดันจากด้านล่าง จึงทำให้</a:t>
            </a:r>
            <a:r>
              <a:rPr lang="th-TH" dirty="0" smtClean="0">
                <a:latin typeface="TH SarabunPSK" pitchFamily="34" charset="-34"/>
                <a:cs typeface="TH SarabunPSK" pitchFamily="34" charset="-34"/>
              </a:rPr>
              <a:t>แผ่นเปลือก</a:t>
            </a:r>
            <a:r>
              <a:rPr lang="th-TH" dirty="0">
                <a:latin typeface="TH SarabunPSK" pitchFamily="34" charset="-34"/>
                <a:cs typeface="TH SarabunPSK" pitchFamily="34" charset="-34"/>
              </a:rPr>
              <a:t>โลกอยู่ด้านบนแตกออกเป็นช่องว่าง เรียกว่า </a:t>
            </a:r>
            <a:r>
              <a:rPr lang="en-US" dirty="0">
                <a:latin typeface="TH SarabunPSK" pitchFamily="34" charset="-34"/>
                <a:cs typeface="TH SarabunPSK" pitchFamily="34" charset="-34"/>
              </a:rPr>
              <a:t>Oceanic </a:t>
            </a:r>
            <a:r>
              <a:rPr lang="en-US" dirty="0" smtClean="0">
                <a:latin typeface="TH SarabunPSK" pitchFamily="34" charset="-34"/>
                <a:cs typeface="TH SarabunPSK" pitchFamily="34" charset="-34"/>
              </a:rPr>
              <a:t>trench</a:t>
            </a:r>
            <a:endParaRPr lang="en-US" dirty="0">
              <a:latin typeface="TH SarabunPSK" pitchFamily="34" charset="-34"/>
              <a:cs typeface="TH SarabunPSK" pitchFamily="34" charset="-34"/>
            </a:endParaRPr>
          </a:p>
          <a:p>
            <a:r>
              <a:rPr lang="en-US" sz="3200" b="1" dirty="0" smtClean="0">
                <a:latin typeface="TH SarabunPSK" pitchFamily="34" charset="-34"/>
                <a:cs typeface="TH SarabunPSK" pitchFamily="34" charset="-34"/>
              </a:rPr>
              <a:t> </a:t>
            </a:r>
            <a:endParaRPr lang="th-TH" sz="3200" b="1" dirty="0" smtClean="0">
              <a:latin typeface="TH SarabunPSK" pitchFamily="34" charset="-34"/>
              <a:cs typeface="TH SarabunPSK" pitchFamily="34" charset="-34"/>
            </a:endParaRPr>
          </a:p>
        </p:txBody>
      </p:sp>
      <p:pic>
        <p:nvPicPr>
          <p:cNvPr id="22530" name="Picture 2" descr="http://www.sunflowercosmos.org/blue_mable/volcanoes_images/z_continental-marg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008" y="2420888"/>
            <a:ext cx="5662824" cy="37752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75522" y="6196105"/>
            <a:ext cx="6720696" cy="523220"/>
          </a:xfrm>
          <a:prstGeom prst="rect">
            <a:avLst/>
          </a:prstGeom>
        </p:spPr>
        <p:txBody>
          <a:bodyPr wrap="square">
            <a:spAutoFit/>
          </a:bodyPr>
          <a:lstStyle/>
          <a:p>
            <a:r>
              <a:rPr lang="th-TH" dirty="0">
                <a:latin typeface="TH SarabunPSK" pitchFamily="34" charset="-34"/>
                <a:cs typeface="TH SarabunPSK" pitchFamily="34" charset="-34"/>
              </a:rPr>
              <a:t>เช่น ภูเขา</a:t>
            </a:r>
            <a:r>
              <a:rPr lang="th-TH" dirty="0" smtClean="0">
                <a:latin typeface="TH SarabunPSK" pitchFamily="34" charset="-34"/>
                <a:cs typeface="TH SarabunPSK" pitchFamily="34" charset="-34"/>
              </a:rPr>
              <a:t>ไฟใน</a:t>
            </a:r>
            <a:r>
              <a:rPr lang="th-TH" dirty="0">
                <a:latin typeface="TH SarabunPSK" pitchFamily="34" charset="-34"/>
                <a:cs typeface="TH SarabunPSK" pitchFamily="34" charset="-34"/>
              </a:rPr>
              <a:t>บริเวณ </a:t>
            </a:r>
            <a:r>
              <a:rPr lang="en-US" dirty="0">
                <a:latin typeface="TH SarabunPSK" pitchFamily="34" charset="-34"/>
                <a:cs typeface="TH SarabunPSK" pitchFamily="34" charset="-34"/>
              </a:rPr>
              <a:t>North America</a:t>
            </a:r>
          </a:p>
        </p:txBody>
      </p:sp>
      <p:sp>
        <p:nvSpPr>
          <p:cNvPr id="8" name="Rectangle 7"/>
          <p:cNvSpPr/>
          <p:nvPr/>
        </p:nvSpPr>
        <p:spPr>
          <a:xfrm>
            <a:off x="169262" y="6196105"/>
            <a:ext cx="4572000" cy="400110"/>
          </a:xfrm>
          <a:prstGeom prst="rect">
            <a:avLst/>
          </a:prstGeom>
        </p:spPr>
        <p:txBody>
          <a:bodyPr>
            <a:spAutoFit/>
          </a:bodyPr>
          <a:lstStyle/>
          <a:p>
            <a:r>
              <a:rPr lang="en-US" sz="2000" dirty="0">
                <a:latin typeface="TH SarabunPSK" pitchFamily="34" charset="-34"/>
                <a:cs typeface="TH SarabunPSK" pitchFamily="34" charset="-34"/>
              </a:rPr>
              <a:t>http://www.sunflowercosmos.org</a:t>
            </a:r>
            <a:endParaRPr lang="th-TH" sz="2000" dirty="0">
              <a:latin typeface="TH SarabunPSK" pitchFamily="34" charset="-34"/>
              <a:cs typeface="TH SarabunPSK" pitchFamily="34" charset="-34"/>
            </a:endParaRPr>
          </a:p>
        </p:txBody>
      </p:sp>
    </p:spTree>
    <p:extLst>
      <p:ext uri="{BB962C8B-B14F-4D97-AF65-F5344CB8AC3E}">
        <p14:creationId xmlns:p14="http://schemas.microsoft.com/office/powerpoint/2010/main" val="3767676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11</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179512" y="4724"/>
            <a:ext cx="4695516" cy="523220"/>
          </a:xfrm>
          <a:prstGeom prst="rect">
            <a:avLst/>
          </a:prstGeom>
        </p:spPr>
        <p:txBody>
          <a:bodyPr wrap="none">
            <a:spAutoFit/>
          </a:bodyPr>
          <a:lstStyle/>
          <a:p>
            <a:r>
              <a:rPr lang="th-TH" b="1" dirty="0">
                <a:latin typeface="TH SarabunPSK" pitchFamily="34" charset="-34"/>
                <a:cs typeface="TH SarabunPSK" pitchFamily="34" charset="-34"/>
              </a:rPr>
              <a:t>การเกิดของภูเขาไฟเบื้องต้น มี 5 ประเภทดังนี้ </a:t>
            </a:r>
          </a:p>
        </p:txBody>
      </p:sp>
      <p:sp>
        <p:nvSpPr>
          <p:cNvPr id="4" name="Rectangle 3"/>
          <p:cNvSpPr/>
          <p:nvPr/>
        </p:nvSpPr>
        <p:spPr>
          <a:xfrm>
            <a:off x="514539" y="500580"/>
            <a:ext cx="8045792" cy="1508105"/>
          </a:xfrm>
          <a:prstGeom prst="rect">
            <a:avLst/>
          </a:prstGeom>
        </p:spPr>
        <p:txBody>
          <a:bodyPr wrap="none">
            <a:spAutoFit/>
          </a:bodyPr>
          <a:lstStyle/>
          <a:p>
            <a:r>
              <a:rPr lang="en-US" sz="3200" b="1" dirty="0" smtClean="0">
                <a:latin typeface="TH SarabunPSK" pitchFamily="34" charset="-34"/>
                <a:cs typeface="TH SarabunPSK" pitchFamily="34" charset="-34"/>
              </a:rPr>
              <a:t>5</a:t>
            </a:r>
            <a:r>
              <a:rPr lang="en-US" sz="3200" b="1" dirty="0">
                <a:latin typeface="TH SarabunPSK" pitchFamily="34" charset="-34"/>
                <a:cs typeface="TH SarabunPSK" pitchFamily="34" charset="-34"/>
              </a:rPr>
              <a:t>. Continental-rift </a:t>
            </a:r>
            <a:r>
              <a:rPr lang="en-US" sz="3200" b="1" dirty="0" smtClean="0">
                <a:latin typeface="TH SarabunPSK" pitchFamily="34" charset="-34"/>
                <a:cs typeface="TH SarabunPSK" pitchFamily="34" charset="-34"/>
              </a:rPr>
              <a:t>volcanoes</a:t>
            </a:r>
          </a:p>
          <a:p>
            <a:r>
              <a:rPr lang="en-US" sz="3200" b="1" dirty="0" smtClean="0">
                <a:latin typeface="TH SarabunPSK" pitchFamily="34" charset="-34"/>
                <a:cs typeface="TH SarabunPSK" pitchFamily="34" charset="-34"/>
              </a:rPr>
              <a:t> </a:t>
            </a:r>
            <a:r>
              <a:rPr lang="th-TH" dirty="0" smtClean="0">
                <a:latin typeface="TH SarabunPSK" pitchFamily="34" charset="-34"/>
                <a:cs typeface="TH SarabunPSK" pitchFamily="34" charset="-34"/>
              </a:rPr>
              <a:t>การแยกตัว</a:t>
            </a:r>
            <a:r>
              <a:rPr lang="th-TH" dirty="0">
                <a:latin typeface="TH SarabunPSK" pitchFamily="34" charset="-34"/>
                <a:cs typeface="TH SarabunPSK" pitchFamily="34" charset="-34"/>
              </a:rPr>
              <a:t>ออกจาก</a:t>
            </a:r>
            <a:r>
              <a:rPr lang="th-TH" dirty="0" smtClean="0">
                <a:latin typeface="TH SarabunPSK" pitchFamily="34" charset="-34"/>
                <a:cs typeface="TH SarabunPSK" pitchFamily="34" charset="-34"/>
              </a:rPr>
              <a:t>กันของแผ่นเปลือกโลกทวีปทำ</a:t>
            </a:r>
            <a:r>
              <a:rPr lang="th-TH" dirty="0">
                <a:latin typeface="TH SarabunPSK" pitchFamily="34" charset="-34"/>
                <a:cs typeface="TH SarabunPSK" pitchFamily="34" charset="-34"/>
              </a:rPr>
              <a:t>ให้ </a:t>
            </a:r>
            <a:r>
              <a:rPr lang="en-US" dirty="0">
                <a:latin typeface="TH SarabunPSK" pitchFamily="34" charset="-34"/>
                <a:cs typeface="TH SarabunPSK" pitchFamily="34" charset="-34"/>
              </a:rPr>
              <a:t>Magma </a:t>
            </a:r>
            <a:r>
              <a:rPr lang="th-TH" dirty="0">
                <a:latin typeface="TH SarabunPSK" pitchFamily="34" charset="-34"/>
                <a:cs typeface="TH SarabunPSK" pitchFamily="34" charset="-34"/>
              </a:rPr>
              <a:t>สามารถดันขึ้นมาได้ </a:t>
            </a:r>
          </a:p>
          <a:p>
            <a:endParaRPr lang="th-TH" dirty="0">
              <a:latin typeface="TH SarabunPSK" pitchFamily="34" charset="-34"/>
              <a:cs typeface="TH SarabunPSK" pitchFamily="34" charset="-34"/>
            </a:endParaRPr>
          </a:p>
        </p:txBody>
      </p:sp>
      <p:pic>
        <p:nvPicPr>
          <p:cNvPr id="23556" name="Picture 4" descr="http://www.sunflowercosmos.org/blue_mable/volcanoes_images/z_continental-r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6480718" cy="43204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89522" y="6070337"/>
            <a:ext cx="4572000" cy="400110"/>
          </a:xfrm>
          <a:prstGeom prst="rect">
            <a:avLst/>
          </a:prstGeom>
        </p:spPr>
        <p:txBody>
          <a:bodyPr>
            <a:spAutoFit/>
          </a:bodyPr>
          <a:lstStyle/>
          <a:p>
            <a:r>
              <a:rPr lang="en-US" sz="2000" dirty="0">
                <a:latin typeface="TH SarabunPSK" pitchFamily="34" charset="-34"/>
                <a:cs typeface="TH SarabunPSK" pitchFamily="34" charset="-34"/>
              </a:rPr>
              <a:t>http://www.sunflowercosmos.org</a:t>
            </a:r>
            <a:endParaRPr lang="th-TH" sz="2000" dirty="0">
              <a:latin typeface="TH SarabunPSK" pitchFamily="34" charset="-34"/>
              <a:cs typeface="TH SarabunPSK" pitchFamily="34" charset="-34"/>
            </a:endParaRPr>
          </a:p>
        </p:txBody>
      </p:sp>
    </p:spTree>
    <p:extLst>
      <p:ext uri="{BB962C8B-B14F-4D97-AF65-F5344CB8AC3E}">
        <p14:creationId xmlns:p14="http://schemas.microsoft.com/office/powerpoint/2010/main" val="1462516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12</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4338" name="Picture 2" descr="Plates, volcanoe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0" y="9525"/>
            <a:ext cx="8483032" cy="637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531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13</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5362" name="Picture 2" descr="http://www.sunflowercosmos.org/blue_mable/volcanoes_images/volcanic_structu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4" y="188640"/>
            <a:ext cx="8142006" cy="65136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404664"/>
            <a:ext cx="3591048" cy="523220"/>
          </a:xfrm>
          <a:prstGeom prst="rect">
            <a:avLst/>
          </a:prstGeom>
        </p:spPr>
        <p:txBody>
          <a:bodyPr wrap="none">
            <a:spAutoFit/>
          </a:bodyPr>
          <a:lstStyle/>
          <a:p>
            <a:r>
              <a:rPr lang="th-TH" b="1" dirty="0" smtClean="0">
                <a:latin typeface="TH SarabunPSK" pitchFamily="34" charset="-34"/>
                <a:cs typeface="TH SarabunPSK" pitchFamily="34" charset="-34"/>
              </a:rPr>
              <a:t>โครงสร้าง</a:t>
            </a:r>
            <a:r>
              <a:rPr lang="th-TH" b="1" dirty="0">
                <a:latin typeface="TH SarabunPSK" pitchFamily="34" charset="-34"/>
                <a:cs typeface="TH SarabunPSK" pitchFamily="34" charset="-34"/>
              </a:rPr>
              <a:t>พื้นฐานทั่วไปของภูเขาไฟ</a:t>
            </a:r>
          </a:p>
        </p:txBody>
      </p:sp>
    </p:spTree>
    <p:extLst>
      <p:ext uri="{BB962C8B-B14F-4D97-AF65-F5344CB8AC3E}">
        <p14:creationId xmlns:p14="http://schemas.microsoft.com/office/powerpoint/2010/main" val="2184265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14</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6386" name="Picture 2" descr="http://www.mosquitobytes.com/Den/Beer/Hmbrewing/Labels/PyroclasticFlow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89" y="20827"/>
            <a:ext cx="4139952" cy="363763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volcanology.geol.ucsb.edu/augsti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761" y="20827"/>
            <a:ext cx="4105671" cy="36077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03110" y="4077072"/>
            <a:ext cx="2650662" cy="523220"/>
          </a:xfrm>
          <a:prstGeom prst="rect">
            <a:avLst/>
          </a:prstGeom>
        </p:spPr>
        <p:txBody>
          <a:bodyPr wrap="none">
            <a:spAutoFit/>
          </a:bodyPr>
          <a:lstStyle/>
          <a:p>
            <a:r>
              <a:rPr lang="en-US" dirty="0"/>
              <a:t>Pyroclastic Flows</a:t>
            </a:r>
          </a:p>
        </p:txBody>
      </p:sp>
      <p:sp>
        <p:nvSpPr>
          <p:cNvPr id="4" name="Rectangle 3"/>
          <p:cNvSpPr/>
          <p:nvPr/>
        </p:nvSpPr>
        <p:spPr>
          <a:xfrm>
            <a:off x="611560" y="4869160"/>
            <a:ext cx="7632848" cy="523220"/>
          </a:xfrm>
          <a:prstGeom prst="rect">
            <a:avLst/>
          </a:prstGeom>
        </p:spPr>
        <p:txBody>
          <a:bodyPr wrap="square">
            <a:spAutoFit/>
          </a:bodyPr>
          <a:lstStyle/>
          <a:p>
            <a:r>
              <a:rPr lang="en-US" b="1" dirty="0">
                <a:latin typeface="TH SarabunPSK" pitchFamily="34" charset="-34"/>
                <a:cs typeface="TH SarabunPSK" pitchFamily="34" charset="-34"/>
              </a:rPr>
              <a:t>A pyroclastic flow is a mixture of hot steam, ash, rock and dust.</a:t>
            </a:r>
            <a:endParaRPr lang="th-TH" b="1" dirty="0">
              <a:latin typeface="TH SarabunPSK" pitchFamily="34" charset="-34"/>
              <a:cs typeface="TH SarabunPSK" pitchFamily="34" charset="-34"/>
            </a:endParaRPr>
          </a:p>
        </p:txBody>
      </p:sp>
      <p:sp>
        <p:nvSpPr>
          <p:cNvPr id="5" name="Rectangle 4"/>
          <p:cNvSpPr/>
          <p:nvPr/>
        </p:nvSpPr>
        <p:spPr>
          <a:xfrm>
            <a:off x="88488" y="3628542"/>
            <a:ext cx="5465283" cy="307777"/>
          </a:xfrm>
          <a:prstGeom prst="rect">
            <a:avLst/>
          </a:prstGeom>
        </p:spPr>
        <p:txBody>
          <a:bodyPr wrap="square">
            <a:spAutoFit/>
          </a:bodyPr>
          <a:lstStyle/>
          <a:p>
            <a:r>
              <a:rPr lang="en-US" sz="1400" dirty="0">
                <a:latin typeface="TH SarabunPSK" pitchFamily="34" charset="-34"/>
                <a:cs typeface="TH SarabunPSK" pitchFamily="34" charset="-34"/>
              </a:rPr>
              <a:t>http://www.bing.com/images/search?q=pyroclastic flow#x0y5505</a:t>
            </a:r>
            <a:endParaRPr lang="th-TH" sz="1400" dirty="0">
              <a:latin typeface="TH SarabunPSK" pitchFamily="34" charset="-34"/>
              <a:cs typeface="TH SarabunPSK" pitchFamily="34" charset="-34"/>
            </a:endParaRPr>
          </a:p>
        </p:txBody>
      </p:sp>
    </p:spTree>
    <p:extLst>
      <p:ext uri="{BB962C8B-B14F-4D97-AF65-F5344CB8AC3E}">
        <p14:creationId xmlns:p14="http://schemas.microsoft.com/office/powerpoint/2010/main" val="648505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15</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7412" name="Picture 4" descr="Large lava flow descending from Bocca Nuova crater (Etna volcano, 1999) (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50" y="270633"/>
            <a:ext cx="7302939" cy="47525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91880" y="5368009"/>
            <a:ext cx="1739835" cy="523220"/>
          </a:xfrm>
          <a:prstGeom prst="rect">
            <a:avLst/>
          </a:prstGeom>
        </p:spPr>
        <p:txBody>
          <a:bodyPr wrap="none">
            <a:spAutoFit/>
          </a:bodyPr>
          <a:lstStyle/>
          <a:p>
            <a:r>
              <a:rPr lang="en-US" dirty="0" smtClean="0"/>
              <a:t>Lava </a:t>
            </a:r>
            <a:r>
              <a:rPr lang="en-US" dirty="0"/>
              <a:t>Flows</a:t>
            </a:r>
          </a:p>
        </p:txBody>
      </p:sp>
      <p:sp>
        <p:nvSpPr>
          <p:cNvPr id="2" name="Rectangle 1"/>
          <p:cNvSpPr/>
          <p:nvPr/>
        </p:nvSpPr>
        <p:spPr>
          <a:xfrm>
            <a:off x="659714" y="4968448"/>
            <a:ext cx="5568469" cy="400110"/>
          </a:xfrm>
          <a:prstGeom prst="rect">
            <a:avLst/>
          </a:prstGeom>
        </p:spPr>
        <p:txBody>
          <a:bodyPr wrap="square">
            <a:spAutoFit/>
          </a:bodyPr>
          <a:lstStyle/>
          <a:p>
            <a:r>
              <a:rPr lang="en-US" sz="2000" dirty="0">
                <a:latin typeface="TH SarabunPSK" pitchFamily="34" charset="-34"/>
                <a:cs typeface="TH SarabunPSK" pitchFamily="34" charset="-34"/>
              </a:rPr>
              <a:t>http://www.volcanodiscovery.com</a:t>
            </a:r>
            <a:endParaRPr lang="th-TH" sz="2000" dirty="0">
              <a:latin typeface="TH SarabunPSK" pitchFamily="34" charset="-34"/>
              <a:cs typeface="TH SarabunPSK" pitchFamily="34" charset="-34"/>
            </a:endParaRPr>
          </a:p>
        </p:txBody>
      </p:sp>
    </p:spTree>
    <p:extLst>
      <p:ext uri="{BB962C8B-B14F-4D97-AF65-F5344CB8AC3E}">
        <p14:creationId xmlns:p14="http://schemas.microsoft.com/office/powerpoint/2010/main" val="3961592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16</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179512" y="260648"/>
            <a:ext cx="8064896" cy="3108543"/>
          </a:xfrm>
          <a:prstGeom prst="rect">
            <a:avLst/>
          </a:prstGeom>
        </p:spPr>
        <p:txBody>
          <a:bodyPr wrap="square">
            <a:spAutoFit/>
          </a:bodyPr>
          <a:lstStyle/>
          <a:p>
            <a:r>
              <a:rPr lang="th-TH" b="1" dirty="0">
                <a:latin typeface="TH SarabunPSK" pitchFamily="34" charset="-34"/>
                <a:cs typeface="TH SarabunPSK" pitchFamily="34" charset="-34"/>
              </a:rPr>
              <a:t> รูปแบบธรณีสัณฐานภูเขา</a:t>
            </a:r>
            <a:r>
              <a:rPr lang="th-TH" b="1" dirty="0" smtClean="0">
                <a:latin typeface="TH SarabunPSK" pitchFamily="34" charset="-34"/>
                <a:cs typeface="TH SarabunPSK" pitchFamily="34" charset="-34"/>
              </a:rPr>
              <a:t>ไฟ</a:t>
            </a:r>
            <a:r>
              <a:rPr lang="en-US" b="1" dirty="0" smtClean="0">
                <a:latin typeface="TH SarabunPSK" pitchFamily="34" charset="-34"/>
                <a:cs typeface="TH SarabunPSK" pitchFamily="34" charset="-34"/>
              </a:rPr>
              <a:t> </a:t>
            </a:r>
            <a:r>
              <a:rPr lang="en-US" b="1" dirty="0">
                <a:latin typeface="TH SarabunPSK" pitchFamily="34" charset="-34"/>
                <a:cs typeface="TH SarabunPSK" pitchFamily="34" charset="-34"/>
              </a:rPr>
              <a:t>(</a:t>
            </a:r>
            <a:r>
              <a:rPr lang="en-US" b="1" dirty="0" smtClean="0">
                <a:latin typeface="TH SarabunPSK" pitchFamily="34" charset="-34"/>
                <a:cs typeface="TH SarabunPSK" pitchFamily="34" charset="-34"/>
              </a:rPr>
              <a:t>Volcano structures)</a:t>
            </a:r>
            <a:endParaRPr lang="th-TH" b="1" dirty="0">
              <a:latin typeface="TH SarabunPSK" pitchFamily="34" charset="-34"/>
              <a:cs typeface="TH SarabunPSK" pitchFamily="34" charset="-34"/>
            </a:endParaRPr>
          </a:p>
          <a:p>
            <a:endParaRPr lang="th-TH" dirty="0">
              <a:latin typeface="TH SarabunPSK" pitchFamily="34" charset="-34"/>
              <a:cs typeface="TH SarabunPSK" pitchFamily="34" charset="-34"/>
            </a:endParaRPr>
          </a:p>
          <a:p>
            <a:r>
              <a:rPr lang="th-TH" dirty="0">
                <a:latin typeface="TH SarabunPSK" pitchFamily="34" charset="-34"/>
                <a:cs typeface="TH SarabunPSK" pitchFamily="34" charset="-34"/>
              </a:rPr>
              <a:t>            ธรณีสัณฐานภูเขาไฟมีหลายลักษณะขึ้นอยู่กับลักษณะของภูเขาไฟ ลักษณะการปะทุที่หมายถึงความรุนแรงของการปะทุและสิ่งที่ปะทุออกมาจากภูเขาไฟ โดยทั้งสามสาเหตุเกิดมาจากตัวการที่สำคัญคือ ความหนืดของหินหลอมเหลว จึงทำให้สามารถจัดธรณีสัณฐานภูเขาไฟเป็นกลุ่มใหญ่ๆ ได้ ดังนี้</a:t>
            </a:r>
          </a:p>
          <a:p>
            <a:endParaRPr lang="th-TH" dirty="0">
              <a:latin typeface="TH SarabunPSK" pitchFamily="34" charset="-34"/>
              <a:cs typeface="TH SarabunPSK" pitchFamily="34" charset="-34"/>
            </a:endParaRPr>
          </a:p>
        </p:txBody>
      </p:sp>
      <p:sp>
        <p:nvSpPr>
          <p:cNvPr id="4" name="Rectangle 3"/>
          <p:cNvSpPr/>
          <p:nvPr/>
        </p:nvSpPr>
        <p:spPr>
          <a:xfrm>
            <a:off x="683568" y="3212976"/>
            <a:ext cx="7560840" cy="2677656"/>
          </a:xfrm>
          <a:prstGeom prst="rect">
            <a:avLst/>
          </a:prstGeom>
        </p:spPr>
        <p:txBody>
          <a:bodyPr wrap="square">
            <a:spAutoFit/>
          </a:bodyPr>
          <a:lstStyle/>
          <a:p>
            <a:r>
              <a:rPr lang="en-US" dirty="0" smtClean="0">
                <a:latin typeface="TH SarabunPSK" pitchFamily="34" charset="-34"/>
                <a:cs typeface="TH SarabunPSK" pitchFamily="34" charset="-34"/>
              </a:rPr>
              <a:t>1. </a:t>
            </a:r>
            <a:r>
              <a:rPr lang="th-TH" dirty="0">
                <a:latin typeface="TH SarabunPSK" pitchFamily="34" charset="-34"/>
                <a:cs typeface="TH SarabunPSK" pitchFamily="34" charset="-34"/>
              </a:rPr>
              <a:t>ภูเขาไฟสลับชั้น (</a:t>
            </a:r>
            <a:r>
              <a:rPr lang="en-US" dirty="0" err="1" smtClean="0">
                <a:latin typeface="TH SarabunPSK" pitchFamily="34" charset="-34"/>
                <a:cs typeface="TH SarabunPSK" pitchFamily="34" charset="-34"/>
              </a:rPr>
              <a:t>Stratovolcanoes</a:t>
            </a:r>
            <a:r>
              <a:rPr lang="en-US" dirty="0" smtClean="0">
                <a:latin typeface="TH SarabunPSK" pitchFamily="34" charset="-34"/>
                <a:cs typeface="TH SarabunPSK" pitchFamily="34" charset="-34"/>
              </a:rPr>
              <a:t> </a:t>
            </a:r>
            <a:r>
              <a:rPr lang="en-US" dirty="0">
                <a:latin typeface="TH SarabunPSK" pitchFamily="34" charset="-34"/>
                <a:cs typeface="TH SarabunPSK" pitchFamily="34" charset="-34"/>
              </a:rPr>
              <a:t>or Composite Volcanoes</a:t>
            </a:r>
            <a:r>
              <a:rPr lang="en-US" dirty="0" smtClean="0">
                <a:latin typeface="TH SarabunPSK" pitchFamily="34" charset="-34"/>
                <a:cs typeface="TH SarabunPSK" pitchFamily="34" charset="-34"/>
              </a:rPr>
              <a:t>)</a:t>
            </a:r>
            <a:endParaRPr lang="th-TH" dirty="0">
              <a:latin typeface="TH SarabunPSK" pitchFamily="34" charset="-34"/>
              <a:cs typeface="TH SarabunPSK" pitchFamily="34" charset="-34"/>
            </a:endParaRPr>
          </a:p>
          <a:p>
            <a:r>
              <a:rPr lang="en-US" dirty="0" smtClean="0">
                <a:latin typeface="TH SarabunPSK" pitchFamily="34" charset="-34"/>
                <a:cs typeface="TH SarabunPSK" pitchFamily="34" charset="-34"/>
              </a:rPr>
              <a:t>2. </a:t>
            </a:r>
            <a:r>
              <a:rPr lang="th-TH" dirty="0" smtClean="0">
                <a:latin typeface="TH SarabunPSK" pitchFamily="34" charset="-34"/>
                <a:cs typeface="TH SarabunPSK" pitchFamily="34" charset="-34"/>
              </a:rPr>
              <a:t>ภูเขา</a:t>
            </a:r>
            <a:r>
              <a:rPr lang="th-TH" dirty="0">
                <a:latin typeface="TH SarabunPSK" pitchFamily="34" charset="-34"/>
                <a:cs typeface="TH SarabunPSK" pitchFamily="34" charset="-34"/>
              </a:rPr>
              <a:t>ไฟรูปโล่ (</a:t>
            </a:r>
            <a:r>
              <a:rPr lang="en-US" dirty="0">
                <a:latin typeface="TH SarabunPSK" pitchFamily="34" charset="-34"/>
                <a:cs typeface="TH SarabunPSK" pitchFamily="34" charset="-34"/>
              </a:rPr>
              <a:t>Shield Volcanoes</a:t>
            </a:r>
            <a:r>
              <a:rPr lang="en-US" dirty="0" smtClean="0">
                <a:latin typeface="TH SarabunPSK" pitchFamily="34" charset="-34"/>
                <a:cs typeface="TH SarabunPSK" pitchFamily="34" charset="-34"/>
              </a:rPr>
              <a:t>)</a:t>
            </a:r>
            <a:endParaRPr lang="en-US" dirty="0">
              <a:latin typeface="TH SarabunPSK" pitchFamily="34" charset="-34"/>
              <a:cs typeface="TH SarabunPSK" pitchFamily="34" charset="-34"/>
            </a:endParaRPr>
          </a:p>
          <a:p>
            <a:r>
              <a:rPr lang="en-US" dirty="0" smtClean="0">
                <a:latin typeface="TH SarabunPSK" pitchFamily="34" charset="-34"/>
                <a:cs typeface="TH SarabunPSK" pitchFamily="34" charset="-34"/>
              </a:rPr>
              <a:t>3</a:t>
            </a:r>
            <a:r>
              <a:rPr lang="en-US" dirty="0">
                <a:latin typeface="TH SarabunPSK" pitchFamily="34" charset="-34"/>
                <a:cs typeface="TH SarabunPSK" pitchFamily="34" charset="-34"/>
              </a:rPr>
              <a:t>. </a:t>
            </a:r>
            <a:r>
              <a:rPr lang="th-TH" dirty="0">
                <a:latin typeface="TH SarabunPSK" pitchFamily="34" charset="-34"/>
                <a:cs typeface="TH SarabunPSK" pitchFamily="34" charset="-34"/>
              </a:rPr>
              <a:t>กรวยตะกอนภูเขาไฟ (</a:t>
            </a:r>
            <a:r>
              <a:rPr lang="en-US" dirty="0">
                <a:latin typeface="TH SarabunPSK" pitchFamily="34" charset="-34"/>
                <a:cs typeface="TH SarabunPSK" pitchFamily="34" charset="-34"/>
              </a:rPr>
              <a:t>Tephra Cones or Cinder </a:t>
            </a:r>
            <a:r>
              <a:rPr lang="en-US" dirty="0" smtClean="0">
                <a:latin typeface="TH SarabunPSK" pitchFamily="34" charset="-34"/>
                <a:cs typeface="TH SarabunPSK" pitchFamily="34" charset="-34"/>
              </a:rPr>
              <a:t>Cones or </a:t>
            </a:r>
            <a:r>
              <a:rPr lang="en-US" dirty="0">
                <a:latin typeface="TH SarabunPSK" pitchFamily="34" charset="-34"/>
                <a:cs typeface="TH SarabunPSK" pitchFamily="34" charset="-34"/>
              </a:rPr>
              <a:t>Scoria cone</a:t>
            </a:r>
            <a:r>
              <a:rPr lang="en-US" b="1" dirty="0">
                <a:latin typeface="TH SarabunPSK" pitchFamily="34" charset="-34"/>
                <a:cs typeface="TH SarabunPSK" pitchFamily="34" charset="-34"/>
              </a:rPr>
              <a:t> </a:t>
            </a:r>
            <a:r>
              <a:rPr lang="en-US" dirty="0" smtClean="0">
                <a:latin typeface="TH SarabunPSK" pitchFamily="34" charset="-34"/>
                <a:cs typeface="TH SarabunPSK" pitchFamily="34" charset="-34"/>
              </a:rPr>
              <a:t>)</a:t>
            </a:r>
            <a:endParaRPr lang="en-US" dirty="0">
              <a:latin typeface="TH SarabunPSK" pitchFamily="34" charset="-34"/>
              <a:cs typeface="TH SarabunPSK" pitchFamily="34" charset="-34"/>
            </a:endParaRPr>
          </a:p>
          <a:p>
            <a:r>
              <a:rPr lang="en-US" dirty="0" smtClean="0">
                <a:latin typeface="TH SarabunPSK" pitchFamily="34" charset="-34"/>
                <a:cs typeface="TH SarabunPSK" pitchFamily="34" charset="-34"/>
              </a:rPr>
              <a:t>4</a:t>
            </a:r>
            <a:r>
              <a:rPr lang="en-US" dirty="0">
                <a:latin typeface="TH SarabunPSK" pitchFamily="34" charset="-34"/>
                <a:cs typeface="TH SarabunPSK" pitchFamily="34" charset="-34"/>
              </a:rPr>
              <a:t>. </a:t>
            </a:r>
            <a:r>
              <a:rPr lang="th-TH" dirty="0">
                <a:latin typeface="TH SarabunPSK" pitchFamily="34" charset="-34"/>
                <a:cs typeface="TH SarabunPSK" pitchFamily="34" charset="-34"/>
              </a:rPr>
              <a:t>เครเตอร์และแคลดีรา (</a:t>
            </a:r>
            <a:r>
              <a:rPr lang="en-US" dirty="0">
                <a:latin typeface="TH SarabunPSK" pitchFamily="34" charset="-34"/>
                <a:cs typeface="TH SarabunPSK" pitchFamily="34" charset="-34"/>
              </a:rPr>
              <a:t>Craters and Calderas)</a:t>
            </a:r>
          </a:p>
          <a:p>
            <a:endParaRPr lang="en-US" dirty="0">
              <a:latin typeface="TH SarabunPSK" pitchFamily="34" charset="-34"/>
              <a:cs typeface="TH SarabunPSK" pitchFamily="34" charset="-34"/>
            </a:endParaRPr>
          </a:p>
          <a:p>
            <a:r>
              <a:rPr lang="en-US" dirty="0">
                <a:latin typeface="TH SarabunPSK" pitchFamily="34" charset="-34"/>
                <a:cs typeface="TH SarabunPSK" pitchFamily="34" charset="-34"/>
              </a:rPr>
              <a:t> </a:t>
            </a:r>
          </a:p>
        </p:txBody>
      </p:sp>
    </p:spTree>
    <p:extLst>
      <p:ext uri="{BB962C8B-B14F-4D97-AF65-F5344CB8AC3E}">
        <p14:creationId xmlns:p14="http://schemas.microsoft.com/office/powerpoint/2010/main" val="3232312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17</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6146" name="Picture 2" descr="volcano size compa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980"/>
            <a:ext cx="8410575"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3184736"/>
            <a:ext cx="4572000" cy="1815882"/>
          </a:xfrm>
          <a:prstGeom prst="rect">
            <a:avLst/>
          </a:prstGeom>
        </p:spPr>
        <p:txBody>
          <a:bodyPr>
            <a:spAutoFit/>
          </a:bodyPr>
          <a:lstStyle/>
          <a:p>
            <a:r>
              <a:rPr lang="en-US" b="1" dirty="0" smtClean="0">
                <a:latin typeface="TH SarabunPSK" pitchFamily="34" charset="-34"/>
                <a:cs typeface="TH SarabunPSK" pitchFamily="34" charset="-34"/>
              </a:rPr>
              <a:t>A. Shield </a:t>
            </a:r>
            <a:r>
              <a:rPr lang="en-US" b="1" dirty="0">
                <a:latin typeface="TH SarabunPSK" pitchFamily="34" charset="-34"/>
                <a:cs typeface="TH SarabunPSK" pitchFamily="34" charset="-34"/>
              </a:rPr>
              <a:t>volcanoes</a:t>
            </a:r>
          </a:p>
          <a:p>
            <a:pPr marL="457200" indent="-457200">
              <a:buFont typeface="Wingdings" pitchFamily="2" charset="2"/>
              <a:buChar char="Ø"/>
            </a:pPr>
            <a:r>
              <a:rPr lang="en-US" dirty="0">
                <a:latin typeface="TH SarabunPSK" pitchFamily="34" charset="-34"/>
                <a:cs typeface="TH SarabunPSK" pitchFamily="34" charset="-34"/>
              </a:rPr>
              <a:t>slope &lt; 15</a:t>
            </a:r>
            <a:r>
              <a:rPr lang="en-US" baseline="30000" dirty="0">
                <a:latin typeface="TH SarabunPSK" pitchFamily="34" charset="-34"/>
                <a:cs typeface="TH SarabunPSK" pitchFamily="34" charset="-34"/>
              </a:rPr>
              <a:t>o</a:t>
            </a:r>
            <a:r>
              <a:rPr lang="en-US" dirty="0">
                <a:latin typeface="TH SarabunPSK" pitchFamily="34" charset="-34"/>
                <a:cs typeface="TH SarabunPSK" pitchFamily="34" charset="-34"/>
              </a:rPr>
              <a:t> </a:t>
            </a:r>
          </a:p>
          <a:p>
            <a:pPr marL="457200" indent="-457200">
              <a:buFont typeface="Wingdings" pitchFamily="2" charset="2"/>
              <a:buChar char="Ø"/>
            </a:pPr>
            <a:r>
              <a:rPr lang="en-US" dirty="0">
                <a:latin typeface="TH SarabunPSK" pitchFamily="34" charset="-34"/>
                <a:cs typeface="TH SarabunPSK" pitchFamily="34" charset="-34"/>
              </a:rPr>
              <a:t>basalt </a:t>
            </a:r>
          </a:p>
          <a:p>
            <a:pPr marL="457200" indent="-457200">
              <a:buFont typeface="Wingdings" pitchFamily="2" charset="2"/>
              <a:buChar char="Ø"/>
            </a:pPr>
            <a:r>
              <a:rPr lang="en-US" dirty="0" smtClean="0">
                <a:latin typeface="TH SarabunPSK" pitchFamily="34" charset="-34"/>
                <a:cs typeface="TH SarabunPSK" pitchFamily="34" charset="-34"/>
              </a:rPr>
              <a:t>Ex. Hawaii</a:t>
            </a:r>
            <a:r>
              <a:rPr lang="en-US" dirty="0">
                <a:latin typeface="TH SarabunPSK" pitchFamily="34" charset="-34"/>
                <a:cs typeface="TH SarabunPSK" pitchFamily="34" charset="-34"/>
              </a:rPr>
              <a:t>, Galapagos, Olympus</a:t>
            </a:r>
            <a:endParaRPr lang="th-TH" dirty="0">
              <a:latin typeface="TH SarabunPSK" pitchFamily="34" charset="-34"/>
              <a:cs typeface="TH SarabunPSK" pitchFamily="34" charset="-34"/>
            </a:endParaRPr>
          </a:p>
        </p:txBody>
      </p:sp>
      <p:sp>
        <p:nvSpPr>
          <p:cNvPr id="4" name="Rectangle 3"/>
          <p:cNvSpPr/>
          <p:nvPr/>
        </p:nvSpPr>
        <p:spPr>
          <a:xfrm>
            <a:off x="251520" y="5042118"/>
            <a:ext cx="6189280" cy="1815882"/>
          </a:xfrm>
          <a:prstGeom prst="rect">
            <a:avLst/>
          </a:prstGeom>
        </p:spPr>
        <p:txBody>
          <a:bodyPr wrap="square">
            <a:spAutoFit/>
          </a:bodyPr>
          <a:lstStyle/>
          <a:p>
            <a:r>
              <a:rPr lang="en-US" b="1" dirty="0" smtClean="0">
                <a:latin typeface="TH SarabunPSK" pitchFamily="34" charset="-34"/>
                <a:cs typeface="TH SarabunPSK" pitchFamily="34" charset="-34"/>
              </a:rPr>
              <a:t>C. Cinder </a:t>
            </a:r>
            <a:r>
              <a:rPr lang="en-US" b="1" dirty="0">
                <a:latin typeface="TH SarabunPSK" pitchFamily="34" charset="-34"/>
                <a:cs typeface="TH SarabunPSK" pitchFamily="34" charset="-34"/>
              </a:rPr>
              <a:t>cones</a:t>
            </a:r>
          </a:p>
          <a:p>
            <a:pPr marL="457200" indent="-457200">
              <a:buFont typeface="Wingdings" pitchFamily="2" charset="2"/>
              <a:buChar char="Ø"/>
            </a:pPr>
            <a:r>
              <a:rPr lang="en-US" dirty="0">
                <a:latin typeface="TH SarabunPSK" pitchFamily="34" charset="-34"/>
                <a:cs typeface="TH SarabunPSK" pitchFamily="34" charset="-34"/>
              </a:rPr>
              <a:t>angle of repose; </a:t>
            </a:r>
            <a:r>
              <a:rPr lang="en-US" dirty="0" smtClean="0">
                <a:latin typeface="TH SarabunPSK" pitchFamily="34" charset="-34"/>
                <a:cs typeface="TH SarabunPSK" pitchFamily="34" charset="-34"/>
              </a:rPr>
              <a:t>30</a:t>
            </a:r>
            <a:r>
              <a:rPr lang="en-US" baseline="30000" dirty="0">
                <a:latin typeface="TH SarabunPSK" pitchFamily="34" charset="-34"/>
                <a:cs typeface="TH SarabunPSK" pitchFamily="34" charset="-34"/>
              </a:rPr>
              <a:t>o</a:t>
            </a:r>
            <a:r>
              <a:rPr lang="en-US" dirty="0" smtClean="0">
                <a:latin typeface="TH SarabunPSK" pitchFamily="34" charset="-34"/>
                <a:cs typeface="TH SarabunPSK" pitchFamily="34" charset="-34"/>
              </a:rPr>
              <a:t> </a:t>
            </a:r>
            <a:r>
              <a:rPr lang="en-US" dirty="0">
                <a:latin typeface="TH SarabunPSK" pitchFamily="34" charset="-34"/>
                <a:cs typeface="TH SarabunPSK" pitchFamily="34" charset="-34"/>
              </a:rPr>
              <a:t>- </a:t>
            </a:r>
            <a:r>
              <a:rPr lang="en-US" dirty="0" smtClean="0">
                <a:latin typeface="TH SarabunPSK" pitchFamily="34" charset="-34"/>
                <a:cs typeface="TH SarabunPSK" pitchFamily="34" charset="-34"/>
              </a:rPr>
              <a:t>40</a:t>
            </a:r>
            <a:r>
              <a:rPr lang="en-US" baseline="30000" dirty="0">
                <a:latin typeface="TH SarabunPSK" pitchFamily="34" charset="-34"/>
                <a:cs typeface="TH SarabunPSK" pitchFamily="34" charset="-34"/>
              </a:rPr>
              <a:t>o</a:t>
            </a:r>
            <a:r>
              <a:rPr lang="en-US" dirty="0" smtClean="0">
                <a:latin typeface="TH SarabunPSK" pitchFamily="34" charset="-34"/>
                <a:cs typeface="TH SarabunPSK" pitchFamily="34" charset="-34"/>
              </a:rPr>
              <a:t> </a:t>
            </a:r>
            <a:r>
              <a:rPr lang="en-US" dirty="0">
                <a:latin typeface="TH SarabunPSK" pitchFamily="34" charset="-34"/>
                <a:cs typeface="TH SarabunPSK" pitchFamily="34" charset="-34"/>
              </a:rPr>
              <a:t>slopes </a:t>
            </a:r>
            <a:endParaRPr lang="en-US" dirty="0" smtClean="0">
              <a:latin typeface="TH SarabunPSK" pitchFamily="34" charset="-34"/>
              <a:cs typeface="TH SarabunPSK" pitchFamily="34" charset="-34"/>
            </a:endParaRPr>
          </a:p>
          <a:p>
            <a:pPr marL="457200" indent="-457200">
              <a:buFont typeface="Wingdings" pitchFamily="2" charset="2"/>
              <a:buChar char="Ø"/>
            </a:pPr>
            <a:r>
              <a:rPr lang="en-US" dirty="0" smtClean="0">
                <a:latin typeface="TH SarabunPSK" pitchFamily="34" charset="-34"/>
                <a:cs typeface="TH SarabunPSK" pitchFamily="34" charset="-34"/>
              </a:rPr>
              <a:t>Ex. cinder </a:t>
            </a:r>
            <a:r>
              <a:rPr lang="en-US" dirty="0">
                <a:latin typeface="TH SarabunPSK" pitchFamily="34" charset="-34"/>
                <a:cs typeface="TH SarabunPSK" pitchFamily="34" charset="-34"/>
              </a:rPr>
              <a:t>cone, northern Arizona </a:t>
            </a:r>
          </a:p>
          <a:p>
            <a:pPr marL="457200" indent="-457200">
              <a:buFont typeface="Wingdings" pitchFamily="2" charset="2"/>
              <a:buChar char="Ø"/>
            </a:pPr>
            <a:r>
              <a:rPr lang="en-US" dirty="0" smtClean="0">
                <a:latin typeface="TH SarabunPSK" pitchFamily="34" charset="-34"/>
                <a:cs typeface="TH SarabunPSK" pitchFamily="34" charset="-34"/>
              </a:rPr>
              <a:t>Ex. Mount </a:t>
            </a:r>
            <a:r>
              <a:rPr lang="en-US" dirty="0" err="1">
                <a:latin typeface="TH SarabunPSK" pitchFamily="34" charset="-34"/>
                <a:cs typeface="TH SarabunPSK" pitchFamily="34" charset="-34"/>
              </a:rPr>
              <a:t>Capulin</a:t>
            </a:r>
            <a:r>
              <a:rPr lang="en-US" dirty="0">
                <a:latin typeface="TH SarabunPSK" pitchFamily="34" charset="-34"/>
                <a:cs typeface="TH SarabunPSK" pitchFamily="34" charset="-34"/>
              </a:rPr>
              <a:t>, NE New Mexico </a:t>
            </a:r>
            <a:endParaRPr lang="th-TH" dirty="0">
              <a:latin typeface="TH SarabunPSK" pitchFamily="34" charset="-34"/>
              <a:cs typeface="TH SarabunPSK" pitchFamily="34" charset="-34"/>
            </a:endParaRPr>
          </a:p>
        </p:txBody>
      </p:sp>
      <p:sp>
        <p:nvSpPr>
          <p:cNvPr id="5" name="Rectangle 4"/>
          <p:cNvSpPr/>
          <p:nvPr/>
        </p:nvSpPr>
        <p:spPr>
          <a:xfrm>
            <a:off x="4353387" y="3184735"/>
            <a:ext cx="4572000" cy="2246769"/>
          </a:xfrm>
          <a:prstGeom prst="rect">
            <a:avLst/>
          </a:prstGeom>
        </p:spPr>
        <p:txBody>
          <a:bodyPr>
            <a:spAutoFit/>
          </a:bodyPr>
          <a:lstStyle/>
          <a:p>
            <a:r>
              <a:rPr lang="en-US" b="1" dirty="0" smtClean="0">
                <a:latin typeface="TH SarabunPSK" pitchFamily="34" charset="-34"/>
                <a:cs typeface="TH SarabunPSK" pitchFamily="34" charset="-34"/>
              </a:rPr>
              <a:t>B. Composite </a:t>
            </a:r>
            <a:r>
              <a:rPr lang="en-US" b="1" dirty="0">
                <a:latin typeface="TH SarabunPSK" pitchFamily="34" charset="-34"/>
                <a:cs typeface="TH SarabunPSK" pitchFamily="34" charset="-34"/>
              </a:rPr>
              <a:t>Cones</a:t>
            </a:r>
          </a:p>
          <a:p>
            <a:pPr marL="457200" indent="-457200">
              <a:buFont typeface="Wingdings" pitchFamily="2" charset="2"/>
              <a:buChar char="Ø"/>
            </a:pPr>
            <a:r>
              <a:rPr lang="en-US" dirty="0">
                <a:latin typeface="TH SarabunPSK" pitchFamily="34" charset="-34"/>
                <a:cs typeface="TH SarabunPSK" pitchFamily="34" charset="-34"/>
              </a:rPr>
              <a:t>andesitic lava/pyroclastic debris </a:t>
            </a:r>
          </a:p>
          <a:p>
            <a:pPr marL="457200" indent="-457200">
              <a:buFont typeface="Wingdings" pitchFamily="2" charset="2"/>
              <a:buChar char="Ø"/>
            </a:pPr>
            <a:r>
              <a:rPr lang="en-US" dirty="0">
                <a:latin typeface="TH SarabunPSK" pitchFamily="34" charset="-34"/>
                <a:cs typeface="TH SarabunPSK" pitchFamily="34" charset="-34"/>
              </a:rPr>
              <a:t>steep near summit, gentler sides </a:t>
            </a:r>
          </a:p>
          <a:p>
            <a:pPr marL="457200" indent="-457200">
              <a:buFont typeface="Wingdings" pitchFamily="2" charset="2"/>
              <a:buChar char="Ø"/>
            </a:pPr>
            <a:r>
              <a:rPr lang="en-US" dirty="0">
                <a:latin typeface="TH SarabunPSK" pitchFamily="34" charset="-34"/>
                <a:cs typeface="TH SarabunPSK" pitchFamily="34" charset="-34"/>
              </a:rPr>
              <a:t>most violent </a:t>
            </a:r>
          </a:p>
          <a:p>
            <a:pPr marL="457200" indent="-457200">
              <a:buFont typeface="Wingdings" pitchFamily="2" charset="2"/>
              <a:buChar char="Ø"/>
            </a:pPr>
            <a:r>
              <a:rPr lang="en-US" dirty="0" smtClean="0">
                <a:latin typeface="TH SarabunPSK" pitchFamily="34" charset="-34"/>
                <a:cs typeface="TH SarabunPSK" pitchFamily="34" charset="-34"/>
              </a:rPr>
              <a:t>Ex. Fuji, </a:t>
            </a:r>
            <a:r>
              <a:rPr lang="en-US" dirty="0">
                <a:latin typeface="TH SarabunPSK" pitchFamily="34" charset="-34"/>
                <a:cs typeface="TH SarabunPSK" pitchFamily="34" charset="-34"/>
              </a:rPr>
              <a:t>Andes, Mt. St. </a:t>
            </a:r>
            <a:r>
              <a:rPr lang="en-US" dirty="0" smtClean="0">
                <a:latin typeface="TH SarabunPSK" pitchFamily="34" charset="-34"/>
                <a:cs typeface="TH SarabunPSK" pitchFamily="34" charset="-34"/>
              </a:rPr>
              <a:t>Helens</a:t>
            </a: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4270484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18</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457200" y="476672"/>
            <a:ext cx="7931224" cy="523220"/>
          </a:xfrm>
          <a:prstGeom prst="rect">
            <a:avLst/>
          </a:prstGeom>
        </p:spPr>
        <p:txBody>
          <a:bodyPr wrap="square">
            <a:spAutoFit/>
          </a:bodyPr>
          <a:lstStyle/>
          <a:p>
            <a:r>
              <a:rPr lang="th-TH" b="1" dirty="0">
                <a:latin typeface="TH SarabunPSK" pitchFamily="34" charset="-34"/>
                <a:cs typeface="TH SarabunPSK" pitchFamily="34" charset="-34"/>
              </a:rPr>
              <a:t>1.กรวยภูเขาไฟสลับชั้น </a:t>
            </a:r>
            <a:r>
              <a:rPr lang="th-TH" b="1" dirty="0" smtClean="0">
                <a:latin typeface="TH SarabunPSK" pitchFamily="34" charset="-34"/>
                <a:cs typeface="TH SarabunPSK" pitchFamily="34" charset="-34"/>
              </a:rPr>
              <a:t>(</a:t>
            </a:r>
            <a:r>
              <a:rPr lang="en-US" b="1" dirty="0" err="1" smtClean="0">
                <a:latin typeface="TH SarabunPSK" pitchFamily="34" charset="-34"/>
                <a:cs typeface="TH SarabunPSK" pitchFamily="34" charset="-34"/>
              </a:rPr>
              <a:t>Stratovolcanoes</a:t>
            </a:r>
            <a:r>
              <a:rPr lang="en-US" b="1" dirty="0" smtClean="0">
                <a:latin typeface="TH SarabunPSK" pitchFamily="34" charset="-34"/>
                <a:cs typeface="TH SarabunPSK" pitchFamily="34" charset="-34"/>
              </a:rPr>
              <a:t> or </a:t>
            </a:r>
            <a:r>
              <a:rPr lang="en-US" b="1" dirty="0">
                <a:latin typeface="TH SarabunPSK" pitchFamily="34" charset="-34"/>
                <a:cs typeface="TH SarabunPSK" pitchFamily="34" charset="-34"/>
              </a:rPr>
              <a:t>Composite Cone Volcano</a:t>
            </a:r>
            <a:r>
              <a:rPr lang="en-US" b="1" dirty="0" smtClean="0">
                <a:latin typeface="TH SarabunPSK" pitchFamily="34" charset="-34"/>
                <a:cs typeface="TH SarabunPSK" pitchFamily="34" charset="-34"/>
              </a:rPr>
              <a:t>)</a:t>
            </a:r>
            <a:endParaRPr lang="th-TH" dirty="0" smtClean="0">
              <a:latin typeface="TH SarabunPSK" pitchFamily="34" charset="-34"/>
              <a:cs typeface="TH SarabunPSK" pitchFamily="34" charset="-34"/>
            </a:endParaRPr>
          </a:p>
        </p:txBody>
      </p:sp>
      <p:pic>
        <p:nvPicPr>
          <p:cNvPr id="1026" name="Picture 2" descr="Characteristics of a composite volc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91" y="1354796"/>
            <a:ext cx="7478041" cy="47525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7008215" y="2905780"/>
            <a:ext cx="792088" cy="523220"/>
          </a:xfrm>
          <a:prstGeom prst="rect">
            <a:avLst/>
          </a:prstGeom>
          <a:solidFill>
            <a:srgbClr val="A9E6F9"/>
          </a:solidFill>
        </p:spPr>
        <p:txBody>
          <a:bodyPr wrap="square" rtlCol="0">
            <a:spAutoFit/>
          </a:bodyPr>
          <a:lstStyle/>
          <a:p>
            <a:r>
              <a:rPr lang="en-US" dirty="0" smtClean="0"/>
              <a:t>Ash</a:t>
            </a:r>
            <a:endParaRPr lang="th-TH" dirty="0"/>
          </a:p>
        </p:txBody>
      </p:sp>
      <p:cxnSp>
        <p:nvCxnSpPr>
          <p:cNvPr id="7" name="Straight Arrow Connector 6"/>
          <p:cNvCxnSpPr/>
          <p:nvPr/>
        </p:nvCxnSpPr>
        <p:spPr>
          <a:xfrm flipH="1">
            <a:off x="6084168" y="3211634"/>
            <a:ext cx="93094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flipH="1">
            <a:off x="1115616" y="2905780"/>
            <a:ext cx="1008112" cy="523220"/>
          </a:xfrm>
          <a:prstGeom prst="rect">
            <a:avLst/>
          </a:prstGeom>
          <a:solidFill>
            <a:srgbClr val="A9E6F9"/>
          </a:solidFill>
        </p:spPr>
        <p:txBody>
          <a:bodyPr wrap="square" rtlCol="0">
            <a:spAutoFit/>
          </a:bodyPr>
          <a:lstStyle/>
          <a:p>
            <a:r>
              <a:rPr lang="en-US" dirty="0" smtClean="0"/>
              <a:t>Lava</a:t>
            </a:r>
            <a:endParaRPr lang="th-TH" dirty="0"/>
          </a:p>
        </p:txBody>
      </p:sp>
      <p:cxnSp>
        <p:nvCxnSpPr>
          <p:cNvPr id="12" name="Straight Arrow Connector 11"/>
          <p:cNvCxnSpPr/>
          <p:nvPr/>
        </p:nvCxnSpPr>
        <p:spPr>
          <a:xfrm>
            <a:off x="1619672" y="3364034"/>
            <a:ext cx="135436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88032" y="6107324"/>
            <a:ext cx="7700392" cy="338554"/>
          </a:xfrm>
          <a:prstGeom prst="rect">
            <a:avLst/>
          </a:prstGeom>
        </p:spPr>
        <p:txBody>
          <a:bodyPr wrap="square">
            <a:spAutoFit/>
          </a:bodyPr>
          <a:lstStyle/>
          <a:p>
            <a:r>
              <a:rPr lang="en-US" sz="1600" dirty="0">
                <a:latin typeface="TH SarabunPSK" pitchFamily="34" charset="-34"/>
                <a:cs typeface="TH SarabunPSK" pitchFamily="34" charset="-34"/>
              </a:rPr>
              <a:t>http://www.bbc.co.uk/schools/gcsebitesize/geography/natural_hazards/volcanoes_rev3.shtml</a:t>
            </a:r>
            <a:endParaRPr lang="th-TH" sz="1600" dirty="0">
              <a:latin typeface="TH SarabunPSK" pitchFamily="34" charset="-34"/>
              <a:cs typeface="TH SarabunPSK" pitchFamily="34" charset="-34"/>
            </a:endParaRPr>
          </a:p>
        </p:txBody>
      </p:sp>
    </p:spTree>
    <p:extLst>
      <p:ext uri="{BB962C8B-B14F-4D97-AF65-F5344CB8AC3E}">
        <p14:creationId xmlns:p14="http://schemas.microsoft.com/office/powerpoint/2010/main" val="473274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19</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380688" y="784830"/>
            <a:ext cx="7920880" cy="5693866"/>
          </a:xfrm>
          <a:prstGeom prst="rect">
            <a:avLst/>
          </a:prstGeom>
        </p:spPr>
        <p:txBody>
          <a:bodyPr wrap="square">
            <a:spAutoFit/>
          </a:bodyPr>
          <a:lstStyle/>
          <a:p>
            <a:pPr marL="457200" indent="-457200">
              <a:buFont typeface="Arial" pitchFamily="34" charset="0"/>
              <a:buChar char="•"/>
            </a:pPr>
            <a:r>
              <a:rPr lang="en-US" dirty="0">
                <a:latin typeface="TH SarabunPSK" pitchFamily="34" charset="-34"/>
                <a:cs typeface="TH SarabunPSK" pitchFamily="34" charset="-34"/>
              </a:rPr>
              <a:t>Composite volcanoes are made up of alternating layers of lava and ash (other volcanoes just consist of lava</a:t>
            </a:r>
            <a:r>
              <a:rPr lang="en-US" dirty="0" smtClean="0">
                <a:latin typeface="TH SarabunPSK" pitchFamily="34" charset="-34"/>
                <a:cs typeface="TH SarabunPSK" pitchFamily="34" charset="-34"/>
              </a:rPr>
              <a:t>).</a:t>
            </a:r>
          </a:p>
          <a:p>
            <a:r>
              <a:rPr lang="en-US" dirty="0" smtClean="0">
                <a:latin typeface="TH SarabunPSK" pitchFamily="34" charset="-34"/>
                <a:cs typeface="TH SarabunPSK" pitchFamily="34" charset="-34"/>
              </a:rPr>
              <a:t>     </a:t>
            </a:r>
          </a:p>
          <a:p>
            <a:pPr marL="457200" indent="-457200">
              <a:buFont typeface="Arial" pitchFamily="34" charset="0"/>
              <a:buChar char="•"/>
            </a:pPr>
            <a:r>
              <a:rPr lang="en-US" dirty="0" smtClean="0">
                <a:latin typeface="TH SarabunPSK" pitchFamily="34" charset="-34"/>
                <a:cs typeface="TH SarabunPSK" pitchFamily="34" charset="-34"/>
              </a:rPr>
              <a:t>They are usually found at </a:t>
            </a:r>
            <a:r>
              <a:rPr lang="en-US" dirty="0" err="1" smtClean="0">
                <a:latin typeface="TH SarabunPSK" pitchFamily="34" charset="-34"/>
                <a:cs typeface="TH SarabunPSK" pitchFamily="34" charset="-34"/>
              </a:rPr>
              <a:t>subduction</a:t>
            </a:r>
            <a:r>
              <a:rPr lang="en-US" dirty="0" smtClean="0">
                <a:latin typeface="TH SarabunPSK" pitchFamily="34" charset="-34"/>
                <a:cs typeface="TH SarabunPSK" pitchFamily="34" charset="-34"/>
              </a:rPr>
              <a:t> zone, forming chains along plate tectonic boundaries where oceanic crust is drawn under continental crust or another oceanic plate.</a:t>
            </a:r>
          </a:p>
          <a:p>
            <a:endParaRPr lang="en-US" dirty="0">
              <a:latin typeface="TH SarabunPSK" pitchFamily="34" charset="-34"/>
              <a:cs typeface="TH SarabunPSK" pitchFamily="34" charset="-34"/>
            </a:endParaRPr>
          </a:p>
          <a:p>
            <a:pPr marL="457200" indent="-457200">
              <a:buFont typeface="Arial" pitchFamily="34" charset="0"/>
              <a:buChar char="•"/>
            </a:pPr>
            <a:r>
              <a:rPr lang="en-US" dirty="0">
                <a:latin typeface="TH SarabunPSK" pitchFamily="34" charset="-34"/>
                <a:cs typeface="TH SarabunPSK" pitchFamily="34" charset="-34"/>
              </a:rPr>
              <a:t>The eruptions from these volcanoes may be a pyroclastic flow rather than a lava flow. A pyroclastic flow is a mixture of hot steam, ash, rock and dust</a:t>
            </a:r>
            <a:r>
              <a:rPr lang="en-US" dirty="0" smtClean="0">
                <a:latin typeface="TH SarabunPSK" pitchFamily="34" charset="-34"/>
                <a:cs typeface="TH SarabunPSK" pitchFamily="34" charset="-34"/>
              </a:rPr>
              <a:t>.</a:t>
            </a:r>
          </a:p>
          <a:p>
            <a:endParaRPr lang="en-US" dirty="0">
              <a:latin typeface="TH SarabunPSK" pitchFamily="34" charset="-34"/>
              <a:cs typeface="TH SarabunPSK" pitchFamily="34" charset="-34"/>
            </a:endParaRPr>
          </a:p>
          <a:p>
            <a:pPr marL="457200" indent="-457200">
              <a:buFont typeface="Arial" pitchFamily="34" charset="0"/>
              <a:buChar char="•"/>
            </a:pPr>
            <a:r>
              <a:rPr lang="en-US" dirty="0">
                <a:latin typeface="TH SarabunPSK" pitchFamily="34" charset="-34"/>
                <a:cs typeface="TH SarabunPSK" pitchFamily="34" charset="-34"/>
              </a:rPr>
              <a:t>A pyroclastic flow can roll down the sides of a volcano at very high speeds and with temperatures of over 400°C.</a:t>
            </a:r>
          </a:p>
        </p:txBody>
      </p:sp>
      <p:sp>
        <p:nvSpPr>
          <p:cNvPr id="4" name="Rectangle 3"/>
          <p:cNvSpPr/>
          <p:nvPr/>
        </p:nvSpPr>
        <p:spPr>
          <a:xfrm>
            <a:off x="390175" y="261610"/>
            <a:ext cx="7998249" cy="523220"/>
          </a:xfrm>
          <a:prstGeom prst="rect">
            <a:avLst/>
          </a:prstGeom>
        </p:spPr>
        <p:txBody>
          <a:bodyPr wrap="square">
            <a:spAutoFit/>
          </a:bodyPr>
          <a:lstStyle/>
          <a:p>
            <a:r>
              <a:rPr lang="en-US" b="1" dirty="0">
                <a:latin typeface="TH SarabunPSK" pitchFamily="34" charset="-34"/>
                <a:cs typeface="TH SarabunPSK" pitchFamily="34" charset="-34"/>
              </a:rPr>
              <a:t>Characteristics of a </a:t>
            </a:r>
            <a:r>
              <a:rPr lang="en-US" b="1" dirty="0" err="1" smtClean="0">
                <a:latin typeface="TH SarabunPSK" pitchFamily="34" charset="-34"/>
                <a:cs typeface="TH SarabunPSK" pitchFamily="34" charset="-34"/>
              </a:rPr>
              <a:t>Stratovolcanoes</a:t>
            </a:r>
            <a:r>
              <a:rPr lang="en-US" b="1" dirty="0" smtClean="0">
                <a:latin typeface="TH SarabunPSK" pitchFamily="34" charset="-34"/>
                <a:cs typeface="TH SarabunPSK" pitchFamily="34" charset="-34"/>
              </a:rPr>
              <a:t> </a:t>
            </a:r>
            <a:r>
              <a:rPr lang="en-US" b="1" dirty="0">
                <a:latin typeface="TH SarabunPSK" pitchFamily="34" charset="-34"/>
                <a:cs typeface="TH SarabunPSK" pitchFamily="34" charset="-34"/>
              </a:rPr>
              <a:t>(</a:t>
            </a:r>
            <a:r>
              <a:rPr lang="en-US" b="1" dirty="0" smtClean="0">
                <a:latin typeface="TH SarabunPSK" pitchFamily="34" charset="-34"/>
                <a:cs typeface="TH SarabunPSK" pitchFamily="34" charset="-34"/>
              </a:rPr>
              <a:t>composite) </a:t>
            </a:r>
            <a:r>
              <a:rPr lang="en-US" b="1" dirty="0">
                <a:latin typeface="TH SarabunPSK" pitchFamily="34" charset="-34"/>
                <a:cs typeface="TH SarabunPSK" pitchFamily="34" charset="-34"/>
              </a:rPr>
              <a:t>volcano</a:t>
            </a:r>
          </a:p>
        </p:txBody>
      </p:sp>
    </p:spTree>
    <p:extLst>
      <p:ext uri="{BB962C8B-B14F-4D97-AF65-F5344CB8AC3E}">
        <p14:creationId xmlns:p14="http://schemas.microsoft.com/office/powerpoint/2010/main" val="1063027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3" name="Slide Number Placeholder 2"/>
          <p:cNvSpPr>
            <a:spLocks noGrp="1"/>
          </p:cNvSpPr>
          <p:nvPr>
            <p:ph type="sldNum" sz="quarter" idx="12"/>
          </p:nvPr>
        </p:nvSpPr>
        <p:spPr/>
        <p:txBody>
          <a:bodyPr/>
          <a:lstStyle/>
          <a:p>
            <a:fld id="{D9D82A11-2271-46CA-84F9-197C7A6C4A16}" type="slidenum">
              <a:rPr lang="th-TH" smtClean="0"/>
              <a:pPr/>
              <a:t>2</a:t>
            </a:fld>
            <a:endParaRPr lang="th-TH"/>
          </a:p>
        </p:txBody>
      </p:sp>
      <p:pic>
        <p:nvPicPr>
          <p:cNvPr id="1026" name="Picture 2" descr="File:MtCleveland ISS013-E-2418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13" y="1142747"/>
            <a:ext cx="6467872" cy="42849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38078" y="188640"/>
            <a:ext cx="1106842" cy="954107"/>
          </a:xfrm>
          <a:prstGeom prst="rect">
            <a:avLst/>
          </a:prstGeom>
        </p:spPr>
        <p:txBody>
          <a:bodyPr wrap="none">
            <a:spAutoFit/>
          </a:bodyPr>
          <a:lstStyle/>
          <a:p>
            <a:pPr algn="ctr"/>
            <a:r>
              <a:rPr lang="th-TH" b="1" dirty="0" smtClean="0">
                <a:latin typeface="TH SarabunPSK" pitchFamily="34" charset="-34"/>
                <a:cs typeface="TH SarabunPSK" pitchFamily="34" charset="-34"/>
              </a:rPr>
              <a:t>ภูเขาไฟ</a:t>
            </a:r>
            <a:endParaRPr lang="en-US" b="1" dirty="0" smtClean="0">
              <a:latin typeface="TH SarabunPSK" pitchFamily="34" charset="-34"/>
              <a:cs typeface="TH SarabunPSK" pitchFamily="34" charset="-34"/>
            </a:endParaRPr>
          </a:p>
          <a:p>
            <a:pPr algn="ctr"/>
            <a:r>
              <a:rPr lang="en-US" b="1" dirty="0" smtClean="0">
                <a:latin typeface="TH SarabunPSK" pitchFamily="34" charset="-34"/>
                <a:cs typeface="TH SarabunPSK" pitchFamily="34" charset="-34"/>
              </a:rPr>
              <a:t>Volcano</a:t>
            </a:r>
            <a:endParaRPr lang="th-TH" b="1" dirty="0">
              <a:latin typeface="TH SarabunPSK" pitchFamily="34" charset="-34"/>
              <a:cs typeface="TH SarabunPSK" pitchFamily="34" charset="-34"/>
            </a:endParaRPr>
          </a:p>
        </p:txBody>
      </p:sp>
      <p:sp>
        <p:nvSpPr>
          <p:cNvPr id="4" name="Rectangle 3"/>
          <p:cNvSpPr/>
          <p:nvPr/>
        </p:nvSpPr>
        <p:spPr>
          <a:xfrm>
            <a:off x="425525" y="5469450"/>
            <a:ext cx="7632848" cy="954107"/>
          </a:xfrm>
          <a:prstGeom prst="rect">
            <a:avLst/>
          </a:prstGeom>
        </p:spPr>
        <p:txBody>
          <a:bodyPr wrap="square">
            <a:spAutoFit/>
          </a:bodyPr>
          <a:lstStyle/>
          <a:p>
            <a:r>
              <a:rPr lang="en-US" dirty="0" smtClean="0">
                <a:latin typeface="TH SarabunPSK" pitchFamily="34" charset="-34"/>
                <a:cs typeface="TH SarabunPSK" pitchFamily="34" charset="-34"/>
              </a:rPr>
              <a:t>Cleveland Volcano in the Aleutian Islands of Alaska photographed from the International Space Station, May 2006.</a:t>
            </a:r>
            <a:endParaRPr lang="th-TH" dirty="0">
              <a:latin typeface="TH SarabunPSK" pitchFamily="34" charset="-34"/>
              <a:cs typeface="TH SarabunPSK" pitchFamily="34" charset="-34"/>
            </a:endParaRPr>
          </a:p>
        </p:txBody>
      </p:sp>
      <p:sp>
        <p:nvSpPr>
          <p:cNvPr id="5" name="Rectangle 4"/>
          <p:cNvSpPr/>
          <p:nvPr/>
        </p:nvSpPr>
        <p:spPr>
          <a:xfrm>
            <a:off x="30394" y="6423557"/>
            <a:ext cx="8502046" cy="369332"/>
          </a:xfrm>
          <a:prstGeom prst="rect">
            <a:avLst/>
          </a:prstGeom>
        </p:spPr>
        <p:txBody>
          <a:bodyPr wrap="square">
            <a:spAutoFit/>
          </a:bodyPr>
          <a:lstStyle/>
          <a:p>
            <a:r>
              <a:rPr lang="en-US" sz="1800" dirty="0" smtClean="0">
                <a:latin typeface="TH SarabunPSK" pitchFamily="34" charset="-34"/>
                <a:cs typeface="TH SarabunPSK" pitchFamily="34" charset="-34"/>
              </a:rPr>
              <a:t>Author : ISS Crew Earth Observations experiment and the Image Science &amp; Analysis Group, Johnson Space Center</a:t>
            </a:r>
            <a:endParaRPr lang="th-TH" sz="1800" dirty="0">
              <a:latin typeface="TH SarabunPSK" pitchFamily="34" charset="-34"/>
              <a:cs typeface="TH SarabunPSK" pitchFamily="34" charset="-34"/>
            </a:endParaRPr>
          </a:p>
        </p:txBody>
      </p:sp>
    </p:spTree>
    <p:extLst>
      <p:ext uri="{BB962C8B-B14F-4D97-AF65-F5344CB8AC3E}">
        <p14:creationId xmlns:p14="http://schemas.microsoft.com/office/powerpoint/2010/main" val="36526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20</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TextBox 1"/>
          <p:cNvSpPr txBox="1"/>
          <p:nvPr/>
        </p:nvSpPr>
        <p:spPr>
          <a:xfrm>
            <a:off x="611560" y="600137"/>
            <a:ext cx="3393878" cy="523220"/>
          </a:xfrm>
          <a:prstGeom prst="rect">
            <a:avLst/>
          </a:prstGeom>
          <a:noFill/>
        </p:spPr>
        <p:txBody>
          <a:bodyPr wrap="none" rtlCol="0">
            <a:spAutoFit/>
          </a:bodyPr>
          <a:lstStyle/>
          <a:p>
            <a:r>
              <a:rPr lang="th-TH" dirty="0" smtClean="0">
                <a:latin typeface="TH SarabunPSK" pitchFamily="34" charset="-34"/>
                <a:cs typeface="TH SarabunPSK" pitchFamily="34" charset="-34"/>
              </a:rPr>
              <a:t>ลักษณะของภูเขาไฟกรวยสลับชั้น</a:t>
            </a:r>
            <a:endParaRPr lang="th-TH" dirty="0">
              <a:latin typeface="TH SarabunPSK" pitchFamily="34" charset="-34"/>
              <a:cs typeface="TH SarabunPSK" pitchFamily="34" charset="-34"/>
            </a:endParaRPr>
          </a:p>
        </p:txBody>
      </p:sp>
      <p:sp>
        <p:nvSpPr>
          <p:cNvPr id="5" name="Rectangle 4"/>
          <p:cNvSpPr/>
          <p:nvPr/>
        </p:nvSpPr>
        <p:spPr>
          <a:xfrm>
            <a:off x="277668" y="261610"/>
            <a:ext cx="7998249" cy="523220"/>
          </a:xfrm>
          <a:prstGeom prst="rect">
            <a:avLst/>
          </a:prstGeom>
        </p:spPr>
        <p:txBody>
          <a:bodyPr wrap="square">
            <a:spAutoFit/>
          </a:bodyPr>
          <a:lstStyle/>
          <a:p>
            <a:r>
              <a:rPr lang="en-US" b="1" dirty="0">
                <a:latin typeface="TH SarabunPSK" pitchFamily="34" charset="-34"/>
                <a:cs typeface="TH SarabunPSK" pitchFamily="34" charset="-34"/>
              </a:rPr>
              <a:t>Characteristics of a </a:t>
            </a:r>
            <a:r>
              <a:rPr lang="en-US" b="1" dirty="0" err="1" smtClean="0">
                <a:latin typeface="TH SarabunPSK" pitchFamily="34" charset="-34"/>
                <a:cs typeface="TH SarabunPSK" pitchFamily="34" charset="-34"/>
              </a:rPr>
              <a:t>Stratovolcanoes</a:t>
            </a:r>
            <a:r>
              <a:rPr lang="en-US" b="1" dirty="0" smtClean="0">
                <a:latin typeface="TH SarabunPSK" pitchFamily="34" charset="-34"/>
                <a:cs typeface="TH SarabunPSK" pitchFamily="34" charset="-34"/>
              </a:rPr>
              <a:t> </a:t>
            </a:r>
            <a:r>
              <a:rPr lang="en-US" b="1" dirty="0">
                <a:latin typeface="TH SarabunPSK" pitchFamily="34" charset="-34"/>
                <a:cs typeface="TH SarabunPSK" pitchFamily="34" charset="-34"/>
              </a:rPr>
              <a:t>(</a:t>
            </a:r>
            <a:r>
              <a:rPr lang="en-US" b="1" dirty="0" smtClean="0">
                <a:latin typeface="TH SarabunPSK" pitchFamily="34" charset="-34"/>
                <a:cs typeface="TH SarabunPSK" pitchFamily="34" charset="-34"/>
              </a:rPr>
              <a:t>composite) </a:t>
            </a:r>
            <a:r>
              <a:rPr lang="en-US" b="1" dirty="0">
                <a:latin typeface="TH SarabunPSK" pitchFamily="34" charset="-34"/>
                <a:cs typeface="TH SarabunPSK" pitchFamily="34" charset="-34"/>
              </a:rPr>
              <a:t>volcano</a:t>
            </a:r>
          </a:p>
        </p:txBody>
      </p:sp>
      <p:sp>
        <p:nvSpPr>
          <p:cNvPr id="7" name="Rectangle 6"/>
          <p:cNvSpPr/>
          <p:nvPr/>
        </p:nvSpPr>
        <p:spPr>
          <a:xfrm>
            <a:off x="256881" y="1268760"/>
            <a:ext cx="7920880" cy="4832092"/>
          </a:xfrm>
          <a:prstGeom prst="rect">
            <a:avLst/>
          </a:prstGeom>
        </p:spPr>
        <p:txBody>
          <a:bodyPr wrap="square">
            <a:spAutoFit/>
          </a:bodyPr>
          <a:lstStyle/>
          <a:p>
            <a:pPr marL="457200" indent="-457200">
              <a:buFont typeface="Arial" pitchFamily="34" charset="0"/>
              <a:buChar char="•"/>
            </a:pPr>
            <a:r>
              <a:rPr lang="th-TH" dirty="0" smtClean="0">
                <a:latin typeface="TH SarabunPSK" pitchFamily="34" charset="-34"/>
                <a:cs typeface="TH SarabunPSK" pitchFamily="34" charset="-34"/>
              </a:rPr>
              <a:t>เกิดจาการสลับชั้นของลาวาและหิน</a:t>
            </a:r>
            <a:r>
              <a:rPr lang="en-US" dirty="0" smtClean="0">
                <a:latin typeface="TH SarabunPSK" pitchFamily="34" charset="-34"/>
                <a:cs typeface="TH SarabunPSK" pitchFamily="34" charset="-34"/>
              </a:rPr>
              <a:t>+</a:t>
            </a:r>
            <a:r>
              <a:rPr lang="th-TH" dirty="0" smtClean="0">
                <a:latin typeface="TH SarabunPSK" pitchFamily="34" charset="-34"/>
                <a:cs typeface="TH SarabunPSK" pitchFamily="34" charset="-34"/>
              </a:rPr>
              <a:t>เถ้าถ่าน</a:t>
            </a:r>
            <a:endParaRPr lang="en-US" dirty="0" smtClean="0">
              <a:latin typeface="TH SarabunPSK" pitchFamily="34" charset="-34"/>
              <a:cs typeface="TH SarabunPSK" pitchFamily="34" charset="-34"/>
            </a:endParaRPr>
          </a:p>
          <a:p>
            <a:r>
              <a:rPr lang="en-US" dirty="0" smtClean="0">
                <a:latin typeface="TH SarabunPSK" pitchFamily="34" charset="-34"/>
                <a:cs typeface="TH SarabunPSK" pitchFamily="34" charset="-34"/>
              </a:rPr>
              <a:t>     </a:t>
            </a:r>
          </a:p>
          <a:p>
            <a:pPr marL="457200" indent="-457200">
              <a:buFont typeface="Arial" pitchFamily="34" charset="0"/>
              <a:buChar char="•"/>
            </a:pPr>
            <a:r>
              <a:rPr lang="th-TH" dirty="0" smtClean="0">
                <a:latin typeface="TH SarabunPSK" pitchFamily="34" charset="-34"/>
                <a:cs typeface="TH SarabunPSK" pitchFamily="34" charset="-34"/>
              </a:rPr>
              <a:t>มักเกิดบริเวณมุดตัวของแผ่นเปลือกโลก ซึ่งแผ่นมหาสมุทรหนุ่งมุดตัสใต้แผ่นทวีปหรือแผ่นมหาสมุทรแผ่นอื่น</a:t>
            </a:r>
            <a:endParaRPr lang="en-US" dirty="0" smtClean="0">
              <a:latin typeface="TH SarabunPSK" pitchFamily="34" charset="-34"/>
              <a:cs typeface="TH SarabunPSK" pitchFamily="34" charset="-34"/>
            </a:endParaRPr>
          </a:p>
          <a:p>
            <a:endParaRPr lang="en-US" dirty="0">
              <a:latin typeface="TH SarabunPSK" pitchFamily="34" charset="-34"/>
              <a:cs typeface="TH SarabunPSK" pitchFamily="34" charset="-34"/>
            </a:endParaRPr>
          </a:p>
          <a:p>
            <a:pPr marL="457200" indent="-457200">
              <a:buFont typeface="Arial" pitchFamily="34" charset="0"/>
              <a:buChar char="•"/>
            </a:pPr>
            <a:r>
              <a:rPr lang="th-TH" dirty="0" smtClean="0">
                <a:latin typeface="TH SarabunPSK" pitchFamily="34" charset="-34"/>
                <a:cs typeface="TH SarabunPSK" pitchFamily="34" charset="-34"/>
              </a:rPr>
              <a:t>การระเบิดของภูเขาไฟอาจจะเป็นแบบ</a:t>
            </a:r>
            <a:r>
              <a:rPr lang="en-US" dirty="0">
                <a:latin typeface="TH SarabunPSK" pitchFamily="34" charset="-34"/>
                <a:cs typeface="TH SarabunPSK" pitchFamily="34" charset="-34"/>
              </a:rPr>
              <a:t>pyroclastic flow </a:t>
            </a:r>
            <a:r>
              <a:rPr lang="th-TH" dirty="0" smtClean="0">
                <a:latin typeface="TH SarabunPSK" pitchFamily="34" charset="-34"/>
                <a:cs typeface="TH SarabunPSK" pitchFamily="34" charset="-34"/>
              </a:rPr>
              <a:t>มากกว่าที่จะเป็นแบบ </a:t>
            </a:r>
            <a:r>
              <a:rPr lang="en-US" dirty="0" smtClean="0">
                <a:latin typeface="TH SarabunPSK" pitchFamily="34" charset="-34"/>
                <a:cs typeface="TH SarabunPSK" pitchFamily="34" charset="-34"/>
              </a:rPr>
              <a:t>lava flow (</a:t>
            </a:r>
            <a:r>
              <a:rPr lang="en-US" dirty="0">
                <a:latin typeface="TH SarabunPSK" pitchFamily="34" charset="-34"/>
                <a:cs typeface="TH SarabunPSK" pitchFamily="34" charset="-34"/>
              </a:rPr>
              <a:t>pyroclastic </a:t>
            </a:r>
            <a:r>
              <a:rPr lang="en-US" dirty="0" smtClean="0">
                <a:latin typeface="TH SarabunPSK" pitchFamily="34" charset="-34"/>
                <a:cs typeface="TH SarabunPSK" pitchFamily="34" charset="-34"/>
              </a:rPr>
              <a:t>flow </a:t>
            </a:r>
            <a:r>
              <a:rPr lang="th-TH" dirty="0" smtClean="0">
                <a:latin typeface="TH SarabunPSK" pitchFamily="34" charset="-34"/>
                <a:cs typeface="TH SarabunPSK" pitchFamily="34" charset="-34"/>
              </a:rPr>
              <a:t>คือลักษระการประทุที่มีการไหลของเถ้าถ่าน หิน ผุ่นและไอน้ำ</a:t>
            </a:r>
            <a:r>
              <a:rPr lang="en-US" dirty="0" smtClean="0">
                <a:latin typeface="TH SarabunPSK" pitchFamily="34" charset="-34"/>
                <a:cs typeface="TH SarabunPSK" pitchFamily="34" charset="-34"/>
              </a:rPr>
              <a:t>)</a:t>
            </a:r>
          </a:p>
          <a:p>
            <a:endParaRPr lang="en-US" dirty="0">
              <a:latin typeface="TH SarabunPSK" pitchFamily="34" charset="-34"/>
              <a:cs typeface="TH SarabunPSK" pitchFamily="34" charset="-34"/>
            </a:endParaRPr>
          </a:p>
          <a:p>
            <a:pPr marL="457200" indent="-457200">
              <a:buFont typeface="Arial" pitchFamily="34" charset="0"/>
              <a:buChar char="•"/>
            </a:pPr>
            <a:r>
              <a:rPr lang="en-US" dirty="0" smtClean="0">
                <a:latin typeface="TH SarabunPSK" pitchFamily="34" charset="-34"/>
                <a:cs typeface="TH SarabunPSK" pitchFamily="34" charset="-34"/>
              </a:rPr>
              <a:t> Pyroclastic flow </a:t>
            </a:r>
            <a:r>
              <a:rPr lang="th-TH" dirty="0" smtClean="0">
                <a:latin typeface="TH SarabunPSK" pitchFamily="34" charset="-34"/>
                <a:cs typeface="TH SarabunPSK" pitchFamily="34" charset="-34"/>
              </a:rPr>
              <a:t>มีการเลื่อนไหลลงด้วยความเร็วสูงและอุณหภูมิสูงกว่า</a:t>
            </a:r>
            <a:r>
              <a:rPr lang="en-US" dirty="0" smtClean="0">
                <a:latin typeface="TH SarabunPSK" pitchFamily="34" charset="-34"/>
                <a:cs typeface="TH SarabunPSK" pitchFamily="34" charset="-34"/>
              </a:rPr>
              <a:t> </a:t>
            </a:r>
          </a:p>
          <a:p>
            <a:r>
              <a:rPr lang="en-US" dirty="0" smtClean="0">
                <a:latin typeface="TH SarabunPSK" pitchFamily="34" charset="-34"/>
                <a:cs typeface="TH SarabunPSK" pitchFamily="34" charset="-34"/>
              </a:rPr>
              <a:t>       400°C</a:t>
            </a:r>
            <a:r>
              <a:rPr lang="en-US" dirty="0">
                <a:latin typeface="TH SarabunPSK" pitchFamily="34" charset="-34"/>
                <a:cs typeface="TH SarabunPSK" pitchFamily="34" charset="-34"/>
              </a:rPr>
              <a:t>.</a:t>
            </a:r>
          </a:p>
        </p:txBody>
      </p:sp>
    </p:spTree>
    <p:extLst>
      <p:ext uri="{BB962C8B-B14F-4D97-AF65-F5344CB8AC3E}">
        <p14:creationId xmlns:p14="http://schemas.microsoft.com/office/powerpoint/2010/main" val="1063027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21</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2050" name="Picture 2" descr="File:Destructive plate margi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640"/>
            <a:ext cx="7620000" cy="51911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3528" y="5686764"/>
            <a:ext cx="8052048" cy="954107"/>
          </a:xfrm>
          <a:prstGeom prst="rect">
            <a:avLst/>
          </a:prstGeom>
        </p:spPr>
        <p:txBody>
          <a:bodyPr wrap="square">
            <a:spAutoFit/>
          </a:bodyPr>
          <a:lstStyle/>
          <a:p>
            <a:r>
              <a:rPr lang="en-US" b="1" dirty="0" err="1" smtClean="0">
                <a:latin typeface="TH SarabunPSK" pitchFamily="34" charset="-34"/>
                <a:cs typeface="TH SarabunPSK" pitchFamily="34" charset="-34"/>
              </a:rPr>
              <a:t>Stratovolcanoes</a:t>
            </a:r>
            <a:r>
              <a:rPr lang="en-US" b="1" dirty="0" smtClean="0">
                <a:latin typeface="TH SarabunPSK" pitchFamily="34" charset="-34"/>
                <a:cs typeface="TH SarabunPSK" pitchFamily="34" charset="-34"/>
              </a:rPr>
              <a:t> </a:t>
            </a:r>
            <a:r>
              <a:rPr lang="en-US" b="1" dirty="0">
                <a:latin typeface="TH SarabunPSK" pitchFamily="34" charset="-34"/>
                <a:cs typeface="TH SarabunPSK" pitchFamily="34" charset="-34"/>
              </a:rPr>
              <a:t>(</a:t>
            </a:r>
            <a:r>
              <a:rPr lang="en-US" b="1" dirty="0" smtClean="0">
                <a:latin typeface="TH SarabunPSK" pitchFamily="34" charset="-34"/>
                <a:cs typeface="TH SarabunPSK" pitchFamily="34" charset="-34"/>
              </a:rPr>
              <a:t>composite volcanos) </a:t>
            </a:r>
            <a:r>
              <a:rPr lang="en-US" b="1" dirty="0">
                <a:latin typeface="TH SarabunPSK" pitchFamily="34" charset="-34"/>
                <a:cs typeface="TH SarabunPSK" pitchFamily="34" charset="-34"/>
              </a:rPr>
              <a:t>are common at </a:t>
            </a:r>
            <a:r>
              <a:rPr lang="en-US" b="1" dirty="0" err="1">
                <a:latin typeface="TH SarabunPSK" pitchFamily="34" charset="-34"/>
                <a:cs typeface="TH SarabunPSK" pitchFamily="34" charset="-34"/>
              </a:rPr>
              <a:t>subduction</a:t>
            </a:r>
            <a:r>
              <a:rPr lang="en-US" b="1" dirty="0">
                <a:latin typeface="TH SarabunPSK" pitchFamily="34" charset="-34"/>
                <a:cs typeface="TH SarabunPSK" pitchFamily="34" charset="-34"/>
              </a:rPr>
              <a:t> zones</a:t>
            </a:r>
            <a:endParaRPr lang="th-TH" b="1" dirty="0">
              <a:latin typeface="TH SarabunPSK" pitchFamily="34" charset="-34"/>
              <a:cs typeface="TH SarabunPSK" pitchFamily="34" charset="-34"/>
            </a:endParaRPr>
          </a:p>
        </p:txBody>
      </p:sp>
      <p:sp>
        <p:nvSpPr>
          <p:cNvPr id="4" name="Rectangle 3"/>
          <p:cNvSpPr/>
          <p:nvPr/>
        </p:nvSpPr>
        <p:spPr>
          <a:xfrm>
            <a:off x="323528" y="5379766"/>
            <a:ext cx="4572000" cy="400110"/>
          </a:xfrm>
          <a:prstGeom prst="rect">
            <a:avLst/>
          </a:prstGeom>
        </p:spPr>
        <p:txBody>
          <a:bodyPr>
            <a:spAutoFit/>
          </a:bodyPr>
          <a:lstStyle/>
          <a:p>
            <a:r>
              <a:rPr lang="en-US" sz="2000" dirty="0">
                <a:latin typeface="TH SarabunPSK" pitchFamily="34" charset="-34"/>
                <a:cs typeface="TH SarabunPSK" pitchFamily="34" charset="-34"/>
              </a:rPr>
              <a:t>http://en.wikipedia.org/wiki/Stratovolcano</a:t>
            </a:r>
            <a:endParaRPr lang="th-TH" sz="2000" dirty="0">
              <a:latin typeface="TH SarabunPSK" pitchFamily="34" charset="-34"/>
              <a:cs typeface="TH SarabunPSK" pitchFamily="34" charset="-34"/>
            </a:endParaRPr>
          </a:p>
        </p:txBody>
      </p:sp>
    </p:spTree>
    <p:extLst>
      <p:ext uri="{BB962C8B-B14F-4D97-AF65-F5344CB8AC3E}">
        <p14:creationId xmlns:p14="http://schemas.microsoft.com/office/powerpoint/2010/main" val="1697023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22</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330444" y="259293"/>
            <a:ext cx="7848872" cy="1815882"/>
          </a:xfrm>
          <a:prstGeom prst="rect">
            <a:avLst/>
          </a:prstGeom>
        </p:spPr>
        <p:txBody>
          <a:bodyPr wrap="square">
            <a:spAutoFit/>
          </a:bodyPr>
          <a:lstStyle/>
          <a:p>
            <a:pPr algn="just"/>
            <a:r>
              <a:rPr lang="en-US" dirty="0">
                <a:latin typeface="TH SarabunPSK" pitchFamily="34" charset="-34"/>
                <a:cs typeface="TH SarabunPSK" pitchFamily="34" charset="-34"/>
              </a:rPr>
              <a:t>Two famous </a:t>
            </a:r>
            <a:r>
              <a:rPr lang="en-US" dirty="0" err="1">
                <a:latin typeface="TH SarabunPSK" pitchFamily="34" charset="-34"/>
                <a:cs typeface="TH SarabunPSK" pitchFamily="34" charset="-34"/>
              </a:rPr>
              <a:t>stratovolcanoes</a:t>
            </a:r>
            <a:r>
              <a:rPr lang="en-US" dirty="0">
                <a:latin typeface="TH SarabunPSK" pitchFamily="34" charset="-34"/>
                <a:cs typeface="TH SarabunPSK" pitchFamily="34" charset="-34"/>
              </a:rPr>
              <a:t> are </a:t>
            </a:r>
            <a:endParaRPr lang="en-US" dirty="0" smtClean="0">
              <a:latin typeface="TH SarabunPSK" pitchFamily="34" charset="-34"/>
              <a:cs typeface="TH SarabunPSK" pitchFamily="34" charset="-34"/>
            </a:endParaRPr>
          </a:p>
          <a:p>
            <a:pPr marL="457200" indent="-457200" algn="just">
              <a:buFont typeface="Arial" pitchFamily="34" charset="0"/>
              <a:buChar char="•"/>
            </a:pPr>
            <a:r>
              <a:rPr lang="en-US" dirty="0" smtClean="0">
                <a:solidFill>
                  <a:srgbClr val="FF0000"/>
                </a:solidFill>
                <a:latin typeface="TH SarabunPSK" pitchFamily="34" charset="-34"/>
                <a:cs typeface="TH SarabunPSK" pitchFamily="34" charset="-34"/>
              </a:rPr>
              <a:t>Krakatoa</a:t>
            </a:r>
            <a:r>
              <a:rPr lang="en-US" dirty="0">
                <a:latin typeface="TH SarabunPSK" pitchFamily="34" charset="-34"/>
                <a:cs typeface="TH SarabunPSK" pitchFamily="34" charset="-34"/>
              </a:rPr>
              <a:t>, best known for its catastrophic eruption in 1883 </a:t>
            </a:r>
            <a:r>
              <a:rPr lang="en-US" dirty="0" smtClean="0">
                <a:latin typeface="TH SarabunPSK" pitchFamily="34" charset="-34"/>
                <a:cs typeface="TH SarabunPSK" pitchFamily="34" charset="-34"/>
              </a:rPr>
              <a:t>and</a:t>
            </a:r>
          </a:p>
          <a:p>
            <a:pPr marL="457200" indent="-457200" algn="just">
              <a:buFont typeface="Arial" pitchFamily="34" charset="0"/>
              <a:buChar char="•"/>
            </a:pPr>
            <a:r>
              <a:rPr lang="en-US" dirty="0" smtClean="0">
                <a:solidFill>
                  <a:srgbClr val="FF0000"/>
                </a:solidFill>
                <a:latin typeface="TH SarabunPSK" pitchFamily="34" charset="-34"/>
                <a:cs typeface="TH SarabunPSK" pitchFamily="34" charset="-34"/>
              </a:rPr>
              <a:t>Vesuvius</a:t>
            </a:r>
            <a:r>
              <a:rPr lang="en-US" dirty="0">
                <a:latin typeface="TH SarabunPSK" pitchFamily="34" charset="-34"/>
                <a:cs typeface="TH SarabunPSK" pitchFamily="34" charset="-34"/>
              </a:rPr>
              <a:t>, famous for its destruction of the towns Pompeii and Herculaneum in 79 </a:t>
            </a:r>
            <a:r>
              <a:rPr lang="en-US" dirty="0" smtClean="0">
                <a:latin typeface="TH SarabunPSK" pitchFamily="34" charset="-34"/>
                <a:cs typeface="TH SarabunPSK" pitchFamily="34" charset="-34"/>
              </a:rPr>
              <a:t>A.D.</a:t>
            </a:r>
            <a:endParaRPr lang="th-TH" dirty="0">
              <a:latin typeface="TH SarabunPSK" pitchFamily="34" charset="-34"/>
              <a:cs typeface="TH SarabunPSK" pitchFamily="34" charset="-34"/>
            </a:endParaRPr>
          </a:p>
        </p:txBody>
      </p:sp>
      <p:pic>
        <p:nvPicPr>
          <p:cNvPr id="3074" name="Picture 2" descr="Picture: 'Old drawing of Krakat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92" y="2209800"/>
            <a:ext cx="3648075" cy="30914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8559" y="5339088"/>
            <a:ext cx="4262732" cy="1384995"/>
          </a:xfrm>
          <a:prstGeom prst="rect">
            <a:avLst/>
          </a:prstGeom>
        </p:spPr>
        <p:txBody>
          <a:bodyPr wrap="square">
            <a:spAutoFit/>
          </a:bodyPr>
          <a:lstStyle/>
          <a:p>
            <a:r>
              <a:rPr lang="en-US" dirty="0">
                <a:latin typeface="TH SarabunPSK" pitchFamily="34" charset="-34"/>
                <a:cs typeface="TH SarabunPSK" pitchFamily="34" charset="-34"/>
              </a:rPr>
              <a:t>An early 19th century illustration </a:t>
            </a:r>
            <a:r>
              <a:rPr lang="en-US" dirty="0" smtClean="0">
                <a:latin typeface="TH SarabunPSK" pitchFamily="34" charset="-34"/>
                <a:cs typeface="TH SarabunPSK" pitchFamily="34" charset="-34"/>
              </a:rPr>
              <a:t>of Krakatau. The volcano exploded in 1883, killing 36,000 people</a:t>
            </a:r>
            <a:endParaRPr lang="th-TH" dirty="0">
              <a:latin typeface="TH SarabunPSK" pitchFamily="34" charset="-34"/>
              <a:cs typeface="TH SarabunPSK" pitchFamily="34" charset="-34"/>
            </a:endParaRPr>
          </a:p>
        </p:txBody>
      </p:sp>
      <p:pic>
        <p:nvPicPr>
          <p:cNvPr id="3076" name="Picture 4" descr="Eruption of Vesuvius in 163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61493"/>
            <a:ext cx="3805521" cy="31880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52937" y="5492448"/>
            <a:ext cx="3243645" cy="523220"/>
          </a:xfrm>
          <a:prstGeom prst="rect">
            <a:avLst/>
          </a:prstGeom>
        </p:spPr>
        <p:txBody>
          <a:bodyPr wrap="none">
            <a:spAutoFit/>
          </a:bodyPr>
          <a:lstStyle/>
          <a:p>
            <a:r>
              <a:rPr lang="en-US" dirty="0">
                <a:latin typeface="TH SarabunPSK" pitchFamily="34" charset="-34"/>
                <a:cs typeface="TH SarabunPSK" pitchFamily="34" charset="-34"/>
              </a:rPr>
              <a:t>Eruption of Vesuvius in 1630</a:t>
            </a:r>
            <a:endParaRPr lang="th-TH" dirty="0">
              <a:latin typeface="TH SarabunPSK" pitchFamily="34" charset="-34"/>
              <a:cs typeface="TH SarabunPSK" pitchFamily="34" charset="-34"/>
            </a:endParaRPr>
          </a:p>
        </p:txBody>
      </p:sp>
      <p:sp>
        <p:nvSpPr>
          <p:cNvPr id="7" name="Rectangle 6"/>
          <p:cNvSpPr/>
          <p:nvPr/>
        </p:nvSpPr>
        <p:spPr>
          <a:xfrm>
            <a:off x="330444" y="6274603"/>
            <a:ext cx="5897740" cy="523220"/>
          </a:xfrm>
          <a:prstGeom prst="rect">
            <a:avLst/>
          </a:prstGeom>
        </p:spPr>
        <p:txBody>
          <a:bodyPr wrap="square">
            <a:spAutoFit/>
          </a:bodyPr>
          <a:lstStyle/>
          <a:p>
            <a:r>
              <a:rPr lang="en-US" dirty="0" smtClean="0">
                <a:latin typeface="TH SarabunPSK" pitchFamily="34" charset="-34"/>
                <a:cs typeface="TH SarabunPSK" pitchFamily="34" charset="-34"/>
              </a:rPr>
              <a:t>.</a:t>
            </a: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1063027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23</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5122" name="Picture 2" descr="krakatoa volcano ex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98558"/>
            <a:ext cx="3131840" cy="23488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rakatoa volcano lookal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2825397"/>
            <a:ext cx="3131840" cy="24226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upload.wikimedia.org/wikipedia/commons/5/5b/Krakatoa_evolution_map-e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64955" y="398558"/>
            <a:ext cx="4817640" cy="48176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3528" y="5373216"/>
            <a:ext cx="3131840" cy="954107"/>
          </a:xfrm>
          <a:prstGeom prst="rect">
            <a:avLst/>
          </a:prstGeom>
        </p:spPr>
        <p:txBody>
          <a:bodyPr wrap="square">
            <a:spAutoFit/>
          </a:bodyPr>
          <a:lstStyle/>
          <a:p>
            <a:r>
              <a:rPr lang="en-US" dirty="0">
                <a:latin typeface="TH SarabunPSK" pitchFamily="34" charset="-34"/>
                <a:cs typeface="TH SarabunPSK" pitchFamily="34" charset="-34"/>
              </a:rPr>
              <a:t>Volcanic activity at </a:t>
            </a:r>
            <a:endParaRPr lang="en-US" dirty="0" smtClean="0">
              <a:latin typeface="TH SarabunPSK" pitchFamily="34" charset="-34"/>
              <a:cs typeface="TH SarabunPSK" pitchFamily="34" charset="-34"/>
            </a:endParaRPr>
          </a:p>
          <a:p>
            <a:r>
              <a:rPr lang="en-US" dirty="0" err="1" smtClean="0">
                <a:latin typeface="TH SarabunPSK" pitchFamily="34" charset="-34"/>
                <a:cs typeface="TH SarabunPSK" pitchFamily="34" charset="-34"/>
              </a:rPr>
              <a:t>Anak</a:t>
            </a:r>
            <a:r>
              <a:rPr lang="en-US" dirty="0" smtClean="0">
                <a:latin typeface="TH SarabunPSK" pitchFamily="34" charset="-34"/>
                <a:cs typeface="TH SarabunPSK" pitchFamily="34" charset="-34"/>
              </a:rPr>
              <a:t> Krakatau, 2008</a:t>
            </a: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1063027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24</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135247" y="4437112"/>
            <a:ext cx="8208912" cy="2246769"/>
          </a:xfrm>
          <a:prstGeom prst="rect">
            <a:avLst/>
          </a:prstGeom>
        </p:spPr>
        <p:txBody>
          <a:bodyPr wrap="square">
            <a:spAutoFit/>
          </a:bodyPr>
          <a:lstStyle/>
          <a:p>
            <a:pPr algn="just"/>
            <a:r>
              <a:rPr lang="th-TH" b="1" dirty="0">
                <a:latin typeface="TH SarabunPSK" pitchFamily="34" charset="-34"/>
                <a:cs typeface="TH SarabunPSK" pitchFamily="34" charset="-34"/>
              </a:rPr>
              <a:t>ภูเขาไฟวิสุเวียส (</a:t>
            </a:r>
            <a:r>
              <a:rPr lang="en-US" b="1" dirty="0">
                <a:latin typeface="TH SarabunPSK" pitchFamily="34" charset="-34"/>
                <a:cs typeface="TH SarabunPSK" pitchFamily="34" charset="-34"/>
              </a:rPr>
              <a:t>Mount Vesuvius</a:t>
            </a:r>
            <a:r>
              <a:rPr lang="en-US" dirty="0">
                <a:latin typeface="TH SarabunPSK" pitchFamily="34" charset="-34"/>
                <a:cs typeface="TH SarabunPSK" pitchFamily="34" charset="-34"/>
              </a:rPr>
              <a:t>) </a:t>
            </a:r>
            <a:r>
              <a:rPr lang="th-TH" dirty="0">
                <a:latin typeface="TH SarabunPSK" pitchFamily="34" charset="-34"/>
                <a:cs typeface="TH SarabunPSK" pitchFamily="34" charset="-34"/>
              </a:rPr>
              <a:t>ตั้งอยู่ในประเทศอิตาลี ใกล้กับเมืองนาโปลี(เนเปิลส์) เหนืออ่าวเนเปิลส์ เป็นภูเขาไฟที่ยังไม่ดับเพียงแห่งเดียวในทวีปยุโรปแผ่นดินใหญ่ มีความสูง 1,281 เมตร ปากปล่องมีเส้นรอบวง 1,400 เมตร ลึก 216 เมตร การระเบิดครั้งสำคัญที่สุดเกิดขึ้นในวันที่ 24 สิงหาคม ปี พ.ศ. 622 (ค.ศ. 79) เถ้าถ่านได้ทับถมเมืองปอมเปอีทั้งเมือง แต่การระเบิดครั้งสุดท้ายเกิดขึ้นเมื่อปี พ.ศ. 2487 (ค.ศ. 1944)</a:t>
            </a:r>
          </a:p>
        </p:txBody>
      </p:sp>
      <p:pic>
        <p:nvPicPr>
          <p:cNvPr id="6146" name="Picture 2" descr="http://www.smarttravelinfo.com/wp-content/uploads/2012/03/ve3d-vesuviu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47" y="620688"/>
            <a:ext cx="4320480" cy="34563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1.bp.blogspot.com/-NsXJzzETpXg/TkMK1YLkR4I/AAAAAAAAAKA/kmZ7uQRqD5Q/s400/VesuviusSnow.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4158" y="620688"/>
            <a:ext cx="3926273"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27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25</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0242" name="Picture 2" descr="File:Mt Vesuvius 79 AD eruption 3.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640"/>
            <a:ext cx="7943426" cy="482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7380" y="5042118"/>
            <a:ext cx="7929574" cy="1815882"/>
          </a:xfrm>
          <a:prstGeom prst="rect">
            <a:avLst/>
          </a:prstGeom>
        </p:spPr>
        <p:txBody>
          <a:bodyPr wrap="square">
            <a:spAutoFit/>
          </a:bodyPr>
          <a:lstStyle/>
          <a:p>
            <a:r>
              <a:rPr lang="en-US" dirty="0" smtClean="0">
                <a:latin typeface="TH SarabunPSK" pitchFamily="34" charset="-34"/>
                <a:cs typeface="TH SarabunPSK" pitchFamily="34" charset="-34"/>
              </a:rPr>
              <a:t>A Map </a:t>
            </a:r>
            <a:r>
              <a:rPr lang="en-US" dirty="0">
                <a:latin typeface="TH SarabunPSK" pitchFamily="34" charset="-34"/>
                <a:cs typeface="TH SarabunPSK" pitchFamily="34" charset="-34"/>
              </a:rPr>
              <a:t>showing the cities and towns affected by the eruption of Mount Vesuvius in 79 AD. Pompeii and other cities affected by the eruption of Mount Vesuvius. The black cloud represents the general distribution of ash and cinder.</a:t>
            </a:r>
            <a:endParaRPr lang="th-TH" dirty="0">
              <a:latin typeface="TH SarabunPSK" pitchFamily="34" charset="-34"/>
              <a:cs typeface="TH SarabunPSK" pitchFamily="34" charset="-34"/>
            </a:endParaRPr>
          </a:p>
        </p:txBody>
      </p:sp>
      <p:sp>
        <p:nvSpPr>
          <p:cNvPr id="4" name="Rectangle 3"/>
          <p:cNvSpPr/>
          <p:nvPr/>
        </p:nvSpPr>
        <p:spPr>
          <a:xfrm>
            <a:off x="337380" y="4643844"/>
            <a:ext cx="4572000" cy="369332"/>
          </a:xfrm>
          <a:prstGeom prst="rect">
            <a:avLst/>
          </a:prstGeom>
        </p:spPr>
        <p:txBody>
          <a:bodyPr>
            <a:spAutoFit/>
          </a:bodyPr>
          <a:lstStyle/>
          <a:p>
            <a:r>
              <a:rPr lang="en-US" sz="1800" dirty="0">
                <a:latin typeface="TH SarabunPSK" pitchFamily="34" charset="-34"/>
                <a:cs typeface="TH SarabunPSK" pitchFamily="34" charset="-34"/>
              </a:rPr>
              <a:t>http://en.wikipedia.org/wiki/Mount_Vesuvius</a:t>
            </a:r>
            <a:endParaRPr lang="th-TH" sz="1800" dirty="0">
              <a:latin typeface="TH SarabunPSK" pitchFamily="34" charset="-34"/>
              <a:cs typeface="TH SarabunPSK" pitchFamily="34" charset="-34"/>
            </a:endParaRPr>
          </a:p>
        </p:txBody>
      </p:sp>
    </p:spTree>
    <p:extLst>
      <p:ext uri="{BB962C8B-B14F-4D97-AF65-F5344CB8AC3E}">
        <p14:creationId xmlns:p14="http://schemas.microsoft.com/office/powerpoint/2010/main" val="1063027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26</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8194" name="Picture 2" descr="File:Pompeii the last day 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5143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80112" y="332656"/>
            <a:ext cx="2651688" cy="523220"/>
          </a:xfrm>
          <a:prstGeom prst="rect">
            <a:avLst/>
          </a:prstGeom>
        </p:spPr>
        <p:txBody>
          <a:bodyPr wrap="none">
            <a:spAutoFit/>
          </a:bodyPr>
          <a:lstStyle/>
          <a:p>
            <a:r>
              <a:rPr lang="en-US" b="1" dirty="0">
                <a:latin typeface="TH SarabunPSK" pitchFamily="34" charset="-34"/>
                <a:cs typeface="TH SarabunPSK" pitchFamily="34" charset="-34"/>
              </a:rPr>
              <a:t>Pompeii the last day </a:t>
            </a:r>
            <a:endParaRPr lang="th-TH" b="1" dirty="0">
              <a:latin typeface="TH SarabunPSK" pitchFamily="34" charset="-34"/>
              <a:cs typeface="TH SarabunPSK" pitchFamily="34" charset="-34"/>
            </a:endParaRPr>
          </a:p>
        </p:txBody>
      </p:sp>
      <p:sp>
        <p:nvSpPr>
          <p:cNvPr id="4" name="Rectangle 3"/>
          <p:cNvSpPr/>
          <p:nvPr/>
        </p:nvSpPr>
        <p:spPr>
          <a:xfrm>
            <a:off x="251520" y="5917473"/>
            <a:ext cx="4572000" cy="707886"/>
          </a:xfrm>
          <a:prstGeom prst="rect">
            <a:avLst/>
          </a:prstGeom>
        </p:spPr>
        <p:txBody>
          <a:bodyPr>
            <a:spAutoFit/>
          </a:bodyPr>
          <a:lstStyle/>
          <a:p>
            <a:r>
              <a:rPr lang="en-US" sz="2000" dirty="0">
                <a:latin typeface="TH SarabunPSK" pitchFamily="34" charset="-34"/>
                <a:cs typeface="TH SarabunPSK" pitchFamily="34" charset="-34"/>
              </a:rPr>
              <a:t>Media from the Discovery Channel's Pompeii: The Last Day, courtesy of Crew Creative, Ltd</a:t>
            </a:r>
            <a:endParaRPr lang="th-TH" sz="2000" dirty="0">
              <a:latin typeface="TH SarabunPSK" pitchFamily="34" charset="-34"/>
              <a:cs typeface="TH SarabunPSK" pitchFamily="34" charset="-34"/>
            </a:endParaRPr>
          </a:p>
        </p:txBody>
      </p:sp>
      <p:sp>
        <p:nvSpPr>
          <p:cNvPr id="5" name="Rectangle 4"/>
          <p:cNvSpPr/>
          <p:nvPr/>
        </p:nvSpPr>
        <p:spPr>
          <a:xfrm>
            <a:off x="5571462" y="1661145"/>
            <a:ext cx="2660338" cy="1384995"/>
          </a:xfrm>
          <a:prstGeom prst="rect">
            <a:avLst/>
          </a:prstGeom>
        </p:spPr>
        <p:txBody>
          <a:bodyPr wrap="square">
            <a:spAutoFit/>
          </a:bodyPr>
          <a:lstStyle/>
          <a:p>
            <a:r>
              <a:rPr lang="en-US" dirty="0">
                <a:latin typeface="TH SarabunPSK" pitchFamily="34" charset="-34"/>
                <a:cs typeface="TH SarabunPSK" pitchFamily="34" charset="-34"/>
              </a:rPr>
              <a:t>Artist's depiction of the eruption which buried Pompeii </a:t>
            </a: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1063027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27</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7170" name="Picture 2" descr="File:Pompeii Garden of the Fugitives 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30599"/>
            <a:ext cx="4517923" cy="59626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60032" y="476672"/>
            <a:ext cx="3312368" cy="3539430"/>
          </a:xfrm>
          <a:prstGeom prst="rect">
            <a:avLst/>
          </a:prstGeom>
        </p:spPr>
        <p:txBody>
          <a:bodyPr wrap="square">
            <a:spAutoFit/>
          </a:bodyPr>
          <a:lstStyle/>
          <a:p>
            <a:pPr algn="just"/>
            <a:r>
              <a:rPr lang="en-US" sz="3200" dirty="0">
                <a:latin typeface="TH SarabunPSK" pitchFamily="34" charset="-34"/>
                <a:cs typeface="TH SarabunPSK" pitchFamily="34" charset="-34"/>
              </a:rPr>
              <a:t>The casts of the corpses of a group of human victim of the 79 AD eruption of the Vesuvius, found in the so-called “Garden of the fugitives” in Pompeii. </a:t>
            </a:r>
            <a:endParaRPr lang="th-TH" sz="3200" dirty="0">
              <a:latin typeface="TH SarabunPSK" pitchFamily="34" charset="-34"/>
              <a:cs typeface="TH SarabunPSK" pitchFamily="34" charset="-34"/>
            </a:endParaRPr>
          </a:p>
        </p:txBody>
      </p:sp>
      <p:sp>
        <p:nvSpPr>
          <p:cNvPr id="4" name="Rectangle 3"/>
          <p:cNvSpPr/>
          <p:nvPr/>
        </p:nvSpPr>
        <p:spPr>
          <a:xfrm>
            <a:off x="125434" y="6093296"/>
            <a:ext cx="6678814" cy="523220"/>
          </a:xfrm>
          <a:prstGeom prst="rect">
            <a:avLst/>
          </a:prstGeom>
        </p:spPr>
        <p:txBody>
          <a:bodyPr wrap="square">
            <a:spAutoFit/>
          </a:bodyPr>
          <a:lstStyle/>
          <a:p>
            <a:r>
              <a:rPr lang="en-US" dirty="0">
                <a:latin typeface="TH SarabunPSK" pitchFamily="34" charset="-34"/>
                <a:cs typeface="TH SarabunPSK" pitchFamily="34" charset="-34"/>
              </a:rPr>
              <a:t>Photo taken by </a:t>
            </a:r>
            <a:r>
              <a:rPr lang="en-US" dirty="0" err="1">
                <a:latin typeface="TH SarabunPSK" pitchFamily="34" charset="-34"/>
                <a:cs typeface="TH SarabunPSK" pitchFamily="34" charset="-34"/>
              </a:rPr>
              <a:t>Lancevortex</a:t>
            </a:r>
            <a:r>
              <a:rPr lang="en-US" dirty="0">
                <a:latin typeface="TH SarabunPSK" pitchFamily="34" charset="-34"/>
                <a:cs typeface="TH SarabunPSK" pitchFamily="34" charset="-34"/>
              </a:rPr>
              <a:t>, 30 Jan, 2000</a:t>
            </a:r>
          </a:p>
        </p:txBody>
      </p:sp>
    </p:spTree>
    <p:extLst>
      <p:ext uri="{BB962C8B-B14F-4D97-AF65-F5344CB8AC3E}">
        <p14:creationId xmlns:p14="http://schemas.microsoft.com/office/powerpoint/2010/main" val="1063027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28</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4" name="Picture 4" descr="File:Pompeji getöteter Hun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908720"/>
            <a:ext cx="3829979" cy="47025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1993" y="260648"/>
            <a:ext cx="4854830" cy="523220"/>
          </a:xfrm>
          <a:prstGeom prst="rect">
            <a:avLst/>
          </a:prstGeom>
        </p:spPr>
        <p:txBody>
          <a:bodyPr wrap="square">
            <a:spAutoFit/>
          </a:bodyPr>
          <a:lstStyle/>
          <a:p>
            <a:r>
              <a:rPr lang="en-US" dirty="0" smtClean="0">
                <a:latin typeface="TH SarabunPSK" pitchFamily="34" charset="-34"/>
                <a:cs typeface="TH SarabunPSK" pitchFamily="34" charset="-34"/>
              </a:rPr>
              <a:t>A Cast </a:t>
            </a:r>
            <a:r>
              <a:rPr lang="en-US" dirty="0">
                <a:latin typeface="TH SarabunPSK" pitchFamily="34" charset="-34"/>
                <a:cs typeface="TH SarabunPSK" pitchFamily="34" charset="-34"/>
              </a:rPr>
              <a:t>of a dog dead in the 79 AD eruption</a:t>
            </a:r>
            <a:endParaRPr lang="th-TH" dirty="0">
              <a:latin typeface="TH SarabunPSK" pitchFamily="34" charset="-34"/>
              <a:cs typeface="TH SarabunPSK" pitchFamily="34" charset="-34"/>
            </a:endParaRPr>
          </a:p>
        </p:txBody>
      </p:sp>
      <p:sp>
        <p:nvSpPr>
          <p:cNvPr id="5" name="Rectangle 4"/>
          <p:cNvSpPr/>
          <p:nvPr/>
        </p:nvSpPr>
        <p:spPr>
          <a:xfrm>
            <a:off x="611559" y="5611267"/>
            <a:ext cx="2342308" cy="461665"/>
          </a:xfrm>
          <a:prstGeom prst="rect">
            <a:avLst/>
          </a:prstGeom>
        </p:spPr>
        <p:txBody>
          <a:bodyPr wrap="none">
            <a:spAutoFit/>
          </a:bodyPr>
          <a:lstStyle/>
          <a:p>
            <a:r>
              <a:rPr lang="en-US" sz="2400" b="1" dirty="0" smtClean="0">
                <a:latin typeface="TH SarabunPSK" pitchFamily="34" charset="-34"/>
                <a:cs typeface="TH SarabunPSK" pitchFamily="34" charset="-34"/>
              </a:rPr>
              <a:t>Author : </a:t>
            </a:r>
            <a:r>
              <a:rPr lang="en-US" sz="2400" dirty="0" smtClean="0">
                <a:latin typeface="TH SarabunPSK" pitchFamily="34" charset="-34"/>
                <a:cs typeface="TH SarabunPSK" pitchFamily="34" charset="-34"/>
              </a:rPr>
              <a:t>Claus </a:t>
            </a:r>
            <a:r>
              <a:rPr lang="en-US" sz="2400" dirty="0" err="1">
                <a:latin typeface="TH SarabunPSK" pitchFamily="34" charset="-34"/>
                <a:cs typeface="TH SarabunPSK" pitchFamily="34" charset="-34"/>
              </a:rPr>
              <a:t>Ableiter</a:t>
            </a:r>
            <a:endParaRPr lang="th-TH" sz="2400" dirty="0">
              <a:latin typeface="TH SarabunPSK" pitchFamily="34" charset="-34"/>
              <a:cs typeface="TH SarabunPSK" pitchFamily="34" charset="-34"/>
            </a:endParaRPr>
          </a:p>
        </p:txBody>
      </p:sp>
    </p:spTree>
    <p:extLst>
      <p:ext uri="{BB962C8B-B14F-4D97-AF65-F5344CB8AC3E}">
        <p14:creationId xmlns:p14="http://schemas.microsoft.com/office/powerpoint/2010/main" val="1063027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29</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1268" name="Picture 4" descr="http://1.bp.blogspot.com/_ineFhpXlx6I/TMgTLxAzw-I/AAAAAAAAAB4/NH64hwwcJ2A/s1600/mount-fuj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213373"/>
            <a:ext cx="4141790" cy="293060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our-holidays.eu/blog/wp-content/uploads/2012/01/fuji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8512" y="3241737"/>
            <a:ext cx="4141790" cy="2746982"/>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our-holidays.eu/blog/wp-content/uploads/2012/01/fuj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73"/>
            <a:ext cx="4120193" cy="61679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15581" y="6119718"/>
            <a:ext cx="2786340" cy="646331"/>
          </a:xfrm>
          <a:prstGeom prst="rect">
            <a:avLst/>
          </a:prstGeom>
        </p:spPr>
        <p:txBody>
          <a:bodyPr wrap="none">
            <a:spAutoFit/>
          </a:bodyPr>
          <a:lstStyle/>
          <a:p>
            <a:r>
              <a:rPr lang="ja-JP" altLang="en-US" sz="3600" dirty="0">
                <a:latin typeface="TH SarabunPSK" pitchFamily="34" charset="-34"/>
                <a:cs typeface="TH SarabunPSK" pitchFamily="34" charset="-34"/>
              </a:rPr>
              <a:t>富士山 </a:t>
            </a:r>
            <a:r>
              <a:rPr lang="en-US" sz="3600" b="1" dirty="0">
                <a:latin typeface="TH SarabunPSK" pitchFamily="34" charset="-34"/>
                <a:cs typeface="TH SarabunPSK" pitchFamily="34" charset="-34"/>
              </a:rPr>
              <a:t>Fuji-san</a:t>
            </a:r>
            <a:endParaRPr lang="th-TH" sz="3600" b="1" dirty="0">
              <a:latin typeface="TH SarabunPSK" pitchFamily="34" charset="-34"/>
              <a:cs typeface="TH SarabunPSK" pitchFamily="34" charset="-34"/>
            </a:endParaRPr>
          </a:p>
        </p:txBody>
      </p:sp>
    </p:spTree>
    <p:extLst>
      <p:ext uri="{BB962C8B-B14F-4D97-AF65-F5344CB8AC3E}">
        <p14:creationId xmlns:p14="http://schemas.microsoft.com/office/powerpoint/2010/main" val="1063027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539552" y="692696"/>
            <a:ext cx="7776864" cy="2677656"/>
          </a:xfrm>
          <a:prstGeom prst="rect">
            <a:avLst/>
          </a:prstGeom>
        </p:spPr>
        <p:txBody>
          <a:bodyPr wrap="square">
            <a:spAutoFit/>
          </a:bodyPr>
          <a:lstStyle/>
          <a:p>
            <a:pPr algn="just"/>
            <a:r>
              <a:rPr lang="th-TH" b="1" dirty="0">
                <a:latin typeface="TH SarabunPSK" pitchFamily="34" charset="-34"/>
                <a:cs typeface="TH SarabunPSK" pitchFamily="34" charset="-34"/>
              </a:rPr>
              <a:t>ธรณีสัณฐานภูเขา</a:t>
            </a:r>
            <a:r>
              <a:rPr lang="th-TH" b="1" dirty="0" smtClean="0">
                <a:latin typeface="TH SarabunPSK" pitchFamily="34" charset="-34"/>
                <a:cs typeface="TH SarabunPSK" pitchFamily="34" charset="-34"/>
              </a:rPr>
              <a:t>ไฟ (</a:t>
            </a:r>
            <a:r>
              <a:rPr lang="en-US" b="1" dirty="0" smtClean="0">
                <a:latin typeface="TH SarabunPSK" pitchFamily="34" charset="-34"/>
                <a:cs typeface="TH SarabunPSK" pitchFamily="34" charset="-34"/>
              </a:rPr>
              <a:t>Volcano landform</a:t>
            </a:r>
            <a:r>
              <a:rPr lang="en-US" b="1" dirty="0">
                <a:latin typeface="TH SarabunPSK" pitchFamily="34" charset="-34"/>
                <a:cs typeface="TH SarabunPSK" pitchFamily="34" charset="-34"/>
              </a:rPr>
              <a:t>s</a:t>
            </a:r>
            <a:r>
              <a:rPr lang="th-TH" b="1" dirty="0" smtClean="0">
                <a:latin typeface="TH SarabunPSK" pitchFamily="34" charset="-34"/>
                <a:cs typeface="TH SarabunPSK" pitchFamily="34" charset="-34"/>
              </a:rPr>
              <a:t>)</a:t>
            </a:r>
          </a:p>
          <a:p>
            <a:pPr algn="just"/>
            <a:endParaRPr lang="th-TH" dirty="0">
              <a:latin typeface="TH SarabunPSK" pitchFamily="34" charset="-34"/>
              <a:cs typeface="TH SarabunPSK" pitchFamily="34" charset="-34"/>
            </a:endParaRPr>
          </a:p>
          <a:p>
            <a:pPr algn="just"/>
            <a:r>
              <a:rPr lang="th-TH" dirty="0" smtClean="0">
                <a:latin typeface="TH SarabunPSK" pitchFamily="34" charset="-34"/>
                <a:cs typeface="TH SarabunPSK" pitchFamily="34" charset="-34"/>
              </a:rPr>
              <a:t>เป็น</a:t>
            </a:r>
            <a:r>
              <a:rPr lang="th-TH" dirty="0">
                <a:latin typeface="TH SarabunPSK" pitchFamily="34" charset="-34"/>
                <a:cs typeface="TH SarabunPSK" pitchFamily="34" charset="-34"/>
              </a:rPr>
              <a:t>ลักษณะเด่นของพื้นผิวโลกที่เป็นผลจากการกระทำของหินหลอมเหลว หินแข็งหรือก๊าซภายในโลก ที่โผล่ออกมาตามบริเวณช่องเปิดโผล่ขึ้นมาบนผิวโลกที่เรียกว่าภูเขาไฟ ถูกควบคุมโดยกระบวนการทางธรณีภายในโลก นอกจากนี้ยังเป็นผลที่เกิดจากภูเขาหรือเนินเขาที่เกิดจากการสะสมตัวของมวลวัตถุที่ภูเขาไฟพ่น</a:t>
            </a:r>
            <a:r>
              <a:rPr lang="th-TH" dirty="0" smtClean="0">
                <a:latin typeface="TH SarabunPSK" pitchFamily="34" charset="-34"/>
                <a:cs typeface="TH SarabunPSK" pitchFamily="34" charset="-34"/>
              </a:rPr>
              <a:t>ออกมา</a:t>
            </a:r>
            <a:endParaRPr lang="en-US" dirty="0">
              <a:latin typeface="TH SarabunPSK" pitchFamily="34" charset="-34"/>
              <a:cs typeface="TH SarabunPSK" pitchFamily="34" charset="-34"/>
            </a:endParaRPr>
          </a:p>
        </p:txBody>
      </p:sp>
      <p:sp>
        <p:nvSpPr>
          <p:cNvPr id="7" name="Rectangle 6"/>
          <p:cNvSpPr/>
          <p:nvPr/>
        </p:nvSpPr>
        <p:spPr>
          <a:xfrm>
            <a:off x="539552" y="3645024"/>
            <a:ext cx="7632848" cy="2554545"/>
          </a:xfrm>
          <a:prstGeom prst="rect">
            <a:avLst/>
          </a:prstGeom>
        </p:spPr>
        <p:txBody>
          <a:bodyPr wrap="square">
            <a:spAutoFit/>
          </a:bodyPr>
          <a:lstStyle/>
          <a:p>
            <a:r>
              <a:rPr lang="en-US" sz="3200" dirty="0">
                <a:latin typeface="TH SarabunPSK" pitchFamily="34" charset="-34"/>
                <a:cs typeface="TH SarabunPSK" pitchFamily="34" charset="-34"/>
              </a:rPr>
              <a:t>Volcanoes can be described in terms of activity </a:t>
            </a:r>
            <a:r>
              <a:rPr lang="en-US" sz="3200" dirty="0" smtClean="0">
                <a:latin typeface="TH SarabunPSK" pitchFamily="34" charset="-34"/>
                <a:cs typeface="TH SarabunPSK" pitchFamily="34" charset="-34"/>
              </a:rPr>
              <a:t>:</a:t>
            </a:r>
          </a:p>
          <a:p>
            <a:endParaRPr lang="en-US" sz="3200" dirty="0">
              <a:latin typeface="TH SarabunPSK" pitchFamily="34" charset="-34"/>
              <a:cs typeface="TH SarabunPSK" pitchFamily="34" charset="-34"/>
            </a:endParaRPr>
          </a:p>
          <a:p>
            <a:pPr marL="457200" indent="-457200">
              <a:buFont typeface="Wingdings" pitchFamily="2" charset="2"/>
              <a:buChar char="Ø"/>
            </a:pPr>
            <a:r>
              <a:rPr lang="en-US" sz="3200" dirty="0">
                <a:latin typeface="TH SarabunPSK" pitchFamily="34" charset="-34"/>
                <a:cs typeface="TH SarabunPSK" pitchFamily="34" charset="-34"/>
              </a:rPr>
              <a:t>still active and erupt frequently</a:t>
            </a:r>
          </a:p>
          <a:p>
            <a:pPr marL="457200" indent="-457200">
              <a:buFont typeface="Wingdings" pitchFamily="2" charset="2"/>
              <a:buChar char="Ø"/>
            </a:pPr>
            <a:r>
              <a:rPr lang="en-US" sz="3200" dirty="0">
                <a:latin typeface="TH SarabunPSK" pitchFamily="34" charset="-34"/>
                <a:cs typeface="TH SarabunPSK" pitchFamily="34" charset="-34"/>
              </a:rPr>
              <a:t>dormant (temporarily inactive but not fully extinct)</a:t>
            </a:r>
          </a:p>
          <a:p>
            <a:pPr marL="457200" indent="-457200">
              <a:buFont typeface="Wingdings" pitchFamily="2" charset="2"/>
              <a:buChar char="Ø"/>
            </a:pPr>
            <a:r>
              <a:rPr lang="en-US" sz="3200" dirty="0">
                <a:latin typeface="TH SarabunPSK" pitchFamily="34" charset="-34"/>
                <a:cs typeface="TH SarabunPSK" pitchFamily="34" charset="-34"/>
              </a:rPr>
              <a:t>extinct (never likely to erupt again)</a:t>
            </a:r>
          </a:p>
        </p:txBody>
      </p:sp>
    </p:spTree>
    <p:extLst>
      <p:ext uri="{BB962C8B-B14F-4D97-AF65-F5344CB8AC3E}">
        <p14:creationId xmlns:p14="http://schemas.microsoft.com/office/powerpoint/2010/main" val="747494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30</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2290" name="Picture 2" descr="Image, Mount St. Hel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28" y="188640"/>
            <a:ext cx="8087598" cy="54726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56534" y="5954985"/>
            <a:ext cx="7128792" cy="523220"/>
          </a:xfrm>
          <a:prstGeom prst="rect">
            <a:avLst/>
          </a:prstGeom>
        </p:spPr>
        <p:txBody>
          <a:bodyPr wrap="square">
            <a:spAutoFit/>
          </a:bodyPr>
          <a:lstStyle/>
          <a:p>
            <a:r>
              <a:rPr lang="en-US" dirty="0"/>
              <a:t>Mount St. Helens, Washington </a:t>
            </a:r>
            <a:endParaRPr lang="th-TH" dirty="0"/>
          </a:p>
        </p:txBody>
      </p:sp>
    </p:spTree>
    <p:extLst>
      <p:ext uri="{BB962C8B-B14F-4D97-AF65-F5344CB8AC3E}">
        <p14:creationId xmlns:p14="http://schemas.microsoft.com/office/powerpoint/2010/main" val="1063027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31</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4338" name="Picture 2" descr="File:MSH82 st helens plume from harrys ridge 05-19-8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7620000" cy="51530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56534" y="5954985"/>
            <a:ext cx="7128792" cy="523220"/>
          </a:xfrm>
          <a:prstGeom prst="rect">
            <a:avLst/>
          </a:prstGeom>
        </p:spPr>
        <p:txBody>
          <a:bodyPr wrap="square">
            <a:spAutoFit/>
          </a:bodyPr>
          <a:lstStyle/>
          <a:p>
            <a:r>
              <a:rPr lang="en-US" dirty="0"/>
              <a:t>Mount St. Helens, Washington </a:t>
            </a:r>
            <a:endParaRPr lang="th-TH" dirty="0"/>
          </a:p>
        </p:txBody>
      </p:sp>
    </p:spTree>
    <p:extLst>
      <p:ext uri="{BB962C8B-B14F-4D97-AF65-F5344CB8AC3E}">
        <p14:creationId xmlns:p14="http://schemas.microsoft.com/office/powerpoint/2010/main" val="1063027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32</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4" name="Rectangle 3"/>
          <p:cNvSpPr/>
          <p:nvPr/>
        </p:nvSpPr>
        <p:spPr>
          <a:xfrm>
            <a:off x="467544" y="320457"/>
            <a:ext cx="7704856" cy="1815882"/>
          </a:xfrm>
          <a:prstGeom prst="rect">
            <a:avLst/>
          </a:prstGeom>
        </p:spPr>
        <p:txBody>
          <a:bodyPr wrap="square">
            <a:spAutoFit/>
          </a:bodyPr>
          <a:lstStyle/>
          <a:p>
            <a:r>
              <a:rPr lang="en-US" b="1" dirty="0" smtClean="0">
                <a:latin typeface="TH SarabunPSK" pitchFamily="34" charset="-34"/>
                <a:cs typeface="TH SarabunPSK" pitchFamily="34" charset="-34"/>
              </a:rPr>
              <a:t>2</a:t>
            </a:r>
            <a:r>
              <a:rPr lang="th-TH" b="1" dirty="0" smtClean="0">
                <a:latin typeface="TH SarabunPSK" pitchFamily="34" charset="-34"/>
                <a:cs typeface="TH SarabunPSK" pitchFamily="34" charset="-34"/>
              </a:rPr>
              <a:t>. ภูเขาไฟรูปโล่ (</a:t>
            </a:r>
            <a:r>
              <a:rPr lang="en-US" b="1" dirty="0" smtClean="0">
                <a:latin typeface="TH SarabunPSK" pitchFamily="34" charset="-34"/>
                <a:cs typeface="TH SarabunPSK" pitchFamily="34" charset="-34"/>
              </a:rPr>
              <a:t>Shield Volcano) </a:t>
            </a:r>
            <a:r>
              <a:rPr lang="th-TH" dirty="0" smtClean="0">
                <a:latin typeface="TH SarabunPSK" pitchFamily="34" charset="-34"/>
                <a:cs typeface="TH SarabunPSK" pitchFamily="34" charset="-34"/>
              </a:rPr>
              <a:t>เป็นภูเขาไฟที่มีขนาดใหญ่ ภูเขาไฟชนิดนี้เกิดจากลาวาชนิดบะซอลท์ที่ไหลด้วยความหนืดต่ำ ลาวาที่ไหลมาจากปล่องกลางและไม่กองสูงชันเหมือนภูเขาไฟชนิดกรวยสลับชั้น ภูเขาไฟชนิดนี้มักจะเป็นภูเขาไฟที่ใหญ่ เช่น เกาะภูเขาไฟ </a:t>
            </a:r>
            <a:r>
              <a:rPr lang="en-US" dirty="0">
                <a:latin typeface="TH SarabunPSK" pitchFamily="34" charset="-34"/>
                <a:cs typeface="TH SarabunPSK" pitchFamily="34" charset="-34"/>
              </a:rPr>
              <a:t>Mauna Loa </a:t>
            </a:r>
            <a:r>
              <a:rPr lang="en-US" dirty="0" smtClean="0">
                <a:latin typeface="TH SarabunPSK" pitchFamily="34" charset="-34"/>
                <a:cs typeface="TH SarabunPSK" pitchFamily="34" charset="-34"/>
              </a:rPr>
              <a:t>(Hawaii</a:t>
            </a:r>
            <a:r>
              <a:rPr lang="th-TH" dirty="0" smtClean="0">
                <a:latin typeface="TH SarabunPSK" pitchFamily="34" charset="-34"/>
                <a:cs typeface="TH SarabunPSK" pitchFamily="34" charset="-34"/>
              </a:rPr>
              <a:t>)</a:t>
            </a:r>
            <a:endParaRPr lang="th-TH" dirty="0">
              <a:latin typeface="TH SarabunPSK" pitchFamily="34" charset="-34"/>
              <a:cs typeface="TH SarabunPSK" pitchFamily="34" charset="-34"/>
            </a:endParaRPr>
          </a:p>
        </p:txBody>
      </p:sp>
      <p:pic>
        <p:nvPicPr>
          <p:cNvPr id="13314" name="Picture 2" descr="The characteristics of a shield volc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68" y="2276872"/>
            <a:ext cx="7975207"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944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33</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8434" name="Picture 2" descr="File:Hawaiian Eruption-numbers.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98573"/>
            <a:ext cx="6696744" cy="66967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42891" y="179008"/>
            <a:ext cx="1850186" cy="461665"/>
          </a:xfrm>
          <a:prstGeom prst="rect">
            <a:avLst/>
          </a:prstGeom>
        </p:spPr>
        <p:txBody>
          <a:bodyPr wrap="none">
            <a:spAutoFit/>
          </a:bodyPr>
          <a:lstStyle/>
          <a:p>
            <a:r>
              <a:rPr lang="en-US" sz="2400" dirty="0">
                <a:latin typeface="TH SarabunPSK" pitchFamily="34" charset="-34"/>
                <a:cs typeface="TH SarabunPSK" pitchFamily="34" charset="-34"/>
              </a:rPr>
              <a:t>Ash </a:t>
            </a:r>
            <a:r>
              <a:rPr lang="en-US" sz="2400" dirty="0" smtClean="0">
                <a:latin typeface="TH SarabunPSK" pitchFamily="34" charset="-34"/>
                <a:cs typeface="TH SarabunPSK" pitchFamily="34" charset="-34"/>
              </a:rPr>
              <a:t>plume</a:t>
            </a:r>
            <a:r>
              <a:rPr lang="th-TH" sz="2400" dirty="0" smtClean="0">
                <a:latin typeface="TH SarabunPSK" pitchFamily="34" charset="-34"/>
                <a:cs typeface="TH SarabunPSK" pitchFamily="34" charset="-34"/>
              </a:rPr>
              <a:t> ฝุ่น</a:t>
            </a:r>
            <a:r>
              <a:rPr lang="th-TH" sz="2400" dirty="0">
                <a:latin typeface="TH SarabunPSK" pitchFamily="34" charset="-34"/>
                <a:cs typeface="TH SarabunPSK" pitchFamily="34" charset="-34"/>
              </a:rPr>
              <a:t>ควัน</a:t>
            </a:r>
          </a:p>
        </p:txBody>
      </p:sp>
      <p:sp>
        <p:nvSpPr>
          <p:cNvPr id="4" name="Rectangle 3"/>
          <p:cNvSpPr/>
          <p:nvPr/>
        </p:nvSpPr>
        <p:spPr>
          <a:xfrm>
            <a:off x="155891" y="2096743"/>
            <a:ext cx="2031325" cy="830997"/>
          </a:xfrm>
          <a:prstGeom prst="rect">
            <a:avLst/>
          </a:prstGeom>
        </p:spPr>
        <p:txBody>
          <a:bodyPr wrap="none">
            <a:spAutoFit/>
          </a:bodyPr>
          <a:lstStyle/>
          <a:p>
            <a:r>
              <a:rPr lang="en-US" sz="2400" dirty="0">
                <a:latin typeface="TH SarabunPSK" pitchFamily="34" charset="-34"/>
                <a:cs typeface="TH SarabunPSK" pitchFamily="34" charset="-34"/>
              </a:rPr>
              <a:t>Lava fountain	</a:t>
            </a:r>
            <a:endParaRPr lang="th-TH" sz="2400" dirty="0" smtClean="0">
              <a:latin typeface="TH SarabunPSK" pitchFamily="34" charset="-34"/>
              <a:cs typeface="TH SarabunPSK" pitchFamily="34" charset="-34"/>
            </a:endParaRPr>
          </a:p>
          <a:p>
            <a:r>
              <a:rPr lang="th-TH" sz="2400" dirty="0" smtClean="0">
                <a:latin typeface="TH SarabunPSK" pitchFamily="34" charset="-34"/>
                <a:cs typeface="TH SarabunPSK" pitchFamily="34" charset="-34"/>
              </a:rPr>
              <a:t>ลำ</a:t>
            </a:r>
            <a:r>
              <a:rPr lang="th-TH" sz="2400" dirty="0">
                <a:latin typeface="TH SarabunPSK" pitchFamily="34" charset="-34"/>
                <a:cs typeface="TH SarabunPSK" pitchFamily="34" charset="-34"/>
              </a:rPr>
              <a:t>ธารหินหนืด</a:t>
            </a:r>
          </a:p>
        </p:txBody>
      </p:sp>
      <p:sp>
        <p:nvSpPr>
          <p:cNvPr id="5" name="Rectangle 4"/>
          <p:cNvSpPr/>
          <p:nvPr/>
        </p:nvSpPr>
        <p:spPr>
          <a:xfrm>
            <a:off x="1609974" y="1276730"/>
            <a:ext cx="1154483" cy="830997"/>
          </a:xfrm>
          <a:prstGeom prst="rect">
            <a:avLst/>
          </a:prstGeom>
        </p:spPr>
        <p:txBody>
          <a:bodyPr wrap="none">
            <a:spAutoFit/>
          </a:bodyPr>
          <a:lstStyle/>
          <a:p>
            <a:r>
              <a:rPr lang="en-US" sz="2400" dirty="0">
                <a:latin typeface="TH SarabunPSK" pitchFamily="34" charset="-34"/>
                <a:cs typeface="TH SarabunPSK" pitchFamily="34" charset="-34"/>
              </a:rPr>
              <a:t>Crater	</a:t>
            </a:r>
            <a:endParaRPr lang="th-TH" sz="2400" dirty="0" smtClean="0">
              <a:latin typeface="TH SarabunPSK" pitchFamily="34" charset="-34"/>
              <a:cs typeface="TH SarabunPSK" pitchFamily="34" charset="-34"/>
            </a:endParaRPr>
          </a:p>
          <a:p>
            <a:r>
              <a:rPr lang="th-TH" sz="2400" dirty="0" smtClean="0">
                <a:latin typeface="TH SarabunPSK" pitchFamily="34" charset="-34"/>
                <a:cs typeface="TH SarabunPSK" pitchFamily="34" charset="-34"/>
              </a:rPr>
              <a:t>ปาก</a:t>
            </a:r>
            <a:r>
              <a:rPr lang="th-TH" sz="2400" dirty="0">
                <a:latin typeface="TH SarabunPSK" pitchFamily="34" charset="-34"/>
                <a:cs typeface="TH SarabunPSK" pitchFamily="34" charset="-34"/>
              </a:rPr>
              <a:t>ภูเขาไฟ</a:t>
            </a:r>
          </a:p>
        </p:txBody>
      </p:sp>
      <p:sp>
        <p:nvSpPr>
          <p:cNvPr id="7" name="Rectangle 6"/>
          <p:cNvSpPr/>
          <p:nvPr/>
        </p:nvSpPr>
        <p:spPr>
          <a:xfrm>
            <a:off x="4873383" y="1200981"/>
            <a:ext cx="1596912" cy="830997"/>
          </a:xfrm>
          <a:prstGeom prst="rect">
            <a:avLst/>
          </a:prstGeom>
        </p:spPr>
        <p:txBody>
          <a:bodyPr wrap="none">
            <a:spAutoFit/>
          </a:bodyPr>
          <a:lstStyle/>
          <a:p>
            <a:r>
              <a:rPr lang="en-US" sz="2400" dirty="0">
                <a:latin typeface="TH SarabunPSK" pitchFamily="34" charset="-34"/>
                <a:cs typeface="TH SarabunPSK" pitchFamily="34" charset="-34"/>
              </a:rPr>
              <a:t>Lava lake	</a:t>
            </a:r>
            <a:endParaRPr lang="th-TH" sz="2400" dirty="0" smtClean="0">
              <a:latin typeface="TH SarabunPSK" pitchFamily="34" charset="-34"/>
              <a:cs typeface="TH SarabunPSK" pitchFamily="34" charset="-34"/>
            </a:endParaRPr>
          </a:p>
          <a:p>
            <a:r>
              <a:rPr lang="th-TH" sz="2400" dirty="0" smtClean="0">
                <a:latin typeface="TH SarabunPSK" pitchFamily="34" charset="-34"/>
                <a:cs typeface="TH SarabunPSK" pitchFamily="34" charset="-34"/>
              </a:rPr>
              <a:t>ทะเลสาบ</a:t>
            </a:r>
            <a:r>
              <a:rPr lang="th-TH" sz="2400" dirty="0">
                <a:latin typeface="TH SarabunPSK" pitchFamily="34" charset="-34"/>
                <a:cs typeface="TH SarabunPSK" pitchFamily="34" charset="-34"/>
              </a:rPr>
              <a:t>หินหนืด</a:t>
            </a:r>
          </a:p>
        </p:txBody>
      </p:sp>
      <p:sp>
        <p:nvSpPr>
          <p:cNvPr id="8" name="Rectangle 7"/>
          <p:cNvSpPr/>
          <p:nvPr/>
        </p:nvSpPr>
        <p:spPr>
          <a:xfrm>
            <a:off x="6508665" y="1871825"/>
            <a:ext cx="2031325" cy="830997"/>
          </a:xfrm>
          <a:prstGeom prst="rect">
            <a:avLst/>
          </a:prstGeom>
        </p:spPr>
        <p:txBody>
          <a:bodyPr wrap="none">
            <a:spAutoFit/>
          </a:bodyPr>
          <a:lstStyle/>
          <a:p>
            <a:r>
              <a:rPr lang="en-US" sz="2400" dirty="0">
                <a:latin typeface="TH SarabunPSK" pitchFamily="34" charset="-34"/>
                <a:cs typeface="TH SarabunPSK" pitchFamily="34" charset="-34"/>
              </a:rPr>
              <a:t>Fumaroles	</a:t>
            </a:r>
            <a:endParaRPr lang="th-TH" sz="2400" dirty="0" smtClean="0">
              <a:latin typeface="TH SarabunPSK" pitchFamily="34" charset="-34"/>
              <a:cs typeface="TH SarabunPSK" pitchFamily="34" charset="-34"/>
            </a:endParaRPr>
          </a:p>
          <a:p>
            <a:r>
              <a:rPr lang="th-TH" sz="2400" dirty="0" smtClean="0">
                <a:latin typeface="TH SarabunPSK" pitchFamily="34" charset="-34"/>
                <a:cs typeface="TH SarabunPSK" pitchFamily="34" charset="-34"/>
              </a:rPr>
              <a:t>รู</a:t>
            </a:r>
            <a:r>
              <a:rPr lang="th-TH" sz="2400" dirty="0">
                <a:latin typeface="TH SarabunPSK" pitchFamily="34" charset="-34"/>
                <a:cs typeface="TH SarabunPSK" pitchFamily="34" charset="-34"/>
              </a:rPr>
              <a:t>ฉีดอากาศ</a:t>
            </a:r>
          </a:p>
        </p:txBody>
      </p:sp>
      <p:sp>
        <p:nvSpPr>
          <p:cNvPr id="9" name="Rectangle 8"/>
          <p:cNvSpPr/>
          <p:nvPr/>
        </p:nvSpPr>
        <p:spPr>
          <a:xfrm>
            <a:off x="6904708" y="3302986"/>
            <a:ext cx="1385316" cy="830997"/>
          </a:xfrm>
          <a:prstGeom prst="rect">
            <a:avLst/>
          </a:prstGeom>
        </p:spPr>
        <p:txBody>
          <a:bodyPr wrap="none">
            <a:spAutoFit/>
          </a:bodyPr>
          <a:lstStyle/>
          <a:p>
            <a:r>
              <a:rPr lang="en-US" sz="2400" dirty="0">
                <a:latin typeface="TH SarabunPSK" pitchFamily="34" charset="-34"/>
                <a:cs typeface="TH SarabunPSK" pitchFamily="34" charset="-34"/>
              </a:rPr>
              <a:t>Lava flow	</a:t>
            </a:r>
            <a:endParaRPr lang="th-TH" sz="2400" dirty="0" smtClean="0">
              <a:latin typeface="TH SarabunPSK" pitchFamily="34" charset="-34"/>
              <a:cs typeface="TH SarabunPSK" pitchFamily="34" charset="-34"/>
            </a:endParaRPr>
          </a:p>
          <a:p>
            <a:r>
              <a:rPr lang="th-TH" sz="2400" dirty="0" smtClean="0">
                <a:latin typeface="TH SarabunPSK" pitchFamily="34" charset="-34"/>
                <a:cs typeface="TH SarabunPSK" pitchFamily="34" charset="-34"/>
              </a:rPr>
              <a:t>หิน</a:t>
            </a:r>
            <a:r>
              <a:rPr lang="th-TH" sz="2400" dirty="0">
                <a:latin typeface="TH SarabunPSK" pitchFamily="34" charset="-34"/>
                <a:cs typeface="TH SarabunPSK" pitchFamily="34" charset="-34"/>
              </a:rPr>
              <a:t>หนืดละลาย</a:t>
            </a:r>
          </a:p>
        </p:txBody>
      </p:sp>
      <p:sp>
        <p:nvSpPr>
          <p:cNvPr id="10" name="Rectangle 9"/>
          <p:cNvSpPr/>
          <p:nvPr/>
        </p:nvSpPr>
        <p:spPr>
          <a:xfrm>
            <a:off x="6636854" y="4797731"/>
            <a:ext cx="2808312" cy="1200329"/>
          </a:xfrm>
          <a:prstGeom prst="rect">
            <a:avLst/>
          </a:prstGeom>
        </p:spPr>
        <p:txBody>
          <a:bodyPr wrap="square">
            <a:spAutoFit/>
          </a:bodyPr>
          <a:lstStyle/>
          <a:p>
            <a:r>
              <a:rPr lang="en-US" sz="2400" dirty="0">
                <a:latin typeface="TH SarabunPSK" pitchFamily="34" charset="-34"/>
                <a:cs typeface="TH SarabunPSK" pitchFamily="34" charset="-34"/>
              </a:rPr>
              <a:t>Layers of lava </a:t>
            </a:r>
            <a:endParaRPr lang="en-US" sz="2400" dirty="0" smtClean="0">
              <a:latin typeface="TH SarabunPSK" pitchFamily="34" charset="-34"/>
              <a:cs typeface="TH SarabunPSK" pitchFamily="34" charset="-34"/>
            </a:endParaRPr>
          </a:p>
          <a:p>
            <a:r>
              <a:rPr lang="en-US" sz="2400" dirty="0" smtClean="0">
                <a:latin typeface="TH SarabunPSK" pitchFamily="34" charset="-34"/>
                <a:cs typeface="TH SarabunPSK" pitchFamily="34" charset="-34"/>
              </a:rPr>
              <a:t>and ash</a:t>
            </a:r>
            <a:endParaRPr lang="th-TH" sz="2400" dirty="0" smtClean="0">
              <a:latin typeface="TH SarabunPSK" pitchFamily="34" charset="-34"/>
              <a:cs typeface="TH SarabunPSK" pitchFamily="34" charset="-34"/>
            </a:endParaRPr>
          </a:p>
          <a:p>
            <a:r>
              <a:rPr lang="th-TH" sz="2400" dirty="0" smtClean="0">
                <a:latin typeface="TH SarabunPSK" pitchFamily="34" charset="-34"/>
                <a:cs typeface="TH SarabunPSK" pitchFamily="34" charset="-34"/>
              </a:rPr>
              <a:t>ชั้น</a:t>
            </a:r>
            <a:r>
              <a:rPr lang="th-TH" sz="2400" dirty="0">
                <a:latin typeface="TH SarabunPSK" pitchFamily="34" charset="-34"/>
                <a:cs typeface="TH SarabunPSK" pitchFamily="34" charset="-34"/>
              </a:rPr>
              <a:t>หินหนืดและเถ้า</a:t>
            </a:r>
          </a:p>
        </p:txBody>
      </p:sp>
      <p:sp>
        <p:nvSpPr>
          <p:cNvPr id="11" name="Rectangle 10"/>
          <p:cNvSpPr/>
          <p:nvPr/>
        </p:nvSpPr>
        <p:spPr>
          <a:xfrm>
            <a:off x="368163" y="4145612"/>
            <a:ext cx="918841" cy="830997"/>
          </a:xfrm>
          <a:prstGeom prst="rect">
            <a:avLst/>
          </a:prstGeom>
        </p:spPr>
        <p:txBody>
          <a:bodyPr wrap="none">
            <a:spAutoFit/>
          </a:bodyPr>
          <a:lstStyle/>
          <a:p>
            <a:r>
              <a:rPr lang="en-US" sz="2400" dirty="0" smtClean="0">
                <a:latin typeface="TH SarabunPSK" pitchFamily="34" charset="-34"/>
                <a:cs typeface="TH SarabunPSK" pitchFamily="34" charset="-34"/>
              </a:rPr>
              <a:t>Stratum</a:t>
            </a:r>
            <a:endParaRPr lang="th-TH" sz="2400" dirty="0" smtClean="0">
              <a:latin typeface="TH SarabunPSK" pitchFamily="34" charset="-34"/>
              <a:cs typeface="TH SarabunPSK" pitchFamily="34" charset="-34"/>
            </a:endParaRPr>
          </a:p>
          <a:p>
            <a:r>
              <a:rPr lang="th-TH" sz="2400" dirty="0" smtClean="0">
                <a:latin typeface="TH SarabunPSK" pitchFamily="34" charset="-34"/>
                <a:cs typeface="TH SarabunPSK" pitchFamily="34" charset="-34"/>
              </a:rPr>
              <a:t>ชั้น</a:t>
            </a:r>
            <a:r>
              <a:rPr lang="th-TH" sz="2400" dirty="0">
                <a:latin typeface="TH SarabunPSK" pitchFamily="34" charset="-34"/>
                <a:cs typeface="TH SarabunPSK" pitchFamily="34" charset="-34"/>
              </a:rPr>
              <a:t>ดิน</a:t>
            </a:r>
          </a:p>
        </p:txBody>
      </p:sp>
      <p:sp>
        <p:nvSpPr>
          <p:cNvPr id="12" name="Rectangle 11"/>
          <p:cNvSpPr/>
          <p:nvPr/>
        </p:nvSpPr>
        <p:spPr>
          <a:xfrm>
            <a:off x="807971" y="5550817"/>
            <a:ext cx="2035838" cy="461665"/>
          </a:xfrm>
          <a:prstGeom prst="rect">
            <a:avLst/>
          </a:prstGeom>
        </p:spPr>
        <p:txBody>
          <a:bodyPr wrap="square">
            <a:spAutoFit/>
          </a:bodyPr>
          <a:lstStyle/>
          <a:p>
            <a:r>
              <a:rPr lang="en-US" sz="2400" dirty="0" smtClean="0">
                <a:latin typeface="TH SarabunPSK" pitchFamily="34" charset="-34"/>
                <a:cs typeface="TH SarabunPSK" pitchFamily="34" charset="-34"/>
              </a:rPr>
              <a:t>Sill</a:t>
            </a:r>
            <a:r>
              <a:rPr lang="th-TH" sz="2400" dirty="0" smtClean="0">
                <a:latin typeface="TH SarabunPSK" pitchFamily="34" charset="-34"/>
                <a:cs typeface="TH SarabunPSK" pitchFamily="34" charset="-34"/>
              </a:rPr>
              <a:t> หิน</a:t>
            </a:r>
            <a:r>
              <a:rPr lang="th-TH" sz="2400" dirty="0">
                <a:latin typeface="TH SarabunPSK" pitchFamily="34" charset="-34"/>
                <a:cs typeface="TH SarabunPSK" pitchFamily="34" charset="-34"/>
              </a:rPr>
              <a:t>หนืดแทรก</a:t>
            </a:r>
          </a:p>
        </p:txBody>
      </p:sp>
      <p:sp>
        <p:nvSpPr>
          <p:cNvPr id="13" name="Rectangle 12"/>
          <p:cNvSpPr/>
          <p:nvPr/>
        </p:nvSpPr>
        <p:spPr>
          <a:xfrm>
            <a:off x="683568" y="6073170"/>
            <a:ext cx="2925801" cy="461665"/>
          </a:xfrm>
          <a:prstGeom prst="rect">
            <a:avLst/>
          </a:prstGeom>
        </p:spPr>
        <p:txBody>
          <a:bodyPr wrap="none">
            <a:spAutoFit/>
          </a:bodyPr>
          <a:lstStyle/>
          <a:p>
            <a:r>
              <a:rPr lang="en-US" sz="2400" dirty="0">
                <a:latin typeface="TH SarabunPSK" pitchFamily="34" charset="-34"/>
                <a:cs typeface="TH SarabunPSK" pitchFamily="34" charset="-34"/>
              </a:rPr>
              <a:t>Magma conduit	</a:t>
            </a:r>
            <a:r>
              <a:rPr lang="th-TH" sz="2400" dirty="0">
                <a:latin typeface="TH SarabunPSK" pitchFamily="34" charset="-34"/>
                <a:cs typeface="TH SarabunPSK" pitchFamily="34" charset="-34"/>
              </a:rPr>
              <a:t>ท่อหินหนืด</a:t>
            </a:r>
          </a:p>
        </p:txBody>
      </p:sp>
      <p:sp>
        <p:nvSpPr>
          <p:cNvPr id="14" name="Rectangle 13"/>
          <p:cNvSpPr/>
          <p:nvPr/>
        </p:nvSpPr>
        <p:spPr>
          <a:xfrm>
            <a:off x="3847147" y="6084024"/>
            <a:ext cx="1729961" cy="830997"/>
          </a:xfrm>
          <a:prstGeom prst="rect">
            <a:avLst/>
          </a:prstGeom>
        </p:spPr>
        <p:txBody>
          <a:bodyPr wrap="none">
            <a:spAutoFit/>
          </a:bodyPr>
          <a:lstStyle/>
          <a:p>
            <a:r>
              <a:rPr lang="en-US" sz="2400" dirty="0">
                <a:latin typeface="TH SarabunPSK" pitchFamily="34" charset="-34"/>
                <a:cs typeface="TH SarabunPSK" pitchFamily="34" charset="-34"/>
              </a:rPr>
              <a:t>Magma </a:t>
            </a:r>
            <a:r>
              <a:rPr lang="en-US" sz="2400" dirty="0" smtClean="0">
                <a:latin typeface="TH SarabunPSK" pitchFamily="34" charset="-34"/>
                <a:cs typeface="TH SarabunPSK" pitchFamily="34" charset="-34"/>
              </a:rPr>
              <a:t>chamber</a:t>
            </a:r>
          </a:p>
          <a:p>
            <a:r>
              <a:rPr lang="th-TH" sz="2400" dirty="0" smtClean="0">
                <a:latin typeface="TH SarabunPSK" pitchFamily="34" charset="-34"/>
                <a:cs typeface="TH SarabunPSK" pitchFamily="34" charset="-34"/>
              </a:rPr>
              <a:t>ห้อง</a:t>
            </a:r>
            <a:r>
              <a:rPr lang="th-TH" sz="2400" dirty="0">
                <a:latin typeface="TH SarabunPSK" pitchFamily="34" charset="-34"/>
                <a:cs typeface="TH SarabunPSK" pitchFamily="34" charset="-34"/>
              </a:rPr>
              <a:t>หินหนืด</a:t>
            </a:r>
          </a:p>
        </p:txBody>
      </p:sp>
      <p:sp>
        <p:nvSpPr>
          <p:cNvPr id="15" name="Rectangle 14"/>
          <p:cNvSpPr/>
          <p:nvPr/>
        </p:nvSpPr>
        <p:spPr>
          <a:xfrm>
            <a:off x="5148064" y="5777822"/>
            <a:ext cx="1529586" cy="461665"/>
          </a:xfrm>
          <a:prstGeom prst="rect">
            <a:avLst/>
          </a:prstGeom>
        </p:spPr>
        <p:txBody>
          <a:bodyPr wrap="none">
            <a:spAutoFit/>
          </a:bodyPr>
          <a:lstStyle/>
          <a:p>
            <a:r>
              <a:rPr lang="en-US" sz="2400" dirty="0" smtClean="0">
                <a:latin typeface="TH SarabunPSK" pitchFamily="34" charset="-34"/>
                <a:cs typeface="TH SarabunPSK" pitchFamily="34" charset="-34"/>
              </a:rPr>
              <a:t>Dike</a:t>
            </a:r>
            <a:r>
              <a:rPr lang="th-TH" sz="2400" dirty="0" smtClean="0">
                <a:latin typeface="TH SarabunPSK" pitchFamily="34" charset="-34"/>
                <a:cs typeface="TH SarabunPSK" pitchFamily="34" charset="-34"/>
              </a:rPr>
              <a:t> สัน</a:t>
            </a:r>
            <a:r>
              <a:rPr lang="th-TH" sz="2400" dirty="0">
                <a:latin typeface="TH SarabunPSK" pitchFamily="34" charset="-34"/>
                <a:cs typeface="TH SarabunPSK" pitchFamily="34" charset="-34"/>
              </a:rPr>
              <a:t>หินหนืด</a:t>
            </a:r>
          </a:p>
        </p:txBody>
      </p:sp>
      <p:sp>
        <p:nvSpPr>
          <p:cNvPr id="16" name="Rectangle 15"/>
          <p:cNvSpPr/>
          <p:nvPr/>
        </p:nvSpPr>
        <p:spPr>
          <a:xfrm>
            <a:off x="6255412" y="175495"/>
            <a:ext cx="1905137" cy="523220"/>
          </a:xfrm>
          <a:prstGeom prst="rect">
            <a:avLst/>
          </a:prstGeom>
        </p:spPr>
        <p:txBody>
          <a:bodyPr wrap="none">
            <a:spAutoFit/>
          </a:bodyPr>
          <a:lstStyle/>
          <a:p>
            <a:r>
              <a:rPr lang="en-US" b="1" dirty="0">
                <a:latin typeface="TH SarabunPSK" pitchFamily="34" charset="-34"/>
                <a:cs typeface="TH SarabunPSK" pitchFamily="34" charset="-34"/>
              </a:rPr>
              <a:t>Shield Volcano</a:t>
            </a:r>
            <a:endParaRPr lang="th-TH" b="1" dirty="0"/>
          </a:p>
        </p:txBody>
      </p:sp>
    </p:spTree>
    <p:extLst>
      <p:ext uri="{BB962C8B-B14F-4D97-AF65-F5344CB8AC3E}">
        <p14:creationId xmlns:p14="http://schemas.microsoft.com/office/powerpoint/2010/main" val="1063027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34</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24578" name="Picture 2" descr="File:Hawai'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9" y="104556"/>
            <a:ext cx="4917351" cy="50287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22056" y="301192"/>
            <a:ext cx="3168351" cy="4832092"/>
          </a:xfrm>
          <a:prstGeom prst="rect">
            <a:avLst/>
          </a:prstGeom>
          <a:ln>
            <a:noFill/>
          </a:ln>
        </p:spPr>
        <p:txBody>
          <a:bodyPr wrap="square">
            <a:spAutoFit/>
          </a:bodyPr>
          <a:lstStyle/>
          <a:p>
            <a:pPr algn="just"/>
            <a:r>
              <a:rPr lang="en-US" b="1" dirty="0">
                <a:latin typeface="TH SarabunPSK" pitchFamily="34" charset="-34"/>
                <a:cs typeface="TH SarabunPSK" pitchFamily="34" charset="-34"/>
              </a:rPr>
              <a:t>Mauna </a:t>
            </a:r>
            <a:r>
              <a:rPr lang="en-US" b="1" dirty="0" smtClean="0">
                <a:latin typeface="TH SarabunPSK" pitchFamily="34" charset="-34"/>
                <a:cs typeface="TH SarabunPSK" pitchFamily="34" charset="-34"/>
              </a:rPr>
              <a:t>Loa </a:t>
            </a:r>
            <a:r>
              <a:rPr lang="en-US" dirty="0">
                <a:latin typeface="TH SarabunPSK" pitchFamily="34" charset="-34"/>
                <a:cs typeface="TH SarabunPSK" pitchFamily="34" charset="-34"/>
              </a:rPr>
              <a:t>is one of five volcanoes that form the Island of Hawaii in the U.S. state of </a:t>
            </a:r>
            <a:r>
              <a:rPr lang="en-US" dirty="0" err="1">
                <a:latin typeface="TH SarabunPSK" pitchFamily="34" charset="-34"/>
                <a:cs typeface="TH SarabunPSK" pitchFamily="34" charset="-34"/>
              </a:rPr>
              <a:t>Hawaiʻi</a:t>
            </a:r>
            <a:r>
              <a:rPr lang="en-US" dirty="0">
                <a:latin typeface="TH SarabunPSK" pitchFamily="34" charset="-34"/>
                <a:cs typeface="TH SarabunPSK" pitchFamily="34" charset="-34"/>
              </a:rPr>
              <a:t> in the Pacific Ocean, and </a:t>
            </a:r>
            <a:r>
              <a:rPr lang="en-US" dirty="0">
                <a:solidFill>
                  <a:srgbClr val="FF0000"/>
                </a:solidFill>
                <a:latin typeface="TH SarabunPSK" pitchFamily="34" charset="-34"/>
                <a:cs typeface="TH SarabunPSK" pitchFamily="34" charset="-34"/>
              </a:rPr>
              <a:t>the largest on Earth in terms of volume and area covered</a:t>
            </a:r>
            <a:r>
              <a:rPr lang="en-US" dirty="0">
                <a:latin typeface="TH SarabunPSK" pitchFamily="34" charset="-34"/>
                <a:cs typeface="TH SarabunPSK" pitchFamily="34" charset="-34"/>
              </a:rPr>
              <a:t>. It is an active shield volcano, with a volume estimated at approximately </a:t>
            </a:r>
            <a:r>
              <a:rPr lang="en-US" dirty="0" smtClean="0">
                <a:latin typeface="TH SarabunPSK" pitchFamily="34" charset="-34"/>
                <a:cs typeface="TH SarabunPSK" pitchFamily="34" charset="-34"/>
              </a:rPr>
              <a:t>75,000 km</a:t>
            </a:r>
            <a:r>
              <a:rPr lang="en-US" baseline="30000" dirty="0" smtClean="0">
                <a:latin typeface="TH SarabunPSK" pitchFamily="34" charset="-34"/>
                <a:cs typeface="TH SarabunPSK" pitchFamily="34" charset="-34"/>
              </a:rPr>
              <a:t>3</a:t>
            </a:r>
            <a:r>
              <a:rPr lang="en-US" dirty="0">
                <a:latin typeface="TH SarabunPSK" pitchFamily="34" charset="-34"/>
                <a:cs typeface="TH SarabunPSK" pitchFamily="34" charset="-34"/>
              </a:rPr>
              <a:t>.</a:t>
            </a:r>
            <a:endParaRPr lang="th-TH" dirty="0">
              <a:latin typeface="TH SarabunPSK" pitchFamily="34" charset="-34"/>
              <a:cs typeface="TH SarabunPSK" pitchFamily="34" charset="-34"/>
            </a:endParaRPr>
          </a:p>
        </p:txBody>
      </p:sp>
      <p:pic>
        <p:nvPicPr>
          <p:cNvPr id="3074" name="Picture 2" descr="http://upload.wikimedia.org/wikipedia/commons/thumb/d/dc/Mapmaunaloa.svg/279px-Mapmaunaloa.sv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4565" y="4019152"/>
            <a:ext cx="2657475" cy="284797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0044608" y="1772816"/>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932040" y="6309320"/>
            <a:ext cx="4572000" cy="338554"/>
          </a:xfrm>
          <a:prstGeom prst="rect">
            <a:avLst/>
          </a:prstGeom>
        </p:spPr>
        <p:txBody>
          <a:bodyPr>
            <a:spAutoFit/>
          </a:bodyPr>
          <a:lstStyle/>
          <a:p>
            <a:r>
              <a:rPr lang="en-US" sz="1600" dirty="0">
                <a:latin typeface="TH SarabunPSK" pitchFamily="34" charset="-34"/>
                <a:cs typeface="TH SarabunPSK" pitchFamily="34" charset="-34"/>
              </a:rPr>
              <a:t>http://en.wikipedia.org/wiki/Mauna_Loa</a:t>
            </a:r>
            <a:endParaRPr lang="th-TH" sz="1600" dirty="0">
              <a:latin typeface="TH SarabunPSK" pitchFamily="34" charset="-34"/>
              <a:cs typeface="TH SarabunPSK" pitchFamily="34" charset="-34"/>
            </a:endParaRPr>
          </a:p>
        </p:txBody>
      </p:sp>
    </p:spTree>
    <p:extLst>
      <p:ext uri="{BB962C8B-B14F-4D97-AF65-F5344CB8AC3E}">
        <p14:creationId xmlns:p14="http://schemas.microsoft.com/office/powerpoint/2010/main" val="1063027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35</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026" name="Picture 2" descr="File:Kohala volcano.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262244"/>
            <a:ext cx="5313190" cy="33207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695" y="262244"/>
            <a:ext cx="3032918" cy="332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7505" y="4334595"/>
            <a:ext cx="4572000" cy="523220"/>
          </a:xfrm>
          <a:prstGeom prst="rect">
            <a:avLst/>
          </a:prstGeom>
        </p:spPr>
        <p:txBody>
          <a:bodyPr>
            <a:spAutoFit/>
          </a:bodyPr>
          <a:lstStyle/>
          <a:p>
            <a:r>
              <a:rPr lang="en-US" dirty="0" err="1">
                <a:latin typeface="TH SarabunPSK" pitchFamily="34" charset="-34"/>
                <a:cs typeface="TH SarabunPSK" pitchFamily="34" charset="-34"/>
              </a:rPr>
              <a:t>Kohala</a:t>
            </a:r>
            <a:r>
              <a:rPr lang="en-US" dirty="0">
                <a:latin typeface="TH SarabunPSK" pitchFamily="34" charset="-34"/>
                <a:cs typeface="TH SarabunPSK" pitchFamily="34" charset="-34"/>
              </a:rPr>
              <a:t> volcano as seen from Mauna Kea</a:t>
            </a:r>
            <a:endParaRPr lang="th-TH" dirty="0">
              <a:latin typeface="TH SarabunPSK" pitchFamily="34" charset="-34"/>
              <a:cs typeface="TH SarabunPSK" pitchFamily="34" charset="-34"/>
            </a:endParaRPr>
          </a:p>
        </p:txBody>
      </p:sp>
      <p:sp>
        <p:nvSpPr>
          <p:cNvPr id="5" name="Rectangle 4"/>
          <p:cNvSpPr/>
          <p:nvPr/>
        </p:nvSpPr>
        <p:spPr>
          <a:xfrm>
            <a:off x="5616116" y="3642098"/>
            <a:ext cx="2952328" cy="1384995"/>
          </a:xfrm>
          <a:prstGeom prst="rect">
            <a:avLst/>
          </a:prstGeom>
        </p:spPr>
        <p:txBody>
          <a:bodyPr wrap="square">
            <a:spAutoFit/>
          </a:bodyPr>
          <a:lstStyle/>
          <a:p>
            <a:pPr algn="ctr"/>
            <a:r>
              <a:rPr lang="en-US" dirty="0" smtClean="0">
                <a:latin typeface="TH SarabunPSK" pitchFamily="34" charset="-34"/>
                <a:cs typeface="TH SarabunPSK" pitchFamily="34" charset="-34"/>
              </a:rPr>
              <a:t>The </a:t>
            </a:r>
            <a:r>
              <a:rPr lang="en-US" dirty="0">
                <a:latin typeface="TH SarabunPSK" pitchFamily="34" charset="-34"/>
                <a:cs typeface="TH SarabunPSK" pitchFamily="34" charset="-34"/>
              </a:rPr>
              <a:t>location of </a:t>
            </a:r>
            <a:r>
              <a:rPr lang="en-US" dirty="0" err="1">
                <a:latin typeface="TH SarabunPSK" pitchFamily="34" charset="-34"/>
                <a:cs typeface="TH SarabunPSK" pitchFamily="34" charset="-34"/>
              </a:rPr>
              <a:t>Kohala</a:t>
            </a:r>
            <a:r>
              <a:rPr lang="en-US" dirty="0">
                <a:latin typeface="TH SarabunPSK" pitchFamily="34" charset="-34"/>
                <a:cs typeface="TH SarabunPSK" pitchFamily="34" charset="-34"/>
              </a:rPr>
              <a:t> relative to the other volcanoes</a:t>
            </a:r>
            <a:endParaRPr lang="th-TH" dirty="0">
              <a:latin typeface="TH SarabunPSK" pitchFamily="34" charset="-34"/>
              <a:cs typeface="TH SarabunPSK" pitchFamily="34" charset="-34"/>
            </a:endParaRPr>
          </a:p>
        </p:txBody>
      </p:sp>
      <p:sp>
        <p:nvSpPr>
          <p:cNvPr id="7" name="Rectangle 6"/>
          <p:cNvSpPr/>
          <p:nvPr/>
        </p:nvSpPr>
        <p:spPr>
          <a:xfrm>
            <a:off x="2286000" y="5949280"/>
            <a:ext cx="4572000" cy="523220"/>
          </a:xfrm>
          <a:prstGeom prst="rect">
            <a:avLst/>
          </a:prstGeom>
        </p:spPr>
        <p:txBody>
          <a:bodyPr>
            <a:spAutoFit/>
          </a:bodyPr>
          <a:lstStyle/>
          <a:p>
            <a:r>
              <a:rPr lang="en-US" b="1" dirty="0" smtClean="0">
                <a:latin typeface="TH SarabunPSK" pitchFamily="34" charset="-34"/>
                <a:cs typeface="TH SarabunPSK" pitchFamily="34" charset="-34"/>
              </a:rPr>
              <a:t>Shield </a:t>
            </a:r>
            <a:r>
              <a:rPr lang="en-US" b="1" dirty="0">
                <a:latin typeface="TH SarabunPSK" pitchFamily="34" charset="-34"/>
                <a:cs typeface="TH SarabunPSK" pitchFamily="34" charset="-34"/>
              </a:rPr>
              <a:t>volcano, Hotspot volcano</a:t>
            </a:r>
            <a:endParaRPr lang="th-TH" b="1" dirty="0">
              <a:latin typeface="TH SarabunPSK" pitchFamily="34" charset="-34"/>
              <a:cs typeface="TH SarabunPSK" pitchFamily="34" charset="-34"/>
            </a:endParaRPr>
          </a:p>
        </p:txBody>
      </p:sp>
      <p:sp>
        <p:nvSpPr>
          <p:cNvPr id="2" name="Rectangle 1"/>
          <p:cNvSpPr/>
          <p:nvPr/>
        </p:nvSpPr>
        <p:spPr>
          <a:xfrm>
            <a:off x="611560" y="3643108"/>
            <a:ext cx="4572000" cy="369332"/>
          </a:xfrm>
          <a:prstGeom prst="rect">
            <a:avLst/>
          </a:prstGeom>
        </p:spPr>
        <p:txBody>
          <a:bodyPr>
            <a:spAutoFit/>
          </a:bodyPr>
          <a:lstStyle/>
          <a:p>
            <a:r>
              <a:rPr lang="en-US" sz="1800" dirty="0">
                <a:latin typeface="TH SarabunPSK" pitchFamily="34" charset="-34"/>
                <a:cs typeface="TH SarabunPSK" pitchFamily="34" charset="-34"/>
              </a:rPr>
              <a:t>http://en.wikipedia.org/wiki/Kohala_(mountain)</a:t>
            </a:r>
            <a:endParaRPr lang="th-TH" sz="1800" dirty="0">
              <a:latin typeface="TH SarabunPSK" pitchFamily="34" charset="-34"/>
              <a:cs typeface="TH SarabunPSK" pitchFamily="34" charset="-34"/>
            </a:endParaRPr>
          </a:p>
        </p:txBody>
      </p:sp>
    </p:spTree>
    <p:extLst>
      <p:ext uri="{BB962C8B-B14F-4D97-AF65-F5344CB8AC3E}">
        <p14:creationId xmlns:p14="http://schemas.microsoft.com/office/powerpoint/2010/main" val="1063027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36</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2050" name="Picture 2" descr="File:Mauna Kea from the ocea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5" y="60744"/>
            <a:ext cx="5616624"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823574"/>
            <a:ext cx="7704855" cy="523220"/>
          </a:xfrm>
          <a:prstGeom prst="rect">
            <a:avLst/>
          </a:prstGeom>
        </p:spPr>
        <p:txBody>
          <a:bodyPr wrap="square">
            <a:spAutoFit/>
          </a:bodyPr>
          <a:lstStyle/>
          <a:p>
            <a:r>
              <a:rPr lang="en-US" b="1" dirty="0">
                <a:latin typeface="TH SarabunPSK" pitchFamily="34" charset="-34"/>
                <a:cs typeface="TH SarabunPSK" pitchFamily="34" charset="-34"/>
              </a:rPr>
              <a:t>A view of the Mauna Kea volcano of Hawaii from the ocean</a:t>
            </a:r>
            <a:endParaRPr lang="th-TH" b="1" dirty="0">
              <a:latin typeface="TH SarabunPSK" pitchFamily="34" charset="-34"/>
              <a:cs typeface="TH SarabunPSK" pitchFamily="34" charset="-34"/>
            </a:endParaRPr>
          </a:p>
        </p:txBody>
      </p:sp>
      <p:pic>
        <p:nvPicPr>
          <p:cNvPr id="2052" name="Picture 4" descr="File:Location Mauna Kea.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912" y="60744"/>
            <a:ext cx="2657475" cy="2847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4273212"/>
            <a:ext cx="4572000" cy="400110"/>
          </a:xfrm>
          <a:prstGeom prst="rect">
            <a:avLst/>
          </a:prstGeom>
        </p:spPr>
        <p:txBody>
          <a:bodyPr>
            <a:spAutoFit/>
          </a:bodyPr>
          <a:lstStyle/>
          <a:p>
            <a:r>
              <a:rPr lang="en-US" sz="2000" dirty="0">
                <a:latin typeface="TH SarabunPSK" pitchFamily="34" charset="-34"/>
                <a:cs typeface="TH SarabunPSK" pitchFamily="34" charset="-34"/>
              </a:rPr>
              <a:t>http://en.wikipedia.org/wiki/Mauna_Kea</a:t>
            </a:r>
            <a:endParaRPr lang="th-TH" sz="2000" dirty="0">
              <a:latin typeface="TH SarabunPSK" pitchFamily="34" charset="-34"/>
              <a:cs typeface="TH SarabunPSK" pitchFamily="34" charset="-34"/>
            </a:endParaRPr>
          </a:p>
        </p:txBody>
      </p:sp>
    </p:spTree>
    <p:extLst>
      <p:ext uri="{BB962C8B-B14F-4D97-AF65-F5344CB8AC3E}">
        <p14:creationId xmlns:p14="http://schemas.microsoft.com/office/powerpoint/2010/main" val="1063027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37</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539552" y="116632"/>
            <a:ext cx="7776864" cy="2246769"/>
          </a:xfrm>
          <a:prstGeom prst="rect">
            <a:avLst/>
          </a:prstGeom>
        </p:spPr>
        <p:txBody>
          <a:bodyPr wrap="square">
            <a:spAutoFit/>
          </a:bodyPr>
          <a:lstStyle/>
          <a:p>
            <a:r>
              <a:rPr lang="th-TH" b="1" dirty="0" smtClean="0">
                <a:latin typeface="TH SarabunPSK" pitchFamily="34" charset="-34"/>
                <a:cs typeface="TH SarabunPSK" pitchFamily="34" charset="-34"/>
              </a:rPr>
              <a:t>3. กรวยกรวดภูเขาไฟ (</a:t>
            </a:r>
            <a:r>
              <a:rPr lang="en-US" b="1" dirty="0">
                <a:latin typeface="TH SarabunPSK" pitchFamily="34" charset="-34"/>
                <a:cs typeface="TH SarabunPSK" pitchFamily="34" charset="-34"/>
              </a:rPr>
              <a:t>Tephra Cones </a:t>
            </a:r>
            <a:r>
              <a:rPr lang="en-US" b="1" dirty="0" smtClean="0">
                <a:latin typeface="TH SarabunPSK" pitchFamily="34" charset="-34"/>
                <a:cs typeface="TH SarabunPSK" pitchFamily="34" charset="-34"/>
              </a:rPr>
              <a:t>or Cinder Cone </a:t>
            </a:r>
            <a:r>
              <a:rPr lang="en-US" b="1" dirty="0">
                <a:latin typeface="TH SarabunPSK" pitchFamily="34" charset="-34"/>
                <a:cs typeface="TH SarabunPSK" pitchFamily="34" charset="-34"/>
              </a:rPr>
              <a:t>or </a:t>
            </a:r>
            <a:r>
              <a:rPr lang="en-US" b="1" dirty="0" smtClean="0">
                <a:latin typeface="TH SarabunPSK" pitchFamily="34" charset="-34"/>
                <a:cs typeface="TH SarabunPSK" pitchFamily="34" charset="-34"/>
              </a:rPr>
              <a:t>Scoria </a:t>
            </a:r>
            <a:r>
              <a:rPr lang="en-US" b="1" dirty="0">
                <a:latin typeface="TH SarabunPSK" pitchFamily="34" charset="-34"/>
                <a:cs typeface="TH SarabunPSK" pitchFamily="34" charset="-34"/>
              </a:rPr>
              <a:t>cone ) </a:t>
            </a:r>
            <a:r>
              <a:rPr lang="th-TH" dirty="0" smtClean="0">
                <a:latin typeface="TH SarabunPSK" pitchFamily="34" charset="-34"/>
                <a:cs typeface="TH SarabunPSK" pitchFamily="34" charset="-34"/>
              </a:rPr>
              <a:t>ภูเขาไฟชนิดนี้จะสูงชันมาก และเกิดจากลาวาที่พุ่งออกมาทับถมกัน ลาวาจะมีความหนืดสูง การไหลไม่ต่อเนื่อง และมีลักษณะเป็นลาวาลูกกลมๆ ที่พุ่งออกมาจากปล่องเดี่ยว และทับถมกันบริเวณรอบปล่อง ทำให้ภูเขาไฟชนิดนี้ไม่ค่อยก่อให้เกิดความสูญเสียชีวิตมากมาย</a:t>
            </a:r>
            <a:endParaRPr lang="th-TH" dirty="0">
              <a:latin typeface="TH SarabunPSK" pitchFamily="34" charset="-34"/>
              <a:cs typeface="TH SarabunPSK" pitchFamily="34" charset="-34"/>
            </a:endParaRPr>
          </a:p>
        </p:txBody>
      </p:sp>
      <p:sp>
        <p:nvSpPr>
          <p:cNvPr id="4" name="Rectangle 3"/>
          <p:cNvSpPr/>
          <p:nvPr/>
        </p:nvSpPr>
        <p:spPr>
          <a:xfrm>
            <a:off x="395536" y="5861303"/>
            <a:ext cx="7704856" cy="954107"/>
          </a:xfrm>
          <a:prstGeom prst="rect">
            <a:avLst/>
          </a:prstGeom>
        </p:spPr>
        <p:txBody>
          <a:bodyPr wrap="square">
            <a:spAutoFit/>
          </a:bodyPr>
          <a:lstStyle/>
          <a:p>
            <a:r>
              <a:rPr lang="en-US" dirty="0">
                <a:latin typeface="TH SarabunPSK" pitchFamily="34" charset="-34"/>
                <a:cs typeface="TH SarabunPSK" pitchFamily="34" charset="-34"/>
              </a:rPr>
              <a:t>A cinder cone or scoria cone is a steep conical hill of tephra (volcanic debris) that accumulates around and downwind from a volcanic vent</a:t>
            </a:r>
            <a:endParaRPr lang="th-TH" dirty="0">
              <a:latin typeface="TH SarabunPSK" pitchFamily="34" charset="-34"/>
              <a:cs typeface="TH SarabunPSK" pitchFamily="34" charset="-34"/>
            </a:endParaRPr>
          </a:p>
        </p:txBody>
      </p:sp>
      <p:pic>
        <p:nvPicPr>
          <p:cNvPr id="4098" name="Picture 2" descr="File:Cinder cone diagram.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668" y="2333397"/>
            <a:ext cx="5616624" cy="33278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83668" y="5661248"/>
            <a:ext cx="4572000" cy="400110"/>
          </a:xfrm>
          <a:prstGeom prst="rect">
            <a:avLst/>
          </a:prstGeom>
        </p:spPr>
        <p:txBody>
          <a:bodyPr>
            <a:spAutoFit/>
          </a:bodyPr>
          <a:lstStyle/>
          <a:p>
            <a:r>
              <a:rPr lang="en-US" sz="2000" dirty="0">
                <a:latin typeface="TH SarabunPSK" pitchFamily="34" charset="-34"/>
                <a:cs typeface="TH SarabunPSK" pitchFamily="34" charset="-34"/>
              </a:rPr>
              <a:t>http://en.wikipedia.org/wiki/Cinder_cone</a:t>
            </a:r>
            <a:endParaRPr lang="th-TH" sz="2000" dirty="0">
              <a:latin typeface="TH SarabunPSK" pitchFamily="34" charset="-34"/>
              <a:cs typeface="TH SarabunPSK" pitchFamily="34" charset="-34"/>
            </a:endParaRPr>
          </a:p>
        </p:txBody>
      </p:sp>
    </p:spTree>
    <p:extLst>
      <p:ext uri="{BB962C8B-B14F-4D97-AF65-F5344CB8AC3E}">
        <p14:creationId xmlns:p14="http://schemas.microsoft.com/office/powerpoint/2010/main" val="40262923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38</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5122" name="Picture 2" descr="File:Capulin 1980 tde0000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34848"/>
            <a:ext cx="4788441" cy="48778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9338" y="5562817"/>
            <a:ext cx="7959086" cy="523220"/>
          </a:xfrm>
          <a:prstGeom prst="rect">
            <a:avLst/>
          </a:prstGeom>
        </p:spPr>
        <p:txBody>
          <a:bodyPr wrap="square">
            <a:spAutoFit/>
          </a:bodyPr>
          <a:lstStyle/>
          <a:p>
            <a:r>
              <a:rPr lang="en-US" b="1" dirty="0" err="1">
                <a:latin typeface="TH SarabunPSK" pitchFamily="34" charset="-34"/>
                <a:cs typeface="TH SarabunPSK" pitchFamily="34" charset="-34"/>
              </a:rPr>
              <a:t>Capulin</a:t>
            </a:r>
            <a:r>
              <a:rPr lang="en-US" b="1" dirty="0">
                <a:latin typeface="TH SarabunPSK" pitchFamily="34" charset="-34"/>
                <a:cs typeface="TH SarabunPSK" pitchFamily="34" charset="-34"/>
              </a:rPr>
              <a:t> </a:t>
            </a:r>
            <a:r>
              <a:rPr lang="en-US" b="1" dirty="0" smtClean="0">
                <a:latin typeface="TH SarabunPSK" pitchFamily="34" charset="-34"/>
                <a:cs typeface="TH SarabunPSK" pitchFamily="34" charset="-34"/>
              </a:rPr>
              <a:t>Mountain</a:t>
            </a:r>
            <a:r>
              <a:rPr lang="en-US" dirty="0" smtClean="0">
                <a:latin typeface="TH SarabunPSK" pitchFamily="34" charset="-34"/>
                <a:cs typeface="TH SarabunPSK" pitchFamily="34" charset="-34"/>
              </a:rPr>
              <a:t>, </a:t>
            </a:r>
            <a:r>
              <a:rPr lang="en-US" dirty="0" err="1" smtClean="0">
                <a:latin typeface="TH SarabunPSK" pitchFamily="34" charset="-34"/>
                <a:cs typeface="TH SarabunPSK" pitchFamily="34" charset="-34"/>
              </a:rPr>
              <a:t>Capulin</a:t>
            </a:r>
            <a:r>
              <a:rPr lang="en-US" dirty="0" smtClean="0">
                <a:latin typeface="TH SarabunPSK" pitchFamily="34" charset="-34"/>
                <a:cs typeface="TH SarabunPSK" pitchFamily="34" charset="-34"/>
              </a:rPr>
              <a:t> </a:t>
            </a:r>
            <a:r>
              <a:rPr lang="en-US" dirty="0">
                <a:latin typeface="TH SarabunPSK" pitchFamily="34" charset="-34"/>
                <a:cs typeface="TH SarabunPSK" pitchFamily="34" charset="-34"/>
              </a:rPr>
              <a:t>Volcano National Monument, New Mexico. </a:t>
            </a:r>
            <a:endParaRPr lang="th-TH" dirty="0">
              <a:latin typeface="TH SarabunPSK" pitchFamily="34" charset="-34"/>
              <a:cs typeface="TH SarabunPSK" pitchFamily="34" charset="-34"/>
            </a:endParaRPr>
          </a:p>
        </p:txBody>
      </p:sp>
      <p:sp>
        <p:nvSpPr>
          <p:cNvPr id="4" name="Rectangle 3"/>
          <p:cNvSpPr/>
          <p:nvPr/>
        </p:nvSpPr>
        <p:spPr>
          <a:xfrm>
            <a:off x="429338" y="6118888"/>
            <a:ext cx="5904656" cy="461665"/>
          </a:xfrm>
          <a:prstGeom prst="rect">
            <a:avLst/>
          </a:prstGeom>
        </p:spPr>
        <p:txBody>
          <a:bodyPr wrap="square">
            <a:spAutoFit/>
          </a:bodyPr>
          <a:lstStyle/>
          <a:p>
            <a:r>
              <a:rPr lang="en-US" sz="2400" b="1" dirty="0">
                <a:latin typeface="TH SarabunPSK" pitchFamily="34" charset="-34"/>
                <a:cs typeface="TH SarabunPSK" pitchFamily="34" charset="-34"/>
              </a:rPr>
              <a:t>U.S. Geological Survey Photographic Library</a:t>
            </a:r>
            <a:endParaRPr lang="th-TH" sz="2400" b="1" dirty="0">
              <a:latin typeface="TH SarabunPSK" pitchFamily="34" charset="-34"/>
              <a:cs typeface="TH SarabunPSK" pitchFamily="34" charset="-34"/>
            </a:endParaRPr>
          </a:p>
        </p:txBody>
      </p:sp>
      <p:sp>
        <p:nvSpPr>
          <p:cNvPr id="5" name="Rectangle 4"/>
          <p:cNvSpPr/>
          <p:nvPr/>
        </p:nvSpPr>
        <p:spPr>
          <a:xfrm>
            <a:off x="1835696" y="5084242"/>
            <a:ext cx="4572000" cy="338554"/>
          </a:xfrm>
          <a:prstGeom prst="rect">
            <a:avLst/>
          </a:prstGeom>
        </p:spPr>
        <p:txBody>
          <a:bodyPr>
            <a:spAutoFit/>
          </a:bodyPr>
          <a:lstStyle/>
          <a:p>
            <a:r>
              <a:rPr lang="en-US" sz="1600" dirty="0">
                <a:latin typeface="TH SarabunPSK" pitchFamily="34" charset="-34"/>
                <a:cs typeface="TH SarabunPSK" pitchFamily="34" charset="-34"/>
              </a:rPr>
              <a:t>http://en.wikipedia.org/wiki/Capulin_Volcano_National_Monument</a:t>
            </a:r>
            <a:endParaRPr lang="th-TH" sz="1600" dirty="0">
              <a:latin typeface="TH SarabunPSK" pitchFamily="34" charset="-34"/>
              <a:cs typeface="TH SarabunPSK" pitchFamily="34" charset="-34"/>
            </a:endParaRPr>
          </a:p>
        </p:txBody>
      </p:sp>
    </p:spTree>
    <p:extLst>
      <p:ext uri="{BB962C8B-B14F-4D97-AF65-F5344CB8AC3E}">
        <p14:creationId xmlns:p14="http://schemas.microsoft.com/office/powerpoint/2010/main" val="10630273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39</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179512" y="188640"/>
            <a:ext cx="7200800" cy="523220"/>
          </a:xfrm>
          <a:prstGeom prst="rect">
            <a:avLst/>
          </a:prstGeom>
        </p:spPr>
        <p:txBody>
          <a:bodyPr wrap="square">
            <a:spAutoFit/>
          </a:bodyPr>
          <a:lstStyle/>
          <a:p>
            <a:r>
              <a:rPr lang="th-TH" b="1" dirty="0">
                <a:latin typeface="TH SarabunPSK" pitchFamily="34" charset="-34"/>
                <a:cs typeface="TH SarabunPSK" pitchFamily="34" charset="-34"/>
              </a:rPr>
              <a:t>4. </a:t>
            </a:r>
            <a:r>
              <a:rPr lang="th-TH" b="1" dirty="0" smtClean="0">
                <a:latin typeface="TH SarabunPSK" pitchFamily="34" charset="-34"/>
                <a:cs typeface="TH SarabunPSK" pitchFamily="34" charset="-34"/>
              </a:rPr>
              <a:t>เครเตอร์และแคล</a:t>
            </a:r>
            <a:r>
              <a:rPr lang="th-TH" b="1" dirty="0">
                <a:latin typeface="TH SarabunPSK" pitchFamily="34" charset="-34"/>
                <a:cs typeface="TH SarabunPSK" pitchFamily="34" charset="-34"/>
              </a:rPr>
              <a:t>ดีรา (</a:t>
            </a:r>
            <a:r>
              <a:rPr lang="en-US" b="1" dirty="0">
                <a:latin typeface="TH SarabunPSK" pitchFamily="34" charset="-34"/>
                <a:cs typeface="TH SarabunPSK" pitchFamily="34" charset="-34"/>
              </a:rPr>
              <a:t>Craters and Calderas)</a:t>
            </a:r>
          </a:p>
        </p:txBody>
      </p:sp>
      <p:sp>
        <p:nvSpPr>
          <p:cNvPr id="4" name="Rectangle 3"/>
          <p:cNvSpPr/>
          <p:nvPr/>
        </p:nvSpPr>
        <p:spPr>
          <a:xfrm>
            <a:off x="201176" y="761993"/>
            <a:ext cx="8259256" cy="4832092"/>
          </a:xfrm>
          <a:prstGeom prst="rect">
            <a:avLst/>
          </a:prstGeom>
        </p:spPr>
        <p:txBody>
          <a:bodyPr wrap="square">
            <a:spAutoFit/>
          </a:bodyPr>
          <a:lstStyle/>
          <a:p>
            <a:pPr algn="just"/>
            <a:r>
              <a:rPr lang="en-US" dirty="0">
                <a:latin typeface="TH SarabunPSK" pitchFamily="34" charset="-34"/>
                <a:cs typeface="TH SarabunPSK" pitchFamily="34" charset="-34"/>
              </a:rPr>
              <a:t>A caldera is a cauldron-like volcanic feature usually formed by the collapse of land following a volcanic eruption. They are sometimes confused with volcanic craters</a:t>
            </a:r>
            <a:r>
              <a:rPr lang="en-US" dirty="0" smtClean="0">
                <a:latin typeface="TH SarabunPSK" pitchFamily="34" charset="-34"/>
                <a:cs typeface="TH SarabunPSK" pitchFamily="34" charset="-34"/>
              </a:rPr>
              <a:t>.</a:t>
            </a:r>
          </a:p>
          <a:p>
            <a:pPr algn="just"/>
            <a:r>
              <a:rPr lang="th-TH" dirty="0" smtClean="0">
                <a:latin typeface="TH SarabunPSK" pitchFamily="34" charset="-34"/>
                <a:cs typeface="TH SarabunPSK" pitchFamily="34" charset="-34"/>
              </a:rPr>
              <a:t>แคลดีรามีลักษณะคล้ายภูเขาไฟที่มีหม้อต้มขนาดใหญ่ โดยเกิดจากการพังทลายของดินโดยรอบที่เกิดหลังจากการระเบิด</a:t>
            </a:r>
          </a:p>
          <a:p>
            <a:pPr algn="just"/>
            <a:endParaRPr lang="th-TH" dirty="0" smtClean="0">
              <a:latin typeface="TH SarabunPSK" pitchFamily="34" charset="-34"/>
              <a:cs typeface="TH SarabunPSK" pitchFamily="34" charset="-34"/>
            </a:endParaRPr>
          </a:p>
          <a:p>
            <a:pPr algn="just"/>
            <a:r>
              <a:rPr lang="th-TH" dirty="0" smtClean="0">
                <a:latin typeface="TH SarabunPSK" pitchFamily="34" charset="-34"/>
                <a:cs typeface="TH SarabunPSK" pitchFamily="34" charset="-34"/>
              </a:rPr>
              <a:t> บางครั้งทำให้สับสนระหว่างแคลดีรา(</a:t>
            </a:r>
            <a:r>
              <a:rPr lang="en-US" dirty="0">
                <a:latin typeface="TH SarabunPSK" pitchFamily="34" charset="-34"/>
                <a:cs typeface="TH SarabunPSK" pitchFamily="34" charset="-34"/>
              </a:rPr>
              <a:t>Calderas</a:t>
            </a:r>
            <a:r>
              <a:rPr lang="th-TH" dirty="0" smtClean="0">
                <a:latin typeface="TH SarabunPSK" pitchFamily="34" charset="-34"/>
                <a:cs typeface="TH SarabunPSK" pitchFamily="34" charset="-34"/>
              </a:rPr>
              <a:t>)กับปากปล่องภูเขาไฟ(</a:t>
            </a:r>
            <a:r>
              <a:rPr lang="en-US" dirty="0" smtClean="0">
                <a:latin typeface="TH SarabunPSK" pitchFamily="34" charset="-34"/>
                <a:cs typeface="TH SarabunPSK" pitchFamily="34" charset="-34"/>
              </a:rPr>
              <a:t>Craters</a:t>
            </a:r>
            <a:r>
              <a:rPr lang="th-TH" dirty="0" smtClean="0">
                <a:latin typeface="TH SarabunPSK" pitchFamily="34" charset="-34"/>
                <a:cs typeface="TH SarabunPSK" pitchFamily="34" charset="-34"/>
              </a:rPr>
              <a:t>)</a:t>
            </a:r>
          </a:p>
          <a:p>
            <a:pPr algn="just"/>
            <a:endParaRPr lang="th-TH" dirty="0" smtClean="0">
              <a:latin typeface="TH SarabunPSK" pitchFamily="34" charset="-34"/>
              <a:cs typeface="TH SarabunPSK" pitchFamily="34" charset="-34"/>
            </a:endParaRPr>
          </a:p>
          <a:p>
            <a:pPr marL="457200" indent="-457200" algn="just">
              <a:buFont typeface="Wingdings" pitchFamily="2" charset="2"/>
              <a:buChar char="Ø"/>
            </a:pPr>
            <a:r>
              <a:rPr lang="th-TH" dirty="0" smtClean="0">
                <a:latin typeface="TH SarabunPSK" pitchFamily="34" charset="-34"/>
                <a:cs typeface="TH SarabunPSK" pitchFamily="34" charset="-34"/>
              </a:rPr>
              <a:t>เคร</a:t>
            </a:r>
            <a:r>
              <a:rPr lang="th-TH" dirty="0">
                <a:latin typeface="TH SarabunPSK" pitchFamily="34" charset="-34"/>
                <a:cs typeface="TH SarabunPSK" pitchFamily="34" charset="-34"/>
              </a:rPr>
              <a:t>เตอร์เป็นผลจากการปะทุของก๊าซและตะกอนภูเขาไฟ </a:t>
            </a:r>
            <a:endParaRPr lang="th-TH" dirty="0" smtClean="0">
              <a:latin typeface="TH SarabunPSK" pitchFamily="34" charset="-34"/>
              <a:cs typeface="TH SarabunPSK" pitchFamily="34" charset="-34"/>
            </a:endParaRPr>
          </a:p>
          <a:p>
            <a:pPr marL="514350" indent="-514350" algn="just">
              <a:buFont typeface="Wingdings" pitchFamily="2" charset="2"/>
              <a:buChar char="Ø"/>
            </a:pPr>
            <a:r>
              <a:rPr lang="th-TH" dirty="0" smtClean="0">
                <a:latin typeface="TH SarabunPSK" pitchFamily="34" charset="-34"/>
                <a:cs typeface="TH SarabunPSK" pitchFamily="34" charset="-34"/>
              </a:rPr>
              <a:t>ส่วน</a:t>
            </a:r>
            <a:r>
              <a:rPr lang="th-TH" dirty="0">
                <a:latin typeface="TH SarabunPSK" pitchFamily="34" charset="-34"/>
                <a:cs typeface="TH SarabunPSK" pitchFamily="34" charset="-34"/>
              </a:rPr>
              <a:t>แคลดีราเกิดจากการแตกหักของโครงสร้างภูเขาไฟทำให้ชั้นหินหลอมเหลวใต้ภูเขาไฟเกิดการทรุดหรือยุบตัวลง</a:t>
            </a:r>
          </a:p>
        </p:txBody>
      </p:sp>
    </p:spTree>
    <p:extLst>
      <p:ext uri="{BB962C8B-B14F-4D97-AF65-F5344CB8AC3E}">
        <p14:creationId xmlns:p14="http://schemas.microsoft.com/office/powerpoint/2010/main" val="2591805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5" name="TextBox 4"/>
          <p:cNvSpPr txBox="1"/>
          <p:nvPr/>
        </p:nvSpPr>
        <p:spPr>
          <a:xfrm>
            <a:off x="365140" y="3284984"/>
            <a:ext cx="7981672" cy="2677656"/>
          </a:xfrm>
          <a:prstGeom prst="rect">
            <a:avLst/>
          </a:prstGeom>
          <a:noFill/>
        </p:spPr>
        <p:txBody>
          <a:bodyPr wrap="none" rtlCol="0">
            <a:spAutoFit/>
          </a:bodyPr>
          <a:lstStyle/>
          <a:p>
            <a:pPr marL="457200" indent="-457200">
              <a:buFont typeface="Wingdings" pitchFamily="2" charset="2"/>
              <a:buChar char="Ø"/>
            </a:pPr>
            <a:r>
              <a:rPr lang="th-TH" dirty="0" smtClean="0">
                <a:latin typeface="TH SarabunPSK" pitchFamily="34" charset="-34"/>
                <a:cs typeface="TH SarabunPSK" pitchFamily="34" charset="-34"/>
              </a:rPr>
              <a:t>ภูเขา</a:t>
            </a:r>
            <a:r>
              <a:rPr lang="th-TH" dirty="0">
                <a:latin typeface="TH SarabunPSK" pitchFamily="34" charset="-34"/>
                <a:cs typeface="TH SarabunPSK" pitchFamily="34" charset="-34"/>
              </a:rPr>
              <a:t>ไฟมีพลัง (</a:t>
            </a:r>
            <a:r>
              <a:rPr lang="en-US" dirty="0">
                <a:latin typeface="TH SarabunPSK" pitchFamily="34" charset="-34"/>
                <a:cs typeface="TH SarabunPSK" pitchFamily="34" charset="-34"/>
              </a:rPr>
              <a:t>Active volcanoes</a:t>
            </a:r>
            <a:r>
              <a:rPr lang="en-US" dirty="0" smtClean="0">
                <a:latin typeface="TH SarabunPSK" pitchFamily="34" charset="-34"/>
                <a:cs typeface="TH SarabunPSK" pitchFamily="34" charset="-34"/>
              </a:rPr>
              <a:t>)  </a:t>
            </a:r>
            <a:r>
              <a:rPr lang="th-TH" dirty="0" smtClean="0">
                <a:latin typeface="TH SarabunPSK" pitchFamily="34" charset="-34"/>
                <a:cs typeface="TH SarabunPSK" pitchFamily="34" charset="-34"/>
              </a:rPr>
              <a:t>ยังมีความถี่ในการประทุอยู่ในปัจจุบัน</a:t>
            </a:r>
            <a:endParaRPr lang="en-US" dirty="0" smtClean="0">
              <a:latin typeface="TH SarabunPSK" pitchFamily="34" charset="-34"/>
              <a:cs typeface="TH SarabunPSK" pitchFamily="34" charset="-34"/>
            </a:endParaRPr>
          </a:p>
          <a:p>
            <a:pPr marL="457200" indent="-457200">
              <a:buFont typeface="Wingdings" pitchFamily="2" charset="2"/>
              <a:buChar char="Ø"/>
            </a:pPr>
            <a:r>
              <a:rPr lang="th-TH" dirty="0" smtClean="0">
                <a:latin typeface="TH SarabunPSK" pitchFamily="34" charset="-34"/>
                <a:cs typeface="TH SarabunPSK" pitchFamily="34" charset="-34"/>
              </a:rPr>
              <a:t>ภูเขา</a:t>
            </a:r>
            <a:r>
              <a:rPr lang="th-TH" dirty="0">
                <a:latin typeface="TH SarabunPSK" pitchFamily="34" charset="-34"/>
                <a:cs typeface="TH SarabunPSK" pitchFamily="34" charset="-34"/>
              </a:rPr>
              <a:t>ไฟสงบ (</a:t>
            </a:r>
            <a:r>
              <a:rPr lang="en-US" dirty="0">
                <a:latin typeface="TH SarabunPSK" pitchFamily="34" charset="-34"/>
                <a:cs typeface="TH SarabunPSK" pitchFamily="34" charset="-34"/>
              </a:rPr>
              <a:t>Dormant volcanoes) </a:t>
            </a:r>
            <a:r>
              <a:rPr lang="th-TH" dirty="0" smtClean="0">
                <a:latin typeface="TH SarabunPSK" pitchFamily="34" charset="-34"/>
                <a:cs typeface="TH SarabunPSK" pitchFamily="34" charset="-34"/>
              </a:rPr>
              <a:t>เป็นภูเขาไฟที่ดับชั่วคราว</a:t>
            </a:r>
          </a:p>
          <a:p>
            <a:r>
              <a:rPr lang="th-TH" dirty="0" smtClean="0">
                <a:latin typeface="TH SarabunPSK" pitchFamily="34" charset="-34"/>
                <a:cs typeface="TH SarabunPSK" pitchFamily="34" charset="-34"/>
              </a:rPr>
              <a:t>      แต่อาจสามารถระเบิดได้อีกในอนาคต</a:t>
            </a:r>
          </a:p>
          <a:p>
            <a:pPr marL="457200" indent="-457200">
              <a:buFont typeface="Wingdings" pitchFamily="2" charset="2"/>
              <a:buChar char="Ø"/>
            </a:pPr>
            <a:r>
              <a:rPr lang="th-TH" dirty="0" smtClean="0">
                <a:latin typeface="TH SarabunPSK" pitchFamily="34" charset="-34"/>
                <a:cs typeface="TH SarabunPSK" pitchFamily="34" charset="-34"/>
              </a:rPr>
              <a:t>ภูเขา</a:t>
            </a:r>
            <a:r>
              <a:rPr lang="th-TH" dirty="0">
                <a:latin typeface="TH SarabunPSK" pitchFamily="34" charset="-34"/>
                <a:cs typeface="TH SarabunPSK" pitchFamily="34" charset="-34"/>
              </a:rPr>
              <a:t>ไฟดับสนิท (</a:t>
            </a:r>
            <a:r>
              <a:rPr lang="en-US" dirty="0">
                <a:latin typeface="TH SarabunPSK" pitchFamily="34" charset="-34"/>
                <a:cs typeface="TH SarabunPSK" pitchFamily="34" charset="-34"/>
              </a:rPr>
              <a:t>Extinct volcanoes) </a:t>
            </a:r>
            <a:r>
              <a:rPr lang="en-US" dirty="0" smtClean="0">
                <a:latin typeface="TH SarabunPSK" pitchFamily="34" charset="-34"/>
                <a:cs typeface="TH SarabunPSK" pitchFamily="34" charset="-34"/>
              </a:rPr>
              <a:t> </a:t>
            </a:r>
            <a:r>
              <a:rPr lang="th-TH" dirty="0" smtClean="0">
                <a:latin typeface="TH SarabunPSK" pitchFamily="34" charset="-34"/>
                <a:cs typeface="TH SarabunPSK" pitchFamily="34" charset="-34"/>
              </a:rPr>
              <a:t>เป็นภูเขาไฟที่เคยระเบิดแล้วในอดีต แต่</a:t>
            </a:r>
          </a:p>
          <a:p>
            <a:r>
              <a:rPr lang="th-TH" dirty="0" smtClean="0">
                <a:latin typeface="TH SarabunPSK" pitchFamily="34" charset="-34"/>
                <a:cs typeface="TH SarabunPSK" pitchFamily="34" charset="-34"/>
              </a:rPr>
              <a:t>      จะไม่สามารถระเบิดได้อีก</a:t>
            </a:r>
            <a:endParaRPr lang="en-US" dirty="0">
              <a:latin typeface="TH SarabunPSK" pitchFamily="34" charset="-34"/>
              <a:cs typeface="TH SarabunPSK" pitchFamily="34" charset="-34"/>
            </a:endParaRPr>
          </a:p>
          <a:p>
            <a:pPr marL="457200" indent="-457200">
              <a:buFont typeface="Wingdings" pitchFamily="2" charset="2"/>
              <a:buChar char="Ø"/>
            </a:pPr>
            <a:endParaRPr lang="th-TH" dirty="0"/>
          </a:p>
        </p:txBody>
      </p:sp>
      <p:sp>
        <p:nvSpPr>
          <p:cNvPr id="8" name="Rectangle 7"/>
          <p:cNvSpPr/>
          <p:nvPr/>
        </p:nvSpPr>
        <p:spPr>
          <a:xfrm>
            <a:off x="539552" y="300563"/>
            <a:ext cx="7632848" cy="2554545"/>
          </a:xfrm>
          <a:prstGeom prst="rect">
            <a:avLst/>
          </a:prstGeom>
        </p:spPr>
        <p:txBody>
          <a:bodyPr wrap="square">
            <a:spAutoFit/>
          </a:bodyPr>
          <a:lstStyle/>
          <a:p>
            <a:r>
              <a:rPr lang="en-US" sz="3200" dirty="0">
                <a:latin typeface="TH SarabunPSK" pitchFamily="34" charset="-34"/>
                <a:cs typeface="TH SarabunPSK" pitchFamily="34" charset="-34"/>
              </a:rPr>
              <a:t>Volcanoes can be described in terms of activity and can be</a:t>
            </a:r>
            <a:r>
              <a:rPr lang="en-US" sz="3200" dirty="0" smtClean="0">
                <a:latin typeface="TH SarabunPSK" pitchFamily="34" charset="-34"/>
                <a:cs typeface="TH SarabunPSK" pitchFamily="34" charset="-34"/>
              </a:rPr>
              <a:t>:</a:t>
            </a:r>
          </a:p>
          <a:p>
            <a:endParaRPr lang="en-US" sz="3200" dirty="0">
              <a:latin typeface="TH SarabunPSK" pitchFamily="34" charset="-34"/>
              <a:cs typeface="TH SarabunPSK" pitchFamily="34" charset="-34"/>
            </a:endParaRPr>
          </a:p>
          <a:p>
            <a:pPr marL="457200" indent="-457200">
              <a:buFont typeface="Wingdings" pitchFamily="2" charset="2"/>
              <a:buChar char="Ø"/>
            </a:pPr>
            <a:r>
              <a:rPr lang="en-US" sz="3200" dirty="0">
                <a:latin typeface="TH SarabunPSK" pitchFamily="34" charset="-34"/>
                <a:cs typeface="TH SarabunPSK" pitchFamily="34" charset="-34"/>
              </a:rPr>
              <a:t>still active and erupt frequently</a:t>
            </a:r>
          </a:p>
          <a:p>
            <a:pPr marL="457200" indent="-457200">
              <a:buFont typeface="Wingdings" pitchFamily="2" charset="2"/>
              <a:buChar char="Ø"/>
            </a:pPr>
            <a:r>
              <a:rPr lang="en-US" sz="3200" dirty="0">
                <a:latin typeface="TH SarabunPSK" pitchFamily="34" charset="-34"/>
                <a:cs typeface="TH SarabunPSK" pitchFamily="34" charset="-34"/>
              </a:rPr>
              <a:t>dormant (temporarily inactive but not fully extinct)</a:t>
            </a:r>
          </a:p>
          <a:p>
            <a:pPr marL="457200" indent="-457200">
              <a:buFont typeface="Wingdings" pitchFamily="2" charset="2"/>
              <a:buChar char="Ø"/>
            </a:pPr>
            <a:r>
              <a:rPr lang="en-US" sz="3200" dirty="0">
                <a:latin typeface="TH SarabunPSK" pitchFamily="34" charset="-34"/>
                <a:cs typeface="TH SarabunPSK" pitchFamily="34" charset="-34"/>
              </a:rPr>
              <a:t>extinct (never likely to erupt again)</a:t>
            </a:r>
          </a:p>
        </p:txBody>
      </p:sp>
    </p:spTree>
    <p:extLst>
      <p:ext uri="{BB962C8B-B14F-4D97-AF65-F5344CB8AC3E}">
        <p14:creationId xmlns:p14="http://schemas.microsoft.com/office/powerpoint/2010/main" val="42633059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40</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7410" name="Picture 2" descr="http://upload.wikimedia.org/wikipedia/commons/1/1c/Mount_Mazama_eruption_timeline.PNG"/>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79512" y="22102"/>
            <a:ext cx="4032448" cy="6801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upload.wikimedia.org/wikipedia/commons/1/1c/Mount_Mazama_eruption_timeline.PNG"/>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4400261" y="-117027"/>
            <a:ext cx="4088704" cy="689628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3732219" y="2935070"/>
            <a:ext cx="0"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990355" y="3069037"/>
            <a:ext cx="819811" cy="5241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364088" y="3026756"/>
            <a:ext cx="0"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828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41</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23558" name="Picture 6" descr="Aso san Volcano Caldera (shot number2) - , Kumam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8271"/>
            <a:ext cx="7115944" cy="53191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11760" y="5542791"/>
            <a:ext cx="3838808" cy="523220"/>
          </a:xfrm>
          <a:prstGeom prst="rect">
            <a:avLst/>
          </a:prstGeom>
        </p:spPr>
        <p:txBody>
          <a:bodyPr wrap="none">
            <a:spAutoFit/>
          </a:bodyPr>
          <a:lstStyle/>
          <a:p>
            <a:r>
              <a:rPr lang="en-US" dirty="0"/>
              <a:t>The </a:t>
            </a:r>
            <a:r>
              <a:rPr lang="en-US" dirty="0" err="1"/>
              <a:t>Aso</a:t>
            </a:r>
            <a:r>
              <a:rPr lang="en-US" dirty="0"/>
              <a:t> caldera in Japan </a:t>
            </a:r>
            <a:endParaRPr lang="th-TH" dirty="0"/>
          </a:p>
        </p:txBody>
      </p:sp>
      <p:sp>
        <p:nvSpPr>
          <p:cNvPr id="4" name="Rectangle 3"/>
          <p:cNvSpPr/>
          <p:nvPr/>
        </p:nvSpPr>
        <p:spPr>
          <a:xfrm>
            <a:off x="125760" y="5895604"/>
            <a:ext cx="8838728" cy="954107"/>
          </a:xfrm>
          <a:prstGeom prst="rect">
            <a:avLst/>
          </a:prstGeom>
        </p:spPr>
        <p:txBody>
          <a:bodyPr wrap="square">
            <a:spAutoFit/>
          </a:bodyPr>
          <a:lstStyle/>
          <a:p>
            <a:r>
              <a:rPr lang="en-US" dirty="0">
                <a:latin typeface="TH SarabunPSK" pitchFamily="34" charset="-34"/>
                <a:cs typeface="TH SarabunPSK" pitchFamily="34" charset="-34"/>
              </a:rPr>
              <a:t>The central cone group of </a:t>
            </a:r>
            <a:r>
              <a:rPr lang="en-US" dirty="0" err="1">
                <a:latin typeface="TH SarabunPSK" pitchFamily="34" charset="-34"/>
                <a:cs typeface="TH SarabunPSK" pitchFamily="34" charset="-34"/>
              </a:rPr>
              <a:t>Aso</a:t>
            </a:r>
            <a:r>
              <a:rPr lang="en-US" dirty="0">
                <a:latin typeface="TH SarabunPSK" pitchFamily="34" charset="-34"/>
                <a:cs typeface="TH SarabunPSK" pitchFamily="34" charset="-34"/>
              </a:rPr>
              <a:t> consists of five peaks: Mt. </a:t>
            </a:r>
            <a:r>
              <a:rPr lang="en-US" dirty="0" err="1">
                <a:latin typeface="TH SarabunPSK" pitchFamily="34" charset="-34"/>
                <a:cs typeface="TH SarabunPSK" pitchFamily="34" charset="-34"/>
              </a:rPr>
              <a:t>Neko</a:t>
            </a:r>
            <a:r>
              <a:rPr lang="en-US" dirty="0">
                <a:latin typeface="TH SarabunPSK" pitchFamily="34" charset="-34"/>
                <a:cs typeface="TH SarabunPSK" pitchFamily="34" charset="-34"/>
              </a:rPr>
              <a:t>, Mt. Taka, </a:t>
            </a:r>
            <a:endParaRPr lang="en-US" dirty="0" smtClean="0">
              <a:latin typeface="TH SarabunPSK" pitchFamily="34" charset="-34"/>
              <a:cs typeface="TH SarabunPSK" pitchFamily="34" charset="-34"/>
            </a:endParaRPr>
          </a:p>
          <a:p>
            <a:r>
              <a:rPr lang="en-US" dirty="0" smtClean="0">
                <a:latin typeface="TH SarabunPSK" pitchFamily="34" charset="-34"/>
                <a:cs typeface="TH SarabunPSK" pitchFamily="34" charset="-34"/>
              </a:rPr>
              <a:t>Mt</a:t>
            </a:r>
            <a:r>
              <a:rPr lang="en-US" dirty="0">
                <a:latin typeface="TH SarabunPSK" pitchFamily="34" charset="-34"/>
                <a:cs typeface="TH SarabunPSK" pitchFamily="34" charset="-34"/>
              </a:rPr>
              <a:t>. </a:t>
            </a:r>
            <a:r>
              <a:rPr lang="en-US" dirty="0" smtClean="0">
                <a:latin typeface="TH SarabunPSK" pitchFamily="34" charset="-34"/>
                <a:cs typeface="TH SarabunPSK" pitchFamily="34" charset="-34"/>
              </a:rPr>
              <a:t>Naka, </a:t>
            </a:r>
            <a:r>
              <a:rPr lang="en-US" dirty="0">
                <a:latin typeface="TH SarabunPSK" pitchFamily="34" charset="-34"/>
                <a:cs typeface="TH SarabunPSK" pitchFamily="34" charset="-34"/>
              </a:rPr>
              <a:t>Mt. </a:t>
            </a:r>
            <a:r>
              <a:rPr lang="en-US" dirty="0" err="1">
                <a:latin typeface="TH SarabunPSK" pitchFamily="34" charset="-34"/>
                <a:cs typeface="TH SarabunPSK" pitchFamily="34" charset="-34"/>
              </a:rPr>
              <a:t>Eboshi</a:t>
            </a:r>
            <a:r>
              <a:rPr lang="en-US" dirty="0">
                <a:latin typeface="TH SarabunPSK" pitchFamily="34" charset="-34"/>
                <a:cs typeface="TH SarabunPSK" pitchFamily="34" charset="-34"/>
              </a:rPr>
              <a:t>, and Mt. </a:t>
            </a:r>
            <a:r>
              <a:rPr lang="en-US" dirty="0" err="1">
                <a:latin typeface="TH SarabunPSK" pitchFamily="34" charset="-34"/>
                <a:cs typeface="TH SarabunPSK" pitchFamily="34" charset="-34"/>
              </a:rPr>
              <a:t>Kishima</a:t>
            </a:r>
            <a:r>
              <a:rPr lang="en-US" dirty="0">
                <a:latin typeface="TH SarabunPSK" pitchFamily="34" charset="-34"/>
                <a:cs typeface="TH SarabunPSK" pitchFamily="34" charset="-34"/>
              </a:rPr>
              <a:t>. </a:t>
            </a: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775198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42</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7" name="Picture 2" descr="File:Mount-Aso-Naka-dak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6632"/>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35696" y="5903893"/>
            <a:ext cx="6840760" cy="523220"/>
          </a:xfrm>
          <a:prstGeom prst="rect">
            <a:avLst/>
          </a:prstGeom>
        </p:spPr>
        <p:txBody>
          <a:bodyPr wrap="square">
            <a:spAutoFit/>
          </a:bodyPr>
          <a:lstStyle/>
          <a:p>
            <a:r>
              <a:rPr lang="en-US" dirty="0"/>
              <a:t>The steaming crater of Mt. Naka</a:t>
            </a:r>
            <a:endParaRPr lang="th-TH" dirty="0"/>
          </a:p>
        </p:txBody>
      </p:sp>
    </p:spTree>
    <p:extLst>
      <p:ext uri="{BB962C8B-B14F-4D97-AF65-F5344CB8AC3E}">
        <p14:creationId xmlns:p14="http://schemas.microsoft.com/office/powerpoint/2010/main" val="23407609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43</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5" name="Rectangle 4"/>
          <p:cNvSpPr/>
          <p:nvPr/>
        </p:nvSpPr>
        <p:spPr>
          <a:xfrm>
            <a:off x="5580112" y="2034702"/>
            <a:ext cx="2478564" cy="523220"/>
          </a:xfrm>
          <a:prstGeom prst="rect">
            <a:avLst/>
          </a:prstGeom>
        </p:spPr>
        <p:txBody>
          <a:bodyPr wrap="none">
            <a:spAutoFit/>
          </a:bodyPr>
          <a:lstStyle/>
          <a:p>
            <a:r>
              <a:rPr lang="ja-JP" altLang="en-US" dirty="0"/>
              <a:t>阿蘇</a:t>
            </a:r>
            <a:r>
              <a:rPr lang="ja-JP" altLang="en-US" dirty="0" smtClean="0"/>
              <a:t>山</a:t>
            </a:r>
            <a:r>
              <a:rPr lang="th-TH" altLang="ja-JP" dirty="0" smtClean="0"/>
              <a:t> </a:t>
            </a:r>
            <a:r>
              <a:rPr lang="en-US" i="1" dirty="0"/>
              <a:t>Aso-san</a:t>
            </a:r>
            <a:endParaRPr lang="th-TH" dirty="0"/>
          </a:p>
        </p:txBody>
      </p:sp>
      <p:pic>
        <p:nvPicPr>
          <p:cNvPr id="20482" name="Picture 2" descr="Aso Sa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21272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5309" y="4941168"/>
            <a:ext cx="8207609" cy="1815882"/>
          </a:xfrm>
          <a:prstGeom prst="rect">
            <a:avLst/>
          </a:prstGeom>
        </p:spPr>
        <p:txBody>
          <a:bodyPr wrap="square">
            <a:spAutoFit/>
          </a:bodyPr>
          <a:lstStyle/>
          <a:p>
            <a:r>
              <a:rPr lang="en-US" dirty="0">
                <a:latin typeface="TH SarabunPSK" pitchFamily="34" charset="-34"/>
                <a:cs typeface="TH SarabunPSK" pitchFamily="34" charset="-34"/>
              </a:rPr>
              <a:t>Mount </a:t>
            </a:r>
            <a:r>
              <a:rPr lang="en-US" dirty="0" err="1">
                <a:latin typeface="TH SarabunPSK" pitchFamily="34" charset="-34"/>
                <a:cs typeface="TH SarabunPSK" pitchFamily="34" charset="-34"/>
              </a:rPr>
              <a:t>Aso</a:t>
            </a:r>
            <a:r>
              <a:rPr lang="en-US" dirty="0">
                <a:latin typeface="TH SarabunPSK" pitchFamily="34" charset="-34"/>
                <a:cs typeface="TH SarabunPSK" pitchFamily="34" charset="-34"/>
              </a:rPr>
              <a:t> </a:t>
            </a:r>
            <a:r>
              <a:rPr lang="en-US" dirty="0" smtClean="0">
                <a:latin typeface="TH SarabunPSK" pitchFamily="34" charset="-34"/>
                <a:cs typeface="TH SarabunPSK" pitchFamily="34" charset="-34"/>
              </a:rPr>
              <a:t> </a:t>
            </a:r>
            <a:r>
              <a:rPr lang="en-US" dirty="0">
                <a:latin typeface="TH SarabunPSK" pitchFamily="34" charset="-34"/>
                <a:cs typeface="TH SarabunPSK" pitchFamily="34" charset="-34"/>
              </a:rPr>
              <a:t>is the largest active volcano in Japan, and is among the largest in the </a:t>
            </a:r>
            <a:r>
              <a:rPr lang="en-US" dirty="0" smtClean="0">
                <a:latin typeface="TH SarabunPSK" pitchFamily="34" charset="-34"/>
                <a:cs typeface="TH SarabunPSK" pitchFamily="34" charset="-34"/>
              </a:rPr>
              <a:t>world. </a:t>
            </a:r>
            <a:r>
              <a:rPr lang="en-US" dirty="0" err="1" smtClean="0">
                <a:latin typeface="TH SarabunPSK" pitchFamily="34" charset="-34"/>
                <a:cs typeface="TH SarabunPSK" pitchFamily="34" charset="-34"/>
              </a:rPr>
              <a:t>Aso</a:t>
            </a:r>
            <a:r>
              <a:rPr lang="en-US" dirty="0" smtClean="0">
                <a:latin typeface="TH SarabunPSK" pitchFamily="34" charset="-34"/>
                <a:cs typeface="TH SarabunPSK" pitchFamily="34" charset="-34"/>
              </a:rPr>
              <a:t> </a:t>
            </a:r>
            <a:r>
              <a:rPr lang="en-US" dirty="0">
                <a:latin typeface="TH SarabunPSK" pitchFamily="34" charset="-34"/>
                <a:cs typeface="TH SarabunPSK" pitchFamily="34" charset="-34"/>
              </a:rPr>
              <a:t>has one </a:t>
            </a:r>
            <a:r>
              <a:rPr lang="en-US" dirty="0">
                <a:solidFill>
                  <a:srgbClr val="FF0000"/>
                </a:solidFill>
                <a:latin typeface="TH SarabunPSK" pitchFamily="34" charset="-34"/>
                <a:cs typeface="TH SarabunPSK" pitchFamily="34" charset="-34"/>
              </a:rPr>
              <a:t>of the largest calderas </a:t>
            </a:r>
            <a:r>
              <a:rPr lang="en-US" dirty="0">
                <a:latin typeface="TH SarabunPSK" pitchFamily="34" charset="-34"/>
                <a:cs typeface="TH SarabunPSK" pitchFamily="34" charset="-34"/>
              </a:rPr>
              <a:t>in the world (25 km north-south and 18 km east-west</a:t>
            </a:r>
            <a:r>
              <a:rPr lang="en-US" dirty="0" smtClean="0">
                <a:latin typeface="TH SarabunPSK" pitchFamily="34" charset="-34"/>
                <a:cs typeface="TH SarabunPSK" pitchFamily="34" charset="-34"/>
              </a:rPr>
              <a:t>). </a:t>
            </a:r>
            <a:r>
              <a:rPr lang="en-US" dirty="0">
                <a:latin typeface="TH SarabunPSK" pitchFamily="34" charset="-34"/>
                <a:cs typeface="TH SarabunPSK" pitchFamily="34" charset="-34"/>
              </a:rPr>
              <a:t>The caldera has a circumference of around 120 km (75 mi),</a:t>
            </a:r>
            <a:endParaRPr lang="th-TH" dirty="0">
              <a:latin typeface="TH SarabunPSK" pitchFamily="34" charset="-34"/>
              <a:cs typeface="TH SarabunPSK" pitchFamily="34" charset="-34"/>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30" y="116632"/>
            <a:ext cx="5028833" cy="488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7609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44</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22530" name="Picture 2" descr="File:Kome Zuk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89071"/>
            <a:ext cx="6834336" cy="5125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5576" y="5623076"/>
            <a:ext cx="7776864" cy="523220"/>
          </a:xfrm>
          <a:prstGeom prst="rect">
            <a:avLst/>
          </a:prstGeom>
        </p:spPr>
        <p:txBody>
          <a:bodyPr wrap="square">
            <a:spAutoFit/>
          </a:bodyPr>
          <a:lstStyle/>
          <a:p>
            <a:r>
              <a:rPr lang="en-US" dirty="0" err="1">
                <a:latin typeface="TH SarabunPSK" pitchFamily="34" charset="-34"/>
                <a:cs typeface="TH SarabunPSK" pitchFamily="34" charset="-34"/>
              </a:rPr>
              <a:t>Kome</a:t>
            </a:r>
            <a:r>
              <a:rPr lang="en-US" dirty="0">
                <a:latin typeface="TH SarabunPSK" pitchFamily="34" charset="-34"/>
                <a:cs typeface="TH SarabunPSK" pitchFamily="34" charset="-34"/>
              </a:rPr>
              <a:t> </a:t>
            </a:r>
            <a:r>
              <a:rPr lang="en-US" dirty="0" err="1" smtClean="0">
                <a:latin typeface="TH SarabunPSK" pitchFamily="34" charset="-34"/>
                <a:cs typeface="TH SarabunPSK" pitchFamily="34" charset="-34"/>
              </a:rPr>
              <a:t>Zuka</a:t>
            </a:r>
            <a:r>
              <a:rPr lang="en-US" b="1" dirty="0"/>
              <a:t> </a:t>
            </a:r>
            <a:r>
              <a:rPr lang="en-US" dirty="0" smtClean="0">
                <a:latin typeface="TH SarabunPSK" pitchFamily="34" charset="-34"/>
                <a:cs typeface="TH SarabunPSK" pitchFamily="34" charset="-34"/>
              </a:rPr>
              <a:t>(Scoria cone)</a:t>
            </a:r>
            <a:r>
              <a:rPr lang="en-US" dirty="0">
                <a:latin typeface="TH SarabunPSK" pitchFamily="34" charset="-34"/>
                <a:cs typeface="TH SarabunPSK" pitchFamily="34" charset="-34"/>
              </a:rPr>
              <a:t> </a:t>
            </a:r>
            <a:r>
              <a:rPr lang="en-US" dirty="0" smtClean="0">
                <a:latin typeface="TH SarabunPSK" pitchFamily="34" charset="-34"/>
                <a:cs typeface="TH SarabunPSK" pitchFamily="34" charset="-34"/>
              </a:rPr>
              <a:t>lies </a:t>
            </a:r>
            <a:r>
              <a:rPr lang="en-US" dirty="0">
                <a:latin typeface="TH SarabunPSK" pitchFamily="34" charset="-34"/>
                <a:cs typeface="TH SarabunPSK" pitchFamily="34" charset="-34"/>
              </a:rPr>
              <a:t>in the vast </a:t>
            </a:r>
            <a:r>
              <a:rPr lang="en-US" dirty="0" err="1">
                <a:latin typeface="TH SarabunPSK" pitchFamily="34" charset="-34"/>
                <a:cs typeface="TH SarabunPSK" pitchFamily="34" charset="-34"/>
              </a:rPr>
              <a:t>Aso</a:t>
            </a:r>
            <a:r>
              <a:rPr lang="en-US" dirty="0">
                <a:latin typeface="TH SarabunPSK" pitchFamily="34" charset="-34"/>
                <a:cs typeface="TH SarabunPSK" pitchFamily="34" charset="-34"/>
              </a:rPr>
              <a:t> caldera</a:t>
            </a:r>
            <a:endParaRPr lang="th-TH" dirty="0">
              <a:latin typeface="TH SarabunPSK" pitchFamily="34" charset="-34"/>
              <a:cs typeface="TH SarabunPSK" pitchFamily="34" charset="-34"/>
            </a:endParaRPr>
          </a:p>
        </p:txBody>
      </p:sp>
      <p:sp>
        <p:nvSpPr>
          <p:cNvPr id="4" name="Rectangle 3"/>
          <p:cNvSpPr/>
          <p:nvPr/>
        </p:nvSpPr>
        <p:spPr>
          <a:xfrm>
            <a:off x="899592" y="6161053"/>
            <a:ext cx="902811" cy="523220"/>
          </a:xfrm>
          <a:prstGeom prst="rect">
            <a:avLst/>
          </a:prstGeom>
        </p:spPr>
        <p:txBody>
          <a:bodyPr wrap="none">
            <a:spAutoFit/>
          </a:bodyPr>
          <a:lstStyle/>
          <a:p>
            <a:r>
              <a:rPr lang="ja-JP" altLang="en-US" dirty="0"/>
              <a:t>米塚</a:t>
            </a:r>
            <a:endParaRPr lang="th-TH" dirty="0"/>
          </a:p>
        </p:txBody>
      </p:sp>
    </p:spTree>
    <p:extLst>
      <p:ext uri="{BB962C8B-B14F-4D97-AF65-F5344CB8AC3E}">
        <p14:creationId xmlns:p14="http://schemas.microsoft.com/office/powerpoint/2010/main" val="21231245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45</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24578" name="Picture 2" descr="晩秋の米塚"/>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72" y="332656"/>
            <a:ext cx="8272919" cy="33843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7012" y="3717032"/>
            <a:ext cx="7325308" cy="400110"/>
          </a:xfrm>
          <a:prstGeom prst="rect">
            <a:avLst/>
          </a:prstGeom>
        </p:spPr>
        <p:txBody>
          <a:bodyPr wrap="square">
            <a:spAutoFit/>
          </a:bodyPr>
          <a:lstStyle/>
          <a:p>
            <a:r>
              <a:rPr lang="en-US" sz="2000" dirty="0">
                <a:latin typeface="TH SarabunPSK" pitchFamily="34" charset="-34"/>
                <a:cs typeface="TH SarabunPSK" pitchFamily="34" charset="-34"/>
              </a:rPr>
              <a:t>http://www.yado.co.jp/kankou/kumamoto/aso/komezuka/komezuka.htm</a:t>
            </a:r>
            <a:endParaRPr lang="th-TH" sz="2000" dirty="0">
              <a:latin typeface="TH SarabunPSK" pitchFamily="34" charset="-34"/>
              <a:cs typeface="TH SarabunPSK" pitchFamily="34" charset="-34"/>
            </a:endParaRPr>
          </a:p>
        </p:txBody>
      </p:sp>
      <p:sp>
        <p:nvSpPr>
          <p:cNvPr id="4" name="Rectangle 3"/>
          <p:cNvSpPr/>
          <p:nvPr/>
        </p:nvSpPr>
        <p:spPr>
          <a:xfrm>
            <a:off x="2811875" y="4293096"/>
            <a:ext cx="3916457" cy="1384995"/>
          </a:xfrm>
          <a:prstGeom prst="rect">
            <a:avLst/>
          </a:prstGeom>
        </p:spPr>
        <p:txBody>
          <a:bodyPr wrap="none">
            <a:spAutoFit/>
          </a:bodyPr>
          <a:lstStyle/>
          <a:p>
            <a:pPr algn="ctr"/>
            <a:r>
              <a:rPr lang="ja-JP" altLang="en-US" dirty="0">
                <a:latin typeface="TH SarabunPSK" pitchFamily="34" charset="-34"/>
                <a:cs typeface="TH SarabunPSK" pitchFamily="34" charset="-34"/>
              </a:rPr>
              <a:t>晩秋の米</a:t>
            </a:r>
            <a:r>
              <a:rPr lang="ja-JP" altLang="en-US" dirty="0" smtClean="0">
                <a:latin typeface="TH SarabunPSK" pitchFamily="34" charset="-34"/>
                <a:cs typeface="TH SarabunPSK" pitchFamily="34" charset="-34"/>
              </a:rPr>
              <a:t>塚</a:t>
            </a:r>
            <a:endParaRPr lang="en-US" altLang="ja-JP" dirty="0" smtClean="0">
              <a:latin typeface="TH SarabunPSK" pitchFamily="34" charset="-34"/>
              <a:cs typeface="TH SarabunPSK" pitchFamily="34" charset="-34"/>
            </a:endParaRPr>
          </a:p>
          <a:p>
            <a:pPr algn="ctr"/>
            <a:r>
              <a:rPr lang="en-US" altLang="ja-JP" dirty="0">
                <a:latin typeface="TH SarabunPSK" pitchFamily="34" charset="-34"/>
                <a:cs typeface="TH SarabunPSK" pitchFamily="34" charset="-34"/>
              </a:rPr>
              <a:t>[</a:t>
            </a:r>
            <a:r>
              <a:rPr lang="ja-JP" altLang="en-US" dirty="0">
                <a:latin typeface="TH SarabunPSK" pitchFamily="34" charset="-34"/>
                <a:cs typeface="TH SarabunPSK" pitchFamily="34" charset="-34"/>
              </a:rPr>
              <a:t>ばんしゅ</a:t>
            </a:r>
            <a:r>
              <a:rPr lang="ja-JP" altLang="en-US" dirty="0" smtClean="0">
                <a:latin typeface="TH SarabunPSK" pitchFamily="34" charset="-34"/>
                <a:cs typeface="TH SarabunPSK" pitchFamily="34" charset="-34"/>
              </a:rPr>
              <a:t>うの</a:t>
            </a:r>
            <a:r>
              <a:rPr lang="th-TH" dirty="0">
                <a:latin typeface="TH SarabunPSK" pitchFamily="34" charset="-34"/>
                <a:cs typeface="TH SarabunPSK" pitchFamily="34" charset="-34"/>
              </a:rPr>
              <a:t>こめづか</a:t>
            </a:r>
            <a:r>
              <a:rPr lang="en-US" altLang="ja-JP" dirty="0" smtClean="0">
                <a:latin typeface="TH SarabunPSK" pitchFamily="34" charset="-34"/>
                <a:cs typeface="TH SarabunPSK" pitchFamily="34" charset="-34"/>
              </a:rPr>
              <a:t>]</a:t>
            </a:r>
          </a:p>
          <a:p>
            <a:pPr algn="ctr"/>
            <a:r>
              <a:rPr lang="en-US" dirty="0" smtClean="0">
                <a:latin typeface="TH SarabunPSK" pitchFamily="34" charset="-34"/>
                <a:cs typeface="TH SarabunPSK" pitchFamily="34" charset="-34"/>
              </a:rPr>
              <a:t>Late autumn of </a:t>
            </a:r>
            <a:r>
              <a:rPr lang="en-US" dirty="0" err="1" smtClean="0">
                <a:latin typeface="TH SarabunPSK" pitchFamily="34" charset="-34"/>
                <a:cs typeface="TH SarabunPSK" pitchFamily="34" charset="-34"/>
              </a:rPr>
              <a:t>Kome</a:t>
            </a:r>
            <a:r>
              <a:rPr lang="en-US" dirty="0" smtClean="0">
                <a:latin typeface="TH SarabunPSK" pitchFamily="34" charset="-34"/>
                <a:cs typeface="TH SarabunPSK" pitchFamily="34" charset="-34"/>
              </a:rPr>
              <a:t> </a:t>
            </a:r>
            <a:r>
              <a:rPr lang="en-US" dirty="0" err="1" smtClean="0">
                <a:latin typeface="TH SarabunPSK" pitchFamily="34" charset="-34"/>
                <a:cs typeface="TH SarabunPSK" pitchFamily="34" charset="-34"/>
              </a:rPr>
              <a:t>zuka</a:t>
            </a:r>
            <a:r>
              <a:rPr lang="en-US" dirty="0" smtClean="0">
                <a:latin typeface="TH SarabunPSK" pitchFamily="34" charset="-34"/>
                <a:cs typeface="TH SarabunPSK" pitchFamily="34" charset="-34"/>
              </a:rPr>
              <a:t> </a:t>
            </a: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21231245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46</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25602" name="Picture 2" descr="http://upload.wikimedia.org/wikipedia/commons/c/c0/Yellowstone_Calder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3627"/>
            <a:ext cx="8493730" cy="43295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3528" y="5061070"/>
            <a:ext cx="5976664" cy="369332"/>
          </a:xfrm>
          <a:prstGeom prst="rect">
            <a:avLst/>
          </a:prstGeom>
        </p:spPr>
        <p:txBody>
          <a:bodyPr wrap="square">
            <a:spAutoFit/>
          </a:bodyPr>
          <a:lstStyle/>
          <a:p>
            <a:r>
              <a:rPr lang="en-US" sz="1800" dirty="0">
                <a:latin typeface="TH SarabunPSK" pitchFamily="34" charset="-34"/>
                <a:cs typeface="TH SarabunPSK" pitchFamily="34" charset="-34"/>
              </a:rPr>
              <a:t>http://www.nps.gov/features/yell/tours/fountainpaint/hotspot_yell.htm</a:t>
            </a:r>
            <a:endParaRPr lang="th-TH" sz="1800" dirty="0">
              <a:latin typeface="TH SarabunPSK" pitchFamily="34" charset="-34"/>
              <a:cs typeface="TH SarabunPSK" pitchFamily="34" charset="-34"/>
            </a:endParaRPr>
          </a:p>
        </p:txBody>
      </p:sp>
    </p:spTree>
    <p:extLst>
      <p:ext uri="{BB962C8B-B14F-4D97-AF65-F5344CB8AC3E}">
        <p14:creationId xmlns:p14="http://schemas.microsoft.com/office/powerpoint/2010/main" val="775198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47</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26626" name="Picture 2" descr="http://images.suite101.com/1161362_com_yellows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3585998" cy="540060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Photo: Great Fountain Gey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488" y="332656"/>
            <a:ext cx="4704523"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07011" y="4341564"/>
            <a:ext cx="4572000" cy="954107"/>
          </a:xfrm>
          <a:prstGeom prst="rect">
            <a:avLst/>
          </a:prstGeom>
        </p:spPr>
        <p:txBody>
          <a:bodyPr>
            <a:spAutoFit/>
          </a:bodyPr>
          <a:lstStyle/>
          <a:p>
            <a:r>
              <a:rPr lang="en-US" b="1" dirty="0">
                <a:latin typeface="TH SarabunPSK" pitchFamily="34" charset="-34"/>
                <a:cs typeface="TH SarabunPSK" pitchFamily="34" charset="-34"/>
              </a:rPr>
              <a:t>The Yellowstone caldera is the largest volcanic system in North America </a:t>
            </a:r>
            <a:endParaRPr lang="th-TH" b="1" dirty="0">
              <a:latin typeface="TH SarabunPSK" pitchFamily="34" charset="-34"/>
              <a:cs typeface="TH SarabunPSK" pitchFamily="34" charset="-34"/>
            </a:endParaRPr>
          </a:p>
        </p:txBody>
      </p:sp>
    </p:spTree>
    <p:extLst>
      <p:ext uri="{BB962C8B-B14F-4D97-AF65-F5344CB8AC3E}">
        <p14:creationId xmlns:p14="http://schemas.microsoft.com/office/powerpoint/2010/main" val="21231245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48</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41986" name="Picture 2" descr="http://a4.sphotos.ak.fbcdn.net/hphotos-ak-ash3/577713_10150950630232226_156778635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7848"/>
            <a:ext cx="6486525" cy="43243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9512" y="4615330"/>
            <a:ext cx="8280920" cy="1815882"/>
          </a:xfrm>
          <a:prstGeom prst="rect">
            <a:avLst/>
          </a:prstGeom>
        </p:spPr>
        <p:txBody>
          <a:bodyPr wrap="square">
            <a:spAutoFit/>
          </a:bodyPr>
          <a:lstStyle/>
          <a:p>
            <a:r>
              <a:rPr lang="th-TH" dirty="0">
                <a:latin typeface="TH SarabunPSK" pitchFamily="34" charset="-34"/>
                <a:cs typeface="TH SarabunPSK" pitchFamily="34" charset="-34"/>
              </a:rPr>
              <a:t>บ่อน้ำพุร้อน </a:t>
            </a:r>
            <a:r>
              <a:rPr lang="en-US" dirty="0">
                <a:latin typeface="TH SarabunPSK" pitchFamily="34" charset="-34"/>
                <a:cs typeface="TH SarabunPSK" pitchFamily="34" charset="-34"/>
              </a:rPr>
              <a:t>The Grand Prismatic Spring </a:t>
            </a:r>
            <a:r>
              <a:rPr lang="th-TH" dirty="0">
                <a:latin typeface="TH SarabunPSK" pitchFamily="34" charset="-34"/>
                <a:cs typeface="TH SarabunPSK" pitchFamily="34" charset="-34"/>
              </a:rPr>
              <a:t>ตั้งอยู่ในอุทยาน</a:t>
            </a:r>
            <a:r>
              <a:rPr lang="th-TH" dirty="0" smtClean="0">
                <a:latin typeface="TH SarabunPSK" pitchFamily="34" charset="-34"/>
                <a:cs typeface="TH SarabunPSK" pitchFamily="34" charset="-34"/>
              </a:rPr>
              <a:t>แห่งชาติ	</a:t>
            </a:r>
            <a:r>
              <a:rPr lang="en-US" dirty="0" smtClean="0">
                <a:latin typeface="TH SarabunPSK" pitchFamily="34" charset="-34"/>
                <a:cs typeface="TH SarabunPSK" pitchFamily="34" charset="-34"/>
              </a:rPr>
              <a:t>Yellowstone </a:t>
            </a:r>
            <a:r>
              <a:rPr lang="th-TH" dirty="0" smtClean="0">
                <a:latin typeface="TH SarabunPSK" pitchFamily="34" charset="-34"/>
                <a:cs typeface="TH SarabunPSK" pitchFamily="34" charset="-34"/>
              </a:rPr>
              <a:t>บริเวณ</a:t>
            </a:r>
            <a:r>
              <a:rPr lang="th-TH" dirty="0">
                <a:latin typeface="TH SarabunPSK" pitchFamily="34" charset="-34"/>
                <a:cs typeface="TH SarabunPSK" pitchFamily="34" charset="-34"/>
              </a:rPr>
              <a:t>กลางบ่อน้ำพุร้อนเป็น​จุดที่ร้อนที่สุด จึงไม่มีสาหร่ายและแบคทีเรี​ย ทำให้เป็นสี</a:t>
            </a:r>
            <a:r>
              <a:rPr lang="th-TH" dirty="0" smtClean="0">
                <a:latin typeface="TH SarabunPSK" pitchFamily="34" charset="-34"/>
                <a:cs typeface="TH SarabunPSK" pitchFamily="34" charset="-34"/>
              </a:rPr>
              <a:t>ฟ้า ส่วน</a:t>
            </a:r>
            <a:r>
              <a:rPr lang="th-TH" dirty="0">
                <a:latin typeface="TH SarabunPSK" pitchFamily="34" charset="-34"/>
                <a:cs typeface="TH SarabunPSK" pitchFamily="34" charset="-34"/>
              </a:rPr>
              <a:t>สี</a:t>
            </a:r>
            <a:r>
              <a:rPr lang="th-TH" dirty="0" smtClean="0">
                <a:latin typeface="TH SarabunPSK" pitchFamily="34" charset="-34"/>
                <a:cs typeface="TH SarabunPSK" pitchFamily="34" charset="-34"/>
              </a:rPr>
              <a:t>แดงและ</a:t>
            </a:r>
            <a:r>
              <a:rPr lang="th-TH" dirty="0">
                <a:latin typeface="TH SarabunPSK" pitchFamily="34" charset="-34"/>
                <a:cs typeface="TH SarabunPSK" pitchFamily="34" charset="-34"/>
              </a:rPr>
              <a:t>สีส้มบริเวรณขอบบ่อ เกิดขึ้นจาก</a:t>
            </a:r>
            <a:r>
              <a:rPr lang="th-TH" dirty="0" smtClean="0">
                <a:latin typeface="TH SarabunPSK" pitchFamily="34" charset="-34"/>
                <a:cs typeface="TH SarabunPSK" pitchFamily="34" charset="-34"/>
              </a:rPr>
              <a:t>สาหร่ายและแบคทีเรีย ทำให</a:t>
            </a:r>
            <a:r>
              <a:rPr lang="th-TH" dirty="0">
                <a:latin typeface="TH SarabunPSK" pitchFamily="34" charset="-34"/>
                <a:cs typeface="TH SarabunPSK" pitchFamily="34" charset="-34"/>
              </a:rPr>
              <a:t>เกิดการแบ่งเป็นเฉดสีไล​่ตามความหนาแน่นของสาหร่ายแ​ละอุณหภูมิของน้ำในบ่อ</a:t>
            </a:r>
          </a:p>
        </p:txBody>
      </p:sp>
    </p:spTree>
    <p:extLst>
      <p:ext uri="{BB962C8B-B14F-4D97-AF65-F5344CB8AC3E}">
        <p14:creationId xmlns:p14="http://schemas.microsoft.com/office/powerpoint/2010/main" val="11738029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49</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251520" y="188640"/>
            <a:ext cx="7920880" cy="707886"/>
          </a:xfrm>
          <a:prstGeom prst="rect">
            <a:avLst/>
          </a:prstGeom>
        </p:spPr>
        <p:txBody>
          <a:bodyPr wrap="square">
            <a:spAutoFit/>
          </a:bodyPr>
          <a:lstStyle/>
          <a:p>
            <a:pPr algn="ctr"/>
            <a:r>
              <a:rPr lang="th-TH" sz="4000" b="1" dirty="0" smtClean="0">
                <a:solidFill>
                  <a:srgbClr val="FF0000"/>
                </a:solidFill>
                <a:latin typeface="TH SarabunPSK" pitchFamily="34" charset="-34"/>
                <a:cs typeface="TH SarabunPSK" pitchFamily="34" charset="-34"/>
              </a:rPr>
              <a:t>แผ่นดินไหว </a:t>
            </a:r>
            <a:r>
              <a:rPr lang="en-US" sz="4000" b="1" dirty="0" smtClean="0">
                <a:solidFill>
                  <a:srgbClr val="FF0000"/>
                </a:solidFill>
                <a:latin typeface="TH SarabunPSK" pitchFamily="34" charset="-34"/>
                <a:cs typeface="TH SarabunPSK" pitchFamily="34" charset="-34"/>
              </a:rPr>
              <a:t>(Earthquake)</a:t>
            </a:r>
            <a:endParaRPr lang="th-TH" sz="4000" b="1" dirty="0">
              <a:solidFill>
                <a:srgbClr val="FF0000"/>
              </a:solidFill>
              <a:latin typeface="TH SarabunPSK" pitchFamily="34" charset="-34"/>
              <a:cs typeface="TH SarabunPSK" pitchFamily="34" charset="-34"/>
            </a:endParaRPr>
          </a:p>
        </p:txBody>
      </p:sp>
      <p:sp>
        <p:nvSpPr>
          <p:cNvPr id="4" name="Rectangle 3"/>
          <p:cNvSpPr/>
          <p:nvPr/>
        </p:nvSpPr>
        <p:spPr>
          <a:xfrm>
            <a:off x="539552" y="1196752"/>
            <a:ext cx="7848872" cy="2677656"/>
          </a:xfrm>
          <a:prstGeom prst="rect">
            <a:avLst/>
          </a:prstGeom>
        </p:spPr>
        <p:txBody>
          <a:bodyPr wrap="square">
            <a:spAutoFit/>
          </a:bodyPr>
          <a:lstStyle/>
          <a:p>
            <a:pPr algn="just"/>
            <a:r>
              <a:rPr lang="th-TH" b="1" dirty="0">
                <a:latin typeface="TH SarabunPSK" pitchFamily="34" charset="-34"/>
                <a:cs typeface="TH SarabunPSK" pitchFamily="34" charset="-34"/>
              </a:rPr>
              <a:t>แผ่นดินไหว</a:t>
            </a:r>
            <a:r>
              <a:rPr lang="th-TH" dirty="0">
                <a:latin typeface="TH SarabunPSK" pitchFamily="34" charset="-34"/>
                <a:cs typeface="TH SarabunPSK" pitchFamily="34" charset="-34"/>
              </a:rPr>
              <a:t> เป็นปรากฏการณ์การสั่นสะเทือนหรือเขย่าของพื้นผิวโลก เพื่อปรับตัวให้อยู่ในสภาวะสมดุล เกิดจากการเคลื่อนที่ของแผ่นเปลือกโลก (แนวระหว่างรอยต่อธรณีภาค) ทำให้เกิดการเคลื่อนตัวของชั้นหินขนาดใหญ่เลื่อน เคลื่อนที่ หรือแตกหักและเกิดการโอนถ่ายพลังงานศักย์ ผ่านในชั้นหินที่อยู่ติดกัน พลังงานศักย์นี้อยู่ในรูปคลื่นไหวสะเทือน จุดศูนย์กลางการเกิดแผ่นดินไหว (</a:t>
            </a:r>
            <a:r>
              <a:rPr lang="en-US" dirty="0">
                <a:latin typeface="TH SarabunPSK" pitchFamily="34" charset="-34"/>
                <a:cs typeface="TH SarabunPSK" pitchFamily="34" charset="-34"/>
              </a:rPr>
              <a:t>focus) </a:t>
            </a:r>
            <a:r>
              <a:rPr lang="th-TH" dirty="0">
                <a:latin typeface="TH SarabunPSK" pitchFamily="34" charset="-34"/>
                <a:cs typeface="TH SarabunPSK" pitchFamily="34" charset="-34"/>
              </a:rPr>
              <a:t>มักเกิดตามรอยเลื่อน อยู่ในระดับความลึกต่าง ๆ ของผิวโลก </a:t>
            </a:r>
          </a:p>
        </p:txBody>
      </p:sp>
      <p:sp>
        <p:nvSpPr>
          <p:cNvPr id="5" name="Rectangle 4"/>
          <p:cNvSpPr/>
          <p:nvPr/>
        </p:nvSpPr>
        <p:spPr>
          <a:xfrm>
            <a:off x="539552" y="4168612"/>
            <a:ext cx="7524836" cy="1815882"/>
          </a:xfrm>
          <a:prstGeom prst="rect">
            <a:avLst/>
          </a:prstGeom>
        </p:spPr>
        <p:txBody>
          <a:bodyPr wrap="square">
            <a:spAutoFit/>
          </a:bodyPr>
          <a:lstStyle/>
          <a:p>
            <a:pPr algn="just"/>
            <a:r>
              <a:rPr lang="th-TH" b="1" dirty="0">
                <a:latin typeface="TH SarabunPSK" pitchFamily="34" charset="-34"/>
                <a:cs typeface="TH SarabunPSK" pitchFamily="34" charset="-34"/>
              </a:rPr>
              <a:t>วิทยาแผ่นดินไหว </a:t>
            </a:r>
            <a:r>
              <a:rPr lang="th-TH" b="1" dirty="0" smtClean="0">
                <a:latin typeface="TH SarabunPSK" pitchFamily="34" charset="-34"/>
                <a:cs typeface="TH SarabunPSK" pitchFamily="34" charset="-34"/>
              </a:rPr>
              <a:t>(</a:t>
            </a:r>
            <a:r>
              <a:rPr lang="en-US" b="1" dirty="0" smtClean="0">
                <a:latin typeface="TH SarabunPSK" pitchFamily="34" charset="-34"/>
                <a:cs typeface="TH SarabunPSK" pitchFamily="34" charset="-34"/>
              </a:rPr>
              <a:t>seismology</a:t>
            </a:r>
            <a:r>
              <a:rPr lang="en-US" b="1" dirty="0">
                <a:latin typeface="TH SarabunPSK" pitchFamily="34" charset="-34"/>
                <a:cs typeface="TH SarabunPSK" pitchFamily="34" charset="-34"/>
              </a:rPr>
              <a:t>) </a:t>
            </a:r>
            <a:r>
              <a:rPr lang="th-TH" dirty="0">
                <a:latin typeface="TH SarabunPSK" pitchFamily="34" charset="-34"/>
                <a:cs typeface="TH SarabunPSK" pitchFamily="34" charset="-34"/>
              </a:rPr>
              <a:t>เป็นศาสตร์ที่ศึกษาเรื่องเกี่ยวกับแผ่นดินไหว และการกระจายตัวของคลื่นแผ่นดินไหวภายใต้เปลือกโลก โดยเป็นสาขาหนึ่งของธรณีฟิสิกส์ (</a:t>
            </a:r>
            <a:r>
              <a:rPr lang="en-US" dirty="0">
                <a:latin typeface="TH SarabunPSK" pitchFamily="34" charset="-34"/>
                <a:cs typeface="TH SarabunPSK" pitchFamily="34" charset="-34"/>
              </a:rPr>
              <a:t>geophysics) </a:t>
            </a:r>
            <a:r>
              <a:rPr lang="th-TH" dirty="0">
                <a:latin typeface="TH SarabunPSK" pitchFamily="34" charset="-34"/>
                <a:cs typeface="TH SarabunPSK" pitchFamily="34" charset="-34"/>
              </a:rPr>
              <a:t>โดยมีนักวิทยาศาสตร์ผู้ศึกษาวิชานี้ เรียกว่า นักวิทยาแผ่นดินไหว (</a:t>
            </a:r>
            <a:r>
              <a:rPr lang="en-US" dirty="0">
                <a:latin typeface="TH SarabunPSK" pitchFamily="34" charset="-34"/>
                <a:cs typeface="TH SarabunPSK" pitchFamily="34" charset="-34"/>
              </a:rPr>
              <a:t>seismologist)</a:t>
            </a: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77519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5</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179512" y="1700808"/>
            <a:ext cx="8136904" cy="2677656"/>
          </a:xfrm>
          <a:prstGeom prst="rect">
            <a:avLst/>
          </a:prstGeom>
        </p:spPr>
        <p:txBody>
          <a:bodyPr wrap="square">
            <a:spAutoFit/>
          </a:bodyPr>
          <a:lstStyle/>
          <a:p>
            <a:pPr marL="457200" indent="-457200">
              <a:buFont typeface="Wingdings" pitchFamily="2" charset="2"/>
              <a:buChar char="Ø"/>
            </a:pPr>
            <a:r>
              <a:rPr lang="th-TH" dirty="0">
                <a:latin typeface="TH SarabunPSK" pitchFamily="34" charset="-34"/>
                <a:cs typeface="TH SarabunPSK" pitchFamily="34" charset="-34"/>
              </a:rPr>
              <a:t>โดยทั่วไปแล้วภูเขาไฟ 95% ปรากฏบริเวณ </a:t>
            </a:r>
            <a:r>
              <a:rPr lang="en-US" dirty="0" err="1">
                <a:latin typeface="TH SarabunPSK" pitchFamily="34" charset="-34"/>
                <a:cs typeface="TH SarabunPSK" pitchFamily="34" charset="-34"/>
              </a:rPr>
              <a:t>Subduction</a:t>
            </a:r>
            <a:r>
              <a:rPr lang="en-US" dirty="0">
                <a:latin typeface="TH SarabunPSK" pitchFamily="34" charset="-34"/>
                <a:cs typeface="TH SarabunPSK" pitchFamily="34" charset="-34"/>
              </a:rPr>
              <a:t> Zone (</a:t>
            </a:r>
            <a:r>
              <a:rPr lang="th-TH" dirty="0">
                <a:latin typeface="TH SarabunPSK" pitchFamily="34" charset="-34"/>
                <a:cs typeface="TH SarabunPSK" pitchFamily="34" charset="-34"/>
              </a:rPr>
              <a:t>ตามแนวแผ่น</a:t>
            </a:r>
          </a:p>
          <a:p>
            <a:r>
              <a:rPr lang="th-TH" dirty="0" smtClean="0">
                <a:latin typeface="TH SarabunPSK" pitchFamily="34" charset="-34"/>
                <a:cs typeface="TH SarabunPSK" pitchFamily="34" charset="-34"/>
              </a:rPr>
              <a:t>      </a:t>
            </a:r>
            <a:r>
              <a:rPr lang="th-TH" dirty="0">
                <a:latin typeface="TH SarabunPSK" pitchFamily="34" charset="-34"/>
                <a:cs typeface="TH SarabunPSK" pitchFamily="34" charset="-34"/>
              </a:rPr>
              <a:t>เปลือกที่เกยกัน) และบริเวณ </a:t>
            </a:r>
            <a:r>
              <a:rPr lang="en-US" dirty="0">
                <a:latin typeface="TH SarabunPSK" pitchFamily="34" charset="-34"/>
                <a:cs typeface="TH SarabunPSK" pitchFamily="34" charset="-34"/>
              </a:rPr>
              <a:t>Mid-oceanic ridges (</a:t>
            </a:r>
            <a:r>
              <a:rPr lang="th-TH" dirty="0">
                <a:latin typeface="TH SarabunPSK" pitchFamily="34" charset="-34"/>
                <a:cs typeface="TH SarabunPSK" pitchFamily="34" charset="-34"/>
              </a:rPr>
              <a:t>แนวสันเขาใต้ทะเล) </a:t>
            </a:r>
          </a:p>
          <a:p>
            <a:pPr marL="457200" indent="-457200">
              <a:buFont typeface="Wingdings" pitchFamily="2" charset="2"/>
              <a:buChar char="Ø"/>
            </a:pPr>
            <a:endParaRPr lang="th-TH" dirty="0" smtClean="0">
              <a:latin typeface="TH SarabunPSK" pitchFamily="34" charset="-34"/>
              <a:cs typeface="TH SarabunPSK" pitchFamily="34" charset="-34"/>
            </a:endParaRPr>
          </a:p>
          <a:p>
            <a:pPr marL="457200" indent="-457200">
              <a:buFont typeface="Wingdings" pitchFamily="2" charset="2"/>
              <a:buChar char="Ø"/>
            </a:pPr>
            <a:r>
              <a:rPr lang="th-TH" dirty="0" smtClean="0">
                <a:latin typeface="TH SarabunPSK" pitchFamily="34" charset="-34"/>
                <a:cs typeface="TH SarabunPSK" pitchFamily="34" charset="-34"/>
              </a:rPr>
              <a:t>ส่วนที่เหลือ </a:t>
            </a:r>
            <a:r>
              <a:rPr lang="th-TH" dirty="0">
                <a:latin typeface="TH SarabunPSK" pitchFamily="34" charset="-34"/>
                <a:cs typeface="TH SarabunPSK" pitchFamily="34" charset="-34"/>
              </a:rPr>
              <a:t>5% เกิดบริเวณชั้นเปลือกนอก ที่จุดรวมความร้อน(</a:t>
            </a:r>
            <a:r>
              <a:rPr lang="en-US" dirty="0">
                <a:latin typeface="TH SarabunPSK" pitchFamily="34" charset="-34"/>
                <a:cs typeface="TH SarabunPSK" pitchFamily="34" charset="-34"/>
              </a:rPr>
              <a:t>Lithospheric hot </a:t>
            </a:r>
            <a:r>
              <a:rPr lang="en-US" dirty="0" smtClean="0">
                <a:latin typeface="TH SarabunPSK" pitchFamily="34" charset="-34"/>
                <a:cs typeface="TH SarabunPSK" pitchFamily="34" charset="-34"/>
              </a:rPr>
              <a:t>spots)</a:t>
            </a:r>
            <a:r>
              <a:rPr lang="th-TH" dirty="0" smtClean="0">
                <a:latin typeface="TH SarabunPSK" pitchFamily="34" charset="-34"/>
                <a:cs typeface="TH SarabunPSK" pitchFamily="34" charset="-34"/>
              </a:rPr>
              <a:t> โดย</a:t>
            </a:r>
            <a:r>
              <a:rPr lang="th-TH" dirty="0">
                <a:latin typeface="TH SarabunPSK" pitchFamily="34" charset="-34"/>
                <a:cs typeface="TH SarabunPSK" pitchFamily="34" charset="-34"/>
              </a:rPr>
              <a:t>ทั้งนี้ </a:t>
            </a:r>
            <a:r>
              <a:rPr lang="en-US" dirty="0">
                <a:latin typeface="TH SarabunPSK" pitchFamily="34" charset="-34"/>
                <a:cs typeface="TH SarabunPSK" pitchFamily="34" charset="-34"/>
              </a:rPr>
              <a:t>Hot spots </a:t>
            </a:r>
            <a:r>
              <a:rPr lang="th-TH" dirty="0">
                <a:latin typeface="TH SarabunPSK" pitchFamily="34" charset="-34"/>
                <a:cs typeface="TH SarabunPSK" pitchFamily="34" charset="-34"/>
              </a:rPr>
              <a:t>อาจไม่ได้สัมพันธ์กับเปลือกโลก หรือ </a:t>
            </a:r>
            <a:r>
              <a:rPr lang="en-US" dirty="0" err="1">
                <a:latin typeface="TH SarabunPSK" pitchFamily="34" charset="-34"/>
                <a:cs typeface="TH SarabunPSK" pitchFamily="34" charset="-34"/>
              </a:rPr>
              <a:t>Subduction</a:t>
            </a:r>
            <a:r>
              <a:rPr lang="en-US" dirty="0">
                <a:latin typeface="TH SarabunPSK" pitchFamily="34" charset="-34"/>
                <a:cs typeface="TH SarabunPSK" pitchFamily="34" charset="-34"/>
              </a:rPr>
              <a:t> Zone </a:t>
            </a:r>
          </a:p>
        </p:txBody>
      </p:sp>
      <p:sp>
        <p:nvSpPr>
          <p:cNvPr id="5" name="Rectangle 4"/>
          <p:cNvSpPr/>
          <p:nvPr/>
        </p:nvSpPr>
        <p:spPr>
          <a:xfrm>
            <a:off x="3304620" y="500882"/>
            <a:ext cx="2165978" cy="523220"/>
          </a:xfrm>
          <a:prstGeom prst="rect">
            <a:avLst/>
          </a:prstGeom>
        </p:spPr>
        <p:txBody>
          <a:bodyPr wrap="none">
            <a:spAutoFit/>
          </a:bodyPr>
          <a:lstStyle/>
          <a:p>
            <a:r>
              <a:rPr lang="th-TH" b="1" dirty="0">
                <a:latin typeface="TH SarabunPSK" pitchFamily="34" charset="-34"/>
                <a:cs typeface="TH SarabunPSK" pitchFamily="34" charset="-34"/>
              </a:rPr>
              <a:t>การเกิดของภูเขา</a:t>
            </a:r>
            <a:r>
              <a:rPr lang="th-TH" b="1" dirty="0" smtClean="0">
                <a:latin typeface="TH SarabunPSK" pitchFamily="34" charset="-34"/>
                <a:cs typeface="TH SarabunPSK" pitchFamily="34" charset="-34"/>
              </a:rPr>
              <a:t>ไฟ</a:t>
            </a:r>
            <a:endParaRPr lang="th-TH" b="1" dirty="0">
              <a:latin typeface="TH SarabunPSK" pitchFamily="34" charset="-34"/>
              <a:cs typeface="TH SarabunPSK" pitchFamily="34" charset="-34"/>
            </a:endParaRPr>
          </a:p>
        </p:txBody>
      </p:sp>
    </p:spTree>
    <p:extLst>
      <p:ext uri="{BB962C8B-B14F-4D97-AF65-F5344CB8AC3E}">
        <p14:creationId xmlns:p14="http://schemas.microsoft.com/office/powerpoint/2010/main" val="8929565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hannel4.com/media/images/Channel4/c4-news/MAR/11/11_japan13_r_w_A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9" y="3561097"/>
            <a:ext cx="8388424" cy="33147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9D82A11-2271-46CA-84F9-197C7A6C4A16}" type="slidenum">
              <a:rPr lang="th-TH" smtClean="0"/>
              <a:pPr/>
              <a:t>50</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781565" y="299152"/>
            <a:ext cx="7416824" cy="3108543"/>
          </a:xfrm>
          <a:prstGeom prst="rect">
            <a:avLst/>
          </a:prstGeom>
        </p:spPr>
        <p:txBody>
          <a:bodyPr wrap="square">
            <a:spAutoFit/>
          </a:bodyPr>
          <a:lstStyle/>
          <a:p>
            <a:r>
              <a:rPr lang="th-TH" b="1" dirty="0">
                <a:latin typeface="TH SarabunPSK" pitchFamily="34" charset="-34"/>
                <a:cs typeface="TH SarabunPSK" pitchFamily="34" charset="-34"/>
              </a:rPr>
              <a:t>สาเหตุการเกิด</a:t>
            </a:r>
            <a:r>
              <a:rPr lang="th-TH" b="1" dirty="0" smtClean="0">
                <a:latin typeface="TH SarabunPSK" pitchFamily="34" charset="-34"/>
                <a:cs typeface="TH SarabunPSK" pitchFamily="34" charset="-34"/>
              </a:rPr>
              <a:t>แผ่นดินไหว</a:t>
            </a:r>
          </a:p>
          <a:p>
            <a:pPr marL="457200" indent="-457200">
              <a:buFont typeface="Wingdings" pitchFamily="2" charset="2"/>
              <a:buChar char="Ø"/>
            </a:pPr>
            <a:r>
              <a:rPr lang="th-TH" b="1" dirty="0" smtClean="0">
                <a:latin typeface="TH SarabunPSK" pitchFamily="34" charset="-34"/>
                <a:cs typeface="TH SarabunPSK" pitchFamily="34" charset="-34"/>
              </a:rPr>
              <a:t> แผ่นดินไหว</a:t>
            </a:r>
            <a:r>
              <a:rPr lang="th-TH" b="1" dirty="0">
                <a:latin typeface="TH SarabunPSK" pitchFamily="34" charset="-34"/>
                <a:cs typeface="TH SarabunPSK" pitchFamily="34" charset="-34"/>
              </a:rPr>
              <a:t>จาก</a:t>
            </a:r>
            <a:r>
              <a:rPr lang="th-TH" b="1" dirty="0" smtClean="0">
                <a:latin typeface="TH SarabunPSK" pitchFamily="34" charset="-34"/>
                <a:cs typeface="TH SarabunPSK" pitchFamily="34" charset="-34"/>
              </a:rPr>
              <a:t>ธรรมชาติ</a:t>
            </a:r>
          </a:p>
          <a:p>
            <a:pPr marL="514350" indent="-514350">
              <a:buFont typeface="Wingdings" pitchFamily="2" charset="2"/>
              <a:buChar char="Ø"/>
            </a:pPr>
            <a:r>
              <a:rPr lang="th-TH" b="1" dirty="0">
                <a:latin typeface="TH SarabunPSK" pitchFamily="34" charset="-34"/>
                <a:cs typeface="TH SarabunPSK" pitchFamily="34" charset="-34"/>
              </a:rPr>
              <a:t>แผ่นดินไหวจากการกระทำของ</a:t>
            </a:r>
            <a:r>
              <a:rPr lang="th-TH" b="1" dirty="0" smtClean="0">
                <a:latin typeface="TH SarabunPSK" pitchFamily="34" charset="-34"/>
                <a:cs typeface="TH SarabunPSK" pitchFamily="34" charset="-34"/>
              </a:rPr>
              <a:t>มนุษย์</a:t>
            </a:r>
          </a:p>
          <a:p>
            <a:r>
              <a:rPr lang="th-TH" b="1" dirty="0">
                <a:latin typeface="TH SarabunPSK" pitchFamily="34" charset="-34"/>
                <a:cs typeface="TH SarabunPSK" pitchFamily="34" charset="-34"/>
              </a:rPr>
              <a:t> </a:t>
            </a:r>
            <a:r>
              <a:rPr lang="th-TH" b="1" dirty="0" smtClean="0">
                <a:latin typeface="TH SarabunPSK" pitchFamily="34" charset="-34"/>
                <a:cs typeface="TH SarabunPSK" pitchFamily="34" charset="-34"/>
              </a:rPr>
              <a:t>               </a:t>
            </a:r>
            <a:r>
              <a:rPr lang="en-US" b="1" dirty="0" smtClean="0">
                <a:latin typeface="TH SarabunPSK" pitchFamily="34" charset="-34"/>
                <a:cs typeface="TH SarabunPSK" pitchFamily="34" charset="-34"/>
              </a:rPr>
              <a:t>- </a:t>
            </a:r>
            <a:r>
              <a:rPr lang="th-TH" dirty="0">
                <a:latin typeface="TH SarabunPSK" pitchFamily="34" charset="-34"/>
                <a:cs typeface="TH SarabunPSK" pitchFamily="34" charset="-34"/>
              </a:rPr>
              <a:t>การสร้างเขื่อนและอ่างเก็บน้ำขนาดใหญ่ </a:t>
            </a:r>
            <a:endParaRPr lang="th-TH" dirty="0" smtClean="0">
              <a:latin typeface="TH SarabunPSK" pitchFamily="34" charset="-34"/>
              <a:cs typeface="TH SarabunPSK" pitchFamily="34" charset="-34"/>
            </a:endParaRPr>
          </a:p>
          <a:p>
            <a:r>
              <a:rPr lang="th-TH" dirty="0">
                <a:latin typeface="TH SarabunPSK" pitchFamily="34" charset="-34"/>
                <a:cs typeface="TH SarabunPSK" pitchFamily="34" charset="-34"/>
              </a:rPr>
              <a:t> </a:t>
            </a:r>
            <a:r>
              <a:rPr lang="th-TH" dirty="0" smtClean="0">
                <a:latin typeface="TH SarabunPSK" pitchFamily="34" charset="-34"/>
                <a:cs typeface="TH SarabunPSK" pitchFamily="34" charset="-34"/>
              </a:rPr>
              <a:t>               </a:t>
            </a:r>
            <a:r>
              <a:rPr lang="en-US" dirty="0" smtClean="0">
                <a:latin typeface="TH SarabunPSK" pitchFamily="34" charset="-34"/>
                <a:cs typeface="TH SarabunPSK" pitchFamily="34" charset="-34"/>
              </a:rPr>
              <a:t> - </a:t>
            </a:r>
            <a:r>
              <a:rPr lang="th-TH" dirty="0">
                <a:latin typeface="TH SarabunPSK" pitchFamily="34" charset="-34"/>
                <a:cs typeface="TH SarabunPSK" pitchFamily="34" charset="-34"/>
              </a:rPr>
              <a:t>การทำเหมืองในระดับลึก </a:t>
            </a:r>
            <a:endParaRPr lang="en-US" dirty="0" smtClean="0">
              <a:latin typeface="TH SarabunPSK" pitchFamily="34" charset="-34"/>
              <a:cs typeface="TH SarabunPSK" pitchFamily="34" charset="-34"/>
            </a:endParaRPr>
          </a:p>
          <a:p>
            <a:r>
              <a:rPr lang="en-US" dirty="0">
                <a:latin typeface="TH SarabunPSK" pitchFamily="34" charset="-34"/>
                <a:cs typeface="TH SarabunPSK" pitchFamily="34" charset="-34"/>
              </a:rPr>
              <a:t> </a:t>
            </a:r>
            <a:r>
              <a:rPr lang="en-US" dirty="0" smtClean="0">
                <a:latin typeface="TH SarabunPSK" pitchFamily="34" charset="-34"/>
                <a:cs typeface="TH SarabunPSK" pitchFamily="34" charset="-34"/>
              </a:rPr>
              <a:t>                - </a:t>
            </a:r>
            <a:r>
              <a:rPr lang="th-TH" dirty="0">
                <a:latin typeface="TH SarabunPSK" pitchFamily="34" charset="-34"/>
                <a:cs typeface="TH SarabunPSK" pitchFamily="34" charset="-34"/>
              </a:rPr>
              <a:t>การสูบน้ำใต้ดิน </a:t>
            </a:r>
            <a:endParaRPr lang="en-US" dirty="0" smtClean="0">
              <a:latin typeface="TH SarabunPSK" pitchFamily="34" charset="-34"/>
              <a:cs typeface="TH SarabunPSK" pitchFamily="34" charset="-34"/>
            </a:endParaRPr>
          </a:p>
          <a:p>
            <a:r>
              <a:rPr lang="en-US" dirty="0">
                <a:latin typeface="TH SarabunPSK" pitchFamily="34" charset="-34"/>
                <a:cs typeface="TH SarabunPSK" pitchFamily="34" charset="-34"/>
              </a:rPr>
              <a:t> </a:t>
            </a:r>
            <a:r>
              <a:rPr lang="en-US" dirty="0" smtClean="0">
                <a:latin typeface="TH SarabunPSK" pitchFamily="34" charset="-34"/>
                <a:cs typeface="TH SarabunPSK" pitchFamily="34" charset="-34"/>
              </a:rPr>
              <a:t>                - </a:t>
            </a:r>
            <a:r>
              <a:rPr lang="th-TH" dirty="0">
                <a:latin typeface="TH SarabunPSK" pitchFamily="34" charset="-34"/>
                <a:cs typeface="TH SarabunPSK" pitchFamily="34" charset="-34"/>
              </a:rPr>
              <a:t>การทดลองระเบิดนิวเคลียร์ใต้ดิน </a:t>
            </a:r>
          </a:p>
        </p:txBody>
      </p:sp>
    </p:spTree>
    <p:extLst>
      <p:ext uri="{BB962C8B-B14F-4D97-AF65-F5344CB8AC3E}">
        <p14:creationId xmlns:p14="http://schemas.microsoft.com/office/powerpoint/2010/main" val="21231245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51</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467544" y="151179"/>
            <a:ext cx="7560840" cy="6555641"/>
          </a:xfrm>
          <a:prstGeom prst="rect">
            <a:avLst/>
          </a:prstGeom>
        </p:spPr>
        <p:txBody>
          <a:bodyPr wrap="square">
            <a:spAutoFit/>
          </a:bodyPr>
          <a:lstStyle/>
          <a:p>
            <a:r>
              <a:rPr lang="th-TH" b="1" dirty="0">
                <a:latin typeface="TH SarabunPSK" pitchFamily="34" charset="-34"/>
                <a:cs typeface="TH SarabunPSK" pitchFamily="34" charset="-34"/>
              </a:rPr>
              <a:t>คลื่น</a:t>
            </a:r>
            <a:r>
              <a:rPr lang="th-TH" b="1" dirty="0" smtClean="0">
                <a:latin typeface="TH SarabunPSK" pitchFamily="34" charset="-34"/>
                <a:cs typeface="TH SarabunPSK" pitchFamily="34" charset="-34"/>
              </a:rPr>
              <a:t>แผ่นดินไหวหรือ</a:t>
            </a:r>
            <a:r>
              <a:rPr lang="th-TH" b="1" dirty="0">
                <a:latin typeface="TH SarabunPSK" pitchFamily="34" charset="-34"/>
                <a:cs typeface="TH SarabunPSK" pitchFamily="34" charset="-34"/>
              </a:rPr>
              <a:t>คลื่นไหวสะเทือน </a:t>
            </a:r>
            <a:r>
              <a:rPr lang="th-TH" b="1" dirty="0" smtClean="0">
                <a:latin typeface="TH SarabunPSK" pitchFamily="34" charset="-34"/>
                <a:cs typeface="TH SarabunPSK" pitchFamily="34" charset="-34"/>
              </a:rPr>
              <a:t>(</a:t>
            </a:r>
            <a:r>
              <a:rPr lang="en-US" b="1" dirty="0" smtClean="0">
                <a:latin typeface="TH SarabunPSK" pitchFamily="34" charset="-34"/>
                <a:cs typeface="TH SarabunPSK" pitchFamily="34" charset="-34"/>
              </a:rPr>
              <a:t>seismic </a:t>
            </a:r>
            <a:r>
              <a:rPr lang="en-US" b="1" dirty="0">
                <a:latin typeface="TH SarabunPSK" pitchFamily="34" charset="-34"/>
                <a:cs typeface="TH SarabunPSK" pitchFamily="34" charset="-34"/>
              </a:rPr>
              <a:t>waves) </a:t>
            </a:r>
            <a:endParaRPr lang="th-TH" b="1" dirty="0" smtClean="0">
              <a:latin typeface="TH SarabunPSK" pitchFamily="34" charset="-34"/>
              <a:cs typeface="TH SarabunPSK" pitchFamily="34" charset="-34"/>
            </a:endParaRPr>
          </a:p>
          <a:p>
            <a:r>
              <a:rPr lang="th-TH" dirty="0" smtClean="0">
                <a:solidFill>
                  <a:srgbClr val="FF0000"/>
                </a:solidFill>
                <a:latin typeface="TH SarabunPSK" pitchFamily="34" charset="-34"/>
                <a:cs typeface="TH SarabunPSK" pitchFamily="34" charset="-34"/>
              </a:rPr>
              <a:t>ถูก</a:t>
            </a:r>
            <a:r>
              <a:rPr lang="th-TH" dirty="0">
                <a:solidFill>
                  <a:srgbClr val="FF0000"/>
                </a:solidFill>
                <a:latin typeface="TH SarabunPSK" pitchFamily="34" charset="-34"/>
                <a:cs typeface="TH SarabunPSK" pitchFamily="34" charset="-34"/>
              </a:rPr>
              <a:t>แบ่งออกเป็น 2 ชนิด คือ</a:t>
            </a:r>
          </a:p>
          <a:p>
            <a:r>
              <a:rPr lang="th-TH" dirty="0">
                <a:latin typeface="TH SarabunPSK" pitchFamily="34" charset="-34"/>
                <a:cs typeface="TH SarabunPSK" pitchFamily="34" charset="-34"/>
              </a:rPr>
              <a:t> </a:t>
            </a:r>
            <a:r>
              <a:rPr lang="th-TH" b="1" dirty="0">
                <a:latin typeface="TH SarabunPSK" pitchFamily="34" charset="-34"/>
                <a:cs typeface="TH SarabunPSK" pitchFamily="34" charset="-34"/>
              </a:rPr>
              <a:t>1</a:t>
            </a:r>
            <a:r>
              <a:rPr lang="th-TH" b="1" dirty="0" smtClean="0">
                <a:latin typeface="TH SarabunPSK" pitchFamily="34" charset="-34"/>
                <a:cs typeface="TH SarabunPSK" pitchFamily="34" charset="-34"/>
              </a:rPr>
              <a:t>. คลื่น</a:t>
            </a:r>
            <a:r>
              <a:rPr lang="th-TH" b="1" dirty="0">
                <a:latin typeface="TH SarabunPSK" pitchFamily="34" charset="-34"/>
                <a:cs typeface="TH SarabunPSK" pitchFamily="34" charset="-34"/>
              </a:rPr>
              <a:t>ในตัวกลาง </a:t>
            </a:r>
            <a:r>
              <a:rPr lang="th-TH" dirty="0">
                <a:latin typeface="TH SarabunPSK" pitchFamily="34" charset="-34"/>
                <a:cs typeface="TH SarabunPSK" pitchFamily="34" charset="-34"/>
              </a:rPr>
              <a:t>เป็นคลื่นที่มีลักษณะแผ่กระจายเป็นวงรอบๆจุดศูนย์กลางแผ่นดินไหว แบ่งได้เป็น 2 ชนิด</a:t>
            </a:r>
            <a:r>
              <a:rPr lang="th-TH" dirty="0" smtClean="0">
                <a:latin typeface="TH SarabunPSK" pitchFamily="34" charset="-34"/>
                <a:cs typeface="TH SarabunPSK" pitchFamily="34" charset="-34"/>
              </a:rPr>
              <a:t>คือ</a:t>
            </a:r>
          </a:p>
          <a:p>
            <a:pPr marL="457200" indent="-457200">
              <a:buFont typeface="Wingdings" pitchFamily="2" charset="2"/>
              <a:buChar char="§"/>
            </a:pPr>
            <a:r>
              <a:rPr lang="th-TH" dirty="0" smtClean="0">
                <a:latin typeface="TH SarabunPSK" pitchFamily="34" charset="-34"/>
                <a:cs typeface="TH SarabunPSK" pitchFamily="34" charset="-34"/>
              </a:rPr>
              <a:t>คลื่น</a:t>
            </a:r>
            <a:r>
              <a:rPr lang="th-TH" dirty="0">
                <a:latin typeface="TH SarabunPSK" pitchFamily="34" charset="-34"/>
                <a:cs typeface="TH SarabunPSK" pitchFamily="34" charset="-34"/>
              </a:rPr>
              <a:t>ปฐมภูมิ (คลื่น </a:t>
            </a:r>
            <a:r>
              <a:rPr lang="en-US" dirty="0">
                <a:latin typeface="TH SarabunPSK" pitchFamily="34" charset="-34"/>
                <a:cs typeface="TH SarabunPSK" pitchFamily="34" charset="-34"/>
              </a:rPr>
              <a:t>P) </a:t>
            </a:r>
            <a:r>
              <a:rPr lang="th-TH" dirty="0">
                <a:latin typeface="TH SarabunPSK" pitchFamily="34" charset="-34"/>
                <a:cs typeface="TH SarabunPSK" pitchFamily="34" charset="-34"/>
              </a:rPr>
              <a:t>คลื่นตามยาว อนุภาคของคลื่นชนิดนี้เคลื่อนที่ในแนวทิศทางการเคลื่อนที่ของคลื่น </a:t>
            </a:r>
            <a:r>
              <a:rPr lang="th-TH" b="1" u="sng" dirty="0">
                <a:latin typeface="TH SarabunPSK" pitchFamily="34" charset="-34"/>
                <a:cs typeface="TH SarabunPSK" pitchFamily="34" charset="-34"/>
              </a:rPr>
              <a:t>สามารถผ่านได้ในตัวกลางทุกสถานะ</a:t>
            </a:r>
          </a:p>
          <a:p>
            <a:pPr marL="457200" indent="-457200">
              <a:buFont typeface="Arial" pitchFamily="34" charset="0"/>
              <a:buChar char="•"/>
            </a:pPr>
            <a:r>
              <a:rPr lang="th-TH" dirty="0" smtClean="0">
                <a:latin typeface="TH SarabunPSK" pitchFamily="34" charset="-34"/>
                <a:cs typeface="TH SarabunPSK" pitchFamily="34" charset="-34"/>
              </a:rPr>
              <a:t>คลื่น</a:t>
            </a:r>
            <a:r>
              <a:rPr lang="th-TH" dirty="0">
                <a:latin typeface="TH SarabunPSK" pitchFamily="34" charset="-34"/>
                <a:cs typeface="TH SarabunPSK" pitchFamily="34" charset="-34"/>
              </a:rPr>
              <a:t>ทุติยภูมิ (คลื่น </a:t>
            </a:r>
            <a:r>
              <a:rPr lang="en-US" dirty="0">
                <a:latin typeface="TH SarabunPSK" pitchFamily="34" charset="-34"/>
                <a:cs typeface="TH SarabunPSK" pitchFamily="34" charset="-34"/>
              </a:rPr>
              <a:t>S) </a:t>
            </a:r>
            <a:r>
              <a:rPr lang="th-TH" dirty="0">
                <a:latin typeface="TH SarabunPSK" pitchFamily="34" charset="-34"/>
                <a:cs typeface="TH SarabunPSK" pitchFamily="34" charset="-34"/>
              </a:rPr>
              <a:t>คลื่นตามขวาง อนุภาคของคลื่นมีทิศตั้งฉากกับทิศคลื่นเคลื่อนที่ </a:t>
            </a:r>
            <a:r>
              <a:rPr lang="th-TH" b="1" u="sng" dirty="0">
                <a:latin typeface="TH SarabunPSK" pitchFamily="34" charset="-34"/>
                <a:cs typeface="TH SarabunPSK" pitchFamily="34" charset="-34"/>
              </a:rPr>
              <a:t>ผ่านได้ในตัวกลางสถานะของแข็ง</a:t>
            </a:r>
          </a:p>
          <a:p>
            <a:r>
              <a:rPr lang="th-TH" dirty="0">
                <a:latin typeface="TH SarabunPSK" pitchFamily="34" charset="-34"/>
                <a:cs typeface="TH SarabunPSK" pitchFamily="34" charset="-34"/>
              </a:rPr>
              <a:t> </a:t>
            </a:r>
          </a:p>
          <a:p>
            <a:r>
              <a:rPr lang="th-TH" b="1" dirty="0">
                <a:latin typeface="TH SarabunPSK" pitchFamily="34" charset="-34"/>
                <a:cs typeface="TH SarabunPSK" pitchFamily="34" charset="-34"/>
              </a:rPr>
              <a:t>2</a:t>
            </a:r>
            <a:r>
              <a:rPr lang="th-TH" b="1" dirty="0" smtClean="0">
                <a:latin typeface="TH SarabunPSK" pitchFamily="34" charset="-34"/>
                <a:cs typeface="TH SarabunPSK" pitchFamily="34" charset="-34"/>
              </a:rPr>
              <a:t>. คลื่น</a:t>
            </a:r>
            <a:r>
              <a:rPr lang="th-TH" b="1" dirty="0">
                <a:latin typeface="TH SarabunPSK" pitchFamily="34" charset="-34"/>
                <a:cs typeface="TH SarabunPSK" pitchFamily="34" charset="-34"/>
              </a:rPr>
              <a:t>พื้นผิว </a:t>
            </a:r>
            <a:r>
              <a:rPr lang="th-TH" dirty="0">
                <a:latin typeface="TH SarabunPSK" pitchFamily="34" charset="-34"/>
                <a:cs typeface="TH SarabunPSK" pitchFamily="34" charset="-34"/>
              </a:rPr>
              <a:t>เป็นคลื่นที่แผ่จากจุดเหนือศูนย์เกิดแผ่นดินไหว มี 2 ชนิด </a:t>
            </a:r>
            <a:endParaRPr lang="th-TH" dirty="0" smtClean="0">
              <a:latin typeface="TH SarabunPSK" pitchFamily="34" charset="-34"/>
              <a:cs typeface="TH SarabunPSK" pitchFamily="34" charset="-34"/>
            </a:endParaRPr>
          </a:p>
          <a:p>
            <a:pPr marL="457200" indent="-457200">
              <a:buFont typeface="Arial" pitchFamily="34" charset="0"/>
              <a:buChar char="•"/>
            </a:pPr>
            <a:r>
              <a:rPr lang="th-TH" dirty="0" smtClean="0">
                <a:latin typeface="TH SarabunPSK" pitchFamily="34" charset="-34"/>
                <a:cs typeface="TH SarabunPSK" pitchFamily="34" charset="-34"/>
              </a:rPr>
              <a:t>คลื่น</a:t>
            </a:r>
            <a:r>
              <a:rPr lang="th-TH" dirty="0">
                <a:latin typeface="TH SarabunPSK" pitchFamily="34" charset="-34"/>
                <a:cs typeface="TH SarabunPSK" pitchFamily="34" charset="-34"/>
              </a:rPr>
              <a:t>เลิฟ (</a:t>
            </a:r>
            <a:r>
              <a:rPr lang="en-US" dirty="0">
                <a:latin typeface="TH SarabunPSK" pitchFamily="34" charset="-34"/>
                <a:cs typeface="TH SarabunPSK" pitchFamily="34" charset="-34"/>
              </a:rPr>
              <a:t>Wave of Love : Love wave) </a:t>
            </a:r>
            <a:r>
              <a:rPr lang="th-TH" dirty="0">
                <a:latin typeface="TH SarabunPSK" pitchFamily="34" charset="-34"/>
                <a:cs typeface="TH SarabunPSK" pitchFamily="34" charset="-34"/>
              </a:rPr>
              <a:t>เป็นคลื่นที่อนุภาคสั่นในแนวราบ มีทิศทางตั้งฉากกับการเคลื่อนที่ของคลื่น</a:t>
            </a:r>
          </a:p>
          <a:p>
            <a:pPr marL="457200" indent="-457200">
              <a:buFont typeface="Arial" pitchFamily="34" charset="0"/>
              <a:buChar char="•"/>
            </a:pPr>
            <a:r>
              <a:rPr lang="th-TH" dirty="0" smtClean="0">
                <a:latin typeface="TH SarabunPSK" pitchFamily="34" charset="-34"/>
                <a:cs typeface="TH SarabunPSK" pitchFamily="34" charset="-34"/>
              </a:rPr>
              <a:t>คลื่นเร</a:t>
            </a:r>
            <a:r>
              <a:rPr lang="th-TH" dirty="0">
                <a:latin typeface="TH SarabunPSK" pitchFamily="34" charset="-34"/>
                <a:cs typeface="TH SarabunPSK" pitchFamily="34" charset="-34"/>
              </a:rPr>
              <a:t>ลีย์ (</a:t>
            </a:r>
            <a:r>
              <a:rPr lang="en-US" dirty="0">
                <a:latin typeface="TH SarabunPSK" pitchFamily="34" charset="-34"/>
                <a:cs typeface="TH SarabunPSK" pitchFamily="34" charset="-34"/>
              </a:rPr>
              <a:t>Wave of Rayleigh : Rayleigh wave) </a:t>
            </a:r>
            <a:r>
              <a:rPr lang="th-TH" dirty="0">
                <a:latin typeface="TH SarabunPSK" pitchFamily="34" charset="-34"/>
                <a:cs typeface="TH SarabunPSK" pitchFamily="34" charset="-34"/>
              </a:rPr>
              <a:t>อนุภาคในคลื่นนี้สั่นเป็นรูปรี ในทิศทางการเคลื่อนที่ของคลื่น เป็นสาเหตุทำให้พื้นโลกสั่นขึ้นลง</a:t>
            </a:r>
          </a:p>
          <a:p>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17133657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52</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8194" name="Picture 2" descr="http://upload.wikimedia.org/wikipedia/commons/3/38/Psw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7626"/>
            <a:ext cx="4680520" cy="66775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76056" y="6457890"/>
            <a:ext cx="4572000" cy="400110"/>
          </a:xfrm>
          <a:prstGeom prst="rect">
            <a:avLst/>
          </a:prstGeom>
        </p:spPr>
        <p:txBody>
          <a:bodyPr>
            <a:spAutoFit/>
          </a:bodyPr>
          <a:lstStyle/>
          <a:p>
            <a:r>
              <a:rPr lang="en-US" sz="2000" dirty="0">
                <a:latin typeface="TH SarabunPSK" pitchFamily="34" charset="-34"/>
                <a:cs typeface="TH SarabunPSK" pitchFamily="34" charset="-34"/>
              </a:rPr>
              <a:t>http://en.wikipedia.org/wiki/Seismic_wave</a:t>
            </a:r>
            <a:endParaRPr lang="th-TH" sz="2000" dirty="0">
              <a:latin typeface="TH SarabunPSK" pitchFamily="34" charset="-34"/>
              <a:cs typeface="TH SarabunPSK" pitchFamily="34" charset="-34"/>
            </a:endParaRPr>
          </a:p>
        </p:txBody>
      </p:sp>
      <p:sp>
        <p:nvSpPr>
          <p:cNvPr id="7" name="TextBox 6"/>
          <p:cNvSpPr txBox="1"/>
          <p:nvPr/>
        </p:nvSpPr>
        <p:spPr>
          <a:xfrm>
            <a:off x="4973711" y="868762"/>
            <a:ext cx="1085554" cy="523220"/>
          </a:xfrm>
          <a:prstGeom prst="rect">
            <a:avLst/>
          </a:prstGeom>
          <a:noFill/>
        </p:spPr>
        <p:txBody>
          <a:bodyPr wrap="none" rtlCol="0">
            <a:spAutoFit/>
          </a:bodyPr>
          <a:lstStyle/>
          <a:p>
            <a:r>
              <a:rPr lang="en-US" b="1" dirty="0" smtClean="0">
                <a:latin typeface="TH SarabunPSK" pitchFamily="34" charset="-34"/>
                <a:cs typeface="TH SarabunPSK" pitchFamily="34" charset="-34"/>
              </a:rPr>
              <a:t>P waves</a:t>
            </a:r>
            <a:endParaRPr lang="th-TH" b="1" dirty="0">
              <a:latin typeface="TH SarabunPSK" pitchFamily="34" charset="-34"/>
              <a:cs typeface="TH SarabunPSK" pitchFamily="34" charset="-34"/>
            </a:endParaRPr>
          </a:p>
        </p:txBody>
      </p:sp>
      <p:sp>
        <p:nvSpPr>
          <p:cNvPr id="9" name="TextBox 8"/>
          <p:cNvSpPr txBox="1"/>
          <p:nvPr/>
        </p:nvSpPr>
        <p:spPr>
          <a:xfrm>
            <a:off x="5099189" y="2276872"/>
            <a:ext cx="1077539" cy="523220"/>
          </a:xfrm>
          <a:prstGeom prst="rect">
            <a:avLst/>
          </a:prstGeom>
          <a:noFill/>
        </p:spPr>
        <p:txBody>
          <a:bodyPr wrap="none" rtlCol="0">
            <a:spAutoFit/>
          </a:bodyPr>
          <a:lstStyle/>
          <a:p>
            <a:r>
              <a:rPr lang="en-US" b="1" dirty="0">
                <a:latin typeface="TH SarabunPSK" pitchFamily="34" charset="-34"/>
                <a:cs typeface="TH SarabunPSK" pitchFamily="34" charset="-34"/>
              </a:rPr>
              <a:t>S</a:t>
            </a:r>
            <a:r>
              <a:rPr lang="en-US" b="1" dirty="0" smtClean="0">
                <a:latin typeface="TH SarabunPSK" pitchFamily="34" charset="-34"/>
                <a:cs typeface="TH SarabunPSK" pitchFamily="34" charset="-34"/>
              </a:rPr>
              <a:t> waves</a:t>
            </a:r>
            <a:endParaRPr lang="th-TH" b="1" dirty="0">
              <a:latin typeface="TH SarabunPSK" pitchFamily="34" charset="-34"/>
              <a:cs typeface="TH SarabunPSK" pitchFamily="34" charset="-34"/>
            </a:endParaRPr>
          </a:p>
        </p:txBody>
      </p:sp>
      <p:sp>
        <p:nvSpPr>
          <p:cNvPr id="10" name="TextBox 9"/>
          <p:cNvSpPr txBox="1"/>
          <p:nvPr/>
        </p:nvSpPr>
        <p:spPr>
          <a:xfrm>
            <a:off x="5108674" y="4252313"/>
            <a:ext cx="1491114" cy="523220"/>
          </a:xfrm>
          <a:prstGeom prst="rect">
            <a:avLst/>
          </a:prstGeom>
          <a:noFill/>
        </p:spPr>
        <p:txBody>
          <a:bodyPr wrap="none" rtlCol="0">
            <a:spAutoFit/>
          </a:bodyPr>
          <a:lstStyle/>
          <a:p>
            <a:r>
              <a:rPr lang="en-US" b="1" dirty="0" smtClean="0">
                <a:latin typeface="TH SarabunPSK" pitchFamily="34" charset="-34"/>
                <a:cs typeface="TH SarabunPSK" pitchFamily="34" charset="-34"/>
              </a:rPr>
              <a:t>Love waves</a:t>
            </a:r>
            <a:endParaRPr lang="th-TH" b="1" dirty="0">
              <a:latin typeface="TH SarabunPSK" pitchFamily="34" charset="-34"/>
              <a:cs typeface="TH SarabunPSK" pitchFamily="34" charset="-34"/>
            </a:endParaRPr>
          </a:p>
        </p:txBody>
      </p:sp>
      <p:sp>
        <p:nvSpPr>
          <p:cNvPr id="11" name="TextBox 10"/>
          <p:cNvSpPr txBox="1"/>
          <p:nvPr/>
        </p:nvSpPr>
        <p:spPr>
          <a:xfrm>
            <a:off x="5110928" y="5661248"/>
            <a:ext cx="1896673" cy="523220"/>
          </a:xfrm>
          <a:prstGeom prst="rect">
            <a:avLst/>
          </a:prstGeom>
          <a:noFill/>
        </p:spPr>
        <p:txBody>
          <a:bodyPr wrap="none" rtlCol="0">
            <a:spAutoFit/>
          </a:bodyPr>
          <a:lstStyle/>
          <a:p>
            <a:r>
              <a:rPr lang="en-US" b="1" dirty="0" smtClean="0">
                <a:latin typeface="TH SarabunPSK" pitchFamily="34" charset="-34"/>
                <a:cs typeface="TH SarabunPSK" pitchFamily="34" charset="-34"/>
              </a:rPr>
              <a:t>Rayleigh waves</a:t>
            </a:r>
            <a:endParaRPr lang="th-TH" b="1" dirty="0">
              <a:latin typeface="TH SarabunPSK" pitchFamily="34" charset="-34"/>
              <a:cs typeface="TH SarabunPSK" pitchFamily="34" charset="-34"/>
            </a:endParaRPr>
          </a:p>
        </p:txBody>
      </p:sp>
    </p:spTree>
    <p:extLst>
      <p:ext uri="{BB962C8B-B14F-4D97-AF65-F5344CB8AC3E}">
        <p14:creationId xmlns:p14="http://schemas.microsoft.com/office/powerpoint/2010/main" val="17726746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53</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5" name="Picture 2" descr="http://www.thaispaceweather.com/news/May08/080502A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 y="123581"/>
            <a:ext cx="6476031" cy="63297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08104" y="141258"/>
            <a:ext cx="3118726" cy="1384995"/>
          </a:xfrm>
          <a:prstGeom prst="rect">
            <a:avLst/>
          </a:prstGeom>
        </p:spPr>
        <p:txBody>
          <a:bodyPr wrap="square">
            <a:spAutoFit/>
          </a:bodyPr>
          <a:lstStyle/>
          <a:p>
            <a:r>
              <a:rPr lang="th-TH" dirty="0">
                <a:latin typeface="TH SarabunPSK" pitchFamily="34" charset="-34"/>
                <a:cs typeface="TH SarabunPSK" pitchFamily="34" charset="-34"/>
              </a:rPr>
              <a:t>ทิศทางของคลื่นแผ่นดินไหวชนิด </a:t>
            </a:r>
            <a:r>
              <a:rPr lang="en-US" dirty="0">
                <a:latin typeface="TH SarabunPSK" pitchFamily="34" charset="-34"/>
                <a:cs typeface="TH SarabunPSK" pitchFamily="34" charset="-34"/>
              </a:rPr>
              <a:t>P</a:t>
            </a:r>
            <a:r>
              <a:rPr lang="en-US" dirty="0" smtClean="0">
                <a:latin typeface="TH SarabunPSK" pitchFamily="34" charset="-34"/>
                <a:cs typeface="TH SarabunPSK" pitchFamily="34" charset="-34"/>
              </a:rPr>
              <a:t> </a:t>
            </a:r>
            <a:r>
              <a:rPr lang="th-TH" dirty="0">
                <a:latin typeface="TH SarabunPSK" pitchFamily="34" charset="-34"/>
                <a:cs typeface="TH SarabunPSK" pitchFamily="34" charset="-34"/>
              </a:rPr>
              <a:t>และ </a:t>
            </a:r>
            <a:r>
              <a:rPr lang="en-US" dirty="0">
                <a:latin typeface="TH SarabunPSK" pitchFamily="34" charset="-34"/>
                <a:cs typeface="TH SarabunPSK" pitchFamily="34" charset="-34"/>
              </a:rPr>
              <a:t>S</a:t>
            </a:r>
            <a:r>
              <a:rPr lang="en-US" dirty="0" smtClean="0">
                <a:latin typeface="TH SarabunPSK" pitchFamily="34" charset="-34"/>
                <a:cs typeface="TH SarabunPSK" pitchFamily="34" charset="-34"/>
              </a:rPr>
              <a:t> </a:t>
            </a:r>
            <a:r>
              <a:rPr lang="th-TH" dirty="0">
                <a:latin typeface="TH SarabunPSK" pitchFamily="34" charset="-34"/>
                <a:cs typeface="TH SarabunPSK" pitchFamily="34" charset="-34"/>
              </a:rPr>
              <a:t>หลังจากเกิดแผ่นดินไหว ณ จุด </a:t>
            </a:r>
            <a:r>
              <a:rPr lang="en-US" dirty="0">
                <a:latin typeface="TH SarabunPSK" pitchFamily="34" charset="-34"/>
                <a:cs typeface="TH SarabunPSK" pitchFamily="34" charset="-34"/>
              </a:rPr>
              <a:t>epicenter </a:t>
            </a:r>
            <a:endParaRPr lang="th-TH" dirty="0">
              <a:latin typeface="TH SarabunPSK" pitchFamily="34" charset="-34"/>
              <a:cs typeface="TH SarabunPSK" pitchFamily="34" charset="-34"/>
            </a:endParaRPr>
          </a:p>
        </p:txBody>
      </p:sp>
      <p:sp>
        <p:nvSpPr>
          <p:cNvPr id="7" name="Rectangle 6"/>
          <p:cNvSpPr/>
          <p:nvPr/>
        </p:nvSpPr>
        <p:spPr>
          <a:xfrm>
            <a:off x="0" y="6474168"/>
            <a:ext cx="6084168" cy="338554"/>
          </a:xfrm>
          <a:prstGeom prst="rect">
            <a:avLst/>
          </a:prstGeom>
        </p:spPr>
        <p:txBody>
          <a:bodyPr wrap="square">
            <a:spAutoFit/>
          </a:bodyPr>
          <a:lstStyle/>
          <a:p>
            <a:r>
              <a:rPr lang="en-US" sz="1600" dirty="0">
                <a:latin typeface="TH SarabunPSK" pitchFamily="34" charset="-34"/>
                <a:cs typeface="TH SarabunPSK" pitchFamily="34" charset="-34"/>
              </a:rPr>
              <a:t>http://www.cyberphysics.co.uk/topics/earth/geophysics/Seismic%20Waves%20Reading.htm</a:t>
            </a:r>
            <a:endParaRPr lang="th-TH" sz="1600" dirty="0">
              <a:latin typeface="TH SarabunPSK" pitchFamily="34" charset="-34"/>
              <a:cs typeface="TH SarabunPSK" pitchFamily="34" charset="-34"/>
            </a:endParaRPr>
          </a:p>
        </p:txBody>
      </p:sp>
    </p:spTree>
    <p:extLst>
      <p:ext uri="{BB962C8B-B14F-4D97-AF65-F5344CB8AC3E}">
        <p14:creationId xmlns:p14="http://schemas.microsoft.com/office/powerpoint/2010/main" val="2698026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54</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4098" name="Picture 2" descr="http://upload.wikimedia.org/wikipedia/commons/thumb/4/47/Zhang_Heng.jpg/260px-Zhang_He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87" y="260648"/>
            <a:ext cx="2476500" cy="37623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86313" y="980728"/>
            <a:ext cx="4752528" cy="2246769"/>
          </a:xfrm>
          <a:prstGeom prst="rect">
            <a:avLst/>
          </a:prstGeom>
        </p:spPr>
        <p:txBody>
          <a:bodyPr wrap="square">
            <a:spAutoFit/>
          </a:bodyPr>
          <a:lstStyle/>
          <a:p>
            <a:pPr algn="just"/>
            <a:r>
              <a:rPr lang="en-US" b="1" dirty="0">
                <a:latin typeface="TH SarabunPSK" pitchFamily="34" charset="-34"/>
                <a:cs typeface="TH SarabunPSK" pitchFamily="34" charset="-34"/>
              </a:rPr>
              <a:t>Zhang </a:t>
            </a:r>
            <a:r>
              <a:rPr lang="en-US" b="1" dirty="0" err="1">
                <a:latin typeface="TH SarabunPSK" pitchFamily="34" charset="-34"/>
                <a:cs typeface="TH SarabunPSK" pitchFamily="34" charset="-34"/>
              </a:rPr>
              <a:t>Heng</a:t>
            </a:r>
            <a:r>
              <a:rPr lang="en-US" dirty="0">
                <a:latin typeface="TH SarabunPSK" pitchFamily="34" charset="-34"/>
                <a:cs typeface="TH SarabunPSK" pitchFamily="34" charset="-34"/>
              </a:rPr>
              <a:t>, as Chinese astronomer, mathematician, inventor, geographer, cartographer, artist, poet, statesman and literary scholar, invented the first </a:t>
            </a:r>
            <a:r>
              <a:rPr lang="en-US" dirty="0" err="1">
                <a:latin typeface="TH SarabunPSK" pitchFamily="34" charset="-34"/>
                <a:cs typeface="TH SarabunPSK" pitchFamily="34" charset="-34"/>
              </a:rPr>
              <a:t>seismoscope</a:t>
            </a:r>
            <a:r>
              <a:rPr lang="en-US" dirty="0">
                <a:latin typeface="TH SarabunPSK" pitchFamily="34" charset="-34"/>
                <a:cs typeface="TH SarabunPSK" pitchFamily="34" charset="-34"/>
              </a:rPr>
              <a:t> of world</a:t>
            </a:r>
            <a:endParaRPr lang="th-TH" dirty="0">
              <a:latin typeface="TH SarabunPSK" pitchFamily="34" charset="-34"/>
              <a:cs typeface="TH SarabunPSK" pitchFamily="34" charset="-34"/>
            </a:endParaRPr>
          </a:p>
        </p:txBody>
      </p:sp>
      <p:sp>
        <p:nvSpPr>
          <p:cNvPr id="4" name="Rectangle 3"/>
          <p:cNvSpPr/>
          <p:nvPr/>
        </p:nvSpPr>
        <p:spPr>
          <a:xfrm>
            <a:off x="254191" y="4044003"/>
            <a:ext cx="4572000" cy="338554"/>
          </a:xfrm>
          <a:prstGeom prst="rect">
            <a:avLst/>
          </a:prstGeom>
        </p:spPr>
        <p:txBody>
          <a:bodyPr>
            <a:spAutoFit/>
          </a:bodyPr>
          <a:lstStyle/>
          <a:p>
            <a:r>
              <a:rPr lang="en-US" sz="1600" dirty="0">
                <a:latin typeface="TH SarabunPSK" pitchFamily="34" charset="-34"/>
                <a:cs typeface="TH SarabunPSK" pitchFamily="34" charset="-34"/>
              </a:rPr>
              <a:t>http://jeff560.tripod.com/stamps.html</a:t>
            </a:r>
            <a:endParaRPr lang="th-TH" sz="1600" dirty="0">
              <a:latin typeface="TH SarabunPSK" pitchFamily="34" charset="-34"/>
              <a:cs typeface="TH SarabunPSK" pitchFamily="34" charset="-34"/>
            </a:endParaRPr>
          </a:p>
        </p:txBody>
      </p:sp>
      <p:sp>
        <p:nvSpPr>
          <p:cNvPr id="5" name="Rectangle 4"/>
          <p:cNvSpPr/>
          <p:nvPr/>
        </p:nvSpPr>
        <p:spPr>
          <a:xfrm>
            <a:off x="282129" y="4372786"/>
            <a:ext cx="4572000" cy="307777"/>
          </a:xfrm>
          <a:prstGeom prst="rect">
            <a:avLst/>
          </a:prstGeom>
        </p:spPr>
        <p:txBody>
          <a:bodyPr>
            <a:spAutoFit/>
          </a:bodyPr>
          <a:lstStyle/>
          <a:p>
            <a:r>
              <a:rPr lang="en-US" sz="1400" dirty="0">
                <a:latin typeface="TH SarabunPSK" pitchFamily="34" charset="-34"/>
                <a:cs typeface="TH SarabunPSK" pitchFamily="34" charset="-34"/>
              </a:rPr>
              <a:t>State Post Bureau of the People's Republic of China</a:t>
            </a:r>
            <a:endParaRPr lang="th-TH" sz="1400" dirty="0">
              <a:latin typeface="TH SarabunPSK" pitchFamily="34" charset="-34"/>
              <a:cs typeface="TH SarabunPSK" pitchFamily="34" charset="-34"/>
            </a:endParaRPr>
          </a:p>
        </p:txBody>
      </p:sp>
      <p:sp>
        <p:nvSpPr>
          <p:cNvPr id="8" name="TextBox 7"/>
          <p:cNvSpPr txBox="1"/>
          <p:nvPr/>
        </p:nvSpPr>
        <p:spPr>
          <a:xfrm>
            <a:off x="3707904" y="116632"/>
            <a:ext cx="2904962" cy="523220"/>
          </a:xfrm>
          <a:prstGeom prst="rect">
            <a:avLst/>
          </a:prstGeom>
          <a:noFill/>
        </p:spPr>
        <p:txBody>
          <a:bodyPr wrap="none" rtlCol="0">
            <a:spAutoFit/>
          </a:bodyPr>
          <a:lstStyle/>
          <a:p>
            <a:r>
              <a:rPr lang="th-TH" b="1" dirty="0" smtClean="0">
                <a:latin typeface="TH SarabunPSK" pitchFamily="34" charset="-34"/>
                <a:cs typeface="TH SarabunPSK" pitchFamily="34" charset="-34"/>
              </a:rPr>
              <a:t>อุปกรณ์ตรวจวัดแผ่นดินไหว</a:t>
            </a:r>
            <a:endParaRPr lang="th-TH" b="1" dirty="0">
              <a:latin typeface="TH SarabunPSK" pitchFamily="34" charset="-34"/>
              <a:cs typeface="TH SarabunPSK" pitchFamily="34" charset="-34"/>
            </a:endParaRPr>
          </a:p>
        </p:txBody>
      </p:sp>
      <p:pic>
        <p:nvPicPr>
          <p:cNvPr id="5122" name="Picture 2" descr="http://t2.gstatic.com/images?q=tbn:ANd9GcQK5RktZSrGVz3-KYZiHqH4EMqwE-nTY0lYFpfayMpF6RHkcNJeaVkAdTVN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392797"/>
            <a:ext cx="4642246" cy="30391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46861" y="5229200"/>
            <a:ext cx="2719559" cy="954107"/>
          </a:xfrm>
          <a:prstGeom prst="rect">
            <a:avLst/>
          </a:prstGeom>
        </p:spPr>
        <p:txBody>
          <a:bodyPr wrap="square">
            <a:spAutoFit/>
          </a:bodyPr>
          <a:lstStyle/>
          <a:p>
            <a:r>
              <a:rPr lang="it-IT" b="1" dirty="0">
                <a:latin typeface="TH SarabunPSK" pitchFamily="34" charset="-34"/>
                <a:cs typeface="TH SarabunPSK" pitchFamily="34" charset="-34"/>
              </a:rPr>
              <a:t>Seismoscope, Han Dynasty, 132 AD</a:t>
            </a:r>
          </a:p>
        </p:txBody>
      </p:sp>
      <p:sp>
        <p:nvSpPr>
          <p:cNvPr id="9" name="Rectangle 8"/>
          <p:cNvSpPr/>
          <p:nvPr/>
        </p:nvSpPr>
        <p:spPr>
          <a:xfrm>
            <a:off x="3419872" y="6496020"/>
            <a:ext cx="6030416" cy="338554"/>
          </a:xfrm>
          <a:prstGeom prst="rect">
            <a:avLst/>
          </a:prstGeom>
        </p:spPr>
        <p:txBody>
          <a:bodyPr wrap="square">
            <a:spAutoFit/>
          </a:bodyPr>
          <a:lstStyle/>
          <a:p>
            <a:r>
              <a:rPr lang="en-US" sz="1600" dirty="0">
                <a:latin typeface="TH SarabunPSK" pitchFamily="34" charset="-34"/>
                <a:cs typeface="TH SarabunPSK" pitchFamily="34" charset="-34"/>
              </a:rPr>
              <a:t>http://www.stampcommunity.org/topic.asp?TOPIC_ID=21044&amp;whichpage=7</a:t>
            </a:r>
            <a:endParaRPr lang="th-TH" sz="1600" dirty="0">
              <a:latin typeface="TH SarabunPSK" pitchFamily="34" charset="-34"/>
              <a:cs typeface="TH SarabunPSK" pitchFamily="34" charset="-34"/>
            </a:endParaRPr>
          </a:p>
        </p:txBody>
      </p:sp>
    </p:spTree>
    <p:extLst>
      <p:ext uri="{BB962C8B-B14F-4D97-AF65-F5344CB8AC3E}">
        <p14:creationId xmlns:p14="http://schemas.microsoft.com/office/powerpoint/2010/main" val="33198892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55</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5" name="Rectangle 4"/>
          <p:cNvSpPr/>
          <p:nvPr/>
        </p:nvSpPr>
        <p:spPr>
          <a:xfrm>
            <a:off x="354593" y="476672"/>
            <a:ext cx="5415265" cy="523220"/>
          </a:xfrm>
          <a:prstGeom prst="rect">
            <a:avLst/>
          </a:prstGeom>
        </p:spPr>
        <p:txBody>
          <a:bodyPr wrap="none">
            <a:spAutoFit/>
          </a:bodyPr>
          <a:lstStyle/>
          <a:p>
            <a:r>
              <a:rPr lang="en-US" b="1" dirty="0" smtClean="0">
                <a:latin typeface="TH SarabunPSK" pitchFamily="34" charset="-34"/>
                <a:cs typeface="TH SarabunPSK" pitchFamily="34" charset="-34"/>
              </a:rPr>
              <a:t>The replica </a:t>
            </a:r>
            <a:r>
              <a:rPr lang="en-US" b="1" dirty="0">
                <a:latin typeface="TH SarabunPSK" pitchFamily="34" charset="-34"/>
                <a:cs typeface="TH SarabunPSK" pitchFamily="34" charset="-34"/>
              </a:rPr>
              <a:t>of Ancient Chinese </a:t>
            </a:r>
            <a:r>
              <a:rPr lang="en-US" b="1" dirty="0" err="1" smtClean="0">
                <a:latin typeface="TH SarabunPSK" pitchFamily="34" charset="-34"/>
                <a:cs typeface="TH SarabunPSK" pitchFamily="34" charset="-34"/>
              </a:rPr>
              <a:t>Seismoscope</a:t>
            </a:r>
            <a:r>
              <a:rPr lang="en-US" b="1" dirty="0" smtClean="0">
                <a:latin typeface="TH SarabunPSK" pitchFamily="34" charset="-34"/>
                <a:cs typeface="TH SarabunPSK" pitchFamily="34" charset="-34"/>
              </a:rPr>
              <a:t> </a:t>
            </a:r>
            <a:endParaRPr lang="th-TH" b="1" dirty="0">
              <a:latin typeface="TH SarabunPSK" pitchFamily="34" charset="-34"/>
              <a:cs typeface="TH SarabunPSK" pitchFamily="34" charset="-34"/>
            </a:endParaRPr>
          </a:p>
        </p:txBody>
      </p:sp>
      <p:pic>
        <p:nvPicPr>
          <p:cNvPr id="3074" name="Picture 2" descr="http://www.shkp.org.cn/kply/shdzkpg/h000/h16/img200609180329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26314"/>
            <a:ext cx="4642869" cy="48053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31012" y="6111298"/>
            <a:ext cx="3842091" cy="523220"/>
          </a:xfrm>
          <a:prstGeom prst="rect">
            <a:avLst/>
          </a:prstGeom>
        </p:spPr>
        <p:txBody>
          <a:bodyPr wrap="square">
            <a:spAutoFit/>
          </a:bodyPr>
          <a:lstStyle/>
          <a:p>
            <a:r>
              <a:rPr lang="en-US" sz="1400" dirty="0">
                <a:latin typeface="TH SarabunPSK" pitchFamily="34" charset="-34"/>
                <a:cs typeface="TH SarabunPSK" pitchFamily="34" charset="-34"/>
              </a:rPr>
              <a:t>http://granitestudio.org/2008/03/01/the-historical-record-for-march-1-2008-zhang-hengs-seismometer/</a:t>
            </a:r>
            <a:endParaRPr lang="th-TH" sz="1400" dirty="0">
              <a:latin typeface="TH SarabunPSK" pitchFamily="34" charset="-34"/>
              <a:cs typeface="TH SarabunPSK" pitchFamily="34" charset="-34"/>
            </a:endParaRPr>
          </a:p>
        </p:txBody>
      </p:sp>
      <p:sp>
        <p:nvSpPr>
          <p:cNvPr id="10" name="Rectangle 9"/>
          <p:cNvSpPr/>
          <p:nvPr/>
        </p:nvSpPr>
        <p:spPr>
          <a:xfrm>
            <a:off x="5575038" y="4293096"/>
            <a:ext cx="2592288" cy="2246769"/>
          </a:xfrm>
          <a:prstGeom prst="rect">
            <a:avLst/>
          </a:prstGeom>
        </p:spPr>
        <p:txBody>
          <a:bodyPr wrap="square">
            <a:spAutoFit/>
          </a:bodyPr>
          <a:lstStyle/>
          <a:p>
            <a:r>
              <a:rPr lang="en-US" dirty="0">
                <a:latin typeface="TH SarabunPSK" pitchFamily="34" charset="-34"/>
                <a:cs typeface="TH SarabunPSK" pitchFamily="34" charset="-34"/>
              </a:rPr>
              <a:t>Chinese scientists and historians successfully built a working replica of Zhang’s invention in 1995.</a:t>
            </a:r>
            <a:endParaRPr lang="th-TH" dirty="0">
              <a:latin typeface="TH SarabunPSK" pitchFamily="34" charset="-34"/>
              <a:cs typeface="TH SarabunPSK" pitchFamily="34" charset="-34"/>
            </a:endParaRPr>
          </a:p>
        </p:txBody>
      </p:sp>
      <p:pic>
        <p:nvPicPr>
          <p:cNvPr id="12" name="Picture 4" descr="http://www.shkp.org.cn/kply/shdzkpg/h000/h16/img2006091803294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381" y="1026314"/>
            <a:ext cx="3594121" cy="3194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260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56</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026" name="Picture 2" descr="http://lowres-picturecabinet.com.s3-eu-west-1.amazonaws.com/43/main/7/859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7128792" cy="50765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3379" y="5517232"/>
            <a:ext cx="7480900" cy="369332"/>
          </a:xfrm>
          <a:prstGeom prst="rect">
            <a:avLst/>
          </a:prstGeom>
        </p:spPr>
        <p:txBody>
          <a:bodyPr wrap="square">
            <a:spAutoFit/>
          </a:bodyPr>
          <a:lstStyle/>
          <a:p>
            <a:r>
              <a:rPr lang="en-US" sz="1800" dirty="0">
                <a:latin typeface="TH SarabunPSK" pitchFamily="34" charset="-34"/>
                <a:cs typeface="TH SarabunPSK" pitchFamily="34" charset="-34"/>
              </a:rPr>
              <a:t>http://www.ssplprints.com/image/85926/zhang-heng-seismoscope-132-ad</a:t>
            </a:r>
            <a:endParaRPr lang="th-TH" sz="1800" dirty="0">
              <a:latin typeface="TH SarabunPSK" pitchFamily="34" charset="-34"/>
              <a:cs typeface="TH SarabunPSK" pitchFamily="34" charset="-34"/>
            </a:endParaRPr>
          </a:p>
        </p:txBody>
      </p:sp>
      <p:sp>
        <p:nvSpPr>
          <p:cNvPr id="4" name="Rectangle 3"/>
          <p:cNvSpPr/>
          <p:nvPr/>
        </p:nvSpPr>
        <p:spPr>
          <a:xfrm>
            <a:off x="1403648" y="5907924"/>
            <a:ext cx="5976664" cy="584775"/>
          </a:xfrm>
          <a:prstGeom prst="rect">
            <a:avLst/>
          </a:prstGeom>
        </p:spPr>
        <p:txBody>
          <a:bodyPr wrap="square">
            <a:spAutoFit/>
          </a:bodyPr>
          <a:lstStyle/>
          <a:p>
            <a:r>
              <a:rPr lang="en-US" sz="3200" b="1" dirty="0">
                <a:latin typeface="TH SarabunPSK" pitchFamily="34" charset="-34"/>
                <a:cs typeface="TH SarabunPSK" pitchFamily="34" charset="-34"/>
              </a:rPr>
              <a:t>Zhang </a:t>
            </a:r>
            <a:r>
              <a:rPr lang="en-US" sz="3200" b="1" dirty="0" err="1">
                <a:latin typeface="TH SarabunPSK" pitchFamily="34" charset="-34"/>
                <a:cs typeface="TH SarabunPSK" pitchFamily="34" charset="-34"/>
              </a:rPr>
              <a:t>Heng</a:t>
            </a:r>
            <a:r>
              <a:rPr lang="en-US" sz="3200" b="1" dirty="0">
                <a:latin typeface="TH SarabunPSK" pitchFamily="34" charset="-34"/>
                <a:cs typeface="TH SarabunPSK" pitchFamily="34" charset="-34"/>
              </a:rPr>
              <a:t> </a:t>
            </a:r>
            <a:r>
              <a:rPr lang="en-US" sz="3200" b="1" dirty="0" err="1">
                <a:latin typeface="TH SarabunPSK" pitchFamily="34" charset="-34"/>
                <a:cs typeface="TH SarabunPSK" pitchFamily="34" charset="-34"/>
              </a:rPr>
              <a:t>seismoscope</a:t>
            </a:r>
            <a:r>
              <a:rPr lang="en-US" sz="3200" b="1" dirty="0">
                <a:latin typeface="TH SarabunPSK" pitchFamily="34" charset="-34"/>
                <a:cs typeface="TH SarabunPSK" pitchFamily="34" charset="-34"/>
              </a:rPr>
              <a:t>, 132 </a:t>
            </a:r>
            <a:r>
              <a:rPr lang="en-US" sz="3200" b="1" dirty="0" smtClean="0">
                <a:latin typeface="TH SarabunPSK" pitchFamily="34" charset="-34"/>
                <a:cs typeface="TH SarabunPSK" pitchFamily="34" charset="-34"/>
              </a:rPr>
              <a:t>A.D.</a:t>
            </a:r>
            <a:endParaRPr lang="th-TH" sz="3200" b="1" dirty="0">
              <a:latin typeface="TH SarabunPSK" pitchFamily="34" charset="-34"/>
              <a:cs typeface="TH SarabunPSK" pitchFamily="34" charset="-34"/>
            </a:endParaRPr>
          </a:p>
        </p:txBody>
      </p:sp>
    </p:spTree>
    <p:extLst>
      <p:ext uri="{BB962C8B-B14F-4D97-AF65-F5344CB8AC3E}">
        <p14:creationId xmlns:p14="http://schemas.microsoft.com/office/powerpoint/2010/main" val="28616917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57</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7" name="Rectangle 6"/>
          <p:cNvSpPr/>
          <p:nvPr/>
        </p:nvSpPr>
        <p:spPr>
          <a:xfrm>
            <a:off x="467544" y="548680"/>
            <a:ext cx="7704856" cy="1815882"/>
          </a:xfrm>
          <a:prstGeom prst="rect">
            <a:avLst/>
          </a:prstGeom>
        </p:spPr>
        <p:txBody>
          <a:bodyPr wrap="square">
            <a:spAutoFit/>
          </a:bodyPr>
          <a:lstStyle/>
          <a:p>
            <a:r>
              <a:rPr lang="en-US" b="1" dirty="0">
                <a:latin typeface="TH SarabunPSK" pitchFamily="34" charset="-34"/>
                <a:cs typeface="TH SarabunPSK" pitchFamily="34" charset="-34"/>
              </a:rPr>
              <a:t>A.D</a:t>
            </a:r>
            <a:r>
              <a:rPr lang="en-US" dirty="0">
                <a:latin typeface="TH SarabunPSK" pitchFamily="34" charset="-34"/>
                <a:cs typeface="TH SarabunPSK" pitchFamily="34" charset="-34"/>
              </a:rPr>
              <a:t> </a:t>
            </a:r>
            <a:r>
              <a:rPr lang="th-TH" dirty="0">
                <a:latin typeface="TH SarabunPSK" pitchFamily="34" charset="-34"/>
                <a:cs typeface="TH SarabunPSK" pitchFamily="34" charset="-34"/>
              </a:rPr>
              <a:t>ย่อมาจากคำว่า </a:t>
            </a:r>
            <a:r>
              <a:rPr lang="en-US" b="1" dirty="0">
                <a:latin typeface="TH SarabunPSK" pitchFamily="34" charset="-34"/>
                <a:cs typeface="TH SarabunPSK" pitchFamily="34" charset="-34"/>
              </a:rPr>
              <a:t>anno Domini</a:t>
            </a:r>
            <a:r>
              <a:rPr lang="en-US" dirty="0">
                <a:latin typeface="TH SarabunPSK" pitchFamily="34" charset="-34"/>
                <a:cs typeface="TH SarabunPSK" pitchFamily="34" charset="-34"/>
              </a:rPr>
              <a:t> </a:t>
            </a:r>
            <a:r>
              <a:rPr lang="th-TH" dirty="0">
                <a:latin typeface="TH SarabunPSK" pitchFamily="34" charset="-34"/>
                <a:cs typeface="TH SarabunPSK" pitchFamily="34" charset="-34"/>
              </a:rPr>
              <a:t>ซึ่งเป็นภาษาละติน แปลว่า </a:t>
            </a:r>
            <a:r>
              <a:rPr lang="en-US" dirty="0">
                <a:latin typeface="TH SarabunPSK" pitchFamily="34" charset="-34"/>
                <a:cs typeface="TH SarabunPSK" pitchFamily="34" charset="-34"/>
              </a:rPr>
              <a:t>in the year of our Lord </a:t>
            </a:r>
            <a:r>
              <a:rPr lang="th-TH" dirty="0">
                <a:latin typeface="TH SarabunPSK" pitchFamily="34" charset="-34"/>
                <a:cs typeface="TH SarabunPSK" pitchFamily="34" charset="-34"/>
              </a:rPr>
              <a:t>หรือ </a:t>
            </a:r>
            <a:r>
              <a:rPr lang="en-US" dirty="0">
                <a:latin typeface="TH SarabunPSK" pitchFamily="34" charset="-34"/>
                <a:cs typeface="TH SarabunPSK" pitchFamily="34" charset="-34"/>
              </a:rPr>
              <a:t>in the year of Christian era since the birth of Christ </a:t>
            </a:r>
            <a:r>
              <a:rPr lang="th-TH" dirty="0">
                <a:latin typeface="TH SarabunPSK" pitchFamily="34" charset="-34"/>
                <a:cs typeface="TH SarabunPSK" pitchFamily="34" charset="-34"/>
              </a:rPr>
              <a:t>แปลเป็นไทยอีกทีได้ความว่า ในปีที่พระเยซูได้ทรงประสูติขึ้นมา หรือคริสต์ศักราช (ค.ศ.) โดยเริ่มต้นนับ ค.ศ.๑ ในปีที่พระเยซูประสูติ </a:t>
            </a:r>
          </a:p>
        </p:txBody>
      </p:sp>
      <p:sp>
        <p:nvSpPr>
          <p:cNvPr id="4" name="Rectangle 3"/>
          <p:cNvSpPr/>
          <p:nvPr/>
        </p:nvSpPr>
        <p:spPr>
          <a:xfrm>
            <a:off x="467544" y="2852936"/>
            <a:ext cx="7704856" cy="1384995"/>
          </a:xfrm>
          <a:prstGeom prst="rect">
            <a:avLst/>
          </a:prstGeom>
        </p:spPr>
        <p:txBody>
          <a:bodyPr wrap="square">
            <a:spAutoFit/>
          </a:bodyPr>
          <a:lstStyle/>
          <a:p>
            <a:r>
              <a:rPr lang="en-US" b="1" dirty="0">
                <a:latin typeface="TH SarabunPSK" pitchFamily="34" charset="-34"/>
                <a:cs typeface="TH SarabunPSK" pitchFamily="34" charset="-34"/>
              </a:rPr>
              <a:t>B.C</a:t>
            </a:r>
            <a:r>
              <a:rPr lang="en-US" dirty="0">
                <a:latin typeface="TH SarabunPSK" pitchFamily="34" charset="-34"/>
                <a:cs typeface="TH SarabunPSK" pitchFamily="34" charset="-34"/>
              </a:rPr>
              <a:t> </a:t>
            </a:r>
            <a:r>
              <a:rPr lang="th-TH" dirty="0">
                <a:latin typeface="TH SarabunPSK" pitchFamily="34" charset="-34"/>
                <a:cs typeface="TH SarabunPSK" pitchFamily="34" charset="-34"/>
              </a:rPr>
              <a:t>ย่อมาจาก </a:t>
            </a:r>
            <a:r>
              <a:rPr lang="en-US" b="1" dirty="0">
                <a:latin typeface="TH SarabunPSK" pitchFamily="34" charset="-34"/>
                <a:cs typeface="TH SarabunPSK" pitchFamily="34" charset="-34"/>
              </a:rPr>
              <a:t>Before (the birth of) Christ </a:t>
            </a:r>
            <a:r>
              <a:rPr lang="th-TH" dirty="0">
                <a:latin typeface="TH SarabunPSK" pitchFamily="34" charset="-34"/>
                <a:cs typeface="TH SarabunPSK" pitchFamily="34" charset="-34"/>
              </a:rPr>
              <a:t>หรือ</a:t>
            </a:r>
            <a:r>
              <a:rPr lang="th-TH" dirty="0" smtClean="0">
                <a:latin typeface="TH SarabunPSK" pitchFamily="34" charset="-34"/>
                <a:cs typeface="TH SarabunPSK" pitchFamily="34" charset="-34"/>
              </a:rPr>
              <a:t>แปลว่า </a:t>
            </a:r>
            <a:r>
              <a:rPr lang="th-TH" dirty="0">
                <a:latin typeface="TH SarabunPSK" pitchFamily="34" charset="-34"/>
                <a:cs typeface="TH SarabunPSK" pitchFamily="34" charset="-34"/>
              </a:rPr>
              <a:t>ปีก่อนพระเยซูจะประสูติ </a:t>
            </a:r>
            <a:r>
              <a:rPr lang="th-TH" dirty="0" smtClean="0">
                <a:latin typeface="TH SarabunPSK" pitchFamily="34" charset="-34"/>
                <a:cs typeface="TH SarabunPSK" pitchFamily="34" charset="-34"/>
              </a:rPr>
              <a:t>หรือ ก่อน</a:t>
            </a:r>
            <a:r>
              <a:rPr lang="th-TH" dirty="0">
                <a:latin typeface="TH SarabunPSK" pitchFamily="34" charset="-34"/>
                <a:cs typeface="TH SarabunPSK" pitchFamily="34" charset="-34"/>
              </a:rPr>
              <a:t>คริสตกาล เช่น </a:t>
            </a:r>
            <a:r>
              <a:rPr lang="en-US" dirty="0">
                <a:latin typeface="TH SarabunPSK" pitchFamily="34" charset="-34"/>
                <a:cs typeface="TH SarabunPSK" pitchFamily="34" charset="-34"/>
              </a:rPr>
              <a:t>Rome was founded in 753 B.C </a:t>
            </a:r>
            <a:r>
              <a:rPr lang="th-TH" dirty="0">
                <a:latin typeface="TH SarabunPSK" pitchFamily="34" charset="-34"/>
                <a:cs typeface="TH SarabunPSK" pitchFamily="34" charset="-34"/>
              </a:rPr>
              <a:t>แปลว่า กรุงโรมสร้างเมื่อ 753 ปีก่อนคริสต์ศักราช </a:t>
            </a:r>
          </a:p>
        </p:txBody>
      </p:sp>
      <p:sp>
        <p:nvSpPr>
          <p:cNvPr id="8" name="Rectangle 7"/>
          <p:cNvSpPr/>
          <p:nvPr/>
        </p:nvSpPr>
        <p:spPr>
          <a:xfrm>
            <a:off x="467544" y="4653136"/>
            <a:ext cx="7704856" cy="954107"/>
          </a:xfrm>
          <a:prstGeom prst="rect">
            <a:avLst/>
          </a:prstGeom>
        </p:spPr>
        <p:txBody>
          <a:bodyPr wrap="square">
            <a:spAutoFit/>
          </a:bodyPr>
          <a:lstStyle/>
          <a:p>
            <a:r>
              <a:rPr lang="en-US" b="1" dirty="0">
                <a:latin typeface="TH SarabunPSK" pitchFamily="34" charset="-34"/>
                <a:cs typeface="TH SarabunPSK" pitchFamily="34" charset="-34"/>
              </a:rPr>
              <a:t>C.E </a:t>
            </a:r>
            <a:r>
              <a:rPr lang="th-TH" dirty="0" smtClean="0">
                <a:latin typeface="TH SarabunPSK" pitchFamily="34" charset="-34"/>
                <a:cs typeface="TH SarabunPSK" pitchFamily="34" charset="-34"/>
              </a:rPr>
              <a:t>ย่อมา</a:t>
            </a:r>
            <a:r>
              <a:rPr lang="th-TH" dirty="0">
                <a:latin typeface="TH SarabunPSK" pitchFamily="34" charset="-34"/>
                <a:cs typeface="TH SarabunPSK" pitchFamily="34" charset="-34"/>
              </a:rPr>
              <a:t>จากคำว่า </a:t>
            </a:r>
            <a:r>
              <a:rPr lang="en-US" b="1" dirty="0">
                <a:latin typeface="TH SarabunPSK" pitchFamily="34" charset="-34"/>
                <a:cs typeface="TH SarabunPSK" pitchFamily="34" charset="-34"/>
              </a:rPr>
              <a:t>Christian Era </a:t>
            </a:r>
            <a:r>
              <a:rPr lang="th-TH" dirty="0" smtClean="0">
                <a:latin typeface="TH SarabunPSK" pitchFamily="34" charset="-34"/>
                <a:cs typeface="TH SarabunPSK" pitchFamily="34" charset="-34"/>
              </a:rPr>
              <a:t>แปลว่า </a:t>
            </a:r>
            <a:r>
              <a:rPr lang="th-TH" dirty="0">
                <a:latin typeface="TH SarabunPSK" pitchFamily="34" charset="-34"/>
                <a:cs typeface="TH SarabunPSK" pitchFamily="34" charset="-34"/>
              </a:rPr>
              <a:t>ศักราชของชาวคริสต์ เริ่มเป็นที่นิยมใช้ในปัจจุบัน แทนคำว่า </a:t>
            </a:r>
            <a:r>
              <a:rPr lang="en-US" dirty="0">
                <a:latin typeface="TH SarabunPSK" pitchFamily="34" charset="-34"/>
                <a:cs typeface="TH SarabunPSK" pitchFamily="34" charset="-34"/>
              </a:rPr>
              <a:t>A.D </a:t>
            </a:r>
            <a:r>
              <a:rPr lang="th-TH" dirty="0">
                <a:latin typeface="TH SarabunPSK" pitchFamily="34" charset="-34"/>
                <a:cs typeface="TH SarabunPSK" pitchFamily="34" charset="-34"/>
              </a:rPr>
              <a:t>แต่ความหมายเหมือนกัน</a:t>
            </a:r>
          </a:p>
        </p:txBody>
      </p:sp>
    </p:spTree>
    <p:extLst>
      <p:ext uri="{BB962C8B-B14F-4D97-AF65-F5344CB8AC3E}">
        <p14:creationId xmlns:p14="http://schemas.microsoft.com/office/powerpoint/2010/main" val="20671106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58</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2050" name="Picture 2" descr="Chinese earthquake detector, artwor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60649"/>
            <a:ext cx="6624736" cy="51747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5589240"/>
            <a:ext cx="6768752" cy="1077218"/>
          </a:xfrm>
          <a:prstGeom prst="rect">
            <a:avLst/>
          </a:prstGeom>
        </p:spPr>
        <p:txBody>
          <a:bodyPr wrap="square">
            <a:spAutoFit/>
          </a:bodyPr>
          <a:lstStyle/>
          <a:p>
            <a:r>
              <a:rPr lang="en-US" b="1" dirty="0">
                <a:latin typeface="TH SarabunPSK" pitchFamily="34" charset="-34"/>
                <a:cs typeface="TH SarabunPSK" pitchFamily="34" charset="-34"/>
              </a:rPr>
              <a:t>Chinese earthquake detector, artwork</a:t>
            </a:r>
          </a:p>
          <a:p>
            <a:r>
              <a:rPr lang="en-US" sz="1800" b="1" dirty="0" smtClean="0">
                <a:latin typeface="TH SarabunPSK" pitchFamily="34" charset="-34"/>
                <a:cs typeface="TH SarabunPSK" pitchFamily="34" charset="-34"/>
              </a:rPr>
              <a:t>V900/0161 </a:t>
            </a:r>
            <a:r>
              <a:rPr lang="en-US" sz="1800" b="1" dirty="0">
                <a:latin typeface="TH SarabunPSK" pitchFamily="34" charset="-34"/>
                <a:cs typeface="TH SarabunPSK" pitchFamily="34" charset="-34"/>
              </a:rPr>
              <a:t>Rights Managed</a:t>
            </a:r>
          </a:p>
          <a:p>
            <a:r>
              <a:rPr lang="en-US" sz="1800" b="1" dirty="0" smtClean="0">
                <a:latin typeface="TH SarabunPSK" pitchFamily="34" charset="-34"/>
                <a:cs typeface="TH SarabunPSK" pitchFamily="34" charset="-34"/>
              </a:rPr>
              <a:t>Credit</a:t>
            </a:r>
            <a:r>
              <a:rPr lang="en-US" sz="1800" b="1" dirty="0">
                <a:latin typeface="TH SarabunPSK" pitchFamily="34" charset="-34"/>
                <a:cs typeface="TH SarabunPSK" pitchFamily="34" charset="-34"/>
              </a:rPr>
              <a:t>: GARY HINCKS/SCIENCE PHOTO LIBRARY</a:t>
            </a:r>
          </a:p>
        </p:txBody>
      </p:sp>
      <p:sp>
        <p:nvSpPr>
          <p:cNvPr id="4" name="Rectangle 3"/>
          <p:cNvSpPr/>
          <p:nvPr/>
        </p:nvSpPr>
        <p:spPr>
          <a:xfrm>
            <a:off x="467544" y="5389185"/>
            <a:ext cx="4572000" cy="400110"/>
          </a:xfrm>
          <a:prstGeom prst="rect">
            <a:avLst/>
          </a:prstGeom>
        </p:spPr>
        <p:txBody>
          <a:bodyPr>
            <a:spAutoFit/>
          </a:bodyPr>
          <a:lstStyle/>
          <a:p>
            <a:r>
              <a:rPr lang="en-US" sz="2000" dirty="0">
                <a:latin typeface="TH SarabunPSK" pitchFamily="34" charset="-34"/>
                <a:cs typeface="TH SarabunPSK" pitchFamily="34" charset="-34"/>
              </a:rPr>
              <a:t>http://www.sciencephoto.com/media/364754/enlarge</a:t>
            </a:r>
            <a:endParaRPr lang="th-TH" sz="2000" dirty="0">
              <a:latin typeface="TH SarabunPSK" pitchFamily="34" charset="-34"/>
              <a:cs typeface="TH SarabunPSK" pitchFamily="34" charset="-34"/>
            </a:endParaRPr>
          </a:p>
        </p:txBody>
      </p:sp>
    </p:spTree>
    <p:extLst>
      <p:ext uri="{BB962C8B-B14F-4D97-AF65-F5344CB8AC3E}">
        <p14:creationId xmlns:p14="http://schemas.microsoft.com/office/powerpoint/2010/main" val="28616917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59</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6146" name="Picture 2" descr="File:Kinemetrics seismograp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64" y="404663"/>
            <a:ext cx="6506148" cy="48796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43808" y="5896436"/>
            <a:ext cx="3039615" cy="523220"/>
          </a:xfrm>
          <a:prstGeom prst="rect">
            <a:avLst/>
          </a:prstGeom>
        </p:spPr>
        <p:txBody>
          <a:bodyPr wrap="none">
            <a:spAutoFit/>
          </a:bodyPr>
          <a:lstStyle/>
          <a:p>
            <a:r>
              <a:rPr lang="en-US" b="1" dirty="0" err="1">
                <a:latin typeface="TH SarabunPSK" pitchFamily="34" charset="-34"/>
                <a:cs typeface="TH SarabunPSK" pitchFamily="34" charset="-34"/>
              </a:rPr>
              <a:t>Kinemetrics</a:t>
            </a:r>
            <a:r>
              <a:rPr lang="en-US" b="1" dirty="0">
                <a:latin typeface="TH SarabunPSK" pitchFamily="34" charset="-34"/>
                <a:cs typeface="TH SarabunPSK" pitchFamily="34" charset="-34"/>
              </a:rPr>
              <a:t> seismograph</a:t>
            </a:r>
            <a:endParaRPr lang="th-TH" dirty="0">
              <a:latin typeface="TH SarabunPSK" pitchFamily="34" charset="-34"/>
              <a:cs typeface="TH SarabunPSK" pitchFamily="34" charset="-34"/>
            </a:endParaRPr>
          </a:p>
        </p:txBody>
      </p:sp>
      <p:sp>
        <p:nvSpPr>
          <p:cNvPr id="4" name="Rectangle 3"/>
          <p:cNvSpPr/>
          <p:nvPr/>
        </p:nvSpPr>
        <p:spPr>
          <a:xfrm>
            <a:off x="879375" y="5404542"/>
            <a:ext cx="4572000" cy="369332"/>
          </a:xfrm>
          <a:prstGeom prst="rect">
            <a:avLst/>
          </a:prstGeom>
        </p:spPr>
        <p:txBody>
          <a:bodyPr>
            <a:spAutoFit/>
          </a:bodyPr>
          <a:lstStyle/>
          <a:p>
            <a:r>
              <a:rPr lang="en-US" sz="1800" dirty="0">
                <a:latin typeface="TH SarabunPSK" pitchFamily="34" charset="-34"/>
                <a:cs typeface="TH SarabunPSK" pitchFamily="34" charset="-34"/>
              </a:rPr>
              <a:t>http://en.wikipedia.org/wiki/Seismometer</a:t>
            </a:r>
            <a:endParaRPr lang="th-TH" sz="1800" dirty="0">
              <a:latin typeface="TH SarabunPSK" pitchFamily="34" charset="-34"/>
              <a:cs typeface="TH SarabunPSK" pitchFamily="34" charset="-34"/>
            </a:endParaRPr>
          </a:p>
        </p:txBody>
      </p:sp>
    </p:spTree>
    <p:extLst>
      <p:ext uri="{BB962C8B-B14F-4D97-AF65-F5344CB8AC3E}">
        <p14:creationId xmlns:p14="http://schemas.microsoft.com/office/powerpoint/2010/main" val="2861691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6</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9218" name="Picture 2" descr="C:\Users\HP\Pictures\7215998894_494a2878ca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39"/>
            <a:ext cx="8460432" cy="59817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3222" y="6170430"/>
            <a:ext cx="2938625" cy="400110"/>
          </a:xfrm>
          <a:prstGeom prst="rect">
            <a:avLst/>
          </a:prstGeom>
          <a:noFill/>
        </p:spPr>
        <p:txBody>
          <a:bodyPr wrap="none" rtlCol="0">
            <a:spAutoFit/>
          </a:bodyPr>
          <a:lstStyle/>
          <a:p>
            <a:r>
              <a:rPr lang="th-TH" sz="2000" dirty="0" smtClean="0">
                <a:latin typeface="TH SarabunPSK" pitchFamily="34" charset="-34"/>
                <a:cs typeface="TH SarabunPSK" pitchFamily="34" charset="-34"/>
              </a:rPr>
              <a:t>วิชาการ ธรณีไทย</a:t>
            </a:r>
            <a:r>
              <a:rPr lang="en-US" sz="2000" dirty="0">
                <a:latin typeface="TH SarabunPSK" pitchFamily="34" charset="-34"/>
                <a:cs typeface="TH SarabunPSK" pitchFamily="34" charset="-34"/>
              </a:rPr>
              <a:t> : http://</a:t>
            </a:r>
            <a:r>
              <a:rPr lang="en-US" sz="2000" dirty="0" smtClean="0">
                <a:latin typeface="TH SarabunPSK" pitchFamily="34" charset="-34"/>
                <a:cs typeface="TH SarabunPSK" pitchFamily="34" charset="-34"/>
              </a:rPr>
              <a:t>geothai.net/</a:t>
            </a:r>
            <a:endParaRPr lang="th-TH" sz="2000" dirty="0">
              <a:latin typeface="TH SarabunPSK" pitchFamily="34" charset="-34"/>
              <a:cs typeface="TH SarabunPSK" pitchFamily="34" charset="-34"/>
            </a:endParaRPr>
          </a:p>
        </p:txBody>
      </p:sp>
    </p:spTree>
    <p:extLst>
      <p:ext uri="{BB962C8B-B14F-4D97-AF65-F5344CB8AC3E}">
        <p14:creationId xmlns:p14="http://schemas.microsoft.com/office/powerpoint/2010/main" val="38354423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60</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6148" name="Picture 4" descr="http://caliearthquakes2.pbworks.com/f/sbg4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4931358"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caliearthquakes2.pbworks.com/f/richor%20scale%20bet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852936"/>
            <a:ext cx="5328592" cy="39041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24128" y="6334780"/>
            <a:ext cx="2786340" cy="523220"/>
          </a:xfrm>
          <a:prstGeom prst="rect">
            <a:avLst/>
          </a:prstGeom>
        </p:spPr>
        <p:txBody>
          <a:bodyPr wrap="none">
            <a:spAutoFit/>
          </a:bodyPr>
          <a:lstStyle/>
          <a:p>
            <a:r>
              <a:rPr lang="en-US" dirty="0">
                <a:latin typeface="TH SarabunPSK" pitchFamily="34" charset="-34"/>
                <a:cs typeface="TH SarabunPSK" pitchFamily="34" charset="-34"/>
              </a:rPr>
              <a:t>www.edinformatics.com</a:t>
            </a: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36492558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61</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467544" y="476672"/>
            <a:ext cx="7704856" cy="2677656"/>
          </a:xfrm>
          <a:prstGeom prst="rect">
            <a:avLst/>
          </a:prstGeom>
        </p:spPr>
        <p:txBody>
          <a:bodyPr wrap="square">
            <a:spAutoFit/>
          </a:bodyPr>
          <a:lstStyle/>
          <a:p>
            <a:pPr algn="just"/>
            <a:r>
              <a:rPr lang="th-TH" b="1" dirty="0">
                <a:latin typeface="TH SarabunPSK" pitchFamily="34" charset="-34"/>
                <a:cs typeface="TH SarabunPSK" pitchFamily="34" charset="-34"/>
              </a:rPr>
              <a:t>ขนาดของแผ่นดินไหว </a:t>
            </a:r>
            <a:r>
              <a:rPr lang="th-TH" dirty="0">
                <a:latin typeface="TH SarabunPSK" pitchFamily="34" charset="-34"/>
                <a:cs typeface="TH SarabunPSK" pitchFamily="34" charset="-34"/>
              </a:rPr>
              <a:t>หมายถึง จำนวนหรือปริมาณของพลังงานที่ถูกปล่อยออกมาจากศูนย์กลางแผ่นดินไหวในแต่ละครั้ง การหาค่าขนาดของแผ่นดินไหวทำได้โดยวัดความสูงของคลื่นแผ่นดินไหวที่บันทึกได้ด้วยเครื่องตรวดวัดแผ่นดินไหว แล้วคำนวณจากสูตรการหาขนาด ซึ่งคิดค้นโดย ชาลส์ ฟรานซิส ริกเตอร์ และนิยมใช้หน่วยวัดขนาดของแผ่นดินไหวคือ "ริกเตอร์</a:t>
            </a:r>
            <a:r>
              <a:rPr lang="th-TH" dirty="0" smtClean="0">
                <a:latin typeface="TH SarabunPSK" pitchFamily="34" charset="-34"/>
                <a:cs typeface="TH SarabunPSK" pitchFamily="34" charset="-34"/>
              </a:rPr>
              <a:t>"</a:t>
            </a:r>
            <a:r>
              <a:rPr lang="en-US" dirty="0" smtClean="0">
                <a:latin typeface="TH SarabunPSK" pitchFamily="34" charset="-34"/>
                <a:cs typeface="TH SarabunPSK" pitchFamily="34" charset="-34"/>
              </a:rPr>
              <a:t> </a:t>
            </a:r>
            <a:r>
              <a:rPr lang="en-US" dirty="0">
                <a:latin typeface="TH SarabunPSK" pitchFamily="34" charset="-34"/>
                <a:cs typeface="TH SarabunPSK" pitchFamily="34" charset="-34"/>
              </a:rPr>
              <a:t>(</a:t>
            </a:r>
            <a:r>
              <a:rPr lang="en-US" dirty="0" smtClean="0">
                <a:latin typeface="TH SarabunPSK" pitchFamily="34" charset="-34"/>
                <a:cs typeface="TH SarabunPSK" pitchFamily="34" charset="-34"/>
              </a:rPr>
              <a:t>Richter </a:t>
            </a:r>
            <a:r>
              <a:rPr lang="en-US" dirty="0">
                <a:latin typeface="TH SarabunPSK" pitchFamily="34" charset="-34"/>
                <a:cs typeface="TH SarabunPSK" pitchFamily="34" charset="-34"/>
              </a:rPr>
              <a:t>magnitude </a:t>
            </a:r>
            <a:r>
              <a:rPr lang="en-US" dirty="0" smtClean="0">
                <a:latin typeface="TH SarabunPSK" pitchFamily="34" charset="-34"/>
                <a:cs typeface="TH SarabunPSK" pitchFamily="34" charset="-34"/>
              </a:rPr>
              <a:t>scale</a:t>
            </a:r>
            <a:r>
              <a:rPr lang="th-TH" dirty="0" smtClean="0">
                <a:latin typeface="TH SarabunPSK" pitchFamily="34" charset="-34"/>
                <a:cs typeface="TH SarabunPSK" pitchFamily="34" charset="-34"/>
              </a:rPr>
              <a:t>) </a:t>
            </a:r>
            <a:r>
              <a:rPr lang="th-TH" dirty="0">
                <a:latin typeface="TH SarabunPSK" pitchFamily="34" charset="-34"/>
                <a:cs typeface="TH SarabunPSK" pitchFamily="34" charset="-34"/>
              </a:rPr>
              <a:t>โดยสูตรการคำนวณมีดังนี้</a:t>
            </a:r>
          </a:p>
        </p:txBody>
      </p:sp>
      <p:pic>
        <p:nvPicPr>
          <p:cNvPr id="27650" name="Picture 2" descr="M = logA - logA_\mathrm{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343274"/>
            <a:ext cx="3322284" cy="3737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47664" y="4501861"/>
            <a:ext cx="4572000" cy="1569660"/>
          </a:xfrm>
          <a:prstGeom prst="rect">
            <a:avLst/>
          </a:prstGeom>
        </p:spPr>
        <p:txBody>
          <a:bodyPr>
            <a:spAutoFit/>
          </a:bodyPr>
          <a:lstStyle/>
          <a:p>
            <a:r>
              <a:rPr lang="th-TH" sz="2400" dirty="0">
                <a:latin typeface="TH SarabunPSK" pitchFamily="34" charset="-34"/>
                <a:cs typeface="TH SarabunPSK" pitchFamily="34" charset="-34"/>
              </a:rPr>
              <a:t>กำหนดให้</a:t>
            </a:r>
          </a:p>
          <a:p>
            <a:r>
              <a:rPr lang="th-TH" sz="2400" dirty="0">
                <a:latin typeface="TH SarabunPSK" pitchFamily="34" charset="-34"/>
                <a:cs typeface="TH SarabunPSK" pitchFamily="34" charset="-34"/>
              </a:rPr>
              <a:t> </a:t>
            </a:r>
            <a:r>
              <a:rPr lang="en-US" sz="2400" dirty="0">
                <a:latin typeface="TH SarabunPSK" pitchFamily="34" charset="-34"/>
                <a:cs typeface="TH SarabunPSK" pitchFamily="34" charset="-34"/>
              </a:rPr>
              <a:t>M = </a:t>
            </a:r>
            <a:r>
              <a:rPr lang="th-TH" sz="2400" dirty="0">
                <a:latin typeface="TH SarabunPSK" pitchFamily="34" charset="-34"/>
                <a:cs typeface="TH SarabunPSK" pitchFamily="34" charset="-34"/>
              </a:rPr>
              <a:t>ขนาดของแผ่นดินไหว (ริกเตอร์</a:t>
            </a:r>
            <a:r>
              <a:rPr lang="th-TH" sz="2400" dirty="0" smtClean="0">
                <a:latin typeface="TH SarabunPSK" pitchFamily="34" charset="-34"/>
                <a:cs typeface="TH SarabunPSK" pitchFamily="34" charset="-34"/>
              </a:rPr>
              <a:t>)</a:t>
            </a:r>
          </a:p>
          <a:p>
            <a:r>
              <a:rPr lang="th-TH" sz="2400" dirty="0" smtClean="0">
                <a:latin typeface="TH SarabunPSK" pitchFamily="34" charset="-34"/>
                <a:cs typeface="TH SarabunPSK" pitchFamily="34" charset="-34"/>
              </a:rPr>
              <a:t> </a:t>
            </a:r>
            <a:r>
              <a:rPr lang="en-US" sz="2400" dirty="0">
                <a:latin typeface="TH SarabunPSK" pitchFamily="34" charset="-34"/>
                <a:cs typeface="TH SarabunPSK" pitchFamily="34" charset="-34"/>
              </a:rPr>
              <a:t>A = </a:t>
            </a:r>
            <a:r>
              <a:rPr lang="th-TH" sz="2400" dirty="0">
                <a:latin typeface="TH SarabunPSK" pitchFamily="34" charset="-34"/>
                <a:cs typeface="TH SarabunPSK" pitchFamily="34" charset="-34"/>
              </a:rPr>
              <a:t>ความสูงของคลื่นแผ่นดินไหวที่สูง</a:t>
            </a:r>
            <a:r>
              <a:rPr lang="th-TH" sz="2400" dirty="0" smtClean="0">
                <a:latin typeface="TH SarabunPSK" pitchFamily="34" charset="-34"/>
                <a:cs typeface="TH SarabunPSK" pitchFamily="34" charset="-34"/>
              </a:rPr>
              <a:t>ที่สุด</a:t>
            </a:r>
          </a:p>
          <a:p>
            <a:r>
              <a:rPr lang="en-US" sz="2400" dirty="0" smtClean="0">
                <a:latin typeface="TH SarabunPSK" pitchFamily="34" charset="-34"/>
                <a:cs typeface="TH SarabunPSK" pitchFamily="34" charset="-34"/>
              </a:rPr>
              <a:t>A</a:t>
            </a:r>
            <a:r>
              <a:rPr lang="en-US" sz="2400" baseline="-24000" dirty="0" smtClean="0">
                <a:latin typeface="TH SarabunPSK" pitchFamily="34" charset="-34"/>
                <a:cs typeface="TH SarabunPSK" pitchFamily="34" charset="-34"/>
              </a:rPr>
              <a:t>0</a:t>
            </a:r>
            <a:r>
              <a:rPr lang="th-TH" sz="2400" dirty="0" smtClean="0">
                <a:latin typeface="TH SarabunPSK" pitchFamily="34" charset="-34"/>
                <a:cs typeface="TH SarabunPSK" pitchFamily="34" charset="-34"/>
              </a:rPr>
              <a:t> </a:t>
            </a:r>
            <a:r>
              <a:rPr lang="th-TH" sz="2400" dirty="0">
                <a:latin typeface="TH SarabunPSK" pitchFamily="34" charset="-34"/>
                <a:cs typeface="TH SarabunPSK" pitchFamily="34" charset="-34"/>
              </a:rPr>
              <a:t>= ความสูงของคลื่นแผ่นดินไหวที่ระดับศูนย์</a:t>
            </a:r>
          </a:p>
        </p:txBody>
      </p:sp>
    </p:spTree>
    <p:extLst>
      <p:ext uri="{BB962C8B-B14F-4D97-AF65-F5344CB8AC3E}">
        <p14:creationId xmlns:p14="http://schemas.microsoft.com/office/powerpoint/2010/main" val="5767396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62</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1266" name="Picture 2" descr="Richter Scale nom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40778"/>
            <a:ext cx="6144796" cy="63764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71501"/>
            <a:ext cx="4572000" cy="338554"/>
          </a:xfrm>
          <a:prstGeom prst="rect">
            <a:avLst/>
          </a:prstGeom>
        </p:spPr>
        <p:txBody>
          <a:bodyPr>
            <a:spAutoFit/>
          </a:bodyPr>
          <a:lstStyle/>
          <a:p>
            <a:r>
              <a:rPr lang="en-US" sz="1600" dirty="0">
                <a:latin typeface="TH SarabunPSK" pitchFamily="34" charset="-34"/>
                <a:cs typeface="TH SarabunPSK" pitchFamily="34" charset="-34"/>
              </a:rPr>
              <a:t>http://www.ux1.eiu.edu/~cfjps/1300/magnitude.html</a:t>
            </a:r>
            <a:endParaRPr lang="th-TH" sz="1600" dirty="0">
              <a:latin typeface="TH SarabunPSK" pitchFamily="34" charset="-34"/>
              <a:cs typeface="TH SarabunPSK" pitchFamily="34" charset="-34"/>
            </a:endParaRPr>
          </a:p>
        </p:txBody>
      </p:sp>
      <p:sp>
        <p:nvSpPr>
          <p:cNvPr id="4" name="Rectangle 3"/>
          <p:cNvSpPr/>
          <p:nvPr/>
        </p:nvSpPr>
        <p:spPr>
          <a:xfrm>
            <a:off x="95036" y="980728"/>
            <a:ext cx="2718048" cy="3108543"/>
          </a:xfrm>
          <a:prstGeom prst="rect">
            <a:avLst/>
          </a:prstGeom>
        </p:spPr>
        <p:txBody>
          <a:bodyPr wrap="square">
            <a:spAutoFit/>
          </a:bodyPr>
          <a:lstStyle/>
          <a:p>
            <a:r>
              <a:rPr lang="en-US" dirty="0">
                <a:latin typeface="TH SarabunPSK" pitchFamily="34" charset="-34"/>
                <a:cs typeface="TH SarabunPSK" pitchFamily="34" charset="-34"/>
              </a:rPr>
              <a:t>The diagram below demonstrates how to use Richter's original method to measure a seismogram for a magnitude estimate in Southern California</a:t>
            </a: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28792574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63</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1268" name="Picture 4" descr="http://www.gg.uwyo.edu/media/earthquakes/diagrams/richterMagnitudeNomogra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62189"/>
            <a:ext cx="5400600" cy="66974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04048" y="6457890"/>
            <a:ext cx="2148345" cy="400110"/>
          </a:xfrm>
          <a:prstGeom prst="rect">
            <a:avLst/>
          </a:prstGeom>
        </p:spPr>
        <p:txBody>
          <a:bodyPr wrap="none">
            <a:spAutoFit/>
          </a:bodyPr>
          <a:lstStyle/>
          <a:p>
            <a:r>
              <a:rPr lang="en-US" sz="2000" dirty="0">
                <a:latin typeface="TH SarabunPSK" pitchFamily="34" charset="-34"/>
                <a:cs typeface="TH SarabunPSK" pitchFamily="34" charset="-34"/>
              </a:rPr>
              <a:t>http://www.gg.uwyo.edu/</a:t>
            </a:r>
            <a:endParaRPr lang="th-TH" sz="2000" dirty="0">
              <a:latin typeface="TH SarabunPSK" pitchFamily="34" charset="-34"/>
              <a:cs typeface="TH SarabunPSK" pitchFamily="34" charset="-34"/>
            </a:endParaRPr>
          </a:p>
        </p:txBody>
      </p:sp>
    </p:spTree>
    <p:extLst>
      <p:ext uri="{BB962C8B-B14F-4D97-AF65-F5344CB8AC3E}">
        <p14:creationId xmlns:p14="http://schemas.microsoft.com/office/powerpoint/2010/main" val="6478183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64</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4" name="Rectangle 3"/>
          <p:cNvSpPr/>
          <p:nvPr/>
        </p:nvSpPr>
        <p:spPr>
          <a:xfrm>
            <a:off x="406470" y="116632"/>
            <a:ext cx="7560840" cy="2246769"/>
          </a:xfrm>
          <a:prstGeom prst="rect">
            <a:avLst/>
          </a:prstGeom>
        </p:spPr>
        <p:txBody>
          <a:bodyPr wrap="square">
            <a:spAutoFit/>
          </a:bodyPr>
          <a:lstStyle/>
          <a:p>
            <a:pPr algn="just"/>
            <a:r>
              <a:rPr lang="th-TH" dirty="0">
                <a:latin typeface="TH SarabunPSK" pitchFamily="34" charset="-34"/>
                <a:cs typeface="TH SarabunPSK" pitchFamily="34" charset="-34"/>
              </a:rPr>
              <a:t>เนื่องจากพื้นฐานลอการิทึมของมาตราริกเตอร์ การเพิ่มขึ้นของตัวเลข 1 หน่วยหมายความว่า แอมพลิจูดที่สามารถวัดได้มีค่าเพิ่มขึ้นจากเดิม 10 เท่า ในแง่ของพลังงาน การที่แมกนิจูดเพิ่มขึ้น 1 หน่วย หมายความว่า มีพลังงานปลดปล่อยออกมามาขึ้น 31.6 เท่า และการเพิ่มขึ้น 0.2 แมกนิจูด หมายความว่าพลังงานจะปลดปล่อยออกมามากกว่าเดิมถึง 2 เท่า</a:t>
            </a:r>
          </a:p>
        </p:txBody>
      </p:sp>
      <p:pic>
        <p:nvPicPr>
          <p:cNvPr id="11270" name="Picture 6" descr="http://images.stanzapub.com/readers/2009/03/25/740px1920gansuearthquakesvg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20061"/>
            <a:ext cx="4294847" cy="34756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9234" y="2263224"/>
            <a:ext cx="2484976" cy="523220"/>
          </a:xfrm>
          <a:prstGeom prst="rect">
            <a:avLst/>
          </a:prstGeom>
        </p:spPr>
        <p:txBody>
          <a:bodyPr wrap="none">
            <a:spAutoFit/>
          </a:bodyPr>
          <a:lstStyle/>
          <a:p>
            <a:r>
              <a:rPr lang="en-US" b="1" dirty="0" err="1">
                <a:latin typeface="TH SarabunPSK" pitchFamily="34" charset="-34"/>
                <a:cs typeface="TH SarabunPSK" pitchFamily="34" charset="-34"/>
              </a:rPr>
              <a:t>Haiyuan</a:t>
            </a:r>
            <a:r>
              <a:rPr lang="en-US" b="1" dirty="0">
                <a:latin typeface="TH SarabunPSK" pitchFamily="34" charset="-34"/>
                <a:cs typeface="TH SarabunPSK" pitchFamily="34" charset="-34"/>
              </a:rPr>
              <a:t> Earthquake</a:t>
            </a:r>
            <a:endParaRPr lang="th-TH" dirty="0">
              <a:latin typeface="TH SarabunPSK" pitchFamily="34" charset="-34"/>
              <a:cs typeface="TH SarabunPSK" pitchFamily="34" charset="-34"/>
            </a:endParaRPr>
          </a:p>
        </p:txBody>
      </p:sp>
      <p:sp>
        <p:nvSpPr>
          <p:cNvPr id="5" name="Rectangle 4"/>
          <p:cNvSpPr/>
          <p:nvPr/>
        </p:nvSpPr>
        <p:spPr>
          <a:xfrm>
            <a:off x="179512" y="6227452"/>
            <a:ext cx="4572000" cy="400110"/>
          </a:xfrm>
          <a:prstGeom prst="rect">
            <a:avLst/>
          </a:prstGeom>
        </p:spPr>
        <p:txBody>
          <a:bodyPr>
            <a:spAutoFit/>
          </a:bodyPr>
          <a:lstStyle/>
          <a:p>
            <a:r>
              <a:rPr lang="en-US" sz="2000" dirty="0">
                <a:latin typeface="TH SarabunPSK" pitchFamily="34" charset="-34"/>
                <a:cs typeface="TH SarabunPSK" pitchFamily="34" charset="-34"/>
              </a:rPr>
              <a:t>http://en.wikipedia.org/wiki/1920_Haiyuan_earthquake</a:t>
            </a:r>
            <a:endParaRPr lang="th-TH" sz="2000" dirty="0">
              <a:latin typeface="TH SarabunPSK" pitchFamily="34" charset="-34"/>
              <a:cs typeface="TH SarabunPSK" pitchFamily="34" charset="-34"/>
            </a:endParaRPr>
          </a:p>
        </p:txBody>
      </p:sp>
      <p:sp>
        <p:nvSpPr>
          <p:cNvPr id="8" name="Rectangle 7"/>
          <p:cNvSpPr/>
          <p:nvPr/>
        </p:nvSpPr>
        <p:spPr>
          <a:xfrm>
            <a:off x="4531791" y="2646496"/>
            <a:ext cx="3821530" cy="3785652"/>
          </a:xfrm>
          <a:prstGeom prst="rect">
            <a:avLst/>
          </a:prstGeom>
        </p:spPr>
        <p:txBody>
          <a:bodyPr wrap="square">
            <a:spAutoFit/>
          </a:bodyPr>
          <a:lstStyle/>
          <a:p>
            <a:pPr algn="just"/>
            <a:r>
              <a:rPr lang="en-US" sz="2400" dirty="0">
                <a:latin typeface="TH SarabunPSK" pitchFamily="34" charset="-34"/>
                <a:cs typeface="TH SarabunPSK" pitchFamily="34" charset="-34"/>
              </a:rPr>
              <a:t>The disaster happened in the year 1920. According to Richter Magnitude Scale, the earthquake had a magnitude of 7.8, but then China claimed that it was 8.5.  Whatever was the correct </a:t>
            </a:r>
            <a:r>
              <a:rPr lang="en-US" sz="2400" dirty="0" err="1">
                <a:latin typeface="TH SarabunPSK" pitchFamily="34" charset="-34"/>
                <a:cs typeface="TH SarabunPSK" pitchFamily="34" charset="-34"/>
              </a:rPr>
              <a:t>madnitude</a:t>
            </a:r>
            <a:r>
              <a:rPr lang="en-US" sz="2400" dirty="0">
                <a:latin typeface="TH SarabunPSK" pitchFamily="34" charset="-34"/>
                <a:cs typeface="TH SarabunPSK" pitchFamily="34" charset="-34"/>
              </a:rPr>
              <a:t>, it sure did kill thousands of people. Total casualty was reported as 200,000 in a summary published by the United States Geological Survey (USGS</a:t>
            </a:r>
            <a:r>
              <a:rPr lang="en-US" sz="2400" dirty="0" smtClean="0">
                <a:latin typeface="TH SarabunPSK" pitchFamily="34" charset="-34"/>
                <a:cs typeface="TH SarabunPSK" pitchFamily="34" charset="-34"/>
              </a:rPr>
              <a:t>).</a:t>
            </a:r>
            <a:endParaRPr lang="en-US" sz="2400" dirty="0">
              <a:latin typeface="TH SarabunPSK" pitchFamily="34" charset="-34"/>
              <a:cs typeface="TH SarabunPSK" pitchFamily="34" charset="-34"/>
            </a:endParaRPr>
          </a:p>
        </p:txBody>
      </p:sp>
    </p:spTree>
    <p:extLst>
      <p:ext uri="{BB962C8B-B14F-4D97-AF65-F5344CB8AC3E}">
        <p14:creationId xmlns:p14="http://schemas.microsoft.com/office/powerpoint/2010/main" val="13954719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65</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2290" name="Picture 2" descr="C:\Users\HP\Pictures\7216000840_700c147d0b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39"/>
            <a:ext cx="8460432" cy="59817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3222" y="6170430"/>
            <a:ext cx="2938625" cy="400110"/>
          </a:xfrm>
          <a:prstGeom prst="rect">
            <a:avLst/>
          </a:prstGeom>
          <a:noFill/>
        </p:spPr>
        <p:txBody>
          <a:bodyPr wrap="none" rtlCol="0">
            <a:spAutoFit/>
          </a:bodyPr>
          <a:lstStyle/>
          <a:p>
            <a:r>
              <a:rPr lang="th-TH" sz="2000" dirty="0" smtClean="0">
                <a:latin typeface="TH SarabunPSK" pitchFamily="34" charset="-34"/>
                <a:cs typeface="TH SarabunPSK" pitchFamily="34" charset="-34"/>
              </a:rPr>
              <a:t>วิชาการ ธรณีไทย</a:t>
            </a:r>
            <a:r>
              <a:rPr lang="en-US" sz="2000" dirty="0">
                <a:latin typeface="TH SarabunPSK" pitchFamily="34" charset="-34"/>
                <a:cs typeface="TH SarabunPSK" pitchFamily="34" charset="-34"/>
              </a:rPr>
              <a:t> : http://</a:t>
            </a:r>
            <a:r>
              <a:rPr lang="en-US" sz="2000" dirty="0" smtClean="0">
                <a:latin typeface="TH SarabunPSK" pitchFamily="34" charset="-34"/>
                <a:cs typeface="TH SarabunPSK" pitchFamily="34" charset="-34"/>
              </a:rPr>
              <a:t>geothai.net/</a:t>
            </a:r>
            <a:endParaRPr lang="th-TH" sz="2000" dirty="0">
              <a:latin typeface="TH SarabunPSK" pitchFamily="34" charset="-34"/>
              <a:cs typeface="TH SarabunPSK" pitchFamily="34" charset="-34"/>
            </a:endParaRPr>
          </a:p>
        </p:txBody>
      </p:sp>
    </p:spTree>
    <p:extLst>
      <p:ext uri="{BB962C8B-B14F-4D97-AF65-F5344CB8AC3E}">
        <p14:creationId xmlns:p14="http://schemas.microsoft.com/office/powerpoint/2010/main" val="35823844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66</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3314" name="Picture 2" descr="C:\Users\HP\Pictures\7216000984_b39e7db6ea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0648"/>
            <a:ext cx="8453181" cy="59766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3222" y="6170430"/>
            <a:ext cx="2938625" cy="400110"/>
          </a:xfrm>
          <a:prstGeom prst="rect">
            <a:avLst/>
          </a:prstGeom>
          <a:noFill/>
        </p:spPr>
        <p:txBody>
          <a:bodyPr wrap="none" rtlCol="0">
            <a:spAutoFit/>
          </a:bodyPr>
          <a:lstStyle/>
          <a:p>
            <a:r>
              <a:rPr lang="th-TH" sz="2000" dirty="0" smtClean="0">
                <a:latin typeface="TH SarabunPSK" pitchFamily="34" charset="-34"/>
                <a:cs typeface="TH SarabunPSK" pitchFamily="34" charset="-34"/>
              </a:rPr>
              <a:t>วิชาการ ธรณีไทย</a:t>
            </a:r>
            <a:r>
              <a:rPr lang="en-US" sz="2000" dirty="0">
                <a:latin typeface="TH SarabunPSK" pitchFamily="34" charset="-34"/>
                <a:cs typeface="TH SarabunPSK" pitchFamily="34" charset="-34"/>
              </a:rPr>
              <a:t> : http://</a:t>
            </a:r>
            <a:r>
              <a:rPr lang="en-US" sz="2000" dirty="0" smtClean="0">
                <a:latin typeface="TH SarabunPSK" pitchFamily="34" charset="-34"/>
                <a:cs typeface="TH SarabunPSK" pitchFamily="34" charset="-34"/>
              </a:rPr>
              <a:t>geothai.net/</a:t>
            </a:r>
            <a:endParaRPr lang="th-TH" sz="2000" dirty="0">
              <a:latin typeface="TH SarabunPSK" pitchFamily="34" charset="-34"/>
              <a:cs typeface="TH SarabunPSK" pitchFamily="34" charset="-34"/>
            </a:endParaRPr>
          </a:p>
        </p:txBody>
      </p:sp>
    </p:spTree>
    <p:extLst>
      <p:ext uri="{BB962C8B-B14F-4D97-AF65-F5344CB8AC3E}">
        <p14:creationId xmlns:p14="http://schemas.microsoft.com/office/powerpoint/2010/main" val="9715707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67</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8194" name="Picture 2" descr="C:\Users\HP\Pictures\7215998640_7ecee6efef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 y="0"/>
            <a:ext cx="8481153" cy="60212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9843" y="6158424"/>
            <a:ext cx="2938625" cy="400110"/>
          </a:xfrm>
          <a:prstGeom prst="rect">
            <a:avLst/>
          </a:prstGeom>
          <a:noFill/>
        </p:spPr>
        <p:txBody>
          <a:bodyPr wrap="none" rtlCol="0">
            <a:spAutoFit/>
          </a:bodyPr>
          <a:lstStyle/>
          <a:p>
            <a:r>
              <a:rPr lang="th-TH" sz="2000" dirty="0" smtClean="0">
                <a:latin typeface="TH SarabunPSK" pitchFamily="34" charset="-34"/>
                <a:cs typeface="TH SarabunPSK" pitchFamily="34" charset="-34"/>
              </a:rPr>
              <a:t>วิชาการ ธรณีไทย</a:t>
            </a:r>
            <a:r>
              <a:rPr lang="en-US" sz="2000" dirty="0">
                <a:latin typeface="TH SarabunPSK" pitchFamily="34" charset="-34"/>
                <a:cs typeface="TH SarabunPSK" pitchFamily="34" charset="-34"/>
              </a:rPr>
              <a:t> : http://</a:t>
            </a:r>
            <a:r>
              <a:rPr lang="en-US" sz="2000" dirty="0" smtClean="0">
                <a:latin typeface="TH SarabunPSK" pitchFamily="34" charset="-34"/>
                <a:cs typeface="TH SarabunPSK" pitchFamily="34" charset="-34"/>
              </a:rPr>
              <a:t>geothai.net/</a:t>
            </a:r>
            <a:endParaRPr lang="th-TH" sz="2000" dirty="0">
              <a:latin typeface="TH SarabunPSK" pitchFamily="34" charset="-34"/>
              <a:cs typeface="TH SarabunPSK" pitchFamily="34" charset="-34"/>
            </a:endParaRPr>
          </a:p>
        </p:txBody>
      </p:sp>
    </p:spTree>
    <p:extLst>
      <p:ext uri="{BB962C8B-B14F-4D97-AF65-F5344CB8AC3E}">
        <p14:creationId xmlns:p14="http://schemas.microsoft.com/office/powerpoint/2010/main" val="32026803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68</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0242" name="Picture 2" descr="C:\Users\HP\Pictures\7215999368_4822364710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6" y="548680"/>
            <a:ext cx="8388337" cy="44644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496" y="5014818"/>
            <a:ext cx="2938625" cy="400110"/>
          </a:xfrm>
          <a:prstGeom prst="rect">
            <a:avLst/>
          </a:prstGeom>
          <a:noFill/>
        </p:spPr>
        <p:txBody>
          <a:bodyPr wrap="none" rtlCol="0">
            <a:spAutoFit/>
          </a:bodyPr>
          <a:lstStyle/>
          <a:p>
            <a:r>
              <a:rPr lang="th-TH" sz="2000" dirty="0" smtClean="0">
                <a:latin typeface="TH SarabunPSK" pitchFamily="34" charset="-34"/>
                <a:cs typeface="TH SarabunPSK" pitchFamily="34" charset="-34"/>
              </a:rPr>
              <a:t>วิชาการ ธรณีไทย</a:t>
            </a:r>
            <a:r>
              <a:rPr lang="en-US" sz="2000" dirty="0">
                <a:latin typeface="TH SarabunPSK" pitchFamily="34" charset="-34"/>
                <a:cs typeface="TH SarabunPSK" pitchFamily="34" charset="-34"/>
              </a:rPr>
              <a:t> : http://</a:t>
            </a:r>
            <a:r>
              <a:rPr lang="en-US" sz="2000" dirty="0" smtClean="0">
                <a:latin typeface="TH SarabunPSK" pitchFamily="34" charset="-34"/>
                <a:cs typeface="TH SarabunPSK" pitchFamily="34" charset="-34"/>
              </a:rPr>
              <a:t>geothai.net/</a:t>
            </a:r>
            <a:endParaRPr lang="th-TH" sz="2000" dirty="0">
              <a:latin typeface="TH SarabunPSK" pitchFamily="34" charset="-34"/>
              <a:cs typeface="TH SarabunPSK" pitchFamily="34" charset="-34"/>
            </a:endParaRPr>
          </a:p>
        </p:txBody>
      </p:sp>
    </p:spTree>
    <p:extLst>
      <p:ext uri="{BB962C8B-B14F-4D97-AF65-F5344CB8AC3E}">
        <p14:creationId xmlns:p14="http://schemas.microsoft.com/office/powerpoint/2010/main" val="16677728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69</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899592" y="280496"/>
            <a:ext cx="3163623" cy="646331"/>
          </a:xfrm>
          <a:prstGeom prst="rect">
            <a:avLst/>
          </a:prstGeom>
        </p:spPr>
        <p:txBody>
          <a:bodyPr wrap="none">
            <a:spAutoFit/>
          </a:bodyPr>
          <a:lstStyle/>
          <a:p>
            <a:r>
              <a:rPr lang="th-TH" altLang="ja-JP" sz="3600" b="1" dirty="0" smtClean="0">
                <a:latin typeface="TH SarabunPSK" pitchFamily="34" charset="-34"/>
                <a:cs typeface="TH SarabunPSK" pitchFamily="34" charset="-34"/>
              </a:rPr>
              <a:t>คลื่นสึ</a:t>
            </a:r>
            <a:r>
              <a:rPr lang="th-TH" altLang="ja-JP" sz="3600" b="1" dirty="0">
                <a:latin typeface="TH SarabunPSK" pitchFamily="34" charset="-34"/>
                <a:cs typeface="TH SarabunPSK" pitchFamily="34" charset="-34"/>
              </a:rPr>
              <a:t>นามิ </a:t>
            </a:r>
            <a:r>
              <a:rPr lang="en-US" altLang="ja-JP" sz="3600" b="1" dirty="0" smtClean="0">
                <a:latin typeface="TH SarabunPSK" pitchFamily="34" charset="-34"/>
                <a:cs typeface="TH SarabunPSK" pitchFamily="34" charset="-34"/>
              </a:rPr>
              <a:t>(T</a:t>
            </a:r>
            <a:r>
              <a:rPr lang="en-US" sz="3600" b="1" dirty="0" smtClean="0">
                <a:latin typeface="TH SarabunPSK" pitchFamily="34" charset="-34"/>
                <a:cs typeface="TH SarabunPSK" pitchFamily="34" charset="-34"/>
              </a:rPr>
              <a:t>sunami) </a:t>
            </a:r>
            <a:endParaRPr lang="th-TH" sz="3600" b="1" dirty="0">
              <a:latin typeface="TH SarabunPSK" pitchFamily="34" charset="-34"/>
              <a:cs typeface="TH SarabunPSK" pitchFamily="34" charset="-34"/>
            </a:endParaRPr>
          </a:p>
        </p:txBody>
      </p:sp>
      <p:sp>
        <p:nvSpPr>
          <p:cNvPr id="4" name="Rectangle 3"/>
          <p:cNvSpPr/>
          <p:nvPr/>
        </p:nvSpPr>
        <p:spPr>
          <a:xfrm>
            <a:off x="4139952" y="132594"/>
            <a:ext cx="1898277" cy="1015663"/>
          </a:xfrm>
          <a:prstGeom prst="rect">
            <a:avLst/>
          </a:prstGeom>
        </p:spPr>
        <p:txBody>
          <a:bodyPr wrap="none">
            <a:spAutoFit/>
          </a:bodyPr>
          <a:lstStyle/>
          <a:p>
            <a:r>
              <a:rPr lang="ja-JP" altLang="en-US" sz="6000" dirty="0">
                <a:solidFill>
                  <a:srgbClr val="002060"/>
                </a:solidFill>
              </a:rPr>
              <a:t>津波 </a:t>
            </a:r>
            <a:endParaRPr lang="th-TH" sz="6000" dirty="0">
              <a:solidFill>
                <a:srgbClr val="002060"/>
              </a:solidFill>
            </a:endParaRPr>
          </a:p>
        </p:txBody>
      </p:sp>
      <p:pic>
        <p:nvPicPr>
          <p:cNvPr id="28678" name="Picture 6" descr="http://www.cartoonaday.com/images/cartoons/2011/03/tsunami-japan-cartoon-598x3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76" y="1148257"/>
            <a:ext cx="7324351" cy="486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19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7</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107504" y="4724"/>
            <a:ext cx="4695516" cy="523220"/>
          </a:xfrm>
          <a:prstGeom prst="rect">
            <a:avLst/>
          </a:prstGeom>
        </p:spPr>
        <p:txBody>
          <a:bodyPr wrap="none">
            <a:spAutoFit/>
          </a:bodyPr>
          <a:lstStyle/>
          <a:p>
            <a:r>
              <a:rPr lang="th-TH" b="1" dirty="0">
                <a:latin typeface="TH SarabunPSK" pitchFamily="34" charset="-34"/>
                <a:cs typeface="TH SarabunPSK" pitchFamily="34" charset="-34"/>
              </a:rPr>
              <a:t>การเกิดของภูเขาไฟเบื้องต้น มี 5 ประเภทดังนี้ </a:t>
            </a:r>
          </a:p>
        </p:txBody>
      </p:sp>
      <p:sp>
        <p:nvSpPr>
          <p:cNvPr id="4" name="Rectangle 3"/>
          <p:cNvSpPr/>
          <p:nvPr/>
        </p:nvSpPr>
        <p:spPr>
          <a:xfrm>
            <a:off x="755576" y="527944"/>
            <a:ext cx="7420621" cy="2000548"/>
          </a:xfrm>
          <a:prstGeom prst="rect">
            <a:avLst/>
          </a:prstGeom>
        </p:spPr>
        <p:txBody>
          <a:bodyPr wrap="none">
            <a:spAutoFit/>
          </a:bodyPr>
          <a:lstStyle/>
          <a:p>
            <a:r>
              <a:rPr lang="en-US" sz="3200" b="1" dirty="0">
                <a:latin typeface="TH SarabunPSK" pitchFamily="34" charset="-34"/>
                <a:cs typeface="TH SarabunPSK" pitchFamily="34" charset="-34"/>
              </a:rPr>
              <a:t>1</a:t>
            </a:r>
            <a:r>
              <a:rPr lang="en-US" sz="3200" b="1" dirty="0" smtClean="0">
                <a:latin typeface="TH SarabunPSK" pitchFamily="34" charset="-34"/>
                <a:cs typeface="TH SarabunPSK" pitchFamily="34" charset="-34"/>
              </a:rPr>
              <a:t>. Island-arc volcanoes </a:t>
            </a:r>
            <a:endParaRPr lang="th-TH" sz="3200" b="1" dirty="0" smtClean="0">
              <a:latin typeface="TH SarabunPSK" pitchFamily="34" charset="-34"/>
              <a:cs typeface="TH SarabunPSK" pitchFamily="34" charset="-34"/>
            </a:endParaRPr>
          </a:p>
          <a:p>
            <a:r>
              <a:rPr lang="th-TH" dirty="0" smtClean="0">
                <a:latin typeface="TH SarabunPSK" pitchFamily="34" charset="-34"/>
                <a:cs typeface="TH SarabunPSK" pitchFamily="34" charset="-34"/>
              </a:rPr>
              <a:t>เกิด</a:t>
            </a:r>
            <a:r>
              <a:rPr lang="th-TH" dirty="0">
                <a:latin typeface="TH SarabunPSK" pitchFamily="34" charset="-34"/>
                <a:cs typeface="TH SarabunPSK" pitchFamily="34" charset="-34"/>
              </a:rPr>
              <a:t>จาก </a:t>
            </a:r>
            <a:r>
              <a:rPr lang="en-US" dirty="0">
                <a:latin typeface="TH SarabunPSK" pitchFamily="34" charset="-34"/>
                <a:cs typeface="TH SarabunPSK" pitchFamily="34" charset="-34"/>
              </a:rPr>
              <a:t>Oceanic plate (</a:t>
            </a:r>
            <a:r>
              <a:rPr lang="th-TH" dirty="0">
                <a:latin typeface="TH SarabunPSK" pitchFamily="34" charset="-34"/>
                <a:cs typeface="TH SarabunPSK" pitchFamily="34" charset="-34"/>
              </a:rPr>
              <a:t>แผ่นเปลือกโลกใต้ทะเล) 2 แผ่นเคลื่อนตัวมาเกยกัน</a:t>
            </a:r>
            <a:r>
              <a:rPr lang="en-US" dirty="0" smtClean="0">
                <a:latin typeface="TH SarabunPSK" pitchFamily="34" charset="-34"/>
                <a:cs typeface="TH SarabunPSK" pitchFamily="34" charset="-34"/>
              </a:rPr>
              <a:t> </a:t>
            </a:r>
            <a:endParaRPr lang="th-TH" dirty="0" smtClean="0">
              <a:latin typeface="TH SarabunPSK" pitchFamily="34" charset="-34"/>
              <a:cs typeface="TH SarabunPSK" pitchFamily="34" charset="-34"/>
            </a:endParaRPr>
          </a:p>
          <a:p>
            <a:r>
              <a:rPr lang="en-US" sz="3200" b="1" dirty="0">
                <a:latin typeface="TH SarabunPSK" pitchFamily="34" charset="-34"/>
                <a:cs typeface="TH SarabunPSK" pitchFamily="34" charset="-34"/>
              </a:rPr>
              <a:t/>
            </a:r>
            <a:br>
              <a:rPr lang="en-US" sz="3200" b="1" dirty="0">
                <a:latin typeface="TH SarabunPSK" pitchFamily="34" charset="-34"/>
                <a:cs typeface="TH SarabunPSK" pitchFamily="34" charset="-34"/>
              </a:rPr>
            </a:br>
            <a:endParaRPr lang="th-TH" sz="3200" b="1" dirty="0">
              <a:latin typeface="TH SarabunPSK" pitchFamily="34" charset="-34"/>
              <a:cs typeface="TH SarabunPSK" pitchFamily="34" charset="-34"/>
            </a:endParaRPr>
          </a:p>
        </p:txBody>
      </p:sp>
      <p:pic>
        <p:nvPicPr>
          <p:cNvPr id="19458" name="Picture 2" descr="http://www.sunflowercosmos.org/blue_mable/volcanoes_images/z_island-ar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522" y="1528218"/>
            <a:ext cx="6552728" cy="43684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09683" y="6162290"/>
            <a:ext cx="6986674" cy="523220"/>
          </a:xfrm>
          <a:prstGeom prst="rect">
            <a:avLst/>
          </a:prstGeom>
        </p:spPr>
        <p:txBody>
          <a:bodyPr wrap="square">
            <a:spAutoFit/>
          </a:bodyPr>
          <a:lstStyle/>
          <a:p>
            <a:r>
              <a:rPr lang="th-TH" dirty="0">
                <a:latin typeface="TH SarabunPSK" pitchFamily="34" charset="-34"/>
                <a:cs typeface="TH SarabunPSK" pitchFamily="34" charset="-34"/>
              </a:rPr>
              <a:t>เช่นภูเขาไฟในบริเวณ </a:t>
            </a:r>
            <a:r>
              <a:rPr lang="en-US" dirty="0">
                <a:latin typeface="TH SarabunPSK" pitchFamily="34" charset="-34"/>
                <a:cs typeface="TH SarabunPSK" pitchFamily="34" charset="-34"/>
              </a:rPr>
              <a:t>Alaska, Japan, Indonesia </a:t>
            </a:r>
            <a:endParaRPr lang="th-TH" dirty="0">
              <a:latin typeface="TH SarabunPSK" pitchFamily="34" charset="-34"/>
              <a:cs typeface="TH SarabunPSK" pitchFamily="34" charset="-34"/>
            </a:endParaRPr>
          </a:p>
        </p:txBody>
      </p:sp>
      <p:sp>
        <p:nvSpPr>
          <p:cNvPr id="7" name="Rectangle 6"/>
          <p:cNvSpPr/>
          <p:nvPr/>
        </p:nvSpPr>
        <p:spPr>
          <a:xfrm>
            <a:off x="1189522" y="5896705"/>
            <a:ext cx="4572000" cy="400110"/>
          </a:xfrm>
          <a:prstGeom prst="rect">
            <a:avLst/>
          </a:prstGeom>
        </p:spPr>
        <p:txBody>
          <a:bodyPr>
            <a:spAutoFit/>
          </a:bodyPr>
          <a:lstStyle/>
          <a:p>
            <a:r>
              <a:rPr lang="en-US" sz="2000" dirty="0">
                <a:latin typeface="TH SarabunPSK" pitchFamily="34" charset="-34"/>
                <a:cs typeface="TH SarabunPSK" pitchFamily="34" charset="-34"/>
              </a:rPr>
              <a:t>http://www.sunflowercosmos.org</a:t>
            </a:r>
            <a:endParaRPr lang="th-TH" sz="2000" dirty="0">
              <a:latin typeface="TH SarabunPSK" pitchFamily="34" charset="-34"/>
              <a:cs typeface="TH SarabunPSK" pitchFamily="34" charset="-34"/>
            </a:endParaRPr>
          </a:p>
        </p:txBody>
      </p:sp>
    </p:spTree>
    <p:extLst>
      <p:ext uri="{BB962C8B-B14F-4D97-AF65-F5344CB8AC3E}">
        <p14:creationId xmlns:p14="http://schemas.microsoft.com/office/powerpoint/2010/main" val="2582843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70</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11266" name="Picture 2" descr="C:\Users\HP\Pictures\7215999678_60297874a0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4" y="870645"/>
            <a:ext cx="8388424" cy="46939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3222" y="5564559"/>
            <a:ext cx="2938625" cy="400110"/>
          </a:xfrm>
          <a:prstGeom prst="rect">
            <a:avLst/>
          </a:prstGeom>
          <a:noFill/>
        </p:spPr>
        <p:txBody>
          <a:bodyPr wrap="none" rtlCol="0">
            <a:spAutoFit/>
          </a:bodyPr>
          <a:lstStyle/>
          <a:p>
            <a:r>
              <a:rPr lang="th-TH" sz="2000" dirty="0" smtClean="0">
                <a:latin typeface="TH SarabunPSK" pitchFamily="34" charset="-34"/>
                <a:cs typeface="TH SarabunPSK" pitchFamily="34" charset="-34"/>
              </a:rPr>
              <a:t>วิชาการ ธรณีไทย</a:t>
            </a:r>
            <a:r>
              <a:rPr lang="en-US" sz="2000" dirty="0">
                <a:latin typeface="TH SarabunPSK" pitchFamily="34" charset="-34"/>
                <a:cs typeface="TH SarabunPSK" pitchFamily="34" charset="-34"/>
              </a:rPr>
              <a:t> : http://</a:t>
            </a:r>
            <a:r>
              <a:rPr lang="en-US" sz="2000" dirty="0" smtClean="0">
                <a:latin typeface="TH SarabunPSK" pitchFamily="34" charset="-34"/>
                <a:cs typeface="TH SarabunPSK" pitchFamily="34" charset="-34"/>
              </a:rPr>
              <a:t>geothai.net/</a:t>
            </a:r>
            <a:endParaRPr lang="th-TH" sz="2000" dirty="0">
              <a:latin typeface="TH SarabunPSK" pitchFamily="34" charset="-34"/>
              <a:cs typeface="TH SarabunPSK" pitchFamily="34" charset="-34"/>
            </a:endParaRPr>
          </a:p>
        </p:txBody>
      </p:sp>
    </p:spTree>
    <p:extLst>
      <p:ext uri="{BB962C8B-B14F-4D97-AF65-F5344CB8AC3E}">
        <p14:creationId xmlns:p14="http://schemas.microsoft.com/office/powerpoint/2010/main" val="17664042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71</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40962" name="Picture 2" descr="http://thewatchers.adorraeli.com/wp-content/uploads/2011/03/japan-tectonics.png"/>
          <p:cNvPicPr>
            <a:picLocks noChangeAspect="1" noChangeArrowheads="1"/>
          </p:cNvPicPr>
          <p:nvPr/>
        </p:nvPicPr>
        <p:blipFill rotWithShape="1">
          <a:blip r:embed="rId2">
            <a:extLst>
              <a:ext uri="{28A0092B-C50C-407E-A947-70E740481C1C}">
                <a14:useLocalDpi xmlns:a14="http://schemas.microsoft.com/office/drawing/2010/main" val="0"/>
              </a:ext>
            </a:extLst>
          </a:blip>
          <a:srcRect l="21847" r="12039" b="12113"/>
          <a:stretch/>
        </p:blipFill>
        <p:spPr bwMode="auto">
          <a:xfrm>
            <a:off x="275386" y="189387"/>
            <a:ext cx="7969022" cy="59755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2999" y="6165304"/>
            <a:ext cx="7416824" cy="523220"/>
          </a:xfrm>
          <a:prstGeom prst="rect">
            <a:avLst/>
          </a:prstGeom>
        </p:spPr>
        <p:txBody>
          <a:bodyPr wrap="square">
            <a:spAutoFit/>
          </a:bodyPr>
          <a:lstStyle/>
          <a:p>
            <a:r>
              <a:rPr lang="en-US" b="1" dirty="0">
                <a:latin typeface="TH SarabunPSK" pitchFamily="34" charset="-34"/>
                <a:cs typeface="TH SarabunPSK" pitchFamily="34" charset="-34"/>
              </a:rPr>
              <a:t>Japan tectonics by ABC News Online designer Tim Madden</a:t>
            </a:r>
          </a:p>
        </p:txBody>
      </p:sp>
    </p:spTree>
    <p:extLst>
      <p:ext uri="{BB962C8B-B14F-4D97-AF65-F5344CB8AC3E}">
        <p14:creationId xmlns:p14="http://schemas.microsoft.com/office/powerpoint/2010/main" val="7862771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72</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36866" name="Picture 2" descr="http://thewatchers.adorraeli.com/wp-content/uploads/2011/03/8_1190311_-thumb-600x731-1193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49" y="35535"/>
            <a:ext cx="5928991" cy="63903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96591" y="6318776"/>
            <a:ext cx="6048672" cy="461665"/>
          </a:xfrm>
          <a:prstGeom prst="rect">
            <a:avLst/>
          </a:prstGeom>
        </p:spPr>
        <p:txBody>
          <a:bodyPr wrap="square">
            <a:spAutoFit/>
          </a:bodyPr>
          <a:lstStyle/>
          <a:p>
            <a:r>
              <a:rPr lang="en-US" sz="2400" dirty="0">
                <a:latin typeface="TH SarabunPSK" pitchFamily="34" charset="-34"/>
                <a:cs typeface="TH SarabunPSK" pitchFamily="34" charset="-34"/>
              </a:rPr>
              <a:t>http://thewatchers.adorraeli.com</a:t>
            </a:r>
            <a:endParaRPr lang="th-TH" sz="2400" dirty="0">
              <a:latin typeface="TH SarabunPSK" pitchFamily="34" charset="-34"/>
              <a:cs typeface="TH SarabunPSK" pitchFamily="34" charset="-34"/>
            </a:endParaRPr>
          </a:p>
        </p:txBody>
      </p:sp>
    </p:spTree>
    <p:extLst>
      <p:ext uri="{BB962C8B-B14F-4D97-AF65-F5344CB8AC3E}">
        <p14:creationId xmlns:p14="http://schemas.microsoft.com/office/powerpoint/2010/main" val="21231245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73</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38914" name="Picture 2" descr="http://thewatchers.adorraeli.com/wp-content/uploads/2011/03/12_03_pg17c.jpg"/>
          <p:cNvPicPr>
            <a:picLocks noChangeAspect="1" noChangeArrowheads="1"/>
          </p:cNvPicPr>
          <p:nvPr/>
        </p:nvPicPr>
        <p:blipFill rotWithShape="1">
          <a:blip r:embed="rId2">
            <a:extLst>
              <a:ext uri="{28A0092B-C50C-407E-A947-70E740481C1C}">
                <a14:useLocalDpi xmlns:a14="http://schemas.microsoft.com/office/drawing/2010/main" val="0"/>
              </a:ext>
            </a:extLst>
          </a:blip>
          <a:srcRect t="40575"/>
          <a:stretch/>
        </p:blipFill>
        <p:spPr bwMode="auto">
          <a:xfrm>
            <a:off x="815615" y="0"/>
            <a:ext cx="6996745" cy="65253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5615" y="6366970"/>
            <a:ext cx="4572000" cy="523220"/>
          </a:xfrm>
          <a:prstGeom prst="rect">
            <a:avLst/>
          </a:prstGeom>
        </p:spPr>
        <p:txBody>
          <a:bodyPr>
            <a:spAutoFit/>
          </a:bodyPr>
          <a:lstStyle/>
          <a:p>
            <a:r>
              <a:rPr lang="en-US" dirty="0">
                <a:latin typeface="TH SarabunPSK" pitchFamily="34" charset="-34"/>
                <a:cs typeface="TH SarabunPSK" pitchFamily="34" charset="-34"/>
              </a:rPr>
              <a:t>http://thewatchers.adorraeli.com</a:t>
            </a: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775198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74</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pic>
        <p:nvPicPr>
          <p:cNvPr id="39938" name="Picture 2" descr="http://thewatchers.adorraeli.com/wp-content/uploads/2011/03/abc_japan_earthquake_projection_graphic_dm_110311_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764704"/>
            <a:ext cx="6486975" cy="48691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9149" y="5615662"/>
            <a:ext cx="5760641" cy="523220"/>
          </a:xfrm>
          <a:prstGeom prst="rect">
            <a:avLst/>
          </a:prstGeom>
        </p:spPr>
        <p:txBody>
          <a:bodyPr wrap="square">
            <a:spAutoFit/>
          </a:bodyPr>
          <a:lstStyle/>
          <a:p>
            <a:r>
              <a:rPr lang="en-US" dirty="0">
                <a:latin typeface="TH SarabunPSK" pitchFamily="34" charset="-34"/>
                <a:cs typeface="TH SarabunPSK" pitchFamily="34" charset="-34"/>
              </a:rPr>
              <a:t>Animated guide: Tsunamis (BBC)</a:t>
            </a:r>
            <a:endParaRPr lang="th-TH" dirty="0">
              <a:latin typeface="TH SarabunPSK" pitchFamily="34" charset="-34"/>
              <a:cs typeface="TH SarabunPSK" pitchFamily="34" charset="-34"/>
            </a:endParaRPr>
          </a:p>
        </p:txBody>
      </p:sp>
    </p:spTree>
    <p:extLst>
      <p:ext uri="{BB962C8B-B14F-4D97-AF65-F5344CB8AC3E}">
        <p14:creationId xmlns:p14="http://schemas.microsoft.com/office/powerpoint/2010/main" val="21231245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ucknell.edu/Images/Depts/Communication/EarthquakeSeismo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4" y="620687"/>
            <a:ext cx="8182094" cy="605475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1322932" y="2564904"/>
            <a:ext cx="180020"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19924" y="1981019"/>
            <a:ext cx="772451" cy="523220"/>
          </a:xfrm>
          <a:prstGeom prst="rect">
            <a:avLst/>
          </a:prstGeom>
          <a:solidFill>
            <a:schemeClr val="bg1"/>
          </a:solidFill>
          <a:ln w="12700">
            <a:solidFill>
              <a:schemeClr val="tx1"/>
            </a:solidFill>
          </a:ln>
        </p:spPr>
        <p:txBody>
          <a:bodyPr wrap="square" rtlCol="0">
            <a:spAutoFit/>
          </a:bodyPr>
          <a:lstStyle/>
          <a:p>
            <a:pPr algn="ctr"/>
            <a:r>
              <a:rPr lang="en-US" b="1" dirty="0" smtClean="0"/>
              <a:t>A </a:t>
            </a:r>
            <a:endParaRPr lang="th-TH" b="1" dirty="0"/>
          </a:p>
        </p:txBody>
      </p:sp>
      <p:sp>
        <p:nvSpPr>
          <p:cNvPr id="11" name="TextBox 10"/>
          <p:cNvSpPr txBox="1"/>
          <p:nvPr/>
        </p:nvSpPr>
        <p:spPr>
          <a:xfrm>
            <a:off x="1907704" y="1610199"/>
            <a:ext cx="772451" cy="523220"/>
          </a:xfrm>
          <a:prstGeom prst="rect">
            <a:avLst/>
          </a:prstGeom>
          <a:solidFill>
            <a:schemeClr val="bg1"/>
          </a:solidFill>
          <a:ln w="12700">
            <a:solidFill>
              <a:schemeClr val="tx1"/>
            </a:solidFill>
          </a:ln>
        </p:spPr>
        <p:txBody>
          <a:bodyPr wrap="square" rtlCol="0">
            <a:spAutoFit/>
          </a:bodyPr>
          <a:lstStyle/>
          <a:p>
            <a:pPr algn="ctr"/>
            <a:r>
              <a:rPr lang="en-US" b="1" dirty="0" smtClean="0"/>
              <a:t>B </a:t>
            </a:r>
            <a:endParaRPr lang="th-TH" b="1" dirty="0"/>
          </a:p>
        </p:txBody>
      </p:sp>
      <p:cxnSp>
        <p:nvCxnSpPr>
          <p:cNvPr id="12" name="Straight Arrow Connector 11"/>
          <p:cNvCxnSpPr/>
          <p:nvPr/>
        </p:nvCxnSpPr>
        <p:spPr>
          <a:xfrm>
            <a:off x="1907704" y="2132856"/>
            <a:ext cx="0" cy="864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65044" y="595429"/>
            <a:ext cx="1288317" cy="523220"/>
          </a:xfrm>
          <a:prstGeom prst="rect">
            <a:avLst/>
          </a:prstGeom>
          <a:solidFill>
            <a:schemeClr val="bg1"/>
          </a:solidFill>
          <a:ln w="12700">
            <a:solidFill>
              <a:schemeClr val="tx1"/>
            </a:solidFill>
          </a:ln>
        </p:spPr>
        <p:txBody>
          <a:bodyPr wrap="square" rtlCol="0">
            <a:spAutoFit/>
          </a:bodyPr>
          <a:lstStyle/>
          <a:p>
            <a:pPr algn="ctr"/>
            <a:r>
              <a:rPr lang="en-US" b="1" dirty="0" smtClean="0"/>
              <a:t>C</a:t>
            </a:r>
            <a:endParaRPr lang="th-TH" b="1" dirty="0"/>
          </a:p>
        </p:txBody>
      </p:sp>
    </p:spTree>
    <p:extLst>
      <p:ext uri="{BB962C8B-B14F-4D97-AF65-F5344CB8AC3E}">
        <p14:creationId xmlns:p14="http://schemas.microsoft.com/office/powerpoint/2010/main" val="277460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8</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179512" y="190289"/>
            <a:ext cx="4695516" cy="523220"/>
          </a:xfrm>
          <a:prstGeom prst="rect">
            <a:avLst/>
          </a:prstGeom>
        </p:spPr>
        <p:txBody>
          <a:bodyPr wrap="none">
            <a:spAutoFit/>
          </a:bodyPr>
          <a:lstStyle/>
          <a:p>
            <a:r>
              <a:rPr lang="th-TH" b="1" dirty="0">
                <a:latin typeface="TH SarabunPSK" pitchFamily="34" charset="-34"/>
                <a:cs typeface="TH SarabunPSK" pitchFamily="34" charset="-34"/>
              </a:rPr>
              <a:t>การเกิดของภูเขาไฟเบื้องต้น มี 5 ประเภทดังนี้ </a:t>
            </a:r>
          </a:p>
        </p:txBody>
      </p:sp>
      <p:sp>
        <p:nvSpPr>
          <p:cNvPr id="4" name="Rectangle 3"/>
          <p:cNvSpPr/>
          <p:nvPr/>
        </p:nvSpPr>
        <p:spPr>
          <a:xfrm>
            <a:off x="539552" y="566029"/>
            <a:ext cx="8352928" cy="3293209"/>
          </a:xfrm>
          <a:prstGeom prst="rect">
            <a:avLst/>
          </a:prstGeom>
        </p:spPr>
        <p:txBody>
          <a:bodyPr wrap="square">
            <a:spAutoFit/>
          </a:bodyPr>
          <a:lstStyle/>
          <a:p>
            <a:r>
              <a:rPr lang="en-US" sz="3200" b="1" dirty="0" smtClean="0">
                <a:latin typeface="TH SarabunPSK" pitchFamily="34" charset="-34"/>
                <a:cs typeface="TH SarabunPSK" pitchFamily="34" charset="-34"/>
              </a:rPr>
              <a:t>2.Hot-spot </a:t>
            </a:r>
            <a:r>
              <a:rPr lang="en-US" sz="3200" b="1" dirty="0">
                <a:latin typeface="TH SarabunPSK" pitchFamily="34" charset="-34"/>
                <a:cs typeface="TH SarabunPSK" pitchFamily="34" charset="-34"/>
              </a:rPr>
              <a:t>volcanoes </a:t>
            </a:r>
            <a:endParaRPr lang="en-US" sz="3200" b="1" dirty="0" smtClean="0">
              <a:latin typeface="TH SarabunPSK" pitchFamily="34" charset="-34"/>
              <a:cs typeface="TH SarabunPSK" pitchFamily="34" charset="-34"/>
            </a:endParaRPr>
          </a:p>
          <a:p>
            <a:r>
              <a:rPr lang="th-TH" dirty="0">
                <a:latin typeface="TH SarabunPSK" pitchFamily="34" charset="-34"/>
                <a:cs typeface="TH SarabunPSK" pitchFamily="34" charset="-34"/>
              </a:rPr>
              <a:t>เกิดจากบริเวณพื้นที่ช่วงกลางแผ่นเปลือก </a:t>
            </a:r>
            <a:r>
              <a:rPr lang="th-TH" dirty="0" smtClean="0">
                <a:latin typeface="TH SarabunPSK" pitchFamily="34" charset="-34"/>
                <a:cs typeface="TH SarabunPSK" pitchFamily="34" charset="-34"/>
              </a:rPr>
              <a:t>มี</a:t>
            </a:r>
            <a:r>
              <a:rPr lang="th-TH" dirty="0">
                <a:latin typeface="TH SarabunPSK" pitchFamily="34" charset="-34"/>
                <a:cs typeface="TH SarabunPSK" pitchFamily="34" charset="-34"/>
              </a:rPr>
              <a:t>การสะสมของ </a:t>
            </a:r>
            <a:r>
              <a:rPr lang="en-US" dirty="0">
                <a:latin typeface="TH SarabunPSK" pitchFamily="34" charset="-34"/>
                <a:cs typeface="TH SarabunPSK" pitchFamily="34" charset="-34"/>
              </a:rPr>
              <a:t>Magma </a:t>
            </a:r>
            <a:r>
              <a:rPr lang="th-TH" dirty="0" smtClean="0">
                <a:latin typeface="TH SarabunPSK" pitchFamily="34" charset="-34"/>
                <a:cs typeface="TH SarabunPSK" pitchFamily="34" charset="-34"/>
              </a:rPr>
              <a:t>ด้านล่างของ</a:t>
            </a:r>
            <a:r>
              <a:rPr lang="th-TH" dirty="0">
                <a:latin typeface="TH SarabunPSK" pitchFamily="34" charset="-34"/>
                <a:cs typeface="TH SarabunPSK" pitchFamily="34" charset="-34"/>
              </a:rPr>
              <a:t>แผ่นเปลือกโลกใต้ทะเล </a:t>
            </a:r>
            <a:r>
              <a:rPr lang="th-TH" dirty="0" smtClean="0">
                <a:latin typeface="TH SarabunPSK" pitchFamily="34" charset="-34"/>
                <a:cs typeface="TH SarabunPSK" pitchFamily="34" charset="-34"/>
              </a:rPr>
              <a:t>กระทั่งมีจำนวน</a:t>
            </a:r>
            <a:r>
              <a:rPr lang="th-TH" dirty="0">
                <a:latin typeface="TH SarabunPSK" pitchFamily="34" charset="-34"/>
                <a:cs typeface="TH SarabunPSK" pitchFamily="34" charset="-34"/>
              </a:rPr>
              <a:t>มากเกิดแรงดัน มี</a:t>
            </a:r>
            <a:r>
              <a:rPr lang="th-TH" dirty="0" smtClean="0">
                <a:latin typeface="TH SarabunPSK" pitchFamily="34" charset="-34"/>
                <a:cs typeface="TH SarabunPSK" pitchFamily="34" charset="-34"/>
              </a:rPr>
              <a:t>พลังงานสูง ทำ</a:t>
            </a:r>
            <a:r>
              <a:rPr lang="th-TH" dirty="0">
                <a:latin typeface="TH SarabunPSK" pitchFamily="34" charset="-34"/>
                <a:cs typeface="TH SarabunPSK" pitchFamily="34" charset="-34"/>
              </a:rPr>
              <a:t>ให้ </a:t>
            </a:r>
            <a:r>
              <a:rPr lang="en-US" dirty="0" smtClean="0">
                <a:latin typeface="TH SarabunPSK" pitchFamily="34" charset="-34"/>
                <a:cs typeface="TH SarabunPSK" pitchFamily="34" charset="-34"/>
              </a:rPr>
              <a:t>Magma</a:t>
            </a:r>
          </a:p>
          <a:p>
            <a:r>
              <a:rPr lang="en-US" dirty="0" smtClean="0">
                <a:latin typeface="TH SarabunPSK" pitchFamily="34" charset="-34"/>
                <a:cs typeface="TH SarabunPSK" pitchFamily="34" charset="-34"/>
              </a:rPr>
              <a:t> </a:t>
            </a:r>
            <a:r>
              <a:rPr lang="th-TH" dirty="0">
                <a:latin typeface="TH SarabunPSK" pitchFamily="34" charset="-34"/>
                <a:cs typeface="TH SarabunPSK" pitchFamily="34" charset="-34"/>
              </a:rPr>
              <a:t>ไหลท่วมออกมาสามารถขยับแผ่นเปลือกโลกได้ กรณีนี้ต้อง</a:t>
            </a:r>
            <a:r>
              <a:rPr lang="th-TH" dirty="0" smtClean="0">
                <a:latin typeface="TH SarabunPSK" pitchFamily="34" charset="-34"/>
                <a:cs typeface="TH SarabunPSK" pitchFamily="34" charset="-34"/>
              </a:rPr>
              <a:t>ใช้เวลานาน</a:t>
            </a:r>
          </a:p>
          <a:p>
            <a:r>
              <a:rPr lang="th-TH" dirty="0" smtClean="0">
                <a:latin typeface="TH SarabunPSK" pitchFamily="34" charset="-34"/>
                <a:cs typeface="TH SarabunPSK" pitchFamily="34" charset="-34"/>
              </a:rPr>
              <a:t> </a:t>
            </a:r>
            <a:endParaRPr lang="en-US" dirty="0">
              <a:latin typeface="TH SarabunPSK" pitchFamily="34" charset="-34"/>
              <a:cs typeface="TH SarabunPSK" pitchFamily="34" charset="-34"/>
            </a:endParaRPr>
          </a:p>
          <a:p>
            <a:endParaRPr lang="en-US" sz="3200" b="1" dirty="0">
              <a:latin typeface="TH SarabunPSK" pitchFamily="34" charset="-34"/>
              <a:cs typeface="TH SarabunPSK" pitchFamily="34" charset="-34"/>
            </a:endParaRPr>
          </a:p>
          <a:p>
            <a:endParaRPr lang="th-TH" sz="3200" b="1" dirty="0">
              <a:latin typeface="TH SarabunPSK" pitchFamily="34" charset="-34"/>
              <a:cs typeface="TH SarabunPSK" pitchFamily="34" charset="-34"/>
            </a:endParaRPr>
          </a:p>
        </p:txBody>
      </p:sp>
      <p:pic>
        <p:nvPicPr>
          <p:cNvPr id="20482" name="Picture 2" descr="http://www.sunflowercosmos.org/blue_mable/volcanoes_images/z_hot-sp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08112"/>
            <a:ext cx="5760640" cy="38404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04048" y="6273701"/>
            <a:ext cx="2794355" cy="523220"/>
          </a:xfrm>
          <a:prstGeom prst="rect">
            <a:avLst/>
          </a:prstGeom>
        </p:spPr>
        <p:txBody>
          <a:bodyPr wrap="none">
            <a:spAutoFit/>
          </a:bodyPr>
          <a:lstStyle/>
          <a:p>
            <a:r>
              <a:rPr lang="th-TH" dirty="0">
                <a:latin typeface="TH SarabunPSK" pitchFamily="34" charset="-34"/>
                <a:cs typeface="TH SarabunPSK" pitchFamily="34" charset="-34"/>
              </a:rPr>
              <a:t>เช่น ภูเขาไฟที่เกาะ </a:t>
            </a:r>
            <a:r>
              <a:rPr lang="en-US" dirty="0">
                <a:latin typeface="TH SarabunPSK" pitchFamily="34" charset="-34"/>
                <a:cs typeface="TH SarabunPSK" pitchFamily="34" charset="-34"/>
              </a:rPr>
              <a:t>Hawaii </a:t>
            </a:r>
            <a:endParaRPr lang="th-TH" dirty="0">
              <a:latin typeface="TH SarabunPSK" pitchFamily="34" charset="-34"/>
              <a:cs typeface="TH SarabunPSK" pitchFamily="34" charset="-34"/>
            </a:endParaRPr>
          </a:p>
        </p:txBody>
      </p:sp>
      <p:sp>
        <p:nvSpPr>
          <p:cNvPr id="8" name="Rectangle 7"/>
          <p:cNvSpPr/>
          <p:nvPr/>
        </p:nvSpPr>
        <p:spPr>
          <a:xfrm>
            <a:off x="1122588" y="6248540"/>
            <a:ext cx="4572000" cy="400110"/>
          </a:xfrm>
          <a:prstGeom prst="rect">
            <a:avLst/>
          </a:prstGeom>
        </p:spPr>
        <p:txBody>
          <a:bodyPr>
            <a:spAutoFit/>
          </a:bodyPr>
          <a:lstStyle/>
          <a:p>
            <a:r>
              <a:rPr lang="en-US" sz="2000" dirty="0">
                <a:latin typeface="TH SarabunPSK" pitchFamily="34" charset="-34"/>
                <a:cs typeface="TH SarabunPSK" pitchFamily="34" charset="-34"/>
              </a:rPr>
              <a:t>http://www.sunflowercosmos.org</a:t>
            </a:r>
            <a:endParaRPr lang="th-TH" sz="2000" dirty="0">
              <a:latin typeface="TH SarabunPSK" pitchFamily="34" charset="-34"/>
              <a:cs typeface="TH SarabunPSK" pitchFamily="34" charset="-34"/>
            </a:endParaRPr>
          </a:p>
        </p:txBody>
      </p:sp>
    </p:spTree>
    <p:extLst>
      <p:ext uri="{BB962C8B-B14F-4D97-AF65-F5344CB8AC3E}">
        <p14:creationId xmlns:p14="http://schemas.microsoft.com/office/powerpoint/2010/main" val="143640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D82A11-2271-46CA-84F9-197C7A6C4A16}" type="slidenum">
              <a:rPr lang="th-TH" smtClean="0"/>
              <a:pPr/>
              <a:t>9</a:t>
            </a:fld>
            <a:endParaRPr lang="th-TH"/>
          </a:p>
        </p:txBody>
      </p:sp>
      <p:sp>
        <p:nvSpPr>
          <p:cNvPr id="6" name="Footer Placeholder 1"/>
          <p:cNvSpPr>
            <a:spLocks noGrp="1"/>
          </p:cNvSpPr>
          <p:nvPr>
            <p:ph type="ftr" sz="quarter" idx="11"/>
          </p:nvPr>
        </p:nvSpPr>
        <p:spPr>
          <a:xfrm rot="16200000">
            <a:off x="7417370" y="3879220"/>
            <a:ext cx="2706361" cy="365760"/>
          </a:xfrm>
        </p:spPr>
        <p:txBody>
          <a:bodyPr/>
          <a:lstStyle/>
          <a:p>
            <a:r>
              <a:rPr lang="en-US" sz="1800" b="1" dirty="0" smtClean="0">
                <a:latin typeface="TH SarabunPSK" pitchFamily="34" charset="-34"/>
                <a:cs typeface="TH SarabunPSK" pitchFamily="34" charset="-34"/>
              </a:rPr>
              <a:t>General Geology  </a:t>
            </a:r>
            <a:r>
              <a:rPr lang="en-US" sz="1800" b="1" dirty="0" smtClean="0">
                <a:latin typeface="TH SarabunPSK" pitchFamily="34" charset="-34"/>
                <a:cs typeface="TH SarabunPSK" pitchFamily="34" charset="-34"/>
              </a:rPr>
              <a:t>1162303</a:t>
            </a:r>
            <a:endParaRPr lang="en-US" sz="1800" b="1" dirty="0" smtClean="0">
              <a:latin typeface="TH SarabunPSK" pitchFamily="34" charset="-34"/>
              <a:cs typeface="TH SarabunPSK" pitchFamily="34" charset="-34"/>
            </a:endParaRPr>
          </a:p>
          <a:p>
            <a:r>
              <a:rPr lang="en-US" sz="1800" b="1" dirty="0" smtClean="0">
                <a:latin typeface="TH SarabunPSK" pitchFamily="34" charset="-34"/>
                <a:cs typeface="TH SarabunPSK" pitchFamily="34" charset="-34"/>
              </a:rPr>
              <a:t>Dr. WORRAWAT  PROMDEN</a:t>
            </a:r>
            <a:endParaRPr lang="th-TH" sz="1800" b="1" dirty="0">
              <a:latin typeface="TH SarabunPSK" pitchFamily="34" charset="-34"/>
              <a:cs typeface="TH SarabunPSK" pitchFamily="34" charset="-34"/>
            </a:endParaRPr>
          </a:p>
        </p:txBody>
      </p:sp>
      <p:sp>
        <p:nvSpPr>
          <p:cNvPr id="2" name="Rectangle 1"/>
          <p:cNvSpPr/>
          <p:nvPr/>
        </p:nvSpPr>
        <p:spPr>
          <a:xfrm>
            <a:off x="129388" y="215062"/>
            <a:ext cx="4695516" cy="523220"/>
          </a:xfrm>
          <a:prstGeom prst="rect">
            <a:avLst/>
          </a:prstGeom>
        </p:spPr>
        <p:txBody>
          <a:bodyPr wrap="none">
            <a:spAutoFit/>
          </a:bodyPr>
          <a:lstStyle/>
          <a:p>
            <a:r>
              <a:rPr lang="th-TH" b="1" dirty="0">
                <a:latin typeface="TH SarabunPSK" pitchFamily="34" charset="-34"/>
                <a:cs typeface="TH SarabunPSK" pitchFamily="34" charset="-34"/>
              </a:rPr>
              <a:t>การเกิดของภูเขาไฟเบื้องต้น มี 5 ประเภทดังนี้ </a:t>
            </a:r>
          </a:p>
        </p:txBody>
      </p:sp>
      <p:sp>
        <p:nvSpPr>
          <p:cNvPr id="4" name="Rectangle 3"/>
          <p:cNvSpPr/>
          <p:nvPr/>
        </p:nvSpPr>
        <p:spPr>
          <a:xfrm>
            <a:off x="611560" y="738282"/>
            <a:ext cx="7431843" cy="1446550"/>
          </a:xfrm>
          <a:prstGeom prst="rect">
            <a:avLst/>
          </a:prstGeom>
        </p:spPr>
        <p:txBody>
          <a:bodyPr wrap="none">
            <a:spAutoFit/>
          </a:bodyPr>
          <a:lstStyle/>
          <a:p>
            <a:r>
              <a:rPr lang="en-US" sz="3200" b="1" dirty="0" smtClean="0">
                <a:latin typeface="TH SarabunPSK" pitchFamily="34" charset="-34"/>
                <a:cs typeface="TH SarabunPSK" pitchFamily="34" charset="-34"/>
              </a:rPr>
              <a:t>3.Ocean-ridge volcanoes</a:t>
            </a:r>
          </a:p>
          <a:p>
            <a:r>
              <a:rPr lang="th-TH" dirty="0">
                <a:latin typeface="TH SarabunPSK" pitchFamily="34" charset="-34"/>
                <a:cs typeface="TH SarabunPSK" pitchFamily="34" charset="-34"/>
              </a:rPr>
              <a:t>บริเวณส่วนลึกของ</a:t>
            </a:r>
            <a:r>
              <a:rPr lang="th-TH" dirty="0" smtClean="0">
                <a:latin typeface="TH SarabunPSK" pitchFamily="34" charset="-34"/>
                <a:cs typeface="TH SarabunPSK" pitchFamily="34" charset="-34"/>
              </a:rPr>
              <a:t>มหาสมุทรมี</a:t>
            </a:r>
            <a:r>
              <a:rPr lang="th-TH" dirty="0">
                <a:latin typeface="TH SarabunPSK" pitchFamily="34" charset="-34"/>
                <a:cs typeface="TH SarabunPSK" pitchFamily="34" charset="-34"/>
              </a:rPr>
              <a:t>แนวสันเขา (</a:t>
            </a:r>
            <a:r>
              <a:rPr lang="en-US" dirty="0">
                <a:latin typeface="TH SarabunPSK" pitchFamily="34" charset="-34"/>
                <a:cs typeface="TH SarabunPSK" pitchFamily="34" charset="-34"/>
              </a:rPr>
              <a:t>Ocean-ridge) </a:t>
            </a:r>
            <a:r>
              <a:rPr lang="th-TH" dirty="0">
                <a:latin typeface="TH SarabunPSK" pitchFamily="34" charset="-34"/>
                <a:cs typeface="TH SarabunPSK" pitchFamily="34" charset="-34"/>
              </a:rPr>
              <a:t>เชื่อมต่อกันยาวมาก</a:t>
            </a:r>
          </a:p>
          <a:p>
            <a:r>
              <a:rPr lang="th-TH" dirty="0" smtClean="0">
                <a:latin typeface="TH SarabunPSK" pitchFamily="34" charset="-34"/>
                <a:cs typeface="TH SarabunPSK" pitchFamily="34" charset="-34"/>
              </a:rPr>
              <a:t>และ</a:t>
            </a:r>
            <a:r>
              <a:rPr lang="th-TH" dirty="0">
                <a:latin typeface="TH SarabunPSK" pitchFamily="34" charset="-34"/>
                <a:cs typeface="TH SarabunPSK" pitchFamily="34" charset="-34"/>
              </a:rPr>
              <a:t>แผ่นเปลือกโลกใต้ทะเลมี</a:t>
            </a:r>
            <a:r>
              <a:rPr lang="th-TH" dirty="0" smtClean="0">
                <a:latin typeface="TH SarabunPSK" pitchFamily="34" charset="-34"/>
                <a:cs typeface="TH SarabunPSK" pitchFamily="34" charset="-34"/>
              </a:rPr>
              <a:t>การเคลื่อน</a:t>
            </a:r>
            <a:r>
              <a:rPr lang="th-TH" dirty="0">
                <a:latin typeface="TH SarabunPSK" pitchFamily="34" charset="-34"/>
                <a:cs typeface="TH SarabunPSK" pitchFamily="34" charset="-34"/>
              </a:rPr>
              <a:t>ตัวเลื่อน</a:t>
            </a:r>
            <a:r>
              <a:rPr lang="th-TH" dirty="0" smtClean="0">
                <a:latin typeface="TH SarabunPSK" pitchFamily="34" charset="-34"/>
                <a:cs typeface="TH SarabunPSK" pitchFamily="34" charset="-34"/>
              </a:rPr>
              <a:t>ไหลตลอดเวลา</a:t>
            </a:r>
            <a:r>
              <a:rPr lang="en-US" dirty="0" smtClean="0">
                <a:latin typeface="TH SarabunPSK" pitchFamily="34" charset="-34"/>
                <a:cs typeface="TH SarabunPSK" pitchFamily="34" charset="-34"/>
              </a:rPr>
              <a:t> </a:t>
            </a:r>
            <a:endParaRPr lang="th-TH" dirty="0">
              <a:latin typeface="TH SarabunPSK" pitchFamily="34" charset="-34"/>
              <a:cs typeface="TH SarabunPSK" pitchFamily="34" charset="-34"/>
            </a:endParaRPr>
          </a:p>
        </p:txBody>
      </p:sp>
      <p:pic>
        <p:nvPicPr>
          <p:cNvPr id="21506" name="Picture 2" descr="http://www.sunflowercosmos.org/blue_mable/volcanoes_images/z_ocean-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392" y="2184832"/>
            <a:ext cx="6224920" cy="41499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04048" y="6350647"/>
            <a:ext cx="2741456" cy="523220"/>
          </a:xfrm>
          <a:prstGeom prst="rect">
            <a:avLst/>
          </a:prstGeom>
        </p:spPr>
        <p:txBody>
          <a:bodyPr wrap="none">
            <a:spAutoFit/>
          </a:bodyPr>
          <a:lstStyle/>
          <a:p>
            <a:r>
              <a:rPr lang="th-TH" dirty="0">
                <a:latin typeface="TH SarabunPSK" pitchFamily="34" charset="-34"/>
                <a:cs typeface="TH SarabunPSK" pitchFamily="34" charset="-34"/>
              </a:rPr>
              <a:t>ภูเขาไฟในบริเวณ </a:t>
            </a:r>
            <a:r>
              <a:rPr lang="en-US" dirty="0">
                <a:latin typeface="TH SarabunPSK" pitchFamily="34" charset="-34"/>
                <a:cs typeface="TH SarabunPSK" pitchFamily="34" charset="-34"/>
              </a:rPr>
              <a:t>Iceland </a:t>
            </a:r>
            <a:endParaRPr lang="th-TH" dirty="0">
              <a:latin typeface="TH SarabunPSK" pitchFamily="34" charset="-34"/>
              <a:cs typeface="TH SarabunPSK" pitchFamily="34" charset="-34"/>
            </a:endParaRPr>
          </a:p>
        </p:txBody>
      </p:sp>
      <p:sp>
        <p:nvSpPr>
          <p:cNvPr id="8" name="Rectangle 7"/>
          <p:cNvSpPr/>
          <p:nvPr/>
        </p:nvSpPr>
        <p:spPr>
          <a:xfrm>
            <a:off x="1155392" y="6296815"/>
            <a:ext cx="4572000" cy="400110"/>
          </a:xfrm>
          <a:prstGeom prst="rect">
            <a:avLst/>
          </a:prstGeom>
        </p:spPr>
        <p:txBody>
          <a:bodyPr>
            <a:spAutoFit/>
          </a:bodyPr>
          <a:lstStyle/>
          <a:p>
            <a:r>
              <a:rPr lang="en-US" sz="2000" dirty="0">
                <a:latin typeface="TH SarabunPSK" pitchFamily="34" charset="-34"/>
                <a:cs typeface="TH SarabunPSK" pitchFamily="34" charset="-34"/>
              </a:rPr>
              <a:t>http://www.sunflowercosmos.org</a:t>
            </a:r>
            <a:endParaRPr lang="th-TH" sz="2000" dirty="0">
              <a:latin typeface="TH SarabunPSK" pitchFamily="34" charset="-34"/>
              <a:cs typeface="TH SarabunPSK" pitchFamily="34" charset="-34"/>
            </a:endParaRPr>
          </a:p>
        </p:txBody>
      </p:sp>
    </p:spTree>
    <p:extLst>
      <p:ext uri="{BB962C8B-B14F-4D97-AF65-F5344CB8AC3E}">
        <p14:creationId xmlns:p14="http://schemas.microsoft.com/office/powerpoint/2010/main" val="6634681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1795</TotalTime>
  <Words>3608</Words>
  <Application>Microsoft Office PowerPoint</Application>
  <PresentationFormat>On-screen Show (4:3)</PresentationFormat>
  <Paragraphs>496</Paragraphs>
  <Slides>75</Slides>
  <Notes>1</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119</cp:revision>
  <dcterms:created xsi:type="dcterms:W3CDTF">2012-06-14T04:32:08Z</dcterms:created>
  <dcterms:modified xsi:type="dcterms:W3CDTF">2013-10-31T06:49:09Z</dcterms:modified>
</cp:coreProperties>
</file>