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55"/>
  </p:notesMasterIdLst>
  <p:handoutMasterIdLst>
    <p:handoutMasterId r:id="rId56"/>
  </p:handoutMasterIdLst>
  <p:sldIdLst>
    <p:sldId id="256" r:id="rId2"/>
    <p:sldId id="488" r:id="rId3"/>
    <p:sldId id="518" r:id="rId4"/>
    <p:sldId id="575" r:id="rId5"/>
    <p:sldId id="576" r:id="rId6"/>
    <p:sldId id="577" r:id="rId7"/>
    <p:sldId id="578" r:id="rId8"/>
    <p:sldId id="579" r:id="rId9"/>
    <p:sldId id="581" r:id="rId10"/>
    <p:sldId id="645" r:id="rId11"/>
    <p:sldId id="583" r:id="rId12"/>
    <p:sldId id="584" r:id="rId13"/>
    <p:sldId id="585" r:id="rId14"/>
    <p:sldId id="586" r:id="rId15"/>
    <p:sldId id="594" r:id="rId16"/>
    <p:sldId id="648" r:id="rId17"/>
    <p:sldId id="588" r:id="rId18"/>
    <p:sldId id="582" r:id="rId19"/>
    <p:sldId id="589" r:id="rId20"/>
    <p:sldId id="590" r:id="rId21"/>
    <p:sldId id="647" r:id="rId22"/>
    <p:sldId id="593" r:id="rId23"/>
    <p:sldId id="646" r:id="rId24"/>
    <p:sldId id="595" r:id="rId25"/>
    <p:sldId id="651" r:id="rId26"/>
    <p:sldId id="652" r:id="rId27"/>
    <p:sldId id="653" r:id="rId28"/>
    <p:sldId id="591" r:id="rId29"/>
    <p:sldId id="598" r:id="rId30"/>
    <p:sldId id="600" r:id="rId31"/>
    <p:sldId id="650" r:id="rId32"/>
    <p:sldId id="605" r:id="rId33"/>
    <p:sldId id="606" r:id="rId34"/>
    <p:sldId id="607" r:id="rId35"/>
    <p:sldId id="608" r:id="rId36"/>
    <p:sldId id="609" r:id="rId37"/>
    <p:sldId id="656" r:id="rId38"/>
    <p:sldId id="610" r:id="rId39"/>
    <p:sldId id="654" r:id="rId40"/>
    <p:sldId id="611" r:id="rId41"/>
    <p:sldId id="596" r:id="rId42"/>
    <p:sldId id="658" r:id="rId43"/>
    <p:sldId id="612" r:id="rId44"/>
    <p:sldId id="613" r:id="rId45"/>
    <p:sldId id="614" r:id="rId46"/>
    <p:sldId id="615" r:id="rId47"/>
    <p:sldId id="617" r:id="rId48"/>
    <p:sldId id="655" r:id="rId49"/>
    <p:sldId id="618" r:id="rId50"/>
    <p:sldId id="619" r:id="rId51"/>
    <p:sldId id="657" r:id="rId52"/>
    <p:sldId id="621" r:id="rId53"/>
    <p:sldId id="623" r:id="rId54"/>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0000"/>
    <a:srgbClr val="FFCC66"/>
    <a:srgbClr val="FF9900"/>
    <a:srgbClr val="660066"/>
    <a:srgbClr val="12EE2C"/>
    <a:srgbClr val="FFCCCC"/>
    <a:srgbClr val="4C0000"/>
    <a:srgbClr val="99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71" autoAdjust="0"/>
  </p:normalViewPr>
  <p:slideViewPr>
    <p:cSldViewPr showGuides="1">
      <p:cViewPr varScale="1">
        <p:scale>
          <a:sx n="70" d="100"/>
          <a:sy n="70" d="100"/>
        </p:scale>
        <p:origin x="-1380" y="-90"/>
      </p:cViewPr>
      <p:guideLst>
        <p:guide orient="horz" pos="2304"/>
        <p:guide pos="2880"/>
      </p:guideLst>
    </p:cSldViewPr>
  </p:slideViewPr>
  <p:outlineViewPr>
    <p:cViewPr>
      <p:scale>
        <a:sx n="33" d="100"/>
        <a:sy n="33" d="100"/>
      </p:scale>
      <p:origin x="0" y="1194"/>
    </p:cViewPr>
  </p:outlineViewPr>
  <p:notesTextViewPr>
    <p:cViewPr>
      <p:scale>
        <a:sx n="1" d="1"/>
        <a:sy n="1" d="1"/>
      </p:scale>
      <p:origin x="0" y="0"/>
    </p:cViewPr>
  </p:notesTextViewPr>
  <p:sorterViewPr>
    <p:cViewPr>
      <p:scale>
        <a:sx n="100" d="100"/>
        <a:sy n="100" d="100"/>
      </p:scale>
      <p:origin x="0" y="31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936A60-1BDE-4B06-96E0-1080FB710256}" type="datetimeFigureOut">
              <a:rPr lang="th-TH" smtClean="0"/>
              <a:pPr/>
              <a:t>31/10/56</a:t>
            </a:fld>
            <a:endParaRPr lang="th-TH"/>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General Geology  1162303</a:t>
            </a:r>
            <a:endParaRPr lang="th-TH"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FB9AEE-2A55-453B-A464-7ADA3E52F6F0}" type="slidenum">
              <a:rPr lang="th-TH" smtClean="0"/>
              <a:pPr/>
              <a:t>‹#›</a:t>
            </a:fld>
            <a:endParaRPr lang="th-TH"/>
          </a:p>
        </p:txBody>
      </p:sp>
    </p:spTree>
    <p:extLst>
      <p:ext uri="{BB962C8B-B14F-4D97-AF65-F5344CB8AC3E}">
        <p14:creationId xmlns:p14="http://schemas.microsoft.com/office/powerpoint/2010/main" val="2578941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8F1BF0-3F0F-4DE9-B018-9DEEF198E166}" type="datetimeFigureOut">
              <a:rPr lang="th-TH" smtClean="0"/>
              <a:pPr/>
              <a:t>31/10/56</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General Geology  1162303</a:t>
            </a:r>
            <a:endParaRPr lang="th-TH"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9CA195-6ABB-45B9-80A7-2A2C66265303}" type="slidenum">
              <a:rPr lang="th-TH" smtClean="0"/>
              <a:pPr/>
              <a:t>‹#›</a:t>
            </a:fld>
            <a:endParaRPr lang="th-TH"/>
          </a:p>
        </p:txBody>
      </p:sp>
    </p:spTree>
    <p:extLst>
      <p:ext uri="{BB962C8B-B14F-4D97-AF65-F5344CB8AC3E}">
        <p14:creationId xmlns:p14="http://schemas.microsoft.com/office/powerpoint/2010/main" val="295864967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C39CA195-6ABB-45B9-80A7-2A2C66265303}" type="slidenum">
              <a:rPr lang="th-TH" smtClean="0"/>
              <a:pPr/>
              <a:t>1</a:t>
            </a:fld>
            <a:endParaRPr lang="th-TH"/>
          </a:p>
        </p:txBody>
      </p:sp>
      <p:sp>
        <p:nvSpPr>
          <p:cNvPr id="5" name="Footer Placeholder 4"/>
          <p:cNvSpPr>
            <a:spLocks noGrp="1"/>
          </p:cNvSpPr>
          <p:nvPr>
            <p:ph type="ftr" sz="quarter" idx="11"/>
          </p:nvPr>
        </p:nvSpPr>
        <p:spPr/>
        <p:txBody>
          <a:bodyPr/>
          <a:lstStyle/>
          <a:p>
            <a:r>
              <a:rPr lang="en-US" dirty="0" smtClean="0"/>
              <a:t>General Geology  1162303</a:t>
            </a:r>
            <a:endParaRPr lang="th-TH" dirty="0"/>
          </a:p>
        </p:txBody>
      </p:sp>
    </p:spTree>
    <p:extLst>
      <p:ext uri="{BB962C8B-B14F-4D97-AF65-F5344CB8AC3E}">
        <p14:creationId xmlns:p14="http://schemas.microsoft.com/office/powerpoint/2010/main" val="21695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Footer Placeholder 3"/>
          <p:cNvSpPr>
            <a:spLocks noGrp="1"/>
          </p:cNvSpPr>
          <p:nvPr>
            <p:ph type="ftr" sz="quarter" idx="10"/>
          </p:nvPr>
        </p:nvSpPr>
        <p:spPr/>
        <p:txBody>
          <a:bodyPr/>
          <a:lstStyle/>
          <a:p>
            <a:r>
              <a:rPr lang="en-US" dirty="0" smtClean="0"/>
              <a:t>General Geology  1162303</a:t>
            </a:r>
            <a:endParaRPr lang="th-TH" dirty="0"/>
          </a:p>
        </p:txBody>
      </p:sp>
      <p:sp>
        <p:nvSpPr>
          <p:cNvPr id="5" name="Slide Number Placeholder 4"/>
          <p:cNvSpPr>
            <a:spLocks noGrp="1"/>
          </p:cNvSpPr>
          <p:nvPr>
            <p:ph type="sldNum" sz="quarter" idx="11"/>
          </p:nvPr>
        </p:nvSpPr>
        <p:spPr/>
        <p:txBody>
          <a:bodyPr/>
          <a:lstStyle/>
          <a:p>
            <a:fld id="{C39CA195-6ABB-45B9-80A7-2A2C66265303}" type="slidenum">
              <a:rPr lang="th-TH" smtClean="0"/>
              <a:pPr/>
              <a:t>2</a:t>
            </a:fld>
            <a:endParaRPr lang="th-TH"/>
          </a:p>
        </p:txBody>
      </p:sp>
    </p:spTree>
    <p:extLst>
      <p:ext uri="{BB962C8B-B14F-4D97-AF65-F5344CB8AC3E}">
        <p14:creationId xmlns:p14="http://schemas.microsoft.com/office/powerpoint/2010/main" val="2465223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Footer Placeholder 3"/>
          <p:cNvSpPr>
            <a:spLocks noGrp="1"/>
          </p:cNvSpPr>
          <p:nvPr>
            <p:ph type="ftr" sz="quarter" idx="10"/>
          </p:nvPr>
        </p:nvSpPr>
        <p:spPr/>
        <p:txBody>
          <a:bodyPr/>
          <a:lstStyle/>
          <a:p>
            <a:r>
              <a:rPr lang="en-US" dirty="0" smtClean="0"/>
              <a:t>General Geology  1162303</a:t>
            </a:r>
            <a:endParaRPr lang="th-TH" dirty="0"/>
          </a:p>
        </p:txBody>
      </p:sp>
      <p:sp>
        <p:nvSpPr>
          <p:cNvPr id="5" name="Slide Number Placeholder 4"/>
          <p:cNvSpPr>
            <a:spLocks noGrp="1"/>
          </p:cNvSpPr>
          <p:nvPr>
            <p:ph type="sldNum" sz="quarter" idx="11"/>
          </p:nvPr>
        </p:nvSpPr>
        <p:spPr/>
        <p:txBody>
          <a:bodyPr/>
          <a:lstStyle/>
          <a:p>
            <a:fld id="{C39CA195-6ABB-45B9-80A7-2A2C66265303}" type="slidenum">
              <a:rPr lang="th-TH" smtClean="0"/>
              <a:pPr/>
              <a:t>5</a:t>
            </a:fld>
            <a:endParaRPr lang="th-TH"/>
          </a:p>
        </p:txBody>
      </p:sp>
    </p:spTree>
    <p:extLst>
      <p:ext uri="{BB962C8B-B14F-4D97-AF65-F5344CB8AC3E}">
        <p14:creationId xmlns:p14="http://schemas.microsoft.com/office/powerpoint/2010/main" val="2836514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074E03-95E9-4BF1-8104-B19B12468504}" type="datetime1">
              <a:rPr lang="th-TH" smtClean="0"/>
              <a:pPr/>
              <a:t>31/10/56</a:t>
            </a:fld>
            <a:endParaRPr lang="th-TH"/>
          </a:p>
        </p:txBody>
      </p:sp>
      <p:sp>
        <p:nvSpPr>
          <p:cNvPr id="5" name="Footer Placeholder 4"/>
          <p:cNvSpPr>
            <a:spLocks noGrp="1"/>
          </p:cNvSpPr>
          <p:nvPr>
            <p:ph type="ftr" sz="quarter" idx="11"/>
          </p:nvPr>
        </p:nvSpPr>
        <p:spPr/>
        <p:txBody>
          <a:bodyPr/>
          <a:lstStyle/>
          <a:p>
            <a:r>
              <a:rPr lang="en-US" dirty="0" smtClean="0"/>
              <a:t>General Geology 1162303</a:t>
            </a:r>
            <a:endParaRPr lang="th-TH" dirty="0"/>
          </a:p>
        </p:txBody>
      </p:sp>
      <p:sp>
        <p:nvSpPr>
          <p:cNvPr id="6" name="Slide Number Placeholder 5"/>
          <p:cNvSpPr>
            <a:spLocks noGrp="1"/>
          </p:cNvSpPr>
          <p:nvPr>
            <p:ph type="sldNum" sz="quarter" idx="12"/>
          </p:nvPr>
        </p:nvSpPr>
        <p:spPr/>
        <p:txBody>
          <a:bodyPr/>
          <a:lstStyle/>
          <a:p>
            <a:fld id="{D9D82A11-2271-46CA-84F9-197C7A6C4A16}"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10B498-D829-4BB1-982D-E08FA28B6895}" type="datetime1">
              <a:rPr lang="th-TH" smtClean="0"/>
              <a:pPr/>
              <a:t>31/10/56</a:t>
            </a:fld>
            <a:endParaRPr lang="th-TH"/>
          </a:p>
        </p:txBody>
      </p:sp>
      <p:sp>
        <p:nvSpPr>
          <p:cNvPr id="5" name="Footer Placeholder 4"/>
          <p:cNvSpPr>
            <a:spLocks noGrp="1"/>
          </p:cNvSpPr>
          <p:nvPr>
            <p:ph type="ftr" sz="quarter" idx="11"/>
          </p:nvPr>
        </p:nvSpPr>
        <p:spPr/>
        <p:txBody>
          <a:bodyPr/>
          <a:lstStyle/>
          <a:p>
            <a:r>
              <a:rPr lang="en-US" dirty="0" smtClean="0"/>
              <a:t>General Geology 1162303</a:t>
            </a:r>
            <a:endParaRPr lang="th-TH" dirty="0"/>
          </a:p>
        </p:txBody>
      </p:sp>
      <p:sp>
        <p:nvSpPr>
          <p:cNvPr id="6" name="Slide Number Placeholder 5"/>
          <p:cNvSpPr>
            <a:spLocks noGrp="1"/>
          </p:cNvSpPr>
          <p:nvPr>
            <p:ph type="sldNum" sz="quarter" idx="12"/>
          </p:nvPr>
        </p:nvSpPr>
        <p:spPr/>
        <p:txBody>
          <a:bodyPr/>
          <a:lstStyle/>
          <a:p>
            <a:fld id="{D9D82A11-2271-46CA-84F9-197C7A6C4A16}"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825E06-D34B-41A3-81FA-DF992DFE329F}" type="datetime1">
              <a:rPr lang="th-TH" smtClean="0"/>
              <a:pPr/>
              <a:t>31/10/56</a:t>
            </a:fld>
            <a:endParaRPr lang="th-TH"/>
          </a:p>
        </p:txBody>
      </p:sp>
      <p:sp>
        <p:nvSpPr>
          <p:cNvPr id="5" name="Footer Placeholder 4"/>
          <p:cNvSpPr>
            <a:spLocks noGrp="1"/>
          </p:cNvSpPr>
          <p:nvPr>
            <p:ph type="ftr" sz="quarter" idx="11"/>
          </p:nvPr>
        </p:nvSpPr>
        <p:spPr/>
        <p:txBody>
          <a:bodyPr/>
          <a:lstStyle/>
          <a:p>
            <a:r>
              <a:rPr lang="en-US" dirty="0" smtClean="0"/>
              <a:t>General Geology 1162303</a:t>
            </a:r>
            <a:endParaRPr lang="th-TH" dirty="0"/>
          </a:p>
        </p:txBody>
      </p:sp>
      <p:sp>
        <p:nvSpPr>
          <p:cNvPr id="6" name="Slide Number Placeholder 5"/>
          <p:cNvSpPr>
            <a:spLocks noGrp="1"/>
          </p:cNvSpPr>
          <p:nvPr>
            <p:ph type="sldNum" sz="quarter" idx="12"/>
          </p:nvPr>
        </p:nvSpPr>
        <p:spPr/>
        <p:txBody>
          <a:bodyPr/>
          <a:lstStyle/>
          <a:p>
            <a:fld id="{D9D82A11-2271-46CA-84F9-197C7A6C4A16}"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326324-D5C3-4F37-8894-F7BCB81F52C1}" type="datetime1">
              <a:rPr lang="th-TH" smtClean="0"/>
              <a:pPr/>
              <a:t>31/10/56</a:t>
            </a:fld>
            <a:endParaRPr lang="th-TH"/>
          </a:p>
        </p:txBody>
      </p:sp>
      <p:sp>
        <p:nvSpPr>
          <p:cNvPr id="5" name="Footer Placeholder 4"/>
          <p:cNvSpPr>
            <a:spLocks noGrp="1"/>
          </p:cNvSpPr>
          <p:nvPr>
            <p:ph type="ftr" sz="quarter" idx="11"/>
          </p:nvPr>
        </p:nvSpPr>
        <p:spPr/>
        <p:txBody>
          <a:bodyPr/>
          <a:lstStyle/>
          <a:p>
            <a:r>
              <a:rPr lang="en-US" dirty="0" smtClean="0"/>
              <a:t>General Geology 1162303</a:t>
            </a:r>
            <a:endParaRPr lang="th-TH" dirty="0"/>
          </a:p>
        </p:txBody>
      </p:sp>
      <p:sp>
        <p:nvSpPr>
          <p:cNvPr id="6" name="Slide Number Placeholder 5"/>
          <p:cNvSpPr>
            <a:spLocks noGrp="1"/>
          </p:cNvSpPr>
          <p:nvPr>
            <p:ph type="sldNum" sz="quarter" idx="12"/>
          </p:nvPr>
        </p:nvSpPr>
        <p:spPr/>
        <p:txBody>
          <a:bodyPr/>
          <a:lstStyle/>
          <a:p>
            <a:fld id="{D9D82A11-2271-46CA-84F9-197C7A6C4A16}"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EF416E-0A5C-4495-996C-97CB0A03F4BE}" type="datetime1">
              <a:rPr lang="th-TH" smtClean="0"/>
              <a:pPr/>
              <a:t>31/10/56</a:t>
            </a:fld>
            <a:endParaRPr lang="th-TH"/>
          </a:p>
        </p:txBody>
      </p:sp>
      <p:sp>
        <p:nvSpPr>
          <p:cNvPr id="5" name="Footer Placeholder 4"/>
          <p:cNvSpPr>
            <a:spLocks noGrp="1"/>
          </p:cNvSpPr>
          <p:nvPr>
            <p:ph type="ftr" sz="quarter" idx="11"/>
          </p:nvPr>
        </p:nvSpPr>
        <p:spPr/>
        <p:txBody>
          <a:bodyPr/>
          <a:lstStyle/>
          <a:p>
            <a:r>
              <a:rPr lang="en-US" dirty="0" smtClean="0"/>
              <a:t>General Geology 1162303</a:t>
            </a:r>
            <a:endParaRPr lang="th-TH" dirty="0"/>
          </a:p>
        </p:txBody>
      </p:sp>
      <p:sp>
        <p:nvSpPr>
          <p:cNvPr id="6" name="Slide Number Placeholder 5"/>
          <p:cNvSpPr>
            <a:spLocks noGrp="1"/>
          </p:cNvSpPr>
          <p:nvPr>
            <p:ph type="sldNum" sz="quarter" idx="12"/>
          </p:nvPr>
        </p:nvSpPr>
        <p:spPr/>
        <p:txBody>
          <a:bodyPr/>
          <a:lstStyle/>
          <a:p>
            <a:fld id="{D9D82A11-2271-46CA-84F9-197C7A6C4A16}" type="slidenum">
              <a:rPr lang="th-TH" smtClean="0"/>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679918-2330-4644-99A7-500FD63C238B}" type="datetime1">
              <a:rPr lang="th-TH" smtClean="0"/>
              <a:pPr/>
              <a:t>31/10/56</a:t>
            </a:fld>
            <a:endParaRPr lang="th-TH"/>
          </a:p>
        </p:txBody>
      </p:sp>
      <p:sp>
        <p:nvSpPr>
          <p:cNvPr id="6" name="Footer Placeholder 5"/>
          <p:cNvSpPr>
            <a:spLocks noGrp="1"/>
          </p:cNvSpPr>
          <p:nvPr>
            <p:ph type="ftr" sz="quarter" idx="11"/>
          </p:nvPr>
        </p:nvSpPr>
        <p:spPr/>
        <p:txBody>
          <a:bodyPr/>
          <a:lstStyle/>
          <a:p>
            <a:r>
              <a:rPr lang="en-US" dirty="0" smtClean="0"/>
              <a:t>General Geology 1162303</a:t>
            </a:r>
            <a:endParaRPr lang="th-TH" dirty="0"/>
          </a:p>
        </p:txBody>
      </p:sp>
      <p:sp>
        <p:nvSpPr>
          <p:cNvPr id="7" name="Slide Number Placeholder 6"/>
          <p:cNvSpPr>
            <a:spLocks noGrp="1"/>
          </p:cNvSpPr>
          <p:nvPr>
            <p:ph type="sldNum" sz="quarter" idx="12"/>
          </p:nvPr>
        </p:nvSpPr>
        <p:spPr/>
        <p:txBody>
          <a:bodyPr/>
          <a:lstStyle/>
          <a:p>
            <a:fld id="{D9D82A11-2271-46CA-84F9-197C7A6C4A16}"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72D4A1-703D-4574-A427-5BC87A896EEA}" type="datetime1">
              <a:rPr lang="th-TH" smtClean="0"/>
              <a:pPr/>
              <a:t>31/10/56</a:t>
            </a:fld>
            <a:endParaRPr lang="th-TH"/>
          </a:p>
        </p:txBody>
      </p:sp>
      <p:sp>
        <p:nvSpPr>
          <p:cNvPr id="8" name="Footer Placeholder 7"/>
          <p:cNvSpPr>
            <a:spLocks noGrp="1"/>
          </p:cNvSpPr>
          <p:nvPr>
            <p:ph type="ftr" sz="quarter" idx="11"/>
          </p:nvPr>
        </p:nvSpPr>
        <p:spPr/>
        <p:txBody>
          <a:bodyPr/>
          <a:lstStyle/>
          <a:p>
            <a:r>
              <a:rPr lang="en-US" dirty="0" smtClean="0"/>
              <a:t>General Geology 1162303</a:t>
            </a:r>
            <a:endParaRPr lang="th-TH" dirty="0"/>
          </a:p>
        </p:txBody>
      </p:sp>
      <p:sp>
        <p:nvSpPr>
          <p:cNvPr id="9" name="Slide Number Placeholder 8"/>
          <p:cNvSpPr>
            <a:spLocks noGrp="1"/>
          </p:cNvSpPr>
          <p:nvPr>
            <p:ph type="sldNum" sz="quarter" idx="12"/>
          </p:nvPr>
        </p:nvSpPr>
        <p:spPr/>
        <p:txBody>
          <a:bodyPr/>
          <a:lstStyle/>
          <a:p>
            <a:fld id="{D9D82A11-2271-46CA-84F9-197C7A6C4A16}"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808C97-4F0F-4A7A-BC98-C084900E59C9}" type="datetime1">
              <a:rPr lang="th-TH" smtClean="0"/>
              <a:pPr/>
              <a:t>31/10/56</a:t>
            </a:fld>
            <a:endParaRPr lang="th-TH"/>
          </a:p>
        </p:txBody>
      </p:sp>
      <p:sp>
        <p:nvSpPr>
          <p:cNvPr id="4" name="Footer Placeholder 3"/>
          <p:cNvSpPr>
            <a:spLocks noGrp="1"/>
          </p:cNvSpPr>
          <p:nvPr>
            <p:ph type="ftr" sz="quarter" idx="11"/>
          </p:nvPr>
        </p:nvSpPr>
        <p:spPr/>
        <p:txBody>
          <a:bodyPr/>
          <a:lstStyle/>
          <a:p>
            <a:r>
              <a:rPr lang="en-US" dirty="0" smtClean="0"/>
              <a:t>General Geology 1162303</a:t>
            </a:r>
            <a:endParaRPr lang="th-TH" dirty="0"/>
          </a:p>
        </p:txBody>
      </p:sp>
      <p:sp>
        <p:nvSpPr>
          <p:cNvPr id="5" name="Slide Number Placeholder 4"/>
          <p:cNvSpPr>
            <a:spLocks noGrp="1"/>
          </p:cNvSpPr>
          <p:nvPr>
            <p:ph type="sldNum" sz="quarter" idx="12"/>
          </p:nvPr>
        </p:nvSpPr>
        <p:spPr/>
        <p:txBody>
          <a:bodyPr/>
          <a:lstStyle/>
          <a:p>
            <a:fld id="{D9D82A11-2271-46CA-84F9-197C7A6C4A16}"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07BBB-03A9-4EFF-A88A-37CFBE2C11F6}" type="datetime1">
              <a:rPr lang="th-TH" smtClean="0"/>
              <a:pPr/>
              <a:t>31/10/56</a:t>
            </a:fld>
            <a:endParaRPr lang="th-TH"/>
          </a:p>
        </p:txBody>
      </p:sp>
      <p:sp>
        <p:nvSpPr>
          <p:cNvPr id="3" name="Footer Placeholder 2"/>
          <p:cNvSpPr>
            <a:spLocks noGrp="1"/>
          </p:cNvSpPr>
          <p:nvPr>
            <p:ph type="ftr" sz="quarter" idx="11"/>
          </p:nvPr>
        </p:nvSpPr>
        <p:spPr/>
        <p:txBody>
          <a:bodyPr/>
          <a:lstStyle/>
          <a:p>
            <a:r>
              <a:rPr lang="en-US" dirty="0" smtClean="0"/>
              <a:t>General Geology 1162303</a:t>
            </a:r>
            <a:endParaRPr lang="th-TH" dirty="0"/>
          </a:p>
        </p:txBody>
      </p:sp>
      <p:sp>
        <p:nvSpPr>
          <p:cNvPr id="4" name="Slide Number Placeholder 3"/>
          <p:cNvSpPr>
            <a:spLocks noGrp="1"/>
          </p:cNvSpPr>
          <p:nvPr>
            <p:ph type="sldNum" sz="quarter" idx="12"/>
          </p:nvPr>
        </p:nvSpPr>
        <p:spPr/>
        <p:txBody>
          <a:bodyPr/>
          <a:lstStyle/>
          <a:p>
            <a:fld id="{D9D82A11-2271-46CA-84F9-197C7A6C4A16}"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6DA26-7925-4367-8482-0A3F02D5A5C5}" type="datetime1">
              <a:rPr lang="th-TH" smtClean="0"/>
              <a:pPr/>
              <a:t>31/10/56</a:t>
            </a:fld>
            <a:endParaRPr lang="th-TH"/>
          </a:p>
        </p:txBody>
      </p:sp>
      <p:sp>
        <p:nvSpPr>
          <p:cNvPr id="6" name="Footer Placeholder 5"/>
          <p:cNvSpPr>
            <a:spLocks noGrp="1"/>
          </p:cNvSpPr>
          <p:nvPr>
            <p:ph type="ftr" sz="quarter" idx="11"/>
          </p:nvPr>
        </p:nvSpPr>
        <p:spPr/>
        <p:txBody>
          <a:bodyPr/>
          <a:lstStyle/>
          <a:p>
            <a:r>
              <a:rPr lang="en-US" dirty="0" smtClean="0"/>
              <a:t>General Geology 1162303</a:t>
            </a:r>
            <a:endParaRPr lang="th-TH" dirty="0"/>
          </a:p>
        </p:txBody>
      </p:sp>
      <p:sp>
        <p:nvSpPr>
          <p:cNvPr id="7" name="Slide Number Placeholder 6"/>
          <p:cNvSpPr>
            <a:spLocks noGrp="1"/>
          </p:cNvSpPr>
          <p:nvPr>
            <p:ph type="sldNum" sz="quarter" idx="12"/>
          </p:nvPr>
        </p:nvSpPr>
        <p:spPr/>
        <p:txBody>
          <a:bodyPr/>
          <a:lstStyle/>
          <a:p>
            <a:fld id="{D9D82A11-2271-46CA-84F9-197C7A6C4A16}" type="slidenum">
              <a:rPr lang="th-TH" smtClean="0"/>
              <a:pPr/>
              <a:t>‹#›</a:t>
            </a:fld>
            <a:endParaRPr lang="th-TH"/>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0D584F2-BD51-404E-8975-8FEE76E6DB26}" type="datetime1">
              <a:rPr lang="th-TH" smtClean="0"/>
              <a:pPr/>
              <a:t>31/10/56</a:t>
            </a:fld>
            <a:endParaRPr lang="th-TH"/>
          </a:p>
        </p:txBody>
      </p:sp>
      <p:sp>
        <p:nvSpPr>
          <p:cNvPr id="9" name="Slide Number Placeholder 8"/>
          <p:cNvSpPr>
            <a:spLocks noGrp="1"/>
          </p:cNvSpPr>
          <p:nvPr>
            <p:ph type="sldNum" sz="quarter" idx="11"/>
          </p:nvPr>
        </p:nvSpPr>
        <p:spPr/>
        <p:txBody>
          <a:bodyPr/>
          <a:lstStyle/>
          <a:p>
            <a:fld id="{D9D82A11-2271-46CA-84F9-197C7A6C4A16}" type="slidenum">
              <a:rPr lang="th-TH" smtClean="0"/>
              <a:pPr/>
              <a:t>‹#›</a:t>
            </a:fld>
            <a:endParaRPr lang="th-TH"/>
          </a:p>
        </p:txBody>
      </p:sp>
      <p:sp>
        <p:nvSpPr>
          <p:cNvPr id="10" name="Footer Placeholder 9"/>
          <p:cNvSpPr>
            <a:spLocks noGrp="1"/>
          </p:cNvSpPr>
          <p:nvPr>
            <p:ph type="ftr" sz="quarter" idx="12"/>
          </p:nvPr>
        </p:nvSpPr>
        <p:spPr/>
        <p:txBody>
          <a:bodyPr/>
          <a:lstStyle/>
          <a:p>
            <a:r>
              <a:rPr lang="en-US" dirty="0" smtClean="0"/>
              <a:t>General Geology 1162303</a:t>
            </a:r>
            <a:endParaRPr lang="th-TH"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9D82A11-2271-46CA-84F9-197C7A6C4A16}" type="slidenum">
              <a:rPr lang="th-TH" smtClean="0"/>
              <a:pPr/>
              <a:t>‹#›</a:t>
            </a:fld>
            <a:endParaRPr lang="th-TH"/>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dirty="0" smtClean="0"/>
              <a:t>General Geology 1162303</a:t>
            </a:r>
            <a:endParaRPr lang="th-TH"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2A5A372-F637-4618-8666-FECA2C6C126F}" type="datetime1">
              <a:rPr lang="th-TH" smtClean="0"/>
              <a:pPr/>
              <a:t>31/10/56</a:t>
            </a:fld>
            <a:endParaRPr lang="th-TH"/>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negeology.org/home.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upload.wikimedia.org/wikipedia/commons/1/12/Tafoni_03.jp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Sulfuric_acid" TargetMode="External"/><Relationship Id="rId2" Type="http://schemas.openxmlformats.org/officeDocument/2006/relationships/hyperlink" Target="http://en.wikipedia.org/wiki/Sulfur_trioxid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upload.wikimedia.org/wikipedia/commons/6/6d/Lava_z14.j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ardeninginfozone.com/wp-content/uploads/2010/07/Soil-types.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upload.wikimedia.org/wikipedia/commons/1/13/KharazaArch.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upload.wikimedia.org/wikipedia/commons/3/3d/LS-usgs.gi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upload.wikimedia.org/wikipedia/commons/6/63/Slide-guerrero1.JP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upload.wikimedia.org/wikipedia/commons/1/15/Rockslide_at_Oddicombe.jp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godsandaliensmagazine.com/wp-content/uploads/2012/04/barringer-meteorite-crater.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e Geology">
            <a:hlinkClick r:id="rId3" tooltip="One Geology"/>
          </p:cNvPr>
          <p:cNvPicPr>
            <a:picLocks noChangeAspect="1" noChangeArrowheads="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298876" y="1"/>
            <a:ext cx="4442069" cy="40882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48679"/>
            <a:ext cx="9144000" cy="1015663"/>
          </a:xfrm>
          <a:prstGeom prst="rect">
            <a:avLst/>
          </a:prstGeom>
        </p:spPr>
        <p:txBody>
          <a:bodyPr wrap="square">
            <a:spAutoFit/>
          </a:bodyPr>
          <a:lstStyle/>
          <a:p>
            <a:pPr algn="ctr"/>
            <a:r>
              <a:rPr lang="th-TH" sz="6000" b="1" dirty="0" smtClean="0">
                <a:solidFill>
                  <a:srgbClr val="FF0000"/>
                </a:solidFill>
                <a:effectLst>
                  <a:outerShdw blurRad="38100" dist="38100" dir="2700000" algn="tl">
                    <a:srgbClr val="000000">
                      <a:alpha val="43137"/>
                    </a:srgbClr>
                  </a:outerShdw>
                </a:effectLst>
                <a:latin typeface="TH SarabunPSK" pitchFamily="34" charset="-34"/>
                <a:cs typeface="TH SarabunPSK" pitchFamily="34" charset="-34"/>
              </a:rPr>
              <a:t>ธรณีวิทยาทั่วไป</a:t>
            </a:r>
            <a:endParaRPr lang="th-TH" sz="6000" b="1" dirty="0">
              <a:solidFill>
                <a:srgbClr val="FF0000"/>
              </a:solidFill>
              <a:effectLst>
                <a:outerShdw blurRad="38100" dist="38100" dir="2700000" algn="tl">
                  <a:srgbClr val="000000">
                    <a:alpha val="43137"/>
                  </a:srgbClr>
                </a:outerShdw>
              </a:effectLst>
              <a:latin typeface="TH SarabunPSK" pitchFamily="34" charset="-34"/>
              <a:cs typeface="TH SarabunPSK" pitchFamily="34" charset="-34"/>
            </a:endParaRPr>
          </a:p>
        </p:txBody>
      </p:sp>
      <p:sp>
        <p:nvSpPr>
          <p:cNvPr id="5" name="Rectangle 4"/>
          <p:cNvSpPr/>
          <p:nvPr/>
        </p:nvSpPr>
        <p:spPr>
          <a:xfrm>
            <a:off x="85740" y="1373023"/>
            <a:ext cx="9144000" cy="923330"/>
          </a:xfrm>
          <a:prstGeom prst="rect">
            <a:avLst/>
          </a:prstGeom>
        </p:spPr>
        <p:txBody>
          <a:bodyPr wrap="square">
            <a:spAutoFit/>
          </a:bodyPr>
          <a:lstStyle/>
          <a:p>
            <a:pPr algn="ctr"/>
            <a:r>
              <a:rPr lang="en-US" sz="5400" b="1" dirty="0" smtClean="0">
                <a:solidFill>
                  <a:srgbClr val="FF0000"/>
                </a:solidFill>
                <a:effectLst>
                  <a:outerShdw blurRad="38100" dist="38100" dir="2700000" algn="tl">
                    <a:srgbClr val="000000">
                      <a:alpha val="43137"/>
                    </a:srgbClr>
                  </a:outerShdw>
                </a:effectLst>
                <a:latin typeface="TH SarabunPSK" pitchFamily="34" charset="-34"/>
                <a:cs typeface="TH SarabunPSK" pitchFamily="34" charset="-34"/>
              </a:rPr>
              <a:t>General Geology</a:t>
            </a:r>
            <a:endParaRPr lang="th-TH" sz="5400" b="1" dirty="0">
              <a:solidFill>
                <a:srgbClr val="FF0000"/>
              </a:solidFill>
              <a:effectLst>
                <a:outerShdw blurRad="38100" dist="38100" dir="2700000" algn="tl">
                  <a:srgbClr val="000000">
                    <a:alpha val="43137"/>
                  </a:srgbClr>
                </a:outerShdw>
              </a:effectLst>
              <a:latin typeface="TH SarabunPSK" pitchFamily="34" charset="-34"/>
              <a:cs typeface="TH SarabunPSK" pitchFamily="34" charset="-34"/>
            </a:endParaRPr>
          </a:p>
        </p:txBody>
      </p:sp>
      <p:sp>
        <p:nvSpPr>
          <p:cNvPr id="6" name="Rectangle 5"/>
          <p:cNvSpPr/>
          <p:nvPr/>
        </p:nvSpPr>
        <p:spPr>
          <a:xfrm>
            <a:off x="0" y="2229786"/>
            <a:ext cx="9144000" cy="1323439"/>
          </a:xfrm>
          <a:prstGeom prst="rect">
            <a:avLst/>
          </a:prstGeom>
        </p:spPr>
        <p:txBody>
          <a:bodyPr wrap="square">
            <a:spAutoFit/>
          </a:bodyPr>
          <a:lstStyle/>
          <a:p>
            <a:pPr algn="ctr"/>
            <a:r>
              <a:rPr lang="th-TH" sz="4000" b="1" dirty="0" smtClean="0">
                <a:solidFill>
                  <a:srgbClr val="660066"/>
                </a:solidFill>
                <a:effectLst>
                  <a:outerShdw blurRad="38100" dist="38100" dir="2700000" algn="tl">
                    <a:srgbClr val="000000">
                      <a:alpha val="43137"/>
                    </a:srgbClr>
                  </a:outerShdw>
                </a:effectLst>
                <a:latin typeface="TH SarabunPSK" pitchFamily="34" charset="-34"/>
                <a:cs typeface="TH SarabunPSK" pitchFamily="34" charset="-34"/>
              </a:rPr>
              <a:t> รหัสวิชา   1162303</a:t>
            </a:r>
          </a:p>
          <a:p>
            <a:pPr algn="ctr"/>
            <a:r>
              <a:rPr lang="th-TH" sz="4000" b="1" dirty="0" smtClean="0">
                <a:solidFill>
                  <a:srgbClr val="660066"/>
                </a:solidFill>
                <a:effectLst>
                  <a:outerShdw blurRad="38100" dist="38100" dir="2700000" algn="tl">
                    <a:srgbClr val="000000">
                      <a:alpha val="43137"/>
                    </a:srgbClr>
                  </a:outerShdw>
                </a:effectLst>
                <a:latin typeface="TH SarabunPSK" pitchFamily="34" charset="-34"/>
                <a:cs typeface="TH SarabunPSK" pitchFamily="34" charset="-34"/>
              </a:rPr>
              <a:t>หน่วยกิต  </a:t>
            </a:r>
            <a:r>
              <a:rPr lang="en-US" sz="4000" b="1" dirty="0">
                <a:solidFill>
                  <a:srgbClr val="660066"/>
                </a:solidFill>
                <a:effectLst>
                  <a:outerShdw blurRad="38100" dist="38100" dir="2700000" algn="tl">
                    <a:srgbClr val="000000">
                      <a:alpha val="43137"/>
                    </a:srgbClr>
                  </a:outerShdw>
                </a:effectLst>
                <a:latin typeface="TH SarabunPSK" pitchFamily="34" charset="-34"/>
                <a:cs typeface="TH SarabunPSK" pitchFamily="34" charset="-34"/>
              </a:rPr>
              <a:t>3</a:t>
            </a:r>
            <a:r>
              <a:rPr lang="th-TH" sz="4000" b="1" dirty="0" smtClean="0">
                <a:solidFill>
                  <a:srgbClr val="660066"/>
                </a:solidFill>
                <a:effectLst>
                  <a:outerShdw blurRad="38100" dist="38100" dir="2700000" algn="tl">
                    <a:srgbClr val="000000">
                      <a:alpha val="43137"/>
                    </a:srgbClr>
                  </a:outerShdw>
                </a:effectLst>
                <a:latin typeface="TH SarabunPSK" pitchFamily="34" charset="-34"/>
                <a:cs typeface="TH SarabunPSK" pitchFamily="34" charset="-34"/>
              </a:rPr>
              <a:t>  (</a:t>
            </a:r>
            <a:r>
              <a:rPr lang="en-US" sz="4000" b="1" dirty="0" smtClean="0">
                <a:solidFill>
                  <a:srgbClr val="660066"/>
                </a:solidFill>
                <a:effectLst>
                  <a:outerShdw blurRad="38100" dist="38100" dir="2700000" algn="tl">
                    <a:srgbClr val="000000">
                      <a:alpha val="43137"/>
                    </a:srgbClr>
                  </a:outerShdw>
                </a:effectLst>
                <a:latin typeface="TH SarabunPSK" pitchFamily="34" charset="-34"/>
                <a:cs typeface="TH SarabunPSK" pitchFamily="34" charset="-34"/>
              </a:rPr>
              <a:t>2</a:t>
            </a:r>
            <a:r>
              <a:rPr lang="th-TH" sz="4000" b="1" dirty="0" smtClean="0">
                <a:solidFill>
                  <a:srgbClr val="660066"/>
                </a:solidFill>
                <a:effectLst>
                  <a:outerShdw blurRad="38100" dist="38100" dir="2700000" algn="tl">
                    <a:srgbClr val="000000">
                      <a:alpha val="43137"/>
                    </a:srgbClr>
                  </a:outerShdw>
                </a:effectLst>
                <a:latin typeface="TH SarabunPSK" pitchFamily="34" charset="-34"/>
                <a:cs typeface="TH SarabunPSK" pitchFamily="34" charset="-34"/>
              </a:rPr>
              <a:t>-2-</a:t>
            </a:r>
            <a:r>
              <a:rPr lang="en-US" sz="4000" b="1" dirty="0" smtClean="0">
                <a:solidFill>
                  <a:srgbClr val="660066"/>
                </a:solidFill>
                <a:effectLst>
                  <a:outerShdw blurRad="38100" dist="38100" dir="2700000" algn="tl">
                    <a:srgbClr val="000000">
                      <a:alpha val="43137"/>
                    </a:srgbClr>
                  </a:outerShdw>
                </a:effectLst>
                <a:latin typeface="TH SarabunPSK" pitchFamily="34" charset="-34"/>
                <a:cs typeface="TH SarabunPSK" pitchFamily="34" charset="-34"/>
              </a:rPr>
              <a:t>5</a:t>
            </a:r>
            <a:r>
              <a:rPr lang="th-TH" sz="4000" b="1" dirty="0" smtClean="0">
                <a:solidFill>
                  <a:srgbClr val="660066"/>
                </a:solidFill>
                <a:effectLst>
                  <a:outerShdw blurRad="38100" dist="38100" dir="2700000" algn="tl">
                    <a:srgbClr val="000000">
                      <a:alpha val="43137"/>
                    </a:srgbClr>
                  </a:outerShdw>
                </a:effectLst>
                <a:latin typeface="TH SarabunPSK" pitchFamily="34" charset="-34"/>
                <a:cs typeface="TH SarabunPSK" pitchFamily="34" charset="-34"/>
              </a:rPr>
              <a:t>)</a:t>
            </a:r>
            <a:endParaRPr lang="th-TH" sz="4000" b="1" dirty="0" smtClean="0">
              <a:solidFill>
                <a:srgbClr val="660066"/>
              </a:solidFill>
              <a:effectLst>
                <a:outerShdw blurRad="38100" dist="38100" dir="2700000" algn="tl">
                  <a:srgbClr val="000000">
                    <a:alpha val="43137"/>
                  </a:srgbClr>
                </a:outerShdw>
              </a:effectLst>
              <a:latin typeface="TH SarabunPSK" pitchFamily="34" charset="-34"/>
              <a:cs typeface="TH SarabunPSK" pitchFamily="34" charset="-34"/>
            </a:endParaRPr>
          </a:p>
        </p:txBody>
      </p:sp>
      <p:sp>
        <p:nvSpPr>
          <p:cNvPr id="8" name="TextBox 7"/>
          <p:cNvSpPr txBox="1"/>
          <p:nvPr/>
        </p:nvSpPr>
        <p:spPr>
          <a:xfrm>
            <a:off x="-878" y="4014504"/>
            <a:ext cx="9144878" cy="584775"/>
          </a:xfrm>
          <a:prstGeom prst="rect">
            <a:avLst/>
          </a:prstGeom>
          <a:noFill/>
        </p:spPr>
        <p:txBody>
          <a:bodyPr wrap="square" rtlCol="0">
            <a:spAutoFit/>
          </a:bodyPr>
          <a:lstStyle/>
          <a:p>
            <a:pPr algn="ctr"/>
            <a:r>
              <a:rPr lang="th-TH" sz="3200" b="1" dirty="0" smtClean="0">
                <a:latin typeface="TH SarabunPSK" pitchFamily="34" charset="-34"/>
                <a:cs typeface="TH SarabunPSK" pitchFamily="34" charset="-34"/>
              </a:rPr>
              <a:t>หลักสูตร   ครุศาสตรบัณฑิต (วิทยาศาสตร์)  </a:t>
            </a:r>
            <a:r>
              <a:rPr lang="en-US" sz="3200" b="1" dirty="0" smtClean="0">
                <a:latin typeface="TH SarabunPSK" pitchFamily="34" charset="-34"/>
                <a:cs typeface="TH SarabunPSK" pitchFamily="34" charset="-34"/>
              </a:rPr>
              <a:t>5 </a:t>
            </a:r>
            <a:r>
              <a:rPr lang="th-TH" sz="3200" b="1" dirty="0" smtClean="0">
                <a:latin typeface="TH SarabunPSK" pitchFamily="34" charset="-34"/>
                <a:cs typeface="TH SarabunPSK" pitchFamily="34" charset="-34"/>
              </a:rPr>
              <a:t>ปี  ภาคปกติ</a:t>
            </a:r>
            <a:endParaRPr lang="th-TH" sz="3200" b="1" dirty="0">
              <a:latin typeface="TH SarabunPSK" pitchFamily="34" charset="-34"/>
              <a:cs typeface="TH SarabunPSK" pitchFamily="34" charset="-34"/>
            </a:endParaRPr>
          </a:p>
        </p:txBody>
      </p:sp>
      <p:sp>
        <p:nvSpPr>
          <p:cNvPr id="9" name="Rectangle 8"/>
          <p:cNvSpPr/>
          <p:nvPr/>
        </p:nvSpPr>
        <p:spPr>
          <a:xfrm>
            <a:off x="1576041" y="4572700"/>
            <a:ext cx="2967479" cy="1384995"/>
          </a:xfrm>
          <a:prstGeom prst="rect">
            <a:avLst/>
          </a:prstGeom>
        </p:spPr>
        <p:txBody>
          <a:bodyPr wrap="none">
            <a:spAutoFit/>
          </a:bodyPr>
          <a:lstStyle/>
          <a:p>
            <a:r>
              <a:rPr lang="th-TH" b="1" dirty="0" smtClean="0">
                <a:latin typeface="TH SarabunPSK" pitchFamily="34" charset="-34"/>
                <a:cs typeface="TH SarabunPSK" pitchFamily="34" charset="-34"/>
              </a:rPr>
              <a:t>หมวดวิชาเฉพาะด้าน  </a:t>
            </a:r>
          </a:p>
          <a:p>
            <a:r>
              <a:rPr lang="th-TH" b="1" dirty="0">
                <a:latin typeface="TH SarabunPSK" pitchFamily="34" charset="-34"/>
                <a:cs typeface="TH SarabunPSK" pitchFamily="34" charset="-34"/>
              </a:rPr>
              <a:t> </a:t>
            </a:r>
            <a:r>
              <a:rPr lang="th-TH" b="1" dirty="0" smtClean="0">
                <a:latin typeface="TH SarabunPSK" pitchFamily="34" charset="-34"/>
                <a:cs typeface="TH SarabunPSK" pitchFamily="34" charset="-34"/>
              </a:rPr>
              <a:t>        กลุ่มวิชาเนื้อหา </a:t>
            </a:r>
          </a:p>
          <a:p>
            <a:r>
              <a:rPr lang="th-TH" b="1" dirty="0">
                <a:latin typeface="TH SarabunPSK" pitchFamily="34" charset="-34"/>
                <a:cs typeface="TH SarabunPSK" pitchFamily="34" charset="-34"/>
              </a:rPr>
              <a:t> </a:t>
            </a:r>
            <a:r>
              <a:rPr lang="th-TH" b="1" dirty="0" smtClean="0">
                <a:latin typeface="TH SarabunPSK" pitchFamily="34" charset="-34"/>
                <a:cs typeface="TH SarabunPSK" pitchFamily="34" charset="-34"/>
              </a:rPr>
              <a:t>                     วิชาบังคับ</a:t>
            </a:r>
            <a:endParaRPr lang="th-TH" b="1" dirty="0">
              <a:latin typeface="TH SarabunPSK" pitchFamily="34" charset="-34"/>
              <a:cs typeface="TH SarabunPSK" pitchFamily="34" charset="-34"/>
            </a:endParaRPr>
          </a:p>
        </p:txBody>
      </p:sp>
      <p:sp>
        <p:nvSpPr>
          <p:cNvPr id="10" name="TextBox 9"/>
          <p:cNvSpPr txBox="1"/>
          <p:nvPr/>
        </p:nvSpPr>
        <p:spPr>
          <a:xfrm>
            <a:off x="-878" y="5826470"/>
            <a:ext cx="9144877" cy="707886"/>
          </a:xfrm>
          <a:prstGeom prst="rect">
            <a:avLst/>
          </a:prstGeom>
          <a:noFill/>
        </p:spPr>
        <p:txBody>
          <a:bodyPr wrap="square" rtlCol="0">
            <a:spAutoFit/>
          </a:bodyPr>
          <a:lstStyle/>
          <a:p>
            <a:pPr algn="ctr"/>
            <a:r>
              <a:rPr lang="th-TH" sz="4000" b="1" dirty="0" smtClean="0">
                <a:effectLst>
                  <a:outerShdw blurRad="38100" dist="38100" dir="2700000" algn="tl">
                    <a:srgbClr val="000000">
                      <a:alpha val="43137"/>
                    </a:srgbClr>
                  </a:outerShdw>
                </a:effectLst>
                <a:latin typeface="TH SarabunPSK" pitchFamily="34" charset="-34"/>
                <a:cs typeface="TH SarabunPSK" pitchFamily="34" charset="-34"/>
              </a:rPr>
              <a:t>อ. ดร. วรวัฒน์ พรหมเด่น</a:t>
            </a:r>
            <a:endParaRPr lang="th-TH" sz="4000" b="1" dirty="0">
              <a:effectLst>
                <a:outerShdw blurRad="38100" dist="38100" dir="2700000" algn="tl">
                  <a:srgbClr val="000000">
                    <a:alpha val="43137"/>
                  </a:srgbClr>
                </a:outerShdw>
              </a:effectLst>
              <a:latin typeface="TH SarabunPSK" pitchFamily="34" charset="-34"/>
              <a:cs typeface="TH SarabunPSK" pitchFamily="34" charset="-34"/>
            </a:endParaRPr>
          </a:p>
        </p:txBody>
      </p:sp>
      <p:sp>
        <p:nvSpPr>
          <p:cNvPr id="2"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3" name="Slide Number Placeholder 2"/>
          <p:cNvSpPr>
            <a:spLocks noGrp="1"/>
          </p:cNvSpPr>
          <p:nvPr>
            <p:ph type="sldNum" sz="quarter" idx="12"/>
          </p:nvPr>
        </p:nvSpPr>
        <p:spPr/>
        <p:txBody>
          <a:bodyPr/>
          <a:lstStyle/>
          <a:p>
            <a:fld id="{D9D82A11-2271-46CA-84F9-197C7A6C4A16}" type="slidenum">
              <a:rPr lang="th-TH" smtClean="0"/>
              <a:pPr/>
              <a:t>1</a:t>
            </a:fld>
            <a:endParaRPr lang="th-TH" dirty="0"/>
          </a:p>
        </p:txBody>
      </p:sp>
    </p:spTree>
    <p:extLst>
      <p:ext uri="{BB962C8B-B14F-4D97-AF65-F5344CB8AC3E}">
        <p14:creationId xmlns:p14="http://schemas.microsoft.com/office/powerpoint/2010/main" val="1444669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10</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4" name="Rectangle 3"/>
          <p:cNvSpPr/>
          <p:nvPr/>
        </p:nvSpPr>
        <p:spPr>
          <a:xfrm>
            <a:off x="152400" y="228600"/>
            <a:ext cx="7086600" cy="2677656"/>
          </a:xfrm>
          <a:prstGeom prst="rect">
            <a:avLst/>
          </a:prstGeom>
        </p:spPr>
        <p:txBody>
          <a:bodyPr wrap="square">
            <a:spAutoFit/>
          </a:bodyPr>
          <a:lstStyle/>
          <a:p>
            <a:r>
              <a:rPr lang="th-TH" b="1" dirty="0">
                <a:latin typeface="TH SarabunPSK" pitchFamily="34" charset="-34"/>
                <a:cs typeface="TH SarabunPSK" pitchFamily="34" charset="-34"/>
              </a:rPr>
              <a:t>ชั้นของดิน </a:t>
            </a:r>
            <a:r>
              <a:rPr lang="th-TH" dirty="0">
                <a:latin typeface="TH SarabunPSK" pitchFamily="34" charset="-34"/>
                <a:cs typeface="TH SarabunPSK" pitchFamily="34" charset="-34"/>
              </a:rPr>
              <a:t>การแบ่งชั้นดินอาศัยการสังเกตจากพื้นที่หน้าตัดด้านข้างของดิน โดยแบ่งออกเป็น 5 ชั้น </a:t>
            </a:r>
            <a:r>
              <a:rPr lang="th-TH" dirty="0" smtClean="0">
                <a:latin typeface="TH SarabunPSK" pitchFamily="34" charset="-34"/>
                <a:cs typeface="TH SarabunPSK" pitchFamily="34" charset="-34"/>
              </a:rPr>
              <a:t>	</a:t>
            </a:r>
            <a:endParaRPr lang="en-US" dirty="0" smtClean="0">
              <a:latin typeface="TH SarabunPSK" pitchFamily="34" charset="-34"/>
              <a:cs typeface="TH SarabunPSK" pitchFamily="34" charset="-34"/>
            </a:endParaRPr>
          </a:p>
          <a:p>
            <a:endParaRPr lang="en-US" dirty="0">
              <a:latin typeface="TH SarabunPSK" pitchFamily="34" charset="-34"/>
              <a:cs typeface="TH SarabunPSK" pitchFamily="34" charset="-34"/>
            </a:endParaRPr>
          </a:p>
          <a:p>
            <a:endParaRPr lang="en-US" dirty="0" smtClean="0">
              <a:latin typeface="TH SarabunPSK" pitchFamily="34" charset="-34"/>
              <a:cs typeface="TH SarabunPSK" pitchFamily="34" charset="-34"/>
            </a:endParaRPr>
          </a:p>
          <a:p>
            <a:endParaRPr lang="en-US" dirty="0">
              <a:latin typeface="TH SarabunPSK" pitchFamily="34" charset="-34"/>
              <a:cs typeface="TH SarabunPSK" pitchFamily="34" charset="-34"/>
            </a:endParaRPr>
          </a:p>
          <a:p>
            <a:endParaRPr lang="th-TH" dirty="0">
              <a:latin typeface="TH SarabunPSK" pitchFamily="34" charset="-34"/>
              <a:cs typeface="TH SarabunPSK" pitchFamily="34" charset="-34"/>
            </a:endParaRPr>
          </a:p>
        </p:txBody>
      </p:sp>
      <p:pic>
        <p:nvPicPr>
          <p:cNvPr id="5" name="Picture 2" descr="G:\tang\LESA 1.9.5\7\soil\properties_soil\soil_horiz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1" y="800100"/>
            <a:ext cx="5183482" cy="5524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078" y="1905000"/>
            <a:ext cx="3492121" cy="2677656"/>
          </a:xfrm>
          <a:prstGeom prst="rect">
            <a:avLst/>
          </a:prstGeom>
        </p:spPr>
        <p:txBody>
          <a:bodyPr wrap="square">
            <a:spAutoFit/>
          </a:bodyPr>
          <a:lstStyle/>
          <a:p>
            <a:r>
              <a:rPr lang="th-TH" dirty="0">
                <a:latin typeface="TH SarabunPSK" pitchFamily="34" charset="-34"/>
                <a:cs typeface="TH SarabunPSK" pitchFamily="34" charset="-34"/>
              </a:rPr>
              <a:t>ดินแต่ละชั้นมีลักษณะแตกต่างกันเนื่องจากสมบัติทางกายภาพ เคมี ชีวภาพ และลักษณะอื่นๆ เช่นสี โครงสร้าง เนื้อดิน การยึดตัว และความเป็นกรดเป็นด่างของดินแตกต่างกัน</a:t>
            </a:r>
          </a:p>
        </p:txBody>
      </p:sp>
    </p:spTree>
    <p:extLst>
      <p:ext uri="{BB962C8B-B14F-4D97-AF65-F5344CB8AC3E}">
        <p14:creationId xmlns:p14="http://schemas.microsoft.com/office/powerpoint/2010/main" val="2931249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11</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4" name="Picture 4" descr="http://www.dmr.go.th/ewtadmin/ewt/dmr_web/images/info/info2_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794" y="328684"/>
            <a:ext cx="2286000" cy="63346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09248" y="685799"/>
            <a:ext cx="5472752" cy="830997"/>
          </a:xfrm>
          <a:prstGeom prst="rect">
            <a:avLst/>
          </a:prstGeom>
          <a:solidFill>
            <a:schemeClr val="accent5">
              <a:lumMod val="50000"/>
            </a:schemeClr>
          </a:solidFill>
        </p:spPr>
        <p:txBody>
          <a:bodyPr wrap="square">
            <a:spAutoFit/>
          </a:bodyPr>
          <a:lstStyle/>
          <a:p>
            <a:r>
              <a:rPr lang="th-TH" sz="2400" b="1" dirty="0">
                <a:solidFill>
                  <a:schemeClr val="bg1"/>
                </a:solidFill>
                <a:latin typeface="TH SarabunPSK" pitchFamily="34" charset="-34"/>
                <a:cs typeface="TH SarabunPSK" pitchFamily="34" charset="-34"/>
              </a:rPr>
              <a:t>ชั้น โอ (</a:t>
            </a:r>
            <a:r>
              <a:rPr lang="en-US" sz="2400" b="1" dirty="0">
                <a:solidFill>
                  <a:schemeClr val="bg1"/>
                </a:solidFill>
                <a:latin typeface="TH SarabunPSK" pitchFamily="34" charset="-34"/>
                <a:cs typeface="TH SarabunPSK" pitchFamily="34" charset="-34"/>
              </a:rPr>
              <a:t>O-horizon) </a:t>
            </a:r>
            <a:r>
              <a:rPr lang="th-TH" sz="2400" dirty="0">
                <a:solidFill>
                  <a:schemeClr val="bg1"/>
                </a:solidFill>
                <a:latin typeface="TH SarabunPSK" pitchFamily="34" charset="-34"/>
                <a:cs typeface="TH SarabunPSK" pitchFamily="34" charset="-34"/>
              </a:rPr>
              <a:t>เป็นช่วงชั้นดินที่มีสารอินทรีย์สะสมตัวอยู่มาก มักมีสีเทาหรือเทาดำ </a:t>
            </a:r>
          </a:p>
        </p:txBody>
      </p:sp>
      <p:sp>
        <p:nvSpPr>
          <p:cNvPr id="7" name="Rectangle 6"/>
          <p:cNvSpPr/>
          <p:nvPr/>
        </p:nvSpPr>
        <p:spPr>
          <a:xfrm>
            <a:off x="2909248" y="1904999"/>
            <a:ext cx="5472752" cy="1015663"/>
          </a:xfrm>
          <a:prstGeom prst="rect">
            <a:avLst/>
          </a:prstGeom>
          <a:solidFill>
            <a:schemeClr val="accent5">
              <a:lumMod val="75000"/>
            </a:schemeClr>
          </a:solidFill>
        </p:spPr>
        <p:txBody>
          <a:bodyPr wrap="square">
            <a:spAutoFit/>
          </a:bodyPr>
          <a:lstStyle/>
          <a:p>
            <a:r>
              <a:rPr lang="th-TH" sz="2000" b="1" dirty="0">
                <a:solidFill>
                  <a:schemeClr val="bg1"/>
                </a:solidFill>
                <a:latin typeface="TH SarabunPSK" pitchFamily="34" charset="-34"/>
                <a:cs typeface="TH SarabunPSK" pitchFamily="34" charset="-34"/>
              </a:rPr>
              <a:t>ชั้น เอ (</a:t>
            </a:r>
            <a:r>
              <a:rPr lang="en-US" sz="2000" b="1" dirty="0">
                <a:solidFill>
                  <a:schemeClr val="bg1"/>
                </a:solidFill>
                <a:latin typeface="TH SarabunPSK" pitchFamily="34" charset="-34"/>
                <a:cs typeface="TH SarabunPSK" pitchFamily="34" charset="-34"/>
              </a:rPr>
              <a:t>A-horizon) </a:t>
            </a:r>
            <a:r>
              <a:rPr lang="th-TH" sz="2000" dirty="0">
                <a:solidFill>
                  <a:schemeClr val="bg1"/>
                </a:solidFill>
                <a:latin typeface="TH SarabunPSK" pitchFamily="34" charset="-34"/>
                <a:cs typeface="TH SarabunPSK" pitchFamily="34" charset="-34"/>
              </a:rPr>
              <a:t>เป็นเขตการซึมชะ (</a:t>
            </a:r>
            <a:r>
              <a:rPr lang="en-US" sz="2000" dirty="0">
                <a:solidFill>
                  <a:schemeClr val="bg1"/>
                </a:solidFill>
                <a:latin typeface="TH SarabunPSK" pitchFamily="34" charset="-34"/>
                <a:cs typeface="TH SarabunPSK" pitchFamily="34" charset="-34"/>
              </a:rPr>
              <a:t>Zone of Leaching) </a:t>
            </a:r>
            <a:r>
              <a:rPr lang="th-TH" sz="2000" dirty="0">
                <a:solidFill>
                  <a:schemeClr val="bg1"/>
                </a:solidFill>
                <a:latin typeface="TH SarabunPSK" pitchFamily="34" charset="-34"/>
                <a:cs typeface="TH SarabunPSK" pitchFamily="34" charset="-34"/>
              </a:rPr>
              <a:t>เป็นชั้นที่น้ำซึมผ่านจากชั้นบน แล้วทำปฏิกิริยากับแร่ บางชนิด เกิดการสลายตัวของแร่ สารละลายที่ได้จะซึมผ่านลงไปสะสม ตัวในชั้นต่อไปทำให้ดินชั้นนี้ มีสีจาง </a:t>
            </a:r>
          </a:p>
        </p:txBody>
      </p:sp>
      <p:sp>
        <p:nvSpPr>
          <p:cNvPr id="8" name="Rectangle 7"/>
          <p:cNvSpPr/>
          <p:nvPr/>
        </p:nvSpPr>
        <p:spPr>
          <a:xfrm>
            <a:off x="2937680" y="2995880"/>
            <a:ext cx="5444319" cy="1323439"/>
          </a:xfrm>
          <a:prstGeom prst="rect">
            <a:avLst/>
          </a:prstGeom>
          <a:solidFill>
            <a:srgbClr val="FF9900"/>
          </a:solidFill>
        </p:spPr>
        <p:txBody>
          <a:bodyPr wrap="square">
            <a:spAutoFit/>
          </a:bodyPr>
          <a:lstStyle/>
          <a:p>
            <a:r>
              <a:rPr lang="th-TH" sz="2000" b="1" dirty="0" smtClean="0">
                <a:latin typeface="TH SarabunPSK" pitchFamily="34" charset="-34"/>
                <a:cs typeface="TH SarabunPSK" pitchFamily="34" charset="-34"/>
              </a:rPr>
              <a:t>ชั้น </a:t>
            </a:r>
            <a:r>
              <a:rPr lang="th-TH" sz="2000" b="1" dirty="0">
                <a:latin typeface="TH SarabunPSK" pitchFamily="34" charset="-34"/>
                <a:cs typeface="TH SarabunPSK" pitchFamily="34" charset="-34"/>
              </a:rPr>
              <a:t>บี (</a:t>
            </a:r>
            <a:r>
              <a:rPr lang="en-US" sz="2000" b="1" dirty="0">
                <a:latin typeface="TH SarabunPSK" pitchFamily="34" charset="-34"/>
                <a:cs typeface="TH SarabunPSK" pitchFamily="34" charset="-34"/>
              </a:rPr>
              <a:t>B-horizon) </a:t>
            </a:r>
            <a:r>
              <a:rPr lang="th-TH" sz="2000" dirty="0">
                <a:latin typeface="TH SarabunPSK" pitchFamily="34" charset="-34"/>
                <a:cs typeface="TH SarabunPSK" pitchFamily="34" charset="-34"/>
              </a:rPr>
              <a:t>เป็นเขตการ สะสมของแร่ในชั้นดิน ( </a:t>
            </a:r>
            <a:r>
              <a:rPr lang="en-US" sz="2000" dirty="0">
                <a:latin typeface="TH SarabunPSK" pitchFamily="34" charset="-34"/>
                <a:cs typeface="TH SarabunPSK" pitchFamily="34" charset="-34"/>
              </a:rPr>
              <a:t>Zone of Accumulation ) </a:t>
            </a:r>
            <a:r>
              <a:rPr lang="th-TH" sz="2000" dirty="0">
                <a:latin typeface="TH SarabunPSK" pitchFamily="34" charset="-34"/>
                <a:cs typeface="TH SarabunPSK" pitchFamily="34" charset="-34"/>
              </a:rPr>
              <a:t>เป็นชั้นที่มีการตกตะกอน และสะสมตัวของแร ่จากสาร ละลายที่ไหลลงมาจากชั้น เอ ชั้นดิน มักมีสีแดง หรือน้ำตาลแดงตามสีแร่ที่มาสะสมตัวอยู่ </a:t>
            </a:r>
          </a:p>
        </p:txBody>
      </p:sp>
      <p:sp>
        <p:nvSpPr>
          <p:cNvPr id="9" name="Rectangle 8"/>
          <p:cNvSpPr/>
          <p:nvPr/>
        </p:nvSpPr>
        <p:spPr>
          <a:xfrm>
            <a:off x="2942230" y="4495800"/>
            <a:ext cx="5444319" cy="707886"/>
          </a:xfrm>
          <a:prstGeom prst="rect">
            <a:avLst/>
          </a:prstGeom>
          <a:solidFill>
            <a:srgbClr val="FFC000"/>
          </a:solidFill>
        </p:spPr>
        <p:txBody>
          <a:bodyPr wrap="square">
            <a:spAutoFit/>
          </a:bodyPr>
          <a:lstStyle/>
          <a:p>
            <a:r>
              <a:rPr lang="th-TH" sz="2000" b="1" dirty="0">
                <a:latin typeface="TH SarabunPSK" pitchFamily="34" charset="-34"/>
                <a:cs typeface="TH SarabunPSK" pitchFamily="34" charset="-34"/>
              </a:rPr>
              <a:t>ชั้น ซี (</a:t>
            </a:r>
            <a:r>
              <a:rPr lang="en-US" sz="2000" b="1" dirty="0">
                <a:latin typeface="TH SarabunPSK" pitchFamily="34" charset="-34"/>
                <a:cs typeface="TH SarabunPSK" pitchFamily="34" charset="-34"/>
              </a:rPr>
              <a:t>C-horizon) </a:t>
            </a:r>
            <a:r>
              <a:rPr lang="th-TH" sz="2000" dirty="0">
                <a:latin typeface="TH SarabunPSK" pitchFamily="34" charset="-34"/>
                <a:cs typeface="TH SarabunPSK" pitchFamily="34" charset="-34"/>
              </a:rPr>
              <a:t>เป็นชั้นหินผุ (</a:t>
            </a:r>
            <a:r>
              <a:rPr lang="en-US" sz="2000" dirty="0">
                <a:latin typeface="TH SarabunPSK" pitchFamily="34" charset="-34"/>
                <a:cs typeface="TH SarabunPSK" pitchFamily="34" charset="-34"/>
              </a:rPr>
              <a:t>Weathered rock) </a:t>
            </a:r>
            <a:r>
              <a:rPr lang="th-TH" sz="2000" dirty="0">
                <a:latin typeface="TH SarabunPSK" pitchFamily="34" charset="-34"/>
                <a:cs typeface="TH SarabunPSK" pitchFamily="34" charset="-34"/>
              </a:rPr>
              <a:t>ที่หินบางส่วนผุพัง กลายเป็นดินปะปนกับเศษหิน ที่แตกหัก มาจากชั้นหินดานเดิม </a:t>
            </a:r>
          </a:p>
        </p:txBody>
      </p:sp>
      <p:sp>
        <p:nvSpPr>
          <p:cNvPr id="10" name="Rectangle 9"/>
          <p:cNvSpPr/>
          <p:nvPr/>
        </p:nvSpPr>
        <p:spPr>
          <a:xfrm>
            <a:off x="2942229" y="5689964"/>
            <a:ext cx="5439769" cy="954107"/>
          </a:xfrm>
          <a:prstGeom prst="rect">
            <a:avLst/>
          </a:prstGeom>
          <a:solidFill>
            <a:schemeClr val="accent3">
              <a:lumMod val="40000"/>
              <a:lumOff val="60000"/>
            </a:schemeClr>
          </a:solidFill>
        </p:spPr>
        <p:txBody>
          <a:bodyPr wrap="square">
            <a:spAutoFit/>
          </a:bodyPr>
          <a:lstStyle/>
          <a:p>
            <a:r>
              <a:rPr lang="th-TH" b="1" dirty="0">
                <a:latin typeface="TH SarabunPSK" pitchFamily="34" charset="-34"/>
                <a:cs typeface="TH SarabunPSK" pitchFamily="34" charset="-34"/>
              </a:rPr>
              <a:t>ชั้น อาร์ (</a:t>
            </a:r>
            <a:r>
              <a:rPr lang="en-US" b="1" dirty="0">
                <a:latin typeface="TH SarabunPSK" pitchFamily="34" charset="-34"/>
                <a:cs typeface="TH SarabunPSK" pitchFamily="34" charset="-34"/>
              </a:rPr>
              <a:t>R-horizon) </a:t>
            </a:r>
            <a:r>
              <a:rPr lang="th-TH" dirty="0">
                <a:latin typeface="TH SarabunPSK" pitchFamily="34" charset="-34"/>
                <a:cs typeface="TH SarabunPSK" pitchFamily="34" charset="-34"/>
              </a:rPr>
              <a:t>เป็นชั้นหินดาน ที่ชั้นหินเดิม ยังไม่มีการผุพังสลายตัว เป็นดิน </a:t>
            </a: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3images.coroflot.com/user_files/individual_files/306608_iAlYEuzuMF2m1jOQyRsOAjXCc.jpg"/>
          <p:cNvPicPr>
            <a:picLocks noChangeAspect="1" noChangeArrowheads="1"/>
          </p:cNvPicPr>
          <p:nvPr/>
        </p:nvPicPr>
        <p:blipFill rotWithShape="1">
          <a:blip r:embed="rId2">
            <a:extLst>
              <a:ext uri="{28A0092B-C50C-407E-A947-70E740481C1C}">
                <a14:useLocalDpi xmlns:a14="http://schemas.microsoft.com/office/drawing/2010/main" val="0"/>
              </a:ext>
            </a:extLst>
          </a:blip>
          <a:srcRect t="13283" b="13540"/>
          <a:stretch/>
        </p:blipFill>
        <p:spPr bwMode="auto">
          <a:xfrm>
            <a:off x="36394" y="2514600"/>
            <a:ext cx="8370626" cy="4343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9D82A11-2271-46CA-84F9-197C7A6C4A16}" type="slidenum">
              <a:rPr lang="th-TH" smtClean="0"/>
              <a:pPr/>
              <a:t>12</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380999" y="350125"/>
            <a:ext cx="7989627" cy="2385268"/>
          </a:xfrm>
          <a:prstGeom prst="rect">
            <a:avLst/>
          </a:prstGeom>
        </p:spPr>
        <p:txBody>
          <a:bodyPr wrap="square">
            <a:spAutoFit/>
          </a:bodyPr>
          <a:lstStyle/>
          <a:p>
            <a:r>
              <a:rPr lang="th-TH" b="1" dirty="0">
                <a:latin typeface="TH SarabunPSK" pitchFamily="34" charset="-34"/>
                <a:cs typeface="TH SarabunPSK" pitchFamily="34" charset="-34"/>
              </a:rPr>
              <a:t>เนื้อดิน (</a:t>
            </a:r>
            <a:r>
              <a:rPr lang="en-US" b="1" dirty="0">
                <a:latin typeface="TH SarabunPSK" pitchFamily="34" charset="-34"/>
                <a:cs typeface="TH SarabunPSK" pitchFamily="34" charset="-34"/>
              </a:rPr>
              <a:t>Soil Texture</a:t>
            </a:r>
            <a:r>
              <a:rPr lang="en-US" b="1" dirty="0" smtClean="0">
                <a:latin typeface="TH SarabunPSK" pitchFamily="34" charset="-34"/>
                <a:cs typeface="TH SarabunPSK" pitchFamily="34" charset="-34"/>
              </a:rPr>
              <a:t>)</a:t>
            </a:r>
          </a:p>
          <a:p>
            <a:endParaRPr lang="en-US" sz="900" b="1" dirty="0">
              <a:latin typeface="TH SarabunPSK" pitchFamily="34" charset="-34"/>
              <a:cs typeface="TH SarabunPSK" pitchFamily="34" charset="-34"/>
            </a:endParaRPr>
          </a:p>
          <a:p>
            <a:r>
              <a:rPr lang="en-US" dirty="0">
                <a:latin typeface="TH SarabunPSK" pitchFamily="34" charset="-34"/>
                <a:cs typeface="TH SarabunPSK" pitchFamily="34" charset="-34"/>
              </a:rPr>
              <a:t>           </a:t>
            </a:r>
            <a:r>
              <a:rPr lang="th-TH" dirty="0">
                <a:latin typeface="TH SarabunPSK" pitchFamily="34" charset="-34"/>
                <a:cs typeface="TH SarabunPSK" pitchFamily="34" charset="-34"/>
              </a:rPr>
              <a:t>เนื้อดิน หมายถึง องค์ประกอบเชิงกายภาพของดิน เราจะสังเกตได้ว่า ดินในแต่ละสถานที่มีลักษณะแตกต่างกัน เนื่องจากดินประกอบขึ้นจากของอนุภาคตะกอนหลาย ๆ ขนาด อนุภาคที่ใหญ่ที่สุดคืออนุภาคทราย (</a:t>
            </a:r>
            <a:r>
              <a:rPr lang="en-US" dirty="0">
                <a:latin typeface="TH SarabunPSK" pitchFamily="34" charset="-34"/>
                <a:cs typeface="TH SarabunPSK" pitchFamily="34" charset="-34"/>
              </a:rPr>
              <a:t>Sand) </a:t>
            </a:r>
            <a:r>
              <a:rPr lang="th-TH" dirty="0">
                <a:latin typeface="TH SarabunPSK" pitchFamily="34" charset="-34"/>
                <a:cs typeface="TH SarabunPSK" pitchFamily="34" charset="-34"/>
              </a:rPr>
              <a:t>อนุภาคขนาดรองลงมาคือ อนุภาคทรายแป้ง (</a:t>
            </a:r>
            <a:r>
              <a:rPr lang="en-US" dirty="0">
                <a:latin typeface="TH SarabunPSK" pitchFamily="34" charset="-34"/>
                <a:cs typeface="TH SarabunPSK" pitchFamily="34" charset="-34"/>
              </a:rPr>
              <a:t>Silt) </a:t>
            </a:r>
            <a:r>
              <a:rPr lang="th-TH" dirty="0">
                <a:latin typeface="TH SarabunPSK" pitchFamily="34" charset="-34"/>
                <a:cs typeface="TH SarabunPSK" pitchFamily="34" charset="-34"/>
              </a:rPr>
              <a:t>และอนุภาคที่มีขนาดเล็กที่สุดคือ อนุภาคดินเหนียว </a:t>
            </a: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13</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228600" y="302359"/>
            <a:ext cx="7924800" cy="6555641"/>
          </a:xfrm>
          <a:prstGeom prst="rect">
            <a:avLst/>
          </a:prstGeom>
        </p:spPr>
        <p:txBody>
          <a:bodyPr wrap="square">
            <a:spAutoFit/>
          </a:bodyPr>
          <a:lstStyle/>
          <a:p>
            <a:r>
              <a:rPr lang="th-TH" dirty="0">
                <a:latin typeface="TH SarabunPSK" pitchFamily="34" charset="-34"/>
                <a:cs typeface="TH SarabunPSK" pitchFamily="34" charset="-34"/>
              </a:rPr>
              <a:t>นักปฐพีวิทยาแบ่งดินออกเป็น 12 ชนิด โดยการศึกษาสัดส่วนการกระจายอนุภาคของ</a:t>
            </a:r>
            <a:r>
              <a:rPr lang="th-TH" dirty="0" smtClean="0">
                <a:latin typeface="TH SarabunPSK" pitchFamily="34" charset="-34"/>
                <a:cs typeface="TH SarabunPSK" pitchFamily="34" charset="-34"/>
              </a:rPr>
              <a:t>ดิน</a:t>
            </a:r>
          </a:p>
          <a:p>
            <a:pPr marL="457200" indent="-457200">
              <a:buFont typeface="Arial" pitchFamily="34" charset="0"/>
              <a:buChar char="•"/>
            </a:pPr>
            <a:r>
              <a:rPr lang="th-TH" b="1" dirty="0" smtClean="0">
                <a:latin typeface="TH SarabunPSK" pitchFamily="34" charset="-34"/>
                <a:cs typeface="TH SarabunPSK" pitchFamily="34" charset="-34"/>
              </a:rPr>
              <a:t>ดินร่วน </a:t>
            </a:r>
            <a:r>
              <a:rPr lang="en-US" b="1" dirty="0">
                <a:latin typeface="TH SarabunPSK" pitchFamily="34" charset="-34"/>
                <a:cs typeface="TH SarabunPSK" pitchFamily="34" charset="-34"/>
              </a:rPr>
              <a:t> </a:t>
            </a:r>
            <a:r>
              <a:rPr lang="en-US" b="1" dirty="0" smtClean="0">
                <a:latin typeface="TH SarabunPSK" pitchFamily="34" charset="-34"/>
                <a:cs typeface="TH SarabunPSK" pitchFamily="34" charset="-34"/>
              </a:rPr>
              <a:t>(loamy)</a:t>
            </a:r>
            <a:r>
              <a:rPr lang="th-TH" dirty="0" smtClean="0">
                <a:latin typeface="TH SarabunPSK" pitchFamily="34" charset="-34"/>
                <a:cs typeface="TH SarabunPSK" pitchFamily="34" charset="-34"/>
              </a:rPr>
              <a:t>ประกอบด้วย</a:t>
            </a:r>
            <a:r>
              <a:rPr lang="th-TH" dirty="0">
                <a:latin typeface="TH SarabunPSK" pitchFamily="34" charset="-34"/>
                <a:cs typeface="TH SarabunPSK" pitchFamily="34" charset="-34"/>
              </a:rPr>
              <a:t>อนุภาคทราย 40%, อนุภาคทรายแป้ง 40%, อนุภาคดินเหนียว 20%</a:t>
            </a:r>
          </a:p>
          <a:p>
            <a:pPr marL="457200" indent="-457200">
              <a:buFont typeface="Arial" pitchFamily="34" charset="0"/>
              <a:buChar char="•"/>
            </a:pPr>
            <a:r>
              <a:rPr lang="th-TH" b="1" dirty="0">
                <a:latin typeface="TH SarabunPSK" pitchFamily="34" charset="-34"/>
                <a:cs typeface="TH SarabunPSK" pitchFamily="34" charset="-34"/>
              </a:rPr>
              <a:t> </a:t>
            </a:r>
            <a:r>
              <a:rPr lang="th-TH" b="1" dirty="0" smtClean="0">
                <a:latin typeface="TH SarabunPSK" pitchFamily="34" charset="-34"/>
                <a:cs typeface="TH SarabunPSK" pitchFamily="34" charset="-34"/>
              </a:rPr>
              <a:t>ดินเหนียว </a:t>
            </a:r>
            <a:r>
              <a:rPr lang="en-US" b="1" dirty="0">
                <a:latin typeface="TH SarabunPSK" pitchFamily="34" charset="-34"/>
                <a:cs typeface="TH SarabunPSK" pitchFamily="34" charset="-34"/>
              </a:rPr>
              <a:t> (clay</a:t>
            </a:r>
            <a:r>
              <a:rPr lang="en-US" b="1" dirty="0" smtClean="0">
                <a:latin typeface="TH SarabunPSK" pitchFamily="34" charset="-34"/>
                <a:cs typeface="TH SarabunPSK" pitchFamily="34" charset="-34"/>
              </a:rPr>
              <a:t>)</a:t>
            </a:r>
            <a:r>
              <a:rPr lang="th-TH" b="1" dirty="0" smtClean="0">
                <a:latin typeface="TH SarabunPSK" pitchFamily="34" charset="-34"/>
                <a:cs typeface="TH SarabunPSK" pitchFamily="34" charset="-34"/>
              </a:rPr>
              <a:t> </a:t>
            </a:r>
            <a:r>
              <a:rPr lang="th-TH" dirty="0" smtClean="0">
                <a:latin typeface="TH SarabunPSK" pitchFamily="34" charset="-34"/>
                <a:cs typeface="TH SarabunPSK" pitchFamily="34" charset="-34"/>
              </a:rPr>
              <a:t>ประกอบด้วย</a:t>
            </a:r>
            <a:r>
              <a:rPr lang="th-TH" dirty="0">
                <a:latin typeface="TH SarabunPSK" pitchFamily="34" charset="-34"/>
                <a:cs typeface="TH SarabunPSK" pitchFamily="34" charset="-34"/>
              </a:rPr>
              <a:t>อนุภาคทราย 20%, อนุภาคทรายแป้ง 20%, อนุภาคดินเหนียว 60</a:t>
            </a:r>
            <a:r>
              <a:rPr lang="th-TH" dirty="0" smtClean="0">
                <a:latin typeface="TH SarabunPSK" pitchFamily="34" charset="-34"/>
                <a:cs typeface="TH SarabunPSK" pitchFamily="34" charset="-34"/>
              </a:rPr>
              <a:t>%</a:t>
            </a:r>
          </a:p>
          <a:p>
            <a:pPr marL="457200" indent="-457200">
              <a:buFont typeface="Arial" pitchFamily="34" charset="0"/>
              <a:buChar char="•"/>
            </a:pPr>
            <a:r>
              <a:rPr lang="th-TH" b="1" dirty="0" smtClean="0">
                <a:latin typeface="TH SarabunPSK" pitchFamily="34" charset="-34"/>
                <a:cs typeface="TH SarabunPSK" pitchFamily="34" charset="-34"/>
              </a:rPr>
              <a:t>ดิน</a:t>
            </a:r>
            <a:r>
              <a:rPr lang="th-TH" b="1" dirty="0">
                <a:latin typeface="TH SarabunPSK" pitchFamily="34" charset="-34"/>
                <a:cs typeface="TH SarabunPSK" pitchFamily="34" charset="-34"/>
              </a:rPr>
              <a:t>ตะกอน (</a:t>
            </a:r>
            <a:r>
              <a:rPr lang="en-US" b="1" dirty="0">
                <a:latin typeface="TH SarabunPSK" pitchFamily="34" charset="-34"/>
                <a:cs typeface="TH SarabunPSK" pitchFamily="34" charset="-34"/>
              </a:rPr>
              <a:t>silt) </a:t>
            </a:r>
            <a:r>
              <a:rPr lang="th-TH" dirty="0">
                <a:latin typeface="TH SarabunPSK" pitchFamily="34" charset="-34"/>
                <a:cs typeface="TH SarabunPSK" pitchFamily="34" charset="-34"/>
              </a:rPr>
              <a:t>เป็นดินที่ประกอบขึ้นจากทรายแป้งมากกว่า 90 เปอร์เซ็นต์ และมีดินเหนียวน้อยกว่า 12 เปอร์เซ็นต์</a:t>
            </a:r>
          </a:p>
          <a:p>
            <a:pPr marL="457200" indent="-457200">
              <a:buFont typeface="Arial" pitchFamily="34" charset="0"/>
              <a:buChar char="•"/>
            </a:pPr>
            <a:r>
              <a:rPr lang="th-TH" b="1" dirty="0" smtClean="0">
                <a:latin typeface="TH SarabunPSK" pitchFamily="34" charset="-34"/>
                <a:cs typeface="TH SarabunPSK" pitchFamily="34" charset="-34"/>
              </a:rPr>
              <a:t>ดิน</a:t>
            </a:r>
            <a:r>
              <a:rPr lang="th-TH" b="1" dirty="0">
                <a:latin typeface="TH SarabunPSK" pitchFamily="34" charset="-34"/>
                <a:cs typeface="TH SarabunPSK" pitchFamily="34" charset="-34"/>
              </a:rPr>
              <a:t>ทราย (</a:t>
            </a:r>
            <a:r>
              <a:rPr lang="en-US" b="1" dirty="0">
                <a:latin typeface="TH SarabunPSK" pitchFamily="34" charset="-34"/>
                <a:cs typeface="TH SarabunPSK" pitchFamily="34" charset="-34"/>
              </a:rPr>
              <a:t>sand) </a:t>
            </a:r>
            <a:r>
              <a:rPr lang="th-TH" dirty="0">
                <a:latin typeface="TH SarabunPSK" pitchFamily="34" charset="-34"/>
                <a:cs typeface="TH SarabunPSK" pitchFamily="34" charset="-34"/>
              </a:rPr>
              <a:t>คือ ดินที่มี ปริมาณ ทราย ตั้งแต่ 85 – 100 เปอร์เซ็นต์ ขึ้นไป เปอร์เซ็นต์ ปริมาณทรายแป้งบวกกับ 1.5 เท่าของเปอร์เซ็นต์ปริมาณ ดินเหนียวต้องไม่เกิน 15เปอร์เซ็นต์</a:t>
            </a:r>
          </a:p>
          <a:p>
            <a:pPr marL="457200" indent="-457200">
              <a:buFont typeface="Arial" pitchFamily="34" charset="0"/>
              <a:buChar char="•"/>
            </a:pPr>
            <a:r>
              <a:rPr lang="th-TH" b="1" dirty="0" smtClean="0">
                <a:latin typeface="TH SarabunPSK" pitchFamily="34" charset="-34"/>
                <a:cs typeface="TH SarabunPSK" pitchFamily="34" charset="-34"/>
              </a:rPr>
              <a:t>ฯลฯ</a:t>
            </a:r>
          </a:p>
          <a:p>
            <a:r>
              <a:rPr lang="th-TH" dirty="0" smtClean="0">
                <a:latin typeface="TH SarabunPSK" pitchFamily="34" charset="-34"/>
                <a:cs typeface="TH SarabunPSK" pitchFamily="34" charset="-34"/>
              </a:rPr>
              <a:t>การ</a:t>
            </a:r>
            <a:r>
              <a:rPr lang="th-TH" dirty="0">
                <a:latin typeface="TH SarabunPSK" pitchFamily="34" charset="-34"/>
                <a:cs typeface="TH SarabunPSK" pitchFamily="34" charset="-34"/>
              </a:rPr>
              <a:t>จำแนกดินช่วยให้เราเข้าใจถึงคุณสมบัติของดินประเภทต่างๆ ได้แก่ ความสามารถในการกักเก็บน้ำ และการถ่ายเทพลังงานความร้อน ซึ่งสามารถนำไปใช้ประโยชน์ในทางเกษตรกรรม และวิศวกรรม เป็นต้น</a:t>
            </a: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14</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5122" name="Picture 2" descr="G:\tang\LESA 1.9.5\7\soil\properties_soil\soil_triang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117" y="180833"/>
            <a:ext cx="7081766" cy="6705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433" y="336645"/>
            <a:ext cx="3760966" cy="523220"/>
          </a:xfrm>
          <a:prstGeom prst="rect">
            <a:avLst/>
          </a:prstGeom>
        </p:spPr>
        <p:txBody>
          <a:bodyPr wrap="none">
            <a:spAutoFit/>
          </a:bodyPr>
          <a:lstStyle/>
          <a:p>
            <a:r>
              <a:rPr lang="th-TH" b="1" dirty="0">
                <a:latin typeface="TH SarabunPSK" pitchFamily="34" charset="-34"/>
                <a:cs typeface="TH SarabunPSK" pitchFamily="34" charset="-34"/>
              </a:rPr>
              <a:t>สัดส่วนการกระจายตัวของอนุภาคดิน</a:t>
            </a: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15</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AutoShape 2" descr="data:image/jpeg;base64,/9j/4AAQSkZJRgABAQAAAQABAAD/2wCEAAkGBhQSEBUUExQWFRQVGBYYFhYYFhQWFxcWGBUYFBUUFBgYHCYgGBkmGRUYHy8hIycpLS4sGB4xNTAqNSYsLCkBCQoKDgwOGg8PGiwkHyQsLCwpLCksLCwpKSwpLCksLCwpLCwpKSkpLCwsKSwpLCwsLCwsKSksKSwsLCksLCwsKf/AABEIAJ8A8AMBIgACEQEDEQH/xAAcAAABBQEBAQAAAAAAAAAAAAAFAQIDBAYABwj/xAA6EAACAQMCBAMGBQQCAgIDAAABAhEAAyESMQQFQVEiYXEGEzKBkaFCUrHB8BQjYuHR8XKSM8IHNEP/xAAZAQADAQEBAAAAAAAAAAAAAAAAAQIDBAX/xAAiEQEBAAICAgICAwAAAAAAAAAAAQIRAyESMQRBIlETFGH/2gAMAwEAAhEDEQA/APM+S2vCpWPMjJBjtGD+1aFWIYBok7jso/E3Qeg86xnLePa2Tp67g5H/AH51teR8xF5SNMOImCeuxUiCMxWGXFZ+V9OickvQx7Pr7y4Q5YWwGUwVUjVGlU1AgNqg9z0zE+tcB7tADbybm0wX0kFlB6nGZYzB3ivKmupbAOkFsi2AW8JJGoqsET4o2klh8W1bXl3FsoadNtkQG6wc3BaJU/2z1LqEa4wOdRtjxSCumLLP23fBxv8Awx1q0v7UD4LmMW1Z/AXVW0ZIUXWC2w2NwFA9SaKJxi6ys5z9oB9ckDFaISuvbf8Am9UTcULoI23BOILbqTvkjHn6TJxFxhqI+Fd9tonWveMyDvGOkjOYcTburo1FLoHhdV1m2WBALD8hE7wGE9RhBR9peGhGGi48kHTqtuIUzIRjrieq5UmRp3rzLmfFlmlC4UfGjLbQo0adLe7AnDxJAzM9DRrjObI+rh7oDLBCr4NAvAnRc4coAUnSQCsqZHhU7iLznEXSVHwlvG6+jb9sHtU701xgYLhOPEOwAEdhiBNckg+IQO+YMdqmDN8MatPXK4+fTP3qHieO92JIMk4XbY5Y7nfFXO+oL0HcffkhRsv6kyT+g+Vav2ZteBCfhXAHckyT571kHOppUQCZ3nffPWtxyi2dChcKAPU+proz6xkYS7o8eLVBLEDaB5nAFUOK8dxXbCqS22IA6mpbjBRkExtvBO+9UOI4tm2G8CScdxA6x5/esYtcHMtRIUiIJwflmOn+qjfjhrVSR4sCPzZJE7bR96p8v4VbmoJI6FhC5mcGN8j/AFRexy5QBI1RtMGD3z186LqB3HksgUT4sSIxjc1GOHJBVvLP886tcRdULCxJ6faobrso6E+Zjy3ipCNrGlhjcxPSOk/pU9t5MHvB8s7eldaYkQ0R5feuu3CCCRI6kCDHTHWkZhQ6pgg5HlM/uKnW2cHz28iP2pn9QBGJ7nsDtIpzcYBbPoY9aAvg6VLHoP8AqgnGn4mmIzuAcZPpjr6VP/Ua7em5sNztOO3TPSs5zbjnZWVVJIUzONzjw9TB/SnJsWoU4kXj7yMSQB/45B+ciobqzJjJO+Y/7NS8pWLQLEETKhsmCIIHWD3qB3MR0B28+/8Auovurnox852/4/aktoZBE/zzrgmY71Y4bhNW5AgFgCQA0CSJnwnTJk05FbeVWFojwPFm2wdd1+hwZB+RoelT22/n612a605NvQEfIcEqQqhtIBZQ7bISfi0k/NgOpo9yK+nurlpnChFlwzvoaLhZzqU+DcfCJIWAfFgDY4gXAHVywkGBBCiOg3UgSc9YPQES2D7uFKlgSGYRMgNicwcLOkNjEnwgV58v06rNvS7HtAhcargJNwEy/hCaXFlVgHJsq14zt1iRTn5qAOG4keMBiraTq/8A2ilxYBPfSIEmdPnXnfCXWQiZAIuEMcuWuAK0kbsEByOrvGWFEH4xzYgtMhJBBnwCBIPg6QSANQUT2qvKRPhXpNz2h8VxdMor6XZtMLDaLqvJGArK8ndXxtnz7n3tEruE0BLX4CWBATBQsimSqtOJwpBUK6iqHNeNDsCQoBVGgiBrUG3cQHorW1UDAC6UAwJoLfbWAAQQkhenhiQDB+KcmcyTNOUeKbj7akkqChDHUmPATBgFYwGByAN1IwfDV1Egk756b4G/niooLEAAzG3aP0A3z5VDxPN1WQPEe4I0g+v4vlitJLeoLZPa1f4vQhJzPwg9T3Hl/wBUHNwu0sST1J/QdvIVDdvs7ST5egHQdhTre8V1YYeMc+WfkKcp4Uu47A/Xrv1FapuYi3Kgx1nv5YoZyLhyi6jjVsIMx3P8+XYoOHDZIn/GMH/yA/Ss87uqxnRtnmHvCQAYAPiMhfrmevUVZ4tG0wkDBjBLE9Aq/uRVyxy1jvjsJ6d/U/aiVnh1U/zasrlFSKfLOCK21VQVHnvJyxPnM1dXgNUgu32X9M1YS8o/nl/xSXOKEd5FZ3Jcgbd5CPwkgkjJJM+R6zUd3ldwEAMNJ3OQwEdI3z5d6vjj958oB7/zrtThxYOT06fzyo3RpTZShGgGBAYfKJzv6139UQhNxSCu5g6emx+e3lUr8YNQiNJ6g7H+dqv2wI7j7fzNLY0Hl01bwSPQz2qO/bCkGciP3/Wu4/hIcuoGoLn/ACUZ/wDYd6rcLeB1CJneRg+Y8qey0dxKFliTGCCpE79DH+qo8z4KQIBwPF3jpPUjeAOp60S4O0smJ049ARjH8NWLomSDHbr6UbGmV4u6QgAxq3gnaJ37n+RUbHaMwCNoz6CdWOtHr/JE0kk6mOZ26409jn70H5gV8MSJB6ZgeHc79en1qYve1Wxanby9ImZrYcltCAWWyCCG1FkJENjQq6n1z8j5QBWX4G+qQSpOCCMQRuAJBySe3TvitlyZMl7gVVtwuol3J1kaUTbxksVgfFsIWC9CvnJamU1AKkWu9yL3Bce9o6kMHr1BHYjrRvhPa1wfGAR3XwkekyD/ADNZoNUgeoy48cvcXMrPTWv7YKThG2MZWZNP4T2pQkKylRIzMjrGoRtn71kQ1ODVn/XwP+XJ6LdsLcX4j5YBIIAyp6yIx1gbUG43m1tNz7xxMhcAztqby9KAcNzNktOgJ8ZXsQImfmZG3aqoapw4NXu9Ky5eul/i+a3LggmF/KuB8+p+c1WWowacprrkk6jmttvawmaJ8LYUMN279px94qjwlpmMDbr2rU8k5IJknrv+w/eozykXjNifK+ELwdvKOm4kbA7fTpWk4PhgonfzPQUOF8IVUCAc+v8ArG9R8VziJEYBH6fcdflXHbt0SaF+L4oKO8/yaEcVziZKk7wYG+yx96qcRx7OmSxMvgf4iQNt4IMeQrrfLnKtIwPD81EnJiBIzO0nrU6UkvcxcgaQYJAEGDJBIOr0iabx/ElyFB8KDRM5LfjP1GOmBVq1yqVJukhfFpnUCVYgmSIAZpjv4ifDio7XK9RAliIA20CCT4U6hQT8X180NhlvjbhYt4tKgAyfijAieu/2q0/MnUBQS0SDuJaJAVQJkTJ+Q9LVrlLKdUz7wMWZVJysAW7ZAyxzJII+CZyKpcXwRVGBEOcsTqOhCMEsd9Q2ETEnGoEFOG8LzmbiaoIXGBjqMeUdetafhubCFnqJPlOwP861hraqviBnbOJ+QGB6CfU1f4LjDq8SmDg9+mmPMfvSoau+x75j7b/pVD+gjUw69OmcR5dKiF06CGxOqNOQJGB66QI9TRCyQUg9vPrShWK3AcWMYgSR2giQR6/sakPOlBgRDA56CZBP1jFB+au1m4Sp8DR6BoiD2B3+ooNevkkz3JI/XFaeO07Fb/PNLOszGBnpHUUO4jjDcIY9BpHyM1GLQuQC2lh3EyBtmZMeY+tQ6SJB6fQ+h7UlCXAXArBpbUMgJ8WB+c4T1hiNhmtdwPEhfd2ohZAYYbU4uBHZicCLjBNzlLufCdWGtXdI6gmMgwQRlSTG3WBkwKL8Hx660IdwLM5gQtlFVlBAO/vScSRld4go3ja1ItMUU8V6DjpwpwptOFAPU04GowaeKajhThTRS0EeDU1lZOTA6+lQCpAaaaKWONUYG0z6+vlWp4LmGARImDBjAidhtWH4e3qYAdSB9a063iGkH4SRBzAmMD9q5+afTbiEfekMTJYjqOkzk9jGantoWYltMFNbHV+GQudJnVqMQBq2wQYqDh7Ov4NypwFLRtqkQY3InrOJrScl5Kog3cHKqdelXBjVb0XDkkmdl32OK59tadyzkykAghlbOoAyrLChtMbld8ZjEEiL1yzGosAQNxmGfBJC9VGGMZZmiJmSPG8XY4UsWVgzIH0gsysRKrlvChO07QRkxXnHNufXwwX3gkBRCggSZJDGQQSxJIOBPSnOyae7fLudUjJOkxIjeVnJxJjyq+OHgeNgi7kAe8JyfxCUDb7nBmAc0/2ZsRaB4gXrTA//AM7Zs2iCQRJs2xic/FEH1FHLHNOCc+G/a1E6QGuNrneFViGj7GpDK/0T3VJ0kghvGNWgTBI94+lWPh/DgdepqjxnI/B47iEg/CJcg77DGomMY2mCK3nMGQSxZTpAAKvbtsCP82bbyn6VmeM4tAALTEzgf3bekMN1UhdTHKzpPUZmKnamP43g9DwGnoIDzPnqCjpkmQPOM1Teggb56HHoDiB6R96KcyvBvjLZzlrpxtBDs2JGMfKhj5OMxsMfIY3j70KXf67Yj4RGwwPygD/jaafc5s2vw9T89yM/WhIaN/r2p2rMz2Jj59dtus996eiHuI43XaJYYjxTj9/v++ayF/mgnc+f/dVeacz1mFJ0CfKZ/wDqBgDzmKoa66eLi1N1z58k30LcPxhZoEzOD9Zkbg+QJohfu6mJM+XoMDHTv86AcJxOhgfr6dh50TscejEydAHU5kRJMd/IUcmF3uK48uu14N/OtTtfOgKfM+oJBj0kTHeapNxtoLqDgjaADqneCPTrtVW5zpSJC9SAJ6dzHSspjb6jTykYtakFMWpFrscpwpaQU9UmgyLThSxSxTN1LXRSxQCinimqKkQUJo/yrl5QSUJc5GQCoIx6E7ntgUSNgEqArLA8UjJIOSB0FS8j5Ybi23uHwsuqAcsASAGjIMZn5dK0LcKpWAog6QJEhQDj/Ub152fJ+Xbrxx66DOXctts0nWUEyfCAT2BYE9c460fs83K2zbtK1tIWSXL+N2ygn4Rp05HfeZnNcfa/peHZgz3GJC6W+AeLLQu20STORnNLwPMma0mtQwusyBcnxQTNwnaAvqQc7Cl7mxpD7Rcc6MHOSdQcFmMsAHt9fwmTI/NGxFUuH5Nfu+JFLkobn+bCTJAEycTA8qJc34ODb/E5U6iROTux7ySd8QPrvPYRAHRtOHQ2x5MkOD5Erqg/4Cr8tSaTfah7McTf9zb0XQGf4Fclrd0gS3ur1mHW4AJKMHPUKVBYabiOdoqAcapUHrdtrfs98XbY0sO2oKTVzm3sorMz21HjM3bMlUukGRcUj/4r4ORcWJO/QrV5Zxt6Crk3VQgMYA4m2AwITiLWznTPjTeJAIM0iCn4Gzfzw9vhriS2nQlo2tIgeNiILZJgRGN6z/NuAt2T8AVWA8AJE7gLFolZmYBkbwZBjVcbyjhzxP8AU23CKV0uPCLV5pwCRBN1f/Y5GCKzXN712yh1C5Y1fB7rx2SG+MZYGDMfCCMgREVKmR4i+HaSqqfIET0kySZPUTURtA7fQGuvXiWJ1FiepmT55z9a6CBM/wA8+1WCNbGevzk/6qhzu4wRV2DTqz22X5zPyq3d4kIsvgfv2HnQDjuPa4c4UbL28z3NacWNt2jkykmlc1wpopJrscqbVSE1HNLQNnFqaXppNNJoMNWpAKjWpFqVHgVKGx5/t/uohUgFChjkvs1cvgP8NqWl41HwxqCpuTkwdpB+buYezTK490feK06SSoODAUnAJPTaTiARW25Tae3wtpYUsqCRkDIJEkbGCBOcjaoeccEXZLltJKNqcAeI+ERpH4mEAT0HTpXnX5OXn16dM4pp5tqzBwdo6zMER3rQcs9kLt6z7wFEB+ENqlh+bAwDmJ36b1o/Z3+mve8UgOzOzXtSkl/EdOuREK3QR0NHrGjWQXYEBzoYxuwgnyAwBtB8qvL5V+oU4f2w3LvYq5cNwM+gIVE6G8WoE4mIIwCDkHFU73Km4W4GvorIvi06xFzMaB5yRI6DftXonBcMwv3tgG0EDMTpILDpBEA/+JrI+0fL/wCrv2F/+MPqIYyQZZts9YEbkgCYxU4/Iyt7O8WMHOXc5t3gwtTKIpCxpbJEMvTSIA/4G6834u5YUlSraQS2oHxEDKjTGk51ARnNSez/ACheGsG2CT4pa4V0k9BgHABkCT54xVLnfBEWLkXWF0CQhKuAYzpkawSlwwS2NR8qymtr+lmw4vWnS6CGBEqzYJMEMdMTOpcHus7iRl7ifcXJtEaWtyoYBtOs+LSeoOnB7CDNCb/tBd1FSiq9shWAmIA0srAnpG/nFVP6vVdeRBLsSJkBZkKCdwJx2rfDj7Z5ZNCeI1amuSWJAMYMntGNulet8ktrZ4ZMdEuEznMMpPlpMV4xwXGAsobA1ST6ZMfKfnXs9jj/AHmm2fCrpaJ6gK6404yY+WDT5JrTPGtLbulhOI23kR9oNA/aTk44hdSnRxFmSrr8YiC1vJEqQZgkCSpB61X5dzV2QjSxKk2yMrBgkG4TvBUAkfhaSKocw5+Q4YoWAxct+80sbVxQRrHwllL6Sp6XLTBoImFM5c9oCHKuz2r6wHZLilOJxILh4GV0iZ1hWGTpEAudcY1u69tDcRSNmBUlTkqwgAZBEgAESJM1P7V84tcQ/vbSG0UEdBqTVEQPhdWbaYyfSs2b2pQvRR4RuACNh2H+O3aqk32FhRPl+m1Q3bukSSAKhXitIk7DfvQbjeK94esDYH6/vWuPHbf8LLPxibmfMvetgQo+Efv61Smkpa65JJqOW3d3XTSV1dQRaWkpKAU0006mk0zDlqQVEtTqlZtIcKucs5e1+6tpPicxPQCMsfIDNUYrSexfB3PfrfAItW5944jbSZQDOqZEgfapzy8cbVybum14u21q1/bHwoNK7SQoHT4cdKntrhjPxfDG6jTH161Kbi3DByGA2JEg5g7EGDtXcTa1CNiNjiUImCPMfTpXjV3QO4PlPuLty4CNFwoLigGBCt4iJz4zHoSelD+c8a1njLbGLgNorbWfH47hQ6MQSPECexjcUW49CyXRJGokQpIIWBBUnIMDfyjpNVuEbXfdyAfdQtq5oCnKn+2wJJGWPlgHpmpf2QlxVzUoQSda3Lbt+FPCSXbbMrGnBnsJqjw/Bu395yt1rZItqPCBHgJUbMxGxxjGN6ILa0IoGpMywXxdtQzmJ6jMDptWa5Fz4teucMLa6dbe70fAFBgpj8G/1MbU5Oi21bXQyNtIEMGmAZ8Ujf8ADjtWY9pbz2wjKVAUXCDcyuqG1BwcSwO2RIUHajPHuEtiJKh1IGcsIAAJ/ESZE9ic0J9pFtDhnN8ay7sUWYuJ4ABvjV37a/LNYeyvphf6xmW67Es7EFmJg5+JojJkj0ziq9i9pECuv3SqBDvIJ8iBjO/WoAa9DGObKtByfiBrTXkahIBAJG5ALYExEnAmvT+B9skVbdtldguga0CBilshwJMyNTHSJ79Yrx7hN8b4j1mtZwXFLChllgCCN9bEnc9BmI/6qOWDCCvMONYXi6kpDMpggGCzMXVVAE5JPQncAGKdxHtE4dbiH3blU16W1rrRHtSAcQVYeHOnwkGDFB7ysDA9ZODuYlge0Z7gdqgURuyiT+Yfas5Nxd6SXr5YHYTqmAFGSCQAIHbaqdzpE/78qfxt4W127Tjv3oG149znfNb8eG+2eeWk/HcSWMdAfqY3x9KqxSE1010yaYW7LXV1dTS6umkmkJoBZrqQGlpG6kNLSGmIHLVi02DVZTUtus2kSgYJ9f8AmvWuScAvD2ERDqU+IE5kuNRYR+E9PSvMuV8pfiLmi3p1QW8TBRA3OcnfpNeg+zF1hb9zc+Lh293qHwsNwJPUAxB7jqYrk+Vetbb8U72LJDa1jrvvKkQWHzkfLzpOP4Yi3rtt4grDSco8DAbqDHUH1mpLfDwXg/l8O422HaQM0y5fABJ8IzOwgRJPkcbGvPdIXa4xbtsH4WYldJ8LLpEMWPSBFXuH4NTcujI1BJwQIWev5jqkxMCO9VOYD37ItkhQh1sykNq1Y148JJjdu5MGBRTiOJW3bZjOm2uo+m/l8/WKYZ/2v5o9pdIKnWSX7hPxR0ByAJ7iKd7K8uS2q6V0lyxIPxe7gkLJ+EgsD84M0/2u5cb9rSmqZUDTjUjFdSsSIG0gnbRHWKfzHgE4azcZBpK2/Cuo6CSQoBVpnUY23IHz0+tJNuXfe8TYO6EXYMnKhYDEdM7HcDE5is17autu+gQg+EsV6q2qMxkT2JrQcBzJhw5dssBHw6fEBqKjfEKDPUmvPuO4k3rrXGABcyQJiY6eUVtxY3bPO9K/EXmdtTEkmBJ7AQB8himLU/u6bGa7Iwq/ypjq23BnyG/yohxF/SpIifP6UM4biSgMAZ77elQtdJ3M0eG6Xkle+TuSfnTJpk1wNaxnpNc4gtgnA6VHNNrqcI6aSaSa4GmD5rpps11MtFmkrq6kC0tNpaAWkNdSUwHKKkWkeyymGBB7EEHywactZtGs/wDx9fjiHEgE2jEjeGUkT0gZjr12rd2rS21hEmWLssgliYLFi3WTPrAxXj1m6VIKkqRsQYI6SD0rRD244iUMW/CIaVJ17CWzg46RkmuTn4cs8t4t8M5jNVujx6i2zIQY1nU0KqkT4STjER3x50H5fxIa1aXDXLhbWQTcGmGZ3Z9oggav8oArK8n49DeH9Qf7R1EjJUPkyVzJJJya1/JObWuIukqCLiWwoJwNJYhtCg+k4mIrny4csGk5JRjg7Om2oMB48cdXjxE9zkn5mouKsA6jcI0rmMxG4L/IA+UVFzPmyWIa4YkE+EHxH8v23rOcd7Ypocp/ca4ANDAgIApwdwRJJEbk52qMePLL1FXORc432vFq3F0amYA2wI8Q/M/buO/rWY5v7VvfIkeEKABLDxx8Z/MRJ370FvFnMsSYAAkzCj4VE9BTRaNdmHDIwuexHjec3b6hbjDSDICqqiSApOPSfWoEToKYlqpRitpjpncilAKbFcTSTVyI2axptKaSmCTSzSUsVQdNLNJXUw6aUUlLQRaWkFOimkldNLFdFIEpYropaCNrjXE00mhUaHjvaPheJT+5ZIeD4t8xjxDJH2oJxV626BoAubEKNK4wGxiYAwKqJwbkiB9x/wA0QbgFWywiboyWnCgboo+5PXyrmlxx6joktDlqQGogamFoxPSY+cTWu0JLQk05SRtj5kb7j0qINT1NCale4SBJLRtJJid96jNIzU009EdNJSUoNBnTTZrjSCkRaaTXE1wFMErqU0lM3VxNdFLFMjQKWK40opk4UorgKdNMnAU4U3VXRQRaWkpDSIpNIaQGuJoPRDSGk1U0tQqR/9k="/>
          <p:cNvSpPr>
            <a:spLocks noChangeAspect="1" noChangeArrowheads="1"/>
          </p:cNvSpPr>
          <p:nvPr/>
        </p:nvSpPr>
        <p:spPr bwMode="auto">
          <a:xfrm>
            <a:off x="98425" y="-736600"/>
            <a:ext cx="228600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4" name="TextBox 3"/>
          <p:cNvSpPr txBox="1"/>
          <p:nvPr/>
        </p:nvSpPr>
        <p:spPr>
          <a:xfrm>
            <a:off x="1600200" y="381000"/>
            <a:ext cx="5493812" cy="1200329"/>
          </a:xfrm>
          <a:prstGeom prst="rect">
            <a:avLst/>
          </a:prstGeom>
          <a:noFill/>
        </p:spPr>
        <p:txBody>
          <a:bodyPr wrap="none" rtlCol="0">
            <a:spAutoFit/>
          </a:bodyPr>
          <a:lstStyle/>
          <a:p>
            <a:r>
              <a:rPr lang="th-TH" sz="3600" b="1" dirty="0" smtClean="0">
                <a:latin typeface="TH SarabunPSK" pitchFamily="34" charset="-34"/>
                <a:cs typeface="TH SarabunPSK" pitchFamily="34" charset="-34"/>
              </a:rPr>
              <a:t>กระบวนการการเปลี่ยนแปลงบนพื้นผิวโลก</a:t>
            </a:r>
          </a:p>
          <a:p>
            <a:pPr algn="ctr"/>
            <a:r>
              <a:rPr lang="en-US" sz="3600" b="1" dirty="0" smtClean="0">
                <a:latin typeface="TH SarabunPSK" pitchFamily="34" charset="-34"/>
                <a:cs typeface="TH SarabunPSK" pitchFamily="34" charset="-34"/>
              </a:rPr>
              <a:t>(Surface processes)</a:t>
            </a:r>
            <a:endParaRPr lang="th-TH" sz="3600" b="1" dirty="0">
              <a:latin typeface="TH SarabunPSK" pitchFamily="34" charset="-34"/>
              <a:cs typeface="TH SarabunPSK" pitchFamily="34" charset="-34"/>
            </a:endParaRPr>
          </a:p>
        </p:txBody>
      </p:sp>
      <p:sp>
        <p:nvSpPr>
          <p:cNvPr id="5" name="Rectangle 4"/>
          <p:cNvSpPr/>
          <p:nvPr/>
        </p:nvSpPr>
        <p:spPr>
          <a:xfrm>
            <a:off x="457200" y="1874728"/>
            <a:ext cx="7848600" cy="1384995"/>
          </a:xfrm>
          <a:prstGeom prst="rect">
            <a:avLst/>
          </a:prstGeom>
        </p:spPr>
        <p:txBody>
          <a:bodyPr wrap="square">
            <a:spAutoFit/>
          </a:bodyPr>
          <a:lstStyle/>
          <a:p>
            <a:r>
              <a:rPr lang="th-TH" dirty="0">
                <a:latin typeface="TH SarabunPSK" pitchFamily="34" charset="-34"/>
                <a:cs typeface="TH SarabunPSK" pitchFamily="34" charset="-34"/>
              </a:rPr>
              <a:t>โลกไม่เคย</a:t>
            </a:r>
            <a:r>
              <a:rPr lang="th-TH" dirty="0" smtClean="0">
                <a:latin typeface="TH SarabunPSK" pitchFamily="34" charset="-34"/>
                <a:cs typeface="TH SarabunPSK" pitchFamily="34" charset="-34"/>
              </a:rPr>
              <a:t>อยู่นิ่ง </a:t>
            </a:r>
            <a:r>
              <a:rPr lang="th-TH" dirty="0">
                <a:latin typeface="TH SarabunPSK" pitchFamily="34" charset="-34"/>
                <a:cs typeface="TH SarabunPSK" pitchFamily="34" charset="-34"/>
              </a:rPr>
              <a:t>มีกระบวนการต่างๆของโลก (</a:t>
            </a:r>
            <a:r>
              <a:rPr lang="en-US" dirty="0">
                <a:latin typeface="TH SarabunPSK" pitchFamily="34" charset="-34"/>
                <a:cs typeface="TH SarabunPSK" pitchFamily="34" charset="-34"/>
              </a:rPr>
              <a:t>Earth Processes or </a:t>
            </a:r>
            <a:r>
              <a:rPr lang="en-US" dirty="0" smtClean="0">
                <a:latin typeface="TH SarabunPSK" pitchFamily="34" charset="-34"/>
                <a:cs typeface="TH SarabunPSK" pitchFamily="34" charset="-34"/>
              </a:rPr>
              <a:t>Geological Processes</a:t>
            </a:r>
            <a:r>
              <a:rPr lang="en-US" dirty="0">
                <a:latin typeface="TH SarabunPSK" pitchFamily="34" charset="-34"/>
                <a:cs typeface="TH SarabunPSK" pitchFamily="34" charset="-34"/>
              </a:rPr>
              <a:t>) </a:t>
            </a:r>
            <a:r>
              <a:rPr lang="th-TH" dirty="0" smtClean="0">
                <a:latin typeface="TH SarabunPSK" pitchFamily="34" charset="-34"/>
                <a:cs typeface="TH SarabunPSK" pitchFamily="34" charset="-34"/>
              </a:rPr>
              <a:t>เกิดขึ้นตลอดเวลา ทั้งทาง </a:t>
            </a:r>
            <a:r>
              <a:rPr lang="th-TH" i="1" dirty="0">
                <a:solidFill>
                  <a:srgbClr val="FF0000"/>
                </a:solidFill>
                <a:latin typeface="TH SarabunPSK" pitchFamily="34" charset="-34"/>
                <a:cs typeface="TH SarabunPSK" pitchFamily="34" charset="-34"/>
              </a:rPr>
              <a:t>กายภาพ เคมี และชีวภาพ </a:t>
            </a:r>
            <a:r>
              <a:rPr lang="th-TH" dirty="0" smtClean="0">
                <a:latin typeface="TH SarabunPSK" pitchFamily="34" charset="-34"/>
                <a:cs typeface="TH SarabunPSK" pitchFamily="34" charset="-34"/>
              </a:rPr>
              <a:t>ซึ่ง ทั้งสาม</a:t>
            </a:r>
            <a:r>
              <a:rPr lang="th-TH" dirty="0">
                <a:latin typeface="TH SarabunPSK" pitchFamily="34" charset="-34"/>
                <a:cs typeface="TH SarabunPSK" pitchFamily="34" charset="-34"/>
              </a:rPr>
              <a:t>จะ</a:t>
            </a:r>
            <a:r>
              <a:rPr lang="th-TH" dirty="0" smtClean="0">
                <a:latin typeface="TH SarabunPSK" pitchFamily="34" charset="-34"/>
                <a:cs typeface="TH SarabunPSK" pitchFamily="34" charset="-34"/>
              </a:rPr>
              <a:t>มีความสัมพันธ์เกี่ยวเนื่อง</a:t>
            </a:r>
            <a:r>
              <a:rPr lang="th-TH" dirty="0">
                <a:latin typeface="TH SarabunPSK" pitchFamily="34" charset="-34"/>
                <a:cs typeface="TH SarabunPSK" pitchFamily="34" charset="-34"/>
              </a:rPr>
              <a:t>กัน ทำ</a:t>
            </a:r>
            <a:r>
              <a:rPr lang="th-TH" dirty="0" smtClean="0">
                <a:latin typeface="TH SarabunPSK" pitchFamily="34" charset="-34"/>
                <a:cs typeface="TH SarabunPSK" pitchFamily="34" charset="-34"/>
              </a:rPr>
              <a:t>ให้พื้นผิวโลก</a:t>
            </a:r>
            <a:r>
              <a:rPr lang="th-TH" dirty="0">
                <a:latin typeface="TH SarabunPSK" pitchFamily="34" charset="-34"/>
                <a:cs typeface="TH SarabunPSK" pitchFamily="34" charset="-34"/>
              </a:rPr>
              <a:t>มีการ</a:t>
            </a:r>
            <a:r>
              <a:rPr lang="th-TH" dirty="0" smtClean="0">
                <a:latin typeface="TH SarabunPSK" pitchFamily="34" charset="-34"/>
                <a:cs typeface="TH SarabunPSK" pitchFamily="34" charset="-34"/>
              </a:rPr>
              <a:t>เปลี่ยนแปลง</a:t>
            </a:r>
            <a:r>
              <a:rPr lang="th-TH" dirty="0">
                <a:latin typeface="TH SarabunPSK" pitchFamily="34" charset="-34"/>
                <a:cs typeface="TH SarabunPSK" pitchFamily="34" charset="-34"/>
              </a:rPr>
              <a:t>ตลอดเวลา</a:t>
            </a: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16</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TextBox 1"/>
          <p:cNvSpPr txBox="1"/>
          <p:nvPr/>
        </p:nvSpPr>
        <p:spPr>
          <a:xfrm>
            <a:off x="1959591" y="912125"/>
            <a:ext cx="3820277" cy="5262979"/>
          </a:xfrm>
          <a:prstGeom prst="rect">
            <a:avLst/>
          </a:prstGeom>
          <a:noFill/>
        </p:spPr>
        <p:txBody>
          <a:bodyPr wrap="none" rtlCol="0">
            <a:spAutoFit/>
          </a:bodyPr>
          <a:lstStyle/>
          <a:p>
            <a:pPr>
              <a:lnSpc>
                <a:spcPct val="150000"/>
              </a:lnSpc>
            </a:pPr>
            <a:r>
              <a:rPr lang="th-TH" b="1" dirty="0">
                <a:latin typeface="TH SarabunPSK" pitchFamily="34" charset="-34"/>
                <a:cs typeface="TH SarabunPSK" pitchFamily="34" charset="-34"/>
              </a:rPr>
              <a:t>ปัจจัยที่มีอิทธิพลต่อการผุพังสลายตัว </a:t>
            </a:r>
            <a:endParaRPr lang="th-TH" dirty="0">
              <a:latin typeface="TH SarabunPSK" pitchFamily="34" charset="-34"/>
              <a:cs typeface="TH SarabunPSK" pitchFamily="34" charset="-34"/>
            </a:endParaRPr>
          </a:p>
          <a:p>
            <a:pPr marL="457200" indent="-457200">
              <a:lnSpc>
                <a:spcPct val="150000"/>
              </a:lnSpc>
              <a:buFont typeface="Arial" pitchFamily="34" charset="0"/>
              <a:buChar char="•"/>
            </a:pPr>
            <a:r>
              <a:rPr lang="th-TH" b="1" dirty="0" smtClean="0">
                <a:latin typeface="TH SarabunPSK" pitchFamily="34" charset="-34"/>
                <a:cs typeface="TH SarabunPSK" pitchFamily="34" charset="-34"/>
              </a:rPr>
              <a:t> </a:t>
            </a:r>
            <a:r>
              <a:rPr lang="th-TH" b="1" dirty="0">
                <a:latin typeface="TH SarabunPSK" pitchFamily="34" charset="-34"/>
                <a:cs typeface="TH SarabunPSK" pitchFamily="34" charset="-34"/>
              </a:rPr>
              <a:t>ชนิดของหินต้นกำเนิด (</a:t>
            </a:r>
            <a:r>
              <a:rPr lang="en-US" b="1" dirty="0">
                <a:latin typeface="TH SarabunPSK" pitchFamily="34" charset="-34"/>
                <a:cs typeface="TH SarabunPSK" pitchFamily="34" charset="-34"/>
              </a:rPr>
              <a:t>Rocks) </a:t>
            </a:r>
            <a:endParaRPr lang="th-TH" b="1" dirty="0" smtClean="0">
              <a:latin typeface="TH SarabunPSK" pitchFamily="34" charset="-34"/>
              <a:cs typeface="TH SarabunPSK" pitchFamily="34" charset="-34"/>
            </a:endParaRPr>
          </a:p>
          <a:p>
            <a:pPr marL="457200" indent="-457200">
              <a:lnSpc>
                <a:spcPct val="150000"/>
              </a:lnSpc>
              <a:buFont typeface="Arial" pitchFamily="34" charset="0"/>
              <a:buChar char="•"/>
            </a:pPr>
            <a:r>
              <a:rPr lang="th-TH" b="1" dirty="0" smtClean="0">
                <a:latin typeface="TH SarabunPSK" pitchFamily="34" charset="-34"/>
                <a:cs typeface="TH SarabunPSK" pitchFamily="34" charset="-34"/>
              </a:rPr>
              <a:t>ความ</a:t>
            </a:r>
            <a:r>
              <a:rPr lang="th-TH" b="1" dirty="0">
                <a:latin typeface="TH SarabunPSK" pitchFamily="34" charset="-34"/>
                <a:cs typeface="TH SarabunPSK" pitchFamily="34" charset="-34"/>
              </a:rPr>
              <a:t>ลาดชันของพื้นที่ (</a:t>
            </a:r>
            <a:r>
              <a:rPr lang="en-US" b="1" dirty="0">
                <a:latin typeface="TH SarabunPSK" pitchFamily="34" charset="-34"/>
                <a:cs typeface="TH SarabunPSK" pitchFamily="34" charset="-34"/>
              </a:rPr>
              <a:t>Slope) </a:t>
            </a:r>
            <a:endParaRPr lang="th-TH" b="1" dirty="0" smtClean="0">
              <a:latin typeface="TH SarabunPSK" pitchFamily="34" charset="-34"/>
              <a:cs typeface="TH SarabunPSK" pitchFamily="34" charset="-34"/>
            </a:endParaRPr>
          </a:p>
          <a:p>
            <a:pPr marL="457200" indent="-457200">
              <a:lnSpc>
                <a:spcPct val="150000"/>
              </a:lnSpc>
              <a:buFont typeface="Arial" pitchFamily="34" charset="0"/>
              <a:buChar char="•"/>
            </a:pPr>
            <a:r>
              <a:rPr lang="th-TH" b="1" dirty="0" smtClean="0">
                <a:latin typeface="TH SarabunPSK" pitchFamily="34" charset="-34"/>
                <a:cs typeface="TH SarabunPSK" pitchFamily="34" charset="-34"/>
              </a:rPr>
              <a:t>สภาพ</a:t>
            </a:r>
            <a:r>
              <a:rPr lang="th-TH" b="1" dirty="0">
                <a:latin typeface="TH SarabunPSK" pitchFamily="34" charset="-34"/>
                <a:cs typeface="TH SarabunPSK" pitchFamily="34" charset="-34"/>
              </a:rPr>
              <a:t>ภูมิอากาศ (</a:t>
            </a:r>
            <a:r>
              <a:rPr lang="en-US" b="1" dirty="0">
                <a:latin typeface="TH SarabunPSK" pitchFamily="34" charset="-34"/>
                <a:cs typeface="TH SarabunPSK" pitchFamily="34" charset="-34"/>
              </a:rPr>
              <a:t>Climate) </a:t>
            </a:r>
            <a:endParaRPr lang="th-TH" b="1" dirty="0" smtClean="0">
              <a:latin typeface="TH SarabunPSK" pitchFamily="34" charset="-34"/>
              <a:cs typeface="TH SarabunPSK" pitchFamily="34" charset="-34"/>
            </a:endParaRPr>
          </a:p>
          <a:p>
            <a:pPr marL="457200" indent="-457200">
              <a:lnSpc>
                <a:spcPct val="150000"/>
              </a:lnSpc>
              <a:buFont typeface="Arial" pitchFamily="34" charset="0"/>
              <a:buChar char="•"/>
            </a:pPr>
            <a:r>
              <a:rPr lang="th-TH" b="1" dirty="0" smtClean="0">
                <a:latin typeface="TH SarabunPSK" pitchFamily="34" charset="-34"/>
                <a:cs typeface="TH SarabunPSK" pitchFamily="34" charset="-34"/>
              </a:rPr>
              <a:t>พืช </a:t>
            </a:r>
            <a:r>
              <a:rPr lang="th-TH" b="1" dirty="0">
                <a:latin typeface="TH SarabunPSK" pitchFamily="34" charset="-34"/>
                <a:cs typeface="TH SarabunPSK" pitchFamily="34" charset="-34"/>
              </a:rPr>
              <a:t>(</a:t>
            </a:r>
            <a:r>
              <a:rPr lang="en-US" b="1" dirty="0">
                <a:latin typeface="TH SarabunPSK" pitchFamily="34" charset="-34"/>
                <a:cs typeface="TH SarabunPSK" pitchFamily="34" charset="-34"/>
              </a:rPr>
              <a:t>Vegetation</a:t>
            </a:r>
            <a:r>
              <a:rPr lang="en-US" b="1" dirty="0" smtClean="0">
                <a:latin typeface="TH SarabunPSK" pitchFamily="34" charset="-34"/>
                <a:cs typeface="TH SarabunPSK" pitchFamily="34" charset="-34"/>
              </a:rPr>
              <a:t>)</a:t>
            </a:r>
          </a:p>
          <a:p>
            <a:pPr marL="457200" indent="-457200">
              <a:lnSpc>
                <a:spcPct val="150000"/>
              </a:lnSpc>
              <a:buFont typeface="Arial" pitchFamily="34" charset="0"/>
              <a:buChar char="•"/>
            </a:pPr>
            <a:r>
              <a:rPr lang="th-TH" b="1" dirty="0" smtClean="0">
                <a:latin typeface="TH SarabunPSK" pitchFamily="34" charset="-34"/>
                <a:cs typeface="TH SarabunPSK" pitchFamily="34" charset="-34"/>
              </a:rPr>
              <a:t>ระยะเวลา </a:t>
            </a:r>
            <a:r>
              <a:rPr lang="th-TH" b="1" dirty="0">
                <a:latin typeface="TH SarabunPSK" pitchFamily="34" charset="-34"/>
                <a:cs typeface="TH SarabunPSK" pitchFamily="34" charset="-34"/>
              </a:rPr>
              <a:t>(</a:t>
            </a:r>
            <a:r>
              <a:rPr lang="en-US" b="1" dirty="0">
                <a:latin typeface="TH SarabunPSK" pitchFamily="34" charset="-34"/>
                <a:cs typeface="TH SarabunPSK" pitchFamily="34" charset="-34"/>
              </a:rPr>
              <a:t>Time) </a:t>
            </a:r>
            <a:endParaRPr lang="en-US" dirty="0">
              <a:latin typeface="TH SarabunPSK" pitchFamily="34" charset="-34"/>
              <a:cs typeface="TH SarabunPSK" pitchFamily="34" charset="-34"/>
            </a:endParaRPr>
          </a:p>
          <a:p>
            <a:pPr>
              <a:lnSpc>
                <a:spcPct val="150000"/>
              </a:lnSpc>
            </a:pPr>
            <a:r>
              <a:rPr lang="en-US" b="1" dirty="0" smtClean="0">
                <a:latin typeface="TH SarabunPSK" pitchFamily="34" charset="-34"/>
                <a:cs typeface="TH SarabunPSK" pitchFamily="34" charset="-34"/>
              </a:rPr>
              <a:t> </a:t>
            </a:r>
            <a:endParaRPr lang="en-US" dirty="0">
              <a:latin typeface="TH SarabunPSK" pitchFamily="34" charset="-34"/>
              <a:cs typeface="TH SarabunPSK" pitchFamily="34" charset="-34"/>
            </a:endParaRPr>
          </a:p>
          <a:p>
            <a:pPr>
              <a:lnSpc>
                <a:spcPct val="150000"/>
              </a:lnSpc>
            </a:pPr>
            <a:endParaRPr lang="th-TH" dirty="0">
              <a:latin typeface="TH SarabunPSK" pitchFamily="34" charset="-34"/>
              <a:cs typeface="TH SarabunPSK" pitchFamily="34" charset="-34"/>
            </a:endParaRPr>
          </a:p>
        </p:txBody>
      </p:sp>
    </p:spTree>
    <p:extLst>
      <p:ext uri="{BB962C8B-B14F-4D97-AF65-F5344CB8AC3E}">
        <p14:creationId xmlns:p14="http://schemas.microsoft.com/office/powerpoint/2010/main" val="1056863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17</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304800" y="605051"/>
            <a:ext cx="8001000" cy="5693866"/>
          </a:xfrm>
          <a:prstGeom prst="rect">
            <a:avLst/>
          </a:prstGeom>
        </p:spPr>
        <p:txBody>
          <a:bodyPr wrap="square">
            <a:spAutoFit/>
          </a:bodyPr>
          <a:lstStyle/>
          <a:p>
            <a:r>
              <a:rPr lang="en-US" b="1" dirty="0" smtClean="0">
                <a:latin typeface="TH SarabunPSK" pitchFamily="34" charset="-34"/>
                <a:cs typeface="TH SarabunPSK" pitchFamily="34" charset="-34"/>
              </a:rPr>
              <a:t> </a:t>
            </a:r>
            <a:r>
              <a:rPr lang="th-TH" b="1" dirty="0" smtClean="0">
                <a:latin typeface="TH SarabunPSK" pitchFamily="34" charset="-34"/>
                <a:cs typeface="TH SarabunPSK" pitchFamily="34" charset="-34"/>
              </a:rPr>
              <a:t>การเปลี่ยนแปลง</a:t>
            </a:r>
            <a:r>
              <a:rPr lang="th-TH" b="1" dirty="0">
                <a:latin typeface="TH SarabunPSK" pitchFamily="34" charset="-34"/>
                <a:cs typeface="TH SarabunPSK" pitchFamily="34" charset="-34"/>
              </a:rPr>
              <a:t>ของ</a:t>
            </a:r>
            <a:r>
              <a:rPr lang="th-TH" b="1" dirty="0" smtClean="0">
                <a:latin typeface="TH SarabunPSK" pitchFamily="34" charset="-34"/>
                <a:cs typeface="TH SarabunPSK" pitchFamily="34" charset="-34"/>
              </a:rPr>
              <a:t>พื้นผิวโลก</a:t>
            </a:r>
          </a:p>
          <a:p>
            <a:endParaRPr lang="en-US" b="1" dirty="0" smtClean="0">
              <a:latin typeface="TH SarabunPSK" pitchFamily="34" charset="-34"/>
              <a:cs typeface="TH SarabunPSK" pitchFamily="34" charset="-34"/>
            </a:endParaRPr>
          </a:p>
          <a:p>
            <a:r>
              <a:rPr lang="en-US" b="1" dirty="0">
                <a:latin typeface="TH SarabunPSK" pitchFamily="34" charset="-34"/>
                <a:cs typeface="TH SarabunPSK" pitchFamily="34" charset="-34"/>
              </a:rPr>
              <a:t>	</a:t>
            </a:r>
            <a:r>
              <a:rPr lang="en-US" b="1" dirty="0" smtClean="0">
                <a:solidFill>
                  <a:srgbClr val="FF0000"/>
                </a:solidFill>
                <a:latin typeface="TH SarabunPSK" pitchFamily="34" charset="-34"/>
                <a:cs typeface="TH SarabunPSK" pitchFamily="34" charset="-34"/>
              </a:rPr>
              <a:t>1. </a:t>
            </a:r>
            <a:r>
              <a:rPr lang="th-TH" b="1" dirty="0" smtClean="0">
                <a:solidFill>
                  <a:srgbClr val="FF0000"/>
                </a:solidFill>
                <a:latin typeface="TH SarabunPSK" pitchFamily="34" charset="-34"/>
                <a:cs typeface="TH SarabunPSK" pitchFamily="34" charset="-34"/>
              </a:rPr>
              <a:t>กระบวนการที่เกิดขึ้นที่ผิว</a:t>
            </a:r>
            <a:r>
              <a:rPr lang="th-TH" b="1" dirty="0">
                <a:solidFill>
                  <a:srgbClr val="FF0000"/>
                </a:solidFill>
                <a:latin typeface="TH SarabunPSK" pitchFamily="34" charset="-34"/>
                <a:cs typeface="TH SarabunPSK" pitchFamily="34" charset="-34"/>
              </a:rPr>
              <a:t>โลก (</a:t>
            </a:r>
            <a:r>
              <a:rPr lang="en-US" b="1" dirty="0" err="1">
                <a:solidFill>
                  <a:srgbClr val="FF0000"/>
                </a:solidFill>
                <a:latin typeface="TH SarabunPSK" pitchFamily="34" charset="-34"/>
                <a:cs typeface="TH SarabunPSK" pitchFamily="34" charset="-34"/>
              </a:rPr>
              <a:t>Exogenic</a:t>
            </a:r>
            <a:r>
              <a:rPr lang="en-US" b="1" dirty="0">
                <a:solidFill>
                  <a:srgbClr val="FF0000"/>
                </a:solidFill>
                <a:latin typeface="TH SarabunPSK" pitchFamily="34" charset="-34"/>
                <a:cs typeface="TH SarabunPSK" pitchFamily="34" charset="-34"/>
              </a:rPr>
              <a:t> Process</a:t>
            </a:r>
            <a:r>
              <a:rPr lang="en-US" dirty="0">
                <a:solidFill>
                  <a:srgbClr val="FF0000"/>
                </a:solidFill>
                <a:latin typeface="TH SarabunPSK" pitchFamily="34" charset="-34"/>
                <a:cs typeface="TH SarabunPSK" pitchFamily="34" charset="-34"/>
              </a:rPr>
              <a:t>)</a:t>
            </a:r>
          </a:p>
          <a:p>
            <a:r>
              <a:rPr lang="en-US" dirty="0" smtClean="0">
                <a:solidFill>
                  <a:srgbClr val="FF0000"/>
                </a:solidFill>
                <a:latin typeface="TH SarabunPSK" pitchFamily="34" charset="-34"/>
                <a:cs typeface="TH SarabunPSK" pitchFamily="34" charset="-34"/>
              </a:rPr>
              <a:t>                   •</a:t>
            </a:r>
            <a:r>
              <a:rPr lang="th-TH" dirty="0" smtClean="0">
                <a:solidFill>
                  <a:srgbClr val="FF0000"/>
                </a:solidFill>
                <a:latin typeface="TH SarabunPSK" pitchFamily="34" charset="-34"/>
                <a:cs typeface="TH SarabunPSK" pitchFamily="34" charset="-34"/>
              </a:rPr>
              <a:t>การ</a:t>
            </a:r>
            <a:r>
              <a:rPr lang="th-TH" dirty="0">
                <a:solidFill>
                  <a:srgbClr val="FF0000"/>
                </a:solidFill>
                <a:latin typeface="TH SarabunPSK" pitchFamily="34" charset="-34"/>
                <a:cs typeface="TH SarabunPSK" pitchFamily="34" charset="-34"/>
              </a:rPr>
              <a:t>ลดระดับ (</a:t>
            </a:r>
            <a:r>
              <a:rPr lang="en-US" dirty="0">
                <a:solidFill>
                  <a:srgbClr val="FF0000"/>
                </a:solidFill>
                <a:latin typeface="TH SarabunPSK" pitchFamily="34" charset="-34"/>
                <a:cs typeface="TH SarabunPSK" pitchFamily="34" charset="-34"/>
              </a:rPr>
              <a:t>Degradation)</a:t>
            </a:r>
          </a:p>
          <a:p>
            <a:r>
              <a:rPr lang="en-US" dirty="0" smtClean="0">
                <a:solidFill>
                  <a:srgbClr val="FF0000"/>
                </a:solidFill>
                <a:latin typeface="TH SarabunPSK" pitchFamily="34" charset="-34"/>
                <a:cs typeface="TH SarabunPSK" pitchFamily="34" charset="-34"/>
              </a:rPr>
              <a:t>                             o </a:t>
            </a:r>
            <a:r>
              <a:rPr lang="th-TH" dirty="0">
                <a:solidFill>
                  <a:srgbClr val="FF0000"/>
                </a:solidFill>
                <a:latin typeface="TH SarabunPSK" pitchFamily="34" charset="-34"/>
                <a:cs typeface="TH SarabunPSK" pitchFamily="34" charset="-34"/>
              </a:rPr>
              <a:t>กระบวนการผุพังอยู่กับ</a:t>
            </a:r>
            <a:r>
              <a:rPr lang="th-TH" dirty="0" smtClean="0">
                <a:solidFill>
                  <a:srgbClr val="FF0000"/>
                </a:solidFill>
                <a:latin typeface="TH SarabunPSK" pitchFamily="34" charset="-34"/>
                <a:cs typeface="TH SarabunPSK" pitchFamily="34" charset="-34"/>
              </a:rPr>
              <a:t>ที่ </a:t>
            </a:r>
            <a:r>
              <a:rPr lang="th-TH" dirty="0">
                <a:solidFill>
                  <a:srgbClr val="FF0000"/>
                </a:solidFill>
                <a:latin typeface="TH SarabunPSK" pitchFamily="34" charset="-34"/>
                <a:cs typeface="TH SarabunPSK" pitchFamily="34" charset="-34"/>
              </a:rPr>
              <a:t>(</a:t>
            </a:r>
            <a:r>
              <a:rPr lang="en-US" dirty="0">
                <a:solidFill>
                  <a:srgbClr val="FF0000"/>
                </a:solidFill>
                <a:latin typeface="TH SarabunPSK" pitchFamily="34" charset="-34"/>
                <a:cs typeface="TH SarabunPSK" pitchFamily="34" charset="-34"/>
              </a:rPr>
              <a:t>Weathering Process)</a:t>
            </a:r>
          </a:p>
          <a:p>
            <a:r>
              <a:rPr lang="en-US" dirty="0" smtClean="0">
                <a:solidFill>
                  <a:srgbClr val="FF0000"/>
                </a:solidFill>
                <a:latin typeface="TH SarabunPSK" pitchFamily="34" charset="-34"/>
                <a:cs typeface="TH SarabunPSK" pitchFamily="34" charset="-34"/>
              </a:rPr>
              <a:t>                             o </a:t>
            </a:r>
            <a:r>
              <a:rPr lang="th-TH" dirty="0">
                <a:solidFill>
                  <a:srgbClr val="FF0000"/>
                </a:solidFill>
                <a:latin typeface="TH SarabunPSK" pitchFamily="34" charset="-34"/>
                <a:cs typeface="TH SarabunPSK" pitchFamily="34" charset="-34"/>
              </a:rPr>
              <a:t>กระบวนการกัดกร่อนซะล้างหรือกษัยการ (</a:t>
            </a:r>
            <a:r>
              <a:rPr lang="en-US" dirty="0">
                <a:solidFill>
                  <a:srgbClr val="FF0000"/>
                </a:solidFill>
                <a:latin typeface="TH SarabunPSK" pitchFamily="34" charset="-34"/>
                <a:cs typeface="TH SarabunPSK" pitchFamily="34" charset="-34"/>
              </a:rPr>
              <a:t>Erosion)</a:t>
            </a:r>
          </a:p>
          <a:p>
            <a:r>
              <a:rPr lang="en-US" dirty="0" smtClean="0">
                <a:solidFill>
                  <a:srgbClr val="FF0000"/>
                </a:solidFill>
                <a:latin typeface="TH SarabunPSK" pitchFamily="34" charset="-34"/>
                <a:cs typeface="TH SarabunPSK" pitchFamily="34" charset="-34"/>
              </a:rPr>
              <a:t>                             o </a:t>
            </a:r>
            <a:r>
              <a:rPr lang="th-TH" dirty="0">
                <a:solidFill>
                  <a:srgbClr val="FF0000"/>
                </a:solidFill>
                <a:latin typeface="TH SarabunPSK" pitchFamily="34" charset="-34"/>
                <a:cs typeface="TH SarabunPSK" pitchFamily="34" charset="-34"/>
              </a:rPr>
              <a:t>การถล่มของมวลสาร (</a:t>
            </a:r>
            <a:r>
              <a:rPr lang="en-US" dirty="0">
                <a:solidFill>
                  <a:srgbClr val="FF0000"/>
                </a:solidFill>
                <a:latin typeface="TH SarabunPSK" pitchFamily="34" charset="-34"/>
                <a:cs typeface="TH SarabunPSK" pitchFamily="34" charset="-34"/>
              </a:rPr>
              <a:t>Mass-wasting)</a:t>
            </a:r>
          </a:p>
          <a:p>
            <a:r>
              <a:rPr lang="en-US" dirty="0" smtClean="0">
                <a:solidFill>
                  <a:srgbClr val="FF0000"/>
                </a:solidFill>
                <a:latin typeface="TH SarabunPSK" pitchFamily="34" charset="-34"/>
                <a:cs typeface="TH SarabunPSK" pitchFamily="34" charset="-34"/>
              </a:rPr>
              <a:t>                   • </a:t>
            </a:r>
            <a:r>
              <a:rPr lang="th-TH" dirty="0">
                <a:solidFill>
                  <a:srgbClr val="FF0000"/>
                </a:solidFill>
                <a:latin typeface="TH SarabunPSK" pitchFamily="34" charset="-34"/>
                <a:cs typeface="TH SarabunPSK" pitchFamily="34" charset="-34"/>
              </a:rPr>
              <a:t>การ</a:t>
            </a:r>
            <a:r>
              <a:rPr lang="th-TH" dirty="0" smtClean="0">
                <a:solidFill>
                  <a:srgbClr val="FF0000"/>
                </a:solidFill>
                <a:latin typeface="TH SarabunPSK" pitchFamily="34" charset="-34"/>
                <a:cs typeface="TH SarabunPSK" pitchFamily="34" charset="-34"/>
              </a:rPr>
              <a:t>เพิ่ม</a:t>
            </a:r>
            <a:r>
              <a:rPr lang="th-TH" dirty="0">
                <a:solidFill>
                  <a:srgbClr val="FF0000"/>
                </a:solidFill>
                <a:latin typeface="TH SarabunPSK" pitchFamily="34" charset="-34"/>
                <a:cs typeface="TH SarabunPSK" pitchFamily="34" charset="-34"/>
              </a:rPr>
              <a:t>ระดับ (</a:t>
            </a:r>
            <a:r>
              <a:rPr lang="en-US" dirty="0">
                <a:solidFill>
                  <a:srgbClr val="FF0000"/>
                </a:solidFill>
                <a:latin typeface="TH SarabunPSK" pitchFamily="34" charset="-34"/>
                <a:cs typeface="TH SarabunPSK" pitchFamily="34" charset="-34"/>
              </a:rPr>
              <a:t>Aggradation</a:t>
            </a:r>
            <a:r>
              <a:rPr lang="en-US" dirty="0" smtClean="0">
                <a:solidFill>
                  <a:srgbClr val="FF0000"/>
                </a:solidFill>
                <a:latin typeface="TH SarabunPSK" pitchFamily="34" charset="-34"/>
                <a:cs typeface="TH SarabunPSK" pitchFamily="34" charset="-34"/>
              </a:rPr>
              <a:t>)</a:t>
            </a:r>
          </a:p>
          <a:p>
            <a:endParaRPr lang="en-US" dirty="0">
              <a:latin typeface="TH SarabunPSK" pitchFamily="34" charset="-34"/>
              <a:cs typeface="TH SarabunPSK" pitchFamily="34" charset="-34"/>
            </a:endParaRPr>
          </a:p>
          <a:p>
            <a:r>
              <a:rPr lang="en-US" b="1" dirty="0" smtClean="0">
                <a:latin typeface="TH SarabunPSK" pitchFamily="34" charset="-34"/>
                <a:cs typeface="TH SarabunPSK" pitchFamily="34" charset="-34"/>
              </a:rPr>
              <a:t>	2. </a:t>
            </a:r>
            <a:r>
              <a:rPr lang="th-TH" b="1" dirty="0" smtClean="0">
                <a:latin typeface="TH SarabunPSK" pitchFamily="34" charset="-34"/>
                <a:cs typeface="TH SarabunPSK" pitchFamily="34" charset="-34"/>
              </a:rPr>
              <a:t>กระบวนการที่เกิด</a:t>
            </a:r>
            <a:r>
              <a:rPr lang="th-TH" b="1" dirty="0">
                <a:latin typeface="TH SarabunPSK" pitchFamily="34" charset="-34"/>
                <a:cs typeface="TH SarabunPSK" pitchFamily="34" charset="-34"/>
              </a:rPr>
              <a:t>จากภายในเปลือกโลก (</a:t>
            </a:r>
            <a:r>
              <a:rPr lang="en-US" b="1" dirty="0">
                <a:latin typeface="TH SarabunPSK" pitchFamily="34" charset="-34"/>
                <a:cs typeface="TH SarabunPSK" pitchFamily="34" charset="-34"/>
              </a:rPr>
              <a:t>Endogenic Process</a:t>
            </a:r>
            <a:r>
              <a:rPr lang="en-US" b="1" dirty="0" smtClean="0">
                <a:latin typeface="TH SarabunPSK" pitchFamily="34" charset="-34"/>
                <a:cs typeface="TH SarabunPSK" pitchFamily="34" charset="-34"/>
              </a:rPr>
              <a:t>)</a:t>
            </a:r>
          </a:p>
          <a:p>
            <a:endParaRPr lang="en-US" b="1" dirty="0">
              <a:latin typeface="TH SarabunPSK" pitchFamily="34" charset="-34"/>
              <a:cs typeface="TH SarabunPSK" pitchFamily="34" charset="-34"/>
            </a:endParaRPr>
          </a:p>
          <a:p>
            <a:r>
              <a:rPr lang="en-US" dirty="0" smtClean="0">
                <a:latin typeface="TH SarabunPSK" pitchFamily="34" charset="-34"/>
                <a:cs typeface="TH SarabunPSK" pitchFamily="34" charset="-34"/>
              </a:rPr>
              <a:t>        	</a:t>
            </a:r>
            <a:r>
              <a:rPr lang="en-US" b="1" dirty="0" smtClean="0">
                <a:latin typeface="TH SarabunPSK" pitchFamily="34" charset="-34"/>
                <a:cs typeface="TH SarabunPSK" pitchFamily="34" charset="-34"/>
              </a:rPr>
              <a:t>3. </a:t>
            </a:r>
            <a:r>
              <a:rPr lang="th-TH" b="1" dirty="0">
                <a:latin typeface="TH SarabunPSK" pitchFamily="34" charset="-34"/>
                <a:cs typeface="TH SarabunPSK" pitchFamily="34" charset="-34"/>
              </a:rPr>
              <a:t>กระบวนการ</a:t>
            </a:r>
            <a:r>
              <a:rPr lang="th-TH" b="1" dirty="0" smtClean="0">
                <a:latin typeface="TH SarabunPSK" pitchFamily="34" charset="-34"/>
                <a:cs typeface="TH SarabunPSK" pitchFamily="34" charset="-34"/>
              </a:rPr>
              <a:t>ที่เกิด</a:t>
            </a:r>
            <a:r>
              <a:rPr lang="th-TH" b="1" dirty="0">
                <a:latin typeface="TH SarabunPSK" pitchFamily="34" charset="-34"/>
                <a:cs typeface="TH SarabunPSK" pitchFamily="34" charset="-34"/>
              </a:rPr>
              <a:t>จากการกระทำนอกเปลือกโลก </a:t>
            </a:r>
            <a:r>
              <a:rPr lang="en-US" b="1" dirty="0">
                <a:latin typeface="TH SarabunPSK" pitchFamily="34" charset="-34"/>
                <a:cs typeface="TH SarabunPSK" pitchFamily="34" charset="-34"/>
              </a:rPr>
              <a:t>(</a:t>
            </a:r>
            <a:r>
              <a:rPr lang="en-US" b="1" dirty="0" smtClean="0">
                <a:latin typeface="TH SarabunPSK" pitchFamily="34" charset="-34"/>
                <a:cs typeface="TH SarabunPSK" pitchFamily="34" charset="-34"/>
              </a:rPr>
              <a:t>Extraterrestrial</a:t>
            </a:r>
            <a:r>
              <a:rPr lang="th-TH" b="1" dirty="0" smtClean="0">
                <a:latin typeface="TH SarabunPSK" pitchFamily="34" charset="-34"/>
                <a:cs typeface="TH SarabunPSK" pitchFamily="34" charset="-34"/>
              </a:rPr>
              <a:t> </a:t>
            </a:r>
            <a:r>
              <a:rPr lang="en-US" b="1" dirty="0" smtClean="0">
                <a:latin typeface="TH SarabunPSK" pitchFamily="34" charset="-34"/>
                <a:cs typeface="TH SarabunPSK" pitchFamily="34" charset="-34"/>
              </a:rPr>
              <a:t>Process)</a:t>
            </a:r>
            <a:endParaRPr lang="th-TH" b="1" dirty="0">
              <a:latin typeface="TH SarabunPSK" pitchFamily="34" charset="-34"/>
              <a:cs typeface="TH SarabunPSK" pitchFamily="34" charset="-34"/>
            </a:endParaRP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18</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4" name="Rectangle 3"/>
          <p:cNvSpPr/>
          <p:nvPr/>
        </p:nvSpPr>
        <p:spPr>
          <a:xfrm>
            <a:off x="304800" y="457200"/>
            <a:ext cx="7848600" cy="4832092"/>
          </a:xfrm>
          <a:prstGeom prst="rect">
            <a:avLst/>
          </a:prstGeom>
        </p:spPr>
        <p:txBody>
          <a:bodyPr wrap="square">
            <a:spAutoFit/>
          </a:bodyPr>
          <a:lstStyle/>
          <a:p>
            <a:r>
              <a:rPr lang="th-TH" dirty="0">
                <a:latin typeface="TH SarabunPSK" pitchFamily="34" charset="-34"/>
                <a:cs typeface="TH SarabunPSK" pitchFamily="34" charset="-34"/>
              </a:rPr>
              <a:t>กระบวนการ</a:t>
            </a:r>
            <a:r>
              <a:rPr lang="th-TH" dirty="0" smtClean="0">
                <a:latin typeface="TH SarabunPSK" pitchFamily="34" charset="-34"/>
                <a:cs typeface="TH SarabunPSK" pitchFamily="34" charset="-34"/>
              </a:rPr>
              <a:t>ที่เกิดขึ้น ที่ผิว</a:t>
            </a:r>
            <a:r>
              <a:rPr lang="th-TH" dirty="0">
                <a:latin typeface="TH SarabunPSK" pitchFamily="34" charset="-34"/>
                <a:cs typeface="TH SarabunPSK" pitchFamily="34" charset="-34"/>
              </a:rPr>
              <a:t>โลก (</a:t>
            </a:r>
            <a:r>
              <a:rPr lang="en-US" dirty="0" err="1">
                <a:latin typeface="TH SarabunPSK" pitchFamily="34" charset="-34"/>
                <a:cs typeface="TH SarabunPSK" pitchFamily="34" charset="-34"/>
              </a:rPr>
              <a:t>Exogenic</a:t>
            </a:r>
            <a:r>
              <a:rPr lang="en-US" dirty="0">
                <a:latin typeface="TH SarabunPSK" pitchFamily="34" charset="-34"/>
                <a:cs typeface="TH SarabunPSK" pitchFamily="34" charset="-34"/>
              </a:rPr>
              <a:t> Process) </a:t>
            </a:r>
            <a:r>
              <a:rPr lang="th-TH" dirty="0">
                <a:latin typeface="TH SarabunPSK" pitchFamily="34" charset="-34"/>
                <a:cs typeface="TH SarabunPSK" pitchFamily="34" charset="-34"/>
              </a:rPr>
              <a:t>เป็นการปรับตัวให้สู่ระดับ</a:t>
            </a:r>
          </a:p>
          <a:p>
            <a:r>
              <a:rPr lang="en-US" dirty="0">
                <a:latin typeface="TH SarabunPSK" pitchFamily="34" charset="-34"/>
                <a:cs typeface="TH SarabunPSK" pitchFamily="34" charset="-34"/>
              </a:rPr>
              <a:t>(gradation) </a:t>
            </a:r>
            <a:r>
              <a:rPr lang="th-TH" dirty="0" smtClean="0">
                <a:latin typeface="TH SarabunPSK" pitchFamily="34" charset="-34"/>
                <a:cs typeface="TH SarabunPSK" pitchFamily="34" charset="-34"/>
              </a:rPr>
              <a:t>เพื่อ</a:t>
            </a:r>
            <a:r>
              <a:rPr lang="th-TH" dirty="0">
                <a:latin typeface="TH SarabunPSK" pitchFamily="34" charset="-34"/>
                <a:cs typeface="TH SarabunPSK" pitchFamily="34" charset="-34"/>
              </a:rPr>
              <a:t>ทำให้ผิวโลกอยู่ในระดับเดียวกัน</a:t>
            </a:r>
            <a:r>
              <a:rPr lang="th-TH" dirty="0" smtClean="0">
                <a:latin typeface="TH SarabunPSK" pitchFamily="34" charset="-34"/>
                <a:cs typeface="TH SarabunPSK" pitchFamily="34" charset="-34"/>
              </a:rPr>
              <a:t>หมด</a:t>
            </a:r>
          </a:p>
          <a:p>
            <a:r>
              <a:rPr lang="th-TH" dirty="0" smtClean="0">
                <a:latin typeface="TH SarabunPSK" pitchFamily="34" charset="-34"/>
                <a:cs typeface="TH SarabunPSK" pitchFamily="34" charset="-34"/>
              </a:rPr>
              <a:t> มีทั้งการการ</a:t>
            </a:r>
            <a:r>
              <a:rPr lang="th-TH" dirty="0">
                <a:latin typeface="TH SarabunPSK" pitchFamily="34" charset="-34"/>
                <a:cs typeface="TH SarabunPSK" pitchFamily="34" charset="-34"/>
              </a:rPr>
              <a:t>ลดระดับ (</a:t>
            </a:r>
            <a:r>
              <a:rPr lang="en-US" dirty="0" smtClean="0">
                <a:latin typeface="TH SarabunPSK" pitchFamily="34" charset="-34"/>
                <a:cs typeface="TH SarabunPSK" pitchFamily="34" charset="-34"/>
              </a:rPr>
              <a:t>degradation)</a:t>
            </a:r>
            <a:r>
              <a:rPr lang="th-TH" dirty="0" smtClean="0">
                <a:latin typeface="TH SarabunPSK" pitchFamily="34" charset="-34"/>
                <a:cs typeface="TH SarabunPSK" pitchFamily="34" charset="-34"/>
              </a:rPr>
              <a:t> และ </a:t>
            </a:r>
            <a:r>
              <a:rPr lang="th-TH" dirty="0">
                <a:latin typeface="TH SarabunPSK" pitchFamily="34" charset="-34"/>
                <a:cs typeface="TH SarabunPSK" pitchFamily="34" charset="-34"/>
              </a:rPr>
              <a:t>การ</a:t>
            </a:r>
            <a:r>
              <a:rPr lang="th-TH" dirty="0" smtClean="0">
                <a:latin typeface="TH SarabunPSK" pitchFamily="34" charset="-34"/>
                <a:cs typeface="TH SarabunPSK" pitchFamily="34" charset="-34"/>
              </a:rPr>
              <a:t>เพิ่มระดับ </a:t>
            </a:r>
            <a:r>
              <a:rPr lang="th-TH" dirty="0">
                <a:latin typeface="TH SarabunPSK" pitchFamily="34" charset="-34"/>
                <a:cs typeface="TH SarabunPSK" pitchFamily="34" charset="-34"/>
              </a:rPr>
              <a:t>(</a:t>
            </a:r>
            <a:r>
              <a:rPr lang="en-US" dirty="0">
                <a:latin typeface="TH SarabunPSK" pitchFamily="34" charset="-34"/>
                <a:cs typeface="TH SarabunPSK" pitchFamily="34" charset="-34"/>
              </a:rPr>
              <a:t>Aggradation)</a:t>
            </a:r>
          </a:p>
          <a:p>
            <a:endParaRPr lang="th-TH" b="1" dirty="0" smtClean="0">
              <a:latin typeface="TH SarabunPSK" pitchFamily="34" charset="-34"/>
              <a:cs typeface="TH SarabunPSK" pitchFamily="34" charset="-34"/>
            </a:endParaRPr>
          </a:p>
          <a:p>
            <a:r>
              <a:rPr lang="th-TH" b="1" dirty="0">
                <a:latin typeface="TH SarabunPSK" pitchFamily="34" charset="-34"/>
                <a:cs typeface="TH SarabunPSK" pitchFamily="34" charset="-34"/>
              </a:rPr>
              <a:t>	</a:t>
            </a:r>
            <a:r>
              <a:rPr lang="th-TH" b="1" dirty="0" smtClean="0">
                <a:latin typeface="TH SarabunPSK" pitchFamily="34" charset="-34"/>
                <a:cs typeface="TH SarabunPSK" pitchFamily="34" charset="-34"/>
              </a:rPr>
              <a:t>การ</a:t>
            </a:r>
            <a:r>
              <a:rPr lang="th-TH" b="1" dirty="0">
                <a:latin typeface="TH SarabunPSK" pitchFamily="34" charset="-34"/>
                <a:cs typeface="TH SarabunPSK" pitchFamily="34" charset="-34"/>
              </a:rPr>
              <a:t>ลดระดับ (</a:t>
            </a:r>
            <a:r>
              <a:rPr lang="en-US" b="1" dirty="0">
                <a:latin typeface="TH SarabunPSK" pitchFamily="34" charset="-34"/>
                <a:cs typeface="TH SarabunPSK" pitchFamily="34" charset="-34"/>
              </a:rPr>
              <a:t>Degradation)</a:t>
            </a:r>
          </a:p>
          <a:p>
            <a:r>
              <a:rPr lang="en-US" dirty="0" smtClean="0">
                <a:latin typeface="TH SarabunPSK" pitchFamily="34" charset="-34"/>
                <a:cs typeface="TH SarabunPSK" pitchFamily="34" charset="-34"/>
              </a:rPr>
              <a:t>	o </a:t>
            </a:r>
            <a:r>
              <a:rPr lang="th-TH" b="1" dirty="0">
                <a:solidFill>
                  <a:srgbClr val="FF0000"/>
                </a:solidFill>
                <a:latin typeface="TH SarabunPSK" pitchFamily="34" charset="-34"/>
                <a:cs typeface="TH SarabunPSK" pitchFamily="34" charset="-34"/>
              </a:rPr>
              <a:t>กระบวนการผุพังอยู่กับ</a:t>
            </a:r>
            <a:r>
              <a:rPr lang="th-TH" b="1" dirty="0" smtClean="0">
                <a:solidFill>
                  <a:srgbClr val="FF0000"/>
                </a:solidFill>
                <a:latin typeface="TH SarabunPSK" pitchFamily="34" charset="-34"/>
                <a:cs typeface="TH SarabunPSK" pitchFamily="34" charset="-34"/>
              </a:rPr>
              <a:t>ที่ </a:t>
            </a:r>
            <a:r>
              <a:rPr lang="th-TH" b="1" dirty="0">
                <a:solidFill>
                  <a:srgbClr val="FF0000"/>
                </a:solidFill>
                <a:latin typeface="TH SarabunPSK" pitchFamily="34" charset="-34"/>
                <a:cs typeface="TH SarabunPSK" pitchFamily="34" charset="-34"/>
              </a:rPr>
              <a:t>(</a:t>
            </a:r>
            <a:r>
              <a:rPr lang="en-US" b="1" dirty="0">
                <a:solidFill>
                  <a:srgbClr val="FF0000"/>
                </a:solidFill>
                <a:latin typeface="TH SarabunPSK" pitchFamily="34" charset="-34"/>
                <a:cs typeface="TH SarabunPSK" pitchFamily="34" charset="-34"/>
              </a:rPr>
              <a:t>Weathering Process)</a:t>
            </a:r>
          </a:p>
          <a:p>
            <a:r>
              <a:rPr lang="th-TH" b="1" dirty="0">
                <a:solidFill>
                  <a:srgbClr val="FF0000"/>
                </a:solidFill>
                <a:latin typeface="TH SarabunPSK" pitchFamily="34" charset="-34"/>
                <a:cs typeface="TH SarabunPSK" pitchFamily="34" charset="-34"/>
              </a:rPr>
              <a:t> </a:t>
            </a:r>
            <a:r>
              <a:rPr lang="th-TH" b="1" dirty="0" smtClean="0">
                <a:solidFill>
                  <a:srgbClr val="FF0000"/>
                </a:solidFill>
                <a:latin typeface="TH SarabunPSK" pitchFamily="34" charset="-34"/>
                <a:cs typeface="TH SarabunPSK" pitchFamily="34" charset="-34"/>
              </a:rPr>
              <a:t>		การ</a:t>
            </a:r>
            <a:r>
              <a:rPr lang="th-TH" b="1" dirty="0">
                <a:solidFill>
                  <a:srgbClr val="FF0000"/>
                </a:solidFill>
                <a:latin typeface="TH SarabunPSK" pitchFamily="34" charset="-34"/>
                <a:cs typeface="TH SarabunPSK" pitchFamily="34" charset="-34"/>
              </a:rPr>
              <a:t>ผุพังทางกายภาพ (</a:t>
            </a:r>
            <a:r>
              <a:rPr lang="en-US" b="1" dirty="0">
                <a:solidFill>
                  <a:srgbClr val="FF0000"/>
                </a:solidFill>
                <a:latin typeface="TH SarabunPSK" pitchFamily="34" charset="-34"/>
                <a:cs typeface="TH SarabunPSK" pitchFamily="34" charset="-34"/>
              </a:rPr>
              <a:t>Physical Weathering)</a:t>
            </a:r>
          </a:p>
          <a:p>
            <a:r>
              <a:rPr lang="th-TH" b="1" dirty="0">
                <a:solidFill>
                  <a:srgbClr val="FF0000"/>
                </a:solidFill>
                <a:latin typeface="TH SarabunPSK" pitchFamily="34" charset="-34"/>
                <a:cs typeface="TH SarabunPSK" pitchFamily="34" charset="-34"/>
              </a:rPr>
              <a:t> </a:t>
            </a:r>
            <a:r>
              <a:rPr lang="th-TH" b="1" dirty="0" smtClean="0">
                <a:solidFill>
                  <a:srgbClr val="FF0000"/>
                </a:solidFill>
                <a:latin typeface="TH SarabunPSK" pitchFamily="34" charset="-34"/>
                <a:cs typeface="TH SarabunPSK" pitchFamily="34" charset="-34"/>
              </a:rPr>
              <a:t>		การ</a:t>
            </a:r>
            <a:r>
              <a:rPr lang="th-TH" b="1" dirty="0">
                <a:solidFill>
                  <a:srgbClr val="FF0000"/>
                </a:solidFill>
                <a:latin typeface="TH SarabunPSK" pitchFamily="34" charset="-34"/>
                <a:cs typeface="TH SarabunPSK" pitchFamily="34" charset="-34"/>
              </a:rPr>
              <a:t>ผุพังทางเคมี (</a:t>
            </a:r>
            <a:r>
              <a:rPr lang="en-US" b="1" dirty="0">
                <a:solidFill>
                  <a:srgbClr val="FF0000"/>
                </a:solidFill>
                <a:latin typeface="TH SarabunPSK" pitchFamily="34" charset="-34"/>
                <a:cs typeface="TH SarabunPSK" pitchFamily="34" charset="-34"/>
              </a:rPr>
              <a:t>Chemical Weathering)</a:t>
            </a:r>
          </a:p>
          <a:p>
            <a:r>
              <a:rPr lang="th-TH" b="1" dirty="0">
                <a:solidFill>
                  <a:srgbClr val="FF0000"/>
                </a:solidFill>
                <a:latin typeface="TH SarabunPSK" pitchFamily="34" charset="-34"/>
                <a:cs typeface="TH SarabunPSK" pitchFamily="34" charset="-34"/>
              </a:rPr>
              <a:t> </a:t>
            </a:r>
            <a:r>
              <a:rPr lang="th-TH" b="1" dirty="0" smtClean="0">
                <a:solidFill>
                  <a:srgbClr val="FF0000"/>
                </a:solidFill>
                <a:latin typeface="TH SarabunPSK" pitchFamily="34" charset="-34"/>
                <a:cs typeface="TH SarabunPSK" pitchFamily="34" charset="-34"/>
              </a:rPr>
              <a:t>		การ</a:t>
            </a:r>
            <a:r>
              <a:rPr lang="th-TH" b="1" dirty="0">
                <a:solidFill>
                  <a:srgbClr val="FF0000"/>
                </a:solidFill>
                <a:latin typeface="TH SarabunPSK" pitchFamily="34" charset="-34"/>
                <a:cs typeface="TH SarabunPSK" pitchFamily="34" charset="-34"/>
              </a:rPr>
              <a:t>ผุ</a:t>
            </a:r>
            <a:r>
              <a:rPr lang="th-TH" b="1" dirty="0" smtClean="0">
                <a:solidFill>
                  <a:srgbClr val="FF0000"/>
                </a:solidFill>
                <a:latin typeface="TH SarabunPSK" pitchFamily="34" charset="-34"/>
                <a:cs typeface="TH SarabunPSK" pitchFamily="34" charset="-34"/>
              </a:rPr>
              <a:t>พังทางชีวภาพ (</a:t>
            </a:r>
            <a:r>
              <a:rPr lang="en-US" b="1" dirty="0" smtClean="0">
                <a:solidFill>
                  <a:srgbClr val="FF0000"/>
                </a:solidFill>
                <a:latin typeface="TH SarabunPSK" pitchFamily="34" charset="-34"/>
                <a:cs typeface="TH SarabunPSK" pitchFamily="34" charset="-34"/>
              </a:rPr>
              <a:t>Biological </a:t>
            </a:r>
            <a:r>
              <a:rPr lang="en-US" b="1" dirty="0">
                <a:solidFill>
                  <a:srgbClr val="FF0000"/>
                </a:solidFill>
                <a:latin typeface="TH SarabunPSK" pitchFamily="34" charset="-34"/>
                <a:cs typeface="TH SarabunPSK" pitchFamily="34" charset="-34"/>
              </a:rPr>
              <a:t>Weathering</a:t>
            </a:r>
            <a:r>
              <a:rPr lang="en-US" b="1" dirty="0" smtClean="0">
                <a:solidFill>
                  <a:srgbClr val="FF0000"/>
                </a:solidFill>
                <a:latin typeface="TH SarabunPSK" pitchFamily="34" charset="-34"/>
                <a:cs typeface="TH SarabunPSK" pitchFamily="34" charset="-34"/>
              </a:rPr>
              <a:t>)</a:t>
            </a:r>
            <a:endParaRPr lang="en-US" b="1" dirty="0">
              <a:solidFill>
                <a:srgbClr val="FF0000"/>
              </a:solidFill>
              <a:latin typeface="TH SarabunPSK" pitchFamily="34" charset="-34"/>
              <a:cs typeface="TH SarabunPSK" pitchFamily="34" charset="-34"/>
            </a:endParaRPr>
          </a:p>
          <a:p>
            <a:r>
              <a:rPr lang="en-US" dirty="0" smtClean="0">
                <a:latin typeface="TH SarabunPSK" pitchFamily="34" charset="-34"/>
                <a:cs typeface="TH SarabunPSK" pitchFamily="34" charset="-34"/>
              </a:rPr>
              <a:t>	o </a:t>
            </a:r>
            <a:r>
              <a:rPr lang="th-TH" dirty="0">
                <a:latin typeface="TH SarabunPSK" pitchFamily="34" charset="-34"/>
                <a:cs typeface="TH SarabunPSK" pitchFamily="34" charset="-34"/>
              </a:rPr>
              <a:t>กระบวนการกัดกร่อนซะล้างหรือกษัยการ (</a:t>
            </a:r>
            <a:r>
              <a:rPr lang="en-US" dirty="0">
                <a:latin typeface="TH SarabunPSK" pitchFamily="34" charset="-34"/>
                <a:cs typeface="TH SarabunPSK" pitchFamily="34" charset="-34"/>
              </a:rPr>
              <a:t>Erosion)</a:t>
            </a:r>
          </a:p>
          <a:p>
            <a:r>
              <a:rPr lang="en-US" dirty="0" smtClean="0">
                <a:latin typeface="TH SarabunPSK" pitchFamily="34" charset="-34"/>
                <a:cs typeface="TH SarabunPSK" pitchFamily="34" charset="-34"/>
              </a:rPr>
              <a:t>	o </a:t>
            </a:r>
            <a:r>
              <a:rPr lang="th-TH" dirty="0">
                <a:latin typeface="TH SarabunPSK" pitchFamily="34" charset="-34"/>
                <a:cs typeface="TH SarabunPSK" pitchFamily="34" charset="-34"/>
              </a:rPr>
              <a:t>การถล่มของมวลสาร (</a:t>
            </a:r>
            <a:r>
              <a:rPr lang="en-US" dirty="0">
                <a:latin typeface="TH SarabunPSK" pitchFamily="34" charset="-34"/>
                <a:cs typeface="TH SarabunPSK" pitchFamily="34" charset="-34"/>
              </a:rPr>
              <a:t>Mass-wasting</a:t>
            </a:r>
            <a:r>
              <a:rPr lang="en-US" dirty="0" smtClean="0">
                <a:latin typeface="TH SarabunPSK" pitchFamily="34" charset="-34"/>
                <a:cs typeface="TH SarabunPSK" pitchFamily="34" charset="-34"/>
              </a:rPr>
              <a:t>)</a:t>
            </a:r>
            <a:endParaRPr lang="en-US" dirty="0">
              <a:latin typeface="TH SarabunPSK" pitchFamily="34" charset="-34"/>
              <a:cs typeface="TH SarabunPSK" pitchFamily="34" charset="-34"/>
            </a:endParaRP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19</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381000" y="457200"/>
            <a:ext cx="7848600" cy="5262979"/>
          </a:xfrm>
          <a:prstGeom prst="rect">
            <a:avLst/>
          </a:prstGeom>
        </p:spPr>
        <p:txBody>
          <a:bodyPr wrap="square">
            <a:spAutoFit/>
          </a:bodyPr>
          <a:lstStyle/>
          <a:p>
            <a:r>
              <a:rPr lang="th-TH" b="1" dirty="0">
                <a:latin typeface="TH SarabunPSK" pitchFamily="34" charset="-34"/>
                <a:cs typeface="TH SarabunPSK" pitchFamily="34" charset="-34"/>
              </a:rPr>
              <a:t>กระบวนการผุพังอยู่กับ</a:t>
            </a:r>
            <a:r>
              <a:rPr lang="th-TH" b="1" dirty="0" smtClean="0">
                <a:latin typeface="TH SarabunPSK" pitchFamily="34" charset="-34"/>
                <a:cs typeface="TH SarabunPSK" pitchFamily="34" charset="-34"/>
              </a:rPr>
              <a:t>ที่ </a:t>
            </a:r>
            <a:r>
              <a:rPr lang="th-TH" b="1" dirty="0">
                <a:latin typeface="TH SarabunPSK" pitchFamily="34" charset="-34"/>
                <a:cs typeface="TH SarabunPSK" pitchFamily="34" charset="-34"/>
              </a:rPr>
              <a:t>(</a:t>
            </a:r>
            <a:r>
              <a:rPr lang="en-US" b="1" dirty="0">
                <a:latin typeface="TH SarabunPSK" pitchFamily="34" charset="-34"/>
                <a:cs typeface="TH SarabunPSK" pitchFamily="34" charset="-34"/>
              </a:rPr>
              <a:t>Weathering Process) </a:t>
            </a:r>
            <a:endParaRPr lang="en-US" b="1" dirty="0" smtClean="0">
              <a:latin typeface="TH SarabunPSK" pitchFamily="34" charset="-34"/>
              <a:cs typeface="TH SarabunPSK" pitchFamily="34" charset="-34"/>
            </a:endParaRPr>
          </a:p>
          <a:p>
            <a:endParaRPr lang="th-TH" b="1" dirty="0" smtClean="0">
              <a:latin typeface="TH SarabunPSK" pitchFamily="34" charset="-34"/>
              <a:cs typeface="TH SarabunPSK" pitchFamily="34" charset="-34"/>
            </a:endParaRPr>
          </a:p>
          <a:p>
            <a:r>
              <a:rPr lang="th-TH" dirty="0" smtClean="0">
                <a:latin typeface="TH SarabunPSK" pitchFamily="34" charset="-34"/>
                <a:cs typeface="TH SarabunPSK" pitchFamily="34" charset="-34"/>
              </a:rPr>
              <a:t>หมายถึง กระบวนการที่ทำให้</a:t>
            </a:r>
            <a:r>
              <a:rPr lang="th-TH" dirty="0">
                <a:latin typeface="TH SarabunPSK" pitchFamily="34" charset="-34"/>
                <a:cs typeface="TH SarabunPSK" pitchFamily="34" charset="-34"/>
              </a:rPr>
              <a:t>เกิดการทำลายของวัสดุธรรมชาติ (หินและแร่) ทำให้เกิด</a:t>
            </a:r>
            <a:r>
              <a:rPr lang="th-TH" dirty="0" smtClean="0">
                <a:latin typeface="TH SarabunPSK" pitchFamily="34" charset="-34"/>
                <a:cs typeface="TH SarabunPSK" pitchFamily="34" charset="-34"/>
              </a:rPr>
              <a:t>การเปลี่ยนแปลงทั้ง </a:t>
            </a:r>
          </a:p>
          <a:p>
            <a:pPr marL="457200" indent="-457200">
              <a:buFont typeface="Arial" pitchFamily="34" charset="0"/>
              <a:buChar char="•"/>
            </a:pPr>
            <a:r>
              <a:rPr lang="th-TH" dirty="0" smtClean="0">
                <a:latin typeface="TH SarabunPSK" pitchFamily="34" charset="-34"/>
                <a:cs typeface="TH SarabunPSK" pitchFamily="34" charset="-34"/>
              </a:rPr>
              <a:t>ทางกายภาพ </a:t>
            </a:r>
          </a:p>
          <a:p>
            <a:pPr marL="457200" indent="-457200">
              <a:buFont typeface="Arial" pitchFamily="34" charset="0"/>
              <a:buChar char="•"/>
            </a:pPr>
            <a:r>
              <a:rPr lang="th-TH" dirty="0" smtClean="0">
                <a:latin typeface="TH SarabunPSK" pitchFamily="34" charset="-34"/>
                <a:cs typeface="TH SarabunPSK" pitchFamily="34" charset="-34"/>
              </a:rPr>
              <a:t>ทางเคมี </a:t>
            </a:r>
          </a:p>
          <a:p>
            <a:pPr marL="457200" indent="-457200">
              <a:buFont typeface="Arial" pitchFamily="34" charset="0"/>
              <a:buChar char="•"/>
            </a:pPr>
            <a:r>
              <a:rPr lang="th-TH" dirty="0" smtClean="0">
                <a:latin typeface="TH SarabunPSK" pitchFamily="34" charset="-34"/>
                <a:cs typeface="TH SarabunPSK" pitchFamily="34" charset="-34"/>
              </a:rPr>
              <a:t>ทางชีวภาพ</a:t>
            </a:r>
          </a:p>
          <a:p>
            <a:pPr marL="457200" indent="-457200">
              <a:buFont typeface="Arial" pitchFamily="34" charset="0"/>
              <a:buChar char="•"/>
            </a:pPr>
            <a:endParaRPr lang="th-TH" dirty="0">
              <a:latin typeface="TH SarabunPSK" pitchFamily="34" charset="-34"/>
              <a:cs typeface="TH SarabunPSK" pitchFamily="34" charset="-34"/>
            </a:endParaRPr>
          </a:p>
          <a:p>
            <a:r>
              <a:rPr lang="th-TH" dirty="0" smtClean="0">
                <a:latin typeface="TH SarabunPSK" pitchFamily="34" charset="-34"/>
                <a:cs typeface="TH SarabunPSK" pitchFamily="34" charset="-34"/>
              </a:rPr>
              <a:t>จน</a:t>
            </a:r>
            <a:r>
              <a:rPr lang="th-TH" dirty="0">
                <a:latin typeface="TH SarabunPSK" pitchFamily="34" charset="-34"/>
                <a:cs typeface="TH SarabunPSK" pitchFamily="34" charset="-34"/>
              </a:rPr>
              <a:t>ทำให้หินและแร่มีขนาดเล็กลง </a:t>
            </a:r>
            <a:r>
              <a:rPr lang="th-TH" dirty="0" smtClean="0">
                <a:latin typeface="TH SarabunPSK" pitchFamily="34" charset="-34"/>
                <a:cs typeface="TH SarabunPSK" pitchFamily="34" charset="-34"/>
              </a:rPr>
              <a:t>หรือมีคุณสมบัติเปลี่ยนไป </a:t>
            </a:r>
            <a:r>
              <a:rPr lang="th-TH" dirty="0">
                <a:latin typeface="TH SarabunPSK" pitchFamily="34" charset="-34"/>
                <a:cs typeface="TH SarabunPSK" pitchFamily="34" charset="-34"/>
              </a:rPr>
              <a:t>จนอาจกลายเป็นดิน </a:t>
            </a:r>
            <a:r>
              <a:rPr lang="th-TH" dirty="0" smtClean="0">
                <a:latin typeface="TH SarabunPSK" pitchFamily="34" charset="-34"/>
                <a:cs typeface="TH SarabunPSK" pitchFamily="34" charset="-34"/>
              </a:rPr>
              <a:t>ซึ่งเป็น</a:t>
            </a:r>
            <a:r>
              <a:rPr lang="th-TH" dirty="0">
                <a:latin typeface="TH SarabunPSK" pitchFamily="34" charset="-34"/>
                <a:cs typeface="TH SarabunPSK" pitchFamily="34" charset="-34"/>
              </a:rPr>
              <a:t>การเป</a:t>
            </a:r>
            <a:r>
              <a:rPr lang="th-TH" dirty="0" smtClean="0">
                <a:latin typeface="TH SarabunPSK" pitchFamily="34" charset="-34"/>
                <a:cs typeface="TH SarabunPSK" pitchFamily="34" charset="-34"/>
              </a:rPr>
              <a:t>ลียน</a:t>
            </a:r>
            <a:r>
              <a:rPr lang="th-TH" dirty="0">
                <a:latin typeface="TH SarabunPSK" pitchFamily="34" charset="-34"/>
                <a:cs typeface="TH SarabunPSK" pitchFamily="34" charset="-34"/>
              </a:rPr>
              <a:t>แปลง</a:t>
            </a:r>
            <a:r>
              <a:rPr lang="th-TH" dirty="0" smtClean="0">
                <a:latin typeface="TH SarabunPSK" pitchFamily="34" charset="-34"/>
                <a:cs typeface="TH SarabunPSK" pitchFamily="34" charset="-34"/>
              </a:rPr>
              <a:t>ที่อยู่</a:t>
            </a:r>
            <a:r>
              <a:rPr lang="th-TH" dirty="0">
                <a:latin typeface="TH SarabunPSK" pitchFamily="34" charset="-34"/>
                <a:cs typeface="TH SarabunPSK" pitchFamily="34" charset="-34"/>
              </a:rPr>
              <a:t>กับ</a:t>
            </a:r>
            <a:r>
              <a:rPr lang="th-TH" dirty="0" smtClean="0">
                <a:latin typeface="TH SarabunPSK" pitchFamily="34" charset="-34"/>
                <a:cs typeface="TH SarabunPSK" pitchFamily="34" charset="-34"/>
              </a:rPr>
              <a:t>ที่  </a:t>
            </a:r>
            <a:r>
              <a:rPr lang="th-TH" dirty="0">
                <a:latin typeface="TH SarabunPSK" pitchFamily="34" charset="-34"/>
                <a:cs typeface="TH SarabunPSK" pitchFamily="34" charset="-34"/>
              </a:rPr>
              <a:t>ไม่มีการเคลือน</a:t>
            </a:r>
            <a:r>
              <a:rPr lang="th-TH" dirty="0" smtClean="0">
                <a:latin typeface="TH SarabunPSK" pitchFamily="34" charset="-34"/>
                <a:cs typeface="TH SarabunPSK" pitchFamily="34" charset="-34"/>
              </a:rPr>
              <a:t>ที่</a:t>
            </a:r>
          </a:p>
          <a:p>
            <a:endParaRPr lang="th-TH" dirty="0">
              <a:latin typeface="TH SarabunPSK" pitchFamily="34" charset="-34"/>
              <a:cs typeface="TH SarabunPSK" pitchFamily="34" charset="-34"/>
            </a:endParaRPr>
          </a:p>
          <a:p>
            <a:endParaRPr lang="th-TH" dirty="0">
              <a:latin typeface="TH SarabunPSK" pitchFamily="34" charset="-34"/>
              <a:cs typeface="TH SarabunPSK" pitchFamily="34" charset="-34"/>
            </a:endParaRP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2</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381000" y="152400"/>
            <a:ext cx="7924800" cy="2246769"/>
          </a:xfrm>
          <a:prstGeom prst="rect">
            <a:avLst/>
          </a:prstGeom>
        </p:spPr>
        <p:txBody>
          <a:bodyPr wrap="square">
            <a:spAutoFit/>
          </a:bodyPr>
          <a:lstStyle/>
          <a:p>
            <a:r>
              <a:rPr lang="th-TH" b="1" dirty="0">
                <a:latin typeface="TH SarabunPSK" pitchFamily="34" charset="-34"/>
                <a:cs typeface="TH SarabunPSK" pitchFamily="34" charset="-34"/>
              </a:rPr>
              <a:t>วัฏจักรของหิน (</a:t>
            </a:r>
            <a:r>
              <a:rPr lang="en-US" b="1" dirty="0">
                <a:latin typeface="TH SarabunPSK" pitchFamily="34" charset="-34"/>
                <a:cs typeface="TH SarabunPSK" pitchFamily="34" charset="-34"/>
              </a:rPr>
              <a:t>Rock cycle) </a:t>
            </a:r>
            <a:endParaRPr lang="en-US" b="1" dirty="0" smtClean="0">
              <a:latin typeface="TH SarabunPSK" pitchFamily="34" charset="-34"/>
              <a:cs typeface="TH SarabunPSK" pitchFamily="34" charset="-34"/>
            </a:endParaRPr>
          </a:p>
          <a:p>
            <a:r>
              <a:rPr lang="th-TH" b="1" dirty="0" smtClean="0">
                <a:latin typeface="TH SarabunPSK" pitchFamily="34" charset="-34"/>
                <a:cs typeface="TH SarabunPSK" pitchFamily="34" charset="-34"/>
              </a:rPr>
              <a:t>หมายถึง </a:t>
            </a:r>
            <a:r>
              <a:rPr lang="th-TH" dirty="0">
                <a:latin typeface="TH SarabunPSK" pitchFamily="34" charset="-34"/>
                <a:cs typeface="TH SarabunPSK" pitchFamily="34" charset="-34"/>
              </a:rPr>
              <a:t>การเปลี่ยนแปลงของหินทั้ง 3 ชนิด จากหินชนิดหนึ่งไปเป็นอีกชนิดหนึ่งหรืออาจเปลี่ยนกลับไปเป็นหินชนิดเดิมอีกก็</a:t>
            </a:r>
            <a:r>
              <a:rPr lang="th-TH" dirty="0" smtClean="0">
                <a:latin typeface="TH SarabunPSK" pitchFamily="34" charset="-34"/>
                <a:cs typeface="TH SarabunPSK" pitchFamily="34" charset="-34"/>
              </a:rPr>
              <a:t>ได้</a:t>
            </a:r>
          </a:p>
          <a:p>
            <a:pPr marL="457200" indent="-457200">
              <a:buFont typeface="Arial" pitchFamily="34" charset="0"/>
              <a:buChar char="•"/>
            </a:pPr>
            <a:endParaRPr lang="th-TH" dirty="0">
              <a:latin typeface="TH SarabunPSK" pitchFamily="34" charset="-34"/>
              <a:cs typeface="TH SarabunPSK" pitchFamily="34" charset="-34"/>
            </a:endParaRPr>
          </a:p>
          <a:p>
            <a:endParaRPr lang="th-TH" dirty="0">
              <a:latin typeface="TH SarabunPSK" pitchFamily="34" charset="-34"/>
              <a:cs typeface="TH SarabunPSK" pitchFamily="34" charset="-34"/>
            </a:endParaRPr>
          </a:p>
        </p:txBody>
      </p:sp>
      <p:pic>
        <p:nvPicPr>
          <p:cNvPr id="7" name="Picture 2" descr="http://www.navy.mi.th/sattahipbase/unit/wfrock/Images/rock_cyc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620000" cy="484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71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20</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228600" y="381000"/>
            <a:ext cx="7753066" cy="523220"/>
          </a:xfrm>
          <a:prstGeom prst="rect">
            <a:avLst/>
          </a:prstGeom>
        </p:spPr>
        <p:txBody>
          <a:bodyPr wrap="square">
            <a:spAutoFit/>
          </a:bodyPr>
          <a:lstStyle/>
          <a:p>
            <a:r>
              <a:rPr lang="th-TH" b="1" dirty="0" smtClean="0">
                <a:latin typeface="TH SarabunPSK" pitchFamily="34" charset="-34"/>
                <a:cs typeface="TH SarabunPSK" pitchFamily="34" charset="-34"/>
              </a:rPr>
              <a:t>1</a:t>
            </a:r>
            <a:r>
              <a:rPr lang="th-TH" b="1" dirty="0">
                <a:latin typeface="TH SarabunPSK" pitchFamily="34" charset="-34"/>
                <a:cs typeface="TH SarabunPSK" pitchFamily="34" charset="-34"/>
              </a:rPr>
              <a:t>. การผุพังทางกายภาพ (</a:t>
            </a:r>
            <a:r>
              <a:rPr lang="en-US" b="1" dirty="0">
                <a:latin typeface="TH SarabunPSK" pitchFamily="34" charset="-34"/>
                <a:cs typeface="TH SarabunPSK" pitchFamily="34" charset="-34"/>
              </a:rPr>
              <a:t>Physical Weathering</a:t>
            </a:r>
            <a:r>
              <a:rPr lang="en-US" b="1" dirty="0" smtClean="0">
                <a:latin typeface="TH SarabunPSK" pitchFamily="34" charset="-34"/>
                <a:cs typeface="TH SarabunPSK" pitchFamily="34" charset="-34"/>
              </a:rPr>
              <a:t>)</a:t>
            </a:r>
            <a:endParaRPr lang="th-TH" dirty="0">
              <a:latin typeface="TH SarabunPSK" pitchFamily="34" charset="-34"/>
              <a:cs typeface="TH SarabunPSK" pitchFamily="34" charset="-34"/>
            </a:endParaRPr>
          </a:p>
        </p:txBody>
      </p:sp>
      <p:sp>
        <p:nvSpPr>
          <p:cNvPr id="14" name="Rectangle 13"/>
          <p:cNvSpPr/>
          <p:nvPr/>
        </p:nvSpPr>
        <p:spPr>
          <a:xfrm>
            <a:off x="647700" y="1219200"/>
            <a:ext cx="7848600" cy="4401205"/>
          </a:xfrm>
          <a:prstGeom prst="rect">
            <a:avLst/>
          </a:prstGeom>
        </p:spPr>
        <p:txBody>
          <a:bodyPr wrap="square">
            <a:spAutoFit/>
          </a:bodyPr>
          <a:lstStyle/>
          <a:p>
            <a:pPr marL="514350" indent="-514350">
              <a:buFontTx/>
              <a:buAutoNum type="arabicPeriod"/>
            </a:pPr>
            <a:r>
              <a:rPr lang="th-TH" dirty="0">
                <a:latin typeface="TH SarabunPSK" pitchFamily="34" charset="-34"/>
                <a:cs typeface="TH SarabunPSK" pitchFamily="34" charset="-34"/>
              </a:rPr>
              <a:t>ปรากฏการณ์น้ำแข็งลิ่ม </a:t>
            </a:r>
            <a:r>
              <a:rPr lang="en-US" dirty="0">
                <a:latin typeface="TH SarabunPSK" pitchFamily="34" charset="-34"/>
                <a:cs typeface="TH SarabunPSK" pitchFamily="34" charset="-34"/>
              </a:rPr>
              <a:t>(Frost weathering</a:t>
            </a:r>
            <a:r>
              <a:rPr lang="en-US" dirty="0" smtClean="0">
                <a:latin typeface="TH SarabunPSK" pitchFamily="34" charset="-34"/>
                <a:cs typeface="TH SarabunPSK" pitchFamily="34" charset="-34"/>
              </a:rPr>
              <a:t>)</a:t>
            </a:r>
            <a:endParaRPr lang="th-TH" dirty="0" smtClean="0">
              <a:latin typeface="TH SarabunPSK" pitchFamily="34" charset="-34"/>
              <a:cs typeface="TH SarabunPSK" pitchFamily="34" charset="-34"/>
            </a:endParaRPr>
          </a:p>
          <a:p>
            <a:pPr marL="514350" indent="-514350">
              <a:buAutoNum type="arabicPeriod"/>
            </a:pPr>
            <a:r>
              <a:rPr lang="th-TH" dirty="0" smtClean="0">
                <a:latin typeface="TH SarabunPSK" pitchFamily="34" charset="-34"/>
                <a:cs typeface="TH SarabunPSK" pitchFamily="34" charset="-34"/>
              </a:rPr>
              <a:t>การ</a:t>
            </a:r>
            <a:r>
              <a:rPr lang="th-TH" dirty="0">
                <a:latin typeface="TH SarabunPSK" pitchFamily="34" charset="-34"/>
                <a:cs typeface="TH SarabunPSK" pitchFamily="34" charset="-34"/>
              </a:rPr>
              <a:t>แตกเป็นแผ่นเพื่อลดความดัน (</a:t>
            </a:r>
            <a:r>
              <a:rPr lang="en-US" dirty="0">
                <a:latin typeface="TH SarabunPSK" pitchFamily="34" charset="-34"/>
                <a:cs typeface="TH SarabunPSK" pitchFamily="34" charset="-34"/>
              </a:rPr>
              <a:t>Unloading</a:t>
            </a:r>
            <a:r>
              <a:rPr lang="en-US" dirty="0" smtClean="0">
                <a:latin typeface="TH SarabunPSK" pitchFamily="34" charset="-34"/>
                <a:cs typeface="TH SarabunPSK" pitchFamily="34" charset="-34"/>
              </a:rPr>
              <a:t>)</a:t>
            </a:r>
          </a:p>
          <a:p>
            <a:pPr marL="514350" indent="-514350">
              <a:buAutoNum type="arabicPeriod"/>
            </a:pPr>
            <a:r>
              <a:rPr lang="th-TH" dirty="0" smtClean="0">
                <a:latin typeface="TH SarabunPSK" pitchFamily="34" charset="-34"/>
                <a:cs typeface="TH SarabunPSK" pitchFamily="34" charset="-34"/>
              </a:rPr>
              <a:t>การ</a:t>
            </a:r>
            <a:r>
              <a:rPr lang="th-TH" dirty="0">
                <a:latin typeface="TH SarabunPSK" pitchFamily="34" charset="-34"/>
                <a:cs typeface="TH SarabunPSK" pitchFamily="34" charset="-34"/>
              </a:rPr>
              <a:t>แตกของหินเนื่องจากการเติบโตของผลึก (</a:t>
            </a:r>
            <a:r>
              <a:rPr lang="en-US" dirty="0">
                <a:latin typeface="TH SarabunPSK" pitchFamily="34" charset="-34"/>
                <a:cs typeface="TH SarabunPSK" pitchFamily="34" charset="-34"/>
              </a:rPr>
              <a:t>Crystal </a:t>
            </a:r>
            <a:r>
              <a:rPr lang="en-US" dirty="0" smtClean="0">
                <a:latin typeface="TH SarabunPSK" pitchFamily="34" charset="-34"/>
                <a:cs typeface="TH SarabunPSK" pitchFamily="34" charset="-34"/>
              </a:rPr>
              <a:t>Growth)</a:t>
            </a:r>
          </a:p>
          <a:p>
            <a:pPr marL="514350" indent="-514350">
              <a:buAutoNum type="arabicPeriod"/>
            </a:pPr>
            <a:r>
              <a:rPr lang="th-TH" dirty="0" smtClean="0">
                <a:latin typeface="TH SarabunPSK" pitchFamily="34" charset="-34"/>
                <a:cs typeface="TH SarabunPSK" pitchFamily="34" charset="-34"/>
              </a:rPr>
              <a:t>การ</a:t>
            </a:r>
            <a:r>
              <a:rPr lang="th-TH" dirty="0">
                <a:latin typeface="TH SarabunPSK" pitchFamily="34" charset="-34"/>
                <a:cs typeface="TH SarabunPSK" pitchFamily="34" charset="-34"/>
              </a:rPr>
              <a:t>แตกของหินเนื่องจากอิทธิพลของความร้อน (</a:t>
            </a:r>
            <a:r>
              <a:rPr lang="en-US" dirty="0">
                <a:latin typeface="TH SarabunPSK" pitchFamily="34" charset="-34"/>
                <a:cs typeface="TH SarabunPSK" pitchFamily="34" charset="-34"/>
              </a:rPr>
              <a:t>Thermal Exfoliation</a:t>
            </a:r>
            <a:r>
              <a:rPr lang="en-US" dirty="0" smtClean="0">
                <a:latin typeface="TH SarabunPSK" pitchFamily="34" charset="-34"/>
                <a:cs typeface="TH SarabunPSK" pitchFamily="34" charset="-34"/>
              </a:rPr>
              <a:t>)</a:t>
            </a:r>
          </a:p>
          <a:p>
            <a:pPr marL="514350" indent="-514350">
              <a:buAutoNum type="arabicPeriod"/>
            </a:pPr>
            <a:r>
              <a:rPr lang="th-TH" dirty="0" smtClean="0">
                <a:latin typeface="TH SarabunPSK" pitchFamily="34" charset="-34"/>
                <a:cs typeface="TH SarabunPSK" pitchFamily="34" charset="-34"/>
              </a:rPr>
              <a:t>การ</a:t>
            </a:r>
            <a:r>
              <a:rPr lang="th-TH" dirty="0">
                <a:latin typeface="TH SarabunPSK" pitchFamily="34" charset="-34"/>
                <a:cs typeface="TH SarabunPSK" pitchFamily="34" charset="-34"/>
              </a:rPr>
              <a:t>แตกของหินเนื่องจากขยายตัวเพราะความชื้น (</a:t>
            </a:r>
            <a:r>
              <a:rPr lang="en-US" dirty="0">
                <a:latin typeface="TH SarabunPSK" pitchFamily="34" charset="-34"/>
                <a:cs typeface="TH SarabunPSK" pitchFamily="34" charset="-34"/>
              </a:rPr>
              <a:t>Moisture Swelling</a:t>
            </a:r>
            <a:r>
              <a:rPr lang="en-US" dirty="0" smtClean="0">
                <a:latin typeface="TH SarabunPSK" pitchFamily="34" charset="-34"/>
                <a:cs typeface="TH SarabunPSK" pitchFamily="34" charset="-34"/>
              </a:rPr>
              <a:t>)</a:t>
            </a:r>
          </a:p>
          <a:p>
            <a:pPr marL="514350" indent="-514350">
              <a:buAutoNum type="arabicPeriod"/>
            </a:pPr>
            <a:r>
              <a:rPr lang="th-TH" dirty="0" smtClean="0">
                <a:latin typeface="TH SarabunPSK" pitchFamily="34" charset="-34"/>
                <a:cs typeface="TH SarabunPSK" pitchFamily="34" charset="-34"/>
              </a:rPr>
              <a:t>การ</a:t>
            </a:r>
            <a:r>
              <a:rPr lang="th-TH" dirty="0">
                <a:latin typeface="TH SarabunPSK" pitchFamily="34" charset="-34"/>
                <a:cs typeface="TH SarabunPSK" pitchFamily="34" charset="-34"/>
              </a:rPr>
              <a:t>ผุพังอยู่กับที่เนื่องจากการเปียกและแห้งสลับกัน (</a:t>
            </a:r>
            <a:r>
              <a:rPr lang="en-US" dirty="0">
                <a:latin typeface="TH SarabunPSK" pitchFamily="34" charset="-34"/>
                <a:cs typeface="TH SarabunPSK" pitchFamily="34" charset="-34"/>
              </a:rPr>
              <a:t>Wetting and Drying Weathering</a:t>
            </a:r>
            <a:r>
              <a:rPr lang="en-US" dirty="0" smtClean="0">
                <a:latin typeface="TH SarabunPSK" pitchFamily="34" charset="-34"/>
                <a:cs typeface="TH SarabunPSK" pitchFamily="34" charset="-34"/>
              </a:rPr>
              <a:t>)</a:t>
            </a:r>
          </a:p>
          <a:p>
            <a:pPr marL="514350" indent="-514350">
              <a:buAutoNum type="arabicPeriod"/>
            </a:pPr>
            <a:r>
              <a:rPr lang="th-TH" dirty="0" smtClean="0">
                <a:latin typeface="TH SarabunPSK" pitchFamily="34" charset="-34"/>
                <a:cs typeface="TH SarabunPSK" pitchFamily="34" charset="-34"/>
              </a:rPr>
              <a:t>การ</a:t>
            </a:r>
            <a:r>
              <a:rPr lang="th-TH" dirty="0">
                <a:latin typeface="TH SarabunPSK" pitchFamily="34" charset="-34"/>
                <a:cs typeface="TH SarabunPSK" pitchFamily="34" charset="-34"/>
              </a:rPr>
              <a:t>แตกของหินเนื่องจากการครูดถู (</a:t>
            </a:r>
            <a:r>
              <a:rPr lang="en-US" dirty="0">
                <a:latin typeface="TH SarabunPSK" pitchFamily="34" charset="-34"/>
                <a:cs typeface="TH SarabunPSK" pitchFamily="34" charset="-34"/>
              </a:rPr>
              <a:t>Abrasion</a:t>
            </a:r>
            <a:r>
              <a:rPr lang="en-US" dirty="0" smtClean="0">
                <a:latin typeface="TH SarabunPSK" pitchFamily="34" charset="-34"/>
                <a:cs typeface="TH SarabunPSK" pitchFamily="34" charset="-34"/>
              </a:rPr>
              <a:t>)</a:t>
            </a:r>
          </a:p>
          <a:p>
            <a:pPr marL="514350" indent="-514350">
              <a:buAutoNum type="arabicPeriod"/>
            </a:pPr>
            <a:r>
              <a:rPr lang="th-TH" dirty="0" smtClean="0">
                <a:latin typeface="TH SarabunPSK" pitchFamily="34" charset="-34"/>
                <a:cs typeface="TH SarabunPSK" pitchFamily="34" charset="-34"/>
              </a:rPr>
              <a:t>กิจกรรมเชิงกลโดยสิ่งมีชีวิต </a:t>
            </a:r>
            <a:r>
              <a:rPr lang="en-US" dirty="0" smtClean="0">
                <a:latin typeface="TH SarabunPSK" pitchFamily="34" charset="-34"/>
                <a:cs typeface="TH SarabunPSK" pitchFamily="34" charset="-34"/>
              </a:rPr>
              <a:t>(</a:t>
            </a:r>
            <a:r>
              <a:rPr lang="en-US" dirty="0">
                <a:latin typeface="TH SarabunPSK" pitchFamily="34" charset="-34"/>
                <a:cs typeface="TH SarabunPSK" pitchFamily="34" charset="-34"/>
              </a:rPr>
              <a:t>Biological effects on mechanical weathering</a:t>
            </a:r>
            <a:r>
              <a:rPr lang="en-US" dirty="0" smtClean="0">
                <a:latin typeface="TH SarabunPSK" pitchFamily="34" charset="-34"/>
                <a:cs typeface="TH SarabunPSK" pitchFamily="34" charset="-34"/>
              </a:rPr>
              <a:t>)</a:t>
            </a:r>
            <a:endParaRPr lang="en-US" dirty="0">
              <a:latin typeface="TH SarabunPSK" pitchFamily="34" charset="-34"/>
              <a:cs typeface="TH SarabunPSK" pitchFamily="34" charset="-34"/>
            </a:endParaRP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21</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4" name="Picture 4" descr="http://teach.albion.edu/jjn10/files/2010/10/frost-wedgi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33400"/>
            <a:ext cx="8229600" cy="28101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0" y="3886200"/>
            <a:ext cx="7010400" cy="954107"/>
          </a:xfrm>
          <a:prstGeom prst="rect">
            <a:avLst/>
          </a:prstGeom>
        </p:spPr>
        <p:txBody>
          <a:bodyPr wrap="square">
            <a:spAutoFit/>
          </a:bodyPr>
          <a:lstStyle/>
          <a:p>
            <a:r>
              <a:rPr lang="en-US" b="1" dirty="0">
                <a:latin typeface="TH SarabunPSK" pitchFamily="34" charset="-34"/>
                <a:cs typeface="TH SarabunPSK" pitchFamily="34" charset="-34"/>
              </a:rPr>
              <a:t>An illustration of how ice or frost may act on existing fractures to break rock apart.</a:t>
            </a:r>
            <a:endParaRPr lang="th-TH" b="1" dirty="0">
              <a:latin typeface="TH SarabunPSK" pitchFamily="34" charset="-34"/>
              <a:cs typeface="TH SarabunPSK" pitchFamily="34" charset="-34"/>
            </a:endParaRPr>
          </a:p>
        </p:txBody>
      </p:sp>
    </p:spTree>
    <p:extLst>
      <p:ext uri="{BB962C8B-B14F-4D97-AF65-F5344CB8AC3E}">
        <p14:creationId xmlns:p14="http://schemas.microsoft.com/office/powerpoint/2010/main" val="469548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22</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2098343" y="533400"/>
            <a:ext cx="4876656" cy="646331"/>
          </a:xfrm>
          <a:prstGeom prst="rect">
            <a:avLst/>
          </a:prstGeom>
        </p:spPr>
        <p:txBody>
          <a:bodyPr wrap="none">
            <a:spAutoFit/>
          </a:bodyPr>
          <a:lstStyle/>
          <a:p>
            <a:r>
              <a:rPr lang="en-US" sz="3600" b="1" dirty="0" smtClean="0">
                <a:latin typeface="TH SarabunPSK" pitchFamily="34" charset="-34"/>
                <a:cs typeface="TH SarabunPSK" pitchFamily="34" charset="-34"/>
              </a:rPr>
              <a:t>Water </a:t>
            </a:r>
            <a:r>
              <a:rPr lang="en-US" sz="3600" b="1" dirty="0">
                <a:latin typeface="TH SarabunPSK" pitchFamily="34" charset="-34"/>
                <a:cs typeface="TH SarabunPSK" pitchFamily="34" charset="-34"/>
              </a:rPr>
              <a:t>expands 9% on freezing </a:t>
            </a:r>
            <a:endParaRPr lang="th-TH" sz="3600" b="1" dirty="0">
              <a:latin typeface="TH SarabunPSK" pitchFamily="34" charset="-34"/>
              <a:cs typeface="TH SarabunPSK" pitchFamily="34" charset="-34"/>
            </a:endParaRPr>
          </a:p>
        </p:txBody>
      </p:sp>
      <p:pic>
        <p:nvPicPr>
          <p:cNvPr id="6146" name="Picture 2" descr="frost wedg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154" y="1409700"/>
            <a:ext cx="7355198"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23</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7" name="Picture 2" descr="http://teach.albion.edu/jjn10/files/2010/10/frost-wedging-exampl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077200" cy="48713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 y="5257800"/>
            <a:ext cx="8077200" cy="954107"/>
          </a:xfrm>
          <a:prstGeom prst="rect">
            <a:avLst/>
          </a:prstGeom>
        </p:spPr>
        <p:txBody>
          <a:bodyPr wrap="square">
            <a:spAutoFit/>
          </a:bodyPr>
          <a:lstStyle/>
          <a:p>
            <a:r>
              <a:rPr lang="en-US" b="1" dirty="0">
                <a:latin typeface="TH SarabunPSK" pitchFamily="34" charset="-34"/>
                <a:cs typeface="TH SarabunPSK" pitchFamily="34" charset="-34"/>
              </a:rPr>
              <a:t>An example of a rock in which the freeze/thaw cycle of water has enlarged existing fractures. </a:t>
            </a:r>
            <a:endParaRPr lang="th-TH" b="1" dirty="0">
              <a:latin typeface="TH SarabunPSK" pitchFamily="34" charset="-34"/>
              <a:cs typeface="TH SarabunPSK" pitchFamily="34" charset="-34"/>
            </a:endParaRPr>
          </a:p>
        </p:txBody>
      </p:sp>
    </p:spTree>
    <p:extLst>
      <p:ext uri="{BB962C8B-B14F-4D97-AF65-F5344CB8AC3E}">
        <p14:creationId xmlns:p14="http://schemas.microsoft.com/office/powerpoint/2010/main" val="4036891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24</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7170" name="Picture 2" descr="http://teach.albion.edu/jjn10/files/2010/10/exfoliation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6172200" cy="49377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5410200"/>
            <a:ext cx="7696200" cy="954107"/>
          </a:xfrm>
          <a:prstGeom prst="rect">
            <a:avLst/>
          </a:prstGeom>
        </p:spPr>
        <p:txBody>
          <a:bodyPr wrap="square">
            <a:spAutoFit/>
          </a:bodyPr>
          <a:lstStyle/>
          <a:p>
            <a:r>
              <a:rPr lang="en-US" dirty="0">
                <a:latin typeface="TH SarabunPSK" pitchFamily="34" charset="-34"/>
                <a:cs typeface="TH SarabunPSK" pitchFamily="34" charset="-34"/>
              </a:rPr>
              <a:t>Fractures due to unloading have caused the rock to break into large sheets on the surface</a:t>
            </a:r>
            <a:endParaRPr lang="th-TH" dirty="0">
              <a:latin typeface="TH SarabunPSK" pitchFamily="34" charset="-34"/>
              <a:cs typeface="TH SarabunPSK" pitchFamily="34" charset="-34"/>
            </a:endParaRP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25</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15362" name="Picture 2" descr="File:Tafoni 0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1000"/>
            <a:ext cx="6553200" cy="4914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10512" y="5638800"/>
            <a:ext cx="3065776" cy="523220"/>
          </a:xfrm>
          <a:prstGeom prst="rect">
            <a:avLst/>
          </a:prstGeom>
        </p:spPr>
        <p:txBody>
          <a:bodyPr wrap="none">
            <a:spAutoFit/>
          </a:bodyPr>
          <a:lstStyle/>
          <a:p>
            <a:r>
              <a:rPr lang="en-US" b="1" dirty="0"/>
              <a:t>Salt-crystal growth </a:t>
            </a:r>
            <a:endParaRPr lang="th-TH" dirty="0"/>
          </a:p>
        </p:txBody>
      </p:sp>
    </p:spTree>
    <p:extLst>
      <p:ext uri="{BB962C8B-B14F-4D97-AF65-F5344CB8AC3E}">
        <p14:creationId xmlns:p14="http://schemas.microsoft.com/office/powerpoint/2010/main" val="2100839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26</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4" name="Rectangle 3"/>
          <p:cNvSpPr/>
          <p:nvPr/>
        </p:nvSpPr>
        <p:spPr>
          <a:xfrm>
            <a:off x="381000" y="381000"/>
            <a:ext cx="7772400" cy="954107"/>
          </a:xfrm>
          <a:prstGeom prst="rect">
            <a:avLst/>
          </a:prstGeom>
        </p:spPr>
        <p:txBody>
          <a:bodyPr wrap="square">
            <a:spAutoFit/>
          </a:bodyPr>
          <a:lstStyle/>
          <a:p>
            <a:r>
              <a:rPr lang="th-TH" b="1" dirty="0" smtClean="0">
                <a:latin typeface="TH SarabunPSK" pitchFamily="34" charset="-34"/>
                <a:cs typeface="TH SarabunPSK" pitchFamily="34" charset="-34"/>
              </a:rPr>
              <a:t>การ</a:t>
            </a:r>
            <a:r>
              <a:rPr lang="th-TH" b="1" dirty="0">
                <a:latin typeface="TH SarabunPSK" pitchFamily="34" charset="-34"/>
                <a:cs typeface="TH SarabunPSK" pitchFamily="34" charset="-34"/>
              </a:rPr>
              <a:t>ผุ</a:t>
            </a:r>
            <a:r>
              <a:rPr lang="th-TH" b="1" dirty="0" smtClean="0">
                <a:latin typeface="TH SarabunPSK" pitchFamily="34" charset="-34"/>
                <a:cs typeface="TH SarabunPSK" pitchFamily="34" charset="-34"/>
              </a:rPr>
              <a:t>พังเนื่องจากกิจกรรมของสิ่งมีชีวิต </a:t>
            </a:r>
            <a:r>
              <a:rPr lang="th-TH" b="1" dirty="0">
                <a:latin typeface="TH SarabunPSK" pitchFamily="34" charset="-34"/>
                <a:cs typeface="TH SarabunPSK" pitchFamily="34" charset="-34"/>
              </a:rPr>
              <a:t>(</a:t>
            </a:r>
            <a:r>
              <a:rPr lang="en-US" b="1" dirty="0">
                <a:latin typeface="TH SarabunPSK" pitchFamily="34" charset="-34"/>
                <a:cs typeface="TH SarabunPSK" pitchFamily="34" charset="-34"/>
              </a:rPr>
              <a:t>Organic Activity) </a:t>
            </a:r>
            <a:r>
              <a:rPr lang="th-TH" dirty="0">
                <a:latin typeface="TH SarabunPSK" pitchFamily="34" charset="-34"/>
                <a:cs typeface="TH SarabunPSK" pitchFamily="34" charset="-34"/>
              </a:rPr>
              <a:t>เช่น การ</a:t>
            </a:r>
            <a:r>
              <a:rPr lang="th-TH" dirty="0" smtClean="0">
                <a:latin typeface="TH SarabunPSK" pitchFamily="34" charset="-34"/>
                <a:cs typeface="TH SarabunPSK" pitchFamily="34" charset="-34"/>
              </a:rPr>
              <a:t>ที่ราก</a:t>
            </a:r>
            <a:r>
              <a:rPr lang="th-TH" dirty="0">
                <a:latin typeface="TH SarabunPSK" pitchFamily="34" charset="-34"/>
                <a:cs typeface="TH SarabunPSK" pitchFamily="34" charset="-34"/>
              </a:rPr>
              <a:t>พืชชอนไชไปตาม</a:t>
            </a:r>
            <a:r>
              <a:rPr lang="th-TH" dirty="0" smtClean="0">
                <a:latin typeface="TH SarabunPSK" pitchFamily="34" charset="-34"/>
                <a:cs typeface="TH SarabunPSK" pitchFamily="34" charset="-34"/>
              </a:rPr>
              <a:t>รอยแตก</a:t>
            </a:r>
            <a:r>
              <a:rPr lang="th-TH" dirty="0">
                <a:latin typeface="TH SarabunPSK" pitchFamily="34" charset="-34"/>
                <a:cs typeface="TH SarabunPSK" pitchFamily="34" charset="-34"/>
              </a:rPr>
              <a:t>แล้วโต</a:t>
            </a:r>
            <a:r>
              <a:rPr lang="th-TH" dirty="0" smtClean="0">
                <a:latin typeface="TH SarabunPSK" pitchFamily="34" charset="-34"/>
                <a:cs typeface="TH SarabunPSK" pitchFamily="34" charset="-34"/>
              </a:rPr>
              <a:t>ขึ้น สิ่งมีชีวิตที่อาศัย</a:t>
            </a:r>
            <a:r>
              <a:rPr lang="th-TH" dirty="0">
                <a:latin typeface="TH SarabunPSK" pitchFamily="34" charset="-34"/>
                <a:cs typeface="TH SarabunPSK" pitchFamily="34" charset="-34"/>
              </a:rPr>
              <a:t>อยู่ใน</a:t>
            </a:r>
            <a:r>
              <a:rPr lang="th-TH" dirty="0" smtClean="0">
                <a:latin typeface="TH SarabunPSK" pitchFamily="34" charset="-34"/>
                <a:cs typeface="TH SarabunPSK" pitchFamily="34" charset="-34"/>
              </a:rPr>
              <a:t>หิน</a:t>
            </a:r>
            <a:r>
              <a:rPr lang="th-TH" dirty="0">
                <a:latin typeface="TH SarabunPSK" pitchFamily="34" charset="-34"/>
                <a:cs typeface="TH SarabunPSK" pitchFamily="34" charset="-34"/>
              </a:rPr>
              <a:t> </a:t>
            </a:r>
            <a:r>
              <a:rPr lang="th-TH" dirty="0" smtClean="0">
                <a:latin typeface="TH SarabunPSK" pitchFamily="34" charset="-34"/>
                <a:cs typeface="TH SarabunPSK" pitchFamily="34" charset="-34"/>
              </a:rPr>
              <a:t>หรือ ดิน</a:t>
            </a:r>
            <a:endParaRPr lang="th-TH" dirty="0">
              <a:latin typeface="TH SarabunPSK" pitchFamily="34" charset="-34"/>
              <a:cs typeface="TH SarabunPSK" pitchFamily="34" charset="-34"/>
            </a:endParaRPr>
          </a:p>
        </p:txBody>
      </p:sp>
      <p:pic>
        <p:nvPicPr>
          <p:cNvPr id="5122" name="Picture 2" descr="http://teach.albion.edu/jjn10/files/2010/10/root_wedg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94351"/>
            <a:ext cx="6600967" cy="43264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5874584"/>
            <a:ext cx="7772400" cy="954107"/>
          </a:xfrm>
          <a:prstGeom prst="rect">
            <a:avLst/>
          </a:prstGeom>
        </p:spPr>
        <p:txBody>
          <a:bodyPr wrap="square">
            <a:spAutoFit/>
          </a:bodyPr>
          <a:lstStyle/>
          <a:p>
            <a:r>
              <a:rPr lang="en-US" dirty="0" smtClean="0">
                <a:latin typeface="TH SarabunPSK" pitchFamily="34" charset="-34"/>
                <a:cs typeface="TH SarabunPSK" pitchFamily="34" charset="-34"/>
              </a:rPr>
              <a:t>Root </a:t>
            </a:r>
            <a:r>
              <a:rPr lang="en-US" dirty="0">
                <a:latin typeface="TH SarabunPSK" pitchFamily="34" charset="-34"/>
                <a:cs typeface="TH SarabunPSK" pitchFamily="34" charset="-34"/>
              </a:rPr>
              <a:t>wedging is the process by which a plants root system grows into existing fractures and expands these fractures as the roots grow.</a:t>
            </a:r>
            <a:endParaRPr lang="th-TH" dirty="0">
              <a:latin typeface="TH SarabunPSK" pitchFamily="34" charset="-34"/>
              <a:cs typeface="TH SarabunPSK" pitchFamily="34" charset="-34"/>
            </a:endParaRPr>
          </a:p>
        </p:txBody>
      </p:sp>
    </p:spTree>
    <p:extLst>
      <p:ext uri="{BB962C8B-B14F-4D97-AF65-F5344CB8AC3E}">
        <p14:creationId xmlns:p14="http://schemas.microsoft.com/office/powerpoint/2010/main" val="5793493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27</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11266" name="Picture 2" descr="http://thaimtb.com/webboard/248/124121-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4799"/>
            <a:ext cx="4495800" cy="6002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685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28</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4" name="Rectangle 3"/>
          <p:cNvSpPr/>
          <p:nvPr/>
        </p:nvSpPr>
        <p:spPr>
          <a:xfrm>
            <a:off x="609600" y="533400"/>
            <a:ext cx="7772400" cy="954107"/>
          </a:xfrm>
          <a:prstGeom prst="rect">
            <a:avLst/>
          </a:prstGeom>
        </p:spPr>
        <p:txBody>
          <a:bodyPr wrap="square">
            <a:spAutoFit/>
          </a:bodyPr>
          <a:lstStyle/>
          <a:p>
            <a:r>
              <a:rPr lang="th-TH" b="1" dirty="0">
                <a:latin typeface="TH SarabunPSK" pitchFamily="34" charset="-34"/>
                <a:cs typeface="TH SarabunPSK" pitchFamily="34" charset="-34"/>
              </a:rPr>
              <a:t>2. การผุพังทาง</a:t>
            </a:r>
            <a:r>
              <a:rPr lang="th-TH" b="1" dirty="0" smtClean="0">
                <a:latin typeface="TH SarabunPSK" pitchFamily="34" charset="-34"/>
                <a:cs typeface="TH SarabunPSK" pitchFamily="34" charset="-34"/>
              </a:rPr>
              <a:t>เคมี (</a:t>
            </a:r>
            <a:r>
              <a:rPr lang="en-US" b="1" dirty="0">
                <a:latin typeface="TH SarabunPSK" pitchFamily="34" charset="-34"/>
                <a:cs typeface="TH SarabunPSK" pitchFamily="34" charset="-34"/>
              </a:rPr>
              <a:t>Chemical Weathering) </a:t>
            </a:r>
            <a:r>
              <a:rPr lang="th-TH" dirty="0">
                <a:latin typeface="TH SarabunPSK" pitchFamily="34" charset="-34"/>
                <a:cs typeface="TH SarabunPSK" pitchFamily="34" charset="-34"/>
              </a:rPr>
              <a:t>เนื่องจากปฏิกิริยาทางเคมี</a:t>
            </a:r>
            <a:r>
              <a:rPr lang="th-TH" dirty="0" smtClean="0">
                <a:latin typeface="TH SarabunPSK" pitchFamily="34" charset="-34"/>
                <a:cs typeface="TH SarabunPSK" pitchFamily="34" charset="-34"/>
              </a:rPr>
              <a:t>ต่างๆ</a:t>
            </a:r>
            <a:endParaRPr lang="en-US" dirty="0">
              <a:latin typeface="TH SarabunPSK" pitchFamily="34" charset="-34"/>
              <a:cs typeface="TH SarabunPSK" pitchFamily="34" charset="-34"/>
            </a:endParaRPr>
          </a:p>
          <a:p>
            <a:endParaRPr lang="en-US" dirty="0">
              <a:latin typeface="TH SarabunPSK" pitchFamily="34" charset="-34"/>
              <a:cs typeface="TH SarabunPSK" pitchFamily="34" charset="-34"/>
            </a:endParaRPr>
          </a:p>
        </p:txBody>
      </p:sp>
      <p:pic>
        <p:nvPicPr>
          <p:cNvPr id="7" name="Picture 2" descr="http://www.passmyexams.co.uk/GCSE/physics/images/weathering_ch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18919"/>
            <a:ext cx="523875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18866" y="5128919"/>
            <a:ext cx="7258334" cy="954107"/>
          </a:xfrm>
          <a:prstGeom prst="rect">
            <a:avLst/>
          </a:prstGeom>
        </p:spPr>
        <p:txBody>
          <a:bodyPr wrap="square">
            <a:spAutoFit/>
          </a:bodyPr>
          <a:lstStyle/>
          <a:p>
            <a:r>
              <a:rPr lang="en-US" b="1" dirty="0">
                <a:latin typeface="TH SarabunPSK" pitchFamily="34" charset="-34"/>
                <a:cs typeface="TH SarabunPSK" pitchFamily="34" charset="-34"/>
              </a:rPr>
              <a:t>The effects of chemical weathering in particular acid rain can be seen on this close up of this statues face.</a:t>
            </a:r>
            <a:endParaRPr lang="th-TH" b="1" dirty="0">
              <a:latin typeface="TH SarabunPSK" pitchFamily="34" charset="-34"/>
              <a:cs typeface="TH SarabunPSK" pitchFamily="34" charset="-34"/>
            </a:endParaRP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29</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5" name="Rectangle 4"/>
          <p:cNvSpPr/>
          <p:nvPr/>
        </p:nvSpPr>
        <p:spPr>
          <a:xfrm>
            <a:off x="762000" y="381000"/>
            <a:ext cx="3544560" cy="523220"/>
          </a:xfrm>
          <a:prstGeom prst="rect">
            <a:avLst/>
          </a:prstGeom>
        </p:spPr>
        <p:txBody>
          <a:bodyPr wrap="none">
            <a:spAutoFit/>
          </a:bodyPr>
          <a:lstStyle/>
          <a:p>
            <a:r>
              <a:rPr lang="th-TH" b="1" dirty="0" smtClean="0">
                <a:latin typeface="TH SarabunPSK" pitchFamily="34" charset="-34"/>
                <a:cs typeface="TH SarabunPSK" pitchFamily="34" charset="-34"/>
              </a:rPr>
              <a:t>ตัวอย่าง </a:t>
            </a:r>
            <a:r>
              <a:rPr lang="en-US" b="1" dirty="0" smtClean="0">
                <a:latin typeface="TH SarabunPSK" pitchFamily="34" charset="-34"/>
                <a:cs typeface="TH SarabunPSK" pitchFamily="34" charset="-34"/>
              </a:rPr>
              <a:t>Chemical weathering </a:t>
            </a:r>
            <a:endParaRPr lang="th-TH" dirty="0">
              <a:latin typeface="TH SarabunPSK" pitchFamily="34" charset="-34"/>
              <a:cs typeface="TH SarabunPSK" pitchFamily="34" charset="-34"/>
            </a:endParaRPr>
          </a:p>
        </p:txBody>
      </p:sp>
      <p:sp>
        <p:nvSpPr>
          <p:cNvPr id="8" name="Rectangle 7"/>
          <p:cNvSpPr/>
          <p:nvPr/>
        </p:nvSpPr>
        <p:spPr>
          <a:xfrm>
            <a:off x="457200" y="908797"/>
            <a:ext cx="3953326" cy="523220"/>
          </a:xfrm>
          <a:prstGeom prst="rect">
            <a:avLst/>
          </a:prstGeom>
          <a:solidFill>
            <a:srgbClr val="FFC000"/>
          </a:solidFill>
        </p:spPr>
        <p:txBody>
          <a:bodyPr wrap="none">
            <a:spAutoFit/>
          </a:bodyPr>
          <a:lstStyle/>
          <a:p>
            <a:pPr marL="514350" indent="-514350">
              <a:buAutoNum type="arabicPeriod"/>
            </a:pPr>
            <a:r>
              <a:rPr lang="en-US" b="1" dirty="0" smtClean="0">
                <a:solidFill>
                  <a:srgbClr val="7030A0"/>
                </a:solidFill>
                <a:latin typeface="TH SarabunPSK" pitchFamily="34" charset="-34"/>
                <a:cs typeface="TH SarabunPSK" pitchFamily="34" charset="-34"/>
              </a:rPr>
              <a:t>Dissolution</a:t>
            </a:r>
            <a:r>
              <a:rPr lang="en-US" b="1" dirty="0" smtClean="0">
                <a:latin typeface="TH SarabunPSK" pitchFamily="34" charset="-34"/>
                <a:cs typeface="TH SarabunPSK" pitchFamily="34" charset="-34"/>
              </a:rPr>
              <a:t> </a:t>
            </a:r>
            <a:r>
              <a:rPr lang="en-US" b="1" dirty="0">
                <a:latin typeface="TH SarabunPSK" pitchFamily="34" charset="-34"/>
                <a:cs typeface="TH SarabunPSK" pitchFamily="34" charset="-34"/>
              </a:rPr>
              <a:t>and </a:t>
            </a:r>
            <a:r>
              <a:rPr lang="en-US" b="1" dirty="0" smtClean="0">
                <a:solidFill>
                  <a:srgbClr val="7030A0"/>
                </a:solidFill>
                <a:latin typeface="TH SarabunPSK" pitchFamily="34" charset="-34"/>
                <a:cs typeface="TH SarabunPSK" pitchFamily="34" charset="-34"/>
              </a:rPr>
              <a:t>carbonation</a:t>
            </a:r>
          </a:p>
        </p:txBody>
      </p:sp>
      <p:sp>
        <p:nvSpPr>
          <p:cNvPr id="19" name="Rectangle 18"/>
          <p:cNvSpPr/>
          <p:nvPr/>
        </p:nvSpPr>
        <p:spPr>
          <a:xfrm>
            <a:off x="1524000" y="6096000"/>
            <a:ext cx="6527187" cy="523220"/>
          </a:xfrm>
          <a:prstGeom prst="rect">
            <a:avLst/>
          </a:prstGeom>
        </p:spPr>
        <p:txBody>
          <a:bodyPr wrap="square">
            <a:spAutoFit/>
          </a:bodyPr>
          <a:lstStyle/>
          <a:p>
            <a:r>
              <a:rPr lang="th-TH" dirty="0">
                <a:latin typeface="TH SarabunPSK" pitchFamily="34" charset="-34"/>
                <a:cs typeface="TH SarabunPSK" pitchFamily="34" charset="-34"/>
              </a:rPr>
              <a:t>ปฏิกิริยานี้มีความสำคัญมากในการ</a:t>
            </a:r>
            <a:r>
              <a:rPr lang="th-TH" dirty="0" smtClean="0">
                <a:latin typeface="TH SarabunPSK" pitchFamily="34" charset="-34"/>
                <a:cs typeface="TH SarabunPSK" pitchFamily="34" charset="-34"/>
              </a:rPr>
              <a:t>เกิดหินงอกหินย้อยภายในถ้ำ </a:t>
            </a:r>
          </a:p>
        </p:txBody>
      </p:sp>
      <p:grpSp>
        <p:nvGrpSpPr>
          <p:cNvPr id="29" name="Group 28"/>
          <p:cNvGrpSpPr/>
          <p:nvPr/>
        </p:nvGrpSpPr>
        <p:grpSpPr>
          <a:xfrm>
            <a:off x="1251914" y="3526619"/>
            <a:ext cx="6799273" cy="2060911"/>
            <a:chOff x="1454988" y="1891309"/>
            <a:chExt cx="6799273" cy="2060911"/>
          </a:xfrm>
        </p:grpSpPr>
        <p:sp>
          <p:nvSpPr>
            <p:cNvPr id="10" name="Rectangle 9"/>
            <p:cNvSpPr/>
            <p:nvPr/>
          </p:nvSpPr>
          <p:spPr>
            <a:xfrm>
              <a:off x="1828800" y="1891309"/>
              <a:ext cx="3695371" cy="523220"/>
            </a:xfrm>
            <a:prstGeom prst="rect">
              <a:avLst/>
            </a:prstGeom>
          </p:spPr>
          <p:txBody>
            <a:bodyPr wrap="none">
              <a:spAutoFit/>
            </a:bodyPr>
            <a:lstStyle/>
            <a:p>
              <a:r>
                <a:rPr lang="en-US" dirty="0">
                  <a:solidFill>
                    <a:srgbClr val="FF0000"/>
                  </a:solidFill>
                </a:rPr>
                <a:t>CO</a:t>
              </a:r>
              <a:r>
                <a:rPr lang="en-US" baseline="-25000" dirty="0">
                  <a:solidFill>
                    <a:srgbClr val="FF0000"/>
                  </a:solidFill>
                </a:rPr>
                <a:t>2</a:t>
              </a:r>
              <a:r>
                <a:rPr lang="en-US" dirty="0">
                  <a:solidFill>
                    <a:srgbClr val="FF0000"/>
                  </a:solidFill>
                </a:rPr>
                <a:t> + H</a:t>
              </a:r>
              <a:r>
                <a:rPr lang="en-US" baseline="-25000" dirty="0">
                  <a:solidFill>
                    <a:srgbClr val="FF0000"/>
                  </a:solidFill>
                </a:rPr>
                <a:t>2</a:t>
              </a:r>
              <a:r>
                <a:rPr lang="en-US" dirty="0">
                  <a:solidFill>
                    <a:srgbClr val="FF0000"/>
                  </a:solidFill>
                </a:rPr>
                <a:t>O </a:t>
              </a:r>
              <a:r>
                <a:rPr lang="en-US" dirty="0" smtClean="0">
                  <a:solidFill>
                    <a:srgbClr val="FF0000"/>
                  </a:solidFill>
                </a:rPr>
                <a:t>             H</a:t>
              </a:r>
              <a:r>
                <a:rPr lang="en-US" baseline="-25000" dirty="0" smtClean="0">
                  <a:solidFill>
                    <a:srgbClr val="FF0000"/>
                  </a:solidFill>
                </a:rPr>
                <a:t>2</a:t>
              </a:r>
              <a:r>
                <a:rPr lang="en-US" dirty="0" smtClean="0">
                  <a:solidFill>
                    <a:srgbClr val="FF0000"/>
                  </a:solidFill>
                </a:rPr>
                <a:t>CO</a:t>
              </a:r>
              <a:r>
                <a:rPr lang="en-US" baseline="-25000" dirty="0" smtClean="0">
                  <a:solidFill>
                    <a:srgbClr val="FF0000"/>
                  </a:solidFill>
                </a:rPr>
                <a:t>3</a:t>
              </a:r>
              <a:endParaRPr lang="th-TH" dirty="0">
                <a:solidFill>
                  <a:srgbClr val="FF0000"/>
                </a:solidFill>
              </a:endParaRPr>
            </a:p>
          </p:txBody>
        </p:sp>
        <p:cxnSp>
          <p:nvCxnSpPr>
            <p:cNvPr id="12" name="Straight Arrow Connector 11"/>
            <p:cNvCxnSpPr/>
            <p:nvPr/>
          </p:nvCxnSpPr>
          <p:spPr>
            <a:xfrm>
              <a:off x="3572519" y="2125623"/>
              <a:ext cx="73404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54988" y="3002341"/>
              <a:ext cx="6799273" cy="523220"/>
            </a:xfrm>
            <a:prstGeom prst="rect">
              <a:avLst/>
            </a:prstGeom>
          </p:spPr>
          <p:txBody>
            <a:bodyPr wrap="square">
              <a:spAutoFit/>
            </a:bodyPr>
            <a:lstStyle/>
            <a:p>
              <a:r>
                <a:rPr lang="en-US" dirty="0">
                  <a:solidFill>
                    <a:srgbClr val="FF0000"/>
                  </a:solidFill>
                </a:rPr>
                <a:t>H</a:t>
              </a:r>
              <a:r>
                <a:rPr lang="en-US" baseline="-25000" dirty="0">
                  <a:solidFill>
                    <a:srgbClr val="FF0000"/>
                  </a:solidFill>
                </a:rPr>
                <a:t>2</a:t>
              </a:r>
              <a:r>
                <a:rPr lang="en-US" dirty="0">
                  <a:solidFill>
                    <a:srgbClr val="FF0000"/>
                  </a:solidFill>
                </a:rPr>
                <a:t>CO</a:t>
              </a:r>
              <a:r>
                <a:rPr lang="en-US" baseline="-25000" dirty="0">
                  <a:solidFill>
                    <a:srgbClr val="FF0000"/>
                  </a:solidFill>
                </a:rPr>
                <a:t>3</a:t>
              </a:r>
              <a:r>
                <a:rPr lang="en-US" dirty="0">
                  <a:solidFill>
                    <a:srgbClr val="FF0000"/>
                  </a:solidFill>
                </a:rPr>
                <a:t> + </a:t>
              </a:r>
              <a:r>
                <a:rPr lang="en-US" dirty="0" smtClean="0">
                  <a:solidFill>
                    <a:srgbClr val="FF0000"/>
                  </a:solidFill>
                </a:rPr>
                <a:t>CaCO</a:t>
              </a:r>
              <a:r>
                <a:rPr lang="en-US" baseline="-25000" dirty="0" smtClean="0">
                  <a:solidFill>
                    <a:srgbClr val="FF0000"/>
                  </a:solidFill>
                </a:rPr>
                <a:t>3 (S)</a:t>
              </a:r>
              <a:r>
                <a:rPr lang="en-US" dirty="0" smtClean="0">
                  <a:solidFill>
                    <a:srgbClr val="FF0000"/>
                  </a:solidFill>
                </a:rPr>
                <a:t>                   </a:t>
              </a:r>
              <a:r>
                <a:rPr lang="en-US" dirty="0" err="1" smtClean="0">
                  <a:solidFill>
                    <a:srgbClr val="FF0000"/>
                  </a:solidFill>
                </a:rPr>
                <a:t>Ca</a:t>
              </a:r>
              <a:r>
                <a:rPr lang="en-US" dirty="0" smtClean="0">
                  <a:solidFill>
                    <a:srgbClr val="FF0000"/>
                  </a:solidFill>
                </a:rPr>
                <a:t>(HCO</a:t>
              </a:r>
              <a:r>
                <a:rPr lang="en-US" baseline="-25000" dirty="0" smtClean="0">
                  <a:solidFill>
                    <a:srgbClr val="FF0000"/>
                  </a:solidFill>
                </a:rPr>
                <a:t>3</a:t>
              </a:r>
              <a:r>
                <a:rPr lang="en-US" dirty="0" smtClean="0">
                  <a:solidFill>
                    <a:srgbClr val="FF0000"/>
                  </a:solidFill>
                </a:rPr>
                <a:t>)</a:t>
              </a:r>
              <a:r>
                <a:rPr lang="en-US" baseline="-25000" dirty="0" smtClean="0">
                  <a:solidFill>
                    <a:srgbClr val="FF0000"/>
                  </a:solidFill>
                </a:rPr>
                <a:t>2   (</a:t>
              </a:r>
              <a:r>
                <a:rPr lang="en-US" baseline="-25000" dirty="0" err="1" smtClean="0">
                  <a:solidFill>
                    <a:srgbClr val="FF0000"/>
                  </a:solidFill>
                </a:rPr>
                <a:t>aq</a:t>
              </a:r>
              <a:r>
                <a:rPr lang="en-US" baseline="-25000" dirty="0" smtClean="0">
                  <a:solidFill>
                    <a:srgbClr val="FF0000"/>
                  </a:solidFill>
                </a:rPr>
                <a:t>)</a:t>
              </a:r>
              <a:endParaRPr lang="th-TH" dirty="0">
                <a:solidFill>
                  <a:srgbClr val="FF0000"/>
                </a:solidFill>
              </a:endParaRPr>
            </a:p>
          </p:txBody>
        </p:sp>
        <p:cxnSp>
          <p:nvCxnSpPr>
            <p:cNvPr id="15" name="Straight Arrow Connector 14"/>
            <p:cNvCxnSpPr/>
            <p:nvPr/>
          </p:nvCxnSpPr>
          <p:spPr>
            <a:xfrm>
              <a:off x="4091939" y="3209443"/>
              <a:ext cx="131826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181600" y="3429000"/>
              <a:ext cx="2387192" cy="523220"/>
            </a:xfrm>
            <a:prstGeom prst="rect">
              <a:avLst/>
            </a:prstGeom>
          </p:spPr>
          <p:txBody>
            <a:bodyPr wrap="none">
              <a:spAutoFit/>
            </a:bodyPr>
            <a:lstStyle/>
            <a:p>
              <a:r>
                <a:rPr lang="en-US" dirty="0">
                  <a:solidFill>
                    <a:srgbClr val="FF0000"/>
                  </a:solidFill>
                  <a:latin typeface="TH SarabunPSK" pitchFamily="34" charset="-34"/>
                  <a:cs typeface="TH SarabunPSK" pitchFamily="34" charset="-34"/>
                </a:rPr>
                <a:t>calcium bicarbonate</a:t>
              </a:r>
              <a:endParaRPr lang="th-TH" dirty="0">
                <a:solidFill>
                  <a:srgbClr val="FF0000"/>
                </a:solidFill>
                <a:latin typeface="TH SarabunPSK" pitchFamily="34" charset="-34"/>
                <a:cs typeface="TH SarabunPSK" pitchFamily="34" charset="-34"/>
              </a:endParaRPr>
            </a:p>
          </p:txBody>
        </p:sp>
        <p:sp>
          <p:nvSpPr>
            <p:cNvPr id="17" name="Rectangle 16"/>
            <p:cNvSpPr/>
            <p:nvPr/>
          </p:nvSpPr>
          <p:spPr>
            <a:xfrm>
              <a:off x="4217316" y="2237105"/>
              <a:ext cx="1616148" cy="523220"/>
            </a:xfrm>
            <a:prstGeom prst="rect">
              <a:avLst/>
            </a:prstGeom>
          </p:spPr>
          <p:txBody>
            <a:bodyPr wrap="none">
              <a:spAutoFit/>
            </a:bodyPr>
            <a:lstStyle/>
            <a:p>
              <a:r>
                <a:rPr lang="en-US" dirty="0">
                  <a:solidFill>
                    <a:srgbClr val="FF0000"/>
                  </a:solidFill>
                  <a:latin typeface="TH SarabunPSK" pitchFamily="34" charset="-34"/>
                  <a:cs typeface="TH SarabunPSK" pitchFamily="34" charset="-34"/>
                </a:rPr>
                <a:t>carbonic acid</a:t>
              </a:r>
              <a:endParaRPr lang="th-TH" dirty="0">
                <a:solidFill>
                  <a:srgbClr val="FF0000"/>
                </a:solidFill>
                <a:latin typeface="TH SarabunPSK" pitchFamily="34" charset="-34"/>
                <a:cs typeface="TH SarabunPSK" pitchFamily="34" charset="-34"/>
              </a:endParaRPr>
            </a:p>
          </p:txBody>
        </p:sp>
        <p:cxnSp>
          <p:nvCxnSpPr>
            <p:cNvPr id="23" name="Straight Arrow Connector 22"/>
            <p:cNvCxnSpPr/>
            <p:nvPr/>
          </p:nvCxnSpPr>
          <p:spPr>
            <a:xfrm flipH="1">
              <a:off x="4107978" y="3339041"/>
              <a:ext cx="1302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3545223" y="2262015"/>
              <a:ext cx="651111" cy="160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8" name="Rectangle 27"/>
          <p:cNvSpPr/>
          <p:nvPr/>
        </p:nvSpPr>
        <p:spPr>
          <a:xfrm>
            <a:off x="562426" y="1868726"/>
            <a:ext cx="7696200" cy="1384995"/>
          </a:xfrm>
          <a:prstGeom prst="rect">
            <a:avLst/>
          </a:prstGeom>
        </p:spPr>
        <p:txBody>
          <a:bodyPr wrap="square">
            <a:spAutoFit/>
          </a:bodyPr>
          <a:lstStyle/>
          <a:p>
            <a:r>
              <a:rPr lang="en-US" dirty="0">
                <a:latin typeface="TH SarabunPSK" pitchFamily="34" charset="-34"/>
                <a:cs typeface="TH SarabunPSK" pitchFamily="34" charset="-34"/>
              </a:rPr>
              <a:t>Rainfall is acidic because atmospheric carbon dioxide dissolves in the rainwater producing weak carbonic acid. In unpolluted environments, the rainfall pH is around 5.6. </a:t>
            </a:r>
            <a:endParaRPr lang="th-TH" dirty="0">
              <a:latin typeface="TH SarabunPSK" pitchFamily="34" charset="-34"/>
              <a:cs typeface="TH SarabunPSK" pitchFamily="34" charset="-34"/>
            </a:endParaRP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3</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2050" name="Picture 2" descr="http://www.navy.mi.th/sattahipbase/unit/wfrock/Images/rock_cycl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05" y="0"/>
            <a:ext cx="80760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06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30</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4" name="Rectangle 3"/>
          <p:cNvSpPr/>
          <p:nvPr/>
        </p:nvSpPr>
        <p:spPr>
          <a:xfrm>
            <a:off x="304800" y="366623"/>
            <a:ext cx="7848600" cy="3108543"/>
          </a:xfrm>
          <a:prstGeom prst="rect">
            <a:avLst/>
          </a:prstGeom>
        </p:spPr>
        <p:txBody>
          <a:bodyPr wrap="square">
            <a:spAutoFit/>
          </a:bodyPr>
          <a:lstStyle/>
          <a:p>
            <a:r>
              <a:rPr lang="en-US" dirty="0" smtClean="0">
                <a:latin typeface="TH SarabunPSK" pitchFamily="34" charset="-34"/>
                <a:cs typeface="TH SarabunPSK" pitchFamily="34" charset="-34"/>
              </a:rPr>
              <a:t>	Acid </a:t>
            </a:r>
            <a:r>
              <a:rPr lang="en-US" dirty="0">
                <a:latin typeface="TH SarabunPSK" pitchFamily="34" charset="-34"/>
                <a:cs typeface="TH SarabunPSK" pitchFamily="34" charset="-34"/>
              </a:rPr>
              <a:t>rain occurs when gases such as sulfur dioxide and nitrogen oxides are present in the atmosphere. These oxides react in the rain water to produce stronger acids and can lower the pH to 4.5 or even 3.0. </a:t>
            </a:r>
            <a:endParaRPr lang="en-US" dirty="0" smtClean="0">
              <a:latin typeface="TH SarabunPSK" pitchFamily="34" charset="-34"/>
              <a:cs typeface="TH SarabunPSK" pitchFamily="34" charset="-34"/>
            </a:endParaRPr>
          </a:p>
          <a:p>
            <a:r>
              <a:rPr lang="en-US" dirty="0">
                <a:latin typeface="TH SarabunPSK" pitchFamily="34" charset="-34"/>
                <a:cs typeface="TH SarabunPSK" pitchFamily="34" charset="-34"/>
              </a:rPr>
              <a:t>	</a:t>
            </a:r>
            <a:r>
              <a:rPr lang="en-US" dirty="0" smtClean="0">
                <a:latin typeface="TH SarabunPSK" pitchFamily="34" charset="-34"/>
                <a:cs typeface="TH SarabunPSK" pitchFamily="34" charset="-34"/>
              </a:rPr>
              <a:t>Sulfur </a:t>
            </a:r>
            <a:r>
              <a:rPr lang="en-US" dirty="0">
                <a:latin typeface="TH SarabunPSK" pitchFamily="34" charset="-34"/>
                <a:cs typeface="TH SarabunPSK" pitchFamily="34" charset="-34"/>
              </a:rPr>
              <a:t>dioxide, SO</a:t>
            </a:r>
            <a:r>
              <a:rPr lang="en-US" baseline="-25000" dirty="0">
                <a:latin typeface="TH SarabunPSK" pitchFamily="34" charset="-34"/>
                <a:cs typeface="TH SarabunPSK" pitchFamily="34" charset="-34"/>
              </a:rPr>
              <a:t>2</a:t>
            </a:r>
            <a:r>
              <a:rPr lang="en-US" dirty="0">
                <a:latin typeface="TH SarabunPSK" pitchFamily="34" charset="-34"/>
                <a:cs typeface="TH SarabunPSK" pitchFamily="34" charset="-34"/>
              </a:rPr>
              <a:t>, comes from volcanic eruptions or from fossil fuels, can become sulfuric acid within rainwater, which can cause solution weathering to the rocks on which it falls.</a:t>
            </a:r>
            <a:endParaRPr lang="th-TH" dirty="0">
              <a:latin typeface="TH SarabunPSK" pitchFamily="34" charset="-34"/>
              <a:cs typeface="TH SarabunPSK" pitchFamily="34" charset="-34"/>
            </a:endParaRPr>
          </a:p>
        </p:txBody>
      </p:sp>
      <p:pic>
        <p:nvPicPr>
          <p:cNvPr id="19458" name="Picture 2" descr="http://2.bp.blogspot.com/--rn8M5eHyfk/TVeewVyeL-I/AAAAAAAAABo/MmsjjSnzf_I/s1600/taj_mahal_acid_rain_affected%255B1%25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45" y="3586162"/>
            <a:ext cx="3657600" cy="3086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94245" y="5562600"/>
            <a:ext cx="4572000" cy="523220"/>
          </a:xfrm>
          <a:prstGeom prst="rect">
            <a:avLst/>
          </a:prstGeom>
        </p:spPr>
        <p:txBody>
          <a:bodyPr>
            <a:spAutoFit/>
          </a:bodyPr>
          <a:lstStyle/>
          <a:p>
            <a:r>
              <a:rPr lang="en-US" b="1" dirty="0">
                <a:latin typeface="TH SarabunPSK" pitchFamily="34" charset="-34"/>
                <a:cs typeface="TH SarabunPSK" pitchFamily="34" charset="-34"/>
              </a:rPr>
              <a:t>ACID RAIN AFFECTING TAJMAHAL </a:t>
            </a:r>
            <a:endParaRPr lang="th-TH" b="1" dirty="0">
              <a:latin typeface="TH SarabunPSK" pitchFamily="34" charset="-34"/>
              <a:cs typeface="TH SarabunPSK" pitchFamily="34" charset="-34"/>
            </a:endParaRP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31</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5" name="TextBox 4"/>
          <p:cNvSpPr txBox="1"/>
          <p:nvPr/>
        </p:nvSpPr>
        <p:spPr>
          <a:xfrm>
            <a:off x="723047" y="1828574"/>
            <a:ext cx="3695700" cy="543739"/>
          </a:xfrm>
          <a:prstGeom prst="rect">
            <a:avLst/>
          </a:prstGeom>
          <a:solidFill>
            <a:schemeClr val="accent2">
              <a:lumMod val="40000"/>
              <a:lumOff val="60000"/>
            </a:schemeClr>
          </a:solidFill>
        </p:spPr>
        <p:txBody>
          <a:bodyPr wrap="square" rtlCol="0">
            <a:spAutoFit/>
          </a:bodyPr>
          <a:lstStyle/>
          <a:p>
            <a:r>
              <a:rPr lang="en-US" b="1" dirty="0" smtClean="0">
                <a:latin typeface="TH SarabunPSK" pitchFamily="34" charset="-34"/>
                <a:cs typeface="TH SarabunPSK" pitchFamily="34" charset="-34"/>
              </a:rPr>
              <a:t>SO</a:t>
            </a:r>
            <a:r>
              <a:rPr lang="en-US" b="1" baseline="-25000" dirty="0" smtClean="0">
                <a:latin typeface="TH SarabunPSK" pitchFamily="34" charset="-34"/>
                <a:cs typeface="TH SarabunPSK" pitchFamily="34" charset="-34"/>
              </a:rPr>
              <a:t>2</a:t>
            </a:r>
            <a:r>
              <a:rPr lang="en-US" b="1" dirty="0" smtClean="0">
                <a:latin typeface="TH SarabunPSK" pitchFamily="34" charset="-34"/>
                <a:cs typeface="TH SarabunPSK" pitchFamily="34" charset="-34"/>
              </a:rPr>
              <a:t> + OH· → HOSO</a:t>
            </a:r>
            <a:r>
              <a:rPr lang="en-US" b="1" baseline="-25000" dirty="0" smtClean="0">
                <a:latin typeface="TH SarabunPSK" pitchFamily="34" charset="-34"/>
                <a:cs typeface="TH SarabunPSK" pitchFamily="34" charset="-34"/>
              </a:rPr>
              <a:t>2</a:t>
            </a:r>
            <a:r>
              <a:rPr lang="en-US" sz="4400" b="1" baseline="30000" dirty="0" smtClean="0">
                <a:latin typeface="TH SarabunPSK" pitchFamily="34" charset="-34"/>
                <a:cs typeface="TH SarabunPSK" pitchFamily="34" charset="-34"/>
              </a:rPr>
              <a:t>·</a:t>
            </a:r>
          </a:p>
        </p:txBody>
      </p:sp>
      <p:sp>
        <p:nvSpPr>
          <p:cNvPr id="7" name="Rectangle 6"/>
          <p:cNvSpPr/>
          <p:nvPr/>
        </p:nvSpPr>
        <p:spPr>
          <a:xfrm>
            <a:off x="571500" y="844897"/>
            <a:ext cx="6972300" cy="954107"/>
          </a:xfrm>
          <a:prstGeom prst="rect">
            <a:avLst/>
          </a:prstGeom>
        </p:spPr>
        <p:txBody>
          <a:bodyPr wrap="square">
            <a:spAutoFit/>
          </a:bodyPr>
          <a:lstStyle/>
          <a:p>
            <a:r>
              <a:rPr lang="en-US" dirty="0">
                <a:latin typeface="TH SarabunPSK" pitchFamily="34" charset="-34"/>
                <a:cs typeface="TH SarabunPSK" pitchFamily="34" charset="-34"/>
              </a:rPr>
              <a:t>In the gas phase sulfur dioxide is oxidized by reaction with the hydroxyl radical via an intermolecular reaction</a:t>
            </a:r>
            <a:endParaRPr lang="th-TH" dirty="0">
              <a:latin typeface="TH SarabunPSK" pitchFamily="34" charset="-34"/>
              <a:cs typeface="TH SarabunPSK" pitchFamily="34" charset="-34"/>
            </a:endParaRPr>
          </a:p>
        </p:txBody>
      </p:sp>
      <p:sp>
        <p:nvSpPr>
          <p:cNvPr id="8" name="Rectangle 7"/>
          <p:cNvSpPr/>
          <p:nvPr/>
        </p:nvSpPr>
        <p:spPr>
          <a:xfrm>
            <a:off x="728734" y="2972826"/>
            <a:ext cx="7012106" cy="954107"/>
          </a:xfrm>
          <a:prstGeom prst="rect">
            <a:avLst/>
          </a:prstGeom>
        </p:spPr>
        <p:txBody>
          <a:bodyPr wrap="square">
            <a:spAutoFit/>
          </a:bodyPr>
          <a:lstStyle/>
          <a:p>
            <a:r>
              <a:rPr lang="en-US" dirty="0" smtClean="0">
                <a:latin typeface="TH SarabunPSK" pitchFamily="34" charset="-34"/>
                <a:cs typeface="TH SarabunPSK" pitchFamily="34" charset="-34"/>
              </a:rPr>
              <a:t>In </a:t>
            </a:r>
            <a:r>
              <a:rPr lang="en-US" dirty="0">
                <a:latin typeface="TH SarabunPSK" pitchFamily="34" charset="-34"/>
                <a:cs typeface="TH SarabunPSK" pitchFamily="34" charset="-34"/>
              </a:rPr>
              <a:t>the presence of water, </a:t>
            </a:r>
            <a:r>
              <a:rPr lang="en-US" dirty="0">
                <a:latin typeface="TH SarabunPSK" pitchFamily="34" charset="-34"/>
                <a:cs typeface="TH SarabunPSK" pitchFamily="34" charset="-34"/>
                <a:hlinkClick r:id="rId2" action="ppaction://hlinkfile" tooltip="Sulfur trioxide"/>
              </a:rPr>
              <a:t>sulfur trioxide</a:t>
            </a:r>
            <a:r>
              <a:rPr lang="en-US" dirty="0">
                <a:latin typeface="TH SarabunPSK" pitchFamily="34" charset="-34"/>
                <a:cs typeface="TH SarabunPSK" pitchFamily="34" charset="-34"/>
              </a:rPr>
              <a:t> (SO</a:t>
            </a:r>
            <a:r>
              <a:rPr lang="en-US" baseline="-25000" dirty="0">
                <a:latin typeface="TH SarabunPSK" pitchFamily="34" charset="-34"/>
                <a:cs typeface="TH SarabunPSK" pitchFamily="34" charset="-34"/>
              </a:rPr>
              <a:t>3</a:t>
            </a:r>
            <a:r>
              <a:rPr lang="en-US" dirty="0">
                <a:latin typeface="TH SarabunPSK" pitchFamily="34" charset="-34"/>
                <a:cs typeface="TH SarabunPSK" pitchFamily="34" charset="-34"/>
              </a:rPr>
              <a:t>) is converted rapidly to </a:t>
            </a:r>
            <a:r>
              <a:rPr lang="en-US" dirty="0">
                <a:latin typeface="TH SarabunPSK" pitchFamily="34" charset="-34"/>
                <a:cs typeface="TH SarabunPSK" pitchFamily="34" charset="-34"/>
                <a:hlinkClick r:id="rId3" action="ppaction://hlinkfile" tooltip="Sulfuric acid"/>
              </a:rPr>
              <a:t>sulfuric acid</a:t>
            </a:r>
            <a:r>
              <a:rPr lang="en-US" dirty="0" smtClean="0">
                <a:latin typeface="TH SarabunPSK" pitchFamily="34" charset="-34"/>
                <a:cs typeface="TH SarabunPSK" pitchFamily="34" charset="-34"/>
              </a:rPr>
              <a:t>:</a:t>
            </a:r>
            <a:endParaRPr lang="en-US" dirty="0">
              <a:latin typeface="TH SarabunPSK" pitchFamily="34" charset="-34"/>
              <a:cs typeface="TH SarabunPSK" pitchFamily="34" charset="-34"/>
            </a:endParaRPr>
          </a:p>
        </p:txBody>
      </p:sp>
      <p:sp>
        <p:nvSpPr>
          <p:cNvPr id="9" name="Rectangle 8"/>
          <p:cNvSpPr/>
          <p:nvPr/>
        </p:nvSpPr>
        <p:spPr>
          <a:xfrm>
            <a:off x="728734" y="2395015"/>
            <a:ext cx="3695700" cy="523220"/>
          </a:xfrm>
          <a:prstGeom prst="rect">
            <a:avLst/>
          </a:prstGeom>
          <a:solidFill>
            <a:schemeClr val="accent3">
              <a:lumMod val="60000"/>
              <a:lumOff val="40000"/>
            </a:schemeClr>
          </a:solidFill>
        </p:spPr>
        <p:txBody>
          <a:bodyPr wrap="square">
            <a:spAutoFit/>
          </a:bodyPr>
          <a:lstStyle/>
          <a:p>
            <a:r>
              <a:rPr lang="en-US" b="1" dirty="0">
                <a:latin typeface="TH SarabunPSK" pitchFamily="34" charset="-34"/>
                <a:cs typeface="TH SarabunPSK" pitchFamily="34" charset="-34"/>
              </a:rPr>
              <a:t>HOSO</a:t>
            </a:r>
            <a:r>
              <a:rPr lang="en-US" b="1" baseline="-25000" dirty="0">
                <a:latin typeface="TH SarabunPSK" pitchFamily="34" charset="-34"/>
                <a:cs typeface="TH SarabunPSK" pitchFamily="34" charset="-34"/>
              </a:rPr>
              <a:t>2</a:t>
            </a:r>
            <a:r>
              <a:rPr lang="en-US" sz="4000" b="1" baseline="30000" dirty="0">
                <a:latin typeface="TH SarabunPSK" pitchFamily="34" charset="-34"/>
                <a:cs typeface="TH SarabunPSK" pitchFamily="34" charset="-34"/>
              </a:rPr>
              <a:t>·</a:t>
            </a:r>
            <a:r>
              <a:rPr lang="en-US" b="1" dirty="0">
                <a:latin typeface="TH SarabunPSK" pitchFamily="34" charset="-34"/>
                <a:cs typeface="TH SarabunPSK" pitchFamily="34" charset="-34"/>
              </a:rPr>
              <a:t> + O</a:t>
            </a:r>
            <a:r>
              <a:rPr lang="en-US" b="1" baseline="-25000" dirty="0">
                <a:latin typeface="TH SarabunPSK" pitchFamily="34" charset="-34"/>
                <a:cs typeface="TH SarabunPSK" pitchFamily="34" charset="-34"/>
              </a:rPr>
              <a:t>2</a:t>
            </a:r>
            <a:r>
              <a:rPr lang="en-US" b="1" dirty="0">
                <a:latin typeface="TH SarabunPSK" pitchFamily="34" charset="-34"/>
                <a:cs typeface="TH SarabunPSK" pitchFamily="34" charset="-34"/>
              </a:rPr>
              <a:t> → HO</a:t>
            </a:r>
            <a:r>
              <a:rPr lang="en-US" b="1" baseline="-25000" dirty="0">
                <a:latin typeface="TH SarabunPSK" pitchFamily="34" charset="-34"/>
                <a:cs typeface="TH SarabunPSK" pitchFamily="34" charset="-34"/>
              </a:rPr>
              <a:t>2</a:t>
            </a:r>
            <a:r>
              <a:rPr lang="en-US" sz="3600" b="1" baseline="30000" dirty="0">
                <a:latin typeface="TH SarabunPSK" pitchFamily="34" charset="-34"/>
                <a:cs typeface="TH SarabunPSK" pitchFamily="34" charset="-34"/>
              </a:rPr>
              <a:t>·</a:t>
            </a:r>
            <a:r>
              <a:rPr lang="en-US" b="1" dirty="0">
                <a:latin typeface="TH SarabunPSK" pitchFamily="34" charset="-34"/>
                <a:cs typeface="TH SarabunPSK" pitchFamily="34" charset="-34"/>
              </a:rPr>
              <a:t> + SO</a:t>
            </a:r>
            <a:r>
              <a:rPr lang="en-US" b="1" baseline="-25000" dirty="0">
                <a:latin typeface="TH SarabunPSK" pitchFamily="34" charset="-34"/>
                <a:cs typeface="TH SarabunPSK" pitchFamily="34" charset="-34"/>
              </a:rPr>
              <a:t>3</a:t>
            </a:r>
          </a:p>
        </p:txBody>
      </p:sp>
      <p:sp>
        <p:nvSpPr>
          <p:cNvPr id="10" name="Rectangle 9"/>
          <p:cNvSpPr/>
          <p:nvPr/>
        </p:nvSpPr>
        <p:spPr>
          <a:xfrm>
            <a:off x="770815" y="3878240"/>
            <a:ext cx="4173076" cy="523220"/>
          </a:xfrm>
          <a:prstGeom prst="rect">
            <a:avLst/>
          </a:prstGeom>
          <a:solidFill>
            <a:srgbClr val="FFCC66"/>
          </a:solidFill>
        </p:spPr>
        <p:txBody>
          <a:bodyPr wrap="square">
            <a:spAutoFit/>
          </a:bodyPr>
          <a:lstStyle/>
          <a:p>
            <a:r>
              <a:rPr lang="en-US" b="1" dirty="0">
                <a:latin typeface="TH SarabunPSK" pitchFamily="34" charset="-34"/>
                <a:cs typeface="TH SarabunPSK" pitchFamily="34" charset="-34"/>
              </a:rPr>
              <a:t>SO</a:t>
            </a:r>
            <a:r>
              <a:rPr lang="en-US" b="1" baseline="-25000" dirty="0">
                <a:latin typeface="TH SarabunPSK" pitchFamily="34" charset="-34"/>
                <a:cs typeface="TH SarabunPSK" pitchFamily="34" charset="-34"/>
              </a:rPr>
              <a:t>3</a:t>
            </a:r>
            <a:r>
              <a:rPr lang="en-US" b="1" dirty="0">
                <a:latin typeface="TH SarabunPSK" pitchFamily="34" charset="-34"/>
                <a:cs typeface="TH SarabunPSK" pitchFamily="34" charset="-34"/>
              </a:rPr>
              <a:t> (g) + H</a:t>
            </a:r>
            <a:r>
              <a:rPr lang="en-US" b="1" baseline="-25000" dirty="0">
                <a:latin typeface="TH SarabunPSK" pitchFamily="34" charset="-34"/>
                <a:cs typeface="TH SarabunPSK" pitchFamily="34" charset="-34"/>
              </a:rPr>
              <a:t>2</a:t>
            </a:r>
            <a:r>
              <a:rPr lang="en-US" b="1" dirty="0">
                <a:latin typeface="TH SarabunPSK" pitchFamily="34" charset="-34"/>
                <a:cs typeface="TH SarabunPSK" pitchFamily="34" charset="-34"/>
              </a:rPr>
              <a:t>O (l) → H</a:t>
            </a:r>
            <a:r>
              <a:rPr lang="en-US" b="1" baseline="-25000" dirty="0">
                <a:latin typeface="TH SarabunPSK" pitchFamily="34" charset="-34"/>
                <a:cs typeface="TH SarabunPSK" pitchFamily="34" charset="-34"/>
              </a:rPr>
              <a:t>2</a:t>
            </a:r>
            <a:r>
              <a:rPr lang="en-US" b="1" dirty="0">
                <a:latin typeface="TH SarabunPSK" pitchFamily="34" charset="-34"/>
                <a:cs typeface="TH SarabunPSK" pitchFamily="34" charset="-34"/>
              </a:rPr>
              <a:t>SO</a:t>
            </a:r>
            <a:r>
              <a:rPr lang="en-US" b="1" baseline="-25000" dirty="0">
                <a:latin typeface="TH SarabunPSK" pitchFamily="34" charset="-34"/>
                <a:cs typeface="TH SarabunPSK" pitchFamily="34" charset="-34"/>
              </a:rPr>
              <a:t>4</a:t>
            </a:r>
            <a:r>
              <a:rPr lang="en-US" b="1" dirty="0">
                <a:latin typeface="TH SarabunPSK" pitchFamily="34" charset="-34"/>
                <a:cs typeface="TH SarabunPSK" pitchFamily="34" charset="-34"/>
              </a:rPr>
              <a:t> </a:t>
            </a:r>
            <a:r>
              <a:rPr lang="en-US" b="1" dirty="0" smtClean="0">
                <a:latin typeface="TH SarabunPSK" pitchFamily="34" charset="-34"/>
                <a:cs typeface="TH SarabunPSK" pitchFamily="34" charset="-34"/>
              </a:rPr>
              <a:t>(l)</a:t>
            </a:r>
            <a:endParaRPr lang="th-TH" b="1" dirty="0">
              <a:latin typeface="TH SarabunPSK" pitchFamily="34" charset="-34"/>
              <a:cs typeface="TH SarabunPSK" pitchFamily="34" charset="-34"/>
            </a:endParaRPr>
          </a:p>
        </p:txBody>
      </p:sp>
      <p:sp>
        <p:nvSpPr>
          <p:cNvPr id="11" name="TextBox 10"/>
          <p:cNvSpPr txBox="1"/>
          <p:nvPr/>
        </p:nvSpPr>
        <p:spPr>
          <a:xfrm>
            <a:off x="3609871" y="321677"/>
            <a:ext cx="1334020" cy="523220"/>
          </a:xfrm>
          <a:prstGeom prst="rect">
            <a:avLst/>
          </a:prstGeom>
          <a:noFill/>
        </p:spPr>
        <p:txBody>
          <a:bodyPr wrap="none" rtlCol="0">
            <a:spAutoFit/>
          </a:bodyPr>
          <a:lstStyle/>
          <a:p>
            <a:r>
              <a:rPr lang="en-US" b="1" dirty="0" smtClean="0">
                <a:latin typeface="TH SarabunPSK" pitchFamily="34" charset="-34"/>
                <a:cs typeface="TH SarabunPSK" pitchFamily="34" charset="-34"/>
              </a:rPr>
              <a:t>Acid Rain </a:t>
            </a:r>
            <a:endParaRPr lang="th-TH" b="1" dirty="0">
              <a:latin typeface="TH SarabunPSK" pitchFamily="34" charset="-34"/>
              <a:cs typeface="TH SarabunPSK" pitchFamily="34" charset="-34"/>
            </a:endParaRPr>
          </a:p>
        </p:txBody>
      </p:sp>
      <p:sp>
        <p:nvSpPr>
          <p:cNvPr id="12" name="TextBox 11"/>
          <p:cNvSpPr txBox="1"/>
          <p:nvPr/>
        </p:nvSpPr>
        <p:spPr>
          <a:xfrm>
            <a:off x="798111" y="4953000"/>
            <a:ext cx="6075702" cy="523220"/>
          </a:xfrm>
          <a:prstGeom prst="rect">
            <a:avLst/>
          </a:prstGeom>
          <a:noFill/>
        </p:spPr>
        <p:txBody>
          <a:bodyPr wrap="none" rtlCol="0">
            <a:spAutoFit/>
          </a:bodyPr>
          <a:lstStyle/>
          <a:p>
            <a:r>
              <a:rPr lang="en-US" b="1" dirty="0">
                <a:latin typeface="TH SarabunPSK" pitchFamily="34" charset="-34"/>
                <a:cs typeface="TH SarabunPSK" pitchFamily="34" charset="-34"/>
              </a:rPr>
              <a:t>Nitrogen dioxide reacts with OH to form nitric acid</a:t>
            </a:r>
            <a:r>
              <a:rPr lang="en-US" b="1" dirty="0" smtClean="0">
                <a:latin typeface="TH SarabunPSK" pitchFamily="34" charset="-34"/>
                <a:cs typeface="TH SarabunPSK" pitchFamily="34" charset="-34"/>
              </a:rPr>
              <a:t>:</a:t>
            </a:r>
            <a:endParaRPr lang="en-US" b="1" dirty="0">
              <a:latin typeface="TH SarabunPSK" pitchFamily="34" charset="-34"/>
              <a:cs typeface="TH SarabunPSK" pitchFamily="34" charset="-34"/>
            </a:endParaRPr>
          </a:p>
        </p:txBody>
      </p:sp>
      <p:sp>
        <p:nvSpPr>
          <p:cNvPr id="13" name="Rectangle 12"/>
          <p:cNvSpPr/>
          <p:nvPr/>
        </p:nvSpPr>
        <p:spPr>
          <a:xfrm>
            <a:off x="825407" y="5476220"/>
            <a:ext cx="2582758" cy="543739"/>
          </a:xfrm>
          <a:prstGeom prst="rect">
            <a:avLst/>
          </a:prstGeom>
          <a:solidFill>
            <a:srgbClr val="FFCC66"/>
          </a:solidFill>
        </p:spPr>
        <p:txBody>
          <a:bodyPr wrap="none">
            <a:spAutoFit/>
          </a:bodyPr>
          <a:lstStyle/>
          <a:p>
            <a:r>
              <a:rPr lang="en-US" b="1" dirty="0">
                <a:latin typeface="TH SarabunPSK" pitchFamily="34" charset="-34"/>
                <a:cs typeface="TH SarabunPSK" pitchFamily="34" charset="-34"/>
              </a:rPr>
              <a:t> NO</a:t>
            </a:r>
            <a:r>
              <a:rPr lang="en-US" b="1" baseline="-25000" dirty="0">
                <a:latin typeface="TH SarabunPSK" pitchFamily="34" charset="-34"/>
                <a:cs typeface="TH SarabunPSK" pitchFamily="34" charset="-34"/>
              </a:rPr>
              <a:t>2</a:t>
            </a:r>
            <a:r>
              <a:rPr lang="en-US" b="1" dirty="0">
                <a:latin typeface="TH SarabunPSK" pitchFamily="34" charset="-34"/>
                <a:cs typeface="TH SarabunPSK" pitchFamily="34" charset="-34"/>
              </a:rPr>
              <a:t> + OH</a:t>
            </a:r>
            <a:r>
              <a:rPr lang="en-US" sz="4400" b="1" baseline="30000" dirty="0">
                <a:latin typeface="TH SarabunPSK" pitchFamily="34" charset="-34"/>
                <a:cs typeface="TH SarabunPSK" pitchFamily="34" charset="-34"/>
              </a:rPr>
              <a:t>·</a:t>
            </a:r>
            <a:r>
              <a:rPr lang="en-US" b="1" dirty="0">
                <a:latin typeface="TH SarabunPSK" pitchFamily="34" charset="-34"/>
                <a:cs typeface="TH SarabunPSK" pitchFamily="34" charset="-34"/>
              </a:rPr>
              <a:t> → HNO</a:t>
            </a:r>
            <a:r>
              <a:rPr lang="en-US" b="1" baseline="-25000" dirty="0">
                <a:latin typeface="TH SarabunPSK" pitchFamily="34" charset="-34"/>
                <a:cs typeface="TH SarabunPSK" pitchFamily="34" charset="-34"/>
              </a:rPr>
              <a:t>3</a:t>
            </a:r>
            <a:endParaRPr lang="th-TH" b="1" baseline="-25000" dirty="0">
              <a:latin typeface="TH SarabunPSK" pitchFamily="34" charset="-34"/>
              <a:cs typeface="TH SarabunPSK" pitchFamily="34" charset="-34"/>
            </a:endParaRPr>
          </a:p>
        </p:txBody>
      </p:sp>
    </p:spTree>
    <p:extLst>
      <p:ext uri="{BB962C8B-B14F-4D97-AF65-F5344CB8AC3E}">
        <p14:creationId xmlns:p14="http://schemas.microsoft.com/office/powerpoint/2010/main" val="29875922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32</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838200" y="381000"/>
            <a:ext cx="4570482" cy="707886"/>
          </a:xfrm>
          <a:prstGeom prst="rect">
            <a:avLst/>
          </a:prstGeom>
          <a:solidFill>
            <a:srgbClr val="FFC000"/>
          </a:solidFill>
        </p:spPr>
        <p:txBody>
          <a:bodyPr wrap="none">
            <a:spAutoFit/>
          </a:bodyPr>
          <a:lstStyle/>
          <a:p>
            <a:r>
              <a:rPr lang="en-US" sz="4000" b="1" dirty="0" smtClean="0">
                <a:solidFill>
                  <a:srgbClr val="7030A0"/>
                </a:solidFill>
                <a:latin typeface="TH SarabunPSK" pitchFamily="34" charset="-34"/>
                <a:cs typeface="TH SarabunPSK" pitchFamily="34" charset="-34"/>
              </a:rPr>
              <a:t>2. </a:t>
            </a:r>
            <a:r>
              <a:rPr lang="en-US" sz="4000" b="1" dirty="0">
                <a:solidFill>
                  <a:srgbClr val="7030A0"/>
                </a:solidFill>
                <a:latin typeface="TH SarabunPSK" pitchFamily="34" charset="-34"/>
                <a:cs typeface="TH SarabunPSK" pitchFamily="34" charset="-34"/>
              </a:rPr>
              <a:t>Hydration / dehydration</a:t>
            </a:r>
            <a:endParaRPr lang="th-TH" sz="4000" b="1" dirty="0">
              <a:solidFill>
                <a:srgbClr val="7030A0"/>
              </a:solidFill>
              <a:latin typeface="TH SarabunPSK" pitchFamily="34" charset="-34"/>
              <a:cs typeface="TH SarabunPSK" pitchFamily="34" charset="-34"/>
            </a:endParaRPr>
          </a:p>
        </p:txBody>
      </p:sp>
      <p:sp>
        <p:nvSpPr>
          <p:cNvPr id="4" name="Rectangle 3"/>
          <p:cNvSpPr/>
          <p:nvPr/>
        </p:nvSpPr>
        <p:spPr>
          <a:xfrm>
            <a:off x="839336" y="699432"/>
            <a:ext cx="7237863" cy="1384995"/>
          </a:xfrm>
          <a:prstGeom prst="rect">
            <a:avLst/>
          </a:prstGeom>
        </p:spPr>
        <p:txBody>
          <a:bodyPr wrap="square">
            <a:spAutoFit/>
          </a:bodyPr>
          <a:lstStyle/>
          <a:p>
            <a:endParaRPr lang="th-TH" dirty="0"/>
          </a:p>
          <a:p>
            <a:r>
              <a:rPr lang="en-US" b="1" dirty="0">
                <a:solidFill>
                  <a:srgbClr val="FF0000"/>
                </a:solidFill>
              </a:rPr>
              <a:t>CaSO</a:t>
            </a:r>
            <a:r>
              <a:rPr lang="en-US" b="1" baseline="-25000" dirty="0">
                <a:solidFill>
                  <a:srgbClr val="FF0000"/>
                </a:solidFill>
              </a:rPr>
              <a:t>4</a:t>
            </a:r>
            <a:r>
              <a:rPr lang="en-US" b="1" dirty="0">
                <a:solidFill>
                  <a:srgbClr val="FF0000"/>
                </a:solidFill>
              </a:rPr>
              <a:t> </a:t>
            </a:r>
            <a:r>
              <a:rPr lang="en-US" b="1" dirty="0"/>
              <a:t>+ </a:t>
            </a:r>
            <a:r>
              <a:rPr lang="en-US" b="1" dirty="0" smtClean="0"/>
              <a:t>2H</a:t>
            </a:r>
            <a:r>
              <a:rPr lang="en-US" b="1" baseline="-25000" dirty="0" smtClean="0"/>
              <a:t>2</a:t>
            </a:r>
            <a:r>
              <a:rPr lang="en-US" b="1" dirty="0" smtClean="0"/>
              <a:t>O                            </a:t>
            </a:r>
            <a:r>
              <a:rPr lang="en-US" b="1" dirty="0" smtClean="0">
                <a:solidFill>
                  <a:srgbClr val="FF0000"/>
                </a:solidFill>
              </a:rPr>
              <a:t>CaSO</a:t>
            </a:r>
            <a:r>
              <a:rPr lang="en-US" b="1" baseline="-25000" dirty="0" smtClean="0">
                <a:solidFill>
                  <a:srgbClr val="FF0000"/>
                </a:solidFill>
              </a:rPr>
              <a:t>4</a:t>
            </a:r>
            <a:r>
              <a:rPr lang="en-US" b="1" dirty="0" smtClean="0">
                <a:solidFill>
                  <a:srgbClr val="FF0000"/>
                </a:solidFill>
              </a:rPr>
              <a:t> </a:t>
            </a:r>
            <a:r>
              <a:rPr lang="en-US" b="1" dirty="0">
                <a:solidFill>
                  <a:srgbClr val="FF0000"/>
                </a:solidFill>
              </a:rPr>
              <a:t>. 2H</a:t>
            </a:r>
            <a:r>
              <a:rPr lang="en-US" b="1" baseline="-25000" dirty="0">
                <a:solidFill>
                  <a:srgbClr val="FF0000"/>
                </a:solidFill>
              </a:rPr>
              <a:t>2</a:t>
            </a:r>
            <a:r>
              <a:rPr lang="en-US" b="1" dirty="0">
                <a:solidFill>
                  <a:srgbClr val="FF0000"/>
                </a:solidFill>
              </a:rPr>
              <a:t>O</a:t>
            </a:r>
            <a:endParaRPr lang="en-US" dirty="0">
              <a:solidFill>
                <a:srgbClr val="FF0000"/>
              </a:solidFill>
            </a:endParaRPr>
          </a:p>
          <a:p>
            <a:endParaRPr lang="th-TH" dirty="0"/>
          </a:p>
        </p:txBody>
      </p:sp>
      <p:cxnSp>
        <p:nvCxnSpPr>
          <p:cNvPr id="7" name="Straight Arrow Connector 6"/>
          <p:cNvCxnSpPr/>
          <p:nvPr/>
        </p:nvCxnSpPr>
        <p:spPr>
          <a:xfrm>
            <a:off x="3276600" y="1391929"/>
            <a:ext cx="1600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276600" y="1544329"/>
            <a:ext cx="1600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98249" y="1635778"/>
            <a:ext cx="2678297" cy="954107"/>
          </a:xfrm>
          <a:prstGeom prst="rect">
            <a:avLst/>
          </a:prstGeom>
        </p:spPr>
        <p:txBody>
          <a:bodyPr wrap="none">
            <a:spAutoFit/>
          </a:bodyPr>
          <a:lstStyle/>
          <a:p>
            <a:pPr algn="ctr"/>
            <a:r>
              <a:rPr lang="en-US" b="1" dirty="0" smtClean="0"/>
              <a:t>Anhydrite</a:t>
            </a:r>
          </a:p>
          <a:p>
            <a:pPr algn="ctr"/>
            <a:r>
              <a:rPr lang="en-US" b="1" dirty="0" smtClean="0"/>
              <a:t>(Calcium sulfate)</a:t>
            </a:r>
            <a:endParaRPr lang="th-TH" dirty="0"/>
          </a:p>
        </p:txBody>
      </p:sp>
      <p:sp>
        <p:nvSpPr>
          <p:cNvPr id="12" name="Rectangle 11"/>
          <p:cNvSpPr/>
          <p:nvPr/>
        </p:nvSpPr>
        <p:spPr>
          <a:xfrm>
            <a:off x="5486400" y="1589612"/>
            <a:ext cx="1395960" cy="523220"/>
          </a:xfrm>
          <a:prstGeom prst="rect">
            <a:avLst/>
          </a:prstGeom>
        </p:spPr>
        <p:txBody>
          <a:bodyPr wrap="none">
            <a:spAutoFit/>
          </a:bodyPr>
          <a:lstStyle/>
          <a:p>
            <a:r>
              <a:rPr lang="en-US" b="1" dirty="0"/>
              <a:t>Gypsum</a:t>
            </a:r>
            <a:endParaRPr lang="th-TH" dirty="0"/>
          </a:p>
        </p:txBody>
      </p:sp>
      <p:sp>
        <p:nvSpPr>
          <p:cNvPr id="13" name="Rectangle 12"/>
          <p:cNvSpPr/>
          <p:nvPr/>
        </p:nvSpPr>
        <p:spPr>
          <a:xfrm>
            <a:off x="4343400" y="2066665"/>
            <a:ext cx="4191000" cy="523220"/>
          </a:xfrm>
          <a:prstGeom prst="rect">
            <a:avLst/>
          </a:prstGeom>
        </p:spPr>
        <p:txBody>
          <a:bodyPr wrap="square">
            <a:spAutoFit/>
          </a:bodyPr>
          <a:lstStyle/>
          <a:p>
            <a:r>
              <a:rPr lang="en-US" dirty="0" smtClean="0"/>
              <a:t>(calcium </a:t>
            </a:r>
            <a:r>
              <a:rPr lang="en-US" dirty="0"/>
              <a:t>sulfate </a:t>
            </a:r>
            <a:r>
              <a:rPr lang="en-US" dirty="0" err="1" smtClean="0"/>
              <a:t>dihydrate</a:t>
            </a:r>
            <a:r>
              <a:rPr lang="en-US" dirty="0" smtClean="0"/>
              <a:t>)</a:t>
            </a:r>
            <a:endParaRPr lang="th-TH" dirty="0"/>
          </a:p>
        </p:txBody>
      </p:sp>
      <p:sp>
        <p:nvSpPr>
          <p:cNvPr id="14" name="Rectangle 13"/>
          <p:cNvSpPr/>
          <p:nvPr/>
        </p:nvSpPr>
        <p:spPr>
          <a:xfrm>
            <a:off x="812040" y="3564336"/>
            <a:ext cx="7315200" cy="954107"/>
          </a:xfrm>
          <a:prstGeom prst="rect">
            <a:avLst/>
          </a:prstGeom>
        </p:spPr>
        <p:txBody>
          <a:bodyPr wrap="square">
            <a:spAutoFit/>
          </a:bodyPr>
          <a:lstStyle/>
          <a:p>
            <a:endParaRPr lang="th-TH" dirty="0"/>
          </a:p>
          <a:p>
            <a:r>
              <a:rPr lang="en-US" b="1" dirty="0" smtClean="0">
                <a:solidFill>
                  <a:srgbClr val="FF0000"/>
                </a:solidFill>
              </a:rPr>
              <a:t>Fe</a:t>
            </a:r>
            <a:r>
              <a:rPr lang="en-US" b="1" baseline="-25000" dirty="0" smtClean="0">
                <a:solidFill>
                  <a:srgbClr val="FF0000"/>
                </a:solidFill>
              </a:rPr>
              <a:t>2</a:t>
            </a:r>
            <a:r>
              <a:rPr lang="en-US" b="1" dirty="0" smtClean="0">
                <a:solidFill>
                  <a:srgbClr val="FF0000"/>
                </a:solidFill>
              </a:rPr>
              <a:t>O</a:t>
            </a:r>
            <a:r>
              <a:rPr lang="en-US" b="1" baseline="-25000" dirty="0" smtClean="0">
                <a:solidFill>
                  <a:srgbClr val="FF0000"/>
                </a:solidFill>
              </a:rPr>
              <a:t>3</a:t>
            </a:r>
            <a:r>
              <a:rPr lang="en-US" b="1" dirty="0" smtClean="0"/>
              <a:t> </a:t>
            </a:r>
            <a:r>
              <a:rPr lang="en-US" b="1" dirty="0"/>
              <a:t>+</a:t>
            </a:r>
            <a:r>
              <a:rPr lang="en-US" b="1" dirty="0" smtClean="0"/>
              <a:t>nH</a:t>
            </a:r>
            <a:r>
              <a:rPr lang="en-US" b="1" baseline="-25000" dirty="0" smtClean="0"/>
              <a:t>2</a:t>
            </a:r>
            <a:r>
              <a:rPr lang="en-US" b="1" dirty="0" smtClean="0"/>
              <a:t>O</a:t>
            </a:r>
            <a:r>
              <a:rPr lang="en-US" dirty="0"/>
              <a:t> </a:t>
            </a:r>
            <a:r>
              <a:rPr lang="en-US" dirty="0" smtClean="0"/>
              <a:t>                                   </a:t>
            </a:r>
            <a:r>
              <a:rPr lang="en-US" b="1" dirty="0" smtClean="0">
                <a:solidFill>
                  <a:srgbClr val="FF0000"/>
                </a:solidFill>
              </a:rPr>
              <a:t>Fe</a:t>
            </a:r>
            <a:r>
              <a:rPr lang="en-US" b="1" baseline="-25000" dirty="0" smtClean="0">
                <a:solidFill>
                  <a:srgbClr val="FF0000"/>
                </a:solidFill>
              </a:rPr>
              <a:t>2</a:t>
            </a:r>
            <a:r>
              <a:rPr lang="en-US" b="1" dirty="0" smtClean="0">
                <a:solidFill>
                  <a:srgbClr val="FF0000"/>
                </a:solidFill>
              </a:rPr>
              <a:t>O</a:t>
            </a:r>
            <a:r>
              <a:rPr lang="en-US" b="1" baseline="-25000" dirty="0" smtClean="0">
                <a:solidFill>
                  <a:srgbClr val="FF0000"/>
                </a:solidFill>
              </a:rPr>
              <a:t>3</a:t>
            </a:r>
            <a:r>
              <a:rPr lang="en-US" b="1" dirty="0" smtClean="0">
                <a:solidFill>
                  <a:srgbClr val="FF0000"/>
                </a:solidFill>
              </a:rPr>
              <a:t>.nH</a:t>
            </a:r>
            <a:r>
              <a:rPr lang="en-US" b="1" baseline="-25000" dirty="0" smtClean="0">
                <a:solidFill>
                  <a:srgbClr val="FF0000"/>
                </a:solidFill>
              </a:rPr>
              <a:t>2</a:t>
            </a:r>
            <a:r>
              <a:rPr lang="en-US" b="1" dirty="0" smtClean="0">
                <a:solidFill>
                  <a:srgbClr val="FF0000"/>
                </a:solidFill>
              </a:rPr>
              <a:t>O</a:t>
            </a:r>
            <a:endParaRPr lang="th-TH" dirty="0">
              <a:solidFill>
                <a:srgbClr val="FF0000"/>
              </a:solidFill>
            </a:endParaRPr>
          </a:p>
        </p:txBody>
      </p:sp>
      <p:cxnSp>
        <p:nvCxnSpPr>
          <p:cNvPr id="16" name="Straight Arrow Connector 15"/>
          <p:cNvCxnSpPr/>
          <p:nvPr/>
        </p:nvCxnSpPr>
        <p:spPr>
          <a:xfrm>
            <a:off x="3401704" y="4173936"/>
            <a:ext cx="1600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401704" y="4326336"/>
            <a:ext cx="1600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115704" y="4518443"/>
            <a:ext cx="1981200" cy="523220"/>
          </a:xfrm>
          <a:prstGeom prst="rect">
            <a:avLst/>
          </a:prstGeom>
        </p:spPr>
        <p:txBody>
          <a:bodyPr wrap="square">
            <a:spAutoFit/>
          </a:bodyPr>
          <a:lstStyle/>
          <a:p>
            <a:r>
              <a:rPr lang="en-US" b="1" dirty="0" smtClean="0"/>
              <a:t>(hematite</a:t>
            </a:r>
            <a:r>
              <a:rPr lang="en-US" b="1" dirty="0"/>
              <a:t>)</a:t>
            </a:r>
            <a:endParaRPr lang="th-TH" dirty="0"/>
          </a:p>
        </p:txBody>
      </p:sp>
      <p:sp>
        <p:nvSpPr>
          <p:cNvPr id="18" name="Rectangle 17"/>
          <p:cNvSpPr/>
          <p:nvPr/>
        </p:nvSpPr>
        <p:spPr>
          <a:xfrm>
            <a:off x="5687704" y="4518443"/>
            <a:ext cx="1943100" cy="523220"/>
          </a:xfrm>
          <a:prstGeom prst="rect">
            <a:avLst/>
          </a:prstGeom>
        </p:spPr>
        <p:txBody>
          <a:bodyPr wrap="square">
            <a:spAutoFit/>
          </a:bodyPr>
          <a:lstStyle/>
          <a:p>
            <a:r>
              <a:rPr lang="en-US" b="1" dirty="0" smtClean="0"/>
              <a:t>(limonite</a:t>
            </a:r>
            <a:r>
              <a:rPr lang="en-US" b="1" dirty="0"/>
              <a:t>)</a:t>
            </a:r>
            <a:endParaRPr lang="th-TH" dirty="0"/>
          </a:p>
        </p:txBody>
      </p:sp>
      <p:sp>
        <p:nvSpPr>
          <p:cNvPr id="19" name="Rectangle 18"/>
          <p:cNvSpPr/>
          <p:nvPr/>
        </p:nvSpPr>
        <p:spPr>
          <a:xfrm>
            <a:off x="963304" y="5034160"/>
            <a:ext cx="2590800" cy="954107"/>
          </a:xfrm>
          <a:prstGeom prst="rect">
            <a:avLst/>
          </a:prstGeom>
        </p:spPr>
        <p:txBody>
          <a:bodyPr wrap="square">
            <a:spAutoFit/>
          </a:bodyPr>
          <a:lstStyle/>
          <a:p>
            <a:r>
              <a:rPr lang="en-US" dirty="0" err="1" smtClean="0">
                <a:latin typeface="TH SarabunPSK" pitchFamily="34" charset="-34"/>
                <a:cs typeface="TH SarabunPSK" pitchFamily="34" charset="-34"/>
              </a:rPr>
              <a:t>Moh’s</a:t>
            </a:r>
            <a:r>
              <a:rPr lang="en-US" dirty="0" smtClean="0">
                <a:latin typeface="TH SarabunPSK" pitchFamily="34" charset="-34"/>
                <a:cs typeface="TH SarabunPSK" pitchFamily="34" charset="-34"/>
              </a:rPr>
              <a:t> </a:t>
            </a:r>
            <a:r>
              <a:rPr lang="en-US" dirty="0">
                <a:latin typeface="TH SarabunPSK" pitchFamily="34" charset="-34"/>
                <a:cs typeface="TH SarabunPSK" pitchFamily="34" charset="-34"/>
              </a:rPr>
              <a:t>scale </a:t>
            </a:r>
            <a:r>
              <a:rPr lang="en-US" dirty="0" smtClean="0">
                <a:latin typeface="TH SarabunPSK" pitchFamily="34" charset="-34"/>
                <a:cs typeface="TH SarabunPSK" pitchFamily="34" charset="-34"/>
              </a:rPr>
              <a:t>hardness</a:t>
            </a:r>
            <a:endParaRPr lang="en-US" dirty="0">
              <a:latin typeface="TH SarabunPSK" pitchFamily="34" charset="-34"/>
              <a:cs typeface="TH SarabunPSK" pitchFamily="34" charset="-34"/>
            </a:endParaRPr>
          </a:p>
          <a:p>
            <a:r>
              <a:rPr lang="en-US" dirty="0" smtClean="0">
                <a:latin typeface="TH SarabunPSK" pitchFamily="34" charset="-34"/>
                <a:cs typeface="TH SarabunPSK" pitchFamily="34" charset="-34"/>
              </a:rPr>
              <a:t>           5.5–6.5</a:t>
            </a:r>
            <a:endParaRPr lang="th-TH" dirty="0">
              <a:latin typeface="TH SarabunPSK" pitchFamily="34" charset="-34"/>
              <a:cs typeface="TH SarabunPSK" pitchFamily="34" charset="-34"/>
            </a:endParaRPr>
          </a:p>
        </p:txBody>
      </p:sp>
      <p:sp>
        <p:nvSpPr>
          <p:cNvPr id="21" name="Rectangle 20"/>
          <p:cNvSpPr/>
          <p:nvPr/>
        </p:nvSpPr>
        <p:spPr>
          <a:xfrm>
            <a:off x="5459103" y="5034159"/>
            <a:ext cx="2590800" cy="954107"/>
          </a:xfrm>
          <a:prstGeom prst="rect">
            <a:avLst/>
          </a:prstGeom>
        </p:spPr>
        <p:txBody>
          <a:bodyPr wrap="square">
            <a:spAutoFit/>
          </a:bodyPr>
          <a:lstStyle/>
          <a:p>
            <a:r>
              <a:rPr lang="en-US" dirty="0" err="1" smtClean="0">
                <a:latin typeface="TH SarabunPSK" pitchFamily="34" charset="-34"/>
                <a:cs typeface="TH SarabunPSK" pitchFamily="34" charset="-34"/>
              </a:rPr>
              <a:t>Moh’s</a:t>
            </a:r>
            <a:r>
              <a:rPr lang="en-US" dirty="0" smtClean="0">
                <a:latin typeface="TH SarabunPSK" pitchFamily="34" charset="-34"/>
                <a:cs typeface="TH SarabunPSK" pitchFamily="34" charset="-34"/>
              </a:rPr>
              <a:t> </a:t>
            </a:r>
            <a:r>
              <a:rPr lang="en-US" dirty="0">
                <a:latin typeface="TH SarabunPSK" pitchFamily="34" charset="-34"/>
                <a:cs typeface="TH SarabunPSK" pitchFamily="34" charset="-34"/>
              </a:rPr>
              <a:t>scale </a:t>
            </a:r>
            <a:r>
              <a:rPr lang="en-US" dirty="0" smtClean="0">
                <a:latin typeface="TH SarabunPSK" pitchFamily="34" charset="-34"/>
                <a:cs typeface="TH SarabunPSK" pitchFamily="34" charset="-34"/>
              </a:rPr>
              <a:t>hardness</a:t>
            </a:r>
            <a:endParaRPr lang="en-US" dirty="0">
              <a:latin typeface="TH SarabunPSK" pitchFamily="34" charset="-34"/>
              <a:cs typeface="TH SarabunPSK" pitchFamily="34" charset="-34"/>
            </a:endParaRPr>
          </a:p>
          <a:p>
            <a:r>
              <a:rPr lang="en-US" dirty="0" smtClean="0">
                <a:latin typeface="TH SarabunPSK" pitchFamily="34" charset="-34"/>
                <a:cs typeface="TH SarabunPSK" pitchFamily="34" charset="-34"/>
              </a:rPr>
              <a:t>           4 –5.5</a:t>
            </a:r>
            <a:endParaRPr lang="th-TH" dirty="0">
              <a:latin typeface="TH SarabunPSK" pitchFamily="34" charset="-34"/>
              <a:cs typeface="TH SarabunPSK" pitchFamily="34" charset="-34"/>
            </a:endParaRPr>
          </a:p>
        </p:txBody>
      </p:sp>
      <p:sp>
        <p:nvSpPr>
          <p:cNvPr id="22" name="Rectangle 21"/>
          <p:cNvSpPr/>
          <p:nvPr/>
        </p:nvSpPr>
        <p:spPr>
          <a:xfrm>
            <a:off x="5143500" y="2589885"/>
            <a:ext cx="2590800" cy="954107"/>
          </a:xfrm>
          <a:prstGeom prst="rect">
            <a:avLst/>
          </a:prstGeom>
        </p:spPr>
        <p:txBody>
          <a:bodyPr wrap="square">
            <a:spAutoFit/>
          </a:bodyPr>
          <a:lstStyle/>
          <a:p>
            <a:r>
              <a:rPr lang="en-US" dirty="0" err="1" smtClean="0">
                <a:latin typeface="TH SarabunPSK" pitchFamily="34" charset="-34"/>
                <a:cs typeface="TH SarabunPSK" pitchFamily="34" charset="-34"/>
              </a:rPr>
              <a:t>Moh’s</a:t>
            </a:r>
            <a:r>
              <a:rPr lang="en-US" dirty="0" smtClean="0">
                <a:latin typeface="TH SarabunPSK" pitchFamily="34" charset="-34"/>
                <a:cs typeface="TH SarabunPSK" pitchFamily="34" charset="-34"/>
              </a:rPr>
              <a:t> </a:t>
            </a:r>
            <a:r>
              <a:rPr lang="en-US" dirty="0">
                <a:latin typeface="TH SarabunPSK" pitchFamily="34" charset="-34"/>
                <a:cs typeface="TH SarabunPSK" pitchFamily="34" charset="-34"/>
              </a:rPr>
              <a:t>scale </a:t>
            </a:r>
            <a:r>
              <a:rPr lang="en-US" dirty="0" smtClean="0">
                <a:latin typeface="TH SarabunPSK" pitchFamily="34" charset="-34"/>
                <a:cs typeface="TH SarabunPSK" pitchFamily="34" charset="-34"/>
              </a:rPr>
              <a:t>hardness</a:t>
            </a:r>
            <a:endParaRPr lang="en-US" dirty="0">
              <a:latin typeface="TH SarabunPSK" pitchFamily="34" charset="-34"/>
              <a:cs typeface="TH SarabunPSK" pitchFamily="34" charset="-34"/>
            </a:endParaRPr>
          </a:p>
          <a:p>
            <a:r>
              <a:rPr lang="en-US" dirty="0" smtClean="0">
                <a:latin typeface="TH SarabunPSK" pitchFamily="34" charset="-34"/>
                <a:cs typeface="TH SarabunPSK" pitchFamily="34" charset="-34"/>
              </a:rPr>
              <a:t>           1.5 – 2</a:t>
            </a:r>
            <a:endParaRPr lang="th-TH" dirty="0">
              <a:latin typeface="TH SarabunPSK" pitchFamily="34" charset="-34"/>
              <a:cs typeface="TH SarabunPSK" pitchFamily="34" charset="-34"/>
            </a:endParaRPr>
          </a:p>
        </p:txBody>
      </p:sp>
      <p:sp>
        <p:nvSpPr>
          <p:cNvPr id="23" name="Rectangle 22"/>
          <p:cNvSpPr/>
          <p:nvPr/>
        </p:nvSpPr>
        <p:spPr>
          <a:xfrm>
            <a:off x="539226" y="2617598"/>
            <a:ext cx="2590800" cy="954107"/>
          </a:xfrm>
          <a:prstGeom prst="rect">
            <a:avLst/>
          </a:prstGeom>
        </p:spPr>
        <p:txBody>
          <a:bodyPr wrap="square">
            <a:spAutoFit/>
          </a:bodyPr>
          <a:lstStyle/>
          <a:p>
            <a:r>
              <a:rPr lang="en-US" dirty="0" err="1" smtClean="0">
                <a:latin typeface="TH SarabunPSK" pitchFamily="34" charset="-34"/>
                <a:cs typeface="TH SarabunPSK" pitchFamily="34" charset="-34"/>
              </a:rPr>
              <a:t>Moh’s</a:t>
            </a:r>
            <a:r>
              <a:rPr lang="en-US" dirty="0" smtClean="0">
                <a:latin typeface="TH SarabunPSK" pitchFamily="34" charset="-34"/>
                <a:cs typeface="TH SarabunPSK" pitchFamily="34" charset="-34"/>
              </a:rPr>
              <a:t> </a:t>
            </a:r>
            <a:r>
              <a:rPr lang="en-US" dirty="0">
                <a:latin typeface="TH SarabunPSK" pitchFamily="34" charset="-34"/>
                <a:cs typeface="TH SarabunPSK" pitchFamily="34" charset="-34"/>
              </a:rPr>
              <a:t>scale </a:t>
            </a:r>
            <a:r>
              <a:rPr lang="en-US" dirty="0" smtClean="0">
                <a:latin typeface="TH SarabunPSK" pitchFamily="34" charset="-34"/>
                <a:cs typeface="TH SarabunPSK" pitchFamily="34" charset="-34"/>
              </a:rPr>
              <a:t>hardness</a:t>
            </a:r>
            <a:endParaRPr lang="en-US" dirty="0">
              <a:latin typeface="TH SarabunPSK" pitchFamily="34" charset="-34"/>
              <a:cs typeface="TH SarabunPSK" pitchFamily="34" charset="-34"/>
            </a:endParaRPr>
          </a:p>
          <a:p>
            <a:r>
              <a:rPr lang="en-US" dirty="0" smtClean="0">
                <a:latin typeface="TH SarabunPSK" pitchFamily="34" charset="-34"/>
                <a:cs typeface="TH SarabunPSK" pitchFamily="34" charset="-34"/>
              </a:rPr>
              <a:t>           3.5</a:t>
            </a:r>
            <a:endParaRPr lang="th-TH" dirty="0">
              <a:latin typeface="TH SarabunPSK" pitchFamily="34" charset="-34"/>
              <a:cs typeface="TH SarabunPSK" pitchFamily="34" charset="-34"/>
            </a:endParaRP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33</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4" name="Rectangle 3"/>
          <p:cNvSpPr/>
          <p:nvPr/>
        </p:nvSpPr>
        <p:spPr>
          <a:xfrm>
            <a:off x="609600" y="304800"/>
            <a:ext cx="7315200" cy="646331"/>
          </a:xfrm>
          <a:prstGeom prst="rect">
            <a:avLst/>
          </a:prstGeom>
          <a:solidFill>
            <a:srgbClr val="FFC000"/>
          </a:solidFill>
        </p:spPr>
        <p:txBody>
          <a:bodyPr wrap="square">
            <a:spAutoFit/>
          </a:bodyPr>
          <a:lstStyle/>
          <a:p>
            <a:r>
              <a:rPr lang="en-US" sz="3600" b="1" dirty="0" smtClean="0">
                <a:latin typeface="TH SarabunPSK" pitchFamily="34" charset="-34"/>
                <a:cs typeface="TH SarabunPSK" pitchFamily="34" charset="-34"/>
              </a:rPr>
              <a:t>3. </a:t>
            </a:r>
            <a:r>
              <a:rPr lang="en-US" sz="3600" b="1" dirty="0" smtClean="0">
                <a:solidFill>
                  <a:srgbClr val="7030A0"/>
                </a:solidFill>
                <a:latin typeface="TH SarabunPSK" pitchFamily="34" charset="-34"/>
                <a:cs typeface="TH SarabunPSK" pitchFamily="34" charset="-34"/>
              </a:rPr>
              <a:t>Hydrolysis</a:t>
            </a:r>
            <a:r>
              <a:rPr lang="en-US" sz="3600" b="1" dirty="0" smtClean="0">
                <a:solidFill>
                  <a:srgbClr val="FF0000"/>
                </a:solidFill>
                <a:latin typeface="TH SarabunPSK" pitchFamily="34" charset="-34"/>
                <a:cs typeface="TH SarabunPSK" pitchFamily="34" charset="-34"/>
              </a:rPr>
              <a:t> </a:t>
            </a:r>
            <a:r>
              <a:rPr lang="en-US" sz="3600" b="1" dirty="0">
                <a:latin typeface="TH SarabunPSK" pitchFamily="34" charset="-34"/>
                <a:cs typeface="TH SarabunPSK" pitchFamily="34" charset="-34"/>
              </a:rPr>
              <a:t>on silicates and carbonates</a:t>
            </a:r>
            <a:endParaRPr lang="th-TH" sz="3600" b="1" dirty="0">
              <a:latin typeface="TH SarabunPSK" pitchFamily="34" charset="-34"/>
              <a:cs typeface="TH SarabunPSK" pitchFamily="34" charset="-34"/>
            </a:endParaRPr>
          </a:p>
        </p:txBody>
      </p:sp>
      <p:sp>
        <p:nvSpPr>
          <p:cNvPr id="5" name="Rectangle 4"/>
          <p:cNvSpPr/>
          <p:nvPr/>
        </p:nvSpPr>
        <p:spPr>
          <a:xfrm>
            <a:off x="304800" y="1961182"/>
            <a:ext cx="8229600" cy="523220"/>
          </a:xfrm>
          <a:prstGeom prst="rect">
            <a:avLst/>
          </a:prstGeom>
        </p:spPr>
        <p:txBody>
          <a:bodyPr wrap="square">
            <a:spAutoFit/>
          </a:bodyPr>
          <a:lstStyle/>
          <a:p>
            <a:r>
              <a:rPr lang="pt-BR" dirty="0" smtClean="0">
                <a:solidFill>
                  <a:srgbClr val="FF0000"/>
                </a:solidFill>
              </a:rPr>
              <a:t>Mg</a:t>
            </a:r>
            <a:r>
              <a:rPr lang="pt-BR" baseline="-25000" dirty="0" smtClean="0">
                <a:solidFill>
                  <a:srgbClr val="FF0000"/>
                </a:solidFill>
              </a:rPr>
              <a:t>2</a:t>
            </a:r>
            <a:r>
              <a:rPr lang="pt-BR" dirty="0" smtClean="0">
                <a:solidFill>
                  <a:srgbClr val="FF0000"/>
                </a:solidFill>
              </a:rPr>
              <a:t>SiO</a:t>
            </a:r>
            <a:r>
              <a:rPr lang="pt-BR" baseline="-25000" dirty="0" smtClean="0">
                <a:solidFill>
                  <a:srgbClr val="FF0000"/>
                </a:solidFill>
              </a:rPr>
              <a:t>4 (s)</a:t>
            </a:r>
            <a:r>
              <a:rPr lang="pt-BR" dirty="0" smtClean="0">
                <a:solidFill>
                  <a:srgbClr val="FF0000"/>
                </a:solidFill>
              </a:rPr>
              <a:t> </a:t>
            </a:r>
            <a:r>
              <a:rPr lang="pt-BR" dirty="0"/>
              <a:t>+ </a:t>
            </a:r>
            <a:r>
              <a:rPr lang="pt-BR" u="sng" dirty="0"/>
              <a:t>4H</a:t>
            </a:r>
            <a:r>
              <a:rPr lang="pt-BR" u="sng" baseline="30000" dirty="0"/>
              <a:t>+</a:t>
            </a:r>
            <a:r>
              <a:rPr lang="pt-BR" u="sng" dirty="0"/>
              <a:t> + 4OH</a:t>
            </a:r>
            <a:r>
              <a:rPr lang="pt-BR" baseline="30000" dirty="0"/>
              <a:t>-</a:t>
            </a:r>
            <a:r>
              <a:rPr lang="pt-BR" dirty="0"/>
              <a:t> </a:t>
            </a:r>
            <a:r>
              <a:rPr lang="pt-BR" dirty="0" smtClean="0"/>
              <a:t>    ⇌  2Mg</a:t>
            </a:r>
            <a:r>
              <a:rPr lang="pt-BR" baseline="30000" dirty="0" smtClean="0"/>
              <a:t>2</a:t>
            </a:r>
            <a:r>
              <a:rPr lang="pt-BR" baseline="30000" dirty="0"/>
              <a:t>+</a:t>
            </a:r>
            <a:r>
              <a:rPr lang="pt-BR" dirty="0"/>
              <a:t> + 4OH</a:t>
            </a:r>
            <a:r>
              <a:rPr lang="pt-BR" baseline="30000" dirty="0"/>
              <a:t>-</a:t>
            </a:r>
            <a:r>
              <a:rPr lang="pt-BR" dirty="0"/>
              <a:t> + </a:t>
            </a:r>
            <a:r>
              <a:rPr lang="pt-BR" dirty="0" smtClean="0">
                <a:solidFill>
                  <a:srgbClr val="FF0000"/>
                </a:solidFill>
              </a:rPr>
              <a:t>H</a:t>
            </a:r>
            <a:r>
              <a:rPr lang="pt-BR" baseline="-25000" dirty="0" smtClean="0">
                <a:solidFill>
                  <a:srgbClr val="FF0000"/>
                </a:solidFill>
              </a:rPr>
              <a:t>4</a:t>
            </a:r>
            <a:r>
              <a:rPr lang="pt-BR" dirty="0" smtClean="0">
                <a:solidFill>
                  <a:srgbClr val="FF0000"/>
                </a:solidFill>
              </a:rPr>
              <a:t>SiO</a:t>
            </a:r>
            <a:r>
              <a:rPr lang="pt-BR" baseline="-25000" dirty="0" smtClean="0">
                <a:solidFill>
                  <a:srgbClr val="FF0000"/>
                </a:solidFill>
              </a:rPr>
              <a:t>4</a:t>
            </a:r>
            <a:r>
              <a:rPr lang="pt-BR" baseline="-25000" dirty="0" smtClean="0"/>
              <a:t> (aq)</a:t>
            </a:r>
            <a:endParaRPr lang="th-TH" dirty="0"/>
          </a:p>
        </p:txBody>
      </p:sp>
      <p:sp>
        <p:nvSpPr>
          <p:cNvPr id="7" name="TextBox 6"/>
          <p:cNvSpPr txBox="1"/>
          <p:nvPr/>
        </p:nvSpPr>
        <p:spPr>
          <a:xfrm>
            <a:off x="2819400" y="1219200"/>
            <a:ext cx="950901" cy="523220"/>
          </a:xfrm>
          <a:prstGeom prst="rect">
            <a:avLst/>
          </a:prstGeom>
          <a:noFill/>
        </p:spPr>
        <p:txBody>
          <a:bodyPr wrap="none" rtlCol="0">
            <a:spAutoFit/>
          </a:bodyPr>
          <a:lstStyle/>
          <a:p>
            <a:r>
              <a:rPr lang="en-US" dirty="0"/>
              <a:t>4</a:t>
            </a:r>
            <a:r>
              <a:rPr lang="en-US" dirty="0" smtClean="0"/>
              <a:t>H</a:t>
            </a:r>
            <a:r>
              <a:rPr lang="en-US" baseline="-25000" dirty="0" smtClean="0"/>
              <a:t>2</a:t>
            </a:r>
            <a:r>
              <a:rPr lang="en-US" dirty="0" smtClean="0"/>
              <a:t>O</a:t>
            </a:r>
            <a:endParaRPr lang="th-TH" dirty="0"/>
          </a:p>
        </p:txBody>
      </p:sp>
      <p:cxnSp>
        <p:nvCxnSpPr>
          <p:cNvPr id="11" name="Straight Arrow Connector 10"/>
          <p:cNvCxnSpPr/>
          <p:nvPr/>
        </p:nvCxnSpPr>
        <p:spPr>
          <a:xfrm flipH="1">
            <a:off x="2667000" y="1742420"/>
            <a:ext cx="381000" cy="2458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04800" y="2644170"/>
            <a:ext cx="1981200" cy="523220"/>
          </a:xfrm>
          <a:prstGeom prst="rect">
            <a:avLst/>
          </a:prstGeom>
        </p:spPr>
        <p:txBody>
          <a:bodyPr wrap="square">
            <a:spAutoFit/>
          </a:bodyPr>
          <a:lstStyle/>
          <a:p>
            <a:r>
              <a:rPr lang="en-US" dirty="0" smtClean="0"/>
              <a:t>Olivine</a:t>
            </a:r>
          </a:p>
        </p:txBody>
      </p:sp>
      <p:sp>
        <p:nvSpPr>
          <p:cNvPr id="15" name="Rectangle 14"/>
          <p:cNvSpPr/>
          <p:nvPr/>
        </p:nvSpPr>
        <p:spPr>
          <a:xfrm>
            <a:off x="6590266" y="2644170"/>
            <a:ext cx="1657826" cy="523220"/>
          </a:xfrm>
          <a:prstGeom prst="rect">
            <a:avLst/>
          </a:prstGeom>
        </p:spPr>
        <p:txBody>
          <a:bodyPr wrap="none">
            <a:spAutoFit/>
          </a:bodyPr>
          <a:lstStyle/>
          <a:p>
            <a:r>
              <a:rPr lang="en-US" dirty="0" smtClean="0"/>
              <a:t>Silicic acid</a:t>
            </a:r>
          </a:p>
        </p:txBody>
      </p:sp>
      <p:sp>
        <p:nvSpPr>
          <p:cNvPr id="17" name="Rectangle 16"/>
          <p:cNvSpPr/>
          <p:nvPr/>
        </p:nvSpPr>
        <p:spPr>
          <a:xfrm>
            <a:off x="304800" y="3537017"/>
            <a:ext cx="8001000" cy="523220"/>
          </a:xfrm>
          <a:prstGeom prst="rect">
            <a:avLst/>
          </a:prstGeom>
        </p:spPr>
        <p:txBody>
          <a:bodyPr wrap="square">
            <a:spAutoFit/>
          </a:bodyPr>
          <a:lstStyle/>
          <a:p>
            <a:r>
              <a:rPr lang="pt-BR" dirty="0">
                <a:solidFill>
                  <a:srgbClr val="7030A0"/>
                </a:solidFill>
              </a:rPr>
              <a:t>Mg</a:t>
            </a:r>
            <a:r>
              <a:rPr lang="pt-BR" baseline="-25000" dirty="0">
                <a:solidFill>
                  <a:srgbClr val="7030A0"/>
                </a:solidFill>
              </a:rPr>
              <a:t>2</a:t>
            </a:r>
            <a:r>
              <a:rPr lang="pt-BR" dirty="0">
                <a:solidFill>
                  <a:srgbClr val="7030A0"/>
                </a:solidFill>
              </a:rPr>
              <a:t>SiO</a:t>
            </a:r>
            <a:r>
              <a:rPr lang="pt-BR" baseline="-25000" dirty="0">
                <a:solidFill>
                  <a:srgbClr val="7030A0"/>
                </a:solidFill>
              </a:rPr>
              <a:t>4</a:t>
            </a:r>
            <a:r>
              <a:rPr lang="pt-BR" dirty="0">
                <a:solidFill>
                  <a:srgbClr val="7030A0"/>
                </a:solidFill>
              </a:rPr>
              <a:t> + 4CO</a:t>
            </a:r>
            <a:r>
              <a:rPr lang="pt-BR" baseline="-25000" dirty="0">
                <a:solidFill>
                  <a:srgbClr val="7030A0"/>
                </a:solidFill>
              </a:rPr>
              <a:t>2</a:t>
            </a:r>
            <a:r>
              <a:rPr lang="pt-BR" dirty="0">
                <a:solidFill>
                  <a:srgbClr val="7030A0"/>
                </a:solidFill>
              </a:rPr>
              <a:t> + </a:t>
            </a:r>
            <a:r>
              <a:rPr lang="pt-BR" dirty="0" smtClean="0">
                <a:solidFill>
                  <a:srgbClr val="7030A0"/>
                </a:solidFill>
              </a:rPr>
              <a:t>4H</a:t>
            </a:r>
            <a:r>
              <a:rPr lang="pt-BR" baseline="-25000" dirty="0" smtClean="0">
                <a:solidFill>
                  <a:srgbClr val="7030A0"/>
                </a:solidFill>
              </a:rPr>
              <a:t>2</a:t>
            </a:r>
            <a:r>
              <a:rPr lang="pt-BR" dirty="0" smtClean="0">
                <a:solidFill>
                  <a:srgbClr val="7030A0"/>
                </a:solidFill>
              </a:rPr>
              <a:t>O    ⇌   </a:t>
            </a:r>
            <a:r>
              <a:rPr lang="pt-BR" dirty="0">
                <a:solidFill>
                  <a:srgbClr val="7030A0"/>
                </a:solidFill>
              </a:rPr>
              <a:t>2Mg</a:t>
            </a:r>
            <a:r>
              <a:rPr lang="pt-BR" baseline="30000" dirty="0">
                <a:solidFill>
                  <a:srgbClr val="7030A0"/>
                </a:solidFill>
              </a:rPr>
              <a:t>2+</a:t>
            </a:r>
            <a:r>
              <a:rPr lang="pt-BR" dirty="0">
                <a:solidFill>
                  <a:srgbClr val="7030A0"/>
                </a:solidFill>
              </a:rPr>
              <a:t> + 4HCO</a:t>
            </a:r>
            <a:r>
              <a:rPr lang="pt-BR" baseline="-25000" dirty="0">
                <a:solidFill>
                  <a:srgbClr val="7030A0"/>
                </a:solidFill>
              </a:rPr>
              <a:t>3</a:t>
            </a:r>
            <a:r>
              <a:rPr lang="pt-BR" baseline="30000" dirty="0">
                <a:solidFill>
                  <a:srgbClr val="7030A0"/>
                </a:solidFill>
              </a:rPr>
              <a:t>-</a:t>
            </a:r>
            <a:r>
              <a:rPr lang="pt-BR" dirty="0">
                <a:solidFill>
                  <a:srgbClr val="7030A0"/>
                </a:solidFill>
              </a:rPr>
              <a:t> + H</a:t>
            </a:r>
            <a:r>
              <a:rPr lang="pt-BR" baseline="-25000" dirty="0">
                <a:solidFill>
                  <a:srgbClr val="7030A0"/>
                </a:solidFill>
              </a:rPr>
              <a:t>4</a:t>
            </a:r>
            <a:r>
              <a:rPr lang="pt-BR" dirty="0">
                <a:solidFill>
                  <a:srgbClr val="7030A0"/>
                </a:solidFill>
              </a:rPr>
              <a:t>SiO</a:t>
            </a:r>
            <a:r>
              <a:rPr lang="pt-BR" baseline="-25000" dirty="0">
                <a:solidFill>
                  <a:srgbClr val="7030A0"/>
                </a:solidFill>
              </a:rPr>
              <a:t>4</a:t>
            </a:r>
            <a:endParaRPr lang="th-TH" dirty="0">
              <a:solidFill>
                <a:srgbClr val="7030A0"/>
              </a:solidFill>
            </a:endParaRPr>
          </a:p>
        </p:txBody>
      </p:sp>
      <p:sp>
        <p:nvSpPr>
          <p:cNvPr id="18" name="Rectangle 17"/>
          <p:cNvSpPr/>
          <p:nvPr/>
        </p:nvSpPr>
        <p:spPr>
          <a:xfrm>
            <a:off x="304800" y="4343400"/>
            <a:ext cx="7772400" cy="2246769"/>
          </a:xfrm>
          <a:prstGeom prst="rect">
            <a:avLst/>
          </a:prstGeom>
        </p:spPr>
        <p:txBody>
          <a:bodyPr wrap="square">
            <a:spAutoFit/>
          </a:bodyPr>
          <a:lstStyle/>
          <a:p>
            <a:r>
              <a:rPr lang="en-US" b="1" dirty="0">
                <a:solidFill>
                  <a:srgbClr val="7030A0"/>
                </a:solidFill>
                <a:latin typeface="TH SarabunPSK" pitchFamily="34" charset="-34"/>
                <a:cs typeface="TH SarabunPSK" pitchFamily="34" charset="-34"/>
              </a:rPr>
              <a:t>This hydrolysis reaction is much more common. Carbonic acid is consumed by silicate weathering, resulting in more alkaline solutions because of the bicarbonate. This is an important reaction in controlling the amount of CO</a:t>
            </a:r>
            <a:r>
              <a:rPr lang="en-US" b="1" baseline="-25000" dirty="0">
                <a:solidFill>
                  <a:srgbClr val="7030A0"/>
                </a:solidFill>
                <a:latin typeface="TH SarabunPSK" pitchFamily="34" charset="-34"/>
                <a:cs typeface="TH SarabunPSK" pitchFamily="34" charset="-34"/>
              </a:rPr>
              <a:t>2</a:t>
            </a:r>
            <a:r>
              <a:rPr lang="en-US" b="1" dirty="0">
                <a:solidFill>
                  <a:srgbClr val="7030A0"/>
                </a:solidFill>
                <a:latin typeface="TH SarabunPSK" pitchFamily="34" charset="-34"/>
                <a:cs typeface="TH SarabunPSK" pitchFamily="34" charset="-34"/>
              </a:rPr>
              <a:t> in the atmosphere and can affect climate</a:t>
            </a:r>
            <a:endParaRPr lang="th-TH" b="1" dirty="0">
              <a:solidFill>
                <a:srgbClr val="7030A0"/>
              </a:solidFill>
              <a:latin typeface="TH SarabunPSK" pitchFamily="34" charset="-34"/>
              <a:cs typeface="TH SarabunPSK" pitchFamily="34" charset="-34"/>
            </a:endParaRP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34</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228600" y="1519451"/>
            <a:ext cx="8382000" cy="523220"/>
          </a:xfrm>
          <a:prstGeom prst="rect">
            <a:avLst/>
          </a:prstGeom>
        </p:spPr>
        <p:txBody>
          <a:bodyPr wrap="square">
            <a:spAutoFit/>
          </a:bodyPr>
          <a:lstStyle/>
          <a:p>
            <a:r>
              <a:rPr lang="pt-BR" b="1" dirty="0" smtClean="0">
                <a:solidFill>
                  <a:srgbClr val="0033CC"/>
                </a:solidFill>
                <a:latin typeface="TH SarabunPSK" pitchFamily="34" charset="-34"/>
                <a:cs typeface="TH SarabunPSK" pitchFamily="34" charset="-34"/>
              </a:rPr>
              <a:t> KAlSi</a:t>
            </a:r>
            <a:r>
              <a:rPr lang="pt-BR" b="1" baseline="-25000" dirty="0" smtClean="0">
                <a:solidFill>
                  <a:srgbClr val="0033CC"/>
                </a:solidFill>
                <a:latin typeface="TH SarabunPSK" pitchFamily="34" charset="-34"/>
                <a:cs typeface="TH SarabunPSK" pitchFamily="34" charset="-34"/>
              </a:rPr>
              <a:t>3</a:t>
            </a:r>
            <a:r>
              <a:rPr lang="pt-BR" b="1" dirty="0" smtClean="0">
                <a:solidFill>
                  <a:srgbClr val="0033CC"/>
                </a:solidFill>
                <a:latin typeface="TH SarabunPSK" pitchFamily="34" charset="-34"/>
                <a:cs typeface="TH SarabunPSK" pitchFamily="34" charset="-34"/>
              </a:rPr>
              <a:t>O</a:t>
            </a:r>
            <a:r>
              <a:rPr lang="pt-BR" b="1" baseline="-25000" dirty="0" smtClean="0">
                <a:solidFill>
                  <a:srgbClr val="0033CC"/>
                </a:solidFill>
                <a:latin typeface="TH SarabunPSK" pitchFamily="34" charset="-34"/>
                <a:cs typeface="TH SarabunPSK" pitchFamily="34" charset="-34"/>
              </a:rPr>
              <a:t>8</a:t>
            </a:r>
            <a:r>
              <a:rPr lang="pt-BR" b="1" dirty="0" smtClean="0">
                <a:solidFill>
                  <a:srgbClr val="CC0000"/>
                </a:solidFill>
                <a:latin typeface="TH SarabunPSK" pitchFamily="34" charset="-34"/>
                <a:cs typeface="TH SarabunPSK" pitchFamily="34" charset="-34"/>
              </a:rPr>
              <a:t> </a:t>
            </a:r>
            <a:r>
              <a:rPr lang="pt-BR" b="1" dirty="0">
                <a:solidFill>
                  <a:srgbClr val="CC0000"/>
                </a:solidFill>
                <a:latin typeface="TH SarabunPSK" pitchFamily="34" charset="-34"/>
                <a:cs typeface="TH SarabunPSK" pitchFamily="34" charset="-34"/>
              </a:rPr>
              <a:t>+ </a:t>
            </a:r>
            <a:r>
              <a:rPr lang="pt-BR" b="1" dirty="0" smtClean="0">
                <a:solidFill>
                  <a:srgbClr val="CC0000"/>
                </a:solidFill>
                <a:latin typeface="TH SarabunPSK" pitchFamily="34" charset="-34"/>
                <a:cs typeface="TH SarabunPSK" pitchFamily="34" charset="-34"/>
              </a:rPr>
              <a:t> H</a:t>
            </a:r>
            <a:r>
              <a:rPr lang="pt-BR" b="1" baseline="-25000" dirty="0" smtClean="0">
                <a:solidFill>
                  <a:srgbClr val="CC0000"/>
                </a:solidFill>
                <a:latin typeface="TH SarabunPSK" pitchFamily="34" charset="-34"/>
                <a:cs typeface="TH SarabunPSK" pitchFamily="34" charset="-34"/>
              </a:rPr>
              <a:t>2</a:t>
            </a:r>
            <a:r>
              <a:rPr lang="pt-BR" b="1" dirty="0" smtClean="0">
                <a:solidFill>
                  <a:srgbClr val="CC0000"/>
                </a:solidFill>
                <a:latin typeface="TH SarabunPSK" pitchFamily="34" charset="-34"/>
                <a:cs typeface="TH SarabunPSK" pitchFamily="34" charset="-34"/>
              </a:rPr>
              <a:t>CO</a:t>
            </a:r>
            <a:r>
              <a:rPr lang="pt-BR" b="1" baseline="-25000" dirty="0" smtClean="0">
                <a:solidFill>
                  <a:srgbClr val="CC0000"/>
                </a:solidFill>
                <a:latin typeface="TH SarabunPSK" pitchFamily="34" charset="-34"/>
                <a:cs typeface="TH SarabunPSK" pitchFamily="34" charset="-34"/>
              </a:rPr>
              <a:t>3</a:t>
            </a:r>
            <a:r>
              <a:rPr lang="pt-BR" b="1" dirty="0" smtClean="0">
                <a:solidFill>
                  <a:srgbClr val="CC0000"/>
                </a:solidFill>
                <a:latin typeface="TH SarabunPSK" pitchFamily="34" charset="-34"/>
                <a:cs typeface="TH SarabunPSK" pitchFamily="34" charset="-34"/>
              </a:rPr>
              <a:t> </a:t>
            </a:r>
            <a:r>
              <a:rPr lang="pt-BR" b="1" dirty="0">
                <a:solidFill>
                  <a:srgbClr val="CC0000"/>
                </a:solidFill>
                <a:latin typeface="TH SarabunPSK" pitchFamily="34" charset="-34"/>
                <a:cs typeface="TH SarabunPSK" pitchFamily="34" charset="-34"/>
              </a:rPr>
              <a:t>+ </a:t>
            </a:r>
            <a:r>
              <a:rPr lang="pt-BR" b="1" dirty="0" smtClean="0">
                <a:solidFill>
                  <a:srgbClr val="CC0000"/>
                </a:solidFill>
                <a:latin typeface="TH SarabunPSK" pitchFamily="34" charset="-34"/>
                <a:cs typeface="TH SarabunPSK" pitchFamily="34" charset="-34"/>
              </a:rPr>
              <a:t> H</a:t>
            </a:r>
            <a:r>
              <a:rPr lang="pt-BR" b="1" baseline="-25000" dirty="0" smtClean="0">
                <a:solidFill>
                  <a:srgbClr val="CC0000"/>
                </a:solidFill>
                <a:latin typeface="TH SarabunPSK" pitchFamily="34" charset="-34"/>
                <a:cs typeface="TH SarabunPSK" pitchFamily="34" charset="-34"/>
              </a:rPr>
              <a:t>2</a:t>
            </a:r>
            <a:r>
              <a:rPr lang="pt-BR" b="1" dirty="0" smtClean="0">
                <a:solidFill>
                  <a:srgbClr val="CC0000"/>
                </a:solidFill>
                <a:latin typeface="TH SarabunPSK" pitchFamily="34" charset="-34"/>
                <a:cs typeface="TH SarabunPSK" pitchFamily="34" charset="-34"/>
              </a:rPr>
              <a:t>O </a:t>
            </a:r>
            <a:r>
              <a:rPr lang="pt-BR" b="1" dirty="0">
                <a:solidFill>
                  <a:srgbClr val="CC0000"/>
                </a:solidFill>
                <a:latin typeface="TH SarabunPSK" pitchFamily="34" charset="-34"/>
                <a:cs typeface="TH SarabunPSK" pitchFamily="34" charset="-34"/>
              </a:rPr>
              <a:t>⇌ </a:t>
            </a:r>
            <a:r>
              <a:rPr lang="pt-BR" b="1" dirty="0" smtClean="0">
                <a:solidFill>
                  <a:srgbClr val="CC0000"/>
                </a:solidFill>
                <a:latin typeface="TH SarabunPSK" pitchFamily="34" charset="-34"/>
                <a:cs typeface="TH SarabunPSK" pitchFamily="34" charset="-34"/>
              </a:rPr>
              <a:t> </a:t>
            </a:r>
            <a:r>
              <a:rPr lang="pt-BR" b="1" dirty="0" smtClean="0">
                <a:solidFill>
                  <a:srgbClr val="0033CC"/>
                </a:solidFill>
                <a:latin typeface="TH SarabunPSK" pitchFamily="34" charset="-34"/>
                <a:cs typeface="TH SarabunPSK" pitchFamily="34" charset="-34"/>
              </a:rPr>
              <a:t>Al</a:t>
            </a:r>
            <a:r>
              <a:rPr lang="pt-BR" b="1" baseline="-25000" dirty="0" smtClean="0">
                <a:solidFill>
                  <a:srgbClr val="0033CC"/>
                </a:solidFill>
                <a:latin typeface="TH SarabunPSK" pitchFamily="34" charset="-34"/>
                <a:cs typeface="TH SarabunPSK" pitchFamily="34" charset="-34"/>
              </a:rPr>
              <a:t>2</a:t>
            </a:r>
            <a:r>
              <a:rPr lang="pt-BR" b="1" dirty="0" smtClean="0">
                <a:solidFill>
                  <a:srgbClr val="0033CC"/>
                </a:solidFill>
                <a:latin typeface="TH SarabunPSK" pitchFamily="34" charset="-34"/>
                <a:cs typeface="TH SarabunPSK" pitchFamily="34" charset="-34"/>
              </a:rPr>
              <a:t>Si</a:t>
            </a:r>
            <a:r>
              <a:rPr lang="pt-BR" b="1" baseline="-25000" dirty="0" smtClean="0">
                <a:solidFill>
                  <a:srgbClr val="0033CC"/>
                </a:solidFill>
                <a:latin typeface="TH SarabunPSK" pitchFamily="34" charset="-34"/>
                <a:cs typeface="TH SarabunPSK" pitchFamily="34" charset="-34"/>
              </a:rPr>
              <a:t>2</a:t>
            </a:r>
            <a:r>
              <a:rPr lang="pt-BR" b="1" dirty="0" smtClean="0">
                <a:solidFill>
                  <a:srgbClr val="0033CC"/>
                </a:solidFill>
                <a:latin typeface="TH SarabunPSK" pitchFamily="34" charset="-34"/>
                <a:cs typeface="TH SarabunPSK" pitchFamily="34" charset="-34"/>
              </a:rPr>
              <a:t>O</a:t>
            </a:r>
            <a:r>
              <a:rPr lang="pt-BR" b="1" baseline="-25000" dirty="0" smtClean="0">
                <a:solidFill>
                  <a:srgbClr val="0033CC"/>
                </a:solidFill>
                <a:latin typeface="TH SarabunPSK" pitchFamily="34" charset="-34"/>
                <a:cs typeface="TH SarabunPSK" pitchFamily="34" charset="-34"/>
              </a:rPr>
              <a:t>5</a:t>
            </a:r>
            <a:r>
              <a:rPr lang="pt-BR" b="1" dirty="0" smtClean="0">
                <a:solidFill>
                  <a:srgbClr val="0033CC"/>
                </a:solidFill>
                <a:latin typeface="TH SarabunPSK" pitchFamily="34" charset="-34"/>
                <a:cs typeface="TH SarabunPSK" pitchFamily="34" charset="-34"/>
              </a:rPr>
              <a:t>(OH)</a:t>
            </a:r>
            <a:r>
              <a:rPr lang="pt-BR" b="1" baseline="-25000" dirty="0" smtClean="0">
                <a:solidFill>
                  <a:srgbClr val="0033CC"/>
                </a:solidFill>
                <a:latin typeface="TH SarabunPSK" pitchFamily="34" charset="-34"/>
                <a:cs typeface="TH SarabunPSK" pitchFamily="34" charset="-34"/>
              </a:rPr>
              <a:t>4</a:t>
            </a:r>
            <a:r>
              <a:rPr lang="pt-BR" b="1" dirty="0" smtClean="0">
                <a:solidFill>
                  <a:srgbClr val="CC0000"/>
                </a:solidFill>
                <a:latin typeface="TH SarabunPSK" pitchFamily="34" charset="-34"/>
                <a:cs typeface="TH SarabunPSK" pitchFamily="34" charset="-34"/>
              </a:rPr>
              <a:t> </a:t>
            </a:r>
            <a:r>
              <a:rPr lang="pt-BR" b="1" dirty="0">
                <a:solidFill>
                  <a:srgbClr val="CC0000"/>
                </a:solidFill>
                <a:latin typeface="TH SarabunPSK" pitchFamily="34" charset="-34"/>
                <a:cs typeface="TH SarabunPSK" pitchFamily="34" charset="-34"/>
              </a:rPr>
              <a:t>+ </a:t>
            </a:r>
            <a:r>
              <a:rPr lang="pt-BR" b="1" dirty="0" smtClean="0">
                <a:solidFill>
                  <a:srgbClr val="CC0000"/>
                </a:solidFill>
                <a:latin typeface="TH SarabunPSK" pitchFamily="34" charset="-34"/>
                <a:cs typeface="TH SarabunPSK" pitchFamily="34" charset="-34"/>
              </a:rPr>
              <a:t> H</a:t>
            </a:r>
            <a:r>
              <a:rPr lang="pt-BR" b="1" baseline="-25000" dirty="0" smtClean="0">
                <a:solidFill>
                  <a:srgbClr val="CC0000"/>
                </a:solidFill>
                <a:latin typeface="TH SarabunPSK" pitchFamily="34" charset="-34"/>
                <a:cs typeface="TH SarabunPSK" pitchFamily="34" charset="-34"/>
              </a:rPr>
              <a:t>4</a:t>
            </a:r>
            <a:r>
              <a:rPr lang="pt-BR" b="1" dirty="0" smtClean="0">
                <a:solidFill>
                  <a:srgbClr val="CC0000"/>
                </a:solidFill>
                <a:latin typeface="TH SarabunPSK" pitchFamily="34" charset="-34"/>
                <a:cs typeface="TH SarabunPSK" pitchFamily="34" charset="-34"/>
              </a:rPr>
              <a:t>SiO</a:t>
            </a:r>
            <a:r>
              <a:rPr lang="pt-BR" b="1" baseline="-25000" dirty="0" smtClean="0">
                <a:solidFill>
                  <a:srgbClr val="CC0000"/>
                </a:solidFill>
                <a:latin typeface="TH SarabunPSK" pitchFamily="34" charset="-34"/>
                <a:cs typeface="TH SarabunPSK" pitchFamily="34" charset="-34"/>
              </a:rPr>
              <a:t>4</a:t>
            </a:r>
            <a:r>
              <a:rPr lang="pt-BR" b="1" dirty="0" smtClean="0">
                <a:solidFill>
                  <a:srgbClr val="CC0000"/>
                </a:solidFill>
                <a:latin typeface="TH SarabunPSK" pitchFamily="34" charset="-34"/>
                <a:cs typeface="TH SarabunPSK" pitchFamily="34" charset="-34"/>
              </a:rPr>
              <a:t> </a:t>
            </a:r>
            <a:r>
              <a:rPr lang="pt-BR" b="1" dirty="0">
                <a:solidFill>
                  <a:srgbClr val="CC0000"/>
                </a:solidFill>
                <a:latin typeface="TH SarabunPSK" pitchFamily="34" charset="-34"/>
                <a:cs typeface="TH SarabunPSK" pitchFamily="34" charset="-34"/>
              </a:rPr>
              <a:t>+ </a:t>
            </a:r>
            <a:r>
              <a:rPr lang="pt-BR" b="1" dirty="0" smtClean="0">
                <a:solidFill>
                  <a:srgbClr val="CC0000"/>
                </a:solidFill>
                <a:latin typeface="TH SarabunPSK" pitchFamily="34" charset="-34"/>
                <a:cs typeface="TH SarabunPSK" pitchFamily="34" charset="-34"/>
              </a:rPr>
              <a:t> K</a:t>
            </a:r>
            <a:r>
              <a:rPr lang="pt-BR" b="1" baseline="30000" dirty="0">
                <a:solidFill>
                  <a:srgbClr val="CC0000"/>
                </a:solidFill>
                <a:latin typeface="TH SarabunPSK" pitchFamily="34" charset="-34"/>
                <a:cs typeface="TH SarabunPSK" pitchFamily="34" charset="-34"/>
              </a:rPr>
              <a:t>+</a:t>
            </a:r>
            <a:r>
              <a:rPr lang="pt-BR" b="1" dirty="0">
                <a:solidFill>
                  <a:srgbClr val="CC0000"/>
                </a:solidFill>
                <a:latin typeface="TH SarabunPSK" pitchFamily="34" charset="-34"/>
                <a:cs typeface="TH SarabunPSK" pitchFamily="34" charset="-34"/>
              </a:rPr>
              <a:t> + </a:t>
            </a:r>
            <a:r>
              <a:rPr lang="pt-BR" b="1" dirty="0" smtClean="0">
                <a:solidFill>
                  <a:srgbClr val="CC0000"/>
                </a:solidFill>
                <a:latin typeface="TH SarabunPSK" pitchFamily="34" charset="-34"/>
                <a:cs typeface="TH SarabunPSK" pitchFamily="34" charset="-34"/>
              </a:rPr>
              <a:t> HCO</a:t>
            </a:r>
            <a:r>
              <a:rPr lang="pt-BR" b="1" baseline="-25000" dirty="0" smtClean="0">
                <a:solidFill>
                  <a:srgbClr val="CC0000"/>
                </a:solidFill>
                <a:latin typeface="TH SarabunPSK" pitchFamily="34" charset="-34"/>
                <a:cs typeface="TH SarabunPSK" pitchFamily="34" charset="-34"/>
              </a:rPr>
              <a:t>3</a:t>
            </a:r>
            <a:r>
              <a:rPr lang="pt-BR" b="1" baseline="30000" dirty="0" smtClean="0">
                <a:solidFill>
                  <a:srgbClr val="CC0000"/>
                </a:solidFill>
                <a:latin typeface="TH SarabunPSK" pitchFamily="34" charset="-34"/>
                <a:cs typeface="TH SarabunPSK" pitchFamily="34" charset="-34"/>
              </a:rPr>
              <a:t>-</a:t>
            </a:r>
            <a:endParaRPr lang="th-TH" b="1" dirty="0">
              <a:solidFill>
                <a:srgbClr val="CC0000"/>
              </a:solidFill>
              <a:latin typeface="TH SarabunPSK" pitchFamily="34" charset="-34"/>
              <a:cs typeface="TH SarabunPSK" pitchFamily="34" charset="-34"/>
            </a:endParaRPr>
          </a:p>
        </p:txBody>
      </p:sp>
      <p:sp>
        <p:nvSpPr>
          <p:cNvPr id="4" name="Rectangle 3"/>
          <p:cNvSpPr/>
          <p:nvPr/>
        </p:nvSpPr>
        <p:spPr>
          <a:xfrm>
            <a:off x="-7961" y="2042670"/>
            <a:ext cx="2893741" cy="954107"/>
          </a:xfrm>
          <a:prstGeom prst="rect">
            <a:avLst/>
          </a:prstGeom>
        </p:spPr>
        <p:txBody>
          <a:bodyPr wrap="none">
            <a:spAutoFit/>
          </a:bodyPr>
          <a:lstStyle/>
          <a:p>
            <a:r>
              <a:rPr lang="en-US" dirty="0" smtClean="0">
                <a:solidFill>
                  <a:srgbClr val="0033CC"/>
                </a:solidFill>
                <a:latin typeface="TH SarabunPSK" pitchFamily="34" charset="-34"/>
                <a:cs typeface="TH SarabunPSK" pitchFamily="34" charset="-34"/>
              </a:rPr>
              <a:t>  Orthoclase</a:t>
            </a:r>
          </a:p>
          <a:p>
            <a:pPr algn="ctr"/>
            <a:r>
              <a:rPr lang="en-US" dirty="0" smtClean="0">
                <a:solidFill>
                  <a:srgbClr val="0033CC"/>
                </a:solidFill>
                <a:latin typeface="TH SarabunPSK" pitchFamily="34" charset="-34"/>
                <a:cs typeface="TH SarabunPSK" pitchFamily="34" charset="-34"/>
              </a:rPr>
              <a:t>(</a:t>
            </a:r>
            <a:r>
              <a:rPr lang="en-US" dirty="0" err="1">
                <a:solidFill>
                  <a:srgbClr val="0033CC"/>
                </a:solidFill>
                <a:latin typeface="TH SarabunPSK" pitchFamily="34" charset="-34"/>
                <a:cs typeface="TH SarabunPSK" pitchFamily="34" charset="-34"/>
              </a:rPr>
              <a:t>aluminosilicate</a:t>
            </a:r>
            <a:r>
              <a:rPr lang="en-US" dirty="0">
                <a:solidFill>
                  <a:srgbClr val="0033CC"/>
                </a:solidFill>
                <a:latin typeface="TH SarabunPSK" pitchFamily="34" charset="-34"/>
                <a:cs typeface="TH SarabunPSK" pitchFamily="34" charset="-34"/>
              </a:rPr>
              <a:t> </a:t>
            </a:r>
            <a:r>
              <a:rPr lang="en-US" dirty="0" smtClean="0">
                <a:solidFill>
                  <a:srgbClr val="0033CC"/>
                </a:solidFill>
                <a:latin typeface="TH SarabunPSK" pitchFamily="34" charset="-34"/>
                <a:cs typeface="TH SarabunPSK" pitchFamily="34" charset="-34"/>
              </a:rPr>
              <a:t>feldspar)</a:t>
            </a:r>
            <a:endParaRPr lang="th-TH" dirty="0">
              <a:solidFill>
                <a:srgbClr val="0033CC"/>
              </a:solidFill>
              <a:latin typeface="TH SarabunPSK" pitchFamily="34" charset="-34"/>
              <a:cs typeface="TH SarabunPSK" pitchFamily="34" charset="-34"/>
            </a:endParaRPr>
          </a:p>
        </p:txBody>
      </p:sp>
      <p:sp>
        <p:nvSpPr>
          <p:cNvPr id="5" name="Rectangle 4"/>
          <p:cNvSpPr/>
          <p:nvPr/>
        </p:nvSpPr>
        <p:spPr>
          <a:xfrm>
            <a:off x="3810000" y="2088837"/>
            <a:ext cx="1850186" cy="954107"/>
          </a:xfrm>
          <a:prstGeom prst="rect">
            <a:avLst/>
          </a:prstGeom>
        </p:spPr>
        <p:txBody>
          <a:bodyPr wrap="none">
            <a:spAutoFit/>
          </a:bodyPr>
          <a:lstStyle/>
          <a:p>
            <a:pPr algn="ctr"/>
            <a:r>
              <a:rPr lang="en-US" dirty="0">
                <a:solidFill>
                  <a:srgbClr val="0033CC"/>
                </a:solidFill>
                <a:latin typeface="TH SarabunPSK" pitchFamily="34" charset="-34"/>
                <a:cs typeface="TH SarabunPSK" pitchFamily="34" charset="-34"/>
              </a:rPr>
              <a:t>Kaolinite </a:t>
            </a:r>
            <a:endParaRPr lang="en-US" dirty="0" smtClean="0">
              <a:solidFill>
                <a:srgbClr val="0033CC"/>
              </a:solidFill>
              <a:latin typeface="TH SarabunPSK" pitchFamily="34" charset="-34"/>
              <a:cs typeface="TH SarabunPSK" pitchFamily="34" charset="-34"/>
            </a:endParaRPr>
          </a:p>
          <a:p>
            <a:pPr algn="ctr"/>
            <a:r>
              <a:rPr lang="en-US" dirty="0" smtClean="0">
                <a:solidFill>
                  <a:srgbClr val="0033CC"/>
                </a:solidFill>
                <a:latin typeface="TH SarabunPSK" pitchFamily="34" charset="-34"/>
                <a:cs typeface="TH SarabunPSK" pitchFamily="34" charset="-34"/>
              </a:rPr>
              <a:t>(</a:t>
            </a:r>
            <a:r>
              <a:rPr lang="en-US" dirty="0">
                <a:solidFill>
                  <a:srgbClr val="0033CC"/>
                </a:solidFill>
                <a:latin typeface="TH SarabunPSK" pitchFamily="34" charset="-34"/>
                <a:cs typeface="TH SarabunPSK" pitchFamily="34" charset="-34"/>
              </a:rPr>
              <a:t>a clay mineral)</a:t>
            </a:r>
            <a:endParaRPr lang="th-TH" dirty="0">
              <a:solidFill>
                <a:srgbClr val="0033CC"/>
              </a:solidFill>
              <a:latin typeface="TH SarabunPSK" pitchFamily="34" charset="-34"/>
              <a:cs typeface="TH SarabunPSK" pitchFamily="34" charset="-34"/>
            </a:endParaRPr>
          </a:p>
        </p:txBody>
      </p:sp>
      <p:sp>
        <p:nvSpPr>
          <p:cNvPr id="8" name="Rectangle 7"/>
          <p:cNvSpPr/>
          <p:nvPr/>
        </p:nvSpPr>
        <p:spPr>
          <a:xfrm>
            <a:off x="148984" y="1066800"/>
            <a:ext cx="8382000" cy="523220"/>
          </a:xfrm>
          <a:prstGeom prst="rect">
            <a:avLst/>
          </a:prstGeom>
        </p:spPr>
        <p:txBody>
          <a:bodyPr wrap="square">
            <a:spAutoFit/>
          </a:bodyPr>
          <a:lstStyle/>
          <a:p>
            <a:r>
              <a:rPr lang="pt-BR" b="1" dirty="0">
                <a:solidFill>
                  <a:srgbClr val="FF0000"/>
                </a:solidFill>
                <a:latin typeface="TH SarabunPSK" pitchFamily="34" charset="-34"/>
                <a:cs typeface="TH SarabunPSK" pitchFamily="34" charset="-34"/>
              </a:rPr>
              <a:t>2</a:t>
            </a:r>
            <a:r>
              <a:rPr lang="pt-BR" b="1" dirty="0">
                <a:solidFill>
                  <a:srgbClr val="0033CC"/>
                </a:solidFill>
                <a:latin typeface="TH SarabunPSK" pitchFamily="34" charset="-34"/>
                <a:cs typeface="TH SarabunPSK" pitchFamily="34" charset="-34"/>
              </a:rPr>
              <a:t>KAlSi</a:t>
            </a:r>
            <a:r>
              <a:rPr lang="pt-BR" b="1" baseline="-25000" dirty="0">
                <a:solidFill>
                  <a:srgbClr val="0033CC"/>
                </a:solidFill>
                <a:latin typeface="TH SarabunPSK" pitchFamily="34" charset="-34"/>
                <a:cs typeface="TH SarabunPSK" pitchFamily="34" charset="-34"/>
              </a:rPr>
              <a:t>3</a:t>
            </a:r>
            <a:r>
              <a:rPr lang="pt-BR" b="1" dirty="0">
                <a:solidFill>
                  <a:srgbClr val="0033CC"/>
                </a:solidFill>
                <a:latin typeface="TH SarabunPSK" pitchFamily="34" charset="-34"/>
                <a:cs typeface="TH SarabunPSK" pitchFamily="34" charset="-34"/>
              </a:rPr>
              <a:t>O</a:t>
            </a:r>
            <a:r>
              <a:rPr lang="pt-BR" b="1" baseline="-25000" dirty="0">
                <a:solidFill>
                  <a:srgbClr val="0033CC"/>
                </a:solidFill>
                <a:latin typeface="TH SarabunPSK" pitchFamily="34" charset="-34"/>
                <a:cs typeface="TH SarabunPSK" pitchFamily="34" charset="-34"/>
              </a:rPr>
              <a:t>8</a:t>
            </a:r>
            <a:r>
              <a:rPr lang="pt-BR" b="1" dirty="0">
                <a:solidFill>
                  <a:srgbClr val="CC0000"/>
                </a:solidFill>
                <a:latin typeface="TH SarabunPSK" pitchFamily="34" charset="-34"/>
                <a:cs typeface="TH SarabunPSK" pitchFamily="34" charset="-34"/>
              </a:rPr>
              <a:t> + </a:t>
            </a:r>
            <a:r>
              <a:rPr lang="pt-BR" b="1" dirty="0">
                <a:solidFill>
                  <a:srgbClr val="FF0000"/>
                </a:solidFill>
                <a:latin typeface="TH SarabunPSK" pitchFamily="34" charset="-34"/>
                <a:cs typeface="TH SarabunPSK" pitchFamily="34" charset="-34"/>
              </a:rPr>
              <a:t>2</a:t>
            </a:r>
            <a:r>
              <a:rPr lang="pt-BR" b="1" dirty="0">
                <a:solidFill>
                  <a:srgbClr val="CC0000"/>
                </a:solidFill>
                <a:latin typeface="TH SarabunPSK" pitchFamily="34" charset="-34"/>
                <a:cs typeface="TH SarabunPSK" pitchFamily="34" charset="-34"/>
              </a:rPr>
              <a:t>H</a:t>
            </a:r>
            <a:r>
              <a:rPr lang="pt-BR" b="1" baseline="-25000" dirty="0">
                <a:solidFill>
                  <a:srgbClr val="CC0000"/>
                </a:solidFill>
                <a:latin typeface="TH SarabunPSK" pitchFamily="34" charset="-34"/>
                <a:cs typeface="TH SarabunPSK" pitchFamily="34" charset="-34"/>
              </a:rPr>
              <a:t>2</a:t>
            </a:r>
            <a:r>
              <a:rPr lang="pt-BR" b="1" dirty="0">
                <a:solidFill>
                  <a:srgbClr val="CC0000"/>
                </a:solidFill>
                <a:latin typeface="TH SarabunPSK" pitchFamily="34" charset="-34"/>
                <a:cs typeface="TH SarabunPSK" pitchFamily="34" charset="-34"/>
              </a:rPr>
              <a:t>CO</a:t>
            </a:r>
            <a:r>
              <a:rPr lang="pt-BR" b="1" baseline="-25000" dirty="0">
                <a:solidFill>
                  <a:srgbClr val="CC0000"/>
                </a:solidFill>
                <a:latin typeface="TH SarabunPSK" pitchFamily="34" charset="-34"/>
                <a:cs typeface="TH SarabunPSK" pitchFamily="34" charset="-34"/>
              </a:rPr>
              <a:t>3</a:t>
            </a:r>
            <a:r>
              <a:rPr lang="pt-BR" b="1" dirty="0">
                <a:solidFill>
                  <a:srgbClr val="CC0000"/>
                </a:solidFill>
                <a:latin typeface="TH SarabunPSK" pitchFamily="34" charset="-34"/>
                <a:cs typeface="TH SarabunPSK" pitchFamily="34" charset="-34"/>
              </a:rPr>
              <a:t> + </a:t>
            </a:r>
            <a:r>
              <a:rPr lang="pt-BR" b="1" dirty="0">
                <a:solidFill>
                  <a:srgbClr val="FF0000"/>
                </a:solidFill>
                <a:latin typeface="TH SarabunPSK" pitchFamily="34" charset="-34"/>
                <a:cs typeface="TH SarabunPSK" pitchFamily="34" charset="-34"/>
              </a:rPr>
              <a:t>9</a:t>
            </a:r>
            <a:r>
              <a:rPr lang="pt-BR" b="1" dirty="0">
                <a:solidFill>
                  <a:srgbClr val="CC0000"/>
                </a:solidFill>
                <a:latin typeface="TH SarabunPSK" pitchFamily="34" charset="-34"/>
                <a:cs typeface="TH SarabunPSK" pitchFamily="34" charset="-34"/>
              </a:rPr>
              <a:t>H</a:t>
            </a:r>
            <a:r>
              <a:rPr lang="pt-BR" b="1" baseline="-25000" dirty="0">
                <a:solidFill>
                  <a:srgbClr val="CC0000"/>
                </a:solidFill>
                <a:latin typeface="TH SarabunPSK" pitchFamily="34" charset="-34"/>
                <a:cs typeface="TH SarabunPSK" pitchFamily="34" charset="-34"/>
              </a:rPr>
              <a:t>2</a:t>
            </a:r>
            <a:r>
              <a:rPr lang="pt-BR" b="1" dirty="0">
                <a:solidFill>
                  <a:srgbClr val="CC0000"/>
                </a:solidFill>
                <a:latin typeface="TH SarabunPSK" pitchFamily="34" charset="-34"/>
                <a:cs typeface="TH SarabunPSK" pitchFamily="34" charset="-34"/>
              </a:rPr>
              <a:t>O ⇌ </a:t>
            </a:r>
            <a:r>
              <a:rPr lang="pt-BR" b="1" dirty="0" smtClean="0">
                <a:solidFill>
                  <a:srgbClr val="CC0000"/>
                </a:solidFill>
                <a:latin typeface="TH SarabunPSK" pitchFamily="34" charset="-34"/>
                <a:cs typeface="TH SarabunPSK" pitchFamily="34" charset="-34"/>
              </a:rPr>
              <a:t> </a:t>
            </a:r>
            <a:r>
              <a:rPr lang="pt-BR" b="1" dirty="0" smtClean="0">
                <a:solidFill>
                  <a:srgbClr val="0033CC"/>
                </a:solidFill>
                <a:latin typeface="TH SarabunPSK" pitchFamily="34" charset="-34"/>
                <a:cs typeface="TH SarabunPSK" pitchFamily="34" charset="-34"/>
              </a:rPr>
              <a:t>Al</a:t>
            </a:r>
            <a:r>
              <a:rPr lang="pt-BR" b="1" baseline="-25000" dirty="0" smtClean="0">
                <a:solidFill>
                  <a:srgbClr val="0033CC"/>
                </a:solidFill>
                <a:latin typeface="TH SarabunPSK" pitchFamily="34" charset="-34"/>
                <a:cs typeface="TH SarabunPSK" pitchFamily="34" charset="-34"/>
              </a:rPr>
              <a:t>2</a:t>
            </a:r>
            <a:r>
              <a:rPr lang="pt-BR" b="1" dirty="0" smtClean="0">
                <a:solidFill>
                  <a:srgbClr val="0033CC"/>
                </a:solidFill>
                <a:latin typeface="TH SarabunPSK" pitchFamily="34" charset="-34"/>
                <a:cs typeface="TH SarabunPSK" pitchFamily="34" charset="-34"/>
              </a:rPr>
              <a:t>Si</a:t>
            </a:r>
            <a:r>
              <a:rPr lang="pt-BR" b="1" baseline="-25000" dirty="0" smtClean="0">
                <a:solidFill>
                  <a:srgbClr val="0033CC"/>
                </a:solidFill>
                <a:latin typeface="TH SarabunPSK" pitchFamily="34" charset="-34"/>
                <a:cs typeface="TH SarabunPSK" pitchFamily="34" charset="-34"/>
              </a:rPr>
              <a:t>2</a:t>
            </a:r>
            <a:r>
              <a:rPr lang="pt-BR" b="1" dirty="0" smtClean="0">
                <a:solidFill>
                  <a:srgbClr val="0033CC"/>
                </a:solidFill>
                <a:latin typeface="TH SarabunPSK" pitchFamily="34" charset="-34"/>
                <a:cs typeface="TH SarabunPSK" pitchFamily="34" charset="-34"/>
              </a:rPr>
              <a:t>O</a:t>
            </a:r>
            <a:r>
              <a:rPr lang="pt-BR" b="1" baseline="-25000" dirty="0" smtClean="0">
                <a:solidFill>
                  <a:srgbClr val="0033CC"/>
                </a:solidFill>
                <a:latin typeface="TH SarabunPSK" pitchFamily="34" charset="-34"/>
                <a:cs typeface="TH SarabunPSK" pitchFamily="34" charset="-34"/>
              </a:rPr>
              <a:t>5</a:t>
            </a:r>
            <a:r>
              <a:rPr lang="pt-BR" b="1" dirty="0" smtClean="0">
                <a:solidFill>
                  <a:srgbClr val="0033CC"/>
                </a:solidFill>
                <a:latin typeface="TH SarabunPSK" pitchFamily="34" charset="-34"/>
                <a:cs typeface="TH SarabunPSK" pitchFamily="34" charset="-34"/>
              </a:rPr>
              <a:t>(OH)</a:t>
            </a:r>
            <a:r>
              <a:rPr lang="pt-BR" b="1" baseline="-25000" dirty="0" smtClean="0">
                <a:solidFill>
                  <a:srgbClr val="0033CC"/>
                </a:solidFill>
                <a:latin typeface="TH SarabunPSK" pitchFamily="34" charset="-34"/>
                <a:cs typeface="TH SarabunPSK" pitchFamily="34" charset="-34"/>
              </a:rPr>
              <a:t>4</a:t>
            </a:r>
            <a:r>
              <a:rPr lang="pt-BR" b="1" dirty="0" smtClean="0">
                <a:solidFill>
                  <a:srgbClr val="CC0000"/>
                </a:solidFill>
                <a:latin typeface="TH SarabunPSK" pitchFamily="34" charset="-34"/>
                <a:cs typeface="TH SarabunPSK" pitchFamily="34" charset="-34"/>
              </a:rPr>
              <a:t> </a:t>
            </a:r>
            <a:r>
              <a:rPr lang="pt-BR" b="1" dirty="0">
                <a:solidFill>
                  <a:srgbClr val="CC0000"/>
                </a:solidFill>
                <a:latin typeface="TH SarabunPSK" pitchFamily="34" charset="-34"/>
                <a:cs typeface="TH SarabunPSK" pitchFamily="34" charset="-34"/>
              </a:rPr>
              <a:t>+ </a:t>
            </a:r>
            <a:r>
              <a:rPr lang="pt-BR" b="1" dirty="0">
                <a:solidFill>
                  <a:srgbClr val="FF0000"/>
                </a:solidFill>
                <a:latin typeface="TH SarabunPSK" pitchFamily="34" charset="-34"/>
                <a:cs typeface="TH SarabunPSK" pitchFamily="34" charset="-34"/>
              </a:rPr>
              <a:t>4</a:t>
            </a:r>
            <a:r>
              <a:rPr lang="pt-BR" b="1" dirty="0">
                <a:solidFill>
                  <a:srgbClr val="CC0000"/>
                </a:solidFill>
                <a:latin typeface="TH SarabunPSK" pitchFamily="34" charset="-34"/>
                <a:cs typeface="TH SarabunPSK" pitchFamily="34" charset="-34"/>
              </a:rPr>
              <a:t>H</a:t>
            </a:r>
            <a:r>
              <a:rPr lang="pt-BR" b="1" baseline="-25000" dirty="0">
                <a:solidFill>
                  <a:srgbClr val="CC0000"/>
                </a:solidFill>
                <a:latin typeface="TH SarabunPSK" pitchFamily="34" charset="-34"/>
                <a:cs typeface="TH SarabunPSK" pitchFamily="34" charset="-34"/>
              </a:rPr>
              <a:t>4</a:t>
            </a:r>
            <a:r>
              <a:rPr lang="pt-BR" b="1" dirty="0">
                <a:solidFill>
                  <a:srgbClr val="CC0000"/>
                </a:solidFill>
                <a:latin typeface="TH SarabunPSK" pitchFamily="34" charset="-34"/>
                <a:cs typeface="TH SarabunPSK" pitchFamily="34" charset="-34"/>
              </a:rPr>
              <a:t>SiO</a:t>
            </a:r>
            <a:r>
              <a:rPr lang="pt-BR" b="1" baseline="-25000" dirty="0">
                <a:solidFill>
                  <a:srgbClr val="CC0000"/>
                </a:solidFill>
                <a:latin typeface="TH SarabunPSK" pitchFamily="34" charset="-34"/>
                <a:cs typeface="TH SarabunPSK" pitchFamily="34" charset="-34"/>
              </a:rPr>
              <a:t>4</a:t>
            </a:r>
            <a:r>
              <a:rPr lang="pt-BR" b="1" dirty="0">
                <a:solidFill>
                  <a:srgbClr val="CC0000"/>
                </a:solidFill>
                <a:latin typeface="TH SarabunPSK" pitchFamily="34" charset="-34"/>
                <a:cs typeface="TH SarabunPSK" pitchFamily="34" charset="-34"/>
              </a:rPr>
              <a:t> + </a:t>
            </a:r>
            <a:r>
              <a:rPr lang="pt-BR" b="1" dirty="0">
                <a:solidFill>
                  <a:srgbClr val="FF0000"/>
                </a:solidFill>
                <a:latin typeface="TH SarabunPSK" pitchFamily="34" charset="-34"/>
                <a:cs typeface="TH SarabunPSK" pitchFamily="34" charset="-34"/>
              </a:rPr>
              <a:t>2</a:t>
            </a:r>
            <a:r>
              <a:rPr lang="pt-BR" b="1" dirty="0">
                <a:solidFill>
                  <a:srgbClr val="CC0000"/>
                </a:solidFill>
                <a:latin typeface="TH SarabunPSK" pitchFamily="34" charset="-34"/>
                <a:cs typeface="TH SarabunPSK" pitchFamily="34" charset="-34"/>
              </a:rPr>
              <a:t>K</a:t>
            </a:r>
            <a:r>
              <a:rPr lang="pt-BR" b="1" baseline="30000" dirty="0">
                <a:solidFill>
                  <a:srgbClr val="CC0000"/>
                </a:solidFill>
                <a:latin typeface="TH SarabunPSK" pitchFamily="34" charset="-34"/>
                <a:cs typeface="TH SarabunPSK" pitchFamily="34" charset="-34"/>
              </a:rPr>
              <a:t>+</a:t>
            </a:r>
            <a:r>
              <a:rPr lang="pt-BR" b="1" dirty="0">
                <a:solidFill>
                  <a:srgbClr val="CC0000"/>
                </a:solidFill>
                <a:latin typeface="TH SarabunPSK" pitchFamily="34" charset="-34"/>
                <a:cs typeface="TH SarabunPSK" pitchFamily="34" charset="-34"/>
              </a:rPr>
              <a:t> + </a:t>
            </a:r>
            <a:r>
              <a:rPr lang="pt-BR" b="1" dirty="0">
                <a:solidFill>
                  <a:srgbClr val="FF0000"/>
                </a:solidFill>
                <a:latin typeface="TH SarabunPSK" pitchFamily="34" charset="-34"/>
                <a:cs typeface="TH SarabunPSK" pitchFamily="34" charset="-34"/>
              </a:rPr>
              <a:t>2</a:t>
            </a:r>
            <a:r>
              <a:rPr lang="pt-BR" b="1" dirty="0">
                <a:solidFill>
                  <a:srgbClr val="CC0000"/>
                </a:solidFill>
                <a:latin typeface="TH SarabunPSK" pitchFamily="34" charset="-34"/>
                <a:cs typeface="TH SarabunPSK" pitchFamily="34" charset="-34"/>
              </a:rPr>
              <a:t>HCO</a:t>
            </a:r>
            <a:r>
              <a:rPr lang="pt-BR" b="1" baseline="-25000" dirty="0">
                <a:solidFill>
                  <a:srgbClr val="CC0000"/>
                </a:solidFill>
                <a:latin typeface="TH SarabunPSK" pitchFamily="34" charset="-34"/>
                <a:cs typeface="TH SarabunPSK" pitchFamily="34" charset="-34"/>
              </a:rPr>
              <a:t>3</a:t>
            </a:r>
            <a:r>
              <a:rPr lang="pt-BR" b="1" baseline="30000" dirty="0">
                <a:solidFill>
                  <a:srgbClr val="CC0000"/>
                </a:solidFill>
                <a:latin typeface="TH SarabunPSK" pitchFamily="34" charset="-34"/>
                <a:cs typeface="TH SarabunPSK" pitchFamily="34" charset="-34"/>
              </a:rPr>
              <a:t>-</a:t>
            </a:r>
            <a:endParaRPr lang="th-TH" b="1" dirty="0">
              <a:solidFill>
                <a:srgbClr val="CC0000"/>
              </a:solidFill>
              <a:latin typeface="TH SarabunPSK" pitchFamily="34" charset="-34"/>
              <a:cs typeface="TH SarabunPSK" pitchFamily="34" charset="-34"/>
            </a:endParaRP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35</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533400" y="381000"/>
            <a:ext cx="1970411" cy="646331"/>
          </a:xfrm>
          <a:prstGeom prst="rect">
            <a:avLst/>
          </a:prstGeom>
          <a:solidFill>
            <a:srgbClr val="FFC000"/>
          </a:solidFill>
        </p:spPr>
        <p:txBody>
          <a:bodyPr wrap="none">
            <a:spAutoFit/>
          </a:bodyPr>
          <a:lstStyle/>
          <a:p>
            <a:r>
              <a:rPr lang="en-US" sz="3600" b="1" dirty="0" smtClean="0">
                <a:solidFill>
                  <a:srgbClr val="7030A0"/>
                </a:solidFill>
                <a:latin typeface="TH SarabunPSK" pitchFamily="34" charset="-34"/>
                <a:cs typeface="TH SarabunPSK" pitchFamily="34" charset="-34"/>
              </a:rPr>
              <a:t>4. Oxidation</a:t>
            </a:r>
            <a:endParaRPr lang="th-TH" sz="3600" b="1" dirty="0">
              <a:solidFill>
                <a:srgbClr val="7030A0"/>
              </a:solidFill>
              <a:latin typeface="TH SarabunPSK" pitchFamily="34" charset="-34"/>
              <a:cs typeface="TH SarabunPSK" pitchFamily="34" charset="-34"/>
            </a:endParaRPr>
          </a:p>
        </p:txBody>
      </p:sp>
      <p:sp>
        <p:nvSpPr>
          <p:cNvPr id="4" name="Rectangle 3"/>
          <p:cNvSpPr/>
          <p:nvPr/>
        </p:nvSpPr>
        <p:spPr>
          <a:xfrm>
            <a:off x="370764" y="1219200"/>
            <a:ext cx="7772400" cy="1384995"/>
          </a:xfrm>
          <a:prstGeom prst="rect">
            <a:avLst/>
          </a:prstGeom>
        </p:spPr>
        <p:txBody>
          <a:bodyPr wrap="square">
            <a:spAutoFit/>
          </a:bodyPr>
          <a:lstStyle/>
          <a:p>
            <a:r>
              <a:rPr lang="en-US" dirty="0">
                <a:latin typeface="TH SarabunPSK" pitchFamily="34" charset="-34"/>
                <a:cs typeface="TH SarabunPSK" pitchFamily="34" charset="-34"/>
              </a:rPr>
              <a:t>The most commonly observed is the oxidation of Fe</a:t>
            </a:r>
            <a:r>
              <a:rPr lang="en-US" baseline="30000" dirty="0">
                <a:latin typeface="TH SarabunPSK" pitchFamily="34" charset="-34"/>
                <a:cs typeface="TH SarabunPSK" pitchFamily="34" charset="-34"/>
              </a:rPr>
              <a:t>2+ </a:t>
            </a:r>
            <a:r>
              <a:rPr lang="en-US" dirty="0">
                <a:latin typeface="TH SarabunPSK" pitchFamily="34" charset="-34"/>
                <a:cs typeface="TH SarabunPSK" pitchFamily="34" charset="-34"/>
              </a:rPr>
              <a:t>(iron) and combination with oxygen and water to form Fe</a:t>
            </a:r>
            <a:r>
              <a:rPr lang="en-US" baseline="30000" dirty="0">
                <a:latin typeface="TH SarabunPSK" pitchFamily="34" charset="-34"/>
                <a:cs typeface="TH SarabunPSK" pitchFamily="34" charset="-34"/>
              </a:rPr>
              <a:t>3+ </a:t>
            </a:r>
            <a:r>
              <a:rPr lang="en-US" dirty="0">
                <a:latin typeface="TH SarabunPSK" pitchFamily="34" charset="-34"/>
                <a:cs typeface="TH SarabunPSK" pitchFamily="34" charset="-34"/>
              </a:rPr>
              <a:t>hydroxides and oxides such as goethite, limonite, and hematite.</a:t>
            </a:r>
            <a:endParaRPr lang="th-TH" dirty="0">
              <a:latin typeface="TH SarabunPSK" pitchFamily="34" charset="-34"/>
              <a:cs typeface="TH SarabunPSK" pitchFamily="34" charset="-34"/>
            </a:endParaRPr>
          </a:p>
        </p:txBody>
      </p:sp>
      <p:sp>
        <p:nvSpPr>
          <p:cNvPr id="7" name="Rectangle 6"/>
          <p:cNvSpPr/>
          <p:nvPr/>
        </p:nvSpPr>
        <p:spPr>
          <a:xfrm>
            <a:off x="540224" y="3136541"/>
            <a:ext cx="7969155" cy="646331"/>
          </a:xfrm>
          <a:prstGeom prst="rect">
            <a:avLst/>
          </a:prstGeom>
        </p:spPr>
        <p:txBody>
          <a:bodyPr wrap="square">
            <a:spAutoFit/>
          </a:bodyPr>
          <a:lstStyle/>
          <a:p>
            <a:r>
              <a:rPr lang="pt-BR" sz="3600" b="1" dirty="0">
                <a:latin typeface="TH SarabunPSK" pitchFamily="34" charset="-34"/>
                <a:cs typeface="TH SarabunPSK" pitchFamily="34" charset="-34"/>
              </a:rPr>
              <a:t>2FeS</a:t>
            </a:r>
            <a:r>
              <a:rPr lang="pt-BR" sz="3600" b="1" baseline="-25000" dirty="0">
                <a:latin typeface="TH SarabunPSK" pitchFamily="34" charset="-34"/>
                <a:cs typeface="TH SarabunPSK" pitchFamily="34" charset="-34"/>
              </a:rPr>
              <a:t>2</a:t>
            </a:r>
            <a:r>
              <a:rPr lang="pt-BR" sz="3600" b="1" dirty="0">
                <a:latin typeface="TH SarabunPSK" pitchFamily="34" charset="-34"/>
                <a:cs typeface="TH SarabunPSK" pitchFamily="34" charset="-34"/>
              </a:rPr>
              <a:t> + </a:t>
            </a:r>
            <a:r>
              <a:rPr lang="pt-BR" sz="3600" b="1" dirty="0" smtClean="0">
                <a:latin typeface="TH SarabunPSK" pitchFamily="34" charset="-34"/>
                <a:cs typeface="TH SarabunPSK" pitchFamily="34" charset="-34"/>
              </a:rPr>
              <a:t>7O</a:t>
            </a:r>
            <a:r>
              <a:rPr lang="pt-BR" sz="3600" b="1" baseline="-25000" dirty="0">
                <a:latin typeface="TH SarabunPSK" pitchFamily="34" charset="-34"/>
                <a:cs typeface="TH SarabunPSK" pitchFamily="34" charset="-34"/>
              </a:rPr>
              <a:t>2</a:t>
            </a:r>
            <a:r>
              <a:rPr lang="pt-BR" sz="3600" b="1" dirty="0" smtClean="0">
                <a:latin typeface="TH SarabunPSK" pitchFamily="34" charset="-34"/>
                <a:cs typeface="TH SarabunPSK" pitchFamily="34" charset="-34"/>
              </a:rPr>
              <a:t>+ 2H</a:t>
            </a:r>
            <a:r>
              <a:rPr lang="pt-BR" sz="3600" b="1" baseline="-25000" dirty="0" smtClean="0">
                <a:latin typeface="TH SarabunPSK" pitchFamily="34" charset="-34"/>
                <a:cs typeface="TH SarabunPSK" pitchFamily="34" charset="-34"/>
              </a:rPr>
              <a:t>2</a:t>
            </a:r>
            <a:r>
              <a:rPr lang="pt-BR" sz="3600" b="1" dirty="0" smtClean="0">
                <a:latin typeface="TH SarabunPSK" pitchFamily="34" charset="-34"/>
                <a:cs typeface="TH SarabunPSK" pitchFamily="34" charset="-34"/>
              </a:rPr>
              <a:t>O                     2Fe</a:t>
            </a:r>
            <a:r>
              <a:rPr lang="pt-BR" sz="3600" b="1" baseline="30000" dirty="0">
                <a:latin typeface="TH SarabunPSK" pitchFamily="34" charset="-34"/>
                <a:cs typeface="TH SarabunPSK" pitchFamily="34" charset="-34"/>
              </a:rPr>
              <a:t>3</a:t>
            </a:r>
            <a:r>
              <a:rPr lang="pt-BR" sz="3600" b="1" baseline="30000" dirty="0" smtClean="0">
                <a:latin typeface="TH SarabunPSK" pitchFamily="34" charset="-34"/>
                <a:cs typeface="TH SarabunPSK" pitchFamily="34" charset="-34"/>
              </a:rPr>
              <a:t>+</a:t>
            </a:r>
            <a:r>
              <a:rPr lang="pt-BR" sz="3600" b="1" dirty="0" smtClean="0">
                <a:latin typeface="TH SarabunPSK" pitchFamily="34" charset="-34"/>
                <a:cs typeface="TH SarabunPSK" pitchFamily="34" charset="-34"/>
              </a:rPr>
              <a:t> +4SO</a:t>
            </a:r>
            <a:r>
              <a:rPr lang="pt-BR" sz="3600" b="1" baseline="-25000" dirty="0" smtClean="0">
                <a:latin typeface="TH SarabunPSK" pitchFamily="34" charset="-34"/>
                <a:cs typeface="TH SarabunPSK" pitchFamily="34" charset="-34"/>
              </a:rPr>
              <a:t>4</a:t>
            </a:r>
            <a:r>
              <a:rPr lang="pt-BR" sz="3600" b="1" baseline="30000" dirty="0" smtClean="0">
                <a:latin typeface="TH SarabunPSK" pitchFamily="34" charset="-34"/>
                <a:cs typeface="TH SarabunPSK" pitchFamily="34" charset="-34"/>
              </a:rPr>
              <a:t>2-</a:t>
            </a:r>
            <a:r>
              <a:rPr lang="pt-BR" sz="3600" b="1" dirty="0" smtClean="0">
                <a:latin typeface="TH SarabunPSK" pitchFamily="34" charset="-34"/>
                <a:cs typeface="TH SarabunPSK" pitchFamily="34" charset="-34"/>
              </a:rPr>
              <a:t> + 4H</a:t>
            </a:r>
            <a:r>
              <a:rPr lang="pt-BR" sz="3600" b="1" baseline="30000" dirty="0" smtClean="0">
                <a:latin typeface="TH SarabunPSK" pitchFamily="34" charset="-34"/>
                <a:cs typeface="TH SarabunPSK" pitchFamily="34" charset="-34"/>
              </a:rPr>
              <a:t>+</a:t>
            </a:r>
            <a:r>
              <a:rPr lang="pt-BR" sz="3600" b="1" dirty="0" smtClean="0">
                <a:latin typeface="TH SarabunPSK" pitchFamily="34" charset="-34"/>
                <a:cs typeface="TH SarabunPSK" pitchFamily="34" charset="-34"/>
              </a:rPr>
              <a:t> </a:t>
            </a:r>
            <a:endParaRPr lang="th-TH" sz="3600" b="1" dirty="0">
              <a:latin typeface="TH SarabunPSK" pitchFamily="34" charset="-34"/>
              <a:cs typeface="TH SarabunPSK" pitchFamily="34" charset="-34"/>
            </a:endParaRPr>
          </a:p>
        </p:txBody>
      </p:sp>
      <p:sp>
        <p:nvSpPr>
          <p:cNvPr id="8" name="Rectangle 7"/>
          <p:cNvSpPr/>
          <p:nvPr/>
        </p:nvSpPr>
        <p:spPr>
          <a:xfrm>
            <a:off x="1066800" y="4800600"/>
            <a:ext cx="5411161" cy="523220"/>
          </a:xfrm>
          <a:prstGeom prst="rect">
            <a:avLst/>
          </a:prstGeom>
        </p:spPr>
        <p:txBody>
          <a:bodyPr wrap="none">
            <a:spAutoFit/>
          </a:bodyPr>
          <a:lstStyle/>
          <a:p>
            <a:r>
              <a:rPr lang="en-US" dirty="0"/>
              <a:t>4FeO + </a:t>
            </a:r>
            <a:r>
              <a:rPr lang="en-US" dirty="0" smtClean="0"/>
              <a:t>O</a:t>
            </a:r>
            <a:r>
              <a:rPr lang="pt-BR" b="1" baseline="-25000" dirty="0" smtClean="0">
                <a:latin typeface="TH SarabunPSK" pitchFamily="34" charset="-34"/>
                <a:cs typeface="TH SarabunPSK" pitchFamily="34" charset="-34"/>
              </a:rPr>
              <a:t>2                                                   </a:t>
            </a:r>
            <a:r>
              <a:rPr lang="en-US" dirty="0" smtClean="0"/>
              <a:t> 2Fe</a:t>
            </a:r>
            <a:r>
              <a:rPr lang="pt-BR" b="1" baseline="-25000" dirty="0">
                <a:latin typeface="TH SarabunPSK" pitchFamily="34" charset="-34"/>
                <a:cs typeface="TH SarabunPSK" pitchFamily="34" charset="-34"/>
              </a:rPr>
              <a:t>2</a:t>
            </a:r>
            <a:r>
              <a:rPr lang="en-US" dirty="0" smtClean="0"/>
              <a:t>O</a:t>
            </a:r>
            <a:r>
              <a:rPr lang="pt-BR" b="1" baseline="-25000" dirty="0" smtClean="0">
                <a:latin typeface="TH SarabunPSK" pitchFamily="34" charset="-34"/>
                <a:cs typeface="TH SarabunPSK" pitchFamily="34" charset="-34"/>
              </a:rPr>
              <a:t>3</a:t>
            </a:r>
            <a:endParaRPr lang="th-TH" dirty="0"/>
          </a:p>
        </p:txBody>
      </p:sp>
      <p:cxnSp>
        <p:nvCxnSpPr>
          <p:cNvPr id="10" name="Straight Arrow Connector 9"/>
          <p:cNvCxnSpPr/>
          <p:nvPr/>
        </p:nvCxnSpPr>
        <p:spPr>
          <a:xfrm>
            <a:off x="3048000" y="5062210"/>
            <a:ext cx="1981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048000" y="5214610"/>
            <a:ext cx="1981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492601" y="3488167"/>
            <a:ext cx="1981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257800" y="5323820"/>
            <a:ext cx="1399742" cy="523220"/>
          </a:xfrm>
          <a:prstGeom prst="rect">
            <a:avLst/>
          </a:prstGeom>
        </p:spPr>
        <p:txBody>
          <a:bodyPr wrap="none">
            <a:spAutoFit/>
          </a:bodyPr>
          <a:lstStyle/>
          <a:p>
            <a:r>
              <a:rPr lang="en-US" b="1" dirty="0">
                <a:latin typeface="TH SarabunPSK" pitchFamily="34" charset="-34"/>
                <a:cs typeface="TH SarabunPSK" pitchFamily="34" charset="-34"/>
              </a:rPr>
              <a:t>(hematite)</a:t>
            </a:r>
            <a:endParaRPr lang="th-TH" dirty="0">
              <a:latin typeface="TH SarabunPSK" pitchFamily="34" charset="-34"/>
              <a:cs typeface="TH SarabunPSK" pitchFamily="34" charset="-34"/>
            </a:endParaRPr>
          </a:p>
        </p:txBody>
      </p:sp>
      <p:sp>
        <p:nvSpPr>
          <p:cNvPr id="15" name="Rectangle 14"/>
          <p:cNvSpPr/>
          <p:nvPr/>
        </p:nvSpPr>
        <p:spPr>
          <a:xfrm>
            <a:off x="179136" y="3782872"/>
            <a:ext cx="2255746" cy="523220"/>
          </a:xfrm>
          <a:prstGeom prst="rect">
            <a:avLst/>
          </a:prstGeom>
        </p:spPr>
        <p:txBody>
          <a:bodyPr wrap="none">
            <a:spAutoFit/>
          </a:bodyPr>
          <a:lstStyle/>
          <a:p>
            <a:r>
              <a:rPr lang="en-US" dirty="0" smtClean="0">
                <a:latin typeface="TH SarabunPSK" pitchFamily="34" charset="-34"/>
                <a:cs typeface="TH SarabunPSK" pitchFamily="34" charset="-34"/>
              </a:rPr>
              <a:t>Pyrite  or </a:t>
            </a:r>
            <a:r>
              <a:rPr lang="en-US" dirty="0">
                <a:latin typeface="TH SarabunPSK" pitchFamily="34" charset="-34"/>
                <a:cs typeface="TH SarabunPSK" pitchFamily="34" charset="-34"/>
              </a:rPr>
              <a:t>M</a:t>
            </a:r>
            <a:r>
              <a:rPr lang="en-US" dirty="0" smtClean="0">
                <a:latin typeface="TH SarabunPSK" pitchFamily="34" charset="-34"/>
                <a:cs typeface="TH SarabunPSK" pitchFamily="34" charset="-34"/>
              </a:rPr>
              <a:t>arcasite</a:t>
            </a:r>
            <a:endParaRPr lang="th-TH" dirty="0">
              <a:latin typeface="TH SarabunPSK" pitchFamily="34" charset="-34"/>
              <a:cs typeface="TH SarabunPSK" pitchFamily="34" charset="-34"/>
            </a:endParaRPr>
          </a:p>
        </p:txBody>
      </p:sp>
      <p:sp>
        <p:nvSpPr>
          <p:cNvPr id="16" name="Rectangle 15"/>
          <p:cNvSpPr/>
          <p:nvPr/>
        </p:nvSpPr>
        <p:spPr>
          <a:xfrm>
            <a:off x="700033" y="5108376"/>
            <a:ext cx="1941557" cy="954107"/>
          </a:xfrm>
          <a:prstGeom prst="rect">
            <a:avLst/>
          </a:prstGeom>
        </p:spPr>
        <p:txBody>
          <a:bodyPr wrap="none">
            <a:spAutoFit/>
          </a:bodyPr>
          <a:lstStyle/>
          <a:p>
            <a:pPr algn="ctr"/>
            <a:r>
              <a:rPr lang="en-US" dirty="0">
                <a:latin typeface="TH SarabunPSK" pitchFamily="34" charset="-34"/>
                <a:cs typeface="TH SarabunPSK" pitchFamily="34" charset="-34"/>
              </a:rPr>
              <a:t>Iron(II) </a:t>
            </a:r>
            <a:r>
              <a:rPr lang="en-US" dirty="0" smtClean="0">
                <a:latin typeface="TH SarabunPSK" pitchFamily="34" charset="-34"/>
                <a:cs typeface="TH SarabunPSK" pitchFamily="34" charset="-34"/>
              </a:rPr>
              <a:t>oxide</a:t>
            </a:r>
          </a:p>
          <a:p>
            <a:pPr algn="ctr"/>
            <a:r>
              <a:rPr lang="en-US" dirty="0" smtClean="0">
                <a:latin typeface="TH SarabunPSK" pitchFamily="34" charset="-34"/>
                <a:cs typeface="TH SarabunPSK" pitchFamily="34" charset="-34"/>
              </a:rPr>
              <a:t>(</a:t>
            </a:r>
            <a:r>
              <a:rPr lang="en-US" b="1" dirty="0" smtClean="0">
                <a:latin typeface="TH SarabunPSK" pitchFamily="34" charset="-34"/>
                <a:cs typeface="TH SarabunPSK" pitchFamily="34" charset="-34"/>
              </a:rPr>
              <a:t>ferrous oxide)</a:t>
            </a:r>
            <a:r>
              <a:rPr lang="en-US" dirty="0" smtClean="0">
                <a:latin typeface="TH SarabunPSK" pitchFamily="34" charset="-34"/>
                <a:cs typeface="TH SarabunPSK" pitchFamily="34" charset="-34"/>
              </a:rPr>
              <a:t> </a:t>
            </a:r>
            <a:endParaRPr lang="th-TH" dirty="0">
              <a:latin typeface="TH SarabunPSK" pitchFamily="34" charset="-34"/>
              <a:cs typeface="TH SarabunPSK" pitchFamily="34" charset="-34"/>
            </a:endParaRP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36</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4" name="Rectangle 3"/>
          <p:cNvSpPr/>
          <p:nvPr/>
        </p:nvSpPr>
        <p:spPr>
          <a:xfrm>
            <a:off x="533400" y="381000"/>
            <a:ext cx="4112023" cy="707886"/>
          </a:xfrm>
          <a:prstGeom prst="rect">
            <a:avLst/>
          </a:prstGeom>
          <a:solidFill>
            <a:srgbClr val="FFC000"/>
          </a:solidFill>
        </p:spPr>
        <p:txBody>
          <a:bodyPr wrap="none">
            <a:spAutoFit/>
          </a:bodyPr>
          <a:lstStyle/>
          <a:p>
            <a:r>
              <a:rPr lang="en-US" sz="4000" b="1" dirty="0">
                <a:solidFill>
                  <a:srgbClr val="7030A0"/>
                </a:solidFill>
                <a:latin typeface="TH SarabunPSK" pitchFamily="34" charset="-34"/>
                <a:cs typeface="TH SarabunPSK" pitchFamily="34" charset="-34"/>
              </a:rPr>
              <a:t>5</a:t>
            </a:r>
            <a:r>
              <a:rPr lang="en-US" sz="4000" b="1" dirty="0" smtClean="0">
                <a:solidFill>
                  <a:srgbClr val="7030A0"/>
                </a:solidFill>
                <a:latin typeface="TH SarabunPSK" pitchFamily="34" charset="-34"/>
                <a:cs typeface="TH SarabunPSK" pitchFamily="34" charset="-34"/>
              </a:rPr>
              <a:t>. Complete dissolution</a:t>
            </a:r>
            <a:endParaRPr lang="th-TH" sz="4000" b="1" dirty="0">
              <a:solidFill>
                <a:srgbClr val="7030A0"/>
              </a:solidFill>
              <a:latin typeface="TH SarabunPSK" pitchFamily="34" charset="-34"/>
              <a:cs typeface="TH SarabunPSK" pitchFamily="34" charset="-34"/>
            </a:endParaRPr>
          </a:p>
        </p:txBody>
      </p:sp>
      <p:sp>
        <p:nvSpPr>
          <p:cNvPr id="2" name="TextBox 1"/>
          <p:cNvSpPr txBox="1"/>
          <p:nvPr/>
        </p:nvSpPr>
        <p:spPr>
          <a:xfrm>
            <a:off x="1066800" y="1901643"/>
            <a:ext cx="6946132" cy="769441"/>
          </a:xfrm>
          <a:prstGeom prst="rect">
            <a:avLst/>
          </a:prstGeom>
          <a:noFill/>
        </p:spPr>
        <p:txBody>
          <a:bodyPr wrap="none" rtlCol="0">
            <a:spAutoFit/>
          </a:bodyPr>
          <a:lstStyle/>
          <a:p>
            <a:r>
              <a:rPr lang="en-US" sz="4400" b="1" dirty="0" err="1" smtClean="0">
                <a:latin typeface="TH SarabunPSK" pitchFamily="34" charset="-34"/>
                <a:cs typeface="TH SarabunPSK" pitchFamily="34" charset="-34"/>
              </a:rPr>
              <a:t>NaCl</a:t>
            </a:r>
            <a:r>
              <a:rPr lang="en-US" sz="4400" b="1" dirty="0" smtClean="0">
                <a:latin typeface="TH SarabunPSK" pitchFamily="34" charset="-34"/>
                <a:cs typeface="TH SarabunPSK" pitchFamily="34" charset="-34"/>
              </a:rPr>
              <a:t> </a:t>
            </a:r>
            <a:r>
              <a:rPr lang="en-US" sz="4400" b="1" baseline="-25000" dirty="0" smtClean="0">
                <a:latin typeface="TH SarabunPSK" pitchFamily="34" charset="-34"/>
                <a:cs typeface="TH SarabunPSK" pitchFamily="34" charset="-34"/>
              </a:rPr>
              <a:t>(s)</a:t>
            </a:r>
            <a:r>
              <a:rPr lang="en-US" sz="4400" b="1" dirty="0" smtClean="0">
                <a:latin typeface="TH SarabunPSK" pitchFamily="34" charset="-34"/>
                <a:cs typeface="TH SarabunPSK" pitchFamily="34" charset="-34"/>
              </a:rPr>
              <a:t>  + H</a:t>
            </a:r>
            <a:r>
              <a:rPr lang="en-US" sz="4400" b="1" baseline="-25000" dirty="0" smtClean="0">
                <a:latin typeface="TH SarabunPSK" pitchFamily="34" charset="-34"/>
                <a:cs typeface="TH SarabunPSK" pitchFamily="34" charset="-34"/>
              </a:rPr>
              <a:t>2</a:t>
            </a:r>
            <a:r>
              <a:rPr lang="en-US" sz="4400" b="1" dirty="0" smtClean="0">
                <a:latin typeface="TH SarabunPSK" pitchFamily="34" charset="-34"/>
                <a:cs typeface="TH SarabunPSK" pitchFamily="34" charset="-34"/>
              </a:rPr>
              <a:t>O  </a:t>
            </a:r>
            <a:r>
              <a:rPr lang="en-US" sz="4400" b="1" dirty="0" smtClean="0">
                <a:latin typeface="TH SarabunPSK" pitchFamily="34" charset="-34"/>
                <a:cs typeface="TH SarabunPSK" pitchFamily="34" charset="-34"/>
                <a:sym typeface="Wingdings" pitchFamily="2" charset="2"/>
              </a:rPr>
              <a:t></a:t>
            </a:r>
            <a:r>
              <a:rPr lang="en-US" sz="4400" b="1" dirty="0" smtClean="0">
                <a:latin typeface="TH SarabunPSK" pitchFamily="34" charset="-34"/>
                <a:cs typeface="TH SarabunPSK" pitchFamily="34" charset="-34"/>
              </a:rPr>
              <a:t>  Na</a:t>
            </a:r>
            <a:r>
              <a:rPr lang="en-US" sz="4400" b="1" baseline="30000" dirty="0" smtClean="0">
                <a:latin typeface="TH SarabunPSK" pitchFamily="34" charset="-34"/>
                <a:cs typeface="TH SarabunPSK" pitchFamily="34" charset="-34"/>
              </a:rPr>
              <a:t>+</a:t>
            </a:r>
            <a:r>
              <a:rPr lang="en-US" sz="4400" b="1" dirty="0">
                <a:latin typeface="TH SarabunPSK" pitchFamily="34" charset="-34"/>
                <a:cs typeface="TH SarabunPSK" pitchFamily="34" charset="-34"/>
              </a:rPr>
              <a:t> </a:t>
            </a:r>
            <a:r>
              <a:rPr lang="en-US" sz="4400" b="1" baseline="-25000" dirty="0" smtClean="0">
                <a:latin typeface="TH SarabunPSK" pitchFamily="34" charset="-34"/>
                <a:cs typeface="TH SarabunPSK" pitchFamily="34" charset="-34"/>
              </a:rPr>
              <a:t>(</a:t>
            </a:r>
            <a:r>
              <a:rPr lang="en-US" sz="4400" b="1" baseline="-25000" dirty="0" err="1" smtClean="0">
                <a:latin typeface="TH SarabunPSK" pitchFamily="34" charset="-34"/>
                <a:cs typeface="TH SarabunPSK" pitchFamily="34" charset="-34"/>
              </a:rPr>
              <a:t>aq</a:t>
            </a:r>
            <a:r>
              <a:rPr lang="en-US" sz="4400" b="1" baseline="-25000" dirty="0" smtClean="0">
                <a:latin typeface="TH SarabunPSK" pitchFamily="34" charset="-34"/>
                <a:cs typeface="TH SarabunPSK" pitchFamily="34" charset="-34"/>
              </a:rPr>
              <a:t>)</a:t>
            </a:r>
            <a:r>
              <a:rPr lang="en-US" sz="4400" b="1" dirty="0" smtClean="0">
                <a:latin typeface="TH SarabunPSK" pitchFamily="34" charset="-34"/>
                <a:cs typeface="TH SarabunPSK" pitchFamily="34" charset="-34"/>
              </a:rPr>
              <a:t>  +  </a:t>
            </a:r>
            <a:r>
              <a:rPr lang="en-US" sz="4400" b="1" dirty="0" err="1" smtClean="0">
                <a:latin typeface="TH SarabunPSK" pitchFamily="34" charset="-34"/>
                <a:cs typeface="TH SarabunPSK" pitchFamily="34" charset="-34"/>
              </a:rPr>
              <a:t>Cl</a:t>
            </a:r>
            <a:r>
              <a:rPr lang="en-US" sz="4400" b="1" baseline="30000" dirty="0" smtClean="0">
                <a:latin typeface="TH SarabunPSK" pitchFamily="34" charset="-34"/>
                <a:cs typeface="TH SarabunPSK" pitchFamily="34" charset="-34"/>
              </a:rPr>
              <a:t>-</a:t>
            </a:r>
            <a:r>
              <a:rPr lang="en-US" sz="4400" b="1" dirty="0">
                <a:latin typeface="TH SarabunPSK" pitchFamily="34" charset="-34"/>
                <a:cs typeface="TH SarabunPSK" pitchFamily="34" charset="-34"/>
              </a:rPr>
              <a:t> </a:t>
            </a:r>
            <a:r>
              <a:rPr lang="en-US" sz="4400" b="1" baseline="-25000" dirty="0" smtClean="0">
                <a:latin typeface="TH SarabunPSK" pitchFamily="34" charset="-34"/>
                <a:cs typeface="TH SarabunPSK" pitchFamily="34" charset="-34"/>
              </a:rPr>
              <a:t>(</a:t>
            </a:r>
            <a:r>
              <a:rPr lang="en-US" sz="4400" b="1" baseline="-25000" dirty="0" err="1" smtClean="0">
                <a:latin typeface="TH SarabunPSK" pitchFamily="34" charset="-34"/>
                <a:cs typeface="TH SarabunPSK" pitchFamily="34" charset="-34"/>
              </a:rPr>
              <a:t>aq</a:t>
            </a:r>
            <a:r>
              <a:rPr lang="en-US" sz="4400" b="1" baseline="-25000" dirty="0" smtClean="0">
                <a:latin typeface="TH SarabunPSK" pitchFamily="34" charset="-34"/>
                <a:cs typeface="TH SarabunPSK" pitchFamily="34" charset="-34"/>
              </a:rPr>
              <a:t>)</a:t>
            </a:r>
            <a:r>
              <a:rPr lang="en-US" sz="4400" b="1" dirty="0" smtClean="0">
                <a:latin typeface="TH SarabunPSK" pitchFamily="34" charset="-34"/>
                <a:cs typeface="TH SarabunPSK" pitchFamily="34" charset="-34"/>
              </a:rPr>
              <a:t> </a:t>
            </a:r>
            <a:endParaRPr lang="th-TH" sz="4400" b="1" dirty="0">
              <a:latin typeface="TH SarabunPSK" pitchFamily="34" charset="-34"/>
              <a:cs typeface="TH SarabunPSK" pitchFamily="34" charset="-34"/>
            </a:endParaRPr>
          </a:p>
        </p:txBody>
      </p:sp>
      <p:sp>
        <p:nvSpPr>
          <p:cNvPr id="5" name="Rectangle 4"/>
          <p:cNvSpPr/>
          <p:nvPr/>
        </p:nvSpPr>
        <p:spPr>
          <a:xfrm>
            <a:off x="762000" y="4114800"/>
            <a:ext cx="7391400" cy="954107"/>
          </a:xfrm>
          <a:prstGeom prst="rect">
            <a:avLst/>
          </a:prstGeom>
        </p:spPr>
        <p:txBody>
          <a:bodyPr wrap="square">
            <a:spAutoFit/>
          </a:bodyPr>
          <a:lstStyle/>
          <a:p>
            <a:r>
              <a:rPr lang="en-US" dirty="0"/>
              <a:t>CaCO</a:t>
            </a:r>
            <a:r>
              <a:rPr lang="en-US" baseline="-25000" dirty="0"/>
              <a:t>3</a:t>
            </a:r>
            <a:r>
              <a:rPr lang="en-US" dirty="0"/>
              <a:t> + </a:t>
            </a:r>
            <a:r>
              <a:rPr lang="en-US" dirty="0" smtClean="0"/>
              <a:t>H</a:t>
            </a:r>
            <a:r>
              <a:rPr lang="en-US" baseline="-25000" dirty="0" smtClean="0"/>
              <a:t>2</a:t>
            </a:r>
            <a:r>
              <a:rPr lang="en-US" dirty="0" smtClean="0"/>
              <a:t>CO</a:t>
            </a:r>
            <a:r>
              <a:rPr lang="en-US" baseline="-25000" dirty="0" smtClean="0"/>
              <a:t>3      </a:t>
            </a:r>
            <a:r>
              <a:rPr lang="en-US" dirty="0" smtClean="0"/>
              <a:t> </a:t>
            </a:r>
            <a:r>
              <a:rPr lang="en-US" dirty="0"/>
              <a:t>--------&gt; </a:t>
            </a:r>
            <a:r>
              <a:rPr lang="en-US" dirty="0" smtClean="0"/>
              <a:t>  Ca</a:t>
            </a:r>
            <a:r>
              <a:rPr lang="en-US" baseline="30000" dirty="0" smtClean="0"/>
              <a:t>2</a:t>
            </a:r>
            <a:r>
              <a:rPr lang="en-US" baseline="30000" dirty="0"/>
              <a:t>+ </a:t>
            </a:r>
            <a:r>
              <a:rPr lang="en-US" baseline="30000" dirty="0" smtClean="0"/>
              <a:t>  </a:t>
            </a:r>
            <a:r>
              <a:rPr lang="en-US" dirty="0" smtClean="0"/>
              <a:t>+    2(HCO</a:t>
            </a:r>
            <a:r>
              <a:rPr lang="en-US" baseline="-25000" dirty="0" smtClean="0"/>
              <a:t>3</a:t>
            </a:r>
            <a:r>
              <a:rPr lang="en-US" dirty="0"/>
              <a:t>)</a:t>
            </a:r>
            <a:r>
              <a:rPr lang="en-US" baseline="30000" dirty="0"/>
              <a:t>-</a:t>
            </a:r>
            <a:r>
              <a:rPr lang="en-US" dirty="0"/>
              <a:t/>
            </a:r>
            <a:br>
              <a:rPr lang="en-US" dirty="0"/>
            </a:br>
            <a:r>
              <a:rPr lang="th-TH" dirty="0"/>
              <a:t>แคล</a:t>
            </a:r>
            <a:r>
              <a:rPr lang="th-TH" dirty="0" smtClean="0"/>
              <a:t>ไซต์     </a:t>
            </a:r>
            <a:r>
              <a:rPr lang="th-TH" dirty="0"/>
              <a:t>กรดคาร์บอนิก </a:t>
            </a:r>
            <a:r>
              <a:rPr lang="th-TH" dirty="0" smtClean="0"/>
              <a:t>        แคลเซียมไอออน      </a:t>
            </a:r>
            <a:r>
              <a:rPr lang="th-TH" dirty="0"/>
              <a:t>ไบคาร์บอเนต</a:t>
            </a: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37</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61" y="1295400"/>
            <a:ext cx="8432798" cy="396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341293"/>
            <a:ext cx="7696200" cy="523220"/>
          </a:xfrm>
          <a:prstGeom prst="rect">
            <a:avLst/>
          </a:prstGeom>
        </p:spPr>
        <p:txBody>
          <a:bodyPr wrap="square">
            <a:spAutoFit/>
          </a:bodyPr>
          <a:lstStyle/>
          <a:p>
            <a:r>
              <a:rPr lang="th-TH" b="1" dirty="0">
                <a:latin typeface="TH SarabunPSK" pitchFamily="34" charset="-34"/>
                <a:cs typeface="TH SarabunPSK" pitchFamily="34" charset="-34"/>
              </a:rPr>
              <a:t>ตัวอย่างของชนิดหินที่ทำปฏิกิริยาเคมีแล้วได้แร่ใหม่เกิดขึ้น</a:t>
            </a:r>
          </a:p>
        </p:txBody>
      </p:sp>
    </p:spTree>
    <p:extLst>
      <p:ext uri="{BB962C8B-B14F-4D97-AF65-F5344CB8AC3E}">
        <p14:creationId xmlns:p14="http://schemas.microsoft.com/office/powerpoint/2010/main" val="4294873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38</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838200" y="685800"/>
            <a:ext cx="4960012" cy="523220"/>
          </a:xfrm>
          <a:prstGeom prst="rect">
            <a:avLst/>
          </a:prstGeom>
        </p:spPr>
        <p:txBody>
          <a:bodyPr wrap="none">
            <a:spAutoFit/>
          </a:bodyPr>
          <a:lstStyle/>
          <a:p>
            <a:r>
              <a:rPr lang="en-US" b="1" dirty="0" smtClean="0">
                <a:latin typeface="TH SarabunPSK" pitchFamily="34" charset="-34"/>
                <a:cs typeface="TH SarabunPSK" pitchFamily="34" charset="-34"/>
              </a:rPr>
              <a:t>3. </a:t>
            </a:r>
            <a:r>
              <a:rPr lang="th-TH" b="1" dirty="0" smtClean="0">
                <a:latin typeface="TH SarabunPSK" pitchFamily="34" charset="-34"/>
                <a:cs typeface="TH SarabunPSK" pitchFamily="34" charset="-34"/>
              </a:rPr>
              <a:t>การผุพังทางชีวภาพ  </a:t>
            </a:r>
            <a:r>
              <a:rPr lang="en-US" b="1" dirty="0" smtClean="0">
                <a:latin typeface="TH SarabunPSK" pitchFamily="34" charset="-34"/>
                <a:cs typeface="TH SarabunPSK" pitchFamily="34" charset="-34"/>
              </a:rPr>
              <a:t>Biological </a:t>
            </a:r>
            <a:r>
              <a:rPr lang="en-US" b="1" dirty="0">
                <a:latin typeface="TH SarabunPSK" pitchFamily="34" charset="-34"/>
                <a:cs typeface="TH SarabunPSK" pitchFamily="34" charset="-34"/>
              </a:rPr>
              <a:t>weathering</a:t>
            </a:r>
            <a:endParaRPr lang="th-TH" b="1" dirty="0">
              <a:latin typeface="TH SarabunPSK" pitchFamily="34" charset="-34"/>
              <a:cs typeface="TH SarabunPSK" pitchFamily="34" charset="-34"/>
            </a:endParaRPr>
          </a:p>
        </p:txBody>
      </p:sp>
      <p:pic>
        <p:nvPicPr>
          <p:cNvPr id="22530" name="Picture 2" descr="File:Lava z1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00175"/>
            <a:ext cx="6019800" cy="45148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22779" y="6046055"/>
            <a:ext cx="6044821" cy="584775"/>
          </a:xfrm>
          <a:prstGeom prst="rect">
            <a:avLst/>
          </a:prstGeom>
        </p:spPr>
        <p:txBody>
          <a:bodyPr wrap="square">
            <a:spAutoFit/>
          </a:bodyPr>
          <a:lstStyle/>
          <a:p>
            <a:r>
              <a:rPr lang="en-US" sz="3200" b="1" dirty="0">
                <a:latin typeface="TH SarabunPSK" pitchFamily="34" charset="-34"/>
                <a:cs typeface="TH SarabunPSK" pitchFamily="34" charset="-34"/>
              </a:rPr>
              <a:t>Biological weathering of lava by lichen</a:t>
            </a:r>
            <a:endParaRPr lang="th-TH" sz="3200" b="1" dirty="0">
              <a:latin typeface="TH SarabunPSK" pitchFamily="34" charset="-34"/>
              <a:cs typeface="TH SarabunPSK" pitchFamily="34" charset="-34"/>
            </a:endParaRP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39</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4" name="Rectangle 3"/>
          <p:cNvSpPr/>
          <p:nvPr/>
        </p:nvSpPr>
        <p:spPr>
          <a:xfrm>
            <a:off x="304800" y="457200"/>
            <a:ext cx="7848600" cy="4832092"/>
          </a:xfrm>
          <a:prstGeom prst="rect">
            <a:avLst/>
          </a:prstGeom>
        </p:spPr>
        <p:txBody>
          <a:bodyPr wrap="square">
            <a:spAutoFit/>
          </a:bodyPr>
          <a:lstStyle/>
          <a:p>
            <a:r>
              <a:rPr lang="th-TH" dirty="0">
                <a:latin typeface="TH SarabunPSK" pitchFamily="34" charset="-34"/>
                <a:cs typeface="TH SarabunPSK" pitchFamily="34" charset="-34"/>
              </a:rPr>
              <a:t>กระบวนการ</a:t>
            </a:r>
            <a:r>
              <a:rPr lang="th-TH" dirty="0" smtClean="0">
                <a:latin typeface="TH SarabunPSK" pitchFamily="34" charset="-34"/>
                <a:cs typeface="TH SarabunPSK" pitchFamily="34" charset="-34"/>
              </a:rPr>
              <a:t>ที่เกิดขึ้น ที่ผิว</a:t>
            </a:r>
            <a:r>
              <a:rPr lang="th-TH" dirty="0">
                <a:latin typeface="TH SarabunPSK" pitchFamily="34" charset="-34"/>
                <a:cs typeface="TH SarabunPSK" pitchFamily="34" charset="-34"/>
              </a:rPr>
              <a:t>โลก (</a:t>
            </a:r>
            <a:r>
              <a:rPr lang="en-US" dirty="0" err="1">
                <a:latin typeface="TH SarabunPSK" pitchFamily="34" charset="-34"/>
                <a:cs typeface="TH SarabunPSK" pitchFamily="34" charset="-34"/>
              </a:rPr>
              <a:t>Exogenic</a:t>
            </a:r>
            <a:r>
              <a:rPr lang="en-US" dirty="0">
                <a:latin typeface="TH SarabunPSK" pitchFamily="34" charset="-34"/>
                <a:cs typeface="TH SarabunPSK" pitchFamily="34" charset="-34"/>
              </a:rPr>
              <a:t> Process) </a:t>
            </a:r>
            <a:r>
              <a:rPr lang="th-TH" dirty="0">
                <a:latin typeface="TH SarabunPSK" pitchFamily="34" charset="-34"/>
                <a:cs typeface="TH SarabunPSK" pitchFamily="34" charset="-34"/>
              </a:rPr>
              <a:t>เป็นการปรับตัวให้สู่ระดับ</a:t>
            </a:r>
          </a:p>
          <a:p>
            <a:r>
              <a:rPr lang="en-US" dirty="0">
                <a:latin typeface="TH SarabunPSK" pitchFamily="34" charset="-34"/>
                <a:cs typeface="TH SarabunPSK" pitchFamily="34" charset="-34"/>
              </a:rPr>
              <a:t>(gradation) </a:t>
            </a:r>
            <a:r>
              <a:rPr lang="th-TH" dirty="0" smtClean="0">
                <a:latin typeface="TH SarabunPSK" pitchFamily="34" charset="-34"/>
                <a:cs typeface="TH SarabunPSK" pitchFamily="34" charset="-34"/>
              </a:rPr>
              <a:t>เพื่อ</a:t>
            </a:r>
            <a:r>
              <a:rPr lang="th-TH" dirty="0">
                <a:latin typeface="TH SarabunPSK" pitchFamily="34" charset="-34"/>
                <a:cs typeface="TH SarabunPSK" pitchFamily="34" charset="-34"/>
              </a:rPr>
              <a:t>ทำให้ผิวโลกอยู่ในระดับเดียวกัน</a:t>
            </a:r>
            <a:r>
              <a:rPr lang="th-TH" dirty="0" smtClean="0">
                <a:latin typeface="TH SarabunPSK" pitchFamily="34" charset="-34"/>
                <a:cs typeface="TH SarabunPSK" pitchFamily="34" charset="-34"/>
              </a:rPr>
              <a:t>หมด</a:t>
            </a:r>
          </a:p>
          <a:p>
            <a:r>
              <a:rPr lang="th-TH" dirty="0" smtClean="0">
                <a:latin typeface="TH SarabunPSK" pitchFamily="34" charset="-34"/>
                <a:cs typeface="TH SarabunPSK" pitchFamily="34" charset="-34"/>
              </a:rPr>
              <a:t> มีทั้งการการ</a:t>
            </a:r>
            <a:r>
              <a:rPr lang="th-TH" dirty="0">
                <a:latin typeface="TH SarabunPSK" pitchFamily="34" charset="-34"/>
                <a:cs typeface="TH SarabunPSK" pitchFamily="34" charset="-34"/>
              </a:rPr>
              <a:t>ลดระดับ (</a:t>
            </a:r>
            <a:r>
              <a:rPr lang="en-US" dirty="0" smtClean="0">
                <a:latin typeface="TH SarabunPSK" pitchFamily="34" charset="-34"/>
                <a:cs typeface="TH SarabunPSK" pitchFamily="34" charset="-34"/>
              </a:rPr>
              <a:t>degradation)</a:t>
            </a:r>
            <a:r>
              <a:rPr lang="th-TH" dirty="0" smtClean="0">
                <a:latin typeface="TH SarabunPSK" pitchFamily="34" charset="-34"/>
                <a:cs typeface="TH SarabunPSK" pitchFamily="34" charset="-34"/>
              </a:rPr>
              <a:t> และ </a:t>
            </a:r>
            <a:r>
              <a:rPr lang="th-TH" dirty="0">
                <a:latin typeface="TH SarabunPSK" pitchFamily="34" charset="-34"/>
                <a:cs typeface="TH SarabunPSK" pitchFamily="34" charset="-34"/>
              </a:rPr>
              <a:t>การ</a:t>
            </a:r>
            <a:r>
              <a:rPr lang="th-TH" dirty="0" smtClean="0">
                <a:latin typeface="TH SarabunPSK" pitchFamily="34" charset="-34"/>
                <a:cs typeface="TH SarabunPSK" pitchFamily="34" charset="-34"/>
              </a:rPr>
              <a:t>เพิ่มระดับ </a:t>
            </a:r>
            <a:r>
              <a:rPr lang="th-TH" dirty="0">
                <a:latin typeface="TH SarabunPSK" pitchFamily="34" charset="-34"/>
                <a:cs typeface="TH SarabunPSK" pitchFamily="34" charset="-34"/>
              </a:rPr>
              <a:t>(</a:t>
            </a:r>
            <a:r>
              <a:rPr lang="en-US" dirty="0">
                <a:latin typeface="TH SarabunPSK" pitchFamily="34" charset="-34"/>
                <a:cs typeface="TH SarabunPSK" pitchFamily="34" charset="-34"/>
              </a:rPr>
              <a:t>Aggradation)</a:t>
            </a:r>
          </a:p>
          <a:p>
            <a:endParaRPr lang="th-TH" b="1" dirty="0" smtClean="0">
              <a:latin typeface="TH SarabunPSK" pitchFamily="34" charset="-34"/>
              <a:cs typeface="TH SarabunPSK" pitchFamily="34" charset="-34"/>
            </a:endParaRPr>
          </a:p>
          <a:p>
            <a:r>
              <a:rPr lang="th-TH" b="1" dirty="0">
                <a:latin typeface="TH SarabunPSK" pitchFamily="34" charset="-34"/>
                <a:cs typeface="TH SarabunPSK" pitchFamily="34" charset="-34"/>
              </a:rPr>
              <a:t>	</a:t>
            </a:r>
            <a:r>
              <a:rPr lang="th-TH" b="1" dirty="0" smtClean="0">
                <a:latin typeface="TH SarabunPSK" pitchFamily="34" charset="-34"/>
                <a:cs typeface="TH SarabunPSK" pitchFamily="34" charset="-34"/>
              </a:rPr>
              <a:t>การ</a:t>
            </a:r>
            <a:r>
              <a:rPr lang="th-TH" b="1" dirty="0">
                <a:latin typeface="TH SarabunPSK" pitchFamily="34" charset="-34"/>
                <a:cs typeface="TH SarabunPSK" pitchFamily="34" charset="-34"/>
              </a:rPr>
              <a:t>ลดระดับ (</a:t>
            </a:r>
            <a:r>
              <a:rPr lang="en-US" b="1" dirty="0">
                <a:latin typeface="TH SarabunPSK" pitchFamily="34" charset="-34"/>
                <a:cs typeface="TH SarabunPSK" pitchFamily="34" charset="-34"/>
              </a:rPr>
              <a:t>Degradation)</a:t>
            </a:r>
          </a:p>
          <a:p>
            <a:r>
              <a:rPr lang="en-US" dirty="0" smtClean="0">
                <a:latin typeface="TH SarabunPSK" pitchFamily="34" charset="-34"/>
                <a:cs typeface="TH SarabunPSK" pitchFamily="34" charset="-34"/>
              </a:rPr>
              <a:t>	</a:t>
            </a:r>
            <a:r>
              <a:rPr lang="en-US" dirty="0" smtClean="0">
                <a:solidFill>
                  <a:schemeClr val="tx1">
                    <a:lumMod val="75000"/>
                    <a:lumOff val="25000"/>
                  </a:schemeClr>
                </a:solidFill>
                <a:latin typeface="TH SarabunPSK" pitchFamily="34" charset="-34"/>
                <a:cs typeface="TH SarabunPSK" pitchFamily="34" charset="-34"/>
              </a:rPr>
              <a:t>o </a:t>
            </a:r>
            <a:r>
              <a:rPr lang="th-TH" b="1" dirty="0">
                <a:solidFill>
                  <a:schemeClr val="tx1">
                    <a:lumMod val="75000"/>
                    <a:lumOff val="25000"/>
                  </a:schemeClr>
                </a:solidFill>
                <a:latin typeface="TH SarabunPSK" pitchFamily="34" charset="-34"/>
                <a:cs typeface="TH SarabunPSK" pitchFamily="34" charset="-34"/>
              </a:rPr>
              <a:t>กระบวนการผุพังอยู่กับ</a:t>
            </a:r>
            <a:r>
              <a:rPr lang="th-TH" b="1" dirty="0" smtClean="0">
                <a:solidFill>
                  <a:schemeClr val="tx1">
                    <a:lumMod val="75000"/>
                    <a:lumOff val="25000"/>
                  </a:schemeClr>
                </a:solidFill>
                <a:latin typeface="TH SarabunPSK" pitchFamily="34" charset="-34"/>
                <a:cs typeface="TH SarabunPSK" pitchFamily="34" charset="-34"/>
              </a:rPr>
              <a:t>ที่ </a:t>
            </a:r>
            <a:r>
              <a:rPr lang="th-TH" b="1" dirty="0">
                <a:solidFill>
                  <a:schemeClr val="tx1">
                    <a:lumMod val="75000"/>
                    <a:lumOff val="25000"/>
                  </a:schemeClr>
                </a:solidFill>
                <a:latin typeface="TH SarabunPSK" pitchFamily="34" charset="-34"/>
                <a:cs typeface="TH SarabunPSK" pitchFamily="34" charset="-34"/>
              </a:rPr>
              <a:t>(</a:t>
            </a:r>
            <a:r>
              <a:rPr lang="en-US" b="1" dirty="0">
                <a:solidFill>
                  <a:schemeClr val="tx1">
                    <a:lumMod val="75000"/>
                    <a:lumOff val="25000"/>
                  </a:schemeClr>
                </a:solidFill>
                <a:latin typeface="TH SarabunPSK" pitchFamily="34" charset="-34"/>
                <a:cs typeface="TH SarabunPSK" pitchFamily="34" charset="-34"/>
              </a:rPr>
              <a:t>Weathering Process)</a:t>
            </a:r>
          </a:p>
          <a:p>
            <a:r>
              <a:rPr lang="th-TH" b="1" dirty="0">
                <a:solidFill>
                  <a:schemeClr val="tx1">
                    <a:lumMod val="75000"/>
                    <a:lumOff val="25000"/>
                  </a:schemeClr>
                </a:solidFill>
                <a:latin typeface="TH SarabunPSK" pitchFamily="34" charset="-34"/>
                <a:cs typeface="TH SarabunPSK" pitchFamily="34" charset="-34"/>
              </a:rPr>
              <a:t> </a:t>
            </a:r>
            <a:r>
              <a:rPr lang="th-TH" b="1" dirty="0" smtClean="0">
                <a:solidFill>
                  <a:schemeClr val="tx1">
                    <a:lumMod val="75000"/>
                    <a:lumOff val="25000"/>
                  </a:schemeClr>
                </a:solidFill>
                <a:latin typeface="TH SarabunPSK" pitchFamily="34" charset="-34"/>
                <a:cs typeface="TH SarabunPSK" pitchFamily="34" charset="-34"/>
              </a:rPr>
              <a:t>		การ</a:t>
            </a:r>
            <a:r>
              <a:rPr lang="th-TH" b="1" dirty="0">
                <a:solidFill>
                  <a:schemeClr val="tx1">
                    <a:lumMod val="75000"/>
                    <a:lumOff val="25000"/>
                  </a:schemeClr>
                </a:solidFill>
                <a:latin typeface="TH SarabunPSK" pitchFamily="34" charset="-34"/>
                <a:cs typeface="TH SarabunPSK" pitchFamily="34" charset="-34"/>
              </a:rPr>
              <a:t>ผุพังทางกายภาพ (</a:t>
            </a:r>
            <a:r>
              <a:rPr lang="en-US" b="1" dirty="0">
                <a:solidFill>
                  <a:schemeClr val="tx1">
                    <a:lumMod val="75000"/>
                    <a:lumOff val="25000"/>
                  </a:schemeClr>
                </a:solidFill>
                <a:latin typeface="TH SarabunPSK" pitchFamily="34" charset="-34"/>
                <a:cs typeface="TH SarabunPSK" pitchFamily="34" charset="-34"/>
              </a:rPr>
              <a:t>Physical Weathering)</a:t>
            </a:r>
          </a:p>
          <a:p>
            <a:r>
              <a:rPr lang="th-TH" b="1" dirty="0">
                <a:solidFill>
                  <a:schemeClr val="tx1">
                    <a:lumMod val="75000"/>
                    <a:lumOff val="25000"/>
                  </a:schemeClr>
                </a:solidFill>
                <a:latin typeface="TH SarabunPSK" pitchFamily="34" charset="-34"/>
                <a:cs typeface="TH SarabunPSK" pitchFamily="34" charset="-34"/>
              </a:rPr>
              <a:t> </a:t>
            </a:r>
            <a:r>
              <a:rPr lang="th-TH" b="1" dirty="0" smtClean="0">
                <a:solidFill>
                  <a:schemeClr val="tx1">
                    <a:lumMod val="75000"/>
                    <a:lumOff val="25000"/>
                  </a:schemeClr>
                </a:solidFill>
                <a:latin typeface="TH SarabunPSK" pitchFamily="34" charset="-34"/>
                <a:cs typeface="TH SarabunPSK" pitchFamily="34" charset="-34"/>
              </a:rPr>
              <a:t>		การ</a:t>
            </a:r>
            <a:r>
              <a:rPr lang="th-TH" b="1" dirty="0">
                <a:solidFill>
                  <a:schemeClr val="tx1">
                    <a:lumMod val="75000"/>
                    <a:lumOff val="25000"/>
                  </a:schemeClr>
                </a:solidFill>
                <a:latin typeface="TH SarabunPSK" pitchFamily="34" charset="-34"/>
                <a:cs typeface="TH SarabunPSK" pitchFamily="34" charset="-34"/>
              </a:rPr>
              <a:t>ผุพังทางเคมี (</a:t>
            </a:r>
            <a:r>
              <a:rPr lang="en-US" b="1" dirty="0">
                <a:solidFill>
                  <a:schemeClr val="tx1">
                    <a:lumMod val="75000"/>
                    <a:lumOff val="25000"/>
                  </a:schemeClr>
                </a:solidFill>
                <a:latin typeface="TH SarabunPSK" pitchFamily="34" charset="-34"/>
                <a:cs typeface="TH SarabunPSK" pitchFamily="34" charset="-34"/>
              </a:rPr>
              <a:t>Chemical Weathering)</a:t>
            </a:r>
          </a:p>
          <a:p>
            <a:r>
              <a:rPr lang="th-TH" b="1" dirty="0">
                <a:solidFill>
                  <a:schemeClr val="tx1">
                    <a:lumMod val="75000"/>
                    <a:lumOff val="25000"/>
                  </a:schemeClr>
                </a:solidFill>
                <a:latin typeface="TH SarabunPSK" pitchFamily="34" charset="-34"/>
                <a:cs typeface="TH SarabunPSK" pitchFamily="34" charset="-34"/>
              </a:rPr>
              <a:t> </a:t>
            </a:r>
            <a:r>
              <a:rPr lang="th-TH" b="1" dirty="0" smtClean="0">
                <a:solidFill>
                  <a:schemeClr val="tx1">
                    <a:lumMod val="75000"/>
                    <a:lumOff val="25000"/>
                  </a:schemeClr>
                </a:solidFill>
                <a:latin typeface="TH SarabunPSK" pitchFamily="34" charset="-34"/>
                <a:cs typeface="TH SarabunPSK" pitchFamily="34" charset="-34"/>
              </a:rPr>
              <a:t>		การ</a:t>
            </a:r>
            <a:r>
              <a:rPr lang="th-TH" b="1" dirty="0">
                <a:solidFill>
                  <a:schemeClr val="tx1">
                    <a:lumMod val="75000"/>
                    <a:lumOff val="25000"/>
                  </a:schemeClr>
                </a:solidFill>
                <a:latin typeface="TH SarabunPSK" pitchFamily="34" charset="-34"/>
                <a:cs typeface="TH SarabunPSK" pitchFamily="34" charset="-34"/>
              </a:rPr>
              <a:t>ผุ</a:t>
            </a:r>
            <a:r>
              <a:rPr lang="th-TH" b="1" dirty="0" smtClean="0">
                <a:solidFill>
                  <a:schemeClr val="tx1">
                    <a:lumMod val="75000"/>
                    <a:lumOff val="25000"/>
                  </a:schemeClr>
                </a:solidFill>
                <a:latin typeface="TH SarabunPSK" pitchFamily="34" charset="-34"/>
                <a:cs typeface="TH SarabunPSK" pitchFamily="34" charset="-34"/>
              </a:rPr>
              <a:t>พังทางชีวภาพ (</a:t>
            </a:r>
            <a:r>
              <a:rPr lang="en-US" b="1" dirty="0" smtClean="0">
                <a:solidFill>
                  <a:schemeClr val="tx1">
                    <a:lumMod val="75000"/>
                    <a:lumOff val="25000"/>
                  </a:schemeClr>
                </a:solidFill>
                <a:latin typeface="TH SarabunPSK" pitchFamily="34" charset="-34"/>
                <a:cs typeface="TH SarabunPSK" pitchFamily="34" charset="-34"/>
              </a:rPr>
              <a:t>Biological </a:t>
            </a:r>
            <a:r>
              <a:rPr lang="en-US" b="1" dirty="0">
                <a:solidFill>
                  <a:schemeClr val="tx1">
                    <a:lumMod val="75000"/>
                    <a:lumOff val="25000"/>
                  </a:schemeClr>
                </a:solidFill>
                <a:latin typeface="TH SarabunPSK" pitchFamily="34" charset="-34"/>
                <a:cs typeface="TH SarabunPSK" pitchFamily="34" charset="-34"/>
              </a:rPr>
              <a:t>Weathering</a:t>
            </a:r>
            <a:r>
              <a:rPr lang="en-US" b="1" dirty="0" smtClean="0">
                <a:solidFill>
                  <a:schemeClr val="tx1">
                    <a:lumMod val="75000"/>
                    <a:lumOff val="25000"/>
                  </a:schemeClr>
                </a:solidFill>
                <a:latin typeface="TH SarabunPSK" pitchFamily="34" charset="-34"/>
                <a:cs typeface="TH SarabunPSK" pitchFamily="34" charset="-34"/>
              </a:rPr>
              <a:t>)</a:t>
            </a:r>
            <a:endParaRPr lang="en-US" b="1" dirty="0">
              <a:solidFill>
                <a:schemeClr val="tx1">
                  <a:lumMod val="75000"/>
                  <a:lumOff val="25000"/>
                </a:schemeClr>
              </a:solidFill>
              <a:latin typeface="TH SarabunPSK" pitchFamily="34" charset="-34"/>
              <a:cs typeface="TH SarabunPSK" pitchFamily="34" charset="-34"/>
            </a:endParaRPr>
          </a:p>
          <a:p>
            <a:r>
              <a:rPr lang="en-US" dirty="0" smtClean="0">
                <a:latin typeface="TH SarabunPSK" pitchFamily="34" charset="-34"/>
                <a:cs typeface="TH SarabunPSK" pitchFamily="34" charset="-34"/>
              </a:rPr>
              <a:t>	</a:t>
            </a:r>
            <a:r>
              <a:rPr lang="en-US" dirty="0" smtClean="0">
                <a:solidFill>
                  <a:srgbClr val="FF0000"/>
                </a:solidFill>
                <a:latin typeface="TH SarabunPSK" pitchFamily="34" charset="-34"/>
                <a:cs typeface="TH SarabunPSK" pitchFamily="34" charset="-34"/>
              </a:rPr>
              <a:t>o </a:t>
            </a:r>
            <a:r>
              <a:rPr lang="th-TH" dirty="0">
                <a:solidFill>
                  <a:srgbClr val="FF0000"/>
                </a:solidFill>
                <a:latin typeface="TH SarabunPSK" pitchFamily="34" charset="-34"/>
                <a:cs typeface="TH SarabunPSK" pitchFamily="34" charset="-34"/>
              </a:rPr>
              <a:t>กระบวนการกัดกร่อนซะ</a:t>
            </a:r>
            <a:r>
              <a:rPr lang="th-TH" dirty="0" smtClean="0">
                <a:solidFill>
                  <a:srgbClr val="FF0000"/>
                </a:solidFill>
                <a:latin typeface="TH SarabunPSK" pitchFamily="34" charset="-34"/>
                <a:cs typeface="TH SarabunPSK" pitchFamily="34" charset="-34"/>
              </a:rPr>
              <a:t>ล้าง </a:t>
            </a:r>
            <a:r>
              <a:rPr lang="th-TH" dirty="0">
                <a:solidFill>
                  <a:srgbClr val="FF0000"/>
                </a:solidFill>
                <a:latin typeface="TH SarabunPSK" pitchFamily="34" charset="-34"/>
                <a:cs typeface="TH SarabunPSK" pitchFamily="34" charset="-34"/>
              </a:rPr>
              <a:t>(</a:t>
            </a:r>
            <a:r>
              <a:rPr lang="en-US" dirty="0">
                <a:solidFill>
                  <a:srgbClr val="FF0000"/>
                </a:solidFill>
                <a:latin typeface="TH SarabunPSK" pitchFamily="34" charset="-34"/>
                <a:cs typeface="TH SarabunPSK" pitchFamily="34" charset="-34"/>
              </a:rPr>
              <a:t>Erosion)</a:t>
            </a:r>
          </a:p>
          <a:p>
            <a:r>
              <a:rPr lang="en-US" dirty="0" smtClean="0">
                <a:latin typeface="TH SarabunPSK" pitchFamily="34" charset="-34"/>
                <a:cs typeface="TH SarabunPSK" pitchFamily="34" charset="-34"/>
              </a:rPr>
              <a:t>	o </a:t>
            </a:r>
            <a:r>
              <a:rPr lang="th-TH" dirty="0">
                <a:latin typeface="TH SarabunPSK" pitchFamily="34" charset="-34"/>
                <a:cs typeface="TH SarabunPSK" pitchFamily="34" charset="-34"/>
              </a:rPr>
              <a:t>การถล่มของมวลสาร (</a:t>
            </a:r>
            <a:r>
              <a:rPr lang="en-US" dirty="0">
                <a:latin typeface="TH SarabunPSK" pitchFamily="34" charset="-34"/>
                <a:cs typeface="TH SarabunPSK" pitchFamily="34" charset="-34"/>
              </a:rPr>
              <a:t>Mass-wasting</a:t>
            </a:r>
            <a:r>
              <a:rPr lang="en-US" dirty="0" smtClean="0">
                <a:latin typeface="TH SarabunPSK" pitchFamily="34" charset="-34"/>
                <a:cs typeface="TH SarabunPSK" pitchFamily="34" charset="-34"/>
              </a:rPr>
              <a:t>)</a:t>
            </a:r>
            <a:endParaRPr lang="en-US" dirty="0">
              <a:latin typeface="TH SarabunPSK" pitchFamily="34" charset="-34"/>
              <a:cs typeface="TH SarabunPSK" pitchFamily="34" charset="-34"/>
            </a:endParaRPr>
          </a:p>
        </p:txBody>
      </p:sp>
    </p:spTree>
    <p:extLst>
      <p:ext uri="{BB962C8B-B14F-4D97-AF65-F5344CB8AC3E}">
        <p14:creationId xmlns:p14="http://schemas.microsoft.com/office/powerpoint/2010/main" val="3844598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4</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5" name="Rectangle 4"/>
          <p:cNvSpPr/>
          <p:nvPr/>
        </p:nvSpPr>
        <p:spPr>
          <a:xfrm>
            <a:off x="461749" y="381000"/>
            <a:ext cx="7391400" cy="4078039"/>
          </a:xfrm>
          <a:prstGeom prst="rect">
            <a:avLst/>
          </a:prstGeom>
        </p:spPr>
        <p:txBody>
          <a:bodyPr wrap="square">
            <a:spAutoFit/>
          </a:bodyPr>
          <a:lstStyle/>
          <a:p>
            <a:r>
              <a:rPr lang="th-TH" sz="5400" b="1" dirty="0">
                <a:latin typeface="TH SarabunPSK" pitchFamily="34" charset="-34"/>
                <a:cs typeface="TH SarabunPSK" pitchFamily="34" charset="-34"/>
              </a:rPr>
              <a:t>ดิน (</a:t>
            </a:r>
            <a:r>
              <a:rPr lang="en-US" sz="5400" b="1" dirty="0">
                <a:latin typeface="TH SarabunPSK" pitchFamily="34" charset="-34"/>
                <a:cs typeface="TH SarabunPSK" pitchFamily="34" charset="-34"/>
              </a:rPr>
              <a:t>Soil) </a:t>
            </a:r>
            <a:endParaRPr lang="th-TH" sz="5400" b="1" dirty="0" smtClean="0">
              <a:latin typeface="TH SarabunPSK" pitchFamily="34" charset="-34"/>
              <a:cs typeface="TH SarabunPSK" pitchFamily="34" charset="-34"/>
            </a:endParaRPr>
          </a:p>
          <a:p>
            <a:endParaRPr lang="th-TH" sz="900" b="1" dirty="0">
              <a:latin typeface="TH SarabunPSK" pitchFamily="34" charset="-34"/>
              <a:cs typeface="TH SarabunPSK" pitchFamily="34" charset="-34"/>
            </a:endParaRPr>
          </a:p>
          <a:p>
            <a:r>
              <a:rPr lang="th-TH" dirty="0" smtClean="0">
                <a:latin typeface="TH SarabunPSK" pitchFamily="34" charset="-34"/>
                <a:cs typeface="TH SarabunPSK" pitchFamily="34" charset="-34"/>
              </a:rPr>
              <a:t>หมายถึง </a:t>
            </a:r>
            <a:r>
              <a:rPr lang="th-TH" dirty="0">
                <a:latin typeface="TH SarabunPSK" pitchFamily="34" charset="-34"/>
                <a:cs typeface="TH SarabunPSK" pitchFamily="34" charset="-34"/>
              </a:rPr>
              <a:t>วัตถุที่เกิดขึ้นตามธรรมชาติจากการสลายตัวทางกายภาพ และทางเคมีของหินและแร่ รวมกับสารอินทรีย์ ที่เกิดจากการสลายตัวของซากพืชซากสัตว์เป็นผิวชั้นบนที่หุ้มห่อโลก ดินมีลักษณะและคุณสมบัติต่างกันไปในที่ต่างๆ ตามสภาพภูมิอากาศ ภูมิประเทศ วัตถุต้นกำเนิด สิ่งมีชีวิตและระยะเวลาการสร้างตัวของดิน</a:t>
            </a:r>
          </a:p>
          <a:p>
            <a:r>
              <a:rPr lang="th-TH" dirty="0">
                <a:latin typeface="TH SarabunPSK" pitchFamily="34" charset="-34"/>
                <a:cs typeface="TH SarabunPSK" pitchFamily="34" charset="-34"/>
              </a:rPr>
              <a:t> </a:t>
            </a:r>
          </a:p>
          <a:p>
            <a:r>
              <a:rPr lang="th-TH" dirty="0">
                <a:latin typeface="TH SarabunPSK" pitchFamily="34" charset="-34"/>
                <a:cs typeface="TH SarabunPSK" pitchFamily="34" charset="-34"/>
              </a:rPr>
              <a:t> </a:t>
            </a:r>
          </a:p>
        </p:txBody>
      </p:sp>
      <p:pic>
        <p:nvPicPr>
          <p:cNvPr id="6146" name="Picture 2" descr="Testing Soil Composi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749" y="3716457"/>
            <a:ext cx="3455550" cy="257328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oil typ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449" y="3716457"/>
            <a:ext cx="4119349" cy="2553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0534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40</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533400" y="1368061"/>
            <a:ext cx="7543800" cy="1384995"/>
          </a:xfrm>
          <a:prstGeom prst="rect">
            <a:avLst/>
          </a:prstGeom>
        </p:spPr>
        <p:txBody>
          <a:bodyPr wrap="square">
            <a:spAutoFit/>
          </a:bodyPr>
          <a:lstStyle/>
          <a:p>
            <a:r>
              <a:rPr lang="th-TH" b="1" dirty="0" smtClean="0">
                <a:latin typeface="TH SarabunPSK" pitchFamily="34" charset="-34"/>
                <a:cs typeface="TH SarabunPSK" pitchFamily="34" charset="-34"/>
              </a:rPr>
              <a:t>เป็นการ</a:t>
            </a:r>
            <a:r>
              <a:rPr lang="th-TH" b="1" dirty="0">
                <a:latin typeface="TH SarabunPSK" pitchFamily="34" charset="-34"/>
                <a:cs typeface="TH SarabunPSK" pitchFamily="34" charset="-34"/>
              </a:rPr>
              <a:t>ผุพังอยู่กับ</a:t>
            </a:r>
            <a:r>
              <a:rPr lang="th-TH" b="1" dirty="0" smtClean="0">
                <a:latin typeface="TH SarabunPSK" pitchFamily="34" charset="-34"/>
                <a:cs typeface="TH SarabunPSK" pitchFamily="34" charset="-34"/>
              </a:rPr>
              <a:t>ที่  </a:t>
            </a:r>
            <a:r>
              <a:rPr lang="th-TH" b="1" dirty="0">
                <a:latin typeface="TH SarabunPSK" pitchFamily="34" charset="-34"/>
                <a:cs typeface="TH SarabunPSK" pitchFamily="34" charset="-34"/>
              </a:rPr>
              <a:t>โดยการนำพา</a:t>
            </a:r>
            <a:r>
              <a:rPr lang="th-TH" b="1" dirty="0" smtClean="0">
                <a:latin typeface="TH SarabunPSK" pitchFamily="34" charset="-34"/>
                <a:cs typeface="TH SarabunPSK" pitchFamily="34" charset="-34"/>
              </a:rPr>
              <a:t>ของตัวกลาง </a:t>
            </a:r>
            <a:r>
              <a:rPr lang="th-TH" b="1" dirty="0">
                <a:latin typeface="TH SarabunPSK" pitchFamily="34" charset="-34"/>
                <a:cs typeface="TH SarabunPSK" pitchFamily="34" charset="-34"/>
              </a:rPr>
              <a:t>เช่น </a:t>
            </a:r>
            <a:r>
              <a:rPr lang="th-TH" b="1" dirty="0" smtClean="0">
                <a:latin typeface="TH SarabunPSK" pitchFamily="34" charset="-34"/>
                <a:cs typeface="TH SarabunPSK" pitchFamily="34" charset="-34"/>
              </a:rPr>
              <a:t>น้ำไหล </a:t>
            </a:r>
            <a:r>
              <a:rPr lang="th-TH" b="1" dirty="0">
                <a:latin typeface="TH SarabunPSK" pitchFamily="34" charset="-34"/>
                <a:cs typeface="TH SarabunPSK" pitchFamily="34" charset="-34"/>
              </a:rPr>
              <a:t>(</a:t>
            </a:r>
            <a:r>
              <a:rPr lang="en-US" b="1" dirty="0">
                <a:latin typeface="TH SarabunPSK" pitchFamily="34" charset="-34"/>
                <a:cs typeface="TH SarabunPSK" pitchFamily="34" charset="-34"/>
              </a:rPr>
              <a:t>running water) </a:t>
            </a:r>
            <a:r>
              <a:rPr lang="th-TH" b="1" dirty="0" smtClean="0">
                <a:latin typeface="TH SarabunPSK" pitchFamily="34" charset="-34"/>
                <a:cs typeface="TH SarabunPSK" pitchFamily="34" charset="-34"/>
              </a:rPr>
              <a:t>น้ำใต้</a:t>
            </a:r>
            <a:r>
              <a:rPr lang="th-TH" b="1" dirty="0">
                <a:latin typeface="TH SarabunPSK" pitchFamily="34" charset="-34"/>
                <a:cs typeface="TH SarabunPSK" pitchFamily="34" charset="-34"/>
              </a:rPr>
              <a:t>ดิน (</a:t>
            </a:r>
            <a:r>
              <a:rPr lang="en-US" b="1" dirty="0">
                <a:latin typeface="TH SarabunPSK" pitchFamily="34" charset="-34"/>
                <a:cs typeface="TH SarabunPSK" pitchFamily="34" charset="-34"/>
              </a:rPr>
              <a:t>groundwater) </a:t>
            </a:r>
            <a:r>
              <a:rPr lang="th-TH" b="1" dirty="0" smtClean="0">
                <a:latin typeface="TH SarabunPSK" pitchFamily="34" charset="-34"/>
                <a:cs typeface="TH SarabunPSK" pitchFamily="34" charset="-34"/>
              </a:rPr>
              <a:t>คลื่น</a:t>
            </a:r>
            <a:r>
              <a:rPr lang="th-TH" b="1" dirty="0">
                <a:latin typeface="TH SarabunPSK" pitchFamily="34" charset="-34"/>
                <a:cs typeface="TH SarabunPSK" pitchFamily="34" charset="-34"/>
              </a:rPr>
              <a:t>ทะเล (</a:t>
            </a:r>
            <a:r>
              <a:rPr lang="en-US" b="1" dirty="0">
                <a:latin typeface="TH SarabunPSK" pitchFamily="34" charset="-34"/>
                <a:cs typeface="TH SarabunPSK" pitchFamily="34" charset="-34"/>
              </a:rPr>
              <a:t>wave) </a:t>
            </a:r>
            <a:r>
              <a:rPr lang="th-TH" b="1" dirty="0" smtClean="0">
                <a:latin typeface="TH SarabunPSK" pitchFamily="34" charset="-34"/>
                <a:cs typeface="TH SarabunPSK" pitchFamily="34" charset="-34"/>
              </a:rPr>
              <a:t>ลม(</a:t>
            </a:r>
            <a:r>
              <a:rPr lang="en-US" b="1" dirty="0">
                <a:latin typeface="TH SarabunPSK" pitchFamily="34" charset="-34"/>
                <a:cs typeface="TH SarabunPSK" pitchFamily="34" charset="-34"/>
              </a:rPr>
              <a:t>wind) </a:t>
            </a:r>
            <a:endParaRPr lang="th-TH" b="1" dirty="0" smtClean="0">
              <a:latin typeface="TH SarabunPSK" pitchFamily="34" charset="-34"/>
              <a:cs typeface="TH SarabunPSK" pitchFamily="34" charset="-34"/>
            </a:endParaRPr>
          </a:p>
          <a:p>
            <a:r>
              <a:rPr lang="th-TH" b="1" dirty="0" smtClean="0">
                <a:latin typeface="TH SarabunPSK" pitchFamily="34" charset="-34"/>
                <a:cs typeface="TH SarabunPSK" pitchFamily="34" charset="-34"/>
              </a:rPr>
              <a:t>และธารน้ำแข็ง </a:t>
            </a:r>
            <a:r>
              <a:rPr lang="th-TH" b="1" dirty="0">
                <a:latin typeface="TH SarabunPSK" pitchFamily="34" charset="-34"/>
                <a:cs typeface="TH SarabunPSK" pitchFamily="34" charset="-34"/>
              </a:rPr>
              <a:t>(</a:t>
            </a:r>
            <a:r>
              <a:rPr lang="en-US" b="1" dirty="0">
                <a:latin typeface="TH SarabunPSK" pitchFamily="34" charset="-34"/>
                <a:cs typeface="TH SarabunPSK" pitchFamily="34" charset="-34"/>
              </a:rPr>
              <a:t>glacier)</a:t>
            </a:r>
            <a:endParaRPr lang="th-TH" b="1" dirty="0">
              <a:latin typeface="TH SarabunPSK" pitchFamily="34" charset="-34"/>
              <a:cs typeface="TH SarabunPSK" pitchFamily="34" charset="-34"/>
            </a:endParaRPr>
          </a:p>
        </p:txBody>
      </p:sp>
      <p:sp>
        <p:nvSpPr>
          <p:cNvPr id="4" name="Rectangle 3"/>
          <p:cNvSpPr/>
          <p:nvPr/>
        </p:nvSpPr>
        <p:spPr>
          <a:xfrm>
            <a:off x="510654" y="609600"/>
            <a:ext cx="4262705" cy="523220"/>
          </a:xfrm>
          <a:prstGeom prst="rect">
            <a:avLst/>
          </a:prstGeom>
        </p:spPr>
        <p:txBody>
          <a:bodyPr wrap="none">
            <a:spAutoFit/>
          </a:bodyPr>
          <a:lstStyle/>
          <a:p>
            <a:r>
              <a:rPr lang="en-US" b="1" dirty="0" smtClean="0">
                <a:latin typeface="TH SarabunPSK" pitchFamily="34" charset="-34"/>
                <a:cs typeface="TH SarabunPSK" pitchFamily="34" charset="-34"/>
              </a:rPr>
              <a:t>2. </a:t>
            </a:r>
            <a:r>
              <a:rPr lang="th-TH" b="1" dirty="0">
                <a:latin typeface="TH SarabunPSK" pitchFamily="34" charset="-34"/>
                <a:cs typeface="TH SarabunPSK" pitchFamily="34" charset="-34"/>
              </a:rPr>
              <a:t>กระบวนการกัดกร่อนซะล้าง (</a:t>
            </a:r>
            <a:r>
              <a:rPr lang="en-US" b="1" dirty="0">
                <a:latin typeface="TH SarabunPSK" pitchFamily="34" charset="-34"/>
                <a:cs typeface="TH SarabunPSK" pitchFamily="34" charset="-34"/>
              </a:rPr>
              <a:t>Erosion)</a:t>
            </a:r>
          </a:p>
        </p:txBody>
      </p:sp>
      <p:pic>
        <p:nvPicPr>
          <p:cNvPr id="7" name="Picture 2" descr="http://www.perceptions.couk.com/imgs/wind-erosion.jpg"/>
          <p:cNvPicPr>
            <a:picLocks noChangeAspect="1" noChangeArrowheads="1"/>
          </p:cNvPicPr>
          <p:nvPr/>
        </p:nvPicPr>
        <p:blipFill rotWithShape="1">
          <a:blip r:embed="rId2">
            <a:extLst>
              <a:ext uri="{28A0092B-C50C-407E-A947-70E740481C1C}">
                <a14:useLocalDpi xmlns:a14="http://schemas.microsoft.com/office/drawing/2010/main" val="0"/>
              </a:ext>
            </a:extLst>
          </a:blip>
          <a:srcRect b="9620"/>
          <a:stretch/>
        </p:blipFill>
        <p:spPr bwMode="auto">
          <a:xfrm>
            <a:off x="1828800" y="2753056"/>
            <a:ext cx="4724400" cy="32085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295400" y="5900410"/>
            <a:ext cx="6324474" cy="523220"/>
          </a:xfrm>
          <a:prstGeom prst="rect">
            <a:avLst/>
          </a:prstGeom>
        </p:spPr>
        <p:txBody>
          <a:bodyPr wrap="square">
            <a:spAutoFit/>
          </a:bodyPr>
          <a:lstStyle/>
          <a:p>
            <a:r>
              <a:rPr lang="en-US" b="1" dirty="0">
                <a:latin typeface="TH SarabunPSK" pitchFamily="34" charset="-34"/>
                <a:cs typeface="TH SarabunPSK" pitchFamily="34" charset="-34"/>
              </a:rPr>
              <a:t>Typical sharp-edged wind erosion (Grand Canyon)</a:t>
            </a: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41</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4" name="Picture 2" descr="File:KharazaArc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33400"/>
            <a:ext cx="5943600" cy="45370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90600" y="5253585"/>
            <a:ext cx="7162800" cy="954107"/>
          </a:xfrm>
          <a:prstGeom prst="rect">
            <a:avLst/>
          </a:prstGeom>
        </p:spPr>
        <p:txBody>
          <a:bodyPr wrap="square">
            <a:spAutoFit/>
          </a:bodyPr>
          <a:lstStyle/>
          <a:p>
            <a:r>
              <a:rPr lang="en-US" b="1" dirty="0" smtClean="0">
                <a:latin typeface="TH SarabunPSK" pitchFamily="34" charset="-34"/>
                <a:cs typeface="TH SarabunPSK" pitchFamily="34" charset="-34"/>
              </a:rPr>
              <a:t>A natural </a:t>
            </a:r>
            <a:r>
              <a:rPr lang="en-US" b="1" dirty="0">
                <a:latin typeface="TH SarabunPSK" pitchFamily="34" charset="-34"/>
                <a:cs typeface="TH SarabunPSK" pitchFamily="34" charset="-34"/>
              </a:rPr>
              <a:t>arch produced by erosion of differentially weathered rock in Jebel </a:t>
            </a:r>
            <a:r>
              <a:rPr lang="en-US" b="1" dirty="0" err="1">
                <a:latin typeface="TH SarabunPSK" pitchFamily="34" charset="-34"/>
                <a:cs typeface="TH SarabunPSK" pitchFamily="34" charset="-34"/>
              </a:rPr>
              <a:t>Kharaz</a:t>
            </a:r>
            <a:r>
              <a:rPr lang="en-US" b="1" dirty="0">
                <a:latin typeface="TH SarabunPSK" pitchFamily="34" charset="-34"/>
                <a:cs typeface="TH SarabunPSK" pitchFamily="34" charset="-34"/>
              </a:rPr>
              <a:t> (Jordan)</a:t>
            </a:r>
            <a:endParaRPr lang="th-TH" b="1" dirty="0">
              <a:latin typeface="TH SarabunPSK" pitchFamily="34" charset="-34"/>
              <a:cs typeface="TH SarabunPSK" pitchFamily="34" charset="-34"/>
            </a:endParaRP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42</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266700" y="5345373"/>
            <a:ext cx="8001000" cy="954107"/>
          </a:xfrm>
          <a:prstGeom prst="rect">
            <a:avLst/>
          </a:prstGeom>
        </p:spPr>
        <p:txBody>
          <a:bodyPr wrap="square">
            <a:spAutoFit/>
          </a:bodyPr>
          <a:lstStyle/>
          <a:p>
            <a:r>
              <a:rPr lang="en-US" dirty="0">
                <a:latin typeface="TH SarabunPSK" pitchFamily="34" charset="-34"/>
                <a:cs typeface="TH SarabunPSK" pitchFamily="34" charset="-34"/>
              </a:rPr>
              <a:t>A feature caused by wind erosion. The </a:t>
            </a:r>
            <a:r>
              <a:rPr lang="en-US" b="1" dirty="0" smtClean="0">
                <a:solidFill>
                  <a:srgbClr val="FF0000"/>
                </a:solidFill>
                <a:latin typeface="TH SarabunPSK" pitchFamily="34" charset="-34"/>
                <a:cs typeface="TH SarabunPSK" pitchFamily="34" charset="-34"/>
              </a:rPr>
              <a:t>‘rock pedestal</a:t>
            </a:r>
            <a:r>
              <a:rPr lang="en-US" b="1" dirty="0">
                <a:solidFill>
                  <a:srgbClr val="FF0000"/>
                </a:solidFill>
                <a:latin typeface="TH SarabunPSK" pitchFamily="34" charset="-34"/>
                <a:cs typeface="TH SarabunPSK" pitchFamily="34" charset="-34"/>
              </a:rPr>
              <a:t>’ </a:t>
            </a:r>
            <a:r>
              <a:rPr lang="en-US" dirty="0">
                <a:latin typeface="TH SarabunPSK" pitchFamily="34" charset="-34"/>
                <a:cs typeface="TH SarabunPSK" pitchFamily="34" charset="-34"/>
              </a:rPr>
              <a:t>effect is created by </a:t>
            </a:r>
            <a:r>
              <a:rPr lang="en-US" b="1" dirty="0">
                <a:solidFill>
                  <a:srgbClr val="FF0000"/>
                </a:solidFill>
                <a:latin typeface="TH SarabunPSK" pitchFamily="34" charset="-34"/>
                <a:cs typeface="TH SarabunPSK" pitchFamily="34" charset="-34"/>
              </a:rPr>
              <a:t>wind-blown sand </a:t>
            </a:r>
            <a:r>
              <a:rPr lang="en-US" dirty="0">
                <a:latin typeface="TH SarabunPSK" pitchFamily="34" charset="-34"/>
                <a:cs typeface="TH SarabunPSK" pitchFamily="34" charset="-34"/>
              </a:rPr>
              <a:t>whose cutting force is strongest near ground level.</a:t>
            </a:r>
            <a:endParaRPr lang="th-TH" dirty="0">
              <a:latin typeface="TH SarabunPSK" pitchFamily="34" charset="-34"/>
              <a:cs typeface="TH SarabunPSK" pitchFamily="34" charset="-34"/>
            </a:endParaRPr>
          </a:p>
        </p:txBody>
      </p:sp>
      <p:pic>
        <p:nvPicPr>
          <p:cNvPr id="1026" name="Picture 2" descr="http://farm4.staticflickr.com/3063/2766298413_9495f5ea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69414"/>
            <a:ext cx="6705600" cy="45061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07576" y="4775579"/>
            <a:ext cx="2446504" cy="523220"/>
          </a:xfrm>
          <a:prstGeom prst="rect">
            <a:avLst/>
          </a:prstGeom>
        </p:spPr>
        <p:txBody>
          <a:bodyPr wrap="none">
            <a:spAutoFit/>
          </a:bodyPr>
          <a:lstStyle/>
          <a:p>
            <a:r>
              <a:rPr lang="en-US" b="1" dirty="0" smtClean="0">
                <a:latin typeface="TH SarabunPSK" pitchFamily="34" charset="-34"/>
                <a:cs typeface="TH SarabunPSK" pitchFamily="34" charset="-34"/>
              </a:rPr>
              <a:t>The </a:t>
            </a:r>
            <a:r>
              <a:rPr lang="en-US" b="1" dirty="0">
                <a:latin typeface="TH SarabunPSK" pitchFamily="34" charset="-34"/>
                <a:cs typeface="TH SarabunPSK" pitchFamily="34" charset="-34"/>
              </a:rPr>
              <a:t>Algerian desert</a:t>
            </a:r>
            <a:endParaRPr lang="th-TH" b="1" dirty="0">
              <a:latin typeface="TH SarabunPSK" pitchFamily="34" charset="-34"/>
              <a:cs typeface="TH SarabunPSK" pitchFamily="34" charset="-34"/>
            </a:endParaRPr>
          </a:p>
        </p:txBody>
      </p:sp>
    </p:spTree>
    <p:extLst>
      <p:ext uri="{BB962C8B-B14F-4D97-AF65-F5344CB8AC3E}">
        <p14:creationId xmlns:p14="http://schemas.microsoft.com/office/powerpoint/2010/main" val="20486831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43</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4" name="Rectangle 3"/>
          <p:cNvSpPr/>
          <p:nvPr/>
        </p:nvSpPr>
        <p:spPr>
          <a:xfrm>
            <a:off x="610766" y="457200"/>
            <a:ext cx="4214615" cy="523220"/>
          </a:xfrm>
          <a:prstGeom prst="rect">
            <a:avLst/>
          </a:prstGeom>
        </p:spPr>
        <p:txBody>
          <a:bodyPr wrap="none">
            <a:spAutoFit/>
          </a:bodyPr>
          <a:lstStyle/>
          <a:p>
            <a:r>
              <a:rPr lang="en-US" b="1" dirty="0" smtClean="0">
                <a:latin typeface="TH SarabunPSK" pitchFamily="34" charset="-34"/>
                <a:cs typeface="TH SarabunPSK" pitchFamily="34" charset="-34"/>
              </a:rPr>
              <a:t>3. </a:t>
            </a:r>
            <a:r>
              <a:rPr lang="th-TH" b="1" dirty="0">
                <a:latin typeface="TH SarabunPSK" pitchFamily="34" charset="-34"/>
                <a:cs typeface="TH SarabunPSK" pitchFamily="34" charset="-34"/>
              </a:rPr>
              <a:t>การถล่มของมวลสาร (</a:t>
            </a:r>
            <a:r>
              <a:rPr lang="en-US" b="1" dirty="0">
                <a:latin typeface="TH SarabunPSK" pitchFamily="34" charset="-34"/>
                <a:cs typeface="TH SarabunPSK" pitchFamily="34" charset="-34"/>
              </a:rPr>
              <a:t>Mass-wasting)</a:t>
            </a:r>
          </a:p>
        </p:txBody>
      </p:sp>
      <p:sp>
        <p:nvSpPr>
          <p:cNvPr id="5" name="Rectangle 4"/>
          <p:cNvSpPr/>
          <p:nvPr/>
        </p:nvSpPr>
        <p:spPr>
          <a:xfrm>
            <a:off x="533400" y="1228396"/>
            <a:ext cx="7772400" cy="2246769"/>
          </a:xfrm>
          <a:prstGeom prst="rect">
            <a:avLst/>
          </a:prstGeom>
        </p:spPr>
        <p:txBody>
          <a:bodyPr wrap="square">
            <a:spAutoFit/>
          </a:bodyPr>
          <a:lstStyle/>
          <a:p>
            <a:r>
              <a:rPr lang="th-TH" dirty="0">
                <a:latin typeface="TH SarabunPSK" pitchFamily="34" charset="-34"/>
                <a:cs typeface="TH SarabunPSK" pitchFamily="34" charset="-34"/>
              </a:rPr>
              <a:t>เป็นกระบวนการ</a:t>
            </a:r>
            <a:r>
              <a:rPr lang="th-TH" dirty="0" smtClean="0">
                <a:latin typeface="TH SarabunPSK" pitchFamily="34" charset="-34"/>
                <a:cs typeface="TH SarabunPSK" pitchFamily="34" charset="-34"/>
              </a:rPr>
              <a:t>ที่มวล</a:t>
            </a:r>
            <a:r>
              <a:rPr lang="th-TH" dirty="0">
                <a:latin typeface="TH SarabunPSK" pitchFamily="34" charset="-34"/>
                <a:cs typeface="TH SarabunPSK" pitchFamily="34" charset="-34"/>
              </a:rPr>
              <a:t>หินหรือมวลดินเกิดการ</a:t>
            </a:r>
            <a:r>
              <a:rPr lang="th-TH" dirty="0" smtClean="0">
                <a:latin typeface="TH SarabunPSK" pitchFamily="34" charset="-34"/>
                <a:cs typeface="TH SarabunPSK" pitchFamily="34" charset="-34"/>
              </a:rPr>
              <a:t>เคลื่อนย้าย</a:t>
            </a:r>
            <a:r>
              <a:rPr lang="th-TH" dirty="0">
                <a:latin typeface="TH SarabunPSK" pitchFamily="34" charset="-34"/>
                <a:cs typeface="TH SarabunPSK" pitchFamily="34" charset="-34"/>
              </a:rPr>
              <a:t>หรือถล่มลงมาตามความ</a:t>
            </a:r>
            <a:r>
              <a:rPr lang="th-TH" dirty="0" smtClean="0">
                <a:latin typeface="TH SarabunPSK" pitchFamily="34" charset="-34"/>
                <a:cs typeface="TH SarabunPSK" pitchFamily="34" charset="-34"/>
              </a:rPr>
              <a:t>ลาดเอียง </a:t>
            </a:r>
            <a:r>
              <a:rPr lang="th-TH" dirty="0">
                <a:latin typeface="TH SarabunPSK" pitchFamily="34" charset="-34"/>
                <a:cs typeface="TH SarabunPSK" pitchFamily="34" charset="-34"/>
              </a:rPr>
              <a:t>(</a:t>
            </a:r>
            <a:r>
              <a:rPr lang="en-US" dirty="0">
                <a:latin typeface="TH SarabunPSK" pitchFamily="34" charset="-34"/>
                <a:cs typeface="TH SarabunPSK" pitchFamily="34" charset="-34"/>
              </a:rPr>
              <a:t>slope) </a:t>
            </a:r>
            <a:r>
              <a:rPr lang="th-TH" dirty="0">
                <a:latin typeface="TH SarabunPSK" pitchFamily="34" charset="-34"/>
                <a:cs typeface="TH SarabunPSK" pitchFamily="34" charset="-34"/>
              </a:rPr>
              <a:t>ตามแรงโน้มถ่วงของโลก </a:t>
            </a:r>
            <a:endParaRPr lang="th-TH" dirty="0" smtClean="0">
              <a:latin typeface="TH SarabunPSK" pitchFamily="34" charset="-34"/>
              <a:cs typeface="TH SarabunPSK" pitchFamily="34" charset="-34"/>
            </a:endParaRPr>
          </a:p>
          <a:p>
            <a:endParaRPr lang="th-TH" dirty="0" smtClean="0">
              <a:latin typeface="TH SarabunPSK" pitchFamily="34" charset="-34"/>
              <a:cs typeface="TH SarabunPSK" pitchFamily="34" charset="-34"/>
            </a:endParaRPr>
          </a:p>
          <a:p>
            <a:r>
              <a:rPr lang="th-TH" dirty="0" smtClean="0">
                <a:latin typeface="TH SarabunPSK" pitchFamily="34" charset="-34"/>
                <a:cs typeface="TH SarabunPSK" pitchFamily="34" charset="-34"/>
              </a:rPr>
              <a:t>มี</a:t>
            </a:r>
            <a:r>
              <a:rPr lang="th-TH" dirty="0">
                <a:latin typeface="TH SarabunPSK" pitchFamily="34" charset="-34"/>
                <a:cs typeface="TH SarabunPSK" pitchFamily="34" charset="-34"/>
              </a:rPr>
              <a:t>ปัจจัย</a:t>
            </a:r>
            <a:r>
              <a:rPr lang="th-TH" dirty="0" smtClean="0">
                <a:latin typeface="TH SarabunPSK" pitchFamily="34" charset="-34"/>
                <a:cs typeface="TH SarabunPSK" pitchFamily="34" charset="-34"/>
              </a:rPr>
              <a:t>ที่เกี่ยวข้อง</a:t>
            </a:r>
            <a:r>
              <a:rPr lang="th-TH" dirty="0">
                <a:latin typeface="TH SarabunPSK" pitchFamily="34" charset="-34"/>
                <a:cs typeface="TH SarabunPSK" pitchFamily="34" charset="-34"/>
              </a:rPr>
              <a:t>ได้แก่ ชนิดของวัสดุ </a:t>
            </a:r>
            <a:r>
              <a:rPr lang="th-TH" dirty="0" smtClean="0">
                <a:latin typeface="TH SarabunPSK" pitchFamily="34" charset="-34"/>
                <a:cs typeface="TH SarabunPSK" pitchFamily="34" charset="-34"/>
              </a:rPr>
              <a:t>ความชื้น</a:t>
            </a:r>
            <a:r>
              <a:rPr lang="th-TH" dirty="0">
                <a:latin typeface="TH SarabunPSK" pitchFamily="34" charset="-34"/>
                <a:cs typeface="TH SarabunPSK" pitchFamily="34" charset="-34"/>
              </a:rPr>
              <a:t>, ความลาดเอียง </a:t>
            </a:r>
            <a:r>
              <a:rPr lang="th-TH" dirty="0" smtClean="0">
                <a:latin typeface="TH SarabunPSK" pitchFamily="34" charset="-34"/>
                <a:cs typeface="TH SarabunPSK" pitchFamily="34" charset="-34"/>
              </a:rPr>
              <a:t>แรงสั่นสะเทือน </a:t>
            </a:r>
            <a:r>
              <a:rPr lang="th-TH" dirty="0">
                <a:latin typeface="TH SarabunPSK" pitchFamily="34" charset="-34"/>
                <a:cs typeface="TH SarabunPSK" pitchFamily="34" charset="-34"/>
              </a:rPr>
              <a:t>ความเร็ว </a:t>
            </a:r>
            <a:r>
              <a:rPr lang="th-TH" dirty="0" smtClean="0">
                <a:latin typeface="TH SarabunPSK" pitchFamily="34" charset="-34"/>
                <a:cs typeface="TH SarabunPSK" pitchFamily="34" charset="-34"/>
              </a:rPr>
              <a:t>และการ</a:t>
            </a:r>
            <a:r>
              <a:rPr lang="th-TH" dirty="0">
                <a:latin typeface="TH SarabunPSK" pitchFamily="34" charset="-34"/>
                <a:cs typeface="TH SarabunPSK" pitchFamily="34" charset="-34"/>
              </a:rPr>
              <a:t>กระทำของสัตว์หรือมนุษย์</a:t>
            </a:r>
          </a:p>
        </p:txBody>
      </p:sp>
      <p:sp>
        <p:nvSpPr>
          <p:cNvPr id="7" name="Rectangle 6"/>
          <p:cNvSpPr/>
          <p:nvPr/>
        </p:nvSpPr>
        <p:spPr>
          <a:xfrm>
            <a:off x="2233577" y="4191000"/>
            <a:ext cx="4572000" cy="1077218"/>
          </a:xfrm>
          <a:prstGeom prst="rect">
            <a:avLst/>
          </a:prstGeom>
        </p:spPr>
        <p:txBody>
          <a:bodyPr>
            <a:spAutoFit/>
          </a:bodyPr>
          <a:lstStyle/>
          <a:p>
            <a:pPr marL="457200" indent="-457200">
              <a:buFont typeface="Arial" pitchFamily="34" charset="0"/>
              <a:buChar char="•"/>
            </a:pPr>
            <a:r>
              <a:rPr lang="en-US" sz="3200" b="1" dirty="0">
                <a:latin typeface="TH SarabunPSK" pitchFamily="34" charset="-34"/>
                <a:cs typeface="TH SarabunPSK" pitchFamily="34" charset="-34"/>
              </a:rPr>
              <a:t>Landslide</a:t>
            </a:r>
          </a:p>
          <a:p>
            <a:pPr marL="457200" indent="-457200">
              <a:buFont typeface="Arial" pitchFamily="34" charset="0"/>
              <a:buChar char="•"/>
            </a:pPr>
            <a:r>
              <a:rPr lang="en-US" sz="3200" b="1" dirty="0">
                <a:latin typeface="TH SarabunPSK" pitchFamily="34" charset="-34"/>
                <a:cs typeface="TH SarabunPSK" pitchFamily="34" charset="-34"/>
              </a:rPr>
              <a:t>Rockslide</a:t>
            </a:r>
            <a:endParaRPr lang="th-TH" sz="3200" b="1" dirty="0">
              <a:latin typeface="TH SarabunPSK" pitchFamily="34" charset="-34"/>
              <a:cs typeface="TH SarabunPSK" pitchFamily="34" charset="-34"/>
            </a:endParaRP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44</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24578" name="Picture 2" descr="File:LS-usgs.gif">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60240"/>
            <a:ext cx="5257800" cy="52578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5715000"/>
            <a:ext cx="7239000" cy="954107"/>
          </a:xfrm>
          <a:prstGeom prst="rect">
            <a:avLst/>
          </a:prstGeom>
        </p:spPr>
        <p:txBody>
          <a:bodyPr wrap="square">
            <a:spAutoFit/>
          </a:bodyPr>
          <a:lstStyle/>
          <a:p>
            <a:r>
              <a:rPr lang="en-US" dirty="0">
                <a:latin typeface="TH SarabunPSK" pitchFamily="34" charset="-34"/>
                <a:cs typeface="TH SarabunPSK" pitchFamily="34" charset="-34"/>
              </a:rPr>
              <a:t>Computer simulation of a "slump" landslide in San Mateo County, California (USA) in January 1997</a:t>
            </a:r>
            <a:endParaRPr lang="th-TH" dirty="0">
              <a:latin typeface="TH SarabunPSK" pitchFamily="34" charset="-34"/>
              <a:cs typeface="TH SarabunPSK" pitchFamily="34" charset="-34"/>
            </a:endParaRP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45</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26626" name="Picture 2" descr="File:Slide-guerrero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1000"/>
            <a:ext cx="416242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60060" y="6140974"/>
            <a:ext cx="5164540" cy="523220"/>
          </a:xfrm>
          <a:prstGeom prst="rect">
            <a:avLst/>
          </a:prstGeom>
        </p:spPr>
        <p:txBody>
          <a:bodyPr wrap="square">
            <a:spAutoFit/>
          </a:bodyPr>
          <a:lstStyle/>
          <a:p>
            <a:r>
              <a:rPr lang="en-US" dirty="0"/>
              <a:t>A rock slide in Guerrero, Mexico</a:t>
            </a:r>
            <a:endParaRPr lang="th-TH" dirty="0"/>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46</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27650" name="Picture 2" descr="File:Rockslide at Oddicomb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80" y="255896"/>
            <a:ext cx="7620000" cy="50673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 y="5570561"/>
            <a:ext cx="7144034" cy="523220"/>
          </a:xfrm>
          <a:prstGeom prst="rect">
            <a:avLst/>
          </a:prstGeom>
        </p:spPr>
        <p:txBody>
          <a:bodyPr wrap="square">
            <a:spAutoFit/>
          </a:bodyPr>
          <a:lstStyle/>
          <a:p>
            <a:r>
              <a:rPr lang="en-US" dirty="0"/>
              <a:t>Rockslide at </a:t>
            </a:r>
            <a:r>
              <a:rPr lang="en-US" dirty="0" err="1"/>
              <a:t>Oddicombe</a:t>
            </a:r>
            <a:r>
              <a:rPr lang="en-US" dirty="0"/>
              <a:t> Beach in Devon, UK</a:t>
            </a:r>
            <a:endParaRPr lang="th-TH" dirty="0"/>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47</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533400" y="457200"/>
            <a:ext cx="7467600" cy="1815882"/>
          </a:xfrm>
          <a:prstGeom prst="rect">
            <a:avLst/>
          </a:prstGeom>
        </p:spPr>
        <p:txBody>
          <a:bodyPr wrap="square">
            <a:spAutoFit/>
          </a:bodyPr>
          <a:lstStyle/>
          <a:p>
            <a:r>
              <a:rPr lang="th-TH" b="1" dirty="0">
                <a:latin typeface="TH SarabunPSK" pitchFamily="34" charset="-34"/>
                <a:cs typeface="TH SarabunPSK" pitchFamily="34" charset="-34"/>
              </a:rPr>
              <a:t>การเพิ่มระดับ (</a:t>
            </a:r>
            <a:r>
              <a:rPr lang="en-US" b="1" dirty="0">
                <a:latin typeface="TH SarabunPSK" pitchFamily="34" charset="-34"/>
                <a:cs typeface="TH SarabunPSK" pitchFamily="34" charset="-34"/>
              </a:rPr>
              <a:t>Aggradation) </a:t>
            </a:r>
            <a:endParaRPr lang="en-US" dirty="0">
              <a:latin typeface="TH SarabunPSK" pitchFamily="34" charset="-34"/>
              <a:cs typeface="TH SarabunPSK" pitchFamily="34" charset="-34"/>
            </a:endParaRPr>
          </a:p>
          <a:p>
            <a:r>
              <a:rPr lang="th-TH" dirty="0">
                <a:latin typeface="TH SarabunPSK" pitchFamily="34" charset="-34"/>
                <a:cs typeface="TH SarabunPSK" pitchFamily="34" charset="-34"/>
              </a:rPr>
              <a:t>เป็นกระบวนการปรับระดับของผิวโลกให้สูงขึ้น อาจจะเกิดจากการทับถมของตะกอนที่ถูกตัวกลางนำพามา เช่น ทางน้ำไหล คลื่น ลม ธารน้ำแข็ง ฯลฯ หรืออาจรวมถึงอิทธิพลของสิ่งมีชีวิตที่มีการทำให้เกิดการเพิ่มระดับ</a:t>
            </a:r>
            <a:r>
              <a:rPr lang="en-US" dirty="0">
                <a:latin typeface="TH SarabunPSK" pitchFamily="34" charset="-34"/>
                <a:cs typeface="TH SarabunPSK" pitchFamily="34" charset="-34"/>
              </a:rPr>
              <a:t> </a:t>
            </a:r>
          </a:p>
        </p:txBody>
      </p:sp>
      <p:pic>
        <p:nvPicPr>
          <p:cNvPr id="1026" name="Picture 2" descr="Aggrad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73081"/>
            <a:ext cx="57150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48</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304800" y="605051"/>
            <a:ext cx="8001000" cy="5755422"/>
          </a:xfrm>
          <a:prstGeom prst="rect">
            <a:avLst/>
          </a:prstGeom>
        </p:spPr>
        <p:txBody>
          <a:bodyPr wrap="square">
            <a:spAutoFit/>
          </a:bodyPr>
          <a:lstStyle/>
          <a:p>
            <a:r>
              <a:rPr lang="en-US" b="1" dirty="0" smtClean="0">
                <a:latin typeface="TH SarabunPSK" pitchFamily="34" charset="-34"/>
                <a:cs typeface="TH SarabunPSK" pitchFamily="34" charset="-34"/>
              </a:rPr>
              <a:t> </a:t>
            </a:r>
            <a:r>
              <a:rPr lang="th-TH" b="1" dirty="0" smtClean="0">
                <a:latin typeface="TH SarabunPSK" pitchFamily="34" charset="-34"/>
                <a:cs typeface="TH SarabunPSK" pitchFamily="34" charset="-34"/>
              </a:rPr>
              <a:t>การเปลี่ยนแปลง</a:t>
            </a:r>
            <a:r>
              <a:rPr lang="th-TH" b="1" dirty="0">
                <a:latin typeface="TH SarabunPSK" pitchFamily="34" charset="-34"/>
                <a:cs typeface="TH SarabunPSK" pitchFamily="34" charset="-34"/>
              </a:rPr>
              <a:t>ของ</a:t>
            </a:r>
            <a:r>
              <a:rPr lang="th-TH" b="1" dirty="0" smtClean="0">
                <a:latin typeface="TH SarabunPSK" pitchFamily="34" charset="-34"/>
                <a:cs typeface="TH SarabunPSK" pitchFamily="34" charset="-34"/>
              </a:rPr>
              <a:t>พื้นผิวโลก</a:t>
            </a:r>
          </a:p>
          <a:p>
            <a:r>
              <a:rPr lang="en-US" sz="2400" b="1" dirty="0">
                <a:latin typeface="TH SarabunPSK" pitchFamily="34" charset="-34"/>
                <a:cs typeface="TH SarabunPSK" pitchFamily="34" charset="-34"/>
              </a:rPr>
              <a:t>	</a:t>
            </a:r>
            <a:r>
              <a:rPr lang="en-US" sz="2400" b="1" dirty="0" smtClean="0">
                <a:latin typeface="TH SarabunPSK" pitchFamily="34" charset="-34"/>
                <a:cs typeface="TH SarabunPSK" pitchFamily="34" charset="-34"/>
              </a:rPr>
              <a:t>1. </a:t>
            </a:r>
            <a:r>
              <a:rPr lang="th-TH" sz="2400" b="1" dirty="0" smtClean="0">
                <a:latin typeface="TH SarabunPSK" pitchFamily="34" charset="-34"/>
                <a:cs typeface="TH SarabunPSK" pitchFamily="34" charset="-34"/>
              </a:rPr>
              <a:t>กระบวนการที่เกิดขึ้นที่ผิว</a:t>
            </a:r>
            <a:r>
              <a:rPr lang="th-TH" sz="2400" b="1" dirty="0">
                <a:latin typeface="TH SarabunPSK" pitchFamily="34" charset="-34"/>
                <a:cs typeface="TH SarabunPSK" pitchFamily="34" charset="-34"/>
              </a:rPr>
              <a:t>โลก (</a:t>
            </a:r>
            <a:r>
              <a:rPr lang="en-US" sz="2400" b="1" dirty="0" err="1">
                <a:latin typeface="TH SarabunPSK" pitchFamily="34" charset="-34"/>
                <a:cs typeface="TH SarabunPSK" pitchFamily="34" charset="-34"/>
              </a:rPr>
              <a:t>Exogenic</a:t>
            </a:r>
            <a:r>
              <a:rPr lang="en-US" sz="2400" b="1" dirty="0">
                <a:latin typeface="TH SarabunPSK" pitchFamily="34" charset="-34"/>
                <a:cs typeface="TH SarabunPSK" pitchFamily="34" charset="-34"/>
              </a:rPr>
              <a:t> Process</a:t>
            </a:r>
            <a:r>
              <a:rPr lang="en-US" sz="2400" dirty="0">
                <a:latin typeface="TH SarabunPSK" pitchFamily="34" charset="-34"/>
                <a:cs typeface="TH SarabunPSK" pitchFamily="34" charset="-34"/>
              </a:rPr>
              <a:t>)</a:t>
            </a:r>
          </a:p>
          <a:p>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การ</a:t>
            </a:r>
            <a:r>
              <a:rPr lang="th-TH" sz="2400" dirty="0">
                <a:latin typeface="TH SarabunPSK" pitchFamily="34" charset="-34"/>
                <a:cs typeface="TH SarabunPSK" pitchFamily="34" charset="-34"/>
              </a:rPr>
              <a:t>ลดระดับ (</a:t>
            </a:r>
            <a:r>
              <a:rPr lang="en-US" sz="2400" dirty="0">
                <a:latin typeface="TH SarabunPSK" pitchFamily="34" charset="-34"/>
                <a:cs typeface="TH SarabunPSK" pitchFamily="34" charset="-34"/>
              </a:rPr>
              <a:t>Degradation)</a:t>
            </a:r>
          </a:p>
          <a:p>
            <a:r>
              <a:rPr lang="en-US" sz="2400" dirty="0" smtClean="0">
                <a:latin typeface="TH SarabunPSK" pitchFamily="34" charset="-34"/>
                <a:cs typeface="TH SarabunPSK" pitchFamily="34" charset="-34"/>
              </a:rPr>
              <a:t>                             o </a:t>
            </a:r>
            <a:r>
              <a:rPr lang="th-TH" sz="2400" dirty="0">
                <a:latin typeface="TH SarabunPSK" pitchFamily="34" charset="-34"/>
                <a:cs typeface="TH SarabunPSK" pitchFamily="34" charset="-34"/>
              </a:rPr>
              <a:t>กระบวนการผุพังอยู่กับ</a:t>
            </a:r>
            <a:r>
              <a:rPr lang="th-TH" sz="2400" dirty="0" smtClean="0">
                <a:latin typeface="TH SarabunPSK" pitchFamily="34" charset="-34"/>
                <a:cs typeface="TH SarabunPSK" pitchFamily="34" charset="-34"/>
              </a:rPr>
              <a:t>ที่ </a:t>
            </a:r>
            <a:r>
              <a:rPr lang="th-TH" sz="2400" dirty="0">
                <a:latin typeface="TH SarabunPSK" pitchFamily="34" charset="-34"/>
                <a:cs typeface="TH SarabunPSK" pitchFamily="34" charset="-34"/>
              </a:rPr>
              <a:t>(</a:t>
            </a:r>
            <a:r>
              <a:rPr lang="en-US" sz="2400" dirty="0">
                <a:latin typeface="TH SarabunPSK" pitchFamily="34" charset="-34"/>
                <a:cs typeface="TH SarabunPSK" pitchFamily="34" charset="-34"/>
              </a:rPr>
              <a:t>Weathering Process)</a:t>
            </a:r>
          </a:p>
          <a:p>
            <a:r>
              <a:rPr lang="en-US" sz="2400" dirty="0" smtClean="0">
                <a:latin typeface="TH SarabunPSK" pitchFamily="34" charset="-34"/>
                <a:cs typeface="TH SarabunPSK" pitchFamily="34" charset="-34"/>
              </a:rPr>
              <a:t>                             o </a:t>
            </a:r>
            <a:r>
              <a:rPr lang="th-TH" sz="2400" dirty="0">
                <a:latin typeface="TH SarabunPSK" pitchFamily="34" charset="-34"/>
                <a:cs typeface="TH SarabunPSK" pitchFamily="34" charset="-34"/>
              </a:rPr>
              <a:t>กระบวนการกัดกร่อนซะล้างหรือกษัยการ (</a:t>
            </a:r>
            <a:r>
              <a:rPr lang="en-US" sz="2400" dirty="0">
                <a:latin typeface="TH SarabunPSK" pitchFamily="34" charset="-34"/>
                <a:cs typeface="TH SarabunPSK" pitchFamily="34" charset="-34"/>
              </a:rPr>
              <a:t>Erosion)</a:t>
            </a:r>
          </a:p>
          <a:p>
            <a:r>
              <a:rPr lang="en-US" sz="2400" dirty="0" smtClean="0">
                <a:latin typeface="TH SarabunPSK" pitchFamily="34" charset="-34"/>
                <a:cs typeface="TH SarabunPSK" pitchFamily="34" charset="-34"/>
              </a:rPr>
              <a:t>                             o </a:t>
            </a:r>
            <a:r>
              <a:rPr lang="th-TH" sz="2400" dirty="0">
                <a:latin typeface="TH SarabunPSK" pitchFamily="34" charset="-34"/>
                <a:cs typeface="TH SarabunPSK" pitchFamily="34" charset="-34"/>
              </a:rPr>
              <a:t>การถล่มของมวลสาร (</a:t>
            </a:r>
            <a:r>
              <a:rPr lang="en-US" sz="2400" dirty="0">
                <a:latin typeface="TH SarabunPSK" pitchFamily="34" charset="-34"/>
                <a:cs typeface="TH SarabunPSK" pitchFamily="34" charset="-34"/>
              </a:rPr>
              <a:t>Mass-wasting)</a:t>
            </a:r>
          </a:p>
          <a:p>
            <a:r>
              <a:rPr lang="en-US" sz="2400" dirty="0" smtClean="0">
                <a:latin typeface="TH SarabunPSK" pitchFamily="34" charset="-34"/>
                <a:cs typeface="TH SarabunPSK" pitchFamily="34" charset="-34"/>
              </a:rPr>
              <a:t>                   • </a:t>
            </a:r>
            <a:r>
              <a:rPr lang="th-TH" sz="2400" dirty="0">
                <a:latin typeface="TH SarabunPSK" pitchFamily="34" charset="-34"/>
                <a:cs typeface="TH SarabunPSK" pitchFamily="34" charset="-34"/>
              </a:rPr>
              <a:t>การ</a:t>
            </a:r>
            <a:r>
              <a:rPr lang="th-TH" sz="2400" dirty="0" smtClean="0">
                <a:latin typeface="TH SarabunPSK" pitchFamily="34" charset="-34"/>
                <a:cs typeface="TH SarabunPSK" pitchFamily="34" charset="-34"/>
              </a:rPr>
              <a:t>เพิ่ม</a:t>
            </a:r>
            <a:r>
              <a:rPr lang="th-TH" sz="2400" dirty="0">
                <a:latin typeface="TH SarabunPSK" pitchFamily="34" charset="-34"/>
                <a:cs typeface="TH SarabunPSK" pitchFamily="34" charset="-34"/>
              </a:rPr>
              <a:t>ระดับ (</a:t>
            </a:r>
            <a:r>
              <a:rPr lang="en-US" sz="2400" dirty="0">
                <a:latin typeface="TH SarabunPSK" pitchFamily="34" charset="-34"/>
                <a:cs typeface="TH SarabunPSK" pitchFamily="34" charset="-34"/>
              </a:rPr>
              <a:t>Aggradation</a:t>
            </a:r>
            <a:r>
              <a:rPr lang="en-US" sz="2400" dirty="0" smtClean="0">
                <a:latin typeface="TH SarabunPSK" pitchFamily="34" charset="-34"/>
                <a:cs typeface="TH SarabunPSK" pitchFamily="34" charset="-34"/>
              </a:rPr>
              <a:t>)</a:t>
            </a:r>
          </a:p>
          <a:p>
            <a:endParaRPr lang="en-US" dirty="0">
              <a:latin typeface="TH SarabunPSK" pitchFamily="34" charset="-34"/>
              <a:cs typeface="TH SarabunPSK" pitchFamily="34" charset="-34"/>
            </a:endParaRPr>
          </a:p>
          <a:p>
            <a:r>
              <a:rPr lang="en-US" b="1" dirty="0" smtClean="0">
                <a:latin typeface="TH SarabunPSK" pitchFamily="34" charset="-34"/>
                <a:cs typeface="TH SarabunPSK" pitchFamily="34" charset="-34"/>
              </a:rPr>
              <a:t>	</a:t>
            </a:r>
            <a:r>
              <a:rPr lang="en-US" b="1" dirty="0" smtClean="0">
                <a:solidFill>
                  <a:srgbClr val="FF0000"/>
                </a:solidFill>
                <a:latin typeface="TH SarabunPSK" pitchFamily="34" charset="-34"/>
                <a:cs typeface="TH SarabunPSK" pitchFamily="34" charset="-34"/>
              </a:rPr>
              <a:t>2. </a:t>
            </a:r>
            <a:r>
              <a:rPr lang="th-TH" b="1" dirty="0" smtClean="0">
                <a:solidFill>
                  <a:srgbClr val="FF0000"/>
                </a:solidFill>
                <a:latin typeface="TH SarabunPSK" pitchFamily="34" charset="-34"/>
                <a:cs typeface="TH SarabunPSK" pitchFamily="34" charset="-34"/>
              </a:rPr>
              <a:t>กระบวนการที่เกิด</a:t>
            </a:r>
            <a:r>
              <a:rPr lang="th-TH" b="1" dirty="0">
                <a:solidFill>
                  <a:srgbClr val="FF0000"/>
                </a:solidFill>
                <a:latin typeface="TH SarabunPSK" pitchFamily="34" charset="-34"/>
                <a:cs typeface="TH SarabunPSK" pitchFamily="34" charset="-34"/>
              </a:rPr>
              <a:t>จากภายในเปลือกโลก (</a:t>
            </a:r>
            <a:r>
              <a:rPr lang="en-US" b="1" dirty="0">
                <a:solidFill>
                  <a:srgbClr val="FF0000"/>
                </a:solidFill>
                <a:latin typeface="TH SarabunPSK" pitchFamily="34" charset="-34"/>
                <a:cs typeface="TH SarabunPSK" pitchFamily="34" charset="-34"/>
              </a:rPr>
              <a:t>Endogenic Process</a:t>
            </a:r>
            <a:r>
              <a:rPr lang="en-US" b="1" dirty="0" smtClean="0">
                <a:solidFill>
                  <a:srgbClr val="FF0000"/>
                </a:solidFill>
                <a:latin typeface="TH SarabunPSK" pitchFamily="34" charset="-34"/>
                <a:cs typeface="TH SarabunPSK" pitchFamily="34" charset="-34"/>
              </a:rPr>
              <a:t>)</a:t>
            </a:r>
          </a:p>
          <a:p>
            <a:pPr algn="just"/>
            <a:r>
              <a:rPr lang="en-US" dirty="0">
                <a:solidFill>
                  <a:srgbClr val="FF0000"/>
                </a:solidFill>
                <a:latin typeface="TH SarabunPSK" pitchFamily="34" charset="-34"/>
                <a:cs typeface="TH SarabunPSK" pitchFamily="34" charset="-34"/>
              </a:rPr>
              <a:t> </a:t>
            </a:r>
            <a:r>
              <a:rPr lang="en-US" dirty="0" smtClean="0">
                <a:solidFill>
                  <a:srgbClr val="FF0000"/>
                </a:solidFill>
                <a:latin typeface="TH SarabunPSK" pitchFamily="34" charset="-34"/>
                <a:cs typeface="TH SarabunPSK" pitchFamily="34" charset="-34"/>
              </a:rPr>
              <a:t>                          o </a:t>
            </a:r>
            <a:r>
              <a:rPr lang="th-TH" b="1" dirty="0">
                <a:solidFill>
                  <a:srgbClr val="FF0000"/>
                </a:solidFill>
                <a:latin typeface="TH SarabunPSK" pitchFamily="34" charset="-34"/>
                <a:cs typeface="TH SarabunPSK" pitchFamily="34" charset="-34"/>
              </a:rPr>
              <a:t>การเคลื่อนไหวแปรรูปของเปลือกโลก (</a:t>
            </a:r>
            <a:r>
              <a:rPr lang="en-US" b="1" dirty="0">
                <a:solidFill>
                  <a:srgbClr val="FF0000"/>
                </a:solidFill>
                <a:latin typeface="TH SarabunPSK" pitchFamily="34" charset="-34"/>
                <a:cs typeface="TH SarabunPSK" pitchFamily="34" charset="-34"/>
              </a:rPr>
              <a:t>Diastrophism) </a:t>
            </a:r>
          </a:p>
          <a:p>
            <a:r>
              <a:rPr lang="en-US" dirty="0" smtClean="0">
                <a:solidFill>
                  <a:srgbClr val="FF0000"/>
                </a:solidFill>
                <a:latin typeface="TH SarabunPSK" pitchFamily="34" charset="-34"/>
                <a:cs typeface="TH SarabunPSK" pitchFamily="34" charset="-34"/>
              </a:rPr>
              <a:t>                           o </a:t>
            </a:r>
            <a:r>
              <a:rPr lang="th-TH" b="1" dirty="0">
                <a:solidFill>
                  <a:srgbClr val="FF0000"/>
                </a:solidFill>
                <a:latin typeface="TH SarabunPSK" pitchFamily="34" charset="-34"/>
                <a:cs typeface="TH SarabunPSK" pitchFamily="34" charset="-34"/>
              </a:rPr>
              <a:t>ปรากฏการณ์ภูเขาไฟ (</a:t>
            </a:r>
            <a:r>
              <a:rPr lang="en-US" b="1" dirty="0">
                <a:solidFill>
                  <a:srgbClr val="FF0000"/>
                </a:solidFill>
                <a:latin typeface="TH SarabunPSK" pitchFamily="34" charset="-34"/>
                <a:cs typeface="TH SarabunPSK" pitchFamily="34" charset="-34"/>
              </a:rPr>
              <a:t>Volcanism) </a:t>
            </a:r>
          </a:p>
          <a:p>
            <a:endParaRPr lang="en-US" b="1" dirty="0" smtClean="0">
              <a:latin typeface="TH SarabunPSK" pitchFamily="34" charset="-34"/>
              <a:cs typeface="TH SarabunPSK" pitchFamily="34" charset="-34"/>
            </a:endParaRPr>
          </a:p>
          <a:p>
            <a:r>
              <a:rPr lang="en-US" dirty="0" smtClean="0">
                <a:latin typeface="TH SarabunPSK" pitchFamily="34" charset="-34"/>
                <a:cs typeface="TH SarabunPSK" pitchFamily="34" charset="-34"/>
              </a:rPr>
              <a:t>        	</a:t>
            </a:r>
            <a:r>
              <a:rPr lang="en-US" b="1" dirty="0" smtClean="0">
                <a:latin typeface="TH SarabunPSK" pitchFamily="34" charset="-34"/>
                <a:cs typeface="TH SarabunPSK" pitchFamily="34" charset="-34"/>
              </a:rPr>
              <a:t>3. </a:t>
            </a:r>
            <a:r>
              <a:rPr lang="th-TH" b="1" dirty="0">
                <a:latin typeface="TH SarabunPSK" pitchFamily="34" charset="-34"/>
                <a:cs typeface="TH SarabunPSK" pitchFamily="34" charset="-34"/>
              </a:rPr>
              <a:t>กระบวนการ</a:t>
            </a:r>
            <a:r>
              <a:rPr lang="th-TH" b="1" dirty="0" smtClean="0">
                <a:latin typeface="TH SarabunPSK" pitchFamily="34" charset="-34"/>
                <a:cs typeface="TH SarabunPSK" pitchFamily="34" charset="-34"/>
              </a:rPr>
              <a:t>ที่เกิด</a:t>
            </a:r>
            <a:r>
              <a:rPr lang="th-TH" b="1" dirty="0">
                <a:latin typeface="TH SarabunPSK" pitchFamily="34" charset="-34"/>
                <a:cs typeface="TH SarabunPSK" pitchFamily="34" charset="-34"/>
              </a:rPr>
              <a:t>จากการกระทำนอกเปลือกโลก </a:t>
            </a:r>
            <a:r>
              <a:rPr lang="en-US" b="1" dirty="0">
                <a:latin typeface="TH SarabunPSK" pitchFamily="34" charset="-34"/>
                <a:cs typeface="TH SarabunPSK" pitchFamily="34" charset="-34"/>
              </a:rPr>
              <a:t>(</a:t>
            </a:r>
            <a:r>
              <a:rPr lang="en-US" b="1" dirty="0" smtClean="0">
                <a:latin typeface="TH SarabunPSK" pitchFamily="34" charset="-34"/>
                <a:cs typeface="TH SarabunPSK" pitchFamily="34" charset="-34"/>
              </a:rPr>
              <a:t>Extraterrestrial</a:t>
            </a:r>
            <a:r>
              <a:rPr lang="th-TH" b="1" dirty="0" smtClean="0">
                <a:latin typeface="TH SarabunPSK" pitchFamily="34" charset="-34"/>
                <a:cs typeface="TH SarabunPSK" pitchFamily="34" charset="-34"/>
              </a:rPr>
              <a:t> </a:t>
            </a:r>
            <a:r>
              <a:rPr lang="en-US" b="1" dirty="0" smtClean="0">
                <a:latin typeface="TH SarabunPSK" pitchFamily="34" charset="-34"/>
                <a:cs typeface="TH SarabunPSK" pitchFamily="34" charset="-34"/>
              </a:rPr>
              <a:t>Process)</a:t>
            </a:r>
            <a:endParaRPr lang="th-TH" b="1" dirty="0">
              <a:latin typeface="TH SarabunPSK" pitchFamily="34" charset="-34"/>
              <a:cs typeface="TH SarabunPSK" pitchFamily="34" charset="-34"/>
            </a:endParaRPr>
          </a:p>
        </p:txBody>
      </p:sp>
    </p:spTree>
    <p:extLst>
      <p:ext uri="{BB962C8B-B14F-4D97-AF65-F5344CB8AC3E}">
        <p14:creationId xmlns:p14="http://schemas.microsoft.com/office/powerpoint/2010/main" val="16696491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49</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457200" y="762000"/>
            <a:ext cx="7696200" cy="2246769"/>
          </a:xfrm>
          <a:prstGeom prst="rect">
            <a:avLst/>
          </a:prstGeom>
        </p:spPr>
        <p:txBody>
          <a:bodyPr wrap="square">
            <a:spAutoFit/>
          </a:bodyPr>
          <a:lstStyle/>
          <a:p>
            <a:r>
              <a:rPr lang="en-US" b="1" dirty="0" smtClean="0">
                <a:latin typeface="TH SarabunPSK" pitchFamily="34" charset="-34"/>
                <a:cs typeface="TH SarabunPSK" pitchFamily="34" charset="-34"/>
              </a:rPr>
              <a:t>2. </a:t>
            </a:r>
            <a:r>
              <a:rPr lang="th-TH" b="1" dirty="0" smtClean="0">
                <a:latin typeface="TH SarabunPSK" pitchFamily="34" charset="-34"/>
                <a:cs typeface="TH SarabunPSK" pitchFamily="34" charset="-34"/>
              </a:rPr>
              <a:t>กระบวนการ</a:t>
            </a:r>
            <a:r>
              <a:rPr lang="th-TH" b="1" dirty="0">
                <a:latin typeface="TH SarabunPSK" pitchFamily="34" charset="-34"/>
                <a:cs typeface="TH SarabunPSK" pitchFamily="34" charset="-34"/>
              </a:rPr>
              <a:t>ที่เกิดจากภายในเปลือกโลก (</a:t>
            </a:r>
            <a:r>
              <a:rPr lang="en-US" b="1" dirty="0">
                <a:latin typeface="TH SarabunPSK" pitchFamily="34" charset="-34"/>
                <a:cs typeface="TH SarabunPSK" pitchFamily="34" charset="-34"/>
              </a:rPr>
              <a:t>Endogenic Process) </a:t>
            </a:r>
          </a:p>
          <a:p>
            <a:r>
              <a:rPr lang="th-TH" dirty="0">
                <a:latin typeface="TH SarabunPSK" pitchFamily="34" charset="-34"/>
                <a:cs typeface="TH SarabunPSK" pitchFamily="34" charset="-34"/>
              </a:rPr>
              <a:t>เป็นกระบวนการที่เกิดขึ้น ซึ่งอยู่ภายใต้เปลือกโลก จะมีตัวแปร เช่น อุณหภูมิ และความดันเป็นองค์ประกอบหลักสำคัญ จะทำให้เกิดการเปลี่ยนแปลงทางกายภาพและเคมีของพื้นผิวโลก รูปแบบของกระบวนการนี้ พอจะสรุปได้เป็น 2 ประเภทใหญ่ ๆ คือ </a:t>
            </a:r>
          </a:p>
        </p:txBody>
      </p:sp>
      <p:sp>
        <p:nvSpPr>
          <p:cNvPr id="4" name="Rectangle 3"/>
          <p:cNvSpPr/>
          <p:nvPr/>
        </p:nvSpPr>
        <p:spPr>
          <a:xfrm>
            <a:off x="1028700" y="3249345"/>
            <a:ext cx="7086600" cy="954107"/>
          </a:xfrm>
          <a:prstGeom prst="rect">
            <a:avLst/>
          </a:prstGeom>
        </p:spPr>
        <p:txBody>
          <a:bodyPr wrap="square">
            <a:spAutoFit/>
          </a:bodyPr>
          <a:lstStyle/>
          <a:p>
            <a:pPr marL="457200" indent="-457200">
              <a:buFont typeface="Arial" pitchFamily="34" charset="0"/>
              <a:buChar char="•"/>
            </a:pPr>
            <a:r>
              <a:rPr lang="th-TH" b="1" dirty="0">
                <a:latin typeface="TH SarabunPSK" pitchFamily="34" charset="-34"/>
                <a:cs typeface="TH SarabunPSK" pitchFamily="34" charset="-34"/>
              </a:rPr>
              <a:t>การเคลื่อนไหวแปรรูปของเปลือกโลก (</a:t>
            </a:r>
            <a:r>
              <a:rPr lang="en-US" b="1" dirty="0">
                <a:latin typeface="TH SarabunPSK" pitchFamily="34" charset="-34"/>
                <a:cs typeface="TH SarabunPSK" pitchFamily="34" charset="-34"/>
              </a:rPr>
              <a:t>Diastrophism</a:t>
            </a:r>
            <a:r>
              <a:rPr lang="en-US" b="1" dirty="0" smtClean="0">
                <a:latin typeface="TH SarabunPSK" pitchFamily="34" charset="-34"/>
                <a:cs typeface="TH SarabunPSK" pitchFamily="34" charset="-34"/>
              </a:rPr>
              <a:t>)</a:t>
            </a:r>
          </a:p>
          <a:p>
            <a:pPr marL="457200" indent="-457200">
              <a:buFont typeface="Arial" pitchFamily="34" charset="0"/>
              <a:buChar char="•"/>
            </a:pPr>
            <a:r>
              <a:rPr lang="th-TH" b="1" dirty="0">
                <a:latin typeface="TH SarabunPSK" pitchFamily="34" charset="-34"/>
                <a:cs typeface="TH SarabunPSK" pitchFamily="34" charset="-34"/>
              </a:rPr>
              <a:t>ปรากฏการณ์ภูเขาไฟ (</a:t>
            </a:r>
            <a:r>
              <a:rPr lang="en-US" b="1" dirty="0">
                <a:latin typeface="TH SarabunPSK" pitchFamily="34" charset="-34"/>
                <a:cs typeface="TH SarabunPSK" pitchFamily="34" charset="-34"/>
              </a:rPr>
              <a:t>Volcanism)  </a:t>
            </a:r>
            <a:endParaRPr lang="th-TH" b="1" dirty="0">
              <a:latin typeface="TH SarabunPSK" pitchFamily="34" charset="-34"/>
              <a:cs typeface="TH SarabunPSK" pitchFamily="34" charset="-34"/>
            </a:endParaRP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5</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7" name="Rectangle 6"/>
          <p:cNvSpPr/>
          <p:nvPr/>
        </p:nvSpPr>
        <p:spPr>
          <a:xfrm>
            <a:off x="427630" y="990600"/>
            <a:ext cx="7649570" cy="4832092"/>
          </a:xfrm>
          <a:prstGeom prst="rect">
            <a:avLst/>
          </a:prstGeom>
        </p:spPr>
        <p:txBody>
          <a:bodyPr wrap="square">
            <a:spAutoFit/>
          </a:bodyPr>
          <a:lstStyle/>
          <a:p>
            <a:r>
              <a:rPr lang="th-TH" b="1" dirty="0">
                <a:latin typeface="TH SarabunPSK" pitchFamily="34" charset="-34"/>
                <a:cs typeface="TH SarabunPSK" pitchFamily="34" charset="-34"/>
              </a:rPr>
              <a:t> อนินทรียวัตถุ (</a:t>
            </a:r>
            <a:r>
              <a:rPr lang="en-US" b="1" dirty="0">
                <a:latin typeface="TH SarabunPSK" pitchFamily="34" charset="-34"/>
                <a:cs typeface="TH SarabunPSK" pitchFamily="34" charset="-34"/>
              </a:rPr>
              <a:t>Mineral matter) </a:t>
            </a:r>
            <a:r>
              <a:rPr lang="th-TH" dirty="0">
                <a:latin typeface="TH SarabunPSK" pitchFamily="34" charset="-34"/>
                <a:cs typeface="TH SarabunPSK" pitchFamily="34" charset="-34"/>
              </a:rPr>
              <a:t>ได้แก่ส่วนของแร่ต่างๆ ภายในหินซึ่งผุพังสึกกร่อนเป็นชิ้นเล็กชิ้นน้อย โดยทางเคมี ฟิสิกส์ </a:t>
            </a:r>
            <a:r>
              <a:rPr lang="th-TH" dirty="0" smtClean="0">
                <a:latin typeface="TH SarabunPSK" pitchFamily="34" charset="-34"/>
                <a:cs typeface="TH SarabunPSK" pitchFamily="34" charset="-34"/>
              </a:rPr>
              <a:t>และชีวเคมี </a:t>
            </a:r>
          </a:p>
          <a:p>
            <a:endParaRPr lang="th-TH" dirty="0" smtClean="0">
              <a:latin typeface="TH SarabunPSK" pitchFamily="34" charset="-34"/>
              <a:cs typeface="TH SarabunPSK" pitchFamily="34" charset="-34"/>
            </a:endParaRPr>
          </a:p>
          <a:p>
            <a:r>
              <a:rPr lang="th-TH" b="1" dirty="0" smtClean="0">
                <a:latin typeface="TH SarabunPSK" pitchFamily="34" charset="-34"/>
                <a:cs typeface="TH SarabunPSK" pitchFamily="34" charset="-34"/>
              </a:rPr>
              <a:t>อินทรียวัตถุ (</a:t>
            </a:r>
            <a:r>
              <a:rPr lang="en-US" b="1" dirty="0" smtClean="0">
                <a:latin typeface="TH SarabunPSK" pitchFamily="34" charset="-34"/>
                <a:cs typeface="TH SarabunPSK" pitchFamily="34" charset="-34"/>
              </a:rPr>
              <a:t>Organic matter) </a:t>
            </a:r>
            <a:r>
              <a:rPr lang="th-TH" dirty="0" smtClean="0">
                <a:latin typeface="TH SarabunPSK" pitchFamily="34" charset="-34"/>
                <a:cs typeface="TH SarabunPSK" pitchFamily="34" charset="-34"/>
              </a:rPr>
              <a:t>ได้แก่ส่วนที่เกิดจากการเน่าเปื่อยผุพังหรือสลายตัวของซากพืชซากสัตว์ที่ทับถมกัน</a:t>
            </a:r>
          </a:p>
          <a:p>
            <a:endParaRPr lang="th-TH" dirty="0" smtClean="0">
              <a:latin typeface="TH SarabunPSK" pitchFamily="34" charset="-34"/>
              <a:cs typeface="TH SarabunPSK" pitchFamily="34" charset="-34"/>
            </a:endParaRPr>
          </a:p>
          <a:p>
            <a:r>
              <a:rPr lang="th-TH" b="1" dirty="0" smtClean="0">
                <a:latin typeface="TH SarabunPSK" pitchFamily="34" charset="-34"/>
                <a:cs typeface="TH SarabunPSK" pitchFamily="34" charset="-34"/>
              </a:rPr>
              <a:t>น้ำ </a:t>
            </a:r>
            <a:r>
              <a:rPr lang="th-TH" dirty="0">
                <a:latin typeface="TH SarabunPSK" pitchFamily="34" charset="-34"/>
                <a:cs typeface="TH SarabunPSK" pitchFamily="34" charset="-34"/>
              </a:rPr>
              <a:t>ในสารละลายซึ่งพบอยู่ในช่องระหว่างเม็ดดิน (</a:t>
            </a:r>
            <a:r>
              <a:rPr lang="en-US" dirty="0">
                <a:latin typeface="TH SarabunPSK" pitchFamily="34" charset="-34"/>
                <a:cs typeface="TH SarabunPSK" pitchFamily="34" charset="-34"/>
              </a:rPr>
              <a:t>Aggregate) </a:t>
            </a:r>
            <a:r>
              <a:rPr lang="th-TH" dirty="0">
                <a:latin typeface="TH SarabunPSK" pitchFamily="34" charset="-34"/>
                <a:cs typeface="TH SarabunPSK" pitchFamily="34" charset="-34"/>
              </a:rPr>
              <a:t>หรืออนุภาคดิน (</a:t>
            </a:r>
            <a:r>
              <a:rPr lang="en-US" dirty="0">
                <a:latin typeface="TH SarabunPSK" pitchFamily="34" charset="-34"/>
                <a:cs typeface="TH SarabunPSK" pitchFamily="34" charset="-34"/>
              </a:rPr>
              <a:t>Particle) </a:t>
            </a:r>
            <a:endParaRPr lang="en-US" dirty="0" smtClean="0">
              <a:latin typeface="TH SarabunPSK" pitchFamily="34" charset="-34"/>
              <a:cs typeface="TH SarabunPSK" pitchFamily="34" charset="-34"/>
            </a:endParaRPr>
          </a:p>
          <a:p>
            <a:endParaRPr lang="en-US" dirty="0">
              <a:latin typeface="TH SarabunPSK" pitchFamily="34" charset="-34"/>
              <a:cs typeface="TH SarabunPSK" pitchFamily="34" charset="-34"/>
            </a:endParaRPr>
          </a:p>
          <a:p>
            <a:r>
              <a:rPr lang="th-TH" b="1" dirty="0" smtClean="0">
                <a:latin typeface="TH SarabunPSK" pitchFamily="34" charset="-34"/>
                <a:cs typeface="TH SarabunPSK" pitchFamily="34" charset="-34"/>
              </a:rPr>
              <a:t>อากาศ </a:t>
            </a:r>
            <a:r>
              <a:rPr lang="th-TH" dirty="0">
                <a:latin typeface="TH SarabunPSK" pitchFamily="34" charset="-34"/>
                <a:cs typeface="TH SarabunPSK" pitchFamily="34" charset="-34"/>
              </a:rPr>
              <a:t>อยู่ในที่ว่างระหว่างเม็ดดินหรืออนุภาคดิน ก๊าซส่วนใหญ่ที่พบทั่วไปในดิน ได้แก่ ไนโตรเจน ออกซิเจน และคาร์บอนไดออกไซด์</a:t>
            </a:r>
          </a:p>
        </p:txBody>
      </p:sp>
      <p:sp>
        <p:nvSpPr>
          <p:cNvPr id="8" name="Rectangle 7"/>
          <p:cNvSpPr/>
          <p:nvPr/>
        </p:nvSpPr>
        <p:spPr>
          <a:xfrm>
            <a:off x="337782" y="381000"/>
            <a:ext cx="7162800" cy="954107"/>
          </a:xfrm>
          <a:prstGeom prst="rect">
            <a:avLst/>
          </a:prstGeom>
        </p:spPr>
        <p:txBody>
          <a:bodyPr wrap="square">
            <a:spAutoFit/>
          </a:bodyPr>
          <a:lstStyle/>
          <a:p>
            <a:r>
              <a:rPr lang="th-TH" b="1" dirty="0">
                <a:latin typeface="TH SarabunPSK" pitchFamily="34" charset="-34"/>
                <a:cs typeface="TH SarabunPSK" pitchFamily="34" charset="-34"/>
              </a:rPr>
              <a:t>องค์ประกอบของดิน </a:t>
            </a:r>
            <a:endParaRPr lang="th-TH" b="1" dirty="0" smtClean="0">
              <a:latin typeface="TH SarabunPSK" pitchFamily="34" charset="-34"/>
              <a:cs typeface="TH SarabunPSK" pitchFamily="34" charset="-34"/>
            </a:endParaRPr>
          </a:p>
          <a:p>
            <a:endParaRPr lang="th-TH" b="1" dirty="0">
              <a:latin typeface="TH SarabunPSK" pitchFamily="34" charset="-34"/>
              <a:cs typeface="TH SarabunPSK" pitchFamily="34" charset="-34"/>
            </a:endParaRPr>
          </a:p>
        </p:txBody>
      </p:sp>
    </p:spTree>
    <p:extLst>
      <p:ext uri="{BB962C8B-B14F-4D97-AF65-F5344CB8AC3E}">
        <p14:creationId xmlns:p14="http://schemas.microsoft.com/office/powerpoint/2010/main" val="40080858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50</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533400" y="609600"/>
            <a:ext cx="7341358" cy="3539430"/>
          </a:xfrm>
          <a:prstGeom prst="rect">
            <a:avLst/>
          </a:prstGeom>
        </p:spPr>
        <p:txBody>
          <a:bodyPr wrap="square">
            <a:spAutoFit/>
          </a:bodyPr>
          <a:lstStyle/>
          <a:p>
            <a:pPr algn="just"/>
            <a:r>
              <a:rPr lang="th-TH" b="1" dirty="0">
                <a:latin typeface="TH SarabunPSK" pitchFamily="34" charset="-34"/>
                <a:cs typeface="TH SarabunPSK" pitchFamily="34" charset="-34"/>
              </a:rPr>
              <a:t>การเคลื่อนไหวแปรรูปของเปลือกโลก (</a:t>
            </a:r>
            <a:r>
              <a:rPr lang="en-US" b="1" dirty="0">
                <a:latin typeface="TH SarabunPSK" pitchFamily="34" charset="-34"/>
                <a:cs typeface="TH SarabunPSK" pitchFamily="34" charset="-34"/>
              </a:rPr>
              <a:t>Diastrophism) </a:t>
            </a:r>
          </a:p>
          <a:p>
            <a:pPr algn="just"/>
            <a:r>
              <a:rPr lang="th-TH" dirty="0">
                <a:latin typeface="TH SarabunPSK" pitchFamily="34" charset="-34"/>
                <a:cs typeface="TH SarabunPSK" pitchFamily="34" charset="-34"/>
              </a:rPr>
              <a:t>ลักษณะของเปลือกโลกภายในจะมีการเคลื่อนไหวอยู่ตลอดเวลา จะมีสภาพความกดดันสูง และร้อนจัด การเคลื่อนไหวของเปลือกโลกภายในจะอาศัยอิทธิพลของความดันภายในเป็นส่วนใหญ่ ซึ่งอุณหภูมิมีผลเพียงเล็กน้อย ผลของการเปลี่ยนแปลงจะทำให้ได้ลักษณะต่าง ๆ เช่น ทวีป มหาสมุทร ภูเขา ฯลฯ </a:t>
            </a:r>
            <a:endParaRPr lang="th-TH" dirty="0" smtClean="0">
              <a:latin typeface="TH SarabunPSK" pitchFamily="34" charset="-34"/>
              <a:cs typeface="TH SarabunPSK" pitchFamily="34" charset="-34"/>
            </a:endParaRPr>
          </a:p>
          <a:p>
            <a:pPr algn="just"/>
            <a:endParaRPr lang="th-TH" dirty="0">
              <a:latin typeface="TH SarabunPSK" pitchFamily="34" charset="-34"/>
              <a:cs typeface="TH SarabunPSK" pitchFamily="34" charset="-34"/>
            </a:endParaRPr>
          </a:p>
          <a:p>
            <a:pPr algn="just"/>
            <a:endParaRPr lang="th-TH" dirty="0">
              <a:latin typeface="TH SarabunPSK" pitchFamily="34" charset="-34"/>
              <a:cs typeface="TH SarabunPSK" pitchFamily="34" charset="-34"/>
            </a:endParaRPr>
          </a:p>
        </p:txBody>
      </p:sp>
      <p:sp>
        <p:nvSpPr>
          <p:cNvPr id="4" name="TextBox 3"/>
          <p:cNvSpPr txBox="1"/>
          <p:nvPr/>
        </p:nvSpPr>
        <p:spPr>
          <a:xfrm>
            <a:off x="2971800" y="3429000"/>
            <a:ext cx="2823209" cy="1815882"/>
          </a:xfrm>
          <a:prstGeom prst="rect">
            <a:avLst/>
          </a:prstGeom>
          <a:solidFill>
            <a:schemeClr val="accent3">
              <a:lumMod val="60000"/>
              <a:lumOff val="40000"/>
            </a:schemeClr>
          </a:solidFill>
        </p:spPr>
        <p:txBody>
          <a:bodyPr wrap="none" rtlCol="0">
            <a:spAutoFit/>
          </a:bodyPr>
          <a:lstStyle/>
          <a:p>
            <a:pPr marL="457200" indent="-457200">
              <a:buFont typeface="Arial" pitchFamily="34" charset="0"/>
              <a:buChar char="•"/>
            </a:pPr>
            <a:r>
              <a:rPr lang="th-TH" dirty="0" smtClean="0">
                <a:latin typeface="TH SarabunPSK" pitchFamily="34" charset="-34"/>
                <a:cs typeface="TH SarabunPSK" pitchFamily="34" charset="-34"/>
              </a:rPr>
              <a:t>แผ่นดินไหว</a:t>
            </a:r>
          </a:p>
          <a:p>
            <a:pPr marL="457200" indent="-457200">
              <a:buFont typeface="Arial" pitchFamily="34" charset="0"/>
              <a:buChar char="•"/>
            </a:pPr>
            <a:r>
              <a:rPr lang="th-TH" dirty="0" smtClean="0">
                <a:latin typeface="TH SarabunPSK" pitchFamily="34" charset="-34"/>
                <a:cs typeface="TH SarabunPSK" pitchFamily="34" charset="-34"/>
              </a:rPr>
              <a:t>ธรณีวิยาโครงสร้าง</a:t>
            </a:r>
          </a:p>
          <a:p>
            <a:pPr marL="457200" indent="-457200">
              <a:buFont typeface="Arial" pitchFamily="34" charset="0"/>
              <a:buChar char="•"/>
            </a:pPr>
            <a:endParaRPr lang="th-TH" dirty="0">
              <a:latin typeface="TH SarabunPSK" pitchFamily="34" charset="-34"/>
              <a:cs typeface="TH SarabunPSK" pitchFamily="34" charset="-34"/>
            </a:endParaRPr>
          </a:p>
          <a:p>
            <a:r>
              <a:rPr lang="th-TH" b="1" dirty="0" smtClean="0">
                <a:solidFill>
                  <a:srgbClr val="FF0000"/>
                </a:solidFill>
                <a:latin typeface="TH SarabunPSK" pitchFamily="34" charset="-34"/>
                <a:cs typeface="TH SarabunPSK" pitchFamily="34" charset="-34"/>
              </a:rPr>
              <a:t>หัวข้อในการเรียนบทต่อไป </a:t>
            </a:r>
            <a:endParaRPr lang="th-TH" b="1" dirty="0">
              <a:solidFill>
                <a:srgbClr val="FF0000"/>
              </a:solidFill>
              <a:latin typeface="TH SarabunPSK" pitchFamily="34" charset="-34"/>
              <a:cs typeface="TH SarabunPSK" pitchFamily="34" charset="-34"/>
            </a:endParaRP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51</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533400" y="914400"/>
            <a:ext cx="7293591" cy="3108543"/>
          </a:xfrm>
          <a:prstGeom prst="rect">
            <a:avLst/>
          </a:prstGeom>
        </p:spPr>
        <p:txBody>
          <a:bodyPr wrap="square">
            <a:spAutoFit/>
          </a:bodyPr>
          <a:lstStyle/>
          <a:p>
            <a:r>
              <a:rPr lang="th-TH" b="1" dirty="0">
                <a:latin typeface="TH SarabunPSK" pitchFamily="34" charset="-34"/>
                <a:cs typeface="TH SarabunPSK" pitchFamily="34" charset="-34"/>
              </a:rPr>
              <a:t>ปรากฏการณ์ภูเขาไฟ (</a:t>
            </a:r>
            <a:r>
              <a:rPr lang="en-US" b="1" dirty="0">
                <a:latin typeface="TH SarabunPSK" pitchFamily="34" charset="-34"/>
                <a:cs typeface="TH SarabunPSK" pitchFamily="34" charset="-34"/>
              </a:rPr>
              <a:t>Volcanism) </a:t>
            </a:r>
          </a:p>
          <a:p>
            <a:r>
              <a:rPr lang="th-TH" dirty="0">
                <a:latin typeface="TH SarabunPSK" pitchFamily="34" charset="-34"/>
                <a:cs typeface="TH SarabunPSK" pitchFamily="34" charset="-34"/>
              </a:rPr>
              <a:t>เป็นปรากฏการณ์ธรรมชาติที่เกิดจากหินหนืด (</a:t>
            </a:r>
            <a:r>
              <a:rPr lang="en-US" dirty="0">
                <a:latin typeface="TH SarabunPSK" pitchFamily="34" charset="-34"/>
                <a:cs typeface="TH SarabunPSK" pitchFamily="34" charset="-34"/>
              </a:rPr>
              <a:t>Magma) </a:t>
            </a:r>
            <a:r>
              <a:rPr lang="th-TH" dirty="0">
                <a:latin typeface="TH SarabunPSK" pitchFamily="34" charset="-34"/>
                <a:cs typeface="TH SarabunPSK" pitchFamily="34" charset="-34"/>
              </a:rPr>
              <a:t>เคลื่อนที่   ได้ปะทุออกมายังพื้นผิวโลกตามร่องหรือรอยแตกของเปลือกโลก จะเป็นการเกิดอย่างฉับพลัน ทำให้ผิวโลกมีการเปลี่ยนแปลงระดับ ความรุนแรงขึ้นอยู่กับชนิดของสารประกอบ และปริมาณก๊าซในหินหนืด การประทุของภูเขาไฟ หรือการชนกันของแผ่นเปลือกโลก (</a:t>
            </a:r>
            <a:r>
              <a:rPr lang="en-US" dirty="0">
                <a:latin typeface="TH SarabunPSK" pitchFamily="34" charset="-34"/>
                <a:cs typeface="TH SarabunPSK" pitchFamily="34" charset="-34"/>
              </a:rPr>
              <a:t>Plate) </a:t>
            </a:r>
            <a:r>
              <a:rPr lang="th-TH" dirty="0">
                <a:latin typeface="TH SarabunPSK" pitchFamily="34" charset="-34"/>
                <a:cs typeface="TH SarabunPSK" pitchFamily="34" charset="-34"/>
              </a:rPr>
              <a:t>เป็นสาเหตุที่ทำให้เกิดแผ่นดินไหว (</a:t>
            </a:r>
            <a:r>
              <a:rPr lang="en-US" dirty="0">
                <a:latin typeface="TH SarabunPSK" pitchFamily="34" charset="-34"/>
                <a:cs typeface="TH SarabunPSK" pitchFamily="34" charset="-34"/>
              </a:rPr>
              <a:t>Earthquake) </a:t>
            </a:r>
          </a:p>
        </p:txBody>
      </p:sp>
      <p:sp>
        <p:nvSpPr>
          <p:cNvPr id="5" name="TextBox 4"/>
          <p:cNvSpPr txBox="1"/>
          <p:nvPr/>
        </p:nvSpPr>
        <p:spPr>
          <a:xfrm>
            <a:off x="2971800" y="4267200"/>
            <a:ext cx="2823209" cy="1384995"/>
          </a:xfrm>
          <a:prstGeom prst="rect">
            <a:avLst/>
          </a:prstGeom>
          <a:solidFill>
            <a:schemeClr val="accent3">
              <a:lumMod val="60000"/>
              <a:lumOff val="40000"/>
            </a:schemeClr>
          </a:solidFill>
        </p:spPr>
        <p:txBody>
          <a:bodyPr wrap="none" rtlCol="0">
            <a:spAutoFit/>
          </a:bodyPr>
          <a:lstStyle/>
          <a:p>
            <a:pPr marL="457200" indent="-457200">
              <a:buFont typeface="Arial" pitchFamily="34" charset="0"/>
              <a:buChar char="•"/>
            </a:pPr>
            <a:r>
              <a:rPr lang="th-TH" dirty="0" smtClean="0">
                <a:latin typeface="TH SarabunPSK" pitchFamily="34" charset="-34"/>
                <a:cs typeface="TH SarabunPSK" pitchFamily="34" charset="-34"/>
              </a:rPr>
              <a:t>ภูเขาไฟ</a:t>
            </a:r>
          </a:p>
          <a:p>
            <a:pPr marL="457200" indent="-457200">
              <a:buFont typeface="Arial" pitchFamily="34" charset="0"/>
              <a:buChar char="•"/>
            </a:pPr>
            <a:endParaRPr lang="th-TH" dirty="0">
              <a:latin typeface="TH SarabunPSK" pitchFamily="34" charset="-34"/>
              <a:cs typeface="TH SarabunPSK" pitchFamily="34" charset="-34"/>
            </a:endParaRPr>
          </a:p>
          <a:p>
            <a:r>
              <a:rPr lang="th-TH" b="1" dirty="0" smtClean="0">
                <a:solidFill>
                  <a:srgbClr val="FF0000"/>
                </a:solidFill>
                <a:latin typeface="TH SarabunPSK" pitchFamily="34" charset="-34"/>
                <a:cs typeface="TH SarabunPSK" pitchFamily="34" charset="-34"/>
              </a:rPr>
              <a:t>หัวข้อในการเรียนบทต่อไป </a:t>
            </a:r>
            <a:endParaRPr lang="th-TH" b="1" dirty="0">
              <a:solidFill>
                <a:srgbClr val="FF0000"/>
              </a:solidFill>
              <a:latin typeface="TH SarabunPSK" pitchFamily="34" charset="-34"/>
              <a:cs typeface="TH SarabunPSK" pitchFamily="34" charset="-34"/>
            </a:endParaRPr>
          </a:p>
        </p:txBody>
      </p:sp>
    </p:spTree>
    <p:extLst>
      <p:ext uri="{BB962C8B-B14F-4D97-AF65-F5344CB8AC3E}">
        <p14:creationId xmlns:p14="http://schemas.microsoft.com/office/powerpoint/2010/main" val="18771813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52</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304800" y="1012954"/>
            <a:ext cx="8153400" cy="3108543"/>
          </a:xfrm>
          <a:prstGeom prst="rect">
            <a:avLst/>
          </a:prstGeom>
        </p:spPr>
        <p:txBody>
          <a:bodyPr wrap="square">
            <a:spAutoFit/>
          </a:bodyPr>
          <a:lstStyle/>
          <a:p>
            <a:r>
              <a:rPr lang="th-TH" b="1" dirty="0">
                <a:latin typeface="TH SarabunPSK" pitchFamily="34" charset="-34"/>
                <a:cs typeface="TH SarabunPSK" pitchFamily="34" charset="-34"/>
              </a:rPr>
              <a:t>กระบวนการที่เกิดจากการกระทำนอกเปลือกโลก </a:t>
            </a:r>
            <a:r>
              <a:rPr lang="th-TH" b="1" dirty="0" smtClean="0">
                <a:latin typeface="TH SarabunPSK" pitchFamily="34" charset="-34"/>
                <a:cs typeface="TH SarabunPSK" pitchFamily="34" charset="-34"/>
              </a:rPr>
              <a:t>(</a:t>
            </a:r>
            <a:r>
              <a:rPr lang="en-US" b="1" dirty="0" smtClean="0">
                <a:latin typeface="TH SarabunPSK" pitchFamily="34" charset="-34"/>
                <a:cs typeface="TH SarabunPSK" pitchFamily="34" charset="-34"/>
              </a:rPr>
              <a:t>Extraterrestrial Process) </a:t>
            </a:r>
            <a:endParaRPr lang="th-TH" b="1" dirty="0" smtClean="0">
              <a:latin typeface="TH SarabunPSK" pitchFamily="34" charset="-34"/>
              <a:cs typeface="TH SarabunPSK" pitchFamily="34" charset="-34"/>
            </a:endParaRPr>
          </a:p>
          <a:p>
            <a:endParaRPr lang="th-TH" b="1" dirty="0">
              <a:latin typeface="TH SarabunPSK" pitchFamily="34" charset="-34"/>
              <a:cs typeface="TH SarabunPSK" pitchFamily="34" charset="-34"/>
            </a:endParaRPr>
          </a:p>
          <a:p>
            <a:r>
              <a:rPr lang="th-TH" dirty="0" smtClean="0">
                <a:latin typeface="TH SarabunPSK" pitchFamily="34" charset="-34"/>
                <a:cs typeface="TH SarabunPSK" pitchFamily="34" charset="-34"/>
              </a:rPr>
              <a:t>กระบวนการ</a:t>
            </a:r>
            <a:r>
              <a:rPr lang="th-TH" dirty="0">
                <a:latin typeface="TH SarabunPSK" pitchFamily="34" charset="-34"/>
                <a:cs typeface="TH SarabunPSK" pitchFamily="34" charset="-34"/>
              </a:rPr>
              <a:t>พื้นผิวโลกที่มีการเปลี่ยนแปลงเนื่องจากสิ่งภายนอกกระทำ เช่น ดาวตก หรืออุกกาบาต ที่พุ่งชนพื้นผิวโลก ซึ่งตามธรรมชาติแล้ว   โลกมีชั้นบรรยากาศห่อหุ้มเป็นชั้น ๆ อย่างหนาแน่น เมื่อดาวตก หรืออุกกาบาตพุ่งเข้ามาจะเกิดการเสียดสีกับชั้นบรรยากาศทำให้เกิดการเผาไหม้ก่อน ก็จะมีแต่ส่วนที่เหลือที่ตกกระทบลงบนพื้นผิวโลกซึ่งเหลือเพียงประมาณครึ่งเดียว </a:t>
            </a: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53</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1026" name="Picture 2" descr="http://godsandaliensmagazine.com/wp-content/uploads/2012/04/barringer-meteorite-crater-1024x62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33400"/>
            <a:ext cx="5810250" cy="35147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52600" y="4648200"/>
            <a:ext cx="5105400" cy="523220"/>
          </a:xfrm>
          <a:prstGeom prst="rect">
            <a:avLst/>
          </a:prstGeom>
        </p:spPr>
        <p:txBody>
          <a:bodyPr wrap="square">
            <a:spAutoFit/>
          </a:bodyPr>
          <a:lstStyle/>
          <a:p>
            <a:r>
              <a:rPr lang="en-US" b="1" dirty="0" err="1">
                <a:latin typeface="TH SarabunPSK" pitchFamily="34" charset="-34"/>
                <a:cs typeface="TH SarabunPSK" pitchFamily="34" charset="-34"/>
              </a:rPr>
              <a:t>Barringer</a:t>
            </a:r>
            <a:r>
              <a:rPr lang="en-US" b="1" dirty="0">
                <a:latin typeface="TH SarabunPSK" pitchFamily="34" charset="-34"/>
                <a:cs typeface="TH SarabunPSK" pitchFamily="34" charset="-34"/>
              </a:rPr>
              <a:t> Meteorite crater in Arizona, US</a:t>
            </a:r>
          </a:p>
        </p:txBody>
      </p:sp>
      <p:sp>
        <p:nvSpPr>
          <p:cNvPr id="4" name="Rectangle 3"/>
          <p:cNvSpPr/>
          <p:nvPr/>
        </p:nvSpPr>
        <p:spPr>
          <a:xfrm>
            <a:off x="2819400" y="4048126"/>
            <a:ext cx="2565126" cy="523220"/>
          </a:xfrm>
          <a:prstGeom prst="rect">
            <a:avLst/>
          </a:prstGeom>
        </p:spPr>
        <p:txBody>
          <a:bodyPr wrap="none">
            <a:spAutoFit/>
          </a:bodyPr>
          <a:lstStyle/>
          <a:p>
            <a:r>
              <a:rPr lang="th-TH" b="1" dirty="0">
                <a:latin typeface="TH SarabunPSK" pitchFamily="34" charset="-34"/>
                <a:cs typeface="TH SarabunPSK" pitchFamily="34" charset="-34"/>
              </a:rPr>
              <a:t>หุบอุกกาบาตบาร์ริงเกอร์</a:t>
            </a:r>
          </a:p>
        </p:txBody>
      </p:sp>
      <p:sp>
        <p:nvSpPr>
          <p:cNvPr id="5" name="Rectangle 4"/>
          <p:cNvSpPr/>
          <p:nvPr/>
        </p:nvSpPr>
        <p:spPr>
          <a:xfrm>
            <a:off x="1815962" y="5410200"/>
            <a:ext cx="6108837" cy="523220"/>
          </a:xfrm>
          <a:prstGeom prst="rect">
            <a:avLst/>
          </a:prstGeom>
        </p:spPr>
        <p:txBody>
          <a:bodyPr wrap="square">
            <a:spAutoFit/>
          </a:bodyPr>
          <a:lstStyle/>
          <a:p>
            <a:r>
              <a:rPr lang="en-US" b="1" dirty="0">
                <a:latin typeface="TH SarabunPSK" pitchFamily="34" charset="-34"/>
                <a:cs typeface="TH SarabunPSK" pitchFamily="34" charset="-34"/>
              </a:rPr>
              <a:t>Evidence for Extraterrestrial Impacts</a:t>
            </a:r>
            <a:r>
              <a:rPr lang="en-US" b="1" dirty="0" smtClean="0">
                <a:latin typeface="TH SarabunPSK" pitchFamily="34" charset="-34"/>
                <a:cs typeface="TH SarabunPSK" pitchFamily="34" charset="-34"/>
              </a:rPr>
              <a:t>.</a:t>
            </a:r>
            <a:endParaRPr lang="th-TH" b="1" dirty="0">
              <a:latin typeface="TH SarabunPSK" pitchFamily="34" charset="-34"/>
              <a:cs typeface="TH SarabunPSK" pitchFamily="34" charset="-34"/>
            </a:endParaRP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6</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7" name="Rectangle 6"/>
          <p:cNvSpPr/>
          <p:nvPr/>
        </p:nvSpPr>
        <p:spPr>
          <a:xfrm>
            <a:off x="817728" y="990600"/>
            <a:ext cx="7239000" cy="5693866"/>
          </a:xfrm>
          <a:prstGeom prst="rect">
            <a:avLst/>
          </a:prstGeom>
        </p:spPr>
        <p:txBody>
          <a:bodyPr wrap="square">
            <a:spAutoFit/>
          </a:bodyPr>
          <a:lstStyle/>
          <a:p>
            <a:r>
              <a:rPr lang="th-TH" b="1" dirty="0">
                <a:latin typeface="TH SarabunPSK" pitchFamily="34" charset="-34"/>
                <a:cs typeface="TH SarabunPSK" pitchFamily="34" charset="-34"/>
              </a:rPr>
              <a:t>สารอินทรีย์ </a:t>
            </a:r>
            <a:endParaRPr lang="th-TH" b="1" dirty="0" smtClean="0">
              <a:latin typeface="TH SarabunPSK" pitchFamily="34" charset="-34"/>
              <a:cs typeface="TH SarabunPSK" pitchFamily="34" charset="-34"/>
            </a:endParaRPr>
          </a:p>
          <a:p>
            <a:r>
              <a:rPr lang="th-TH" dirty="0" smtClean="0">
                <a:latin typeface="TH SarabunPSK" pitchFamily="34" charset="-34"/>
                <a:cs typeface="TH SarabunPSK" pitchFamily="34" charset="-34"/>
              </a:rPr>
              <a:t>ได้</a:t>
            </a:r>
            <a:r>
              <a:rPr lang="th-TH" dirty="0">
                <a:latin typeface="TH SarabunPSK" pitchFamily="34" charset="-34"/>
                <a:cs typeface="TH SarabunPSK" pitchFamily="34" charset="-34"/>
              </a:rPr>
              <a:t>จากการสลายตัวของสิ่งมีชีวิตที่เน่าเปื่อยผุพังสลายตัวทับถมอยู่ในดินของซากพืช ซากสัตว์ และสิ่งมีชีวิตขนาดเล็ก เช่น ไส้เดือน แมลง จุลินทรีย์ สิ่งมีชีวิตเหล่านี้ช่วยให้ดินมีลักษณะร่วนซุย มีสีดำหรือสีน้ำตาล ที่เรียกว่า ฮิวมัส (</a:t>
            </a:r>
            <a:r>
              <a:rPr lang="en-US" dirty="0">
                <a:latin typeface="TH SarabunPSK" pitchFamily="34" charset="-34"/>
                <a:cs typeface="TH SarabunPSK" pitchFamily="34" charset="-34"/>
              </a:rPr>
              <a:t>Humus) </a:t>
            </a:r>
            <a:endParaRPr lang="en-US" dirty="0" smtClean="0">
              <a:latin typeface="TH SarabunPSK" pitchFamily="34" charset="-34"/>
              <a:cs typeface="TH SarabunPSK" pitchFamily="34" charset="-34"/>
            </a:endParaRPr>
          </a:p>
          <a:p>
            <a:endParaRPr lang="en-US" dirty="0" smtClean="0">
              <a:latin typeface="TH SarabunPSK" pitchFamily="34" charset="-34"/>
              <a:cs typeface="TH SarabunPSK" pitchFamily="34" charset="-34"/>
            </a:endParaRPr>
          </a:p>
          <a:p>
            <a:r>
              <a:rPr lang="th-TH" b="1" dirty="0">
                <a:latin typeface="TH SarabunPSK" pitchFamily="34" charset="-34"/>
                <a:cs typeface="TH SarabunPSK" pitchFamily="34" charset="-34"/>
              </a:rPr>
              <a:t>สารอนินทรีย์ </a:t>
            </a:r>
            <a:r>
              <a:rPr lang="th-TH" dirty="0">
                <a:latin typeface="TH SarabunPSK" pitchFamily="34" charset="-34"/>
                <a:cs typeface="TH SarabunPSK" pitchFamily="34" charset="-34"/>
              </a:rPr>
              <a:t>ได้จากการสลายตัวของหินและแร่  อนินทรีย์สารเหล่านี้ประกอบด้วยธาตุซิลิกอน และอะลูมีเนียมเป็นส่วนใหญ่ มีเหล็ก แคลเซียม โพแทสเซีย มและแมกนีเซียม ปนบ้างเล็กน้อย ธาตุเหล่านี้พบอยู่ในรูปแร่ควอตซ์ เฟลด์สปาร์ ไมกา แร่พวกเฟอร์โรแมกนีเซียนซิลิเกตและแร่ดิน ซึ่งเป็นองค์ประกอบสำคัญของดิน ดินแต่ละที่จะมีแร่ธาตุในดินในปริมาณแตกต่างกัน ขึ้นอยู่กับวัตถุต้นกำเนิดเดิมของดิน</a:t>
            </a:r>
          </a:p>
          <a:p>
            <a:endParaRPr lang="en-US" dirty="0">
              <a:latin typeface="TH SarabunPSK" pitchFamily="34" charset="-34"/>
              <a:cs typeface="TH SarabunPSK" pitchFamily="34" charset="-34"/>
            </a:endParaRPr>
          </a:p>
        </p:txBody>
      </p:sp>
      <p:sp>
        <p:nvSpPr>
          <p:cNvPr id="8" name="Rectangle 7"/>
          <p:cNvSpPr/>
          <p:nvPr/>
        </p:nvSpPr>
        <p:spPr>
          <a:xfrm>
            <a:off x="337782" y="381000"/>
            <a:ext cx="7162800" cy="954107"/>
          </a:xfrm>
          <a:prstGeom prst="rect">
            <a:avLst/>
          </a:prstGeom>
        </p:spPr>
        <p:txBody>
          <a:bodyPr wrap="square">
            <a:spAutoFit/>
          </a:bodyPr>
          <a:lstStyle/>
          <a:p>
            <a:r>
              <a:rPr lang="th-TH" b="1" dirty="0">
                <a:latin typeface="TH SarabunPSK" pitchFamily="34" charset="-34"/>
                <a:cs typeface="TH SarabunPSK" pitchFamily="34" charset="-34"/>
              </a:rPr>
              <a:t>องค์ประกอบของดิน </a:t>
            </a:r>
            <a:endParaRPr lang="th-TH" b="1" dirty="0" smtClean="0">
              <a:latin typeface="TH SarabunPSK" pitchFamily="34" charset="-34"/>
              <a:cs typeface="TH SarabunPSK" pitchFamily="34" charset="-34"/>
            </a:endParaRPr>
          </a:p>
          <a:p>
            <a:endParaRPr lang="th-TH" b="1" dirty="0">
              <a:latin typeface="TH SarabunPSK" pitchFamily="34" charset="-34"/>
              <a:cs typeface="TH SarabunPSK" pitchFamily="34" charset="-34"/>
            </a:endParaRPr>
          </a:p>
        </p:txBody>
      </p:sp>
    </p:spTree>
    <p:extLst>
      <p:ext uri="{BB962C8B-B14F-4D97-AF65-F5344CB8AC3E}">
        <p14:creationId xmlns:p14="http://schemas.microsoft.com/office/powerpoint/2010/main" val="968173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7</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4" name="Picture 11" descr="C:\Documents and Settings\thagoon\My Documents\#6\soil\percent_soil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2927" y="3413343"/>
            <a:ext cx="5478146" cy="31879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304800"/>
            <a:ext cx="7772400" cy="3108543"/>
          </a:xfrm>
          <a:prstGeom prst="rect">
            <a:avLst/>
          </a:prstGeom>
        </p:spPr>
        <p:txBody>
          <a:bodyPr wrap="square">
            <a:spAutoFit/>
          </a:bodyPr>
          <a:lstStyle/>
          <a:p>
            <a:r>
              <a:rPr lang="th-TH" b="1" dirty="0" smtClean="0">
                <a:latin typeface="TH SarabunPSK" pitchFamily="34" charset="-34"/>
                <a:cs typeface="TH SarabunPSK" pitchFamily="34" charset="-34"/>
              </a:rPr>
              <a:t>อากาศ</a:t>
            </a:r>
            <a:r>
              <a:rPr lang="th-TH" dirty="0" smtClean="0">
                <a:latin typeface="TH SarabunPSK" pitchFamily="34" charset="-34"/>
                <a:cs typeface="TH SarabunPSK" pitchFamily="34" charset="-34"/>
              </a:rPr>
              <a:t> </a:t>
            </a:r>
            <a:r>
              <a:rPr lang="th-TH" dirty="0">
                <a:latin typeface="TH SarabunPSK" pitchFamily="34" charset="-34"/>
                <a:cs typeface="TH SarabunPSK" pitchFamily="34" charset="-34"/>
              </a:rPr>
              <a:t>แทรกอยู่ตามช่องว่างระหว่างเม็ดดิน มีก๊าซคาร์บอนมอนไดออกไซด์ สูงกว่าอากาศบนผิวดิน ดินที่โปร่งมีรูพรุนมาก จะมีการระบายอากาศได้ดี ซึ่งเป็นสิ่งจำเป็น ่ต่อการหายใจ ของสิ่งมีชีวิตในดิน</a:t>
            </a:r>
          </a:p>
          <a:p>
            <a:endParaRPr lang="th-TH" dirty="0" smtClean="0">
              <a:latin typeface="TH SarabunPSK" pitchFamily="34" charset="-34"/>
              <a:cs typeface="TH SarabunPSK" pitchFamily="34" charset="-34"/>
            </a:endParaRPr>
          </a:p>
          <a:p>
            <a:r>
              <a:rPr lang="th-TH" b="1" dirty="0" smtClean="0">
                <a:latin typeface="TH SarabunPSK" pitchFamily="34" charset="-34"/>
                <a:cs typeface="TH SarabunPSK" pitchFamily="34" charset="-34"/>
              </a:rPr>
              <a:t>น้ำ </a:t>
            </a:r>
            <a:r>
              <a:rPr lang="th-TH" dirty="0" smtClean="0">
                <a:latin typeface="TH SarabunPSK" pitchFamily="34" charset="-34"/>
                <a:cs typeface="TH SarabunPSK" pitchFamily="34" charset="-34"/>
              </a:rPr>
              <a:t> </a:t>
            </a:r>
            <a:r>
              <a:rPr lang="th-TH" dirty="0">
                <a:latin typeface="TH SarabunPSK" pitchFamily="34" charset="-34"/>
                <a:cs typeface="TH SarabunPSK" pitchFamily="34" charset="-34"/>
              </a:rPr>
              <a:t>แทรกอยู่ตามช่องว่างระหว่างเม็ดดินดิน (</a:t>
            </a:r>
            <a:r>
              <a:rPr lang="en-US" dirty="0">
                <a:latin typeface="TH SarabunPSK" pitchFamily="34" charset="-34"/>
                <a:cs typeface="TH SarabunPSK" pitchFamily="34" charset="-34"/>
              </a:rPr>
              <a:t>Aggregate) </a:t>
            </a:r>
            <a:r>
              <a:rPr lang="th-TH" dirty="0">
                <a:latin typeface="TH SarabunPSK" pitchFamily="34" charset="-34"/>
                <a:cs typeface="TH SarabunPSK" pitchFamily="34" charset="-34"/>
              </a:rPr>
              <a:t>หรืออนุภาคดิน (</a:t>
            </a:r>
            <a:r>
              <a:rPr lang="en-US" dirty="0">
                <a:latin typeface="TH SarabunPSK" pitchFamily="34" charset="-34"/>
                <a:cs typeface="TH SarabunPSK" pitchFamily="34" charset="-34"/>
              </a:rPr>
              <a:t>Particle) </a:t>
            </a:r>
            <a:r>
              <a:rPr lang="th-TH" dirty="0" smtClean="0">
                <a:latin typeface="TH SarabunPSK" pitchFamily="34" charset="-34"/>
                <a:cs typeface="TH SarabunPSK" pitchFamily="34" charset="-34"/>
              </a:rPr>
              <a:t>น้ำ</a:t>
            </a:r>
            <a:r>
              <a:rPr lang="th-TH" dirty="0">
                <a:latin typeface="TH SarabunPSK" pitchFamily="34" charset="-34"/>
                <a:cs typeface="TH SarabunPSK" pitchFamily="34" charset="-34"/>
              </a:rPr>
              <a:t>ในดินจะช่วยละลายแร่ธาตุต่าง ๆ ทำให้รากพืชสามารถดูดธาตุอาหารขึ้นไปใช้ประโยชน์ในการสังเคราะห์แสงได้</a:t>
            </a: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8</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4" name="Rectangle 3"/>
          <p:cNvSpPr/>
          <p:nvPr/>
        </p:nvSpPr>
        <p:spPr>
          <a:xfrm>
            <a:off x="381000" y="381000"/>
            <a:ext cx="8001000" cy="3108543"/>
          </a:xfrm>
          <a:prstGeom prst="rect">
            <a:avLst/>
          </a:prstGeom>
        </p:spPr>
        <p:txBody>
          <a:bodyPr wrap="square">
            <a:spAutoFit/>
          </a:bodyPr>
          <a:lstStyle/>
          <a:p>
            <a:r>
              <a:rPr lang="th-TH" b="1" dirty="0">
                <a:latin typeface="TH SarabunPSK" pitchFamily="34" charset="-34"/>
                <a:cs typeface="TH SarabunPSK" pitchFamily="34" charset="-34"/>
              </a:rPr>
              <a:t>กำเนิดดิน</a:t>
            </a:r>
          </a:p>
          <a:p>
            <a:r>
              <a:rPr lang="th-TH" dirty="0">
                <a:latin typeface="TH SarabunPSK" pitchFamily="34" charset="-34"/>
                <a:cs typeface="TH SarabunPSK" pitchFamily="34" charset="-34"/>
              </a:rPr>
              <a:t>           ดินประกอบขึ้นจากหินที่ผุพัง จึงมีองค์ประกอบเป็นแร่ดินเหนียว (</a:t>
            </a:r>
            <a:r>
              <a:rPr lang="en-US" dirty="0">
                <a:latin typeface="TH SarabunPSK" pitchFamily="34" charset="-34"/>
                <a:cs typeface="TH SarabunPSK" pitchFamily="34" charset="-34"/>
              </a:rPr>
              <a:t>Clay mineral) </a:t>
            </a:r>
            <a:r>
              <a:rPr lang="th-TH" dirty="0">
                <a:latin typeface="TH SarabunPSK" pitchFamily="34" charset="-34"/>
                <a:cs typeface="TH SarabunPSK" pitchFamily="34" charset="-34"/>
              </a:rPr>
              <a:t>ซึ่งพัฒนามาจากแร่ประกอบหินบนเปลือกโลก ได้แก่ เฟลด์สปาร์ ควอรตซ์ ไมก้า เป็นต้น </a:t>
            </a:r>
          </a:p>
          <a:p>
            <a:endParaRPr lang="th-TH" dirty="0" smtClean="0">
              <a:latin typeface="TH SarabunPSK" pitchFamily="34" charset="-34"/>
              <a:cs typeface="TH SarabunPSK" pitchFamily="34" charset="-34"/>
            </a:endParaRPr>
          </a:p>
          <a:p>
            <a:r>
              <a:rPr lang="th-TH" b="1" dirty="0" smtClean="0">
                <a:latin typeface="TH SarabunPSK" pitchFamily="34" charset="-34"/>
                <a:cs typeface="TH SarabunPSK" pitchFamily="34" charset="-34"/>
              </a:rPr>
              <a:t>ตารางแสดง</a:t>
            </a:r>
            <a:r>
              <a:rPr lang="th-TH" b="1" dirty="0">
                <a:latin typeface="TH SarabunPSK" pitchFamily="34" charset="-34"/>
                <a:cs typeface="TH SarabunPSK" pitchFamily="34" charset="-34"/>
              </a:rPr>
              <a:t>ให้เห็นถึงการผุพังของแร่แต่ละชนิด ซึ่งทำให้เกิดแร่ดินเหนียวและประจุต่างๆ ซึ่งอยู่ในรูปของสารละลาย</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89542"/>
            <a:ext cx="7848600" cy="322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9</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1162303</a:t>
            </a: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4" name="Picture 5" descr="C:\Documents and Settings\thagoon\My Documents\#6\soil\feldsp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0406"/>
            <a:ext cx="2819400" cy="66275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230406"/>
            <a:ext cx="846707" cy="954107"/>
          </a:xfrm>
          <a:prstGeom prst="rect">
            <a:avLst/>
          </a:prstGeom>
          <a:noFill/>
        </p:spPr>
        <p:txBody>
          <a:bodyPr wrap="none" rtlCol="0">
            <a:spAutoFit/>
          </a:bodyPr>
          <a:lstStyle/>
          <a:p>
            <a:r>
              <a:rPr lang="th-TH" b="1" dirty="0" smtClean="0">
                <a:solidFill>
                  <a:srgbClr val="FF0000"/>
                </a:solidFill>
                <a:latin typeface="TH SarabunPSK" pitchFamily="34" charset="-34"/>
                <a:cs typeface="TH SarabunPSK" pitchFamily="34" charset="-34"/>
              </a:rPr>
              <a:t/>
            </a:r>
            <a:br>
              <a:rPr lang="th-TH" b="1" dirty="0" smtClean="0">
                <a:solidFill>
                  <a:srgbClr val="FF0000"/>
                </a:solidFill>
                <a:latin typeface="TH SarabunPSK" pitchFamily="34" charset="-34"/>
                <a:cs typeface="TH SarabunPSK" pitchFamily="34" charset="-34"/>
              </a:rPr>
            </a:br>
            <a:r>
              <a:rPr lang="en-US" b="1" dirty="0" smtClean="0">
                <a:solidFill>
                  <a:srgbClr val="FF0000"/>
                </a:solidFill>
                <a:latin typeface="TH SarabunPSK" pitchFamily="34" charset="-34"/>
                <a:cs typeface="TH SarabunPSK" pitchFamily="34" charset="-34"/>
              </a:rPr>
              <a:t>+ CO</a:t>
            </a:r>
            <a:r>
              <a:rPr lang="en-US" b="1" baseline="-25000" dirty="0" smtClean="0">
                <a:solidFill>
                  <a:srgbClr val="FF0000"/>
                </a:solidFill>
                <a:latin typeface="TH SarabunPSK" pitchFamily="34" charset="-34"/>
                <a:cs typeface="TH SarabunPSK" pitchFamily="34" charset="-34"/>
              </a:rPr>
              <a:t>2</a:t>
            </a:r>
            <a:endParaRPr lang="th-TH" b="1" baseline="-25000" dirty="0">
              <a:solidFill>
                <a:srgbClr val="FF0000"/>
              </a:solidFill>
              <a:latin typeface="TH SarabunPSK" pitchFamily="34" charset="-34"/>
              <a:cs typeface="TH SarabunPSK" pitchFamily="34" charset="-34"/>
            </a:endParaRPr>
          </a:p>
        </p:txBody>
      </p:sp>
      <p:sp>
        <p:nvSpPr>
          <p:cNvPr id="7" name="Rectangle 6"/>
          <p:cNvSpPr/>
          <p:nvPr/>
        </p:nvSpPr>
        <p:spPr>
          <a:xfrm>
            <a:off x="3810000" y="1272755"/>
            <a:ext cx="4482152" cy="3970318"/>
          </a:xfrm>
          <a:prstGeom prst="rect">
            <a:avLst/>
          </a:prstGeom>
        </p:spPr>
        <p:txBody>
          <a:bodyPr wrap="square">
            <a:spAutoFit/>
          </a:bodyPr>
          <a:lstStyle/>
          <a:p>
            <a:r>
              <a:rPr lang="th-TH" dirty="0">
                <a:latin typeface="TH SarabunPSK" pitchFamily="34" charset="-34"/>
                <a:cs typeface="TH SarabunPSK" pitchFamily="34" charset="-34"/>
              </a:rPr>
              <a:t>น้ำฝนจะละลายคาร์บอนไดออกไซด์ในอากาศ ทำให้มีสภาพเป็นกรดอ่อนๆ (กรดคาร์บอนิก) น้ำฝนบนพื้นผิวซึมลงสู่เบื้องล่างและทำปฏิกิริยากับแร่เฟลด์สปาร์ที่อยู่ในหิน ทำให้เกิดการผุพังทางเคมี (</a:t>
            </a:r>
            <a:r>
              <a:rPr lang="en-US" dirty="0">
                <a:latin typeface="TH SarabunPSK" pitchFamily="34" charset="-34"/>
                <a:cs typeface="TH SarabunPSK" pitchFamily="34" charset="-34"/>
              </a:rPr>
              <a:t>Chemical weathering) </a:t>
            </a:r>
            <a:r>
              <a:rPr lang="th-TH" dirty="0">
                <a:latin typeface="TH SarabunPSK" pitchFamily="34" charset="-34"/>
                <a:cs typeface="TH SarabunPSK" pitchFamily="34" charset="-34"/>
              </a:rPr>
              <a:t>แตกสลายเป็นเม็ดทราย (ซิลิกา), แร่ดินเหนียว (</a:t>
            </a:r>
            <a:r>
              <a:rPr lang="en-US" dirty="0">
                <a:latin typeface="TH SarabunPSK" pitchFamily="34" charset="-34"/>
                <a:cs typeface="TH SarabunPSK" pitchFamily="34" charset="-34"/>
              </a:rPr>
              <a:t>Clay mineral), </a:t>
            </a:r>
            <a:r>
              <a:rPr lang="th-TH" dirty="0">
                <a:latin typeface="TH SarabunPSK" pitchFamily="34" charset="-34"/>
                <a:cs typeface="TH SarabunPSK" pitchFamily="34" charset="-34"/>
              </a:rPr>
              <a:t>ประจุโซเดียม แคลเซียม และโปแตสเซียม ในรูปของสารละลาย ซึ่งเป็นแร่ธาตุที่สำคัญสำหรับพืชต่อไป </a:t>
            </a:r>
          </a:p>
        </p:txBody>
      </p:sp>
    </p:spTree>
    <p:extLst>
      <p:ext uri="{BB962C8B-B14F-4D97-AF65-F5344CB8AC3E}">
        <p14:creationId xmlns:p14="http://schemas.microsoft.com/office/powerpoint/2010/main" val="14224279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6656</TotalTime>
  <Words>3138</Words>
  <Application>Microsoft Office PowerPoint</Application>
  <PresentationFormat>On-screen Show (4:3)</PresentationFormat>
  <Paragraphs>410</Paragraphs>
  <Slides>53</Slides>
  <Notes>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453</cp:revision>
  <dcterms:created xsi:type="dcterms:W3CDTF">2012-05-07T17:19:36Z</dcterms:created>
  <dcterms:modified xsi:type="dcterms:W3CDTF">2013-10-31T06:49:34Z</dcterms:modified>
</cp:coreProperties>
</file>