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5" r:id="rId3"/>
    <p:sldId id="407" r:id="rId4"/>
    <p:sldId id="408" r:id="rId5"/>
    <p:sldId id="406" r:id="rId6"/>
    <p:sldId id="410" r:id="rId7"/>
    <p:sldId id="411" r:id="rId8"/>
    <p:sldId id="409" r:id="rId9"/>
    <p:sldId id="412" r:id="rId10"/>
    <p:sldId id="405" r:id="rId11"/>
    <p:sldId id="403" r:id="rId12"/>
    <p:sldId id="366" r:id="rId13"/>
    <p:sldId id="458" r:id="rId14"/>
    <p:sldId id="368" r:id="rId15"/>
    <p:sldId id="452" r:id="rId16"/>
    <p:sldId id="367" r:id="rId17"/>
    <p:sldId id="456" r:id="rId18"/>
    <p:sldId id="454" r:id="rId19"/>
    <p:sldId id="455" r:id="rId20"/>
    <p:sldId id="443" r:id="rId21"/>
    <p:sldId id="370" r:id="rId22"/>
    <p:sldId id="371" r:id="rId23"/>
    <p:sldId id="444" r:id="rId24"/>
    <p:sldId id="442" r:id="rId25"/>
    <p:sldId id="446" r:id="rId26"/>
    <p:sldId id="414" r:id="rId27"/>
    <p:sldId id="457" r:id="rId28"/>
    <p:sldId id="418" r:id="rId29"/>
    <p:sldId id="451" r:id="rId30"/>
    <p:sldId id="460" r:id="rId31"/>
    <p:sldId id="413" r:id="rId32"/>
    <p:sldId id="416" r:id="rId33"/>
    <p:sldId id="461" r:id="rId34"/>
    <p:sldId id="417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2EE2C"/>
    <a:srgbClr val="FFCCCC"/>
    <a:srgbClr val="CC0000"/>
    <a:srgbClr val="4C0000"/>
    <a:srgbClr val="FF9900"/>
    <a:srgbClr val="996600"/>
    <a:srgbClr val="FF6600"/>
    <a:srgbClr val="CC00FF"/>
    <a:srgbClr val="DE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 showGuides="1">
      <p:cViewPr>
        <p:scale>
          <a:sx n="80" d="100"/>
          <a:sy n="80" d="100"/>
        </p:scale>
        <p:origin x="-1080" y="21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6A60-1BDE-4B06-96E0-1080FB71025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9AEE-2A55-453B-A464-7ADA3E52F6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94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BF0-3F0F-4DE9-B018-9DEEF198E16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A195-6ABB-45B9-80A7-2A2C662653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8649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esium" TargetMode="External"/><Relationship Id="rId13" Type="http://schemas.openxmlformats.org/officeDocument/2006/relationships/hyperlink" Target="http://en.wikipedia.org/wiki/Chromium" TargetMode="External"/><Relationship Id="rId3" Type="http://schemas.openxmlformats.org/officeDocument/2006/relationships/hyperlink" Target="http://en.wikipedia.org/wiki/Potassium" TargetMode="External"/><Relationship Id="rId7" Type="http://schemas.openxmlformats.org/officeDocument/2006/relationships/hyperlink" Target="http://en.wikipedia.org/wiki/Rubidium" TargetMode="External"/><Relationship Id="rId12" Type="http://schemas.openxmlformats.org/officeDocument/2006/relationships/hyperlink" Target="http://en.wikipedia.org/wiki/Manganese" TargetMode="External"/><Relationship Id="rId17" Type="http://schemas.openxmlformats.org/officeDocument/2006/relationships/hyperlink" Target="http://en.wikipedia.org/wiki/Ferric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en.wikipedia.org/wiki/Silic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Barium" TargetMode="External"/><Relationship Id="rId11" Type="http://schemas.openxmlformats.org/officeDocument/2006/relationships/hyperlink" Target="http://en.wikipedia.org/wiki/Iron" TargetMode="External"/><Relationship Id="rId5" Type="http://schemas.openxmlformats.org/officeDocument/2006/relationships/hyperlink" Target="http://en.wikipedia.org/wiki/Calcium" TargetMode="External"/><Relationship Id="rId15" Type="http://schemas.openxmlformats.org/officeDocument/2006/relationships/hyperlink" Target="http://en.wikipedia.org/wiki/Lithium" TargetMode="External"/><Relationship Id="rId10" Type="http://schemas.openxmlformats.org/officeDocument/2006/relationships/hyperlink" Target="http://en.wikipedia.org/wiki/Magnesium" TargetMode="External"/><Relationship Id="rId4" Type="http://schemas.openxmlformats.org/officeDocument/2006/relationships/hyperlink" Target="http://en.wikipedia.org/wiki/Sodium" TargetMode="External"/><Relationship Id="rId9" Type="http://schemas.openxmlformats.org/officeDocument/2006/relationships/hyperlink" Target="http://en.wikipedia.org/wiki/Aluminum" TargetMode="External"/><Relationship Id="rId14" Type="http://schemas.openxmlformats.org/officeDocument/2006/relationships/hyperlink" Target="http://en.wikipedia.org/wiki/Titaniu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 1162303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in which </a:t>
            </a:r>
            <a:r>
              <a:rPr kumimoji="0" lang="th-TH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X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3" tooltip="Potassium"/>
              </a:rPr>
              <a:t>K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4" tooltip="Sodium"/>
              </a:rPr>
              <a:t>Na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or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5" tooltip="Calcium"/>
              </a:rPr>
              <a:t>Ca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or less commonly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6" tooltip="Barium"/>
              </a:rPr>
              <a:t>Ba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7" tooltip="Rubidium"/>
              </a:rPr>
              <a:t>Rb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or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H SarabunPSK" pitchFamily="34" charset="-34"/>
                <a:cs typeface="TH SarabunPSK" pitchFamily="34" charset="-34"/>
                <a:hlinkClick r:id="rId8" tooltip="Cesium"/>
              </a:rPr>
              <a:t>Cs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Y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H SarabunPSK" pitchFamily="34" charset="-34"/>
                <a:cs typeface="TH SarabunPSK" pitchFamily="34" charset="-34"/>
                <a:hlinkClick r:id="rId9" tooltip="Aluminum"/>
              </a:rPr>
              <a:t>Al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0" tooltip="Magnesium"/>
              </a:rPr>
              <a:t>Mg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or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1" tooltip="Iron"/>
              </a:rPr>
              <a:t>Fe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or less commonly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2" tooltip="Manganese"/>
              </a:rPr>
              <a:t>Mn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3" tooltip="Chromium"/>
              </a:rPr>
              <a:t>Cr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4" tooltip="Titanium"/>
              </a:rPr>
              <a:t>Ti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5" tooltip="Lithium"/>
              </a:rPr>
              <a:t>Li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, etc.;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Z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is chiefly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6" tooltip="Silicon"/>
              </a:rPr>
              <a:t>Si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or Al, but also may include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7" tooltip="Ferric"/>
              </a:rPr>
              <a:t>Fe</a:t>
            </a:r>
            <a:r>
              <a:rPr kumimoji="0" lang="th-TH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  <a:hlinkClick r:id="rId17" tooltip="Ferric"/>
              </a:rPr>
              <a:t>3+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or Ti.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18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หินบะซอลต์เนื้อแน่น ซึ่งโรงโม่หินใช้บดและย่อยให้เป็นวัสดุก่อสร้าง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83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E03-95E9-4BF1-8104-B19B12468504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B498-D829-4BB1-982D-E08FA28B689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5E06-D34B-41A3-81FA-DF992DFE329F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324-D5C3-4F37-8894-F7BCB81F52C1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416E-0A5C-4495-996C-97CB0A03F4BE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918-2330-4644-99A7-500FD63C238B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D4A1-703D-4574-A427-5BC87A896EEA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8C97-4F0F-4A7A-BC98-C084900E59C9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7BBB-03A9-4EFF-A88A-37CFBE2C11F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A26-7925-4367-8482-0A3F02D5A5C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4F2-BD51-404E-8975-8FEE76E6DB2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General Geology 1162303</a:t>
            </a:r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General Geology 1162303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A5A372-F637-4618-8666-FECA2C6C126F}" type="datetime1">
              <a:rPr lang="th-TH" smtClean="0"/>
              <a:pPr/>
              <a:t>31/10/56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7/7b/20011005-0039_DAS_larg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1/1b/Allandale_Rhyolite_Lyttelton_New_Zeala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//upload.wikimedia.org/wikipedia/commons/7/7e/RhyoliteUSGOV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andesite.s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idepumice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b/bd/Pumice_on_20_dollars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c/ObsidianOregon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//upload.wikimedia.org/wikipedia/commons/e/ea/Diorite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d/Amphibol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//upload.wikimedia.org/wikipedia/commons/9/9e/Orthopyroxenite_(ALH84001)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commons/9/99/Peridot_in_basal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9%84%E0%B8%9F%E0%B8%A5%E0%B9%8C:Peridot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c/c9/%E0%B8%9F%E0%B8%AD%E0%B8%AA%E0%B9%80%E0%B8%95%E0%B8%AD%E0%B9%84%E0%B8%A3%E0%B8%95%E0%B9%8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eology">
            <a:hlinkClick r:id="rId3" tooltip="One Geology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76" y="1"/>
            <a:ext cx="4442069" cy="4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ธรณีวิทยาทั่วไป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40" y="137302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Geology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978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รหัสวิชา   1162303</a:t>
            </a:r>
          </a:p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  </a:t>
            </a:r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-2-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78" y="4014504"/>
            <a:ext cx="914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หลักสูตร   ครุศาสตรบัณฑิต (วิทยาศาสตร์)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  ภาคปกติ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041" y="4572700"/>
            <a:ext cx="29674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หมวดวิชาเฉพาะด้าน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กลุ่มวิชาเนื้อหา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วิชาบังคับ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8" y="5826470"/>
            <a:ext cx="914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ดร. วรวัฒน์ พรหมเด่น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46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71756"/>
            <a:ext cx="739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หินแบ่งตามลักษณะการเกิดได้ 3 ชนิดใหญ่ คือ</a:t>
            </a: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1. หินอัคนี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Igneous rock)</a:t>
            </a:r>
          </a:p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หินตะกอน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Sedimentary rock)</a:t>
            </a:r>
          </a:p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หินแปร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Metamorphic rock)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43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334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อัคนี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Igneous rock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หินอัคนีเกิดจากการเย็นตัวและแข็งตัวของหินหนืด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magma)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หรือหินหลอมเหลว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lava)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หินอัคนีสามารถแบ่งออกเป็น 2 ประเภทหลักได้แก่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อัคนีภูเขาไฟ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volcanic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rock)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 หินอัคนีพุ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Extrusive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igneous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rocks)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อัคนีบาดาล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plutonic rock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อัคนีแทรกซอน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6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 descr="http://www.navy.mi.th/sattahipbase/unit/wfrock/Images/ingeous_r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543800" cy="69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2547" y="1502229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Extrusive igneous rocks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7467" y="5638800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agma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76383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Lava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718" y="304800"/>
            <a:ext cx="327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กำเนิดหิน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Igneous rock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66623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การจำแนกหินอัคนีขึ้นอยู่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กับ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การเกิด และ เนื้อผลึก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	 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ประทุ  หรือ แทรกซอน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	 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ขนาด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ผลึกซึ่งขึ้นอยู่กับการเย็นตัวของ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ผลึกใหญ่มองเห็นด้วยตาเปล่า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เนื้อทรรศน์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phaneritic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    ผลึกเล็ก ต้องดูด้วยกล้องจุลทรรศน์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เนื้อ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จุล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aphanitic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แร่ และ องค์ประกอบ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เคมี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ฟันม้า (feldspar) มีปริมาณซิลิกาต่ำ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silica-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undersaturated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แร่เขี้ยวหนุมาน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quartz)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ปริมาณซิลิกาสูง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silica-oversaturated)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โอลิวีน (olivine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แร่ไพรอกซีน (pyroxene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แร่แอมฟีโบล (amphibole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กลีบหิน (mica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8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" y="228600"/>
            <a:ext cx="8001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อัคนีพุ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Extruisive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Igneous Rock)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หรือหินภูเขาไฟ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Volcanic Rock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sz="1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เกิด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จากการเย็นตัวลงอย่างรวดเร็วของหินหนืดที่ดันตัวพุออกมานอกผิวโลกเป็นลาวา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Lava) 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ผลึกแร่มีขนาดเล็กหรือไม่เกิดผลึก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เลย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166" y="19812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ลาวา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ที่ถูกขับมาจากส่วนลึกของเปลือกโลกจะประกอบด้วยแร่ที่มีธาตุเหล็กและแมกนีเซียมสูง เมื่อแข็งตัวก็จะได้หินภูเขาไฟสีดำ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ลาวา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ที่ถูกขับออกมาจากเปลือกโลกในระดับความลึกไม่มากนัก จะกลายเป็นหินภูเขาไฟสีอ่อน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การปะทุขึ้นมาของแมกมาเกิดขึ้นได้หลายรูปแบบ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ได้แก่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ปะทุแบบไม่รุนแรง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การปะทุแบบรุนแรง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" y="48006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หินอัคนีพุที่ประทุจากการระเบิดของภูเขาไฟในแต่ละปีขึ้นอยู่กับการเกิดธรณีแปรสัณฐานของแผ่นเปลือกโล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การเคลื่อนที่ออกจากกันของแผ่นเปลือกโลก: 73%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การเคลื่อนที่เข้าหากันของแผ่นเหลือกโลก: 15%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การปะทุแบบไม่รุนแรง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เป็นการปะทุตามปล่องหรือรอยแตก รอยแยกของแผ่นเปลือกโลกลาวาไหลหลากเอ่อล้นไป ตามลักษณะภูมิประเทศ ลาวาจะถ่ายโอนความร้อนให้กับบรรยากาศภายนอกอย่างรวดเร็ว ทำให้อะตอมของธาตุ ต่าง ๆ มีเวลาน้อยในการจับตัวเป็นผลึก หินลาวาหลากจึงประกอบด้วยแร่ที่มีผลึกขนาดเล็กหรือเล็กมาก ไม่สามารถมองเห็นและจำแนกผลึกได้ด้วยตาเปล่า เช่น หินไรโอไลต์(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Ryolite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หินแอนดีไซต์(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Andesite),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หินบะซอลต์(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ไฟล์:20011005-0039 DAS 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67717"/>
            <a:ext cx="5067300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6321011"/>
            <a:ext cx="3155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An active basalt lava flow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96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780171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Extrusive igneous rock is made from lava released by volcanoes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" y="3505200"/>
            <a:ext cx="3116943" cy="233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577" y="332340"/>
            <a:ext cx="7694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การปะทุแบบรุนแรง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เป็นการปะทุแบบระเบิด เกิดตามปล่องภูเขาไฟ ขณะที่แมกมาเกิดปะทุพ่นขึ้นมาด้วยแรง ระเบิดพร้อมกับฝุ่น ก๊าซ เถ้า ไอน้ำ และชิ้นวัตถุที่มีรูปร่างขนาดต่างๆ กันกระเด็นขึ้นไปบนอากาศ ชิ้นวัตถุเหล่านี้อาจเป็นเศษหินและแร่ เย็นตัวบนผิวโลกตกลงมาสะสมตัวทำให้เกิดแหล่งสะสมชิ้นภูเขาไฟ เมื่อแข็งตัวจะเป็นหินชิ้นภูเขาไฟหรือหินตะกอนภูเขาไฟ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pyroclastic rock)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 หินทัฟฟ์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tuff),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หินแอกโกเมอเรต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agglomerate),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หินพัมมิซ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Pumice),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หินสคอเรีย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Scoria),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หินออบซี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เดียน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Obsedian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เป็นต้น</a:t>
            </a:r>
          </a:p>
        </p:txBody>
      </p:sp>
      <p:pic>
        <p:nvPicPr>
          <p:cNvPr id="6146" name="Picture 2" descr="http://www.msnucleus.org/membership/html/jh/earth/volcanoes/images/volcano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39" y="3505200"/>
            <a:ext cx="2905125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954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หินไรโอไลต์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Rhyolite)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เป็นหินอัคนีพุซึ่งเกิดจากการเย็นตัวของลาวาที่มีความหนืดมาก มีปริมาณซิลิกามากกว่า 66 เปอร์เซ็นต์ มีเนื้อละเอียดซึ่งประกอบด้วยผลึกแร่ขนาดเล็ก มีแร่องค์ประกอบเหมือนกับหินแกรนิต แต่ทว่าผลึกเล็กมากจนไม่สามารถมองเห็นได้ ส่วนมากมีสีชมพู และสีเหลือง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ผลึกแร่เนื้อละเอียดเป็นพวกแร่ควอตซ์ แร่เฟลด์สปาร์ และแร่ไมกา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13806"/>
            <a:ext cx="4363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1.1.1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อัคนีพุ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ไรโอไลต์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Rhyolite) </a:t>
            </a:r>
            <a:endParaRPr lang="th-TH" b="1" dirty="0"/>
          </a:p>
        </p:txBody>
      </p:sp>
      <p:pic>
        <p:nvPicPr>
          <p:cNvPr id="5122" name="Picture 2" descr="File:Allandale Rhyolite Lyttelton New Zealan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15652"/>
          <a:stretch/>
        </p:blipFill>
        <p:spPr bwMode="auto">
          <a:xfrm>
            <a:off x="304800" y="3962400"/>
            <a:ext cx="2547257" cy="2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ไฟล์:RhyoliteUSGOV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0085" r="13904" b="7958"/>
          <a:stretch/>
        </p:blipFill>
        <p:spPr bwMode="auto">
          <a:xfrm>
            <a:off x="2884714" y="3962401"/>
            <a:ext cx="2194516" cy="2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1.newark.ohio-state.edu/Professional/OSU/Faculty/jstjohn/New-Mexico-Geology/South-Mt.-Rhyol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962401"/>
            <a:ext cx="2863624" cy="23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99" y="107333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หินแอนดีไซต์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Andesite)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หินอัคนีพุซึ่งเกิดจากการเย็นตัวของลาวาที่มีความหนืดปานกลาง มีปริมาณซิลิกาอยู่ในช่วง 52-66 เปอร์เซ็นต์ เกิดในลักษณะเดียวกับหินไรโอไรต์ แต่มีองค์ประกอบของแมกนีเซียมและเหล็กมากกว่า จึงมีสี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เขียว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สีม่วง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เทาแก่ หรือดำ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หินที่เนื้อละเอียด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หินแอนดีไซต์ประกอบด้วย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แร่ที่สำคัญ คือ แร่แพลจิโอ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เคลสเฟลด์สปาร์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(plagioclase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feldspars,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Na-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Ca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AlSi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) 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แร่สีเข้มพวกฮอร์นเบ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ลนด์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hornblend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มีสีเขียวคล้ำจนถึง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ดำ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ไพรอกซีน และไบโอไทต์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Biotite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K(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Mg,Fe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AlSi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(F,OH)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)) (เป็น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Mica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สีน้ำตาลดำ)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21808"/>
            <a:ext cx="450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1.1.2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หินแอนดีไซต์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Andesite)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3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203.172.209.60/train/sopin/image/ande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" y="1307645"/>
            <a:ext cx="2913017" cy="25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desi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29415"/>
            <a:ext cx="3352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521808"/>
            <a:ext cx="389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หินแอนดีไซต์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Andesite)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cartage.org.lb/en/themes/sciences/earthscience/geology/rocksandminerals/mineralsandrocks/igneous/andesite/89109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962400"/>
            <a:ext cx="33527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oearth.org/files/165901_166000/165918/andes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12" y="3987819"/>
            <a:ext cx="3571875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769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หิน (</a:t>
            </a:r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Rock)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หมายถึง มวลของแข็งที่ประกอบขึ้นด้วยแร่ชนิดเดียวกันหรือหลายชนิดรวมตัวกันอยู่ตามธรรมชาติ </a:t>
            </a:r>
            <a:endParaRPr lang="th-TH" sz="3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เนื่องจาก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องค์ประกอบของเปลือกโลกส่วนใหญ่เป็นสารประกอบซิลิกอน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ไดใอ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อกไซด์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sz="32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ดังนั้นหินส่วนใหญ่มักประกอบด้วยแร่ตระกูลซิลิเกต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นอกจากนั้น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ยังมีแร่ตระกูลคาร์บอเนต เนื่องจากบรรยากาศโลกในอดีตส่วนใหญ่เป็นคาร์บอนไดออกไซด์ น้ำฝนได้ละลายคาร์บอนไดออกไซด์บนบรรยากาศลงมาสะสมบนพื้นดินและมหาสมุทร สิ่งมีชีวิตอาศัยคาร์บอนสร้างธาตุอาหารและร่างกาย แพลงตอนบางชนิดอาศัยซิลิกาสร้างเปลือก เมื่อตายลงทับถมกันเป็น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หิน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หินตะกอน)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4" y="1371600"/>
            <a:ext cx="8011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บะ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ซอลต์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(basalt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เป็นหินอัคนีพุที่พบได้โดยทั่วไป มักพบมีสีเทาถึงสีดำ มีเนื้อละเอียดเนื่องจากเกิด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ลาวาที่ความหนืดน้อยเย็นอย่าง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รวดเร็วบนพื้นผิวโลก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อาจพบมีเนื้อสองขนาดที่มีผลึกขนาดโตกว่าอยู่ในพื้นเนื้อละเอียด หรือมีเนื้อเป็นโพรงข่าย หรือมีเนื้อเป็นตะกรันภูเขาไฟ (สคอเรีย) เนื้อหินบะซอลต์สดๆจะมีสีดำหรือสี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เทา ปรกติ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หินบะซอลต์จะถูกนำไปใช้เป็นวัสดุก่อสร้างถนน เทพื้นรองหมอนและรางรถไฟ และทำเป็นแผ่นปูพื้นหรือ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ผนัง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114" y="609600"/>
            <a:ext cx="415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1.1.3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ซอลต์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b="1" dirty="0"/>
          </a:p>
        </p:txBody>
      </p:sp>
      <p:sp>
        <p:nvSpPr>
          <p:cNvPr id="4" name="Rectangle 3"/>
          <p:cNvSpPr/>
          <p:nvPr/>
        </p:nvSpPr>
        <p:spPr>
          <a:xfrm>
            <a:off x="1094815" y="46482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หินบะซอลต์มี</a:t>
            </a:r>
            <a:r>
              <a:rPr lang="th-TH" dirty="0"/>
              <a:t>ปริมาณซิลิกาอยู่ในช่วง 45-52 </a:t>
            </a:r>
            <a:r>
              <a:rPr lang="th-TH" dirty="0" smtClean="0"/>
              <a:t>เปอร์เซ็นต์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ไพรอกซิน และแร่โอลีวีน ทำให้หินบะ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ซอลต์มี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สีดำเข้มถึงสีดำ</a:t>
            </a:r>
          </a:p>
        </p:txBody>
      </p:sp>
    </p:spTree>
    <p:extLst>
      <p:ext uri="{BB962C8B-B14F-4D97-AF65-F5344CB8AC3E}">
        <p14:creationId xmlns:p14="http://schemas.microsoft.com/office/powerpoint/2010/main" val="3630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 descr="Basic bla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5"/>
          <a:stretch/>
        </p:blipFill>
        <p:spPr bwMode="auto">
          <a:xfrm>
            <a:off x="14514" y="188685"/>
            <a:ext cx="460102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828800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Massive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Basalt</a:t>
            </a:r>
          </a:p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is typical of the great continental flood basalts. 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This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was collected in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Northern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Oregon.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" y="-27931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ซอลต์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4800600" y="1567190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หินบะซอลต์เนื้อแน่น 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578" name="Picture 2" descr="Ensure a fresh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428524"/>
            <a:ext cx="5717452" cy="46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743" y="5334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Basalt may contain the iron mineral magnetite as well as iron-rich pyroxene, which both weather into reddish stains. Expose fresh surfaces with a rock hammer.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704" y="1841718"/>
            <a:ext cx="2429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Fresh and Weathered Massive Basalt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ซอลต์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172067"/>
            <a:ext cx="226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Vesiculated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Basalt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Vesiculated and porphy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8" y="665738"/>
            <a:ext cx="5791200" cy="44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7050" y="5726882"/>
            <a:ext cx="5431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หินบะซอลต์เนื้อแน่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นมีรูพรุน (รูพรุนน้อยกว่าร้อยละ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5119" y="0"/>
            <a:ext cx="4408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ซอลต์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0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 descr="Porphyritic means full of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09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0.tqn.com/d/geology/1/0/F/d/1/phenocryst-oli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32970"/>
            <a:ext cx="3200400" cy="2849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50737" y="1334589"/>
            <a:ext cx="457887" cy="457200"/>
          </a:xfrm>
          <a:prstGeom prst="ellipse">
            <a:avLst/>
          </a:prstGeom>
          <a:noFill/>
          <a:ln>
            <a:solidFill>
              <a:srgbClr val="12E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417793" y="1724834"/>
            <a:ext cx="1544607" cy="3456766"/>
          </a:xfrm>
          <a:prstGeom prst="line">
            <a:avLst/>
          </a:prstGeom>
          <a:ln w="19050">
            <a:solidFill>
              <a:srgbClr val="12E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0"/>
          </p:cNvCxnSpPr>
          <p:nvPr/>
        </p:nvCxnSpPr>
        <p:spPr>
          <a:xfrm>
            <a:off x="2579681" y="1334589"/>
            <a:ext cx="3422898" cy="1713411"/>
          </a:xfrm>
          <a:prstGeom prst="line">
            <a:avLst/>
          </a:prstGeom>
          <a:ln w="19050">
            <a:solidFill>
              <a:srgbClr val="12E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90600" y="5843451"/>
            <a:ext cx="658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Olivine </a:t>
            </a:r>
            <a:r>
              <a:rPr lang="en-US" sz="3600" b="1" dirty="0" err="1">
                <a:latin typeface="TH SarabunPSK" pitchFamily="34" charset="-34"/>
                <a:cs typeface="TH SarabunPSK" pitchFamily="34" charset="-34"/>
              </a:rPr>
              <a:t>Phenocrysts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in Basalt, Hawaii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24600" y="3446235"/>
            <a:ext cx="1066800" cy="12781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38597" y="2923015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Pyroxene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495305" y="2545542"/>
            <a:ext cx="1066800" cy="1278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09227" y="2043984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Olivine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28303" y="25420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ซอลต์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0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509" y="4724400"/>
            <a:ext cx="4834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Coriaceous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Basalt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เช่น หินสคอเรีย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Scoria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3" y="5273746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มีรูพรุนเกินร้อยละ 50 </a:t>
            </a:r>
            <a:r>
              <a:rPr lang="th-TH" dirty="0"/>
              <a:t>โดย</a:t>
            </a:r>
            <a:r>
              <a:rPr lang="th-TH" dirty="0" smtClean="0"/>
              <a:t>ปริมาตร 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694508" y="5829458"/>
            <a:ext cx="7306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All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scoria has a specific gravity greater than 1, and </a:t>
            </a:r>
            <a:r>
              <a:rPr lang="en-US" b="1" u="sng" dirty="0">
                <a:latin typeface="TH SarabunPSK" pitchFamily="34" charset="-34"/>
                <a:cs typeface="TH SarabunPSK" pitchFamily="34" charset="-34"/>
              </a:rPr>
              <a:t>sinks in water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lose to pum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" y="711905"/>
            <a:ext cx="5437358" cy="39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522955" y="1447800"/>
            <a:ext cx="30049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หินสคอเรียคล้ายหินพัมมิช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แต่มีความถ่วงจำเพาะสูงกว่าน้ำจึงจมน้ำ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แต่บางก้อนมีอาจลอย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น้ำได้คล้ายหินพัม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มิส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แต่หินพัม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มิชไม่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พบในเขตอีสานใต้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80" y="12357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หินบะ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ซอลต์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Basalt)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0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4010"/>
            <a:ext cx="735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หินพัมมิช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Pumice)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มีแร่ส่วนประกอบ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เหมือนหินไรโอไลต์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977778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Pumice is typically created when super-heated, highly pressurized rock is violently ejected from a volcano. Alternatively it can be formed when lava and water are mixed. Most pumice is light enough that it floats on water.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4" name="Picture 4" descr="A fluffy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8" y="3124200"/>
            <a:ext cx="3863743" cy="30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7/7b/Teidepumice.jpg/220px-Teidepum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77" y="2800191"/>
            <a:ext cx="3701688" cy="31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29200" y="5903892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Density of specimen approximately 0.25 g/cm</a:t>
            </a:r>
            <a:r>
              <a:rPr lang="en-US" b="1" baseline="30000" dirty="0">
                <a:latin typeface="TH SarabunPSK" pitchFamily="34" charset="-34"/>
                <a:cs typeface="TH SarabunPSK" pitchFamily="34" charset="-34"/>
              </a:rPr>
              <a:t>3</a:t>
            </a:r>
            <a:endParaRPr lang="th-TH" b="1" baseline="30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File:Pumice on 20 doll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1" y="76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550" y="5791200"/>
            <a:ext cx="7353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 15 centimeter (6 inch) piece of pumice supported by a rolled-up U.S. 20-dollar bill demonstrates its very low density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80" y="12357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หินพัมมิช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Pumice)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19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media.tumblr.com/tumblr_l11pzvluxL1qzfsd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4717"/>
          <a:stretch/>
        </p:blipFill>
        <p:spPr bwMode="auto">
          <a:xfrm>
            <a:off x="3028759" y="3810000"/>
            <a:ext cx="2821578" cy="22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3967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หินอัคนีพุ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หินออบซิ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เดียน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Obsidian)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12954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เกิด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จากการระเบิดอย่างรุนแรงของภูเขาไฟ เกิดจากหินหนืดที่มีซิลิกาสูงมากทำให้มีความหนืดสูง ทำให้เกิดการอัดตัวของแก๊สและกลายเป็นสาเหตุของการระเบิดที่รุนแรง ทำให้ลาวาแข็งตัวลงอย่างรวดเร็วผลึกแร่จึงไม่มีเวลาตกผลึก จึงเป็นหินที่มีผลึกเล็กมากหรือแทบไม่มีผลึก 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ลักษณะคล้ายแก้ว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หินออบซิเดียนจึงถูกเรียกว่าแกรนิตเนื้อแก้ว ลักษณะหินมักมีสีดำเนื้อหินละเอียด มีความแข็งและขอบคม ในยุคโบราณมีการนำหินออบซิเดียนมาทำเป็นใบหอก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58847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H SarabunPSK" pitchFamily="34" charset="-34"/>
                <a:cs typeface="TH SarabunPSK" pitchFamily="34" charset="-34"/>
              </a:rPr>
              <a:t>70–75% SiO</a:t>
            </a:r>
            <a:r>
              <a:rPr lang="pt-BR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pt-BR" b="1" dirty="0">
                <a:latin typeface="TH SarabunPSK" pitchFamily="34" charset="-34"/>
                <a:cs typeface="TH SarabunPSK" pitchFamily="34" charset="-34"/>
              </a:rPr>
              <a:t>,</a:t>
            </a:r>
            <a:br>
              <a:rPr lang="pt-BR" b="1" dirty="0">
                <a:latin typeface="TH SarabunPSK" pitchFamily="34" charset="-34"/>
                <a:cs typeface="TH SarabunPSK" pitchFamily="34" charset="-34"/>
              </a:rPr>
            </a:br>
            <a:r>
              <a:rPr lang="pt-BR" b="1" dirty="0">
                <a:latin typeface="TH SarabunPSK" pitchFamily="34" charset="-34"/>
                <a:cs typeface="TH SarabunPSK" pitchFamily="34" charset="-34"/>
              </a:rPr>
              <a:t>plus MgO, Fe</a:t>
            </a:r>
            <a:r>
              <a:rPr lang="pt-BR" b="1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pt-BR" b="1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pt-BR" b="1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 descr="File:ObsidianOreg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876359" cy="28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1.bp.blogspot.com/-iIKWMDM23S8/T7OQCq35kfI/AAAAAAAABQ4/sm_JIuRE66A/s1600/obsidian+arrowhe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8015" r="11658" b="11198"/>
          <a:stretch/>
        </p:blipFill>
        <p:spPr bwMode="auto">
          <a:xfrm>
            <a:off x="5986355" y="3962400"/>
            <a:ext cx="2129246" cy="22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54790" y="6146825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Obsidian Arrowhead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1.2.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หินอัคนีบาดาล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plutonic rock)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หรือ หินอัคนีแทรกซอน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หินที่เกิดจากหินหนืดที่เย็นตัวลงภายในเปลือกโลกอย่างช้าๆ ทำให้ผลึกแร่มีขนาดใหญ่ และเนื้อ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หยาบ 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องค์ประกอบในหินสามารถแยกได้ด้วยตาเปล่า เช่น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หินแกรนิต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Granite)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หินไดออ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ไรต์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Diorite)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และหินแกบ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โบร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Gabbro)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0917"/>
            <a:ext cx="456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Minerals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คือ แร่ที่มักพบประกอบอยู่ในหินชนิดต่างๆ เป็นกลุ่มแร่ซิลิเกตที่มีธาตุสำคัญที่เป็นส่วนประกอบ ได้แก่ ซิลิกอน ออกซิเจน อะลูมิเนียม เหล็ก แคลเซียม โซเดียม แมกนีเซียม และโพแทสเซียม ผสมอยู่ เช่น ควอตซ์ เฟลด์สปาร์ ไมกา ไพรอกซีน แคลไซต์ แร่ประกอบหินพวกนี้ส่วนใหญ่ไม่ค่อยได้นำมาใช้ประโยชน์ เพราะแร่เหล่านี้จะกระจายอยู่ในเนื้อหิน ยากต่อการนำออกมาใช้ นอกจากจะมีปริมาณมากๆ ก็อาจนำมาใช้ได้ ส่วนใหญ่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ใช้เพื่อ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ประดับตกแต่งมากกว่า หรือว่าจะนำมาใช้โดยตรง เช่น ใช้ในการก่อสร้าง ได้แก่ หินแกรนิต หินอ่อน หินดินดาน หินปูน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936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 descr="http://www.navy.mi.th/sattahipbase/unit/wfrock/Images/ingeous_r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543800" cy="697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2547" y="1502229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Extrusive igneous rocks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7467" y="5638800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agma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76383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Lava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718" y="304800"/>
            <a:ext cx="327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กำเนิดหิน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อัคนี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Igneous rock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1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multiply.com/mu/purizz/image/Ef27Aqwiv15FWpU0AXul2Q/photos/1M/1200x1200/24/CDocuments-and-SettingsAdministratorDesktop4-1.jpg?et=bV%2BXDlKaUKw1vLI3KOFaGQ&amp;nmid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/>
          <a:stretch/>
        </p:blipFill>
        <p:spPr bwMode="auto">
          <a:xfrm>
            <a:off x="152400" y="228600"/>
            <a:ext cx="8153400" cy="62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57199"/>
            <a:ext cx="830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1.2.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หินอัคนีแทรกซอน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หินแกรนิต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Granite)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หินอัคนีแทรกซอนที่เย็นตัวลงภายในเปลือกโลกอย่างช้าๆ จึงมีเนื้อหยาบซึ่งประกอบด้วยผลึกขนาดใหญ่ของแร่ควอรตซ์สีเทาใส แร่เฟลด์สปาร์สีขาวขุ่น และแร่ฮอร์นเบลนด์ หินแกรนิตแข็งแรงมาก ชาวบ้านใช้ทำครก เช่น ครกอ่างศิลา ภูเขาหินแกรนิตมักเตี้ยและมียอดมน เนื่องจากเปลือกโลกซึ่งเคยอยู่ชั้นบนสึกกร่อนผุพัง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เผย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ให้เห็นแหล่งหินแกรนิตซึ่งอยู่เบื้องล่าง </a:t>
            </a:r>
          </a:p>
        </p:txBody>
      </p:sp>
      <p:pic>
        <p:nvPicPr>
          <p:cNvPr id="9220" name="Picture 4" descr="http://www.beg.utexas.edu/mainweb/publications/graphics/granite-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t="10286" r="9829" b="10628"/>
          <a:stretch/>
        </p:blipFill>
        <p:spPr bwMode="auto">
          <a:xfrm>
            <a:off x="8710" y="3688080"/>
            <a:ext cx="2667000" cy="19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ciencephoto.com/image/169460/large/E4170297-Alkali-feldspar_granite_rock-SP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704" r="8250" b="9524"/>
          <a:stretch/>
        </p:blipFill>
        <p:spPr bwMode="auto">
          <a:xfrm>
            <a:off x="2675710" y="3679371"/>
            <a:ext cx="2553906" cy="19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791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แกรนิตอาจมีสีชมพูจนถึงสีเทาเข้มหรือแม้แต่สีดำขึ้นอยู่กับองค์ประกอบทางเคมีและองค์ประกอบทางแร่ </a:t>
            </a:r>
          </a:p>
        </p:txBody>
      </p:sp>
      <p:pic>
        <p:nvPicPr>
          <p:cNvPr id="9224" name="Picture 8" descr="http://www.nps.gov/goga/forteachers/images/granite2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94" y="3581480"/>
            <a:ext cx="2214184" cy="20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Dior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5" y="2719584"/>
            <a:ext cx="4778829" cy="39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57199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1.2.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หินอัคนีแทรกซอน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: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5074" y="40494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หินไดออไรต์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Diorite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19200"/>
            <a:ext cx="7670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Diorite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is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 grey to dark grey intermediate intrusive igneous rock composed principally of plagioclase feldspar (typically andesine),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biotite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hornblende, and/or pyroxene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61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199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1.2.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หินอัคนีแทรกซอน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Intrusive igneous rocks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: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437251"/>
            <a:ext cx="2722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หินแกบโบร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Gabbro)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7903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เป็นหินอัคนีระดับลึกที่ประกอบด้วยผลึกหยาบและประสานกันของ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แร่ไพรอกซีน (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Pyroxene 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และแคลซิกแพลจิโอเคลสเป็น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หลัก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(มีองค์ประกอบแร่คล้ายกับหินบะซอลต์)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 descr="http://www1.newark.ohio-state.edu/Professional/OSU/Faculty/jstjohn/Common%20rocks/Gab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018"/>
            <a:ext cx="3847870" cy="34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abbro close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0" y="2719584"/>
            <a:ext cx="4552481" cy="32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1"/>
          <a:stretch/>
        </p:blipFill>
        <p:spPr bwMode="auto">
          <a:xfrm>
            <a:off x="64386" y="487169"/>
            <a:ext cx="4438743" cy="26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2"/>
          <a:stretch/>
        </p:blipFill>
        <p:spPr bwMode="auto">
          <a:xfrm>
            <a:off x="57002" y="3147626"/>
            <a:ext cx="4446127" cy="357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upload.wikimedia.org/wikipedia/commons/thumb/1/14/Quartz,_Tibet.jpg/240px-Quartz,_Tib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" y="1433764"/>
            <a:ext cx="17079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kywalker.cochise.edu/wellerr/mineral/feldspar/6feldspar-perthiti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1" y="3164798"/>
            <a:ext cx="1754080" cy="1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" y="4998148"/>
            <a:ext cx="1725105" cy="16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199" y="26558"/>
            <a:ext cx="589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แร่ประกอบหินประเภทซิลิเกต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Silicates)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8529" y="3208132"/>
            <a:ext cx="3929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เป็นกลุ่มแร่ที่มีมากกว่าร้อยละ 50 ของเปลือก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โลกซึ่ง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เป็นองค์ประกอบส่วน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ใหญ่ของ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หินหลายชนิด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ในเปลือกโลกเฟลด์สปาร์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มีองค์ประกอบหลัก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เป็นอะลูมิเนียม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ซิลิ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เกต 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เฟลด์สปาร์ผุพุงจะกลายเป็นอนุภาคดิน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เหนียว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Clay minerals)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26032"/>
            <a:ext cx="3499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อยู่ทั่วไปในเปลือกโลกทวีป แต่หาได้ยาก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ใน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เปลือก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โลกมหาสมุทรและเนื้อโลก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ควอตซ์ผุพังจะกลายเป็นอนุภาคทราย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Sand) 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5620" y="4998148"/>
            <a:ext cx="391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เป็นกลุ่มแร่ซึ่งมีรูปผลึกเป็นแผ่นบาง มีองค์ประกอบเป็นอะลูมิเนียมซิลิเกตไฮดรอกไซด์ มีอยู่ทั่วไปในเปลือกทวีป ไมกามีโครงสร้างเดียวกับแร่ดินเหนียว (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Clay mineral)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ซึ่งเป็นองค์ประกอบสำคัญของดิน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739" y="712212"/>
            <a:ext cx="787395" cy="528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 : O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7538" y="1972253"/>
            <a:ext cx="683200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:2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2878" y="3787668"/>
            <a:ext cx="764953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 8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7617" y="5567148"/>
            <a:ext cx="764953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: 5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0994" y="6320431"/>
            <a:ext cx="1444626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Y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4–6</a:t>
            </a:r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Z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(OH,F)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3142" y="3608241"/>
            <a:ext cx="889987" cy="83099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KAlSi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8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NaAlSi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8</a:t>
            </a:r>
            <a:endParaRPr lang="th-TH" sz="1800" b="1" baseline="-25000" dirty="0">
              <a:latin typeface="TH SarabunPSK" pitchFamily="34" charset="-34"/>
              <a:cs typeface="TH SarabunPSK" pitchFamily="34" charset="-34"/>
            </a:endParaRPr>
          </a:p>
          <a:p>
            <a:endParaRPr lang="th-TH" sz="1800" b="1" baseline="-25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565" y="1976649"/>
            <a:ext cx="651140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b="1" baseline="-25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2565" y="5257800"/>
            <a:ext cx="651140" cy="10626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4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Amphibo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89086"/>
            <a:ext cx="3697295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26558"/>
            <a:ext cx="589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แร่ประกอบหินประเภทซิลิเกต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Silicates)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1064" y="689429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กลุ่มแร่แอมฟิโบล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(Amphibole group)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2057400"/>
            <a:ext cx="49434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1828800"/>
            <a:ext cx="18301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701655" y="12773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มีลักษณะคล้ายเฟลด์สปาร์ แต่มีสีเข้ม มีองค์ประกอบเป็นอะลูมิเนียมซิลิเกตไฮดรอกไซด์ที่มีแมกนีเซียม เหล็ก หรือแคลเซียมเจือปนอยู่ มีอยู่แต่ในเปลือกทวีป ตัวอย่างของกลุ่มแอมฟิโบลที่พบเห็นทั่วไปคือ แร่ฮอร์นแบลนด์ ซึ่งอยู่ในแกรนิต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800281"/>
            <a:ext cx="901209" cy="95410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 : O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  : 11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68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26558"/>
            <a:ext cx="589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แร่ประกอบหินประเภทซิลิเกต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Silicates)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828800"/>
            <a:ext cx="18301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76655" y="58531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กลุ่มแร่ไพร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อกซีน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Pyroxene group)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สีเข้ม มีองค์ประกอบที่เป็นแมกนีเซียมและเหล็กซิลิเกตอยู่มาก มีลักษณะคล้ายแอมฟิโบล มีอยู่แต่ในเปลือกโลกมหาสมุทร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4209803"/>
            <a:ext cx="787395" cy="95410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 : O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: 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" y="2426803"/>
            <a:ext cx="56959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 bwMode="auto">
          <a:xfrm>
            <a:off x="116570" y="3657600"/>
            <a:ext cx="6638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ile:Orthopyroxenite (ALH84001)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60" y="664876"/>
            <a:ext cx="3105000" cy="2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26558"/>
            <a:ext cx="589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แร่ประกอบหินประเภทซิลิเกต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Silicates)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49086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กลุ่มแร่โอ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ลิวิน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Olivine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มีองค์ประกอบหลักเป็นแมกนีเซียมและเหล็กซิลิเกต มีอยู่น้อยมากบนเปลือกโลก กำเนิดจากแมนเทิลใต้เปลือกโลก</a:t>
            </a:r>
          </a:p>
        </p:txBody>
      </p:sp>
      <p:pic>
        <p:nvPicPr>
          <p:cNvPr id="4098" name="Picture 2" descr="File:Peridot in basal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3"/>
          <a:stretch/>
        </p:blipFill>
        <p:spPr bwMode="auto">
          <a:xfrm>
            <a:off x="5280587" y="528007"/>
            <a:ext cx="2701471" cy="30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2672" y="3718020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(Mg, Fe)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2956" y="4317587"/>
            <a:ext cx="787395" cy="95410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 : O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: 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 descr="ไฟล์:ฟอสเตอไรต์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8" y="4317587"/>
            <a:ext cx="2844721" cy="24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9" y="3117856"/>
            <a:ext cx="5562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ฟอสเตอไรต์ (Forsterite) Mg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โอลิวีน (Olivine) หรือ คริโซไลต์ (Chrysolite) (Mg, Fe) 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ฟายาไลต์ (Fayalite) Fe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th-TH" sz="2400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2" name="Picture 6" descr="http://upload.wikimedia.org/wikipedia/commons/thumb/2/2e/Peridot.jpg/220px-Perido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319304"/>
            <a:ext cx="2420478" cy="24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20920" y="6332065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Peridot</a:t>
            </a:r>
          </a:p>
        </p:txBody>
      </p:sp>
    </p:spTree>
    <p:extLst>
      <p:ext uri="{BB962C8B-B14F-4D97-AF65-F5344CB8AC3E}">
        <p14:creationId xmlns:p14="http://schemas.microsoft.com/office/powerpoint/2010/main" val="3178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99" y="26558"/>
            <a:ext cx="6566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ประเภทคาร์บอเนต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Carbonate)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9906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แคล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ไซต์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Calcite)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แคลเซียม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คาร์บอเนต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CaCO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เป็นองค์ประกอบหลักของหินปูนและหินอ่อน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โดโล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ไมต์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Dolomite)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ซึ่งเป็นแร่คาร์บอเนตอีกประเภทหนึ่งที่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มีแมกนีเซียมผสมอยู่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CaMg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(CO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943600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Calcite </a:t>
            </a:r>
            <a:endParaRPr lang="th-TH" dirty="0"/>
          </a:p>
        </p:txBody>
      </p:sp>
      <p:pic>
        <p:nvPicPr>
          <p:cNvPr id="7172" name="Picture 4" descr="Calcite Mineral - Wh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13998" r="12236" b="12201"/>
          <a:stretch/>
        </p:blipFill>
        <p:spPr bwMode="auto">
          <a:xfrm>
            <a:off x="169792" y="3505200"/>
            <a:ext cx="35922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olom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71" y="3523343"/>
            <a:ext cx="3328608" cy="2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931655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Dolomite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46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1162303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828800"/>
            <a:ext cx="18301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57199" y="26558"/>
            <a:ext cx="581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แร่ประกอบหินประเภทซัลเฟต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Rock-forming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Sulfate)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galleries.com/minerals/sulfates/gypsum/nai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2041071"/>
            <a:ext cx="6134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3573" y="990600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แร่ซัลเฟต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ได้แก่  ยิปซัม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(Gypsum)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CaSO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.2H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5207</TotalTime>
  <Words>2462</Words>
  <Application>Microsoft Office PowerPoint</Application>
  <PresentationFormat>On-screen Show (4:3)</PresentationFormat>
  <Paragraphs>281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379</cp:revision>
  <dcterms:created xsi:type="dcterms:W3CDTF">2012-05-07T17:19:36Z</dcterms:created>
  <dcterms:modified xsi:type="dcterms:W3CDTF">2013-10-31T06:50:06Z</dcterms:modified>
</cp:coreProperties>
</file>