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59" r:id="rId4"/>
    <p:sldId id="262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84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howGuides="1">
      <p:cViewPr>
        <p:scale>
          <a:sx n="71" d="100"/>
          <a:sy n="71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9A1D-ED97-4B66-B640-C014E7F5AB73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B7A1-8967-4221-B1E1-F83F695807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41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37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ธรณีฟิสิกส์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Geophysics)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การศึกษาสมบัติและกระบวนการทางธรรมชาติ ที่เกี่ยวข้องกับภาคพื้นดิน อุทกภาค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hydrosphere)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บรรยากาศ และความสัมพันธ์ระหว่างโลกกับดวงอาทิตย์ 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77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113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AAB739-52DE-4B46-806B-C0B66BCD0B70}" type="slidenum">
              <a:rPr lang="th-TH" smtClean="0"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B52393-CCB7-4FF4-B728-EE4655A48BAB}" type="datetimeFigureOut">
              <a:rPr lang="th-TH" smtClean="0"/>
              <a:t>31/10/56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mmanuel_Kant_(painted_portrait)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reationwiki.org/pool/images/c/c5/Evolution_timelin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7/7e/The_Earth_seen_from_Apollo_17_with_white_background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eology">
            <a:hlinkClick r:id="rId3" tooltip="One Geology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76" y="1"/>
            <a:ext cx="4442069" cy="4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ธรณีวิทยาทั่วไป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40" y="137302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Geology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978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รหัสวิชา 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1162303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-2-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8" y="4014504"/>
            <a:ext cx="914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หลักสูตร   ครุศาสตร์บัณฑิต (วิทยาศาสตร์)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  ภาคปกติ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041" y="4572700"/>
            <a:ext cx="29674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หมวดวิชาเฉพาะด้าน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กลุ่มวิชาเนื้อหา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วิชาบังคับ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8" y="5826470"/>
            <a:ext cx="914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ดร. วรวัฒน์ พรหมเด่น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3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8077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ธรณีวิทยา </a:t>
            </a:r>
            <a:r>
              <a:rPr lang="en-US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Geology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เป็นวิทยาศาสตร์ที่ศึกษาเกี่ยวกับโลก สสารต่าง ๆ ที่เป็นส่วนประกอบของโลกเช่น แร่ หิน ดิน รวมทั้งกระบวนการเปลี่ยนแปลงภายในโลกที่เกิดขึ้นในธรรมชาติ  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ศาสตร์ทางธรณีวิทยาจะให้ความเข้าใจอย่างถ่องแท้เกี่ยวกับประวัติศาสตร์ของโลก โดยให้ข้อมูลประเภทหลักฐานชั้นต้น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Primary evidence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เช่น ธรณีแปรสัณฐานแผ่นธรณีภาค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Plate tectonics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 ร่องรอยการวิวัฒนาการของสิ่งมีชีวิต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Evolutionary history of life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และการเปลี่ยนแปลงสภาพภูมิอากาศในอดีต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Paleoclimatology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11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728" y="1288393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1.1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8" y="267465"/>
            <a:ext cx="844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โลก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(The Earth) 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8870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เดิมมีสมมติฐานเกี่ยวกับ</a:t>
            </a:r>
            <a:r>
              <a:rPr lang="th-TH" dirty="0"/>
              <a:t>การกำเนิดโลก </a:t>
            </a:r>
            <a:r>
              <a:rPr lang="th-TH" dirty="0" smtClean="0"/>
              <a:t>โดยสรุป</a:t>
            </a:r>
            <a:r>
              <a:rPr lang="th-TH" dirty="0"/>
              <a:t>ได้เป็น 2 </a:t>
            </a:r>
            <a:r>
              <a:rPr lang="th-TH" dirty="0" smtClean="0"/>
              <a:t>แนวทาง ได้แก่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สมมติ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ฐานเนบูลาร์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Nebular Hypothesis)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สมมติฐานพ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ลาเตติซิมัล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Planetesimal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Hypothesis)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โดยในปัจจุบันได้มีการบูรณาการกฏทางฟิสิกส์และทฤษฏีต่าง แล้วนำสมมติฐานในอตีดมาพัฒนาเป็นทฤษฎีที่น่าเชื่อถือ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ทฤษฎีร่วมสมัย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Contemporary Theory)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01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021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สมมุติฐานเนบูลาร์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Nebular Hypothesis)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28397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สมมุติฐานเนบูลา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nebular)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ต่อมาได้พัฒนาเป็นทฤษฎีโปรโตแพลเนต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protoplanet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อธิบาย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ว่าสารที่เป็นต้นกำเนิดของดวงอาทิตย์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และดาวเคราะห์เป็นกลุ่มของเนบูลาซึ่งประกอบด้วยแก๊สและฝุ่นใน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ท้องฟ้าต่อมา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กลุ่มเนบูลาเหล่านี้ได้หดตัวและเกิดการหมุนขึ้นอย่างช้าๆ ในระยะแรก และทวีความเร็วขึ้นในระยะหลังทำให้เกิดจุดศูนย์กลางและมีวงแหวนหมุนรอบจุดศูนย์กลางได้มวลสารรวมกันเป็นดวงอาทิตย์ขึ้นตรงจุดศูนย์กลาง การหดตัวเนื่องจากแรงดึงดูดนี้ทำให้เกิดความร้อนขึ้น กลุ่มแก๊สแต่ละกลุ่ม แต่ละวงแหวนได้ก่อกำเนิดเป็นดาวเคราะห์บริวารของดวงอาทิตย์ กรณีนี้โลกอายุเท่ากับดวงอาทิตย์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6" y="381000"/>
            <a:ext cx="802887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9297" y="48006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star formation region N11B in the LMC taken by WFPC2 on the NASA/ESA Hubble Space Telescope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206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http://www.spacetelescope.org/images/html/heic0411a.html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71" y="6031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NASA/ESA and the Hubble Heritage Team (AURA/</a:t>
            </a:r>
            <a:r>
              <a:rPr lang="en-US" sz="1800" dirty="0" err="1">
                <a:latin typeface="TH SarabunPSK" pitchFamily="34" charset="-34"/>
                <a:cs typeface="TH SarabunPSK" pitchFamily="34" charset="-34"/>
              </a:rPr>
              <a:t>STScI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)/HEIC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1139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60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3" y="492834"/>
            <a:ext cx="2698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279" y="3752682"/>
            <a:ext cx="3039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Emanuel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Swedenborg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January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29,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1688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– March 29, 1772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8" name="Picture 4" descr="http://upload.wikimedia.org/wikipedia/commons/thumb/4/43/Immanuel_Kant_%28painted_portrait%29.jpg/220px-Immanuel_Kant_%28painted_portrait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96" y="492834"/>
            <a:ext cx="2539263" cy="32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1476" y="3752684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Immanuel Kant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April 1724 – 12 February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1804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3774404"/>
            <a:ext cx="45854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H SarabunPSK" pitchFamily="34" charset="-34"/>
                <a:cs typeface="TH SarabunPSK" pitchFamily="34" charset="-34"/>
              </a:rPr>
              <a:t>Pierre-Simon Laplace </a:t>
            </a:r>
          </a:p>
          <a:p>
            <a:pPr algn="ctr"/>
            <a:r>
              <a:rPr lang="fr-FR" sz="1800" b="1" dirty="0" smtClean="0">
                <a:latin typeface="TH SarabunPSK" pitchFamily="34" charset="-34"/>
                <a:cs typeface="TH SarabunPSK" pitchFamily="34" charset="-34"/>
              </a:rPr>
              <a:t>23 </a:t>
            </a:r>
            <a:r>
              <a:rPr lang="fr-FR" sz="1800" b="1" dirty="0">
                <a:latin typeface="TH SarabunPSK" pitchFamily="34" charset="-34"/>
                <a:cs typeface="TH SarabunPSK" pitchFamily="34" charset="-34"/>
              </a:rPr>
              <a:t>March 1749 – 5 March 1827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57" y="435882"/>
            <a:ext cx="2450775" cy="326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5003" y="4948424"/>
            <a:ext cx="8130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There is evidence that the nebular hypothesis was first proposed in 1734 by Emanuel 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Swedenborg. 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Immanuel Kant, who was familiar with Swedenborg's work, developed the theory further in 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1755.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 similar model was proposed in 1796 by Pierre-Simon Laplace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3725" y="4380959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French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1424" y="434374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Swedish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3119" y="4343740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German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25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 descr="014-planet_formation-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 bwMode="auto">
          <a:xfrm>
            <a:off x="2458" y="0"/>
            <a:ext cx="280715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0785" y="461665"/>
            <a:ext cx="297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Nebular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Hypothesis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1150" y="1295400"/>
            <a:ext cx="5363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  <a:p>
            <a:r>
              <a:rPr lang="th-TH" sz="2400" dirty="0" smtClean="0"/>
              <a:t>กลุ่ม</a:t>
            </a:r>
            <a:r>
              <a:rPr lang="th-TH" sz="2400" dirty="0"/>
              <a:t>แก๊สและฝุ่นร้อนใน</a:t>
            </a:r>
            <a:r>
              <a:rPr lang="th-TH" sz="2400" dirty="0" smtClean="0"/>
              <a:t>อวกาศ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Nebular)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/>
              <a:t>ที่</a:t>
            </a:r>
            <a:r>
              <a:rPr lang="th-TH" sz="2400" dirty="0"/>
              <a:t>มีการหมุนตัวอย่างช้าๆ ในระยะแรก ต่อมาค่อยๆ เย็นลงพร้อมๆ </a:t>
            </a:r>
            <a:r>
              <a:rPr lang="th-TH" sz="2400" dirty="0" smtClean="0"/>
              <a:t>กับ</a:t>
            </a:r>
            <a:r>
              <a:rPr lang="th-TH" sz="2400" dirty="0"/>
              <a:t>เริ่มมีการจับตัว</a:t>
            </a:r>
            <a:r>
              <a:rPr lang="th-TH" sz="2400" dirty="0" smtClean="0"/>
              <a:t>กันด้วยแรงดึงดูดจากแรงโน้มถ่วง</a:t>
            </a:r>
          </a:p>
          <a:p>
            <a:endParaRPr lang="th-TH" sz="2400" dirty="0"/>
          </a:p>
          <a:p>
            <a:r>
              <a:rPr lang="th-TH" sz="2400" dirty="0" smtClean="0"/>
              <a:t>มี</a:t>
            </a:r>
            <a:r>
              <a:rPr lang="th-TH" sz="2400" dirty="0"/>
              <a:t>การหมุนตัว</a:t>
            </a:r>
            <a:r>
              <a:rPr lang="th-TH" sz="2400" dirty="0" smtClean="0"/>
              <a:t>เร็วขึ้นก่อ</a:t>
            </a:r>
            <a:r>
              <a:rPr lang="th-TH" sz="2400" dirty="0"/>
              <a:t>ตัวเป็นแผ่นเนบิวลาที่มีลักษณะคล้ายจานที่ประกอบไปด้วยส่วนที่เป็นศูนย์กลางและวง</a:t>
            </a:r>
            <a:r>
              <a:rPr lang="th-TH" sz="2400" dirty="0" smtClean="0"/>
              <a:t>แหวน</a:t>
            </a:r>
          </a:p>
          <a:p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ต่อมา</a:t>
            </a:r>
            <a:r>
              <a:rPr lang="th-TH" sz="2400" dirty="0"/>
              <a:t>ส่วนที่เป็นศูนย์กลางได้กลายเป็นดวงอาทิตย์ และในส่วนที่เป็นวงแหวนได้มีการรวม</a:t>
            </a:r>
            <a:r>
              <a:rPr lang="th-TH" sz="2400" dirty="0" smtClean="0"/>
              <a:t>ของกลุ่มแก๊สและฝุ่นเป็นกลุ่มๆ</a:t>
            </a:r>
          </a:p>
          <a:p>
            <a:r>
              <a:rPr lang="th-TH" sz="2400" dirty="0" smtClean="0"/>
              <a:t>จนในที่สุดพัฒนาเป็นดาวเคราะห์</a:t>
            </a:r>
          </a:p>
          <a:p>
            <a:endParaRPr lang="th-TH" sz="2400" dirty="0" smtClean="0"/>
          </a:p>
          <a:p>
            <a:r>
              <a:rPr lang="th-TH" sz="2400" dirty="0" smtClean="0"/>
              <a:t>กลุ่มดาวคราะห์บริวารของดวงอาทิตย์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2580968" y="63689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http://thebeginning.us/Chapters/Ch-8/Ch-8.htm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9566" y="21641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88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16" y="227620"/>
            <a:ext cx="3937819" cy="2756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535" y="34290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อย่างไรก็ตามหากสมมุติฐานเนบู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ลาร์ของ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คานท์และลาพลาสเป็นจริงแล้ว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ดวง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อาทิตย์ที่อยู่ตรงกลางของสุริยจักรและมีมวลมากที่สุดจะต้องมีโมเมนตัมเชิงมุมมากที่สุด แต่ในความจริงแล้วนักวิทยาศาสตร์พบว่าดวงอาทิตย์หมุนรอบตัวเองช้ามากเมื่อเทียบกับความเร็วของดาวเคราะห์ที่หมุนรอบว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อาทิตย์ ในยุคหนึ่งทฤษฎีนี้ก็เสื่อมความนิยม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38516" y="369379"/>
            <a:ext cx="2209800" cy="245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0887" y="380999"/>
            <a:ext cx="2209800" cy="24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2841949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angular momentum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636" y="317999"/>
            <a:ext cx="8153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ทฤษฎีพลาเนตติซิมัล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Planetesimal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hypothesis)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สมมติฐานนี้เสนอขึ้นในปี 1900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Thomas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Chrowder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Chamberlin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นัก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ธรณีวิทยาและ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Forest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Ray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Moulton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นักดาราศาสตร์ ชาวอเมริกัน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อธิบาย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ว่าโลกแยกตัวจากดวงอาทิตย์ โดยเกิดจากการโคจรผ่านเข้ามา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ดาวขนาดใหญ่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มากดวงหนึ่ง แรงดึงดูดของดาวดวงนี้ได้ดึงเอาส่วนหนึ่งของดวงอาทิตย์แยกออกไปเกิดเป็นดาวเคราะห์ต่างๆ ขึ้น กรณีนี้โลกของเรามีอายุน้อยกว่าดวงอาทิตย์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411" y="59379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Thomas </a:t>
            </a:r>
            <a:r>
              <a:rPr lang="en-US" sz="2400" b="1" dirty="0" err="1">
                <a:latin typeface="TH SarabunPSK" pitchFamily="34" charset="-34"/>
                <a:cs typeface="TH SarabunPSK" pitchFamily="34" charset="-34"/>
              </a:rPr>
              <a:t>Chrowder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Chamberlin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September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25, 1843 – November 15,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1928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01" y="3424084"/>
            <a:ext cx="1839829" cy="24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587175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Forest Ray Moulton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April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29, 1872 – December 7,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1952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1922821" cy="24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6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82" y="2416321"/>
            <a:ext cx="1304118" cy="13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8200" r="12137" b="13181"/>
          <a:stretch/>
        </p:blipFill>
        <p:spPr bwMode="auto">
          <a:xfrm>
            <a:off x="5810596" y="0"/>
            <a:ext cx="26323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636" y="453906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ทฤษฎีพลาเนตติซิมัล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Planetesimal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hypothesis)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636" y="3564791"/>
            <a:ext cx="8153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มวล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สารและก๊าซจากดวงอาทิตย์ถู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กดาวฤกษ์ที่ผ่านมาดึงดูด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ให้พุ่งออกมาอย่างรุนแรงเป็นสาย มวลสารที่ถูกดึงออกไปนี้ จะแตกออกเป็นกลุ่มย่อยและรวมตัวเข้าเป็นดาวเคราะห์โคจรรอบดวงอาทิตย์ ในระนาบเดียวกันแต่มีระยะต่างกัน ทฤษฏีนี้สามารถอธิบายถึงการกระจายของของโมเมนตัมเชิงมุมของดาวเคราะห์ที่มีสูงมากกว่าดวงอาทิตย์ได้ แต่ทฤษฏีนี้ก็มีจุดอ่อนตรงที่เมื่อพิจารณาระยะห่างของการวิ่งผ่านของดาวฤกษ์แล้วนับว่ามีโอกาสเกิดได้ขึ้นน้อยมากจนแทบเป็นไปไม่ได้ในความเป็นจริง และหากพิจารณาเรื่องอายุ ซึ่งตามทฤษฎีนี้แสดงให้เห็นว่าดวงอาทิตย์จะต้องเกิดก่อนดวงดาวเคราะห์มาก แต่ที่เป็นจริงแล้วพบว่าดวงอาทิตย์และดาวเคราะห์มีอายุพอ ๆ กัน</a:t>
            </a:r>
          </a:p>
        </p:txBody>
      </p:sp>
      <p:sp>
        <p:nvSpPr>
          <p:cNvPr id="5" name="Arc 4"/>
          <p:cNvSpPr/>
          <p:nvPr/>
        </p:nvSpPr>
        <p:spPr>
          <a:xfrm rot="20779459">
            <a:off x="2137756" y="1196770"/>
            <a:ext cx="7147559" cy="2057400"/>
          </a:xfrm>
          <a:prstGeom prst="arc">
            <a:avLst>
              <a:gd name="adj1" fmla="val 797626"/>
              <a:gd name="adj2" fmla="val 10092404"/>
            </a:avLst>
          </a:prstGeom>
          <a:noFill/>
          <a:ln w="2857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044631" y="3505204"/>
            <a:ext cx="385542" cy="2666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TextBox 5120"/>
          <p:cNvSpPr txBox="1"/>
          <p:nvPr/>
        </p:nvSpPr>
        <p:spPr>
          <a:xfrm>
            <a:off x="5216557" y="114640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15053" y="2387851"/>
            <a:ext cx="75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STAR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31" name="Freeform 5130"/>
          <p:cNvSpPr/>
          <p:nvPr/>
        </p:nvSpPr>
        <p:spPr>
          <a:xfrm>
            <a:off x="4572000" y="2581743"/>
            <a:ext cx="2554777" cy="817008"/>
          </a:xfrm>
          <a:custGeom>
            <a:avLst/>
            <a:gdLst>
              <a:gd name="connsiteX0" fmla="*/ 2179363 w 2436393"/>
              <a:gd name="connsiteY0" fmla="*/ 134424 h 817008"/>
              <a:gd name="connsiteX1" fmla="*/ 1341163 w 2436393"/>
              <a:gd name="connsiteY1" fmla="*/ 561144 h 817008"/>
              <a:gd name="connsiteX2" fmla="*/ 640123 w 2436393"/>
              <a:gd name="connsiteY2" fmla="*/ 713544 h 817008"/>
              <a:gd name="connsiteX3" fmla="*/ 43 w 2436393"/>
              <a:gd name="connsiteY3" fmla="*/ 804984 h 817008"/>
              <a:gd name="connsiteX4" fmla="*/ 609643 w 2436393"/>
              <a:gd name="connsiteY4" fmla="*/ 439224 h 817008"/>
              <a:gd name="connsiteX5" fmla="*/ 1051603 w 2436393"/>
              <a:gd name="connsiteY5" fmla="*/ 149664 h 817008"/>
              <a:gd name="connsiteX6" fmla="*/ 1524043 w 2436393"/>
              <a:gd name="connsiteY6" fmla="*/ 42984 h 817008"/>
              <a:gd name="connsiteX7" fmla="*/ 2301283 w 2436393"/>
              <a:gd name="connsiteY7" fmla="*/ 12504 h 817008"/>
              <a:gd name="connsiteX8" fmla="*/ 2423203 w 2436393"/>
              <a:gd name="connsiteY8" fmla="*/ 12504 h 817008"/>
              <a:gd name="connsiteX9" fmla="*/ 2179363 w 2436393"/>
              <a:gd name="connsiteY9" fmla="*/ 134424 h 81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6393" h="817008">
                <a:moveTo>
                  <a:pt x="2179363" y="134424"/>
                </a:moveTo>
                <a:cubicBezTo>
                  <a:pt x="1999023" y="225864"/>
                  <a:pt x="1597703" y="464624"/>
                  <a:pt x="1341163" y="561144"/>
                </a:cubicBezTo>
                <a:cubicBezTo>
                  <a:pt x="1084623" y="657664"/>
                  <a:pt x="863643" y="672904"/>
                  <a:pt x="640123" y="713544"/>
                </a:cubicBezTo>
                <a:cubicBezTo>
                  <a:pt x="416603" y="754184"/>
                  <a:pt x="5123" y="850704"/>
                  <a:pt x="43" y="804984"/>
                </a:cubicBezTo>
                <a:cubicBezTo>
                  <a:pt x="-5037" y="759264"/>
                  <a:pt x="434383" y="548444"/>
                  <a:pt x="609643" y="439224"/>
                </a:cubicBezTo>
                <a:cubicBezTo>
                  <a:pt x="784903" y="330004"/>
                  <a:pt x="899203" y="215704"/>
                  <a:pt x="1051603" y="149664"/>
                </a:cubicBezTo>
                <a:cubicBezTo>
                  <a:pt x="1204003" y="83624"/>
                  <a:pt x="1315763" y="65844"/>
                  <a:pt x="1524043" y="42984"/>
                </a:cubicBezTo>
                <a:cubicBezTo>
                  <a:pt x="1732323" y="20124"/>
                  <a:pt x="2151423" y="17584"/>
                  <a:pt x="2301283" y="12504"/>
                </a:cubicBezTo>
                <a:cubicBezTo>
                  <a:pt x="2451143" y="7424"/>
                  <a:pt x="2448603" y="-12896"/>
                  <a:pt x="2423203" y="12504"/>
                </a:cubicBezTo>
                <a:cubicBezTo>
                  <a:pt x="2397803" y="37904"/>
                  <a:pt x="2359703" y="42984"/>
                  <a:pt x="2179363" y="1344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133" name="Oval 5132"/>
          <p:cNvSpPr/>
          <p:nvPr/>
        </p:nvSpPr>
        <p:spPr>
          <a:xfrm>
            <a:off x="6766560" y="2581743"/>
            <a:ext cx="152400" cy="131207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Oval 46"/>
          <p:cNvSpPr/>
          <p:nvPr/>
        </p:nvSpPr>
        <p:spPr>
          <a:xfrm flipH="1">
            <a:off x="5701144" y="2706640"/>
            <a:ext cx="441960" cy="37078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Oval 47"/>
          <p:cNvSpPr/>
          <p:nvPr/>
        </p:nvSpPr>
        <p:spPr>
          <a:xfrm flipH="1">
            <a:off x="6188824" y="2671498"/>
            <a:ext cx="289560" cy="239573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6537960" y="2642703"/>
            <a:ext cx="152400" cy="131207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Oval 50"/>
          <p:cNvSpPr/>
          <p:nvPr/>
        </p:nvSpPr>
        <p:spPr>
          <a:xfrm flipH="1">
            <a:off x="5350624" y="2929286"/>
            <a:ext cx="286950" cy="256263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Oval 51"/>
          <p:cNvSpPr/>
          <p:nvPr/>
        </p:nvSpPr>
        <p:spPr>
          <a:xfrm flipH="1">
            <a:off x="5029200" y="3092660"/>
            <a:ext cx="228600" cy="180548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Oval 52"/>
          <p:cNvSpPr/>
          <p:nvPr/>
        </p:nvSpPr>
        <p:spPr>
          <a:xfrm>
            <a:off x="4754880" y="3252303"/>
            <a:ext cx="152400" cy="131207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53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3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30" y="692696"/>
            <a:ext cx="6264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ทฤษฎีร่วมสมัย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Contemporary Theory)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48478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ทฤษฎีการกำเนิดสุริยจักรซึ่งเป็นที่ยอมรับในปัจจุบันนั้นจัดว่าเป็นทฤษฎีที่ได้บูรณาการเอาทฤษฏีต่างๆหลายทฤษฎีเข้าด้วยกัน โดยใช้สมมติฐานของคานท์และลาพลาสเป็นหลัก ซึ่งเริ่มต้นจากกลุ่มก๊าซและฝุ่นละอองมารวมตัวกันและหมุนรอบตัวเองอย่างช้า ๆ (ปัจจุบันมีการพิสูจน์ด้วยภาพจากกล้องโทรทัศน์ซึ่งยืนยันได้ถึงกลุ่มก๊าซใน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อวกาศ)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และได้รับการแก้ไขปรับปรุงด้วยความรู้ทางฟิสิกส์ใหม่ ๆ ที่เพิ่มพูนขึ้น โดยทฤษฎีที่มีเหตุผลเสนอโดย ฮอยล์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F.Hoyle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และแมคเคลีย(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W.H. McCrea)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ในช่วง ค.ศ.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5-1960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ทฤษฎีนี้จะแยกพิจารณากลุ่มก๊าซและฝุ่นออกเป็น 2 ส่วนคือ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09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864" y="150379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ขอบเขตเนื้อหา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864" y="673599"/>
            <a:ext cx="66688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1.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บทนำรายวิชาธรณีวิทยา และ การกำเนิดโลก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โลก และ การเปลี่ยนแปลง</a:t>
            </a:r>
          </a:p>
          <a:p>
            <a:pPr marL="514350" indent="-514350">
              <a:buAutoNum type="arabicPeriod" startAt="3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   หิน  และ ดิน</a:t>
            </a:r>
          </a:p>
          <a:p>
            <a:pPr marL="514350" indent="-514350">
              <a:buFontTx/>
              <a:buAutoNum type="arabicPeriod" startAt="3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การเปลี่ยนแปลงบนพื้นผิวโลก และ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ธรณีวิทยาโครงสร้าง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เบื้องต้น</a:t>
            </a:r>
          </a:p>
          <a:p>
            <a:pPr marL="514350" indent="-514350">
              <a:buAutoNum type="arabicPeriod" startAt="3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ภูเขาไฟ ธรณีพิบัติภัย (แผ่นดินไหว และ สึนามิ)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1293" y="313051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สอบกลางภาค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864" y="3933056"/>
            <a:ext cx="5404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ธรณีประวัติ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ธรณีวิทยาของประเทศไทย 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ทรัพยากรธรณีในประเทศไทย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ธรณีวิทยาประยุกต์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598753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สอบปลายภาค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08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869" y="481607"/>
            <a:ext cx="6264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ทฤษฎีร่วมสมัย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Contemporary Theory)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24" y="1007175"/>
            <a:ext cx="8158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ที่อยู่บริเวณใจกลางเรียกว่า ส่วนที่เป็นดวงอาทิตย์ก่อนเกิด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protosun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ตอนแรกจะมีการหมุนรอบตัวเองอย่างช้าๆ ต่อมาเมื่อเกิดดวงอาทิตย์แล้วจะหมุนรอบตัวเองเร็วขึ้น ทำให้กลุ่มก๊าซและฝุ่นส่วนที่เหลือรอบๆ แผ่ออกเป็นวงแหวนล้อมรอบตามทฤษฎีของฮอยล์ </a:t>
            </a:r>
          </a:p>
          <a:p>
            <a:pPr marL="514350" indent="-514350">
              <a:buAutoNum type="arabicPeriod"/>
            </a:pPr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ส่วนที่อยู่รอบนอก คือส่วนที่แผ่กว้างออกเป็นวงแหวนล้อมรอบดวงอาทิตย์ก่อนเกิด ส่วนนี้เรียกว่า เนบิวล่าร์ต้นกำเนิดของสุริยจักร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Original solar nebular)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มีมวลประมาณ 0.1 เท่าของดวงอาทิตย์และมีอาณาเขตของการแผ่กว้างเท่ากับขอบเขตของสุริยจักรทั้งหมด ซึ่งส่วนนี้จะพัฒนาไปเป็นดาวเคราะห์แรกเริ่ม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ขณะที่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ส่วนกลางของเนบิวลาร์เกิดเป็นดวงอาทิตย์แรกเริ่ม ขณะนั้นมีอุณหภูมิสูงมาก ขณะที่ดวงอาทิตย์หดตัวและเริ่มหมุนเร็วขึ้นทำให้เกิดสภาพแม่เหล็กในตัวจึงเกิดการถ่ายทอดโมเมนตัมให้กับดาวเคราะห์ดวงอื่นในระบบสุริยะ ทำให้โมเมนตัมเชิงมุมของดวงอาทิตย์ลดลงแต่ไปปรากฏที่ดาวเคราะห์เพิ่มขึ้น </a:t>
            </a:r>
          </a:p>
        </p:txBody>
      </p:sp>
    </p:spTree>
    <p:extLst>
      <p:ext uri="{BB962C8B-B14F-4D97-AF65-F5344CB8AC3E}">
        <p14:creationId xmlns:p14="http://schemas.microsoft.com/office/powerpoint/2010/main" val="376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โลกได้ถือกำเนิด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เวลาประมาณ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4.6 พันล้านปีมาแล้ว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ขนาดและตำแหน่งของโลกมีความเหมาะสมให้สิ่งมีชีวิตกำเนิดขึ้น เมื่อประมาณ 3.8 พันล้าน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ปีมาแล้ว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โลกแบ่งตามวิวัฒนาการได้เป็น 5 ขั้น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ได้แก่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ขั้นเริ่มแรก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4,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00 ล้านปีกอ่น เป็นการรวมตัววกัน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ของธาตุ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และสารประกอบ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ต่างๆทำให้เกิดการพอกตัวจนเกิดพลังงานความร้อนเนื่องจากการชนกันของ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สาร 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ที่สุดโลกจึงเกิดการหดตัวหลังจากมีการพอกตัว ทำให้อุณหภูมิโลกสูงมากขึ้น 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สลายตัวของ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สารกัมมันตรังสีที่เกิดขึ้นอย่างต่อเนื่องเป็นตัวช่วยเสริมความร้อน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0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ขั้น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ก่อ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เหล็ก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เมื่อโลกมีอายุประมาณ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ปีก็เริ่มปรากฏการณ์หลอมละลายของเหล็กขึ้น เหล็กเป็นธาตุที่สำคัญของโลก (มีประมาณ 1 ใน 3 ของโลก) และหนักกว่าธาตุอื่นทั่วไปในโลก เหล็กที่หลอมละลายจะรวมตัวเกาะกันเป็นก้อนใหญ่ขึ้นและจมลงสู่ใจกลาง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โลกจึง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เกิดเป็น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แก่นโลก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(Core)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ขั้นแยกชั้น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จมตัวและลอยตัวของธาตุที่หนักและ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เบาได้แก่  เนื้อโลก (mantle ) มีส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ภาพเป็นพลาสติกที่ไม่เป็นของแข็ง มีความร้อนสูง มีการปรับตัวและเคลื่อนไหวตลอดเวลา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ในขณะที่สสารอี่นที่มีถวามถ่วงจำเพราะต่ำและมีน้ำ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หนักเบา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จะลอยตัว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ขึ้นและเย็นตัวลงเป็นชั้นบางๆที่ปกคลุมโลกไว้คล้ายเปลือกไข่ มีลักษณะแข็งแต่เปราะ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7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8382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 ขั้นเกิดใหม่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เกิดการพาความร้อนของของเหลว</a:t>
            </a:r>
            <a:r>
              <a:rPr lang="th-TH" dirty="0" smtClean="0"/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Convection)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จากแก่นกลางโลกที่ร้อนจัดส่งผ่านเนื้อโลก (</a:t>
            </a:r>
            <a:r>
              <a:rPr lang="th-TH" dirty="0" smtClean="0"/>
              <a:t>ที่</a:t>
            </a:r>
            <a:r>
              <a:rPr lang="th-TH" dirty="0"/>
              <a:t>มีลักษณะเป็นพลาสติกร้อนจะมีการเคลื่อนตัวในลักษณะเป็น</a:t>
            </a:r>
            <a:r>
              <a:rPr lang="th-TH" dirty="0" smtClean="0"/>
              <a:t>วง) ไปสู่ผิวโลก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ให้เกิดเปลือกโลก(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Crust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ขั้นเย็นตัว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เมื่อโลกเย็นตัวลงจึงเกิดกระบวนการการ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พื้นผิว ในที่สุดจึง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ได้เปลือกทวีปและเปลือกมหาสมุทร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บรรยากาศที่เกิดขึ้นเป็นผลเนื่องมาจากการระเบิดของภูเขาไฟ ซึ่งปล่อยน้ำภายในโลกออกมามากมาย ซึ่งมีผลต่อการสร้างบรรยากาศใหม่ของ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O, CO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methane, N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นอกจากนี้ตำแหน่งของโลกที่สัมพันธ์กับของดวงอาทิตย์ทำให้น้ำกลั่นตัวเป็นมหาสมุทร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จนกระทั่งเมื่อ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สภาพเหมาะสมจึงเกิดสิ่งมีชีวิตขึ้นได้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95383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กำเนิด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โลก (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Origin of the Earth)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82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 descr="File:Evolution timelin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r="3230" b="6285"/>
          <a:stretch/>
        </p:blipFill>
        <p:spPr bwMode="auto">
          <a:xfrm>
            <a:off x="9832" y="72728"/>
            <a:ext cx="8448368" cy="61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9562" y="5657672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Evolution timeline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04003"/>
            <a:ext cx="734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http://rst.gsfc.nasa.gov/Sect19/Sect19_2a.html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7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024" y="404664"/>
            <a:ext cx="39388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เกณฑ์การประเมินผลการเรียน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  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898" y="1484784"/>
            <a:ext cx="8240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แบบทดสอบในชั่วโมงเรียน 5 ครั้ง  ครั้งละ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คะแนน   รวม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คะแนน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สอบกลางภาค                                               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35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แบบทดสอบในชั่วโมงเรียน 5 ครั้ง  ครั้งละ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คะแนน   รวม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คะแนน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สอบปลายภาค                                              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คะแนน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การเข้าชั้นเรียน ตรงต่อเวลา การแต่งกายและมารายาท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คะแนน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9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3059832" y="514584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แบบทดสอบในชั่วโมงเรียน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556" y="1388481"/>
            <a:ext cx="7622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สัปดาห์ละ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คะแนน จำนวน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สัปดาห์</a:t>
            </a:r>
          </a:p>
          <a:p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ข้อสอบเติมคำ จำนวน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   ข้อละ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0.5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       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01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3059832" y="514584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ข้อสอบกลางภาคและปลายภาค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556" y="1196752"/>
            <a:ext cx="7622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กลางภาค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ปลายภาค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คะแนน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ลักษณะข้อสอบ    อัตนัย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แบบเติมคำ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การอธิบายทฤษฎี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การเขียนแสดงความคิดเวิเคราะห์โดยอ้างอิงหลักวิชาการ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       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83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2508578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        &gt;= 80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B+      79-75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        74-70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C+      69-65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        64-60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D+      59-55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        54-50</a:t>
            </a: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F         &lt; 50</a:t>
            </a:r>
          </a:p>
          <a:p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308" y="69269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นักศึกษาต้องมีเวลาเข้าเรียนไม่น้อยกว่า 80 % (คิดเป็น 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ชั่วโมงบรรยาย 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สัปดาห์) จึงจะมีสิทธิ์เข้าสอบปลายภาค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โดยการวัดผลการเรียนมีเกณฑ์การตัดเกรดโดยการอิงเกณฑ์ ดังนี้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4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38" y="3590347"/>
            <a:ext cx="3435494" cy="29476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8320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ธรณีวิทยาพื้นฐาน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FUNDAMENTAL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GEOLOGY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012" y="2636239"/>
            <a:ext cx="21114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ธรณีวิทยา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กายภาพ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Physical Geology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0812" y="2636240"/>
            <a:ext cx="2329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ธรณีวิทยาประวัติ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Historical  Geology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66212" y="1937314"/>
            <a:ext cx="3429000" cy="698926"/>
            <a:chOff x="2286000" y="1258906"/>
            <a:chExt cx="3429000" cy="6989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86000" y="1676400"/>
              <a:ext cx="3429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15000" y="1676400"/>
              <a:ext cx="0" cy="281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1676400"/>
              <a:ext cx="0" cy="281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82065" y="1258906"/>
              <a:ext cx="0" cy="417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52400" y="34290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ประวัติและกำเนิดของโลก โครงสร้างและส่วนประกอบ 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กระจายและ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การเปลี่ยนแปลงของผิวเปลือกโลก กระบวนการสำคัญที่มีผลต่อสภาพ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 เปลือก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โลก หินและแร่ธาตุที่สำคัญ การจำแนกการกระจายทรัพยากรธรณีวิทยา</a:t>
            </a: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และสภาพแวดล้อมที่เกี่ยวข้อง รวมทั้งผลจากการกระทำของมนุษย์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34254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296" y="950287"/>
            <a:ext cx="74725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ธรณีวิทยาโครงสร้าง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Structural Geology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ธรณีวิทยา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แปรสัณฐาน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Geotectonics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Tectonics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ตะกอน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วิทยา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Sedimentology)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สัณฐานวิทยา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Geomorphology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เคมี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Geochemistry)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ธรณีฟิสิกส์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Geophysics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ธรณี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อุทกวิทยา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Geohydrology)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บรรพ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ชีวินวิทยา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Paleontology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= </a:t>
            </a:r>
            <a:r>
              <a:rPr lang="th-TH" dirty="0" smtClean="0"/>
              <a:t>การศึกษา</a:t>
            </a:r>
            <a:r>
              <a:rPr lang="th-TH" dirty="0"/>
              <a:t>เกี่ยวกับซากดึกดำบรรพ์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แร่วิทยา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Mineralogy)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ศิลาวิทยา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(Petrology)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การศึกษาทางธรณีวิทยาเกี่ยวกับหิน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ศศิวิทยา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Selenology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ธรณีวิทยาบนดวง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จันทร์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ธรณีวิทยาบนดาว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อังคาร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Areology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และอื่นๆ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การจำแนกสาขาทางธรณีวิทยา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7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4" name="Picture 4" descr="File:The Earth seen from Apollo 17 with white 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17462"/>
            <a:ext cx="4672965" cy="46497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22482" y="5267178"/>
            <a:ext cx="346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The Earth seen from Apollo 17 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336067" y="5582797"/>
            <a:ext cx="402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NASA. Photo taken by either Harrison Schmitt or Ron Evans (of the Apollo 17 crew).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672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ธรณีวิทยาพื้นฐาน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FUNDAMENTAL GEOLOGY)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ธรณีวิทยากายภาพ (Physical Geology)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16" y="1137393"/>
            <a:ext cx="4097597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 ธรณีวิทยา                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Geos :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Earth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Logus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l-GR" b="1" dirty="0" smtClean="0">
                <a:cs typeface="TH SarabunPSK" pitchFamily="34" charset="-34"/>
              </a:rPr>
              <a:t>ถ้อยคำ</a:t>
            </a:r>
            <a:r>
              <a:rPr lang="th-TH" b="1" dirty="0" smtClean="0"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word, speech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el-GR" b="1" dirty="0" smtClean="0">
                <a:cs typeface="TH SarabunPSK" pitchFamily="34" charset="-34"/>
              </a:rPr>
              <a:t>หรือ เหตุผล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reason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ธรณํ (ป.)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ทรงไว้   แผ่นดิน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วิชฺช (ป.)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วิทฺย (ส.),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 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(น.)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วิชาว่าด้วยความรู้เกี่ยวกับประวัติ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โครงสร้าง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และสภาพของ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โลก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พจนานุกรม ฉบับราชบัณฑิตยสถาน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08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257</TotalTime>
  <Words>2175</Words>
  <Application>Microsoft Office PowerPoint</Application>
  <PresentationFormat>On-screen Show (4:3)</PresentationFormat>
  <Paragraphs>265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2012-06-02T04:03:47Z</dcterms:created>
  <dcterms:modified xsi:type="dcterms:W3CDTF">2013-10-31T06:45:13Z</dcterms:modified>
</cp:coreProperties>
</file>