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29" r:id="rId3"/>
    <p:sldId id="330" r:id="rId4"/>
    <p:sldId id="331" r:id="rId5"/>
    <p:sldId id="382" r:id="rId6"/>
    <p:sldId id="383" r:id="rId7"/>
    <p:sldId id="384" r:id="rId8"/>
    <p:sldId id="395" r:id="rId9"/>
    <p:sldId id="336" r:id="rId10"/>
    <p:sldId id="385" r:id="rId11"/>
    <p:sldId id="332" r:id="rId12"/>
    <p:sldId id="396" r:id="rId13"/>
    <p:sldId id="402" r:id="rId14"/>
    <p:sldId id="339" r:id="rId15"/>
    <p:sldId id="334" r:id="rId16"/>
    <p:sldId id="335" r:id="rId17"/>
    <p:sldId id="337" r:id="rId18"/>
    <p:sldId id="453" r:id="rId19"/>
    <p:sldId id="343" r:id="rId20"/>
    <p:sldId id="344" r:id="rId21"/>
    <p:sldId id="341" r:id="rId22"/>
    <p:sldId id="342" r:id="rId23"/>
    <p:sldId id="345" r:id="rId24"/>
    <p:sldId id="348" r:id="rId25"/>
    <p:sldId id="346" r:id="rId26"/>
    <p:sldId id="350" r:id="rId27"/>
    <p:sldId id="379" r:id="rId28"/>
    <p:sldId id="349" r:id="rId29"/>
    <p:sldId id="353" r:id="rId30"/>
    <p:sldId id="340" r:id="rId31"/>
    <p:sldId id="338" r:id="rId32"/>
    <p:sldId id="459" r:id="rId33"/>
    <p:sldId id="365" r:id="rId34"/>
    <p:sldId id="359" r:id="rId35"/>
    <p:sldId id="398" r:id="rId36"/>
    <p:sldId id="399" r:id="rId37"/>
    <p:sldId id="400" r:id="rId38"/>
    <p:sldId id="397" r:id="rId39"/>
    <p:sldId id="394" r:id="rId40"/>
    <p:sldId id="401" r:id="rId41"/>
    <p:sldId id="360" r:id="rId42"/>
    <p:sldId id="389" r:id="rId43"/>
    <p:sldId id="390" r:id="rId44"/>
    <p:sldId id="391" r:id="rId45"/>
    <p:sldId id="392" r:id="rId46"/>
    <p:sldId id="357" r:id="rId47"/>
    <p:sldId id="461" r:id="rId48"/>
    <p:sldId id="462" r:id="rId49"/>
    <p:sldId id="361" r:id="rId50"/>
    <p:sldId id="362" r:id="rId51"/>
    <p:sldId id="363" r:id="rId52"/>
    <p:sldId id="364" r:id="rId5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EE2C"/>
    <a:srgbClr val="FFCCCC"/>
    <a:srgbClr val="CC0000"/>
    <a:srgbClr val="4C0000"/>
    <a:srgbClr val="FF9900"/>
    <a:srgbClr val="996600"/>
    <a:srgbClr val="FF6600"/>
    <a:srgbClr val="CC00FF"/>
    <a:srgbClr val="660066"/>
    <a:srgbClr val="DEC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1" autoAdjust="0"/>
  </p:normalViewPr>
  <p:slideViewPr>
    <p:cSldViewPr showGuides="1">
      <p:cViewPr>
        <p:scale>
          <a:sx n="73" d="100"/>
          <a:sy n="73" d="100"/>
        </p:scale>
        <p:origin x="-1290" y="24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6A60-1BDE-4B06-96E0-1080FB710256}" type="datetimeFigureOut">
              <a:rPr lang="th-TH" smtClean="0"/>
              <a:pPr/>
              <a:t>31/10/56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B9AEE-2A55-453B-A464-7ADA3E52F6F0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8941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1BF0-3F0F-4DE9-B018-9DEEF198E166}" type="datetimeFigureOut">
              <a:rPr lang="th-TH" smtClean="0"/>
              <a:pPr/>
              <a:t>31/10/56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CA195-6ABB-45B9-80A7-2A2C662653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86496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95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General Geology 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CA195-6ABB-45B9-80A7-2A2C6626530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899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74E03-95E9-4BF1-8104-B19B12468504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B498-D829-4BB1-982D-E08FA28B6895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5E06-D34B-41A3-81FA-DF992DFE329F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324-D5C3-4F37-8894-F7BCB81F52C1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416E-0A5C-4495-996C-97CB0A03F4BE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79918-2330-4644-99A7-500FD63C238B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D4A1-703D-4574-A427-5BC87A896EEA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8C97-4F0F-4A7A-BC98-C084900E59C9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7BBB-03A9-4EFF-A88A-37CFBE2C11F6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6DA26-7925-4367-8482-0A3F02D5A5C5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584F2-BD51-404E-8975-8FEE76E6DB26}" type="datetime1">
              <a:rPr lang="th-TH" smtClean="0"/>
              <a:pPr/>
              <a:t>31/10/56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D82A11-2271-46CA-84F9-197C7A6C4A1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General Geology </a:t>
            </a:r>
            <a:r>
              <a:rPr lang="en-US" dirty="0" smtClean="0"/>
              <a:t>1162303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A5A372-F637-4618-8666-FECA2C6C126F}" type="datetime1">
              <a:rPr lang="th-TH" smtClean="0"/>
              <a:pPr/>
              <a:t>31/10/56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geology.org/hom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://th.wikipedia.org/wiki/%E0%B8%84%E0%B8%A7%E0%B8%B2%E0%B8%A1%E0%B8%96%E0%B9%88%E0%B8%A7%E0%B8%87%E0%B8%88%E0%B8%B3%E0%B9%80%E0%B8%9E%E0%B8%B2%E0%B8%B0" TargetMode="External"/><Relationship Id="rId2" Type="http://schemas.openxmlformats.org/officeDocument/2006/relationships/hyperlink" Target="http://th.wikipedia.org/wiki/%E0%B9%84%E0%B8%9F%E0%B8%A5%E0%B9%8C:USDA_Mineral_Quartz_Crystal_93c395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iki/%E0%B8%AA%E0%B9%80%E0%B8%81%E0%B8%A5%E0%B8%82%E0%B8%AD%E0%B8%87%E0%B9%82%E0%B8%A1%E0%B8%AA%E0%B9%8C" TargetMode="External"/><Relationship Id="rId5" Type="http://schemas.openxmlformats.org/officeDocument/2006/relationships/hyperlink" Target="http://th.wikipedia.org/wiki/%E0%B9%82%E0%B8%84%E0%B8%A3%E0%B8%87%E0%B8%AA%E0%B8%A3%E0%B9%89%E0%B8%B2%E0%B8%87%E0%B8%9C%E0%B8%A5%E0%B8%B6%E0%B8%81" TargetMode="External"/><Relationship Id="rId4" Type="http://schemas.openxmlformats.org/officeDocument/2006/relationships/hyperlink" Target="http://th.wikipedia.org/wiki/%E0%B8%AA%E0%B8%B9%E0%B8%95%E0%B8%A3%E0%B9%80%E0%B8%84%E0%B8%A1%E0%B8%B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eO" TargetMode="External"/><Relationship Id="rId3" Type="http://schemas.openxmlformats.org/officeDocument/2006/relationships/hyperlink" Target="http://en.wikipedia.org/wiki/Corundum" TargetMode="External"/><Relationship Id="rId7" Type="http://schemas.openxmlformats.org/officeDocument/2006/relationships/hyperlink" Target="http://en.wikipedia.org/wiki/Iron_(element)" TargetMode="External"/><Relationship Id="rId2" Type="http://schemas.openxmlformats.org/officeDocument/2006/relationships/hyperlink" Target="http://en.wikipedia.org/wiki/Quart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odium_oxide" TargetMode="External"/><Relationship Id="rId11" Type="http://schemas.openxmlformats.org/officeDocument/2006/relationships/hyperlink" Target="http://en.wikipedia.org/wiki/Phosphorus_pentoxide" TargetMode="External"/><Relationship Id="rId5" Type="http://schemas.openxmlformats.org/officeDocument/2006/relationships/hyperlink" Target="http://en.wikipedia.org/wiki/Magnesium_oxide" TargetMode="External"/><Relationship Id="rId10" Type="http://schemas.openxmlformats.org/officeDocument/2006/relationships/hyperlink" Target="http://en.wikipedia.org/wiki/Titanium_dioxide" TargetMode="External"/><Relationship Id="rId4" Type="http://schemas.openxmlformats.org/officeDocument/2006/relationships/hyperlink" Target="http://en.wikipedia.org/wiki/Calcium_oxide" TargetMode="External"/><Relationship Id="rId9" Type="http://schemas.openxmlformats.org/officeDocument/2006/relationships/hyperlink" Target="http://en.wikipedia.org/wiki/Potassium_oxid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//upload.wikimedia.org/wikipedia/commons/d/d9/Diamond_and_graphite2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//upload.wikimedia.org/wikipedia/commons/a/a9/Microcline.jpe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alcium" TargetMode="External"/><Relationship Id="rId3" Type="http://schemas.openxmlformats.org/officeDocument/2006/relationships/hyperlink" Target="http://en.wikipedia.org/wiki/Potassium" TargetMode="External"/><Relationship Id="rId7" Type="http://schemas.openxmlformats.org/officeDocument/2006/relationships/hyperlink" Target="http://en.wikipedia.org/wiki/Sodium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xygen" TargetMode="External"/><Relationship Id="rId5" Type="http://schemas.openxmlformats.org/officeDocument/2006/relationships/hyperlink" Target="http://en.wikipedia.org/wiki/Silicon" TargetMode="External"/><Relationship Id="rId4" Type="http://schemas.openxmlformats.org/officeDocument/2006/relationships/hyperlink" Target="http://en.wikipedia.org/wiki/Aluminium" TargetMode="External"/><Relationship Id="rId9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//upload.wikimedia.org/wikipedia/commons/c/c5/DuneBlanch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hyperlink" Target="http://www.mysticmerchant.com/quartzcrystal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hyperlink" Target="//upload.wikimedia.org/wikipedia/commons/c/c9/Aluminium_oxide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iki/%E0%B9%84%E0%B8%9F%E0%B8%A5%E0%B9%8C:Corundum-188152.jpg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png"/><Relationship Id="rId7" Type="http://schemas.openxmlformats.org/officeDocument/2006/relationships/image" Target="../media/image75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a/ae/Hematite.jpg" TargetMode="Externa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hyperlink" Target="http://en.wikipedia.org/wiki/File:Fluorite-Orthoclase-tmu36a.jpg" TargetMode="External"/><Relationship Id="rId4" Type="http://schemas.openxmlformats.org/officeDocument/2006/relationships/image" Target="../media/image7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84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th.wikipedia.org/wiki/%E0%B8%84%E0%B8%A7%E0%B8%B2%E0%B8%A1%E0%B8%96%E0%B9%88%E0%B8%A7%E0%B8%87%E0%B8%88%E0%B8%B3%E0%B9%80%E0%B8%9E%E0%B8%B2%E0%B8%B0" TargetMode="External"/><Relationship Id="rId2" Type="http://schemas.openxmlformats.org/officeDocument/2006/relationships/hyperlink" Target="//upload.wikimedia.org/wikipedia/commons/9/92/Calcite-Galena-elm56c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.wikipedia.org/wiki/%E0%B8%AA%E0%B9%80%E0%B8%81%E0%B8%A5%E0%B8%82%E0%B8%AD%E0%B8%87%E0%B9%82%E0%B8%A1%E0%B8%AA%E0%B9%8C" TargetMode="External"/><Relationship Id="rId5" Type="http://schemas.openxmlformats.org/officeDocument/2006/relationships/hyperlink" Target="http://th.wikipedia.org/wiki/%E0%B9%82%E0%B8%84%E0%B8%A3%E0%B8%87%E0%B8%AA%E0%B8%A3%E0%B9%89%E0%B8%B2%E0%B8%87%E0%B8%9C%E0%B8%A5%E0%B8%B6%E0%B8%81" TargetMode="External"/><Relationship Id="rId4" Type="http://schemas.openxmlformats.org/officeDocument/2006/relationships/hyperlink" Target="http://th.wikipedia.org/wiki/%E0%B8%AA%E0%B8%B9%E0%B8%95%E0%B8%A3%E0%B9%80%E0%B8%84%E0%B8%A1%E0%B8%B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e Geology">
            <a:hlinkClick r:id="rId3" tooltip="One Geology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76" y="1"/>
            <a:ext cx="4442069" cy="408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867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ธรณีวิทยาทั่วไป</a:t>
            </a:r>
            <a:endParaRPr lang="th-TH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40" y="137302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General Geology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2978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รหัสวิชา   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1162303</a:t>
            </a:r>
            <a:endParaRPr lang="th-TH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หน่วยกิต 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(</a:t>
            </a:r>
            <a:r>
              <a:rPr lang="en-US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-2-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78" y="4014504"/>
            <a:ext cx="9144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หลักสูตร   ครุศาสตรบัณฑิต (วิทยาศาสตร์) 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5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ปี  ภาคปกติ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6041" y="4572700"/>
            <a:ext cx="296747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หมวดวิชาเฉพาะด้าน 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กลุ่มวิชาเนื้อหา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           วิชาบังคับ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78" y="5826470"/>
            <a:ext cx="9144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อ. ดร. วรวัฒน์ พรหมเด่น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46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7696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5.เฮไลด์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Halides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ประกอบอยู่ด้วยธาตุหมู่ฮาโลเจน (ธาตุหมู่ 7)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ตัวอย่างเช่น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5.1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Halite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NaCl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Sylvite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KCl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5.2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Fluorite (CaF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Cryolite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Na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AlF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5.3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Cavnallite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KMg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Cl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. 6H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ซัลเฟต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sulphates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สามารถจำแนกได้เป็นสองชนิด คือ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       1.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Anhydrous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sulphates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คือไม่มีส่วนประกอบของน้ำ ได้แก่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anhydrite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barite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         2.Hydrous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sulphates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and Basic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sulphates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คือ มีน้ำเป็นส่วนประกอบ ได้แก่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Bloedite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Chalcanthite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Melanterite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 ยิปซัม</a:t>
            </a:r>
          </a:p>
        </p:txBody>
      </p:sp>
    </p:spTree>
    <p:extLst>
      <p:ext uri="{BB962C8B-B14F-4D97-AF65-F5344CB8AC3E}">
        <p14:creationId xmlns:p14="http://schemas.microsoft.com/office/powerpoint/2010/main" val="25490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762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7.โครเมต  ทังสเตต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และ โมลิบเดต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Cr, W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Mo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เป็นสินแร่ที่มีสีสันสวยงาม คือซีไลท์ ซึ่งเมื่ออยู่ในอัลต้าไวโอเลตจะได้สีขาวนวลฟ้า และวุลฟีไนท์ มีสี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ส้ม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8.ฟอสเฟต อาร์เซเนต และวาเนเดต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As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หรือ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V)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แร่ที่หาได้ยาก ซึ่งมีฟอสเฟสเป็นส่วนประกอบ ที่น่าสนใจได้แก่กลุ่ม ฟอสเฟส อาเซเนต และ วา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เนเตต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197" y="4458721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ซิลิเกต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Silicates)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เป็นแร่ที่เกิดจากการรวมตัวของ ซิลิกอนและ ออกซิเจน และยังมีสารอื่นประกอบ ทำให้เกิดลักษณะต่างๆกันหลายชนิด  เป็นแร่ที่พบมากกว่า 95 % ของแร่ทั้งหมดที่พบบนเปลือกโลก</a:t>
            </a:r>
          </a:p>
        </p:txBody>
      </p:sp>
      <p:sp>
        <p:nvSpPr>
          <p:cNvPr id="7" name="Rectangle 6"/>
          <p:cNvSpPr/>
          <p:nvPr/>
        </p:nvSpPr>
        <p:spPr>
          <a:xfrm>
            <a:off x="542597" y="2797045"/>
            <a:ext cx="6934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9. Carbonate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Nitrate and Borate :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มีประจุบลบประกอบด้วย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Carbon, Oxygen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จับตัวใน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รูป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2-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ส่วนแร่ไนเตรตมีหน่วยประจุลบ เป็น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NO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และแร่บอเรตมีหน่วยประจุลบเป็น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aseline="300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3-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103" name="Picture 7" descr="USDA Mineral Quartz Crystal 93c39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7" y="1143000"/>
            <a:ext cx="4267200" cy="281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75228"/>
              </p:ext>
            </p:extLst>
          </p:nvPr>
        </p:nvGraphicFramePr>
        <p:xfrm>
          <a:off x="4409090" y="990600"/>
          <a:ext cx="3886200" cy="3962400"/>
        </p:xfrm>
        <a:graphic>
          <a:graphicData uri="http://schemas.openxmlformats.org/drawingml/2006/table">
            <a:tbl>
              <a:tblPr/>
              <a:tblGrid>
                <a:gridCol w="1844993"/>
                <a:gridCol w="2041207"/>
              </a:tblGrid>
              <a:tr h="363428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</a:rPr>
                        <a:t>แร่ซิลิกา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28">
                <a:tc>
                  <a:txBody>
                    <a:bodyPr/>
                    <a:lstStyle/>
                    <a:p>
                      <a:r>
                        <a:rPr lang="th-TH" sz="2800">
                          <a:latin typeface="TH SarabunPSK" pitchFamily="34" charset="-34"/>
                          <a:cs typeface="TH SarabunPSK" pitchFamily="34" charset="-34"/>
                          <a:hlinkClick r:id="rId4" action="ppaction://hlinkfile" tooltip="สูตรเคมี"/>
                        </a:rPr>
                        <a:t>สูตรเคมี</a:t>
                      </a:r>
                      <a:endParaRPr lang="th-TH" sz="28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H SarabunPSK" pitchFamily="34" charset="-34"/>
                          <a:cs typeface="TH SarabunPSK" pitchFamily="34" charset="-34"/>
                        </a:rPr>
                        <a:t>SiO</a:t>
                      </a:r>
                      <a:r>
                        <a:rPr lang="en-US" sz="2800" baseline="-25000" dirty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142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</a:rPr>
                        <a:t>สี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</a:rPr>
                        <a:t>มีทั้งโปร่งใส จนถึงทึบแสง มีมากมายแทบจะทุกสี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28">
                <a:tc>
                  <a:txBody>
                    <a:bodyPr/>
                    <a:lstStyle/>
                    <a:p>
                      <a:r>
                        <a:rPr lang="th-TH" sz="2800">
                          <a:latin typeface="TH SarabunPSK" pitchFamily="34" charset="-34"/>
                          <a:cs typeface="TH SarabunPSK" pitchFamily="34" charset="-34"/>
                          <a:hlinkClick r:id="rId5" action="ppaction://hlinkfile" tooltip="โครงสร้างผลึก"/>
                        </a:rPr>
                        <a:t>โครงสร้างผลึก</a:t>
                      </a:r>
                      <a:endParaRPr lang="th-TH" sz="28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</a:rPr>
                        <a:t>รอมโบฮีดรัล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28">
                <a:tc>
                  <a:txBody>
                    <a:bodyPr/>
                    <a:lstStyle/>
                    <a:p>
                      <a:r>
                        <a:rPr lang="th-TH" sz="2800">
                          <a:latin typeface="TH SarabunPSK" pitchFamily="34" charset="-34"/>
                          <a:cs typeface="TH SarabunPSK" pitchFamily="34" charset="-34"/>
                          <a:hlinkClick r:id="rId6" action="ppaction://hlinkfile" tooltip="สเกลของโมส์"/>
                        </a:rPr>
                        <a:t>ค่าความแข็ง</a:t>
                      </a:r>
                      <a:endParaRPr lang="th-TH" sz="28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2.5</a:t>
                      </a:r>
                      <a:r>
                        <a:rPr lang="en-US" sz="2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– 2.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531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  <a:hlinkClick r:id="rId7" action="ppaction://hlinkfile" tooltip="ความถ่วงจำเพาะ"/>
                        </a:rPr>
                        <a:t>ความ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  <a:hlinkClick r:id="rId7" action="ppaction://hlinkfile" tooltip="ความถ่วงจำเพาะ"/>
                        </a:rPr>
                        <a:t>ถ่วงจำเพา</a:t>
                      </a:r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ะ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2.65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39643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ควอตซ์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Quartz)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มีชื่อว่า "แร่เขี้ยวหนุมาน"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แร่ที่พบมากที่สุดในโลก</a:t>
            </a:r>
          </a:p>
        </p:txBody>
      </p:sp>
    </p:spTree>
    <p:extLst>
      <p:ext uri="{BB962C8B-B14F-4D97-AF65-F5344CB8AC3E}">
        <p14:creationId xmlns:p14="http://schemas.microsoft.com/office/powerpoint/2010/main" val="2297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87225"/>
              </p:ext>
            </p:extLst>
          </p:nvPr>
        </p:nvGraphicFramePr>
        <p:xfrm>
          <a:off x="2438400" y="914400"/>
          <a:ext cx="3276600" cy="5791200"/>
        </p:xfrm>
        <a:graphic>
          <a:graphicData uri="http://schemas.openxmlformats.org/drawingml/2006/table">
            <a:tbl>
              <a:tblPr/>
              <a:tblGrid>
                <a:gridCol w="1638300"/>
                <a:gridCol w="16383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TH SarabunPSK" pitchFamily="34" charset="-34"/>
                          <a:cs typeface="TH SarabunPSK" pitchFamily="34" charset="-34"/>
                        </a:rPr>
                        <a:t>Oxide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% Percent</a:t>
                      </a:r>
                      <a:endParaRPr lang="en-US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2" action="ppaction://hlinkfile" tooltip="Quartz"/>
                        </a:rPr>
                        <a:t>SiO</a:t>
                      </a:r>
                      <a:r>
                        <a:rPr lang="en-US" sz="3200" b="1" baseline="-25000">
                          <a:latin typeface="TH SarabunPSK" pitchFamily="34" charset="-34"/>
                          <a:cs typeface="TH SarabunPSK" pitchFamily="34" charset="-34"/>
                          <a:hlinkClick r:id="rId2" action="ppaction://hlinkfile" tooltip="Quartz"/>
                        </a:rPr>
                        <a:t>2</a:t>
                      </a:r>
                      <a:endParaRPr lang="en-US" sz="3200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60.6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3" action="ppaction://hlinkfile" tooltip="Corundum"/>
                        </a:rPr>
                        <a:t>Al</a:t>
                      </a:r>
                      <a:r>
                        <a:rPr lang="en-US" sz="3200" b="1" baseline="-25000">
                          <a:latin typeface="TH SarabunPSK" pitchFamily="34" charset="-34"/>
                          <a:cs typeface="TH SarabunPSK" pitchFamily="34" charset="-34"/>
                          <a:hlinkClick r:id="rId3" action="ppaction://hlinkfile" tooltip="Corundum"/>
                        </a:rPr>
                        <a:t>2</a:t>
                      </a:r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3" action="ppaction://hlinkfile" tooltip="Corundum"/>
                        </a:rPr>
                        <a:t>O</a:t>
                      </a:r>
                      <a:r>
                        <a:rPr lang="en-US" sz="3200" b="1" baseline="-25000">
                          <a:latin typeface="TH SarabunPSK" pitchFamily="34" charset="-34"/>
                          <a:cs typeface="TH SarabunPSK" pitchFamily="34" charset="-34"/>
                          <a:hlinkClick r:id="rId3" action="ppaction://hlinkfile" tooltip="Corundum"/>
                        </a:rPr>
                        <a:t>3</a:t>
                      </a:r>
                      <a:endParaRPr lang="en-US" sz="3200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15.9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H SarabunPSK" pitchFamily="34" charset="-34"/>
                          <a:cs typeface="TH SarabunPSK" pitchFamily="34" charset="-34"/>
                          <a:hlinkClick r:id="rId4" action="ppaction://hlinkfile" tooltip="Calcium oxide"/>
                        </a:rPr>
                        <a:t>CaO</a:t>
                      </a:r>
                      <a:endParaRPr lang="en-US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6.4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5" action="ppaction://hlinkfile" tooltip="Magnesium oxide"/>
                        </a:rPr>
                        <a:t>MgO</a:t>
                      </a:r>
                      <a:endParaRPr lang="en-US" sz="3200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4.7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6" action="ppaction://hlinkfile" tooltip="Sodium oxide"/>
                        </a:rPr>
                        <a:t>Na</a:t>
                      </a:r>
                      <a:r>
                        <a:rPr lang="en-US" sz="3200" b="1" baseline="-25000">
                          <a:latin typeface="TH SarabunPSK" pitchFamily="34" charset="-34"/>
                          <a:cs typeface="TH SarabunPSK" pitchFamily="34" charset="-34"/>
                          <a:hlinkClick r:id="rId6" action="ppaction://hlinkfile" tooltip="Sodium oxide"/>
                        </a:rPr>
                        <a:t>2</a:t>
                      </a:r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6" action="ppaction://hlinkfile" tooltip="Sodium oxide"/>
                        </a:rPr>
                        <a:t>O</a:t>
                      </a:r>
                      <a:endParaRPr lang="en-US" sz="3200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3.1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7" action="ppaction://hlinkfile" tooltip="Iron (element)"/>
                        </a:rPr>
                        <a:t>Fe</a:t>
                      </a:r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</a:rPr>
                        <a:t> as </a:t>
                      </a:r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8" action="ppaction://hlinkfile" tooltip="FeO"/>
                        </a:rPr>
                        <a:t>FeO</a:t>
                      </a:r>
                      <a:endParaRPr lang="en-US" sz="3200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6.7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9" action="ppaction://hlinkfile" tooltip="Potassium oxide"/>
                        </a:rPr>
                        <a:t>K</a:t>
                      </a:r>
                      <a:r>
                        <a:rPr lang="en-US" sz="3200" b="1" baseline="-25000">
                          <a:latin typeface="TH SarabunPSK" pitchFamily="34" charset="-34"/>
                          <a:cs typeface="TH SarabunPSK" pitchFamily="34" charset="-34"/>
                          <a:hlinkClick r:id="rId9" action="ppaction://hlinkfile" tooltip="Potassium oxide"/>
                        </a:rPr>
                        <a:t>2</a:t>
                      </a:r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9" action="ppaction://hlinkfile" tooltip="Potassium oxide"/>
                        </a:rPr>
                        <a:t>O</a:t>
                      </a:r>
                      <a:endParaRPr lang="en-US" sz="3200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1.8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10" action="ppaction://hlinkfile" tooltip="Titanium dioxide"/>
                        </a:rPr>
                        <a:t>TiO</a:t>
                      </a:r>
                      <a:r>
                        <a:rPr lang="en-US" sz="3200" b="1" baseline="-25000">
                          <a:latin typeface="TH SarabunPSK" pitchFamily="34" charset="-34"/>
                          <a:cs typeface="TH SarabunPSK" pitchFamily="34" charset="-34"/>
                          <a:hlinkClick r:id="rId10" action="ppaction://hlinkfile" tooltip="Titanium dioxide"/>
                        </a:rPr>
                        <a:t>2</a:t>
                      </a:r>
                      <a:endParaRPr lang="en-US" sz="3200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0.7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11" action="ppaction://hlinkfile" tooltip="Phosphorus pentoxide"/>
                        </a:rPr>
                        <a:t>P</a:t>
                      </a:r>
                      <a:r>
                        <a:rPr lang="en-US" sz="3200" b="1" baseline="-25000">
                          <a:latin typeface="TH SarabunPSK" pitchFamily="34" charset="-34"/>
                          <a:cs typeface="TH SarabunPSK" pitchFamily="34" charset="-34"/>
                          <a:hlinkClick r:id="rId11" action="ppaction://hlinkfile" tooltip="Phosphorus pentoxide"/>
                        </a:rPr>
                        <a:t>2</a:t>
                      </a:r>
                      <a:r>
                        <a:rPr lang="en-US" sz="3200" b="1">
                          <a:latin typeface="TH SarabunPSK" pitchFamily="34" charset="-34"/>
                          <a:cs typeface="TH SarabunPSK" pitchFamily="34" charset="-34"/>
                          <a:hlinkClick r:id="rId11" action="ppaction://hlinkfile" tooltip="Phosphorus pentoxide"/>
                        </a:rPr>
                        <a:t>O</a:t>
                      </a:r>
                      <a:r>
                        <a:rPr lang="en-US" sz="3200" b="1" baseline="-25000">
                          <a:latin typeface="TH SarabunPSK" pitchFamily="34" charset="-34"/>
                          <a:cs typeface="TH SarabunPSK" pitchFamily="34" charset="-34"/>
                          <a:hlinkClick r:id="rId11" action="ppaction://hlinkfile" tooltip="Phosphorus pentoxide"/>
                        </a:rPr>
                        <a:t>5</a:t>
                      </a:r>
                      <a:endParaRPr lang="en-US" sz="3200" b="1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1" dirty="0">
                          <a:latin typeface="TH SarabunPSK" pitchFamily="34" charset="-34"/>
                          <a:cs typeface="TH SarabunPSK" pitchFamily="34" charset="-34"/>
                        </a:rPr>
                        <a:t>0.1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47800" y="300032"/>
            <a:ext cx="592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Compositions of the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continental crust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128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304800"/>
            <a:ext cx="57198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คุณสมบัติทางกายภาพของ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แร่ </a:t>
            </a:r>
          </a:p>
          <a:p>
            <a:r>
              <a:rPr lang="th-TH" dirty="0" smtClean="0"/>
              <a:t>มี</a:t>
            </a:r>
            <a:r>
              <a:rPr lang="th-TH" dirty="0"/>
              <a:t>ความสำคัญอย่างยิ่งในการจำแนกแร่ออกเป็นชนิดต่างๆ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265" y="1143000"/>
            <a:ext cx="7659469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ลักษณะรูปแบบและผลึก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Forms and crystals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แนวแตกเรียบ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Cleavage)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แนวแตกประชิด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Fracture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ความถ่วงจำเพาะ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Specific Gravity)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ความแข็ง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Hardness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สี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Color)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สีผงละเอียด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Streak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ความวาว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Luster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ความโปร่ง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Diaphaneity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หลอมละลาย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Fusibility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การหักเหของแสง และดัชนีหักเห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Refraction and refractive index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สมบัติทางไฟฟ้า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Electrical properties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ปฏิกิริยาต่อแม่เหล็ก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Magnetism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807" y="6096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ผลึก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Crystal)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หมายถึง ของแข็งที่มีเนื้อเดียวกัน มีรูปทรงสามมิติ ผิวหน้าแต่ด้านเป็นระนาบ ซึ่งเป็นผลมาจากการจัดตัวของอะตอมหรือโมเลกุลของธาตุที่ประกอบอยู่ในของแข็งนั้นอย่างมีแบบ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แผน </a:t>
            </a:r>
          </a:p>
          <a:p>
            <a:pPr algn="just"/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algn="just"/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algn="just"/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ลักษณะ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ภายนอกของผลึกที่มักจะพบในธรรมชาติ ซึ่งเป็นลักษณะเฉพาะของแร่แต่ละชนิด เอกลักษณ์ของรูปแบบทำให้ในผลึกอย่างเดียวกัน มุมระหว่างหน้า 2 หน้าของผลึกอย่างเดียวกันจะให้ค่าเท่ากัน ไม่ว่าผลึกนั้นจะมีขนาดเป็นอย่างไร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รูปแบบ และโครงสร้างภายในที่เป็นระเบียบของแร่ จะช่วยในการตรวจสอบแร่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83" y="762000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ผลึกชุดหนึ่งจะประกอบด้วยระนาบผลึกซึ่งมีสมมาตรแบบเดียวกัน ซึ่งอาจประกอบด้วยรูปผลึก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Crystal shape)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เพียงรูปแบบเดียว หรือหลายรูปผลึกติดกันก็ได้</a:t>
            </a: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แต่ต้องสมมาตรกัน </a:t>
            </a:r>
            <a:endParaRPr lang="th-TH" b="1" u="sng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b="1" u="sng" dirty="0">
              <a:latin typeface="TH SarabunPSK" pitchFamily="34" charset="-34"/>
              <a:cs typeface="TH SarabunPSK" pitchFamily="34" charset="-34"/>
            </a:endParaRPr>
          </a:p>
          <a:p>
            <a:endParaRPr lang="th-TH" b="1" u="sng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G:\tang\LESA 1.9.5\7\minerals\crys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641339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57582" y="5486400"/>
            <a:ext cx="2771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ตัวอย่างรูปผลึกแบบต่างๆ </a:t>
            </a: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10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แร่บางชนิดมีองค์ประกอบจากธาตุเดียวกัน แต่มีรูปผลึกต่างกัน ก็มีคุณสมบัติต่างกัน เช่น เพชร และกราไฟต์ ประกอบด้วยอะตอมของธาตุคาร์บอน ซึ่งมีโครงสร้างผลึกต่างกัน เพชรมีผลึกรูปปิระมิดประกบจึงมีความแข็งแรงมาก ส่วนกราฟไฟต์มีผลึกเป็นแผ่นบางจึงอ่อนและแตกหักได้ง่าย</a:t>
            </a:r>
          </a:p>
        </p:txBody>
      </p:sp>
      <p:pic>
        <p:nvPicPr>
          <p:cNvPr id="43010" name="Picture 2" descr="ไฟล์:Diamond and graphit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96882"/>
            <a:ext cx="6172200" cy="460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286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สามารถจะแบ่งเป็นระบบ ตามสมมาตรได้ 6 ระบบ ดังต่อไปนี้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990599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ไอโซเมตริก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รูปทรง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สมมาตร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Isometric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system)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รูปแบบ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นี้เป็นรูปแบบที่เกิดจากการที่แกน 3 แกนตั้งฉากและตัดกึ่งกลางซึ่งกันและกัน และมีขนาดความยาวเท่ากันทุกประการ มักก่อให้ผลึกมีคุณสมบัติที่แข็ง แต่เปราะ แตกหักได้ง่าย ตัวอย่างผลึกได้แก่ ผลึกเกลือ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Sodium chloride -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NaCl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2" descr="G:\tang\LESA 1.9.5\7\minerals\NaCl_cryst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74714"/>
            <a:ext cx="5446219" cy="25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gemsociety.org/wow/crystal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08" y="3634004"/>
            <a:ext cx="312539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6866" name="Picture 2" descr="http://www.gemsociety.org/wow/cry1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75134" cy="390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8768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Minerals that form in the isometric system include all Garnets, Diamond, Fluorite, Gold, Lapis Lazuli, Pyrite, Silver,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Sodalite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Shalerite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Spinel.</a:t>
            </a:r>
          </a:p>
          <a:p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les.mineraux.free.fr/dossier-mineraux/minerauxplus/photogrande/image-arsenopyrite-fluor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429000"/>
            <a:ext cx="44672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Qqm_Mo1ELvlyj7wf6Pfz9_FjMOd0hD5SM8TokaWTL3X6rX8AzubP_BJ6g4h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34" y="1682355"/>
            <a:ext cx="2871952" cy="21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41978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แร่ และหิน</a:t>
            </a:r>
          </a:p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Minerals and rocks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richardkruse.com/Misc_Photos/Minerals/Mineral_Mica_Sheet_RK2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865078"/>
            <a:ext cx="3886200" cy="29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diana.edu/~g112/lab%201%20answers/station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53710"/>
            <a:ext cx="2341084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itirinjewelry.com/wp-content/uploads/2011/10/img_ac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84" y="2069137"/>
            <a:ext cx="25527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5842" name="Picture 2" descr="http://webphysics.davidson.edu/alumni/milee/jlab/crystallography_www/other_peoples_pictures/fluorite_on_ga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42031"/>
            <a:ext cx="6970986" cy="69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7179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เตตระโกนอล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Tetragonal system)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938447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รูปทรงแบบนี้เกิดจากการที่แกน 3 แกนตัดกึ่งกลางและตั้งฉากซึ่งกันและกัน และต้องมีแกน 2 แกนที่มีความยาวเท่ากันด้วย เช่น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แร่เซอร์คอน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Zirconium Silicate –ZrSiO</a:t>
            </a:r>
            <a:r>
              <a:rPr lang="th-TH" baseline="-250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38916" name="Picture 4" descr="http://fanblogs.jp/houseki/file/88/g1eDi4NSg5OPa9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57" y="4038600"/>
            <a:ext cx="2778174" cy="28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www.gemsociety.org/wow/cry2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37" y="2323442"/>
            <a:ext cx="4395131" cy="314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www.gemsociety.org/wow/crystal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09951"/>
            <a:ext cx="18573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01159" y="6333301"/>
            <a:ext cx="918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Zircon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01" y="5497475"/>
            <a:ext cx="65248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Ex: </a:t>
            </a:r>
          </a:p>
          <a:p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Apophyllite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Idocrase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Rutile, Scapolite, Wulfenite and Zircon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304800"/>
            <a:ext cx="693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เฮกซะโกนอล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Hexagonal system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รูปทรงนี้มีแกนทั้งสิ้น 4 แกน สามแกนอยู่ในระนาบเดียวกัน ทำมุม 60 องศาซึ่งกันและกัน แบ่งเป็น 6 ส่วนเท่า ๆ กัน และอีกแกนที่เหลือตั้งฉากกับระนาบของแกน 3 แกนแรก แบ่งเป็นสองส่วนเท่า ๆ กัน ตัวอย่างแร่ในระบบนี้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ได้แก่ อพา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ไทต์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หรือ กรา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ไฟต์</a:t>
            </a:r>
          </a:p>
        </p:txBody>
      </p:sp>
      <p:pic>
        <p:nvPicPr>
          <p:cNvPr id="37890" name="Picture 2" descr="http://www.gemsociety.org/wow/cry3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141" y="2551569"/>
            <a:ext cx="354768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http://www.gemsociety.org/wow/crysta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27130"/>
            <a:ext cx="2074257" cy="272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48" y="5877396"/>
            <a:ext cx="8510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Ex: Apatite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Beryl, (aquamarine, emerald,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heilodore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and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morganite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,)</a:t>
            </a: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Taaffeite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and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Zincite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4818" name="Picture 2" descr="http://webphysics.davidson.edu/alumni/milee/jlab/crystallography_www/other_peoples_pictures/GRAP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52400"/>
            <a:ext cx="784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รูปทรง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มุมฉาก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Orthorhombic)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รูปทรง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นี้เกิดจากแกน 3 แกนตั้งฉากและตัดกึ่งกลางซึ่งกันและกัน แต่แกนทั้ง 3 แกนต้องมีขนาดไม่เท่ากันเลย ตัวอย่างแร่ที่มีผลึกชนิดนี้ได้แก่แบไรต์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Barium sulfate –BaSO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31746" name="Picture 2" descr="http://www.gemsociety.org/wow/cry5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0" y="2305503"/>
            <a:ext cx="527998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gemsociety.org/wow/crystal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36" y="2133600"/>
            <a:ext cx="2606716" cy="336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03" y="58107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Ex: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Andalusite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Celestite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Chrysoberyl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Cordierite, (Iolite,)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Danburite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Enstatite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, (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Hemimorphite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,)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Olivine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, (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Peridot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,)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Sulphur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, Topaz and </a:t>
            </a:r>
            <a:r>
              <a:rPr lang="en-US" sz="2400" dirty="0" err="1">
                <a:latin typeface="TH SarabunPSK" pitchFamily="34" charset="-34"/>
                <a:cs typeface="TH SarabunPSK" pitchFamily="34" charset="-34"/>
              </a:rPr>
              <a:t>Zoisite</a:t>
            </a:r>
            <a:r>
              <a:rPr lang="en-US" sz="2400" dirty="0">
                <a:latin typeface="TH SarabunPSK" pitchFamily="34" charset="-34"/>
                <a:cs typeface="TH SarabunPSK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794" name="Picture 2" descr="http://www.mineralogicalassociation.ca/young/images_page/barite_po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2"/>
            <a:ext cx="4816037" cy="68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0" y="457200"/>
            <a:ext cx="2133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Barite (BaSO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on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Quartz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ระบบ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โมโนคลินิค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Monoclinic system)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ระบบนี้เป็นระบบที่ผลึกมีแกนสมมาตร 2 แนว 1 แกน หรือระบบสมมาตร 2 แนว 1 ระนาบ อย่างใดอย่างหนึ่ง แกนพื้นฐานทั้งสามแกนมีความยาวแกนไม่เท่ากัน มี 2 แกนที่ทำมุมเอียงซึ่งกันและกัน และแกนที่สามจะตั้งฉากกับทั้งสองมุมที่ทำมุมเอียงกันอยู่นั้น รูปแบบในระบบนี้เป็นฟอร์มเปิดทั้งหมด นอกจากรูปหน้าเดี่ยว และรูปสองหน้าขนานแล้ว ยังมีรูปแบบอื่น ๆ ดังนี้ รูปปริซึม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prism)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รูปลิ่ม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sphenoid)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รูปโดม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dome)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9698" name="Picture 2" descr="http://www.gemsociety.org/wow/cry6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5" y="2906256"/>
            <a:ext cx="4505325" cy="32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gemsociety.org/wow/crystal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85235"/>
            <a:ext cx="2209800" cy="313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5" y="598518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Azurite,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Brazilianite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Crocoite,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Datolite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Diopside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Jadeite,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Lazulite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Malachite, Orthoclase Feldspars,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Staurolite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Sphene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Spodumene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2" name="Picture 4" descr="http://www.promma.ac.th/main/chemistry/solid_liquid_gas/images/sulphu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25062"/>
            <a:ext cx="34099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356556"/>
            <a:ext cx="3409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กำมะถันรอม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บิก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Rhombic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sulfur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4" name="Picture 6" descr="http://www.promma.ac.th/main/chemistry/solid_liquid_gas/images/monoclinic_sulf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72762"/>
            <a:ext cx="35814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4356556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กำมะถันโมโนคลินิก</a:t>
            </a:r>
          </a:p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Monoclinic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sulfur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37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572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รูปทรง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อสมมาตร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Triclinic)</a:t>
            </a:r>
          </a:p>
          <a:p>
            <a:pPr algn="just"/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algn="just"/>
            <a:r>
              <a:rPr lang="th-TH" dirty="0">
                <a:latin typeface="TH SarabunPSK" pitchFamily="34" charset="-34"/>
                <a:cs typeface="TH SarabunPSK" pitchFamily="34" charset="-34"/>
              </a:rPr>
              <a:t>รูปทรงนี้เกิดจากแกน 3 แกนที่ตัดกึ่งกลางซึ่งกันและกัน แต่ไม่มีเส้นใดที่ตั้งฉากกันเลย ตัวอย่างแร่สำหรับผลึกระบบนี้ได้แก่แอซิไนต์: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axinite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เกิดจากการประกอบกันของแคลเซียม อะลูมิเนียม โบรอน ซิลิคอน เหล็ก และแมงกานีส)</a:t>
            </a:r>
          </a:p>
        </p:txBody>
      </p:sp>
      <p:pic>
        <p:nvPicPr>
          <p:cNvPr id="30722" name="Picture 2" descr="http://www.gemsociety.org/wow/cry7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8" y="2782797"/>
            <a:ext cx="5274795" cy="354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gemsociety.org/wow/crystal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285" y="2835348"/>
            <a:ext cx="2586324" cy="34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File:Microcline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799"/>
            <a:ext cx="6657975" cy="52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5715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An example of the triclinic crystals, </a:t>
            </a:r>
            <a:r>
              <a:rPr lang="en-US" sz="3600" dirty="0" smtClean="0">
                <a:latin typeface="TH SarabunPSK" pitchFamily="34" charset="-34"/>
                <a:cs typeface="TH SarabunPSK" pitchFamily="34" charset="-34"/>
              </a:rPr>
              <a:t>microcline 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KAlSi</a:t>
            </a:r>
            <a:r>
              <a:rPr lang="en-US" sz="3600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3600" baseline="-25000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"/>
            <a:ext cx="1867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แร่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(mineral)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192" y="910349"/>
            <a:ext cx="708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ธาตุหรือสารประกอบทางเคมีที่เกิดขึ้นเองตามธรรมชาติ ด้วยกระบวนการทางอนินทรีย์ ส่วนใหญ่เป็นของแข็ง มีโครงสร้างภายในที่เป็นระเบียบ มีสูตรเคมีและสมบัติอื่น ๆ ที่แน่นอนคงที่หรืออาจเปลี่ยนแปลงได้ในวงจำกัด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2095" y="2779931"/>
            <a:ext cx="68756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ธาตุ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:  Au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Pb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,  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Pt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,  Ag,   C,   Na,  Fe, Cu, Zn, </a:t>
            </a:r>
          </a:p>
          <a:p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สารประกอบ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: AgNO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FeSO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SiO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CuCO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(HO)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, Be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Al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(SiO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6</a:t>
            </a:r>
            <a:endParaRPr lang="th-TH" b="1" baseline="-25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http://upload.wikimedia.org/wikipedia/commons/0/02/Copper-Silver-37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67" y="4267200"/>
            <a:ext cx="2591833" cy="2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45689" y="6329816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Ag                 Cu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101" y="4572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ถ่วงจำเพาะ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(Specific Gravity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/>
              <a:t>คืออัตราส่วนระหว่างความหนาแน่นของสสารหนึ่งๆ ต่อความหนาแน่นของน้ำ เมื่อทั้งสองอย่างมีอุณหภูมิเท่ากัน </a:t>
            </a:r>
          </a:p>
        </p:txBody>
      </p:sp>
      <p:pic>
        <p:nvPicPr>
          <p:cNvPr id="39938" name="Picture 2" descr="http://3.bp.blogspot.com/-iy4E3s8MXxM/TbtS6VXaEwI/AAAAAAAAACo/fnW7DuRlyPM/s1600/Specific+Gravity+blog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66" y="2015359"/>
            <a:ext cx="3034861" cy="30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6918" y="5055142"/>
            <a:ext cx="4437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ที่อุณหภูมิ 4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C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และความดันบรรยากาศปกติ 1  </a:t>
            </a:r>
            <a:r>
              <a:rPr kumimoji="0" lang="en-US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atm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  <a:r>
              <a:rPr kumimoji="0" lang="th-TH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ความหน่าแน่นของน้ำ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เท่ากับ 1000 kg·m</a:t>
            </a:r>
            <a:r>
              <a:rPr kumimoji="0" lang="th-TH" sz="24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−3</a:t>
            </a:r>
            <a:r>
              <a:rPr kumimoji="0" lang="th-TH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248810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ความถ่วงจำเพาะแบ่งเป็น 3 ช่วงคือ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        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• น้อยกว่า 2 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         • ระหว่าง 2-4.5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          • มากกว่า 4.5 ขึ้นไป</a:t>
            </a: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302627"/>
              </p:ext>
            </p:extLst>
          </p:nvPr>
        </p:nvGraphicFramePr>
        <p:xfrm>
          <a:off x="1371600" y="1752600"/>
          <a:ext cx="6248400" cy="4991568"/>
        </p:xfrm>
        <a:graphic>
          <a:graphicData uri="http://schemas.openxmlformats.org/drawingml/2006/table">
            <a:tbl>
              <a:tblPr/>
              <a:tblGrid>
                <a:gridCol w="1397668"/>
                <a:gridCol w="2898107"/>
                <a:gridCol w="1952625"/>
              </a:tblGrid>
              <a:tr h="502679"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ค่าความแข็ง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แร่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วัตถุที่ใช้ทดสอบ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7669"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ทัลก์ 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ปลายนิ้ว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7669"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ยิปซัม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เล็บ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02679"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แคลไซต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เหรียญบาท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7669"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ฟลูออไรต์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มีดพก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7669"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อพาไทต์ 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กระจก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02679"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ออร์โทเคลส 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เหล็กกล้า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7669"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ควอรซต์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กระเบื้อง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7669"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โทปาส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502679"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คอรันดัม (พลอย)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387669"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เพชร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600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</a:p>
                  </a:txBody>
                  <a:tcPr marL="14798" marR="14798" marT="14798" marB="147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2286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ความแข็ง (Hardness)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มาตรา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ความแข็งของแร่ตามระบบสเกลของโมล (Mol’s scale) ประกอบด้วย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มาตรฐาน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10 ชนิด เรียงลำดับตั้งแต่แร่ที่ทนทานต่อการขูดขีดน้อยที่สุด ถึงมาก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ที่สุด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42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http://geophysics.ou.edu/geol1114/notes/minerals/hardness_ta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" y="584774"/>
            <a:ext cx="3980489" cy="307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88894"/>
            <a:ext cx="3962400" cy="29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0"/>
            <a:ext cx="1385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Hardness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74" name="Picture 2" descr="http://www.prettyrock.com/php/images/minerals/mineral_diamond_rou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37" y="12192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5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04800"/>
            <a:ext cx="7391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รอยแตกแนวเรียบ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cleavage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ลักษณะรอยแยกของแร่ซึ่งจะเป็นไปในแนวระนาบเรียบของผลึกแร่ เนื่องจากโครงสร้างของอะตอมภายใน ผลึก รอยแยกแบบนี้จะขนานไปตามผิวหน้าของผลึกแร่เสมอ</a:t>
            </a:r>
          </a:p>
        </p:txBody>
      </p:sp>
      <p:pic>
        <p:nvPicPr>
          <p:cNvPr id="7" name="Picture 2" descr="http://biogeolearning.com/web/images/stories/7thgrade/clivagem%20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31" y="2120682"/>
            <a:ext cx="6629400" cy="45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Picture 2" descr="http://geothai.net/gneiss/images/stories/article_image/mineral_physicalproperties/GT_cleav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5486400" cy="651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 descr="http://jersey.uoregon.edu/~mstrick/myimages/Scanned/Muscov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1" y="370489"/>
            <a:ext cx="3605720" cy="32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esrf.eu/UsersAndScience/Experiments/CRG/BM26/SaxsWaxs/Sxwxsample/AboutMica/Images/mic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51" y="370489"/>
            <a:ext cx="4592349" cy="328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962400"/>
            <a:ext cx="3972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Muscovite : KAl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(AlSi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10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F,OH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 2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4575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Category : Silicate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19178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Muscovite is an excellent example of basal cleavage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(แนวแตก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ทิศทาง)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26" y="3726329"/>
            <a:ext cx="2677088" cy="151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4" name="Picture 2" descr="http://skywalker.cochise.edu/wellerr/mineral/feldspar/6orthoclase-cleavag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5867400" cy="50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4864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Feldspar </a:t>
            </a:r>
            <a:r>
              <a:rPr lang="en-US" dirty="0"/>
              <a:t>(</a:t>
            </a:r>
            <a:r>
              <a:rPr lang="en-US" dirty="0">
                <a:hlinkClick r:id="rId3" action="ppaction://hlinkfile" tooltip="Potassium"/>
              </a:rPr>
              <a:t>K</a:t>
            </a:r>
            <a:r>
              <a:rPr lang="en-US" dirty="0">
                <a:hlinkClick r:id="rId4" action="ppaction://hlinkfile" tooltip="Aluminium"/>
              </a:rPr>
              <a:t>Al</a:t>
            </a:r>
            <a:r>
              <a:rPr lang="en-US" dirty="0">
                <a:hlinkClick r:id="rId5" action="ppaction://hlinkfile" tooltip="Silicon"/>
              </a:rPr>
              <a:t>Si</a:t>
            </a:r>
            <a:r>
              <a:rPr lang="en-US" baseline="-25000" dirty="0"/>
              <a:t>3</a:t>
            </a:r>
            <a:r>
              <a:rPr lang="en-US" dirty="0">
                <a:hlinkClick r:id="rId6" action="ppaction://hlinkfile" tooltip="Oxygen"/>
              </a:rPr>
              <a:t>O</a:t>
            </a:r>
            <a:r>
              <a:rPr lang="en-US" baseline="-25000" dirty="0"/>
              <a:t>8</a:t>
            </a:r>
            <a:r>
              <a:rPr lang="en-US" dirty="0"/>
              <a:t> – </a:t>
            </a:r>
            <a:r>
              <a:rPr lang="en-US" dirty="0">
                <a:hlinkClick r:id="rId7" action="ppaction://hlinkfile" tooltip="Sodium"/>
              </a:rPr>
              <a:t>Na</a:t>
            </a:r>
            <a:r>
              <a:rPr lang="en-US" dirty="0">
                <a:hlinkClick r:id="rId4" action="ppaction://hlinkfile" tooltip="Aluminium"/>
              </a:rPr>
              <a:t>Al</a:t>
            </a:r>
            <a:r>
              <a:rPr lang="en-US" dirty="0">
                <a:hlinkClick r:id="rId5" action="ppaction://hlinkfile" tooltip="Silicon"/>
              </a:rPr>
              <a:t>Si</a:t>
            </a:r>
            <a:r>
              <a:rPr lang="en-US" baseline="-25000" dirty="0"/>
              <a:t>3</a:t>
            </a:r>
            <a:r>
              <a:rPr lang="en-US" dirty="0">
                <a:hlinkClick r:id="rId6" action="ppaction://hlinkfile" tooltip="Oxygen"/>
              </a:rPr>
              <a:t>O</a:t>
            </a:r>
            <a:r>
              <a:rPr lang="en-US" baseline="-25000" dirty="0"/>
              <a:t>8</a:t>
            </a:r>
            <a:r>
              <a:rPr lang="en-US" dirty="0"/>
              <a:t> – </a:t>
            </a:r>
            <a:r>
              <a:rPr lang="en-US" dirty="0">
                <a:hlinkClick r:id="rId8" action="ppaction://hlinkfile" tooltip="Calcium"/>
              </a:rPr>
              <a:t>Ca</a:t>
            </a:r>
            <a:r>
              <a:rPr lang="en-US" dirty="0">
                <a:hlinkClick r:id="rId4" action="ppaction://hlinkfile" tooltip="Aluminium"/>
              </a:rPr>
              <a:t>Al</a:t>
            </a:r>
            <a:r>
              <a:rPr lang="en-US" baseline="-25000" dirty="0"/>
              <a:t>2</a:t>
            </a:r>
            <a:r>
              <a:rPr lang="en-US" dirty="0">
                <a:hlinkClick r:id="rId5" action="ppaction://hlinkfile" tooltip="Silicon"/>
              </a:rPr>
              <a:t>Si</a:t>
            </a:r>
            <a:r>
              <a:rPr lang="en-US" baseline="-25000" dirty="0"/>
              <a:t>2</a:t>
            </a:r>
            <a:r>
              <a:rPr lang="en-US" dirty="0">
                <a:hlinkClick r:id="rId6" action="ppaction://hlinkfile" tooltip="Oxygen"/>
              </a:rPr>
              <a:t>O</a:t>
            </a:r>
            <a:r>
              <a:rPr lang="en-US" baseline="-25000" dirty="0"/>
              <a:t>8</a:t>
            </a:r>
            <a:r>
              <a:rPr lang="en-US" dirty="0" smtClean="0"/>
              <a:t>)</a:t>
            </a:r>
          </a:p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(แนวแตก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ทิศทาง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"/>
            <a:ext cx="271993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98" y="4951611"/>
            <a:ext cx="2820835" cy="190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290" name="Picture 2" descr="http://depthome.brooklyn.cuny.edu/geology/core332/images/hal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162800" cy="45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8090" y="5192928"/>
            <a:ext cx="8087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Halite (</a:t>
            </a:r>
            <a:r>
              <a:rPr lang="en-US" sz="3600" b="1" dirty="0" err="1" smtClean="0">
                <a:latin typeface="TH SarabunPSK" pitchFamily="34" charset="-34"/>
                <a:cs typeface="TH SarabunPSK" pitchFamily="34" charset="-34"/>
              </a:rPr>
              <a:t>NaCl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แนกวแตก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ทิศทาง ตั้งฉากกัน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15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090" y="5192928"/>
            <a:ext cx="80877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Calcite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(CaCO</a:t>
            </a:r>
            <a:r>
              <a:rPr lang="en-US" sz="3600" b="1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has three directions of cleavage. 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The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cleavage directions are not at right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angles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to each other, like salt,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6531" y="6270146"/>
            <a:ext cx="3201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(แนวแตก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ทิศทาง ไม่ตั้งฉาก)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86" name="Picture 2" descr="calcite with cleav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0" y="3810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76" y="3588417"/>
            <a:ext cx="2575965" cy="16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7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39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57200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สีผงละเอียดของแร่ 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มักจะ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ต่างกับสีของแร่เอง จะตรวจดูสีผงละเอียดได้โดยนำแร่ไปขีดลงบนแผ่นกระเบื้องที่ไม่ได้เคลือบ หรือถ้าแร่มีขนาดเป็นเม็ดเล็กๆ ก็นำไปบดบี้ลงบนแผ่นกระเบื้องหรือแผ่นขูดสี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Streak plate)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ซึ่งทำพิเศษเพื่อใช้ตรวจสีผงของแร่</a:t>
            </a:r>
          </a:p>
        </p:txBody>
      </p:sp>
      <p:pic>
        <p:nvPicPr>
          <p:cNvPr id="7" name="Picture 4" descr="http://skywalker.cochise.edu/wellerr/mineral/hematite/6hematite-streak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99357"/>
            <a:ext cx="4876800" cy="415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4943" y="6380946"/>
            <a:ext cx="4325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Hematite-reddish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brown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streak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72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gold- silver- c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4" y="2733447"/>
            <a:ext cx="4341232" cy="361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962" y="4572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1.แร่ธาตุธรรมชาติ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Native elements)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มักจะอยู่รวมตัวกันเป็นสารประกอบ แต่บางชนิดอยู่กันเดี่ยว ๆ ในรูปธาตุธรรมชาติ แบ่งได้เป็น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โลหะ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ได้แก่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เงิน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(Ag),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ทองแดง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Cu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ทองคำ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Au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ทองคำขาว 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Pt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อโลหะ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ได้แก่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กำมะถัน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(S),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แกรไฟต์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(C)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เพชร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1034" name="Picture 10" descr="http://t3.gstatic.com/images?q=tbn:ANd9GcQIlbwFlxVyNLHfCeOI1owu3u_X5kFcnzhdd19Ou0CLZBXeytAS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03969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3.gstatic.com/images?q=tbn:ANd9GcRPet0JtkmkqJpuDtctunicAZZKmI1CAFfw-LUojhkuk-0v2sk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03" y="4800600"/>
            <a:ext cx="2771775" cy="16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6298" y="5849501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Gold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009" y="3466511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Silver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2881" y="5873332"/>
            <a:ext cx="1701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Carbon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81800" y="2473380"/>
            <a:ext cx="1701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Sulfur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591" y="2887390"/>
            <a:ext cx="1701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Copper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272" name="Picture 8" descr="http://skywalker.cochise.edu/wellerr/mineral/pyrite/6pyrite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1094"/>
            <a:ext cx="7543800" cy="552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855960"/>
            <a:ext cx="7353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streak from pyrite 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is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greenish-black.</a:t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15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914400"/>
            <a:ext cx="708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สี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Color)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เป็นคุณสมบัติที่เห็นได้ชัดเจนที่สุดแต่เชื่อถือไม่ได้ แร่บางชนิด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แร่ค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วอรตซ์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ปกติใสไม่มีสี แต่ที่พบเห็นส่วนมากจะมีสีขาว เหลือง ชมพู หรือดำ เนื่องมีสารอื่นเจือปนทำให้ไม่บริสุทธิ์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คอรันดัม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Al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โดยปกติมีสีขาวอมน้ำตาลขุ่น แต่เมื่อมีธาตุโครเมียมจำนวนเล็กน้อยเจือปน ก็จะมีสีแดงเรียกว่า “ทับทิม”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Ruby)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หรือถ้ามีธาตุเหล็กเจือปน ก็จะมีสีน้ำเงินเรียกว่า “ไพลิน”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Sapphire)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04799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Silicon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dioxide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en-US" sz="3200" b="1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)  =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  ทราย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= 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Quartz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File:DuneBlanch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0" y="1286312"/>
            <a:ext cx="4742100" cy="355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Quartz Crystals Quartz Crystal Reiki Feng Shui healing meditation Quartz Crystals SiO2 silicon dioxide Brazil quartz crystals, Mexico quartz crystals, New Mexico quartz crysta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632" y="1191719"/>
            <a:ext cx="2193568" cy="37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87401" y="5181600"/>
            <a:ext cx="2140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Colorless quartz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19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43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 descr="http://media.tumblr.com/tumblr_lnb8iaUEMq1qf04y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696647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131" y="3704897"/>
            <a:ext cx="33869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The color results from trace impurities of iron oxides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2" name="Picture 4" descr="http://media.tumblr.com/tumblr_lnb88ju6kT1qf04y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0999"/>
            <a:ext cx="476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95700" y="403259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Quartz with a pale pink to rose colored hue, which may be due to trace impurities of either titanium, iron, or manganese.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569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44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 descr="http://media.tumblr.com/tumblr_lnb88uNpW81qf04y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7" y="304800"/>
            <a:ext cx="4114800" cy="301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6158" y="457200"/>
            <a:ext cx="3775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 quartz of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smokey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yellow to brown to almost black color, where the translucent crystals may seem nearly opaque. The dark color is due to the presence of aluminum oxides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8" name="Picture 6" descr="http://media.tumblr.com/tumblr_lnb89hZfuz1qf04y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7" y="3505200"/>
            <a:ext cx="4104290" cy="30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06158" y="3908611"/>
            <a:ext cx="3775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A milky white quartz, whose color is caused by minute fluid inclusions of gas, liquid, or both, that was trapped during crystal formation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52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22" name="Picture 6" descr="File:Aluminium oxid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590800" cy="254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apphirematerials.com/sites/all/themes/bluemasters/images/sapphi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027" y="381000"/>
            <a:ext cx="2095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1314" y="2942582"/>
            <a:ext cx="18742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Aluminum oxide</a:t>
            </a:r>
          </a:p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   Al</a:t>
            </a:r>
            <a:r>
              <a:rPr lang="en-US" sz="2400" b="1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2400" b="1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</a:p>
          <a:p>
            <a:pPr algn="ctr"/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6910" y="521904"/>
            <a:ext cx="21627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Crystallized form</a:t>
            </a: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    Al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</a:p>
          <a:p>
            <a:pPr algn="ctr"/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(Corundum)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545" y="5811053"/>
            <a:ext cx="4272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The red color is caused mainly by the presence of the element chromium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26" name="Picture 10" descr="http://www.sdtimes.com/blog/image.axd?picture=2011%2F6%2FRuby-ind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63951"/>
            <a:ext cx="2563704" cy="17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22465" y="4842865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Al</a:t>
            </a:r>
            <a:r>
              <a:rPr lang="en-US" sz="2400" b="1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2400" b="1" baseline="-2500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:Cr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28" name="Picture 12" descr="Corundum-18815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61" y="3201568"/>
            <a:ext cx="1727205" cy="28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64203" y="4063951"/>
            <a:ext cx="1201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ทับทิม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(Ruby)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2007" y="3451813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ไพลิน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Sapphire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58411" y="3912078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Al</a:t>
            </a:r>
            <a:r>
              <a:rPr lang="en-US" sz="2400" b="1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2400" b="1" baseline="-25000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x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17411" y="4209912"/>
            <a:ext cx="32065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Trace amounts of other elements such as iron, titanium,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copper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or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magnesium can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give corundum blue, yellow, pink, purple,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orange.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64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33400"/>
            <a:ext cx="7848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คุณสมบัติทางเคมี </a:t>
            </a: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ตรวจดูปฏิกิริยากับกรด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การตรวจดูการละลายในกรด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Solubility)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การตรวจด้วยเปลวไฟ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การตรวจสีเม็ดลูกปัด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Bead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Test)</a:t>
            </a:r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การตรวจดูสีของเปลวไฟ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Flame Test)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การหลอมตัวของแร่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Fusibility)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การตรวจโดยเผาในหลอดเปิดและหลอดปิด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Open and Close Tubes) 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 </a:t>
            </a:r>
            <a:endParaRPr lang="en-US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การตรวจสอบโดยวิธีทางเคมีจะให้ผลวิเคราะห์ถูกต้องแม่นยำกว่า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975360"/>
            <a:ext cx="6858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ที่มี คาร์บอเนต เช่นแร่แคลไซท์จะมีปฏิริยา กับ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กรดเกลือ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HCl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ทันที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ให้ฟองก๊าซคาร์บอนไดออกไซด์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แร่บาง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ชนิดต้องทำให้กรดอุ่นมากเสียก่อนจึงจะมี ปฏิกิริยา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</a:t>
            </a: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แร่โรโดโครไซท์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ซัลไฟด์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มีปฏิกิริยากับกรดอย่างช้าๆ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และให้ก๊าซไข่เน่า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มีกลิ่น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เหม็น เช่น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แร่สฟาเลอไรท์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ZnS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พวก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แร่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แมงกานีสออกไซด์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มีปฏิกิริยา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ช้าๆกับกรด และให้กลิ่นคล้ายคลอรีน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04800"/>
            <a:ext cx="2869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การตรวจดูปฏิกิริยากับกรด </a:t>
            </a:r>
          </a:p>
        </p:txBody>
      </p:sp>
    </p:spTree>
    <p:extLst>
      <p:ext uri="{BB962C8B-B14F-4D97-AF65-F5344CB8AC3E}">
        <p14:creationId xmlns:p14="http://schemas.microsoft.com/office/powerpoint/2010/main" val="30505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04800"/>
            <a:ext cx="3015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ตรวจดูการละลายในกรด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251460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ตรวจดูการละลาย 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สี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ของสารละลาย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พวกเหล็กส่วนมากจะให้สารละลายสีเหลืองหรือเหลืองน้ำตาล 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 ส่วนทองแดง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จะให้สีฟ้าหรือสีเขียว 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22865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โดยใช้ตัวทำลายของกรดเข้มข้นต่างๆ ได้แก่  กรดเกลือ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HCl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 กรดดินประสิว (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HNO</a:t>
            </a:r>
            <a:r>
              <a:rPr lang="th-TH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กรดกำมะถัน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(H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 เป็นต้น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41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49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76200"/>
            <a:ext cx="8458200" cy="267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6" y="2736657"/>
            <a:ext cx="8482013" cy="357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http://upload.wikimedia.org/wikipedia/commons/thumb/1/14/Quartz,_Tibet.jpg/240px-Quartz,_Tib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" y="1022795"/>
            <a:ext cx="170793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skywalker.cochise.edu/wellerr/mineral/feldspar/6feldspar-perthitic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" y="2753829"/>
            <a:ext cx="1754080" cy="17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M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2" y="4587179"/>
            <a:ext cx="1725105" cy="16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4942" y="1561285"/>
            <a:ext cx="651140" cy="523220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en-US" b="1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endParaRPr lang="th-TH" b="1" baseline="-25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6041" y="3225316"/>
            <a:ext cx="889987" cy="830997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KAlSi</a:t>
            </a:r>
            <a:r>
              <a:rPr lang="en-US" sz="1800" b="1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800" b="1" baseline="-25000" dirty="0" smtClean="0">
                <a:latin typeface="TH SarabunPSK" pitchFamily="34" charset="-34"/>
                <a:cs typeface="TH SarabunPSK" pitchFamily="34" charset="-34"/>
              </a:rPr>
              <a:t>8</a:t>
            </a: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NaAlSi</a:t>
            </a:r>
            <a:r>
              <a:rPr lang="en-US" sz="1800" b="1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800" b="1" baseline="-25000" dirty="0" smtClean="0">
                <a:latin typeface="TH SarabunPSK" pitchFamily="34" charset="-34"/>
                <a:cs typeface="TH SarabunPSK" pitchFamily="34" charset="-34"/>
              </a:rPr>
              <a:t>8</a:t>
            </a:r>
            <a:endParaRPr lang="th-TH" sz="1800" b="1" baseline="-25000" dirty="0">
              <a:latin typeface="TH SarabunPSK" pitchFamily="34" charset="-34"/>
              <a:cs typeface="TH SarabunPSK" pitchFamily="34" charset="-34"/>
            </a:endParaRPr>
          </a:p>
          <a:p>
            <a:endParaRPr lang="th-TH" sz="1800" b="1" baseline="-25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3769" y="4786847"/>
            <a:ext cx="1444626" cy="369332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sz="1800" i="1" dirty="0">
                <a:latin typeface="TH SarabunPSK" pitchFamily="34" charset="-34"/>
                <a:cs typeface="TH SarabunPSK" pitchFamily="34" charset="-34"/>
              </a:rPr>
              <a:t>X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800" i="1" dirty="0">
                <a:latin typeface="TH SarabunPSK" pitchFamily="34" charset="-34"/>
                <a:cs typeface="TH SarabunPSK" pitchFamily="34" charset="-34"/>
              </a:rPr>
              <a:t>Y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4–6</a:t>
            </a:r>
            <a:r>
              <a:rPr lang="en-US" sz="1800" i="1" dirty="0">
                <a:latin typeface="TH SarabunPSK" pitchFamily="34" charset="-34"/>
                <a:cs typeface="TH SarabunPSK" pitchFamily="34" charset="-34"/>
              </a:rPr>
              <a:t>Z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20</a:t>
            </a:r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(OH,F)</a:t>
            </a:r>
            <a:r>
              <a:rPr lang="en-US" sz="1800" baseline="-25000" dirty="0">
                <a:latin typeface="TH SarabunPSK" pitchFamily="34" charset="-34"/>
                <a:cs typeface="TH SarabunPSK" pitchFamily="34" charset="-34"/>
              </a:rPr>
              <a:t>4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1633" y="5102082"/>
            <a:ext cx="651140" cy="863621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197" y="3810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2.ซัลไฟด์ (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sulphides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แร่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กลุ่มนี้ เป็นสารเริ่มต้นของโลหะผสม แร่ซัลไฟด์มักเกิดเป็นสายแร่ จากหินหนืดที่เย็นลงในอุณหภูมิต่าง ๆ กัน ดังนั้น จึงหลอมง่าย และ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ทึบ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แสง เช่น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galena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PbS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sphalerite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ZnS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Chlcopyrite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(CuFeS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Cinnabar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HgS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Covellite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CuS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niccolite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NiAs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3.ซัลโฟซอล (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sulfosalt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ในโครงสร้างผลึกแร่เดียวกันประกอบด้วยธาตุโลหะหรือกึ่งโลหะ และทำตัวเหมือนโลหะ ได้แก่พวก ตะกั่ว พลวง 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pyragyrite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(Ag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SbS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enargite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(Cu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AsS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bournonite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(PbCuSbS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1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50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33"/>
          <a:stretch/>
        </p:blipFill>
        <p:spPr bwMode="auto">
          <a:xfrm>
            <a:off x="2628" y="76201"/>
            <a:ext cx="8458200" cy="8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930167"/>
            <a:ext cx="8482012" cy="356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" y="4493388"/>
            <a:ext cx="8447689" cy="175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http://www.windows2universe.org/earth/geology/images/calcite_me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3678" r="10299" b="7042"/>
          <a:stretch/>
        </p:blipFill>
        <p:spPr bwMode="auto">
          <a:xfrm>
            <a:off x="67541" y="990600"/>
            <a:ext cx="168505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ile:Hematite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r="6383" b="14753"/>
          <a:stretch/>
        </p:blipFill>
        <p:spPr bwMode="auto">
          <a:xfrm>
            <a:off x="67540" y="2721569"/>
            <a:ext cx="1740303" cy="17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upload.wikimedia.org/wikipedia/commons/thumb/9/92/Calcite-Galena-elm56c.jpg/240px-Calcite-Galena-elm56c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7"/>
          <a:stretch/>
        </p:blipFill>
        <p:spPr bwMode="auto">
          <a:xfrm>
            <a:off x="93297" y="4553751"/>
            <a:ext cx="1685059" cy="1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51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33"/>
          <a:stretch/>
        </p:blipFill>
        <p:spPr bwMode="auto">
          <a:xfrm>
            <a:off x="2628" y="76201"/>
            <a:ext cx="8458200" cy="8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896007"/>
            <a:ext cx="8463456" cy="364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http://upload.wikimedia.org/wikipedia/commons/thumb/0/0f/Halite-57430.jpg/223px-Halite-5743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-1239" r="7333" b="1239"/>
          <a:stretch/>
        </p:blipFill>
        <p:spPr bwMode="auto">
          <a:xfrm>
            <a:off x="76201" y="930167"/>
            <a:ext cx="1676400" cy="17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upload.wikimedia.org/wikipedia/commons/thumb/1/1d/Fluorite-Orthoclase-tmu36a.jpg/240px-Fluorite-Orthoclase-tmu36a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5117"/>
          <a:stretch/>
        </p:blipFill>
        <p:spPr bwMode="auto">
          <a:xfrm>
            <a:off x="63322" y="2759517"/>
            <a:ext cx="1752599" cy="16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52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" y="930167"/>
            <a:ext cx="8458200" cy="369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33"/>
          <a:stretch/>
        </p:blipFill>
        <p:spPr bwMode="auto">
          <a:xfrm>
            <a:off x="2628" y="76201"/>
            <a:ext cx="8458200" cy="8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29" y="4599969"/>
            <a:ext cx="8613228" cy="169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://mineral-gems.com/shop/images/gold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" y="959273"/>
            <a:ext cx="1703232" cy="17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1.bp.blogspot.com/-BFp06yGbfQE/TWOR-rgU5gI/AAAAAAAACIY/-owsXAOgcPY/s400/Diamond+Ore+Photo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/>
          <a:stretch/>
        </p:blipFill>
        <p:spPr bwMode="auto">
          <a:xfrm>
            <a:off x="49369" y="2812960"/>
            <a:ext cx="1703232" cy="17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irocks.com/db_pics/mdpics/MD-233436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887"/>
            <a:ext cx="1759040" cy="163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098" name="Picture 2" descr="http://www.chemistryland.com/CHM151Lab/Lab04Strontium/sphaleriteV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inc sulfide crys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low in the dark via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8" y="4343400"/>
            <a:ext cx="502919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32766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H SarabunPSK" pitchFamily="34" charset="-34"/>
                <a:cs typeface="TH SarabunPSK" pitchFamily="34" charset="-34"/>
              </a:rPr>
              <a:t>A vein of zinc sulfide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mineral name is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sphalerite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3319790"/>
            <a:ext cx="2316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H SarabunPSK" pitchFamily="34" charset="-34"/>
                <a:cs typeface="TH SarabunPSK" pitchFamily="34" charset="-34"/>
              </a:rPr>
              <a:t>Zinc sulfide crystals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5181600"/>
            <a:ext cx="29691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Zinc sulfide glows </a:t>
            </a:r>
            <a:endParaRPr lang="en-US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under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UV light</a:t>
            </a:r>
            <a:br>
              <a:rPr lang="en-US" dirty="0">
                <a:latin typeface="TH SarabunPSK" pitchFamily="34" charset="-34"/>
                <a:cs typeface="TH SarabunPSK" pitchFamily="34" charset="-34"/>
              </a:rPr>
            </a:b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02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Chalcopyrite (CuFeS2), Sphalerite (ZnS) and Quartz (SiO2)&#10;Locality: Colorado, 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449"/>
            <a:ext cx="5715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502920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Chalcopyrite (CuFeS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Sphalerite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 err="1">
                <a:latin typeface="TH SarabunPSK" pitchFamily="34" charset="-34"/>
                <a:cs typeface="TH SarabunPSK" pitchFamily="34" charset="-34"/>
              </a:rPr>
              <a:t>ZnS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) and Quartz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SiO</a:t>
            </a:r>
            <a:r>
              <a:rPr lang="en-US" b="1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999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File:Calcite-Galena-elm56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305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62744"/>
              </p:ext>
            </p:extLst>
          </p:nvPr>
        </p:nvGraphicFramePr>
        <p:xfrm>
          <a:off x="4409090" y="990600"/>
          <a:ext cx="3886200" cy="5242560"/>
        </p:xfrm>
        <a:graphic>
          <a:graphicData uri="http://schemas.openxmlformats.org/drawingml/2006/table">
            <a:tbl>
              <a:tblPr/>
              <a:tblGrid>
                <a:gridCol w="1844993"/>
                <a:gridCol w="2041207"/>
              </a:tblGrid>
              <a:tr h="363428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</a:rPr>
                        <a:t>ประเภท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แร่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ซัลไฟด์ 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28">
                <a:tc>
                  <a:txBody>
                    <a:bodyPr/>
                    <a:lstStyle/>
                    <a:p>
                      <a:r>
                        <a:rPr lang="th-TH" sz="2800">
                          <a:latin typeface="TH SarabunPSK" pitchFamily="34" charset="-34"/>
                          <a:cs typeface="TH SarabunPSK" pitchFamily="34" charset="-34"/>
                          <a:hlinkClick r:id="rId4" action="ppaction://hlinkfile" tooltip="สูตรเคมี"/>
                        </a:rPr>
                        <a:t>สูตรเคมี</a:t>
                      </a:r>
                      <a:endParaRPr lang="th-TH" sz="28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PbS</a:t>
                      </a:r>
                      <a:endParaRPr lang="en-US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142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ระบบผลึก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สีตะกั่วเทา สีเงิน</a:t>
                      </a:r>
                    </a:p>
                    <a:p>
                      <a:endParaRPr lang="th-TH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Cubic </a:t>
                      </a:r>
                      <a:r>
                        <a:rPr lang="en-US" sz="28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Hexoctahedral</a:t>
                      </a:r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800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th-TH" sz="28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28"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  <a:hlinkClick r:id="rId5" action="ppaction://hlinkfile" tooltip="โครงสร้างผลึก"/>
                        </a:rPr>
                        <a:t>ครง</a:t>
                      </a:r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  <a:hlinkClick r:id="rId5" action="ppaction://hlinkfile" tooltip="โครงสร้างผลึก"/>
                        </a:rPr>
                        <a:t>สร้าง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  <a:hlinkClick r:id="rId5" action="ppaction://hlinkfile" tooltip="โครงสร้างผลึก"/>
                        </a:rPr>
                        <a:t>ผลึก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สมมาตร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Isometric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428">
                <a:tc>
                  <a:txBody>
                    <a:bodyPr/>
                    <a:lstStyle/>
                    <a:p>
                      <a:r>
                        <a:rPr lang="th-TH" sz="2800">
                          <a:latin typeface="TH SarabunPSK" pitchFamily="34" charset="-34"/>
                          <a:cs typeface="TH SarabunPSK" pitchFamily="34" charset="-34"/>
                          <a:hlinkClick r:id="rId6" action="ppaction://hlinkfile" tooltip="สเกลของโมส์"/>
                        </a:rPr>
                        <a:t>ค่าความแข็ง</a:t>
                      </a:r>
                      <a:endParaRPr lang="th-TH" sz="280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531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itchFamily="34" charset="-34"/>
                          <a:cs typeface="TH SarabunPSK" pitchFamily="34" charset="-34"/>
                          <a:hlinkClick r:id="rId7" action="ppaction://hlinkfile" tooltip="ความถ่วงจำเพาะ"/>
                        </a:rPr>
                        <a:t>ความ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  <a:hlinkClick r:id="rId7" action="ppaction://hlinkfile" tooltip="ความถ่วงจำเพาะ"/>
                        </a:rPr>
                        <a:t>ถ่วงจำเพา</a:t>
                      </a:r>
                      <a:r>
                        <a:rPr lang="th-TH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ะ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H SarabunPSK" pitchFamily="34" charset="-34"/>
                          <a:cs typeface="TH SarabunPSK" pitchFamily="34" charset="-34"/>
                        </a:rPr>
                        <a:t>7.2-7.6</a:t>
                      </a:r>
                      <a:endParaRPr lang="th-TH" sz="28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3940" y="2034916"/>
            <a:ext cx="320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TH SarabunPSK" pitchFamily="34" charset="-34"/>
                <a:cs typeface="TH SarabunPSK" pitchFamily="34" charset="-34"/>
              </a:rPr>
              <a:t>สี</a:t>
            </a:r>
          </a:p>
          <a:p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1508500" y="4767590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Galena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42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2A11-2271-46CA-84F9-197C7A6C4A16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 rot="16200000">
            <a:off x="7417370" y="3879220"/>
            <a:ext cx="2706361" cy="365760"/>
          </a:xfrm>
        </p:spPr>
        <p:txBody>
          <a:bodyPr/>
          <a:lstStyle/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General Geology 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1162303</a:t>
            </a:r>
            <a:endParaRPr lang="en-US" sz="18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Dr. WORRAWAT  PROMDEN</a:t>
            </a:r>
            <a:endParaRPr lang="th-TH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20457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4.ออกไซด์ ออกไซด์เชิงช้อน และไฮดรอกไซด์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Oxides, Multiple Oxides and Hydroxides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274564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   ประกอบด้วย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ธาตุโลหะ รวมกับ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ซึ่งอยู่ในรูปประจุลบ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2-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ส่วนกลุ่มไฮ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ดรอกไซด์ มีธาตุ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H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หรือโมเลกุลของน้ำ เข้าทำปฏิกิริยาอยู่ในรูป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OH</a:t>
            </a:r>
            <a:r>
              <a:rPr lang="en-US" baseline="300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baseline="300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เช่น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.1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กลุ่มแร่ออกไซด์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เช่น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Cuprite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Cu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Zincite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ZnO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Periclase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MgO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), Spinel</a:t>
            </a:r>
          </a:p>
          <a:p>
            <a:r>
              <a:rPr lang="en-US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MgAl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magnetite (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FeO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Fe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Chromite (Fe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Cr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),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Chrysoberyl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BeAl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Corundum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Al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, Hematite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Fe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Titanite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FeTiO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Rutile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TiO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Cassiterite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SnO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),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Pyrolusite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MnO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endParaRPr lang="en-US" dirty="0">
              <a:latin typeface="TH SarabunPSK" pitchFamily="34" charset="-34"/>
              <a:cs typeface="TH SarabunPSK" pitchFamily="34" charset="-34"/>
            </a:endParaRP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กลุ่มแร่ไฮดรอกไซด์ ได้แก่ </a:t>
            </a:r>
            <a:r>
              <a:rPr lang="en-US" dirty="0" err="1">
                <a:latin typeface="TH SarabunPSK" pitchFamily="34" charset="-34"/>
                <a:cs typeface="TH SarabunPSK" pitchFamily="34" charset="-34"/>
              </a:rPr>
              <a:t>brucite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 [Mg(OH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 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]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gibbsite Al(OH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aseline="-25000" dirty="0">
                <a:latin typeface="TH SarabunPSK" pitchFamily="34" charset="-34"/>
                <a:cs typeface="TH SarabunPSK" pitchFamily="34" charset="-34"/>
              </a:rPr>
              <a:t> 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] 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, bauxite [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AlO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(OH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)], limonite (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FeO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(OH)).nH</a:t>
            </a:r>
            <a:r>
              <a:rPr lang="en-US" baseline="-25000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4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4986</TotalTime>
  <Words>2982</Words>
  <Application>Microsoft Office PowerPoint</Application>
  <PresentationFormat>On-screen Show (4:3)</PresentationFormat>
  <Paragraphs>431</Paragraphs>
  <Slides>52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338</cp:revision>
  <dcterms:created xsi:type="dcterms:W3CDTF">2012-05-07T17:19:36Z</dcterms:created>
  <dcterms:modified xsi:type="dcterms:W3CDTF">2013-10-31T06:46:44Z</dcterms:modified>
</cp:coreProperties>
</file>