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4"/>
  </p:notesMasterIdLst>
  <p:sldIdLst>
    <p:sldId id="285" r:id="rId2"/>
    <p:sldId id="258" r:id="rId3"/>
    <p:sldId id="260" r:id="rId4"/>
    <p:sldId id="261" r:id="rId5"/>
    <p:sldId id="263" r:id="rId6"/>
    <p:sldId id="265" r:id="rId7"/>
    <p:sldId id="266" r:id="rId8"/>
    <p:sldId id="267" r:id="rId9"/>
    <p:sldId id="268" r:id="rId10"/>
    <p:sldId id="269" r:id="rId11"/>
    <p:sldId id="270" r:id="rId12"/>
    <p:sldId id="271" r:id="rId13"/>
    <p:sldId id="272" r:id="rId14"/>
    <p:sldId id="274" r:id="rId15"/>
    <p:sldId id="275" r:id="rId16"/>
    <p:sldId id="276" r:id="rId17"/>
    <p:sldId id="277" r:id="rId18"/>
    <p:sldId id="279" r:id="rId19"/>
    <p:sldId id="280" r:id="rId20"/>
    <p:sldId id="281" r:id="rId21"/>
    <p:sldId id="282" r:id="rId22"/>
    <p:sldId id="28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5591" autoAdjust="0"/>
  </p:normalViewPr>
  <p:slideViewPr>
    <p:cSldViewPr>
      <p:cViewPr varScale="1">
        <p:scale>
          <a:sx n="64" d="100"/>
          <a:sy n="64" d="100"/>
        </p:scale>
        <p:origin x="10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A795A-4D40-4196-BFCB-8022B83A2E77}" type="datetimeFigureOut">
              <a:rPr lang="en-US" smtClean="0"/>
              <a:t>5/28/2015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661A0-9252-43E0-8D79-887D33A3B82D}" type="slidenum">
              <a:rPr lang="en-US" smtClean="0"/>
              <a:t>‹#›</a:t>
            </a:fld>
            <a:endParaRPr lang="en-US" dirty="0"/>
          </a:p>
        </p:txBody>
      </p:sp>
    </p:spTree>
    <p:extLst>
      <p:ext uri="{BB962C8B-B14F-4D97-AF65-F5344CB8AC3E}">
        <p14:creationId xmlns:p14="http://schemas.microsoft.com/office/powerpoint/2010/main" val="307816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a:t>
            </a:fld>
            <a:endParaRPr lang="en-US" dirty="0"/>
          </a:p>
        </p:txBody>
      </p:sp>
    </p:spTree>
    <p:extLst>
      <p:ext uri="{BB962C8B-B14F-4D97-AF65-F5344CB8AC3E}">
        <p14:creationId xmlns:p14="http://schemas.microsoft.com/office/powerpoint/2010/main" val="33071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Talk about logic structures (key term) here – sequential</a:t>
            </a:r>
            <a:r>
              <a:rPr lang="en-US" baseline="0" dirty="0" smtClean="0"/>
              <a:t> (key term)</a:t>
            </a:r>
            <a:r>
              <a:rPr lang="en-US" dirty="0" smtClean="0"/>
              <a:t>, if-then-else (Key Term); repetition structures (Key Term) and do while (Key Term). If a person looks at a problem, then automatically solves the problem by subconsciously saying “if I do this, then this will happen; if I do that, then (else) that will happen.” Computers do the same type of logic – except they have to be instructed to do this kind of thinking – i.e. the logic structure and the repetition.</a:t>
            </a:r>
          </a:p>
          <a:p>
            <a:pPr eaLnBrk="1" hangingPunct="1">
              <a:buFontTx/>
              <a:buChar char="•"/>
            </a:pPr>
            <a:r>
              <a:rPr lang="en-US" dirty="0" smtClean="0"/>
              <a:t>You can link various parts of the flowchart with logic structures</a:t>
            </a:r>
          </a:p>
          <a:p>
            <a:pPr eaLnBrk="1" hangingPunct="1">
              <a:buFontTx/>
              <a:buChar char="•"/>
            </a:pPr>
            <a:r>
              <a:rPr lang="en-US" dirty="0" smtClean="0"/>
              <a:t>There are three – sequence, selection, and repetition</a:t>
            </a:r>
          </a:p>
          <a:p>
            <a:pPr lvl="1" eaLnBrk="1" hangingPunct="1">
              <a:buFontTx/>
              <a:buChar char="•"/>
            </a:pPr>
            <a:r>
              <a:rPr lang="en-US" dirty="0" smtClean="0"/>
              <a:t>Sequential structure – one program statement follows another </a:t>
            </a:r>
          </a:p>
          <a:p>
            <a:pPr lvl="1" eaLnBrk="1" hangingPunct="1">
              <a:buFontTx/>
              <a:buChar char="•"/>
            </a:pPr>
            <a:r>
              <a:rPr lang="en-US" dirty="0" smtClean="0"/>
              <a:t>Selection – occurs when a decision needs to be made; IF-THEN-ELSE (key term) </a:t>
            </a:r>
          </a:p>
          <a:p>
            <a:pPr lvl="1" eaLnBrk="1" hangingPunct="1">
              <a:buFontTx/>
              <a:buChar char="•"/>
            </a:pPr>
            <a:r>
              <a:rPr lang="en-US" dirty="0" smtClean="0"/>
              <a:t>Repetition or loop structure – describes a repeated process</a:t>
            </a:r>
          </a:p>
          <a:p>
            <a:pPr lvl="2" eaLnBrk="1" hangingPunct="1">
              <a:buFontTx/>
              <a:buChar char="•"/>
            </a:pPr>
            <a:r>
              <a:rPr lang="en-US" dirty="0" smtClean="0"/>
              <a:t>Variations include</a:t>
            </a:r>
          </a:p>
          <a:p>
            <a:pPr lvl="3" eaLnBrk="1" hangingPunct="1">
              <a:buFontTx/>
              <a:buChar char="•"/>
            </a:pPr>
            <a:r>
              <a:rPr lang="en-US" dirty="0" smtClean="0"/>
              <a:t>DO UNTIL </a:t>
            </a:r>
          </a:p>
          <a:p>
            <a:pPr lvl="3" eaLnBrk="1" hangingPunct="1">
              <a:buFontTx/>
              <a:buChar char="•"/>
            </a:pPr>
            <a:r>
              <a:rPr lang="en-US" dirty="0" smtClean="0"/>
              <a:t>DO WHILE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11</a:t>
            </a:fld>
            <a:endParaRPr lang="en-US" dirty="0"/>
          </a:p>
        </p:txBody>
      </p:sp>
    </p:spTree>
    <p:extLst>
      <p:ext uri="{BB962C8B-B14F-4D97-AF65-F5344CB8AC3E}">
        <p14:creationId xmlns:p14="http://schemas.microsoft.com/office/powerpoint/2010/main" val="283070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This is the easiest part where you actually write or key into the computer the instructions the program is to follow. Writing the program is called coding (key term) </a:t>
            </a:r>
          </a:p>
          <a:p>
            <a:pPr eaLnBrk="1" hangingPunct="1">
              <a:buFontTx/>
              <a:buChar char="•"/>
            </a:pPr>
            <a:endParaRPr lang="en-US" dirty="0" smtClean="0"/>
          </a:p>
          <a:p>
            <a:pPr eaLnBrk="1" hangingPunct="1">
              <a:buFontTx/>
              <a:buChar char="•"/>
            </a:pPr>
            <a:r>
              <a:rPr lang="en-US" dirty="0" smtClean="0"/>
              <a:t>To code effective programs, write so-called</a:t>
            </a:r>
            <a:r>
              <a:rPr lang="en-US" baseline="0" dirty="0" smtClean="0"/>
              <a:t> structured programs (key term) </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12</a:t>
            </a:fld>
            <a:endParaRPr lang="en-US" dirty="0"/>
          </a:p>
        </p:txBody>
      </p:sp>
    </p:spTree>
    <p:extLst>
      <p:ext uri="{BB962C8B-B14F-4D97-AF65-F5344CB8AC3E}">
        <p14:creationId xmlns:p14="http://schemas.microsoft.com/office/powerpoint/2010/main" val="16481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endParaRPr lang="en-US" sz="1000" dirty="0" smtClean="0"/>
          </a:p>
          <a:p>
            <a:pPr eaLnBrk="1" hangingPunct="1">
              <a:buFontTx/>
              <a:buChar char="•"/>
            </a:pPr>
            <a:r>
              <a:rPr lang="en-US" sz="1000" dirty="0" smtClean="0"/>
              <a:t>A content markup language (key term) uses symbols, words, and phrases that instruct a computer how to display information</a:t>
            </a:r>
          </a:p>
          <a:p>
            <a:pPr eaLnBrk="1" hangingPunct="1">
              <a:buFontTx/>
              <a:buChar char="•"/>
            </a:pPr>
            <a:r>
              <a:rPr lang="en-US" sz="1000" dirty="0" smtClean="0"/>
              <a:t>Programming language (key term) uses a collection of symbols, words, and phrases that instruct a computer to perform specific operations.</a:t>
            </a:r>
          </a:p>
          <a:p>
            <a:pPr eaLnBrk="1" hangingPunct="1">
              <a:buFontTx/>
              <a:buChar char="•"/>
            </a:pPr>
            <a:r>
              <a:rPr lang="en-US" dirty="0" smtClean="0"/>
              <a:t>Use the most appropriate language (C++, Java, etc.) for the situation for which the code will be used. </a:t>
            </a:r>
            <a:endParaRPr lang="en-US" sz="1000" dirty="0" smtClean="0"/>
          </a:p>
          <a:p>
            <a:pPr eaLnBrk="1" hangingPunct="1">
              <a:buFontTx/>
              <a:buChar cha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13</a:t>
            </a:fld>
            <a:endParaRPr lang="en-US" dirty="0"/>
          </a:p>
        </p:txBody>
      </p:sp>
    </p:spTree>
    <p:extLst>
      <p:ext uri="{BB962C8B-B14F-4D97-AF65-F5344CB8AC3E}">
        <p14:creationId xmlns:p14="http://schemas.microsoft.com/office/powerpoint/2010/main" val="185979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0000"/>
              </a:spcBef>
              <a:buFontTx/>
              <a:buChar char="•"/>
            </a:pPr>
            <a:r>
              <a:rPr lang="en-US" dirty="0" smtClean="0"/>
              <a:t>Now it’s written, so let’s test your program to be sure it does what you intended. This procedure sometimes is called “Debugging” (key term) —testing a program and correcting syntax and logic errors</a:t>
            </a:r>
            <a:r>
              <a:rPr lang="en-US" dirty="0" smtClean="0">
                <a:solidFill>
                  <a:srgbClr val="33CCCC"/>
                </a:solidFill>
              </a:rPr>
              <a:t>.</a:t>
            </a:r>
          </a:p>
          <a:p>
            <a:pPr marL="692150" lvl="1" indent="-234950" eaLnBrk="1" hangingPunct="1">
              <a:buFontTx/>
              <a:buChar char="•"/>
            </a:pPr>
            <a:r>
              <a:rPr lang="en-US" dirty="0" smtClean="0"/>
              <a:t>Syntax errors (key term) – violation of the programming language rules</a:t>
            </a:r>
          </a:p>
          <a:p>
            <a:pPr marL="692150" lvl="1" indent="-234950" eaLnBrk="1" hangingPunct="1">
              <a:buFontTx/>
              <a:buChar char="•"/>
            </a:pPr>
            <a:r>
              <a:rPr lang="en-US" dirty="0" smtClean="0"/>
              <a:t>Logic errors (key term) – result of omitted programming procedure or incorrect calculation</a:t>
            </a:r>
          </a:p>
          <a:p>
            <a:pPr eaLnBrk="1" hangingPunct="1">
              <a:spcBef>
                <a:spcPct val="10000"/>
              </a:spcBef>
              <a:buFontTx/>
              <a:buChar char="•"/>
            </a:pPr>
            <a:r>
              <a:rPr lang="en-US" dirty="0" smtClean="0"/>
              <a:t>Testing process involves one or more of several methods: </a:t>
            </a:r>
          </a:p>
          <a:p>
            <a:pPr marL="692150" lvl="1" indent="-234950" eaLnBrk="1" hangingPunct="1">
              <a:buFontTx/>
              <a:buChar char="•"/>
            </a:pPr>
            <a:r>
              <a:rPr lang="en-US" dirty="0" smtClean="0"/>
              <a:t>Desk checking (Key Term) or code</a:t>
            </a:r>
            <a:r>
              <a:rPr lang="en-US" baseline="0" dirty="0" smtClean="0"/>
              <a:t> review (key term)</a:t>
            </a:r>
            <a:r>
              <a:rPr lang="en-US" dirty="0" smtClean="0"/>
              <a:t>– printout of program reviewed line by line</a:t>
            </a:r>
          </a:p>
          <a:p>
            <a:pPr marL="692150" lvl="1" indent="-234950" eaLnBrk="1" hangingPunct="1">
              <a:buFontTx/>
              <a:buChar char="•"/>
            </a:pPr>
            <a:r>
              <a:rPr lang="en-US" dirty="0" smtClean="0"/>
              <a:t>Manual testing with sample data - correct and incorrect data manually entered, results evaluated</a:t>
            </a:r>
          </a:p>
          <a:p>
            <a:pPr marL="692150" lvl="1" indent="-234950" eaLnBrk="1" hangingPunct="1">
              <a:buFontTx/>
              <a:buChar char="•"/>
            </a:pPr>
            <a:r>
              <a:rPr lang="en-US" dirty="0" smtClean="0"/>
              <a:t>Attempt at translation – written program goes through translator program on the computer, must be syntax error free</a:t>
            </a:r>
          </a:p>
          <a:p>
            <a:pPr marL="692150" lvl="1" indent="-234950" eaLnBrk="1" hangingPunct="1">
              <a:buFontTx/>
              <a:buChar char="•"/>
            </a:pPr>
            <a:r>
              <a:rPr lang="en-US" dirty="0" smtClean="0"/>
              <a:t>Testing sample data on the computer – tests for logic errors</a:t>
            </a:r>
          </a:p>
          <a:p>
            <a:pPr marL="692150" lvl="1" indent="-234950" eaLnBrk="1" hangingPunct="1">
              <a:buFontTx/>
              <a:buChar char="•"/>
            </a:pPr>
            <a:r>
              <a:rPr lang="en-US" dirty="0" smtClean="0"/>
              <a:t>Beta testing (Key Term): testing by a select group of potential users (Key Term); users provide feedback</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14</a:t>
            </a:fld>
            <a:endParaRPr lang="en-US" dirty="0"/>
          </a:p>
        </p:txBody>
      </p:sp>
    </p:spTree>
    <p:extLst>
      <p:ext uri="{BB962C8B-B14F-4D97-AF65-F5344CB8AC3E}">
        <p14:creationId xmlns:p14="http://schemas.microsoft.com/office/powerpoint/2010/main" val="142174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“Documentation” (key term) means writing a description of the purpose and process of the program.</a:t>
            </a:r>
          </a:p>
          <a:p>
            <a:pPr eaLnBrk="1" hangingPunct="1">
              <a:buFontTx/>
              <a:buChar char="•"/>
            </a:pPr>
            <a:r>
              <a:rPr lang="en-US" dirty="0" smtClean="0"/>
              <a:t>Not an afterthought at the end of the programming process, but prepared throughout the programming steps</a:t>
            </a:r>
          </a:p>
          <a:p>
            <a:pPr eaLnBrk="1" hangingPunct="1">
              <a:buFontTx/>
              <a:buChar char="•"/>
            </a:pPr>
            <a:r>
              <a:rPr lang="en-US" dirty="0" smtClean="0"/>
              <a:t>Program Documentation (key term) is very important to</a:t>
            </a:r>
          </a:p>
          <a:p>
            <a:pPr lvl="1" eaLnBrk="1" hangingPunct="1">
              <a:buFontTx/>
              <a:buChar char="•"/>
            </a:pPr>
            <a:r>
              <a:rPr lang="en-US" dirty="0" smtClean="0"/>
              <a:t>Users (key term) - needing to know how to use the software; hardest part is to get documentation in “language” most lay people can understand. If you build something, you know what to expect; if someone else builds it, you may not understand why they did what they did.</a:t>
            </a:r>
          </a:p>
          <a:p>
            <a:pPr lvl="1" eaLnBrk="1" hangingPunct="1">
              <a:buFontTx/>
              <a:buChar char="•"/>
            </a:pPr>
            <a:r>
              <a:rPr lang="en-US" dirty="0" smtClean="0"/>
              <a:t>Operators (key term) - for dealing effectively with error codes and other problems</a:t>
            </a:r>
          </a:p>
          <a:p>
            <a:pPr lvl="1" eaLnBrk="1" hangingPunct="1">
              <a:buFontTx/>
              <a:buChar char="•"/>
            </a:pPr>
            <a:r>
              <a:rPr lang="en-US" dirty="0" smtClean="0"/>
              <a:t>Programmers (key term) - for updates and modifications; even programmers tend to forget how they came up with the “logic” of the program; documentation helps reconstruct the thought process and reasoning behind the code sequence.</a:t>
            </a:r>
          </a:p>
          <a:p>
            <a:pPr eaLnBrk="1" hangingPunct="1"/>
            <a:endParaRPr lang="en-US" dirty="0" smtClean="0">
              <a:solidFill>
                <a:srgbClr val="33CCCC"/>
              </a:solidFill>
            </a:endParaRP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15</a:t>
            </a:fld>
            <a:endParaRPr lang="en-US" dirty="0"/>
          </a:p>
        </p:txBody>
      </p:sp>
    </p:spTree>
    <p:extLst>
      <p:ext uri="{BB962C8B-B14F-4D97-AF65-F5344CB8AC3E}">
        <p14:creationId xmlns:p14="http://schemas.microsoft.com/office/powerpoint/2010/main" val="243411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As with systems analysis, the program maintenance (key term) takes up the majority of the programmer’s time</a:t>
            </a:r>
          </a:p>
          <a:p>
            <a:pPr lvl="1" eaLnBrk="1" hangingPunct="1">
              <a:buFontTx/>
              <a:buChar char="•"/>
            </a:pPr>
            <a:r>
              <a:rPr lang="en-US" dirty="0" smtClean="0"/>
              <a:t>This step is critical – to maintain the program and to be sure it is accomplishing what it was intended to accomplish</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Operations – Use this part of the process to locate and correct any errors missed previously or that have developed over the life of the program</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Programming</a:t>
            </a:r>
            <a:r>
              <a:rPr lang="en-US" baseline="0" dirty="0" smtClean="0"/>
              <a:t> modifications such as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patches (key term) – program modifications or corrections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software updates (key term) – significant patches</a:t>
            </a:r>
            <a:endParaRPr lang="en-US" dirty="0" smtClean="0"/>
          </a:p>
          <a:p>
            <a:pPr eaLnBrk="1" hangingPunct="1">
              <a:buFontTx/>
              <a:buChar char="•"/>
            </a:pPr>
            <a:r>
              <a:rPr lang="en-US" dirty="0" smtClean="0"/>
              <a:t>Changing needs – new tax laws, new information needs or new company policy</a:t>
            </a:r>
          </a:p>
          <a:p>
            <a:pPr eaLnBrk="1" hangingPunct="1">
              <a:buFontTx/>
              <a:buChar char="•"/>
            </a:pPr>
            <a:r>
              <a:rPr lang="en-US" dirty="0" smtClean="0"/>
              <a:t>Agile development (Key Term) is a new development that gets the core functionality of a program working and then expands on it until the client is satisfied</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16</a:t>
            </a:fld>
            <a:endParaRPr lang="en-US" dirty="0"/>
          </a:p>
        </p:txBody>
      </p:sp>
    </p:spTree>
    <p:extLst>
      <p:ext uri="{BB962C8B-B14F-4D97-AF65-F5344CB8AC3E}">
        <p14:creationId xmlns:p14="http://schemas.microsoft.com/office/powerpoint/2010/main" val="88864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Two resources that help software development include CASE tools (key term) and object-oriented software development</a:t>
            </a:r>
          </a:p>
          <a:p>
            <a:pPr eaLnBrk="1" hangingPunct="1">
              <a:buFontTx/>
              <a:buChar char="•"/>
            </a:pPr>
            <a:r>
              <a:rPr lang="en-US" dirty="0" smtClean="0"/>
              <a:t>CASE tools help automate the process of designing, coding and testing activities.</a:t>
            </a:r>
          </a:p>
          <a:p>
            <a:pPr eaLnBrk="1" hangingPunct="1">
              <a:buFontTx/>
              <a:buChar char="•"/>
            </a:pPr>
            <a:endParaRPr lang="en-US" dirty="0" smtClean="0"/>
          </a:p>
          <a:p>
            <a:pPr eaLnBrk="1" hangingPunct="1">
              <a:buFontTx/>
              <a:buNone/>
            </a:pPr>
            <a:r>
              <a:rPr lang="en-US" dirty="0" smtClean="0"/>
              <a:t>OOP</a:t>
            </a:r>
            <a:r>
              <a:rPr lang="en-US" baseline="0" dirty="0" smtClean="0"/>
              <a:t> – program is organized into objects. </a:t>
            </a:r>
          </a:p>
          <a:p>
            <a:pPr eaLnBrk="1" hangingPunct="1">
              <a:buFontTx/>
              <a:buNone/>
            </a:pPr>
            <a:endParaRPr lang="en-US" baseline="0" dirty="0" smtClean="0"/>
          </a:p>
          <a:p>
            <a:pPr eaLnBrk="1" hangingPunct="1">
              <a:buFontTx/>
              <a:buNone/>
            </a:pPr>
            <a:r>
              <a:rPr lang="en-US" baseline="0" dirty="0" smtClean="0"/>
              <a:t>Each object (key term) contains both data and processing operations necessary to perform a task</a:t>
            </a:r>
          </a:p>
          <a:p>
            <a:pPr eaLnBrk="1" hangingPunct="1">
              <a:buFontTx/>
              <a:buNone/>
            </a:pPr>
            <a:endParaRPr lang="en-US" baseline="0" dirty="0" smtClean="0"/>
          </a:p>
          <a:p>
            <a:pPr eaLnBrk="1" hangingPunct="1">
              <a:buFontTx/>
              <a:buNone/>
            </a:pPr>
            <a:r>
              <a:rPr lang="en-US" dirty="0" smtClean="0"/>
              <a:t>Object-oriented software development (key term) – process by which program is organized into objects</a:t>
            </a:r>
          </a:p>
          <a:p>
            <a:pPr eaLnBrk="1" hangingPunct="1">
              <a:buFontTx/>
              <a:buNone/>
            </a:pPr>
            <a:endParaRPr lang="en-US" dirty="0" smtClean="0"/>
          </a:p>
          <a:p>
            <a:pPr eaLnBrk="1" hangingPunct="1">
              <a:buFontTx/>
              <a:buNone/>
            </a:pPr>
            <a:r>
              <a:rPr lang="en-US" dirty="0" smtClean="0"/>
              <a:t>OOP (key term) uses modules called objects that are reusable, self-contained components. Presume that certain functions are the same, so instructions are used in variety of software. C++ one of most widely used OOP languages</a:t>
            </a:r>
          </a:p>
          <a:p>
            <a:pPr eaLnBrk="1" hangingPunct="1">
              <a:buFontTx/>
              <a:buNone/>
            </a:pPr>
            <a:endParaRPr lang="en-US" baseline="0" dirty="0" smtClean="0"/>
          </a:p>
          <a:p>
            <a:pPr eaLnBrk="1" hangingPunct="1">
              <a:buFontTx/>
              <a:buNone/>
            </a:pP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17</a:t>
            </a:fld>
            <a:endParaRPr lang="en-US" dirty="0"/>
          </a:p>
        </p:txBody>
      </p:sp>
    </p:spTree>
    <p:extLst>
      <p:ext uri="{BB962C8B-B14F-4D97-AF65-F5344CB8AC3E}">
        <p14:creationId xmlns:p14="http://schemas.microsoft.com/office/powerpoint/2010/main" val="27095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Computer professionals</a:t>
            </a:r>
            <a:r>
              <a:rPr lang="en-US" baseline="0" dirty="0" smtClean="0"/>
              <a:t> talk about levels (key term) or generations (key term) of programming ranging from low (key term) to high (key term) levels</a:t>
            </a:r>
            <a:endParaRPr lang="en-US" dirty="0" smtClean="0"/>
          </a:p>
          <a:p>
            <a:pPr eaLnBrk="1" hangingPunct="1">
              <a:buFontTx/>
              <a:buChar char="•"/>
            </a:pPr>
            <a:r>
              <a:rPr lang="en-US" dirty="0" smtClean="0"/>
              <a:t>Writing code means programmer has to learn a language</a:t>
            </a:r>
          </a:p>
          <a:p>
            <a:pPr eaLnBrk="1" hangingPunct="1">
              <a:buFontTx/>
              <a:buChar char="•"/>
            </a:pPr>
            <a:r>
              <a:rPr lang="en-US" dirty="0" smtClean="0"/>
              <a:t>As we learned earlier, the computer only understands 0s and 1s. Therefore, the most basic of languages is called machine languages (key</a:t>
            </a:r>
            <a:r>
              <a:rPr lang="en-US" baseline="0" dirty="0" smtClean="0"/>
              <a:t> term) </a:t>
            </a:r>
            <a:r>
              <a:rPr lang="en-US" dirty="0" smtClean="0"/>
              <a:t>where all the instructions are written in a series of 0s and 1s</a:t>
            </a:r>
          </a:p>
          <a:p>
            <a:pPr eaLnBrk="1" hangingPunct="1">
              <a:buFontTx/>
              <a:buChar char="•"/>
            </a:pPr>
            <a:r>
              <a:rPr lang="en-US" dirty="0" smtClean="0"/>
              <a:t>Needless to say, this makes understanding the instructions very hard for the average person</a:t>
            </a:r>
          </a:p>
          <a:p>
            <a:pPr eaLnBrk="1" hangingPunct="1">
              <a:buFontTx/>
              <a:buChar char="•"/>
            </a:pPr>
            <a:r>
              <a:rPr lang="en-US" dirty="0" smtClean="0"/>
              <a:t>There is also “natural” languages that more closely simulate the way people actually talk and sort through problems</a:t>
            </a:r>
          </a:p>
          <a:p>
            <a:pPr eaLnBrk="1" hangingPunct="1">
              <a:buFontTx/>
              <a:buChar char="•"/>
            </a:pPr>
            <a:r>
              <a:rPr lang="en-US" dirty="0" smtClean="0"/>
              <a:t>As computers have gone through generations, so have languages</a:t>
            </a:r>
          </a:p>
          <a:p>
            <a:pPr eaLnBrk="1" hangingPunct="1">
              <a:buFontTx/>
              <a:buChar char="•"/>
            </a:pPr>
            <a:r>
              <a:rPr lang="en-US" dirty="0" smtClean="0"/>
              <a:t>Next slide displays all the levels of programming languages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18</a:t>
            </a:fld>
            <a:endParaRPr lang="en-US" dirty="0"/>
          </a:p>
        </p:txBody>
      </p:sp>
    </p:spTree>
    <p:extLst>
      <p:ext uri="{BB962C8B-B14F-4D97-AF65-F5344CB8AC3E}">
        <p14:creationId xmlns:p14="http://schemas.microsoft.com/office/powerpoint/2010/main" val="411060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sz="1100" dirty="0" smtClean="0"/>
              <a:t>Machine languages </a:t>
            </a:r>
            <a:r>
              <a:rPr lang="en-US" dirty="0" smtClean="0"/>
              <a:t>–</a:t>
            </a:r>
            <a:r>
              <a:rPr lang="en-US" sz="1100" dirty="0" smtClean="0"/>
              <a:t> data represented in 1’s and 0’s; hard to understand; vary according to make of computer!</a:t>
            </a:r>
          </a:p>
          <a:p>
            <a:pPr eaLnBrk="1" hangingPunct="1">
              <a:spcBef>
                <a:spcPct val="0"/>
              </a:spcBef>
              <a:buFontTx/>
              <a:buChar char="•"/>
            </a:pPr>
            <a:r>
              <a:rPr lang="en-US" sz="1100" dirty="0" smtClean="0"/>
              <a:t>Assembly languages (key</a:t>
            </a:r>
            <a:r>
              <a:rPr lang="en-US" sz="1100" baseline="0" dirty="0" smtClean="0"/>
              <a:t> term) </a:t>
            </a:r>
            <a:r>
              <a:rPr lang="en-US" dirty="0" smtClean="0"/>
              <a:t>–</a:t>
            </a:r>
            <a:r>
              <a:rPr lang="en-US" sz="1100" dirty="0" smtClean="0"/>
              <a:t> abbreviations and mnemonics replace the 0’s and 1’s; easier than machine, but still hard to understand for the common person. Advantage over machine language is that Assembly language is a portable language (Key Term) from one machine to another.</a:t>
            </a:r>
          </a:p>
          <a:p>
            <a:pPr eaLnBrk="1" hangingPunct="1">
              <a:spcBef>
                <a:spcPct val="0"/>
              </a:spcBef>
              <a:buFontTx/>
              <a:buChar char="•"/>
            </a:pPr>
            <a:r>
              <a:rPr lang="en-US" sz="1100" dirty="0" smtClean="0"/>
              <a:t>High level procedural languages (key</a:t>
            </a:r>
            <a:r>
              <a:rPr lang="en-US" sz="1100" baseline="0" dirty="0" smtClean="0"/>
              <a:t> term) </a:t>
            </a:r>
            <a:r>
              <a:rPr lang="en-US" dirty="0" smtClean="0"/>
              <a:t>–</a:t>
            </a:r>
            <a:r>
              <a:rPr lang="en-US" sz="1100" dirty="0" smtClean="0"/>
              <a:t> third-generation language (3GL) (Key Term). More closely resembles the way we talk, but still requires considerable training to be able to use and understand. When program written in procedural language, it must be  translated into machine language using:</a:t>
            </a:r>
          </a:p>
          <a:p>
            <a:pPr marL="352425" lvl="1" eaLnBrk="1" hangingPunct="1">
              <a:spcBef>
                <a:spcPct val="0"/>
              </a:spcBef>
              <a:buFontTx/>
              <a:buChar char="•"/>
            </a:pPr>
            <a:r>
              <a:rPr lang="en-US" sz="1100" dirty="0" smtClean="0"/>
              <a:t>Compiler (Key Term) </a:t>
            </a:r>
            <a:r>
              <a:rPr lang="en-US" dirty="0" smtClean="0"/>
              <a:t>–</a:t>
            </a:r>
            <a:r>
              <a:rPr lang="en-US" sz="1100" dirty="0" smtClean="0"/>
              <a:t> converts high-level language (called source code (Key Term)) into machine language (called object code (Key Term)); once done execution faster -- or</a:t>
            </a:r>
          </a:p>
          <a:p>
            <a:pPr marL="352425" lvl="1" eaLnBrk="1" hangingPunct="1">
              <a:spcBef>
                <a:spcPct val="0"/>
              </a:spcBef>
              <a:buFontTx/>
              <a:buChar char="•"/>
            </a:pPr>
            <a:r>
              <a:rPr lang="en-US" sz="1100" dirty="0" smtClean="0"/>
              <a:t>Interpreter (Key Term) </a:t>
            </a:r>
            <a:r>
              <a:rPr lang="en-US" dirty="0" smtClean="0"/>
              <a:t>–</a:t>
            </a:r>
            <a:r>
              <a:rPr lang="en-US" sz="1100" dirty="0" smtClean="0"/>
              <a:t> converts to machine language just before processing, one statement at a time; easier to develop with</a:t>
            </a:r>
          </a:p>
          <a:p>
            <a:pPr eaLnBrk="1" hangingPunct="1">
              <a:spcBef>
                <a:spcPct val="0"/>
              </a:spcBef>
              <a:buFontTx/>
              <a:buChar char="•"/>
            </a:pPr>
            <a:r>
              <a:rPr lang="en-US" sz="1100" dirty="0" smtClean="0"/>
              <a:t>Problem-oriented languages are used for solving specific problems – fourth-generation language (4GL) (Key Term) – task-oriented languages (key term) . They generally require little special training on the part of the user.  Also known as very high-level languages (Key Term).</a:t>
            </a:r>
          </a:p>
          <a:p>
            <a:pPr marL="352425" lvl="1" eaLnBrk="1" hangingPunct="1">
              <a:spcBef>
                <a:spcPct val="0"/>
              </a:spcBef>
              <a:buFontTx/>
              <a:buChar char="•"/>
            </a:pPr>
            <a:r>
              <a:rPr lang="en-US" sz="1100" dirty="0" smtClean="0"/>
              <a:t>Query languages (Key Term) - easy commands to retrieve information from databases</a:t>
            </a:r>
          </a:p>
          <a:p>
            <a:pPr marL="352425" lvl="1" eaLnBrk="1" hangingPunct="1">
              <a:spcBef>
                <a:spcPct val="0"/>
              </a:spcBef>
              <a:buFontTx/>
              <a:buChar char="•"/>
            </a:pPr>
            <a:r>
              <a:rPr lang="en-US" sz="1100" dirty="0" smtClean="0"/>
              <a:t>Application generators (Key Term) or program coder (Key Term) </a:t>
            </a:r>
            <a:r>
              <a:rPr lang="en-US" dirty="0" smtClean="0"/>
              <a:t>–</a:t>
            </a:r>
            <a:r>
              <a:rPr lang="en-US" sz="1100" dirty="0" smtClean="0"/>
              <a:t>  preprogrammed modules written to perform a specific task</a:t>
            </a:r>
          </a:p>
          <a:p>
            <a:pPr eaLnBrk="1" hangingPunct="1">
              <a:spcBef>
                <a:spcPct val="0"/>
              </a:spcBef>
              <a:buFontTx/>
              <a:buChar char="•"/>
            </a:pPr>
            <a:r>
              <a:rPr lang="en-US" sz="1100" dirty="0" smtClean="0"/>
              <a:t>Reference the interactive financial planning system (IFPS) (Key Term)</a:t>
            </a:r>
          </a:p>
          <a:p>
            <a:pPr eaLnBrk="1" hangingPunct="1">
              <a:spcBef>
                <a:spcPct val="0"/>
              </a:spcBef>
              <a:buFontTx/>
              <a:buChar char="•"/>
            </a:pPr>
            <a:r>
              <a:rPr lang="en-US" sz="1100" dirty="0" smtClean="0"/>
              <a:t>Problem and constraint programming languages are still being developed; these are designed to replicate human languages. Hope is that in near future these languages can be developed to the point where they will enable a computer to learn – to remember and improve upon that memory</a:t>
            </a:r>
          </a:p>
          <a:p>
            <a:pPr eaLnBrk="1" hangingPunct="1">
              <a:spcBef>
                <a:spcPct val="0"/>
              </a:spcBef>
              <a:buFontTx/>
              <a:buChar char="•"/>
            </a:pPr>
            <a:r>
              <a:rPr lang="en-US" sz="1100" dirty="0" smtClean="0"/>
              <a:t>Fifth-generation language (5GL) (Key Term) uses</a:t>
            </a:r>
            <a:r>
              <a:rPr lang="en-US" sz="1100" baseline="0" dirty="0" smtClean="0"/>
              <a:t> natural languages (key term) to communicate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19</a:t>
            </a:fld>
            <a:endParaRPr lang="en-US" dirty="0"/>
          </a:p>
        </p:txBody>
      </p:sp>
    </p:spTree>
    <p:extLst>
      <p:ext uri="{BB962C8B-B14F-4D97-AF65-F5344CB8AC3E}">
        <p14:creationId xmlns:p14="http://schemas.microsoft.com/office/powerpoint/2010/main" val="271342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Many computer programmers work on a project basis as consultants</a:t>
            </a:r>
          </a:p>
          <a:p>
            <a:pPr eaLnBrk="1" hangingPunct="1">
              <a:buFontTx/>
              <a:buChar char="•"/>
            </a:pPr>
            <a:r>
              <a:rPr lang="en-US" dirty="0" smtClean="0"/>
              <a:t>As technology has developed, the need for programmers to work on the most basic computer functions has decreased.  However, demand for computer programmers with specializations in advanced programs continues.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20</a:t>
            </a:fld>
            <a:endParaRPr lang="en-US" dirty="0"/>
          </a:p>
        </p:txBody>
      </p:sp>
    </p:spTree>
    <p:extLst>
      <p:ext uri="{BB962C8B-B14F-4D97-AF65-F5344CB8AC3E}">
        <p14:creationId xmlns:p14="http://schemas.microsoft.com/office/powerpoint/2010/main" val="351286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3</a:t>
            </a:fld>
            <a:endParaRPr lang="en-US" dirty="0"/>
          </a:p>
        </p:txBody>
      </p:sp>
    </p:spTree>
    <p:extLst>
      <p:ext uri="{BB962C8B-B14F-4D97-AF65-F5344CB8AC3E}">
        <p14:creationId xmlns:p14="http://schemas.microsoft.com/office/powerpoint/2010/main" val="53154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What if you could have your own robot to do your chores?</a:t>
            </a:r>
            <a:r>
              <a:rPr lang="en-US" baseline="0" dirty="0" smtClean="0"/>
              <a:t> </a:t>
            </a:r>
          </a:p>
          <a:p>
            <a:pPr eaLnBrk="1" hangingPunct="1">
              <a:buFontTx/>
              <a:buChar char="•"/>
            </a:pPr>
            <a:r>
              <a:rPr lang="en-US" baseline="0" dirty="0" smtClean="0"/>
              <a:t>It is just a matter of time before these robots can understand human instructions instead of complex programming languages.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21</a:t>
            </a:fld>
            <a:endParaRPr lang="en-US" dirty="0"/>
          </a:p>
        </p:txBody>
      </p:sp>
    </p:spTree>
    <p:extLst>
      <p:ext uri="{BB962C8B-B14F-4D97-AF65-F5344CB8AC3E}">
        <p14:creationId xmlns:p14="http://schemas.microsoft.com/office/powerpoint/2010/main" val="52039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13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22</a:t>
            </a:fld>
            <a:endParaRPr lang="en-US" dirty="0"/>
          </a:p>
        </p:txBody>
      </p:sp>
    </p:spTree>
    <p:extLst>
      <p:ext uri="{BB962C8B-B14F-4D97-AF65-F5344CB8AC3E}">
        <p14:creationId xmlns:p14="http://schemas.microsoft.com/office/powerpoint/2010/main" val="369810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A program (key term) is a list of instructions for</a:t>
            </a:r>
            <a:r>
              <a:rPr lang="en-US" baseline="0" dirty="0" smtClean="0"/>
              <a:t> the computer to follow to accomplish the task of processing data into information</a:t>
            </a:r>
          </a:p>
          <a:p>
            <a:pPr eaLnBrk="1" hangingPunct="1">
              <a:buFontTx/>
              <a:buChar char="•"/>
            </a:pPr>
            <a:endParaRPr lang="en-US" baseline="0" dirty="0" smtClean="0"/>
          </a:p>
          <a:p>
            <a:pPr eaLnBrk="1" hangingPunct="1">
              <a:buFontTx/>
              <a:buNone/>
            </a:pPr>
            <a:r>
              <a:rPr lang="en-US" dirty="0" smtClean="0"/>
              <a:t>Programming (key term) also known as software development (key term) or the software development life cycle</a:t>
            </a:r>
            <a:r>
              <a:rPr lang="en-US" baseline="0" dirty="0" smtClean="0"/>
              <a:t> (SDLC) (key term) </a:t>
            </a:r>
            <a:endParaRPr lang="en-US" dirty="0" smtClean="0"/>
          </a:p>
          <a:p>
            <a:pPr eaLnBrk="1" hangingPunct="1">
              <a:buFontTx/>
              <a:buChar char="•"/>
            </a:pPr>
            <a:r>
              <a:rPr lang="en-US" dirty="0" smtClean="0"/>
              <a:t>When writing a program from scratch, the programmer</a:t>
            </a:r>
            <a:r>
              <a:rPr lang="en-US" baseline="0" dirty="0" smtClean="0"/>
              <a:t> (key term) or software engineers (key term) </a:t>
            </a:r>
            <a:r>
              <a:rPr lang="en-US" dirty="0" smtClean="0"/>
              <a:t>generally follows these six steps to obtain an end product that will solve your computing needs. </a:t>
            </a:r>
          </a:p>
          <a:p>
            <a:pPr eaLnBrk="1" hangingPunct="1">
              <a:buFontTx/>
              <a:buChar char="•"/>
            </a:pPr>
            <a:r>
              <a:rPr lang="en-US" dirty="0" smtClean="0"/>
              <a:t>The specifications are the objectives (Key Term), the output, the input, and the processing requirements that are determined by you and the programmer.</a:t>
            </a:r>
          </a:p>
          <a:p>
            <a:pPr eaLnBrk="1" hangingPunct="1">
              <a:buFontTx/>
              <a:buChar char="•"/>
            </a:pPr>
            <a:r>
              <a:rPr lang="en-US" dirty="0" smtClean="0"/>
              <a:t>The design is the creation of the solution using a variety of techniques (generally including pseudocode, flowcharts, and logic structures. </a:t>
            </a:r>
          </a:p>
          <a:p>
            <a:pPr eaLnBrk="1" hangingPunct="1">
              <a:buFontTx/>
              <a:buChar char="•"/>
            </a:pPr>
            <a:r>
              <a:rPr lang="en-US" dirty="0" smtClean="0"/>
              <a:t>The program code is written</a:t>
            </a:r>
          </a:p>
          <a:p>
            <a:pPr eaLnBrk="1" hangingPunct="1">
              <a:buFontTx/>
              <a:buChar char="•"/>
            </a:pPr>
            <a:r>
              <a:rPr lang="en-US" dirty="0" smtClean="0"/>
              <a:t>Testing code or debugging to get rid of syntax and/or logic errors.</a:t>
            </a:r>
          </a:p>
          <a:p>
            <a:pPr eaLnBrk="1" hangingPunct="1">
              <a:buFontTx/>
              <a:buChar char="•"/>
            </a:pPr>
            <a:r>
              <a:rPr lang="en-US" dirty="0" smtClean="0"/>
              <a:t>The program is documented as it is written. Sometimes this is done within the code</a:t>
            </a:r>
            <a:r>
              <a:rPr lang="en-US" baseline="0" dirty="0" smtClean="0"/>
              <a:t> </a:t>
            </a:r>
            <a:r>
              <a:rPr lang="en-US" dirty="0" smtClean="0"/>
              <a:t>itself (as with some Web languages where you can insert explanations without this information showing on the page); other times the documentation is done in a “manual” that will help others see where you have been/gone/or how you got where you did with your coding.</a:t>
            </a:r>
          </a:p>
          <a:p>
            <a:pPr eaLnBrk="1" hangingPunct="1">
              <a:buFontTx/>
              <a:buChar char="•"/>
            </a:pPr>
            <a:r>
              <a:rPr lang="en-US" dirty="0" smtClean="0"/>
              <a:t>Program maintenance – As with system analysis and design, an on-going part of every software development is the maintenance – checking to be sure the program is doing what it is supposed to do and that the objectives have not changed.</a:t>
            </a:r>
          </a:p>
          <a:p>
            <a:pPr eaLnBrk="1" hangingPunct="1">
              <a:buFontTx/>
              <a:buChar char="•"/>
            </a:pPr>
            <a:r>
              <a:rPr lang="en-US" dirty="0" smtClean="0"/>
              <a:t>In organizations, computer professionals known as software engineers (Key Term) or programmers (key</a:t>
            </a:r>
            <a:r>
              <a:rPr lang="en-US" baseline="0" dirty="0" smtClean="0"/>
              <a:t> term) </a:t>
            </a:r>
            <a:r>
              <a:rPr lang="en-US" dirty="0" smtClean="0"/>
              <a:t>use this six-step procedure</a:t>
            </a:r>
          </a:p>
        </p:txBody>
      </p:sp>
      <p:sp>
        <p:nvSpPr>
          <p:cNvPr id="4" name="Slide Number Placeholder 3"/>
          <p:cNvSpPr>
            <a:spLocks noGrp="1"/>
          </p:cNvSpPr>
          <p:nvPr>
            <p:ph type="sldNum" sz="quarter" idx="10"/>
          </p:nvPr>
        </p:nvSpPr>
        <p:spPr/>
        <p:txBody>
          <a:bodyPr/>
          <a:lstStyle/>
          <a:p>
            <a:fld id="{698C3BD6-6E9E-4EC5-9EB7-9EF59D084D06}" type="slidenum">
              <a:rPr lang="en-US" smtClean="0"/>
              <a:t>4</a:t>
            </a:fld>
            <a:endParaRPr lang="en-US" dirty="0"/>
          </a:p>
        </p:txBody>
      </p:sp>
    </p:spTree>
    <p:extLst>
      <p:ext uri="{BB962C8B-B14F-4D97-AF65-F5344CB8AC3E}">
        <p14:creationId xmlns:p14="http://schemas.microsoft.com/office/powerpoint/2010/main" val="215286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Program specification (key term) also called program definition (Key Term) or program analysis (key</a:t>
            </a:r>
            <a:r>
              <a:rPr lang="en-US" baseline="0" dirty="0" smtClean="0"/>
              <a:t> term)</a:t>
            </a:r>
            <a:r>
              <a:rPr lang="en-US" dirty="0" smtClean="0"/>
              <a:t>– requires that five items are specified—</a:t>
            </a:r>
          </a:p>
          <a:p>
            <a:pPr eaLnBrk="1" hangingPunct="1">
              <a:buFontTx/>
              <a:buNone/>
            </a:pPr>
            <a:r>
              <a:rPr lang="en-US" dirty="0" smtClean="0"/>
              <a:t>1. the program’s objectives</a:t>
            </a:r>
          </a:p>
          <a:p>
            <a:pPr eaLnBrk="1" hangingPunct="1">
              <a:buFontTx/>
              <a:buNone/>
            </a:pPr>
            <a:r>
              <a:rPr lang="en-US" dirty="0" smtClean="0"/>
              <a:t>2. the desired output</a:t>
            </a:r>
          </a:p>
          <a:p>
            <a:pPr eaLnBrk="1" hangingPunct="1">
              <a:buFontTx/>
              <a:buNone/>
            </a:pPr>
            <a:r>
              <a:rPr lang="en-US" dirty="0" smtClean="0"/>
              <a:t>3. the input data required</a:t>
            </a:r>
          </a:p>
          <a:p>
            <a:pPr eaLnBrk="1" hangingPunct="1">
              <a:buFontTx/>
              <a:buNone/>
            </a:pPr>
            <a:r>
              <a:rPr lang="en-US" dirty="0" smtClean="0"/>
              <a:t>4. the processing requirements</a:t>
            </a:r>
          </a:p>
          <a:p>
            <a:pPr eaLnBrk="1" hangingPunct="1">
              <a:buFontTx/>
              <a:buNone/>
            </a:pPr>
            <a:r>
              <a:rPr lang="en-US" dirty="0" smtClean="0"/>
              <a:t>5. the documentation</a:t>
            </a:r>
          </a:p>
          <a:p>
            <a:pPr eaLnBrk="1" hangingPunct="1">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5</a:t>
            </a:fld>
            <a:endParaRPr lang="en-US" dirty="0"/>
          </a:p>
        </p:txBody>
      </p:sp>
    </p:spTree>
    <p:extLst>
      <p:ext uri="{BB962C8B-B14F-4D97-AF65-F5344CB8AC3E}">
        <p14:creationId xmlns:p14="http://schemas.microsoft.com/office/powerpoint/2010/main" val="238120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program objectives </a:t>
            </a:r>
          </a:p>
          <a:p>
            <a:pPr lvl="1" eaLnBrk="1" hangingPunct="1">
              <a:buFontTx/>
              <a:buChar char="•"/>
            </a:pPr>
            <a:r>
              <a:rPr lang="en-US" dirty="0" smtClean="0"/>
              <a:t>What problems are you trying to solve?</a:t>
            </a:r>
          </a:p>
          <a:p>
            <a:pPr lvl="1" eaLnBrk="1" hangingPunct="1">
              <a:buFontTx/>
              <a:buChar char="•"/>
            </a:pPr>
            <a:r>
              <a:rPr lang="en-US" dirty="0" smtClean="0"/>
              <a:t>Programming requires</a:t>
            </a:r>
            <a:r>
              <a:rPr lang="en-US" baseline="0" dirty="0" smtClean="0"/>
              <a:t> a clear statement of the problem that you are looking to address</a:t>
            </a:r>
            <a:endParaRPr lang="en-US" dirty="0" smtClean="0"/>
          </a:p>
          <a:p>
            <a:pPr eaLnBrk="1" hangingPunct="1">
              <a:buFontTx/>
              <a:buChar char="•"/>
            </a:pPr>
            <a:r>
              <a:rPr lang="en-US" dirty="0" smtClean="0"/>
              <a:t>Specify your inputs before your outputs</a:t>
            </a:r>
          </a:p>
          <a:p>
            <a:pPr lvl="1" eaLnBrk="1" hangingPunct="1">
              <a:buFontTx/>
              <a:buChar char="•"/>
            </a:pPr>
            <a:r>
              <a:rPr lang="en-US" dirty="0" smtClean="0"/>
              <a:t>Have a list of what you want to get out of the system</a:t>
            </a:r>
          </a:p>
          <a:p>
            <a:pPr lvl="1" eaLnBrk="1" hangingPunct="1">
              <a:buFontTx/>
              <a:buChar char="•"/>
            </a:pPr>
            <a:r>
              <a:rPr lang="en-US" dirty="0" smtClean="0"/>
              <a:t>The end-user (not the programmer) should sketch what is needed </a:t>
            </a:r>
          </a:p>
          <a:p>
            <a:pPr eaLnBrk="1" hangingPunct="1">
              <a:buFontTx/>
              <a:buChar char="•"/>
            </a:pPr>
            <a:r>
              <a:rPr lang="en-US" dirty="0" smtClean="0"/>
              <a:t>Input data 	</a:t>
            </a:r>
          </a:p>
          <a:p>
            <a:pPr lvl="1" eaLnBrk="1" hangingPunct="1">
              <a:buFontTx/>
              <a:buChar char="•"/>
            </a:pPr>
            <a:r>
              <a:rPr lang="en-US" dirty="0" smtClean="0"/>
              <a:t>Determine the source of the data </a:t>
            </a:r>
          </a:p>
          <a:p>
            <a:pPr eaLnBrk="1" hangingPunct="1">
              <a:buFontTx/>
              <a:buChar char="•"/>
            </a:pPr>
            <a:r>
              <a:rPr lang="en-US" dirty="0" smtClean="0"/>
              <a:t>What are the processing requirements?</a:t>
            </a:r>
          </a:p>
          <a:p>
            <a:pPr lvl="1" eaLnBrk="1" hangingPunct="1">
              <a:buFontTx/>
              <a:buChar char="•"/>
            </a:pPr>
            <a:r>
              <a:rPr lang="en-US" dirty="0" smtClean="0"/>
              <a:t>Tasks to move input to output </a:t>
            </a:r>
          </a:p>
          <a:p>
            <a:pPr eaLnBrk="1" hangingPunct="1">
              <a:buFontTx/>
              <a:buChar char="•"/>
            </a:pPr>
            <a:r>
              <a:rPr lang="en-US" dirty="0" smtClean="0"/>
              <a:t>Document program specifications</a:t>
            </a:r>
          </a:p>
          <a:p>
            <a:pPr lvl="1" eaLnBrk="1" hangingPunct="1">
              <a:buFontTx/>
              <a:buChar char="•"/>
            </a:pPr>
            <a:r>
              <a:rPr lang="en-US" dirty="0" smtClean="0"/>
              <a:t>This is an essential step and is often left out </a:t>
            </a:r>
          </a:p>
          <a:p>
            <a:pPr lvl="1" eaLnBrk="1" hangingPunct="1">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6</a:t>
            </a:fld>
            <a:endParaRPr lang="en-US" dirty="0"/>
          </a:p>
        </p:txBody>
      </p:sp>
    </p:spTree>
    <p:extLst>
      <p:ext uri="{BB962C8B-B14F-4D97-AF65-F5344CB8AC3E}">
        <p14:creationId xmlns:p14="http://schemas.microsoft.com/office/powerpoint/2010/main" val="392131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In this step you begin</a:t>
            </a:r>
            <a:r>
              <a:rPr lang="en-US" baseline="0" dirty="0" smtClean="0"/>
              <a:t> program design (key term) </a:t>
            </a:r>
            <a:r>
              <a:rPr lang="en-US" dirty="0" smtClean="0"/>
              <a:t>, the solution is created using structured program techniques (Key Term) . </a:t>
            </a:r>
          </a:p>
          <a:p>
            <a:pPr eaLnBrk="1" hangingPunct="1">
              <a:buFontTx/>
              <a:buNone/>
            </a:pPr>
            <a:endParaRPr lang="en-US" dirty="0" smtClean="0"/>
          </a:p>
          <a:p>
            <a:pPr eaLnBrk="1" hangingPunct="1">
              <a:buFontTx/>
              <a:buNone/>
            </a:pPr>
            <a:r>
              <a:rPr lang="en-US" dirty="0" smtClean="0"/>
              <a:t>Click on each link to display an example of each of the programming techniques</a:t>
            </a:r>
          </a:p>
          <a:p>
            <a:pPr eaLnBrk="1" hangingPunct="1">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7</a:t>
            </a:fld>
            <a:endParaRPr lang="en-US" dirty="0"/>
          </a:p>
        </p:txBody>
      </p:sp>
    </p:spTree>
    <p:extLst>
      <p:ext uri="{BB962C8B-B14F-4D97-AF65-F5344CB8AC3E}">
        <p14:creationId xmlns:p14="http://schemas.microsoft.com/office/powerpoint/2010/main" val="293434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First determine the outputs and the inputs of the program</a:t>
            </a:r>
          </a:p>
          <a:p>
            <a:pPr eaLnBrk="1" hangingPunct="1">
              <a:buFontTx/>
              <a:buChar char="•"/>
            </a:pPr>
            <a:r>
              <a:rPr lang="en-US" dirty="0" smtClean="0"/>
              <a:t>Use top-down-program design (key term) to identify the program’s processing steps</a:t>
            </a:r>
          </a:p>
          <a:p>
            <a:pPr lvl="1" eaLnBrk="1" hangingPunct="1">
              <a:buFontTx/>
              <a:buChar char="•"/>
            </a:pPr>
            <a:r>
              <a:rPr lang="en-US" dirty="0" smtClean="0"/>
              <a:t>Such steps are called program modules (Key Term) or just modules (Key Term)</a:t>
            </a:r>
          </a:p>
          <a:p>
            <a:pPr lvl="1" eaLnBrk="1" hangingPunct="1">
              <a:buFontTx/>
              <a:buChar char="•"/>
            </a:pPr>
            <a:r>
              <a:rPr lang="en-US" dirty="0" smtClean="0"/>
              <a:t>Each module is made up of logically related program statements</a:t>
            </a:r>
          </a:p>
          <a:p>
            <a:pPr lvl="1" eaLnBrk="1" hangingPunct="1">
              <a:buFontTx/>
              <a:buChar char="•"/>
            </a:pPr>
            <a:r>
              <a:rPr lang="en-US" dirty="0" smtClean="0"/>
              <a:t>Each module should have a single function</a:t>
            </a:r>
          </a:p>
          <a:p>
            <a:pPr lvl="1" eaLnBrk="1" hangingPunct="1">
              <a:buFontTx/>
              <a:buChar char="•"/>
            </a:pPr>
            <a:r>
              <a:rPr lang="en-US" dirty="0" smtClean="0"/>
              <a:t>The program must pass in sequence from one module to the next until all modules have been processed by the computer </a:t>
            </a:r>
          </a:p>
          <a:p>
            <a:pPr eaLnBrk="1" hangingPunct="1">
              <a:buFontTx/>
              <a:buChar char="•"/>
            </a:pPr>
            <a:r>
              <a:rPr lang="en-US" dirty="0" smtClean="0"/>
              <a:t> Review the above example with the students</a:t>
            </a:r>
          </a:p>
          <a:p>
            <a:pPr eaLnBrk="1" hangingPunct="1">
              <a:buFontTx/>
              <a:buChar char="•"/>
            </a:pPr>
            <a:r>
              <a:rPr lang="en-US" dirty="0" smtClean="0"/>
              <a:t>It is for a time-and-billing report program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8</a:t>
            </a:fld>
            <a:endParaRPr lang="en-US" dirty="0"/>
          </a:p>
        </p:txBody>
      </p:sp>
    </p:spTree>
    <p:extLst>
      <p:ext uri="{BB962C8B-B14F-4D97-AF65-F5344CB8AC3E}">
        <p14:creationId xmlns:p14="http://schemas.microsoft.com/office/powerpoint/2010/main" val="340968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Pseudocode (key term) is an outline (in English) of the logic (route) the program will take. The rest will be easier!</a:t>
            </a:r>
          </a:p>
          <a:p>
            <a:pPr eaLnBrk="1" hangingPunct="1">
              <a:buFontTx/>
              <a:buChar char="•"/>
            </a:pPr>
            <a:r>
              <a:rPr lang="en-US" dirty="0" smtClean="0"/>
              <a:t>It is like doing a summary of the program before you write it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9</a:t>
            </a:fld>
            <a:endParaRPr lang="en-US" dirty="0"/>
          </a:p>
        </p:txBody>
      </p:sp>
    </p:spTree>
    <p:extLst>
      <p:ext uri="{BB962C8B-B14F-4D97-AF65-F5344CB8AC3E}">
        <p14:creationId xmlns:p14="http://schemas.microsoft.com/office/powerpoint/2010/main" val="421173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Program flowcharts (Key Term) </a:t>
            </a:r>
          </a:p>
          <a:p>
            <a:pPr eaLnBrk="1" hangingPunct="1">
              <a:buFontTx/>
              <a:buChar char="•"/>
            </a:pPr>
            <a:r>
              <a:rPr lang="en-US" dirty="0" smtClean="0"/>
              <a:t>Keep in mind that a computer performs instructions in steps</a:t>
            </a:r>
          </a:p>
          <a:p>
            <a:pPr eaLnBrk="1" hangingPunct="1">
              <a:buFontTx/>
              <a:buChar char="•"/>
            </a:pPr>
            <a:r>
              <a:rPr lang="en-US" dirty="0" smtClean="0"/>
              <a:t>It does more than arithmetic; it makes comparisons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10</a:t>
            </a:fld>
            <a:endParaRPr lang="en-US" dirty="0"/>
          </a:p>
        </p:txBody>
      </p:sp>
    </p:spTree>
    <p:extLst>
      <p:ext uri="{BB962C8B-B14F-4D97-AF65-F5344CB8AC3E}">
        <p14:creationId xmlns:p14="http://schemas.microsoft.com/office/powerpoint/2010/main" val="2354964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1351243"/>
            <a:ext cx="12188952" cy="4229099"/>
          </a:xfrm>
          <a:prstGeom prst="rect">
            <a:avLst/>
          </a:prstGeom>
          <a:effectLst>
            <a:reflection blurRad="6350" stA="52000" endA="300" endPos="35000" dir="5400000" sy="-100000" algn="bl" rotWithShape="0"/>
          </a:effectLst>
        </p:spPr>
      </p:pic>
      <p:sp>
        <p:nvSpPr>
          <p:cNvPr id="12" name="Rectangle 11"/>
          <p:cNvSpPr/>
          <p:nvPr/>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grpSp>
        <p:nvGrpSpPr>
          <p:cNvPr id="34" name="Group 33"/>
          <p:cNvGrpSpPr/>
          <p:nvPr/>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grpSp>
        <p:nvGrpSpPr>
          <p:cNvPr id="26" name="Group 25"/>
          <p:cNvGrpSpPr/>
          <p:nvPr/>
        </p:nvGrpSpPr>
        <p:grpSpPr>
          <a:xfrm>
            <a:off x="1" y="0"/>
            <a:ext cx="1315844" cy="1234440"/>
            <a:chOff x="0" y="71081"/>
            <a:chExt cx="1315844" cy="1280160"/>
          </a:xfrm>
          <a:solidFill>
            <a:schemeClr val="accent3"/>
          </a:solidFill>
        </p:grpSpPr>
        <p:sp>
          <p:nvSpPr>
            <p:cNvPr id="18" name="Freeform 17"/>
            <p:cNvSpPr/>
            <p:nvPr/>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rot="16200000">
              <a:off x="-298178" y="540864"/>
              <a:ext cx="1070358" cy="323165"/>
            </a:xfrm>
            <a:prstGeom prst="rect">
              <a:avLst/>
            </a:prstGeom>
            <a:noFill/>
            <a:ln>
              <a:noFill/>
            </a:ln>
          </p:spPr>
          <p:txBody>
            <a:bodyPr wrap="square" rtlCol="0">
              <a:spAutoFit/>
            </a:bodyPr>
            <a:lstStyle/>
            <a:p>
              <a:r>
                <a:rPr lang="en-US" sz="1500" dirty="0" smtClean="0">
                  <a:solidFill>
                    <a:schemeClr val="bg1"/>
                  </a:solidFill>
                </a:rPr>
                <a:t>Chapter</a:t>
              </a:r>
              <a:endParaRPr lang="en-US" sz="1500" dirty="0">
                <a:solidFill>
                  <a:schemeClr val="bg1"/>
                </a:solidFill>
              </a:endParaRPr>
            </a:p>
          </p:txBody>
        </p:sp>
      </p:grpSp>
      <p:sp>
        <p:nvSpPr>
          <p:cNvPr id="28" name="Rectangle 27"/>
          <p:cNvSpPr/>
          <p:nvPr/>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97435781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a:xfrm>
            <a:off x="11036977" y="6022514"/>
            <a:ext cx="1130583" cy="274320"/>
          </a:xfrm>
          <a:prstGeom prst="rect">
            <a:avLst/>
          </a:prstGeom>
        </p:spPr>
        <p:txBody>
          <a:bodyPr/>
          <a:lstStyle/>
          <a:p>
            <a:fld id="{638ECAE8-2FBE-4203-B16E-8B6FFDA76852}" type="datetimeFigureOut">
              <a:rPr lang="en-US" smtClean="0"/>
              <a:pPr/>
              <a:t>5/28/2015</a:t>
            </a:fld>
            <a:endParaRPr lang="en-US" dirty="0"/>
          </a:p>
        </p:txBody>
      </p:sp>
      <p:sp>
        <p:nvSpPr>
          <p:cNvPr id="5" name="Footer Placeholder 4"/>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48359" y="6303097"/>
            <a:ext cx="1219200" cy="274320"/>
          </a:xfrm>
          <a:prstGeom prst="rect">
            <a:avLst/>
          </a:prstGeom>
        </p:spPr>
        <p:txBody>
          <a:bodyPr/>
          <a:lstStyle/>
          <a:p>
            <a:fld id="{9B476A9E-6646-4E13-AD05-7CAAC2219983}" type="slidenum">
              <a:rPr lang="en-US" smtClean="0"/>
              <a:t>‹#›</a:t>
            </a:fld>
            <a:endParaRPr lang="en-US" dirty="0"/>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Tree>
    <p:extLst>
      <p:ext uri="{BB962C8B-B14F-4D97-AF65-F5344CB8AC3E}">
        <p14:creationId xmlns:p14="http://schemas.microsoft.com/office/powerpoint/2010/main" val="121985205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6"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9B476A9E-6646-4E13-AD05-7CAAC2219983}" type="slidenum">
              <a:rPr lang="en-US" smtClean="0"/>
              <a:t>‹#›</a:t>
            </a:fld>
            <a:endParaRPr lang="en-US" dirty="0"/>
          </a:p>
        </p:txBody>
      </p:sp>
      <p:sp>
        <p:nvSpPr>
          <p:cNvPr id="9"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638ECAE8-2FBE-4203-B16E-8B6FFDA76852}" type="datetimeFigureOut">
              <a:rPr lang="en-US" smtClean="0"/>
              <a:t>5/28/2015</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155695268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9B476A9E-6646-4E13-AD05-7CAAC2219983}" type="slidenum">
              <a:rPr lang="en-US" smtClean="0"/>
              <a:t>‹#›</a:t>
            </a:fld>
            <a:endParaRPr lang="en-US" dirty="0"/>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638ECAE8-2FBE-4203-B16E-8B6FFDA76852}" type="datetimeFigureOut">
              <a:rPr lang="en-US" smtClean="0"/>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7" name="Rectangle 16"/>
          <p:cNvSpPr/>
          <p:nvPr/>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8378342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9B476A9E-6646-4E13-AD05-7CAAC2219983}" type="slidenum">
              <a:rPr lang="en-US" smtClean="0"/>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638ECAE8-2FBE-4203-B16E-8B6FFDA76852}" type="datetimeFigureOut">
              <a:rPr lang="en-US" smtClean="0"/>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403179653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9B476A9E-6646-4E13-AD05-7CAAC2219983}" type="slidenum">
              <a:rPr lang="en-US" smtClean="0"/>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638ECAE8-2FBE-4203-B16E-8B6FFDA76852}" type="datetimeFigureOut">
              <a:rPr lang="en-US" smtClean="0"/>
              <a:t>5/28/2015</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35308687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9B476A9E-6646-4E13-AD05-7CAAC2219983}" type="slidenum">
              <a:rPr lang="en-US" smtClean="0"/>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638ECAE8-2FBE-4203-B16E-8B6FFDA76852}" type="datetimeFigureOut">
              <a:rPr lang="en-US" smtClean="0"/>
              <a:t>5/28/2015</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41431824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9B476A9E-6646-4E13-AD05-7CAAC2219983}" type="slidenum">
              <a:rPr lang="en-US" smtClean="0"/>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638ECAE8-2FBE-4203-B16E-8B6FFDA76852}" type="datetimeFigureOut">
              <a:rPr lang="en-US" smtClean="0"/>
              <a:t>5/28/2015</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243573663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11036977" y="6022514"/>
            <a:ext cx="1130583" cy="274320"/>
          </a:xfrm>
          <a:prstGeom prst="rect">
            <a:avLst/>
          </a:prstGeom>
        </p:spPr>
        <p:txBody>
          <a:bodyPr/>
          <a:lstStyle/>
          <a:p>
            <a:fld id="{638ECAE8-2FBE-4203-B16E-8B6FFDA76852}" type="datetimeFigureOut">
              <a:rPr lang="en-US" smtClean="0"/>
              <a:pPr/>
              <a:t>5/28/2015</a:t>
            </a:fld>
            <a:endParaRPr lang="en-US" dirty="0"/>
          </a:p>
        </p:txBody>
      </p:sp>
      <p:sp>
        <p:nvSpPr>
          <p:cNvPr id="5"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948359" y="6303097"/>
            <a:ext cx="1219200" cy="274320"/>
          </a:xfrm>
          <a:prstGeom prst="rect">
            <a:avLst/>
          </a:prstGeom>
        </p:spPr>
        <p:txBody>
          <a:bodyPr/>
          <a:lstStyle/>
          <a:p>
            <a:fld id="{9B476A9E-6646-4E13-AD05-7CAAC2219983}" type="slidenum">
              <a:rPr lang="en-US" smtClean="0"/>
              <a:t>‹#›</a:t>
            </a:fld>
            <a:endParaRPr lang="en-US" dirty="0"/>
          </a:p>
        </p:txBody>
      </p:sp>
    </p:spTree>
    <p:extLst>
      <p:ext uri="{BB962C8B-B14F-4D97-AF65-F5344CB8AC3E}">
        <p14:creationId xmlns:p14="http://schemas.microsoft.com/office/powerpoint/2010/main" val="14846890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1036977" y="6022514"/>
            <a:ext cx="1130583" cy="274320"/>
          </a:xfrm>
          <a:prstGeom prst="rect">
            <a:avLst/>
          </a:prstGeom>
        </p:spPr>
        <p:txBody>
          <a:bodyPr/>
          <a:lstStyle/>
          <a:p>
            <a:fld id="{638ECAE8-2FBE-4203-B16E-8B6FFDA76852}" type="datetimeFigureOut">
              <a:rPr lang="en-US" smtClean="0"/>
              <a:pPr/>
              <a:t>5/28/2015</a:t>
            </a:fld>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9B476A9E-6646-4E13-AD05-7CAAC2219983}" type="slidenum">
              <a:rPr lang="en-US" smtClean="0"/>
              <a:t>‹#›</a:t>
            </a:fld>
            <a:endParaRPr lang="en-US" dirty="0"/>
          </a:p>
        </p:txBody>
      </p:sp>
    </p:spTree>
    <p:extLst>
      <p:ext uri="{BB962C8B-B14F-4D97-AF65-F5344CB8AC3E}">
        <p14:creationId xmlns:p14="http://schemas.microsoft.com/office/powerpoint/2010/main" val="332321975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50" baseline="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ffectLst/>
            </a:endParaRPr>
          </a:p>
        </p:txBody>
      </p:sp>
      <p:sp>
        <p:nvSpPr>
          <p:cNvPr id="7" name="Rectangle 6"/>
          <p:cNvSpPr/>
          <p:nvPr/>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10" name="Text Placeholder 9"/>
          <p:cNvSpPr>
            <a:spLocks noGrp="1"/>
          </p:cNvSpPr>
          <p:nvPr>
            <p:ph type="body" idx="1"/>
          </p:nvPr>
        </p:nvSpPr>
        <p:spPr>
          <a:xfrm>
            <a:off x="1913385" y="1818748"/>
            <a:ext cx="9945665" cy="4307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p:nvPicPr>
        <p:blipFill rotWithShape="1">
          <a:blip r:embed="rId13">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lide Number Placeholder 2"/>
          <p:cNvSpPr txBox="1">
            <a:spLocks noGrp="1"/>
          </p:cNvSpPr>
          <p:nvPr userDrawn="1"/>
        </p:nvSpPr>
        <p:spPr bwMode="auto">
          <a:xfrm>
            <a:off x="9778682" y="6507163"/>
            <a:ext cx="2413318"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solidFill>
                  <a:schemeClr val="bg1"/>
                </a:solidFill>
                <a:latin typeface="Times New Roman" charset="0"/>
                <a:ea typeface="宋体" charset="-122"/>
              </a:rPr>
              <a:t>13-</a:t>
            </a:r>
            <a:fld id="{904A1C09-83D9-4225-B389-16680B713356}" type="slidenum">
              <a:rPr lang="en-US" altLang="zh-CN" sz="1000" smtClean="0">
                <a:solidFill>
                  <a:schemeClr val="bg1"/>
                </a:solidFill>
                <a:latin typeface="Times New Roman" charset="0"/>
                <a:ea typeface="宋体" charset="-122"/>
              </a:rPr>
              <a:pPr algn="r" eaLnBrk="1" hangingPunct="1">
                <a:defRPr/>
              </a:pPr>
              <a:t>‹#›</a:t>
            </a:fld>
            <a:endParaRPr lang="en-US" altLang="zh-CN" sz="1000" dirty="0" smtClean="0">
              <a:solidFill>
                <a:schemeClr val="bg1"/>
              </a:solidFill>
              <a:latin typeface="Times New Roman" charset="0"/>
              <a:ea typeface="宋体" charset="-122"/>
            </a:endParaRPr>
          </a:p>
        </p:txBody>
      </p:sp>
    </p:spTree>
    <p:custDataLst>
      <p:tags r:id="rId12"/>
    </p:custDataLst>
    <p:extLst>
      <p:ext uri="{BB962C8B-B14F-4D97-AF65-F5344CB8AC3E}">
        <p14:creationId xmlns:p14="http://schemas.microsoft.com/office/powerpoint/2010/main" val="18570940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spd="slow">
    <p:cover/>
  </p:transition>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tmp"/><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em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8.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Programming and Languages</a:t>
            </a:r>
            <a:r>
              <a:rPr lang="th-TH" dirty="0" smtClean="0"/>
              <a:t/>
            </a:r>
            <a:br>
              <a:rPr lang="th-TH" dirty="0" smtClean="0"/>
            </a:br>
            <a:r>
              <a:rPr lang="th-TH" dirty="0" smtClean="0"/>
              <a:t>การโปรแกรมและภาษาโปรแกรม</a:t>
            </a:r>
            <a:endParaRPr lang="en-US" dirty="0"/>
          </a:p>
        </p:txBody>
      </p:sp>
      <p:pic>
        <p:nvPicPr>
          <p:cNvPr id="3" name="Picture 2"/>
          <p:cNvPicPr>
            <a:picLocks noChangeAspect="1"/>
          </p:cNvPicPr>
          <p:nvPr/>
        </p:nvPicPr>
        <p:blipFill>
          <a:blip r:embed="rId4"/>
          <a:stretch>
            <a:fillRect/>
          </a:stretch>
        </p:blipFill>
        <p:spPr>
          <a:xfrm>
            <a:off x="5507685" y="2700465"/>
            <a:ext cx="1176630" cy="1457070"/>
          </a:xfrm>
          <a:prstGeom prst="rect">
            <a:avLst/>
          </a:prstGeom>
        </p:spPr>
      </p:pic>
      <p:sp>
        <p:nvSpPr>
          <p:cNvPr id="6" name="TextBox 5"/>
          <p:cNvSpPr txBox="1"/>
          <p:nvPr/>
        </p:nvSpPr>
        <p:spPr>
          <a:xfrm>
            <a:off x="457200" y="346587"/>
            <a:ext cx="886781" cy="923330"/>
          </a:xfrm>
          <a:prstGeom prst="rect">
            <a:avLst/>
          </a:prstGeom>
          <a:noFill/>
        </p:spPr>
        <p:txBody>
          <a:bodyPr wrap="none" rtlCol="0">
            <a:spAutoFit/>
          </a:bodyPr>
          <a:lstStyle/>
          <a:p>
            <a:r>
              <a:rPr lang="en-US" sz="5400" b="1" dirty="0" smtClean="0">
                <a:solidFill>
                  <a:prstClr val="white"/>
                </a:solidFill>
              </a:rPr>
              <a:t>13</a:t>
            </a:r>
            <a:endParaRPr lang="en-US" sz="5400" b="1" dirty="0">
              <a:solidFill>
                <a:prstClr val="white"/>
              </a:solidFill>
            </a:endParaRPr>
          </a:p>
        </p:txBody>
      </p:sp>
    </p:spTree>
    <p:custDataLst>
      <p:tags r:id="rId1"/>
    </p:custDataLst>
    <p:extLst>
      <p:ext uri="{BB962C8B-B14F-4D97-AF65-F5344CB8AC3E}">
        <p14:creationId xmlns:p14="http://schemas.microsoft.com/office/powerpoint/2010/main" val="611267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Flowcharts</a:t>
            </a:r>
          </a:p>
        </p:txBody>
      </p:sp>
      <p:sp>
        <p:nvSpPr>
          <p:cNvPr id="3" name="Content Placeholder 2"/>
          <p:cNvSpPr>
            <a:spLocks noGrp="1"/>
          </p:cNvSpPr>
          <p:nvPr>
            <p:ph idx="1"/>
          </p:nvPr>
        </p:nvSpPr>
        <p:spPr>
          <a:xfrm>
            <a:off x="1506070" y="1648909"/>
            <a:ext cx="4742329" cy="1627692"/>
          </a:xfrm>
        </p:spPr>
        <p:txBody>
          <a:bodyPr>
            <a:normAutofit/>
          </a:bodyPr>
          <a:lstStyle/>
          <a:p>
            <a:pPr>
              <a:defRPr/>
            </a:pPr>
            <a:r>
              <a:rPr lang="th-TH" sz="2800" dirty="0" smtClean="0"/>
              <a:t>เป็นภาพที่แสดงรายละเอียดของการไหลของโปแกรมที่จำเป็นสำหรับการแก้ปัญหาของโปรแกรมเมอร์</a:t>
            </a:r>
            <a:endParaRPr lang="en-US" sz="2800" dirty="0"/>
          </a:p>
        </p:txBody>
      </p:sp>
      <p:pic>
        <p:nvPicPr>
          <p:cNvPr id="6" name="Picture 10" descr="C:\Users\Glen\Documents\McGraw-Hill\OLeary-CE2012\ART\ole16805_ch14\ole16805_1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17" y="3903922"/>
            <a:ext cx="34496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ltGray">
          <a:xfrm>
            <a:off x="1759744" y="5539282"/>
            <a:ext cx="3449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dirty="0">
                <a:solidFill>
                  <a:schemeClr val="accent1"/>
                </a:solidFill>
                <a:latin typeface="Times New Roman" pitchFamily="18" charset="0"/>
              </a:rPr>
              <a:t>Flowchart Symbols</a:t>
            </a:r>
          </a:p>
        </p:txBody>
      </p:sp>
      <p:sp>
        <p:nvSpPr>
          <p:cNvPr id="8" name="Text Box 4">
            <a:hlinkClick r:id="rId5" action="ppaction://hlinksldjump"/>
          </p:cNvPr>
          <p:cNvSpPr txBox="1">
            <a:spLocks noChangeArrowheads="1"/>
          </p:cNvSpPr>
          <p:nvPr/>
        </p:nvSpPr>
        <p:spPr bwMode="auto">
          <a:xfrm>
            <a:off x="10795040" y="5969175"/>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chemeClr val="tx2"/>
                </a:solidFill>
                <a:hlinkClick r:id="rId6" action="ppaction://hlinksldjump"/>
              </a:rPr>
              <a:t>Return</a:t>
            </a:r>
            <a:endParaRPr lang="en-US" sz="2000" b="1" dirty="0">
              <a:solidFill>
                <a:schemeClr val="tx2"/>
              </a:solidFill>
            </a:endParaRPr>
          </a:p>
        </p:txBody>
      </p:sp>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1628878"/>
            <a:ext cx="2590800" cy="4782084"/>
          </a:xfrm>
          <a:prstGeom prst="rect">
            <a:avLst/>
          </a:prstGeom>
        </p:spPr>
      </p:pic>
    </p:spTree>
    <p:custDataLst>
      <p:tags r:id="rId1"/>
    </p:custDataLst>
    <p:extLst>
      <p:ext uri="{BB962C8B-B14F-4D97-AF65-F5344CB8AC3E}">
        <p14:creationId xmlns:p14="http://schemas.microsoft.com/office/powerpoint/2010/main" val="282645425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โครงสร้างตรรกะ</a:t>
            </a:r>
            <a:endParaRPr lang="en-US" dirty="0"/>
          </a:p>
        </p:txBody>
      </p:sp>
      <p:sp>
        <p:nvSpPr>
          <p:cNvPr id="3" name="Content Placeholder 2"/>
          <p:cNvSpPr>
            <a:spLocks noGrp="1"/>
          </p:cNvSpPr>
          <p:nvPr>
            <p:ph idx="1"/>
          </p:nvPr>
        </p:nvSpPr>
        <p:spPr>
          <a:xfrm>
            <a:off x="1506072" y="1677929"/>
            <a:ext cx="4894728" cy="1462146"/>
          </a:xfrm>
        </p:spPr>
        <p:txBody>
          <a:bodyPr/>
          <a:lstStyle/>
          <a:p>
            <a:pPr>
              <a:defRPr/>
            </a:pPr>
            <a:r>
              <a:rPr lang="th-TH" sz="2400" dirty="0" smtClean="0"/>
              <a:t>โครงสร้างแบบลำดับ</a:t>
            </a:r>
            <a:endParaRPr lang="en-US" sz="2400" dirty="0"/>
          </a:p>
          <a:p>
            <a:pPr>
              <a:defRPr/>
            </a:pPr>
            <a:r>
              <a:rPr lang="th-TH" sz="2400" dirty="0" smtClean="0"/>
              <a:t>โครงสร้างการเลือก</a:t>
            </a:r>
            <a:endParaRPr lang="en-US" sz="2400" dirty="0"/>
          </a:p>
          <a:p>
            <a:pPr>
              <a:defRPr/>
            </a:pPr>
            <a:r>
              <a:rPr lang="th-TH" sz="2400" dirty="0" smtClean="0"/>
              <a:t>โครสงสร้างแบบวนลูป</a:t>
            </a:r>
            <a:endParaRPr lang="en-US" sz="2400" dirty="0"/>
          </a:p>
          <a:p>
            <a:pPr marL="0" indent="0">
              <a:buNone/>
            </a:pPr>
            <a:endParaRPr lang="en-US" dirty="0"/>
          </a:p>
        </p:txBody>
      </p:sp>
      <p:grpSp>
        <p:nvGrpSpPr>
          <p:cNvPr id="5" name="Group 4"/>
          <p:cNvGrpSpPr/>
          <p:nvPr/>
        </p:nvGrpSpPr>
        <p:grpSpPr>
          <a:xfrm>
            <a:off x="2381250" y="3292475"/>
            <a:ext cx="1830388" cy="2622550"/>
            <a:chOff x="2381250" y="3292475"/>
            <a:chExt cx="1830388" cy="2622550"/>
          </a:xfrm>
        </p:grpSpPr>
        <p:pic>
          <p:nvPicPr>
            <p:cNvPr id="7" name="Picture 6" descr="C:\Users\Glen\Documents\McGraw-Hill\OLeary-CE2012\ART\ole16805_ch14\ole16805_1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25" y="3844925"/>
              <a:ext cx="1087438" cy="207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ltGray">
            <a:xfrm>
              <a:off x="2381250" y="3292475"/>
              <a:ext cx="1830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dirty="0">
                  <a:latin typeface="Times New Roman" pitchFamily="18" charset="0"/>
                </a:rPr>
                <a:t>Sequence</a:t>
              </a:r>
            </a:p>
          </p:txBody>
        </p:sp>
      </p:grpSp>
      <p:grpSp>
        <p:nvGrpSpPr>
          <p:cNvPr id="6" name="Group 5"/>
          <p:cNvGrpSpPr/>
          <p:nvPr/>
        </p:nvGrpSpPr>
        <p:grpSpPr>
          <a:xfrm>
            <a:off x="5473676" y="3087832"/>
            <a:ext cx="2909589" cy="2892425"/>
            <a:chOff x="4154786" y="3292475"/>
            <a:chExt cx="2909589" cy="2892425"/>
          </a:xfrm>
        </p:grpSpPr>
        <p:pic>
          <p:nvPicPr>
            <p:cNvPr id="8" name="Picture 7" descr="C:\Users\Glen\Documents\McGraw-Hill\OLeary-CE2012\ART\ole16805_ch14\ole16805_14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786" y="3733800"/>
              <a:ext cx="2909589" cy="2451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ltGray">
            <a:xfrm>
              <a:off x="4694239" y="3292475"/>
              <a:ext cx="183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dirty="0">
                  <a:latin typeface="Times New Roman" pitchFamily="18" charset="0"/>
                </a:rPr>
                <a:t>Selection</a:t>
              </a:r>
            </a:p>
          </p:txBody>
        </p:sp>
      </p:grpSp>
      <p:grpSp>
        <p:nvGrpSpPr>
          <p:cNvPr id="16" name="Group 15"/>
          <p:cNvGrpSpPr/>
          <p:nvPr/>
        </p:nvGrpSpPr>
        <p:grpSpPr>
          <a:xfrm>
            <a:off x="9116297" y="1652641"/>
            <a:ext cx="1830387" cy="3175091"/>
            <a:chOff x="7948614" y="1616075"/>
            <a:chExt cx="1830387" cy="3175091"/>
          </a:xfrm>
        </p:grpSpPr>
        <p:sp>
          <p:nvSpPr>
            <p:cNvPr id="12" name="Text Box 7"/>
            <p:cNvSpPr txBox="1">
              <a:spLocks noChangeArrowheads="1"/>
            </p:cNvSpPr>
            <p:nvPr/>
          </p:nvSpPr>
          <p:spPr bwMode="ltGray">
            <a:xfrm>
              <a:off x="7948614" y="1616075"/>
              <a:ext cx="183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dirty="0">
                  <a:latin typeface="Times New Roman" pitchFamily="18" charset="0"/>
                </a:rPr>
                <a:t>Repetition</a:t>
              </a:r>
            </a:p>
          </p:txBody>
        </p:sp>
        <p:pic>
          <p:nvPicPr>
            <p:cNvPr id="15" name="Picture 14"/>
            <p:cNvPicPr>
              <a:picLocks noChangeAspect="1"/>
            </p:cNvPicPr>
            <p:nvPr/>
          </p:nvPicPr>
          <p:blipFill>
            <a:blip r:embed="rId6"/>
            <a:stretch>
              <a:fillRect/>
            </a:stretch>
          </p:blipFill>
          <p:spPr>
            <a:xfrm>
              <a:off x="8106146" y="2193833"/>
              <a:ext cx="1659000" cy="2597333"/>
            </a:xfrm>
            <a:prstGeom prst="rect">
              <a:avLst/>
            </a:prstGeom>
          </p:spPr>
        </p:pic>
      </p:grpSp>
    </p:spTree>
    <p:custDataLst>
      <p:tags r:id="rId1"/>
    </p:custDataLst>
    <p:extLst>
      <p:ext uri="{BB962C8B-B14F-4D97-AF65-F5344CB8AC3E}">
        <p14:creationId xmlns:p14="http://schemas.microsoft.com/office/powerpoint/2010/main" val="19244358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ขั้นที่</a:t>
            </a:r>
            <a:r>
              <a:rPr lang="en-US" dirty="0"/>
              <a:t> 3</a:t>
            </a:r>
            <a:r>
              <a:rPr lang="th-TH" dirty="0"/>
              <a:t> การเขียนโปรแกรม</a:t>
            </a:r>
            <a:endParaRPr lang="en-US" dirty="0"/>
          </a:p>
        </p:txBody>
      </p:sp>
      <p:sp>
        <p:nvSpPr>
          <p:cNvPr id="3" name="Content Placeholder 2"/>
          <p:cNvSpPr>
            <a:spLocks noGrp="1"/>
          </p:cNvSpPr>
          <p:nvPr>
            <p:ph idx="1"/>
          </p:nvPr>
        </p:nvSpPr>
        <p:spPr>
          <a:xfrm>
            <a:off x="1506071" y="1605294"/>
            <a:ext cx="5732929" cy="4308938"/>
          </a:xfrm>
        </p:spPr>
        <p:txBody>
          <a:bodyPr>
            <a:normAutofit/>
          </a:bodyPr>
          <a:lstStyle/>
          <a:p>
            <a:pPr marL="0" indent="0">
              <a:buNone/>
              <a:defRPr/>
            </a:pPr>
            <a:r>
              <a:rPr lang="en-US" sz="2800" dirty="0" smtClean="0"/>
              <a:t>Coding</a:t>
            </a:r>
          </a:p>
          <a:p>
            <a:pPr>
              <a:defRPr/>
            </a:pPr>
            <a:r>
              <a:rPr lang="th-TH" sz="2800" dirty="0" smtClean="0"/>
              <a:t>คือการเขียนโปรแกรม</a:t>
            </a:r>
            <a:endParaRPr lang="en-US" sz="2800" dirty="0"/>
          </a:p>
          <a:p>
            <a:pPr>
              <a:defRPr/>
            </a:pPr>
            <a:r>
              <a:rPr lang="th-TH" sz="2800" dirty="0" smtClean="0"/>
              <a:t>ลักษณะของโปรแกรมที่ดี</a:t>
            </a:r>
            <a:endParaRPr lang="en-US" sz="2800" dirty="0"/>
          </a:p>
          <a:p>
            <a:pPr lvl="1">
              <a:defRPr/>
            </a:pPr>
            <a:r>
              <a:rPr lang="th-TH" sz="2400" dirty="0" smtClean="0"/>
              <a:t>มีความน่าเชื่อถือ</a:t>
            </a:r>
            <a:endParaRPr lang="en-US" sz="2400" dirty="0"/>
          </a:p>
          <a:p>
            <a:pPr lvl="1">
              <a:defRPr/>
            </a:pPr>
            <a:r>
              <a:rPr lang="th-TH" sz="2400" dirty="0" smtClean="0"/>
              <a:t>ได้ผลลัพท์ที่ถูกต้อง</a:t>
            </a:r>
            <a:endParaRPr lang="en-US" sz="2400" dirty="0"/>
          </a:p>
          <a:p>
            <a:pPr lvl="1">
              <a:defRPr/>
            </a:pPr>
            <a:r>
              <a:rPr lang="th-TH" sz="2400" dirty="0" smtClean="0"/>
              <a:t>มีการตรวจสอบข้อผิดพลาดพื้นฐานของอินพุท</a:t>
            </a:r>
            <a:endParaRPr lang="en-US" sz="2400" dirty="0"/>
          </a:p>
          <a:p>
            <a:pPr lvl="1">
              <a:defRPr/>
            </a:pPr>
            <a:r>
              <a:rPr lang="th-TH" sz="2400" dirty="0" smtClean="0"/>
              <a:t>มีเอกสารสารที่ดีและเข้าใจได้ง่าย</a:t>
            </a:r>
            <a:endParaRPr lang="en-US" sz="2400" dirty="0"/>
          </a:p>
          <a:p>
            <a:pPr lvl="1">
              <a:defRPr/>
            </a:pPr>
            <a:r>
              <a:rPr lang="en-US" sz="2400" dirty="0" smtClean="0"/>
              <a:t>Structured Programs</a:t>
            </a:r>
          </a:p>
          <a:p>
            <a:pPr lvl="2">
              <a:defRPr/>
            </a:pPr>
            <a:r>
              <a:rPr lang="en-US" sz="1800" dirty="0" smtClean="0"/>
              <a:t>Logic structures</a:t>
            </a:r>
            <a:endParaRPr lang="en-US" sz="1800" dirty="0"/>
          </a:p>
          <a:p>
            <a:endParaRPr lang="en-US" dirty="0"/>
          </a:p>
        </p:txBody>
      </p:sp>
      <p:pic>
        <p:nvPicPr>
          <p:cNvPr id="5" name="Picture 6" descr="C:\Users\Glen\Documents\McGraw-Hill\OLeary-CE2012\ART\ole16805_ch14\ole16805_1415.jpg"/>
          <p:cNvPicPr>
            <a:picLocks noChangeAspect="1" noChangeArrowheads="1"/>
          </p:cNvPicPr>
          <p:nvPr/>
        </p:nvPicPr>
        <p:blipFill>
          <a:blip r:embed="rId4" cstate="print">
            <a:clrChange>
              <a:clrFrom>
                <a:srgbClr val="F8F7F2"/>
              </a:clrFrom>
              <a:clrTo>
                <a:srgbClr val="F8F7F2">
                  <a:alpha val="0"/>
                </a:srgbClr>
              </a:clrTo>
            </a:clrChange>
            <a:extLst>
              <a:ext uri="{28A0092B-C50C-407E-A947-70E740481C1C}">
                <a14:useLocalDpi xmlns:a14="http://schemas.microsoft.com/office/drawing/2010/main" val="0"/>
              </a:ext>
            </a:extLst>
          </a:blip>
          <a:srcRect/>
          <a:stretch>
            <a:fillRect/>
          </a:stretch>
        </p:blipFill>
        <p:spPr bwMode="auto">
          <a:xfrm>
            <a:off x="7620000" y="2133600"/>
            <a:ext cx="4038600" cy="330196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437039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ขั้นที่</a:t>
            </a:r>
            <a:r>
              <a:rPr lang="en-US" dirty="0" smtClean="0"/>
              <a:t> 3</a:t>
            </a:r>
            <a:r>
              <a:rPr lang="th-TH" dirty="0" smtClean="0"/>
              <a:t> การเขียนโปรแกรม</a:t>
            </a:r>
            <a:endParaRPr lang="en-US" dirty="0"/>
          </a:p>
        </p:txBody>
      </p:sp>
      <p:sp>
        <p:nvSpPr>
          <p:cNvPr id="3" name="Content Placeholder 2"/>
          <p:cNvSpPr>
            <a:spLocks noGrp="1"/>
          </p:cNvSpPr>
          <p:nvPr>
            <p:ph idx="1"/>
          </p:nvPr>
        </p:nvSpPr>
        <p:spPr>
          <a:xfrm>
            <a:off x="1506071" y="1575432"/>
            <a:ext cx="3675529" cy="2435458"/>
          </a:xfrm>
        </p:spPr>
        <p:txBody>
          <a:bodyPr>
            <a:normAutofit/>
          </a:bodyPr>
          <a:lstStyle/>
          <a:p>
            <a:pPr>
              <a:defRPr/>
            </a:pPr>
            <a:r>
              <a:rPr lang="th-TH" sz="2800" dirty="0" smtClean="0"/>
              <a:t>เขียนโปรแกรม</a:t>
            </a:r>
            <a:endParaRPr lang="en-US" sz="2800" dirty="0"/>
          </a:p>
          <a:p>
            <a:pPr>
              <a:defRPr/>
            </a:pPr>
            <a:endParaRPr lang="en-US" sz="2800" dirty="0"/>
          </a:p>
          <a:p>
            <a:pPr>
              <a:defRPr/>
            </a:pPr>
            <a:endParaRPr lang="en-US" sz="2800" dirty="0"/>
          </a:p>
          <a:p>
            <a:pPr>
              <a:defRPr/>
            </a:pPr>
            <a:r>
              <a:rPr lang="th-TH" sz="2800" dirty="0" smtClean="0"/>
              <a:t>ภาษาที่ใช้ในการเขียนโปรแกรม</a:t>
            </a:r>
            <a:endParaRPr lang="en-US" sz="2800" dirty="0"/>
          </a:p>
          <a:p>
            <a:endParaRPr lang="en-US" dirty="0"/>
          </a:p>
        </p:txBody>
      </p:sp>
      <p:pic>
        <p:nvPicPr>
          <p:cNvPr id="8" name="Picture 7"/>
          <p:cNvPicPr>
            <a:picLocks noChangeAspect="1"/>
          </p:cNvPicPr>
          <p:nvPr/>
        </p:nvPicPr>
        <p:blipFill>
          <a:blip r:embed="rId4"/>
          <a:stretch>
            <a:fillRect/>
          </a:stretch>
        </p:blipFill>
        <p:spPr>
          <a:xfrm>
            <a:off x="1506071" y="4317503"/>
            <a:ext cx="4326001" cy="1978667"/>
          </a:xfrm>
          <a:prstGeom prst="rect">
            <a:avLst/>
          </a:prstGeom>
        </p:spPr>
      </p:pic>
      <p:grpSp>
        <p:nvGrpSpPr>
          <p:cNvPr id="10" name="Group 9"/>
          <p:cNvGrpSpPr/>
          <p:nvPr/>
        </p:nvGrpSpPr>
        <p:grpSpPr>
          <a:xfrm>
            <a:off x="7216428" y="1589287"/>
            <a:ext cx="4326001" cy="3661956"/>
            <a:chOff x="7216428" y="1589287"/>
            <a:chExt cx="4326001" cy="3661956"/>
          </a:xfrm>
        </p:grpSpPr>
        <p:pic>
          <p:nvPicPr>
            <p:cNvPr id="7" name="Picture 6"/>
            <p:cNvPicPr>
              <a:picLocks noChangeAspect="1"/>
            </p:cNvPicPr>
            <p:nvPr/>
          </p:nvPicPr>
          <p:blipFill>
            <a:blip r:embed="rId5"/>
            <a:stretch>
              <a:fillRect/>
            </a:stretch>
          </p:blipFill>
          <p:spPr>
            <a:xfrm>
              <a:off x="7216428" y="1589287"/>
              <a:ext cx="4326001" cy="3413333"/>
            </a:xfrm>
            <a:prstGeom prst="rect">
              <a:avLst/>
            </a:prstGeom>
          </p:spPr>
        </p:pic>
        <p:pic>
          <p:nvPicPr>
            <p:cNvPr id="9" name="Picture 8"/>
            <p:cNvPicPr>
              <a:picLocks noChangeAspect="1"/>
            </p:cNvPicPr>
            <p:nvPr/>
          </p:nvPicPr>
          <p:blipFill>
            <a:blip r:embed="rId6"/>
            <a:stretch>
              <a:fillRect/>
            </a:stretch>
          </p:blipFill>
          <p:spPr>
            <a:xfrm>
              <a:off x="8241424" y="5048576"/>
              <a:ext cx="2310000" cy="202667"/>
            </a:xfrm>
            <a:prstGeom prst="rect">
              <a:avLst/>
            </a:prstGeom>
          </p:spPr>
        </p:pic>
      </p:grpSp>
    </p:spTree>
    <p:custDataLst>
      <p:tags r:id="rId1"/>
    </p:custDataLst>
    <p:extLst>
      <p:ext uri="{BB962C8B-B14F-4D97-AF65-F5344CB8AC3E}">
        <p14:creationId xmlns:p14="http://schemas.microsoft.com/office/powerpoint/2010/main" val="904585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274334" cy="1143000"/>
          </a:xfrm>
        </p:spPr>
        <p:txBody>
          <a:bodyPr/>
          <a:lstStyle/>
          <a:p>
            <a:r>
              <a:rPr lang="th-TH" dirty="0" smtClean="0"/>
              <a:t>ขั้นที่</a:t>
            </a:r>
            <a:r>
              <a:rPr lang="en-US" dirty="0" smtClean="0"/>
              <a:t> </a:t>
            </a:r>
            <a:r>
              <a:rPr lang="en-US" dirty="0"/>
              <a:t>4: </a:t>
            </a:r>
            <a:r>
              <a:rPr lang="th-TH" dirty="0" smtClean="0"/>
              <a:t>การทดสอบโปรแกรม</a:t>
            </a:r>
            <a:endParaRPr lang="en-US" dirty="0"/>
          </a:p>
        </p:txBody>
      </p:sp>
      <p:sp>
        <p:nvSpPr>
          <p:cNvPr id="3" name="Content Placeholder 2"/>
          <p:cNvSpPr>
            <a:spLocks noGrp="1"/>
          </p:cNvSpPr>
          <p:nvPr>
            <p:ph idx="1"/>
          </p:nvPr>
        </p:nvSpPr>
        <p:spPr>
          <a:xfrm>
            <a:off x="1600200" y="1708629"/>
            <a:ext cx="3124199" cy="2634771"/>
          </a:xfrm>
        </p:spPr>
        <p:txBody>
          <a:bodyPr>
            <a:noAutofit/>
          </a:bodyPr>
          <a:lstStyle/>
          <a:p>
            <a:pPr>
              <a:defRPr/>
            </a:pPr>
            <a:r>
              <a:rPr lang="th-TH" sz="2800" dirty="0" smtClean="0"/>
              <a:t>การแก้ไขข้อบกพร่อง</a:t>
            </a:r>
            <a:endParaRPr lang="en-US" sz="2800" dirty="0"/>
          </a:p>
          <a:p>
            <a:pPr lvl="1">
              <a:defRPr/>
            </a:pPr>
            <a:r>
              <a:rPr lang="th-TH" sz="2400" dirty="0" smtClean="0"/>
              <a:t>ทดสอบโค๊ด</a:t>
            </a:r>
            <a:endParaRPr lang="en-US" sz="2400" dirty="0" smtClean="0"/>
          </a:p>
          <a:p>
            <a:pPr lvl="1">
              <a:defRPr/>
            </a:pPr>
            <a:r>
              <a:rPr lang="th-TH" sz="2400" dirty="0" smtClean="0"/>
              <a:t>แก้ไขข้อผิดพลาด</a:t>
            </a:r>
            <a:endParaRPr lang="en-US" sz="2400" dirty="0"/>
          </a:p>
          <a:p>
            <a:pPr lvl="2">
              <a:defRPr/>
            </a:pPr>
            <a:r>
              <a:rPr lang="en-US" sz="1800" dirty="0"/>
              <a:t>Syntax errors</a:t>
            </a:r>
          </a:p>
          <a:p>
            <a:pPr lvl="2">
              <a:defRPr/>
            </a:pPr>
            <a:r>
              <a:rPr lang="en-US" sz="1800" dirty="0"/>
              <a:t>Logic errors</a:t>
            </a:r>
          </a:p>
          <a:p>
            <a:pPr lvl="2">
              <a:defRPr/>
            </a:pPr>
            <a:r>
              <a:rPr lang="th-TH" sz="1800" dirty="0" smtClean="0"/>
              <a:t>กระบวนการทดสอบ</a:t>
            </a:r>
            <a:endParaRPr lang="en-US" sz="1800" dirty="0"/>
          </a:p>
          <a:p>
            <a:endParaRPr lang="en-US" sz="2800" dirty="0"/>
          </a:p>
        </p:txBody>
      </p:sp>
      <p:pic>
        <p:nvPicPr>
          <p:cNvPr id="5" name="Picture 6" descr="C:\Users\Glen\Documents\McGraw-Hill\OLeary-CE2012\ART\ole16805_ch14\ole16805_1420.jpg"/>
          <p:cNvPicPr>
            <a:picLocks noChangeAspect="1" noChangeArrowheads="1"/>
          </p:cNvPicPr>
          <p:nvPr/>
        </p:nvPicPr>
        <p:blipFill>
          <a:blip r:embed="rId4" cstate="print">
            <a:clrChange>
              <a:clrFrom>
                <a:srgbClr val="F8F9F3"/>
              </a:clrFrom>
              <a:clrTo>
                <a:srgbClr val="F8F9F3">
                  <a:alpha val="0"/>
                </a:srgbClr>
              </a:clrTo>
            </a:clrChange>
            <a:extLst>
              <a:ext uri="{28A0092B-C50C-407E-A947-70E740481C1C}">
                <a14:useLocalDpi xmlns:a14="http://schemas.microsoft.com/office/drawing/2010/main" val="0"/>
              </a:ext>
            </a:extLst>
          </a:blip>
          <a:srcRect/>
          <a:stretch>
            <a:fillRect/>
          </a:stretch>
        </p:blipFill>
        <p:spPr bwMode="auto">
          <a:xfrm>
            <a:off x="5181600" y="1708629"/>
            <a:ext cx="3664235" cy="198103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590168" y="3962400"/>
            <a:ext cx="3966116" cy="2234017"/>
          </a:xfrm>
          <a:prstGeom prst="rect">
            <a:avLst/>
          </a:prstGeom>
        </p:spPr>
      </p:pic>
    </p:spTree>
    <p:custDataLst>
      <p:tags r:id="rId1"/>
    </p:custDataLst>
    <p:extLst>
      <p:ext uri="{BB962C8B-B14F-4D97-AF65-F5344CB8AC3E}">
        <p14:creationId xmlns:p14="http://schemas.microsoft.com/office/powerpoint/2010/main" val="2943013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ขั้นที่</a:t>
            </a:r>
            <a:r>
              <a:rPr lang="en-US" dirty="0" smtClean="0"/>
              <a:t> </a:t>
            </a:r>
            <a:r>
              <a:rPr lang="en-US" dirty="0"/>
              <a:t>5: </a:t>
            </a:r>
            <a:r>
              <a:rPr lang="th-TH" dirty="0" smtClean="0"/>
              <a:t>เอกสารเกี่ยวกับโปรแกรม</a:t>
            </a:r>
            <a:endParaRPr lang="en-US" dirty="0"/>
          </a:p>
        </p:txBody>
      </p:sp>
      <p:sp>
        <p:nvSpPr>
          <p:cNvPr id="3" name="Content Placeholder 2"/>
          <p:cNvSpPr>
            <a:spLocks noGrp="1"/>
          </p:cNvSpPr>
          <p:nvPr>
            <p:ph idx="1"/>
          </p:nvPr>
        </p:nvSpPr>
        <p:spPr>
          <a:xfrm>
            <a:off x="1506071" y="1591439"/>
            <a:ext cx="6113929" cy="4308938"/>
          </a:xfrm>
        </p:spPr>
        <p:txBody>
          <a:bodyPr>
            <a:normAutofit/>
          </a:bodyPr>
          <a:lstStyle/>
          <a:p>
            <a:pPr>
              <a:defRPr/>
            </a:pPr>
            <a:r>
              <a:rPr lang="th-TH" sz="2800" dirty="0" smtClean="0"/>
              <a:t>เขียนรายละเอียดเกี่ยวกับโปรแกรม</a:t>
            </a:r>
            <a:endParaRPr lang="en-US" sz="2800" dirty="0" smtClean="0"/>
          </a:p>
          <a:p>
            <a:pPr lvl="1">
              <a:defRPr/>
            </a:pPr>
            <a:r>
              <a:rPr lang="th-TH" sz="2400" dirty="0" smtClean="0"/>
              <a:t>เขียนเกี่ยวกับขั้นตอนการเขียนโปรแกรมตั้งแต่ต้นจนจบ</a:t>
            </a:r>
            <a:endParaRPr lang="en-US" sz="2400" dirty="0"/>
          </a:p>
          <a:p>
            <a:pPr>
              <a:defRPr/>
            </a:pPr>
            <a:r>
              <a:rPr lang="th-TH" sz="2800" dirty="0" smtClean="0"/>
              <a:t>เขียนถึงสิ่งที่สำคัญสำหรับบุคคลที่มีส่วนเกี่ยวข้องกับโปรแกรม</a:t>
            </a:r>
            <a:endParaRPr lang="en-US" sz="2800" dirty="0"/>
          </a:p>
          <a:p>
            <a:pPr lvl="1">
              <a:defRPr/>
            </a:pPr>
            <a:r>
              <a:rPr lang="th-TH" sz="2400" dirty="0" smtClean="0"/>
              <a:t>ผู้ใช้โปรแกรม</a:t>
            </a:r>
            <a:endParaRPr lang="en-US" sz="2400" dirty="0"/>
          </a:p>
          <a:p>
            <a:pPr lvl="1">
              <a:defRPr/>
            </a:pPr>
            <a:r>
              <a:rPr lang="th-TH" sz="2400" dirty="0" smtClean="0"/>
              <a:t>ผู้ดูแลเรื่องปฏิบัติการ</a:t>
            </a:r>
            <a:endParaRPr lang="en-US" sz="2400" dirty="0"/>
          </a:p>
          <a:p>
            <a:pPr lvl="1">
              <a:defRPr/>
            </a:pPr>
            <a:r>
              <a:rPr lang="th-TH" sz="2400" dirty="0" smtClean="0"/>
              <a:t>โปรแกรมเมอร์</a:t>
            </a:r>
            <a:endParaRPr lang="en-US" sz="2400" dirty="0"/>
          </a:p>
        </p:txBody>
      </p:sp>
      <p:pic>
        <p:nvPicPr>
          <p:cNvPr id="5" name="Picture 6" descr="C:\Users\Glen\Documents\McGraw-Hill\OLeary-CE2012\ART\ole16805_ch14\ole16805_1423.jpg"/>
          <p:cNvPicPr>
            <a:picLocks noChangeAspect="1" noChangeArrowheads="1"/>
          </p:cNvPicPr>
          <p:nvPr/>
        </p:nvPicPr>
        <p:blipFill>
          <a:blip r:embed="rId4"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7620000" y="3104295"/>
            <a:ext cx="4206240" cy="3198801"/>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810977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ขั้นที่</a:t>
            </a:r>
            <a:r>
              <a:rPr lang="en-US" dirty="0" smtClean="0"/>
              <a:t> </a:t>
            </a:r>
            <a:r>
              <a:rPr lang="en-US" dirty="0"/>
              <a:t>6: </a:t>
            </a:r>
            <a:r>
              <a:rPr lang="th-TH" dirty="0" smtClean="0"/>
              <a:t>การบำรุงรักษาโปรแกรม</a:t>
            </a:r>
            <a:endParaRPr lang="en-US" dirty="0"/>
          </a:p>
        </p:txBody>
      </p:sp>
      <p:sp>
        <p:nvSpPr>
          <p:cNvPr id="3" name="Content Placeholder 2"/>
          <p:cNvSpPr>
            <a:spLocks noGrp="1"/>
          </p:cNvSpPr>
          <p:nvPr>
            <p:ph idx="1"/>
          </p:nvPr>
        </p:nvSpPr>
        <p:spPr>
          <a:xfrm>
            <a:off x="1506071" y="1704585"/>
            <a:ext cx="4894729" cy="4308938"/>
          </a:xfrm>
        </p:spPr>
        <p:txBody>
          <a:bodyPr>
            <a:normAutofit fontScale="92500" lnSpcReduction="10000"/>
          </a:bodyPr>
          <a:lstStyle/>
          <a:p>
            <a:pPr>
              <a:defRPr/>
            </a:pPr>
            <a:r>
              <a:rPr lang="th-TH" sz="2800" dirty="0" smtClean="0"/>
              <a:t>ใช้เวลา 75</a:t>
            </a:r>
            <a:r>
              <a:rPr lang="en-US" sz="2800" dirty="0" smtClean="0"/>
              <a:t>% </a:t>
            </a:r>
            <a:r>
              <a:rPr lang="th-TH" sz="2800" dirty="0" smtClean="0"/>
              <a:t>ของกระบวนการทั้งหมด</a:t>
            </a:r>
            <a:endParaRPr lang="en-US" sz="2800" dirty="0"/>
          </a:p>
          <a:p>
            <a:pPr>
              <a:defRPr/>
            </a:pPr>
            <a:r>
              <a:rPr lang="th-TH" sz="2800" dirty="0" smtClean="0"/>
              <a:t>เพื่อให้แน่ใจว่าโปรแกรมนั้น</a:t>
            </a:r>
            <a:endParaRPr lang="en-US" sz="2800" dirty="0"/>
          </a:p>
          <a:p>
            <a:pPr lvl="1">
              <a:defRPr/>
            </a:pPr>
            <a:r>
              <a:rPr lang="th-TH" sz="2400" dirty="0" smtClean="0"/>
              <a:t>ไม่มีข้อผิดพลาด</a:t>
            </a:r>
            <a:endParaRPr lang="en-US" sz="2400" dirty="0"/>
          </a:p>
          <a:p>
            <a:pPr lvl="1">
              <a:defRPr/>
            </a:pPr>
            <a:r>
              <a:rPr lang="th-TH" sz="2400" dirty="0" smtClean="0"/>
              <a:t>มีประสิทธิภาพ</a:t>
            </a:r>
            <a:endParaRPr lang="en-US" sz="2400" dirty="0"/>
          </a:p>
          <a:p>
            <a:pPr lvl="1">
              <a:defRPr/>
            </a:pPr>
            <a:r>
              <a:rPr lang="th-TH" sz="2400" dirty="0" smtClean="0"/>
              <a:t>มีประสิทธิผล</a:t>
            </a:r>
            <a:endParaRPr lang="en-US" sz="2400" dirty="0"/>
          </a:p>
          <a:p>
            <a:pPr>
              <a:defRPr/>
            </a:pPr>
            <a:r>
              <a:rPr lang="th-TH" sz="2800" dirty="0" smtClean="0"/>
              <a:t>แบ่งได้เป็นสองประเภท</a:t>
            </a:r>
            <a:endParaRPr lang="en-US" sz="2800" dirty="0"/>
          </a:p>
          <a:p>
            <a:pPr lvl="1">
              <a:defRPr/>
            </a:pPr>
            <a:r>
              <a:rPr lang="th-TH" sz="2400" dirty="0" smtClean="0"/>
              <a:t>ส่วนปฏิบัติการ</a:t>
            </a:r>
            <a:endParaRPr lang="en-US" sz="2400" dirty="0" smtClean="0"/>
          </a:p>
          <a:p>
            <a:pPr lvl="2">
              <a:defRPr/>
            </a:pPr>
            <a:r>
              <a:rPr lang="th-TH" sz="1800" dirty="0" smtClean="0"/>
              <a:t>พัฒนาแบบต่อเพิ่ม</a:t>
            </a:r>
            <a:endParaRPr lang="en-US" sz="1800" dirty="0" smtClean="0"/>
          </a:p>
          <a:p>
            <a:pPr lvl="2">
              <a:defRPr/>
            </a:pPr>
            <a:r>
              <a:rPr lang="th-TH" sz="1800" dirty="0" smtClean="0"/>
              <a:t>การอัพเดทซอฟท์แวร์</a:t>
            </a:r>
            <a:endParaRPr lang="en-US" sz="1800" dirty="0"/>
          </a:p>
          <a:p>
            <a:pPr lvl="1">
              <a:defRPr/>
            </a:pPr>
            <a:r>
              <a:rPr lang="th-TH" sz="2400" dirty="0" smtClean="0"/>
              <a:t>การเปลี่ยนแปลงที่จำเป็น</a:t>
            </a:r>
            <a:endParaRPr lang="en-US" sz="2400" dirty="0" smtClean="0"/>
          </a:p>
          <a:p>
            <a:pPr lvl="2">
              <a:defRPr/>
            </a:pPr>
            <a:r>
              <a:rPr lang="th-TH" sz="1800" dirty="0" smtClean="0"/>
              <a:t>การพัฒนาแบบรวดเร็ว</a:t>
            </a:r>
            <a:endParaRPr lang="en-US" sz="1800" dirty="0"/>
          </a:p>
          <a:p>
            <a:endParaRPr lang="en-US" dirty="0"/>
          </a:p>
        </p:txBody>
      </p:sp>
      <p:pic>
        <p:nvPicPr>
          <p:cNvPr id="5" name="Picture 7" descr="C:\Users\Glen\Documents\McGraw-Hill\OLeary-CE2012\ART\ole16805_ch14\ole16805_1425.jpg"/>
          <p:cNvPicPr>
            <a:picLocks noChangeAspect="1" noChangeArrowheads="1"/>
          </p:cNvPicPr>
          <p:nvPr/>
        </p:nvPicPr>
        <p:blipFill>
          <a:blip r:embed="rId4" cstate="print">
            <a:clrChange>
              <a:clrFrom>
                <a:srgbClr val="F6F7F1"/>
              </a:clrFrom>
              <a:clrTo>
                <a:srgbClr val="F6F7F1">
                  <a:alpha val="0"/>
                </a:srgbClr>
              </a:clrTo>
            </a:clrChange>
            <a:extLst>
              <a:ext uri="{28A0092B-C50C-407E-A947-70E740481C1C}">
                <a14:useLocalDpi xmlns:a14="http://schemas.microsoft.com/office/drawing/2010/main" val="0"/>
              </a:ext>
            </a:extLst>
          </a:blip>
          <a:srcRect/>
          <a:stretch>
            <a:fillRect/>
          </a:stretch>
        </p:blipFill>
        <p:spPr bwMode="auto">
          <a:xfrm>
            <a:off x="7543800" y="2276354"/>
            <a:ext cx="3657600" cy="2883691"/>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332955"/>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Tools </a:t>
            </a:r>
            <a:r>
              <a:rPr lang="th-TH" dirty="0" smtClean="0"/>
              <a:t>และ การพัฒนาโปรแกรมเชิงวัตถุ</a:t>
            </a:r>
            <a:endParaRPr lang="en-US" dirty="0"/>
          </a:p>
        </p:txBody>
      </p:sp>
      <p:sp>
        <p:nvSpPr>
          <p:cNvPr id="3" name="Content Placeholder 2"/>
          <p:cNvSpPr>
            <a:spLocks noGrp="1"/>
          </p:cNvSpPr>
          <p:nvPr>
            <p:ph idx="1"/>
          </p:nvPr>
        </p:nvSpPr>
        <p:spPr>
          <a:xfrm>
            <a:off x="1506071" y="1591439"/>
            <a:ext cx="3675529" cy="4308938"/>
          </a:xfrm>
        </p:spPr>
        <p:txBody>
          <a:bodyPr/>
          <a:lstStyle/>
          <a:p>
            <a:pPr>
              <a:defRPr/>
            </a:pPr>
            <a:r>
              <a:rPr lang="en-US" dirty="0"/>
              <a:t>Computer-aided software engineering (CASE)</a:t>
            </a:r>
          </a:p>
          <a:p>
            <a:pPr lvl="1">
              <a:defRPr/>
            </a:pPr>
            <a:r>
              <a:rPr lang="th-TH" dirty="0" smtClean="0"/>
              <a:t>กระบวนการพัฒนาเป็นส่วนๆอย่างอัตโนมัติ</a:t>
            </a:r>
            <a:endParaRPr lang="en-US" dirty="0"/>
          </a:p>
          <a:p>
            <a:pPr>
              <a:defRPr/>
            </a:pPr>
            <a:r>
              <a:rPr lang="th-TH" dirty="0" smtClean="0"/>
              <a:t>การพัฒนาโปรแกรมเชิงวัตถุ</a:t>
            </a:r>
            <a:endParaRPr lang="en-US" dirty="0" smtClean="0"/>
          </a:p>
          <a:p>
            <a:pPr lvl="1">
              <a:defRPr/>
            </a:pPr>
            <a:r>
              <a:rPr lang="th-TH" dirty="0" smtClean="0"/>
              <a:t>มีวัตถุประสงค์เพื่อลดขั้นตอนลง และไปเน้นที่ความสัมพันธ์มากขึ้น</a:t>
            </a:r>
            <a:endParaRPr lang="en-US" dirty="0" smtClean="0"/>
          </a:p>
          <a:p>
            <a:pPr lvl="1">
              <a:defRPr/>
            </a:pPr>
            <a:r>
              <a:rPr lang="th-TH" dirty="0" smtClean="0"/>
              <a:t>วัตถุจะมีทั้งข้อมูลและการประมวลผลที่จำเป็นในการเดเนินงาน</a:t>
            </a:r>
            <a:endParaRPr lang="en-US" dirty="0"/>
          </a:p>
        </p:txBody>
      </p:sp>
      <p:grpSp>
        <p:nvGrpSpPr>
          <p:cNvPr id="9" name="Group 8"/>
          <p:cNvGrpSpPr/>
          <p:nvPr/>
        </p:nvGrpSpPr>
        <p:grpSpPr>
          <a:xfrm>
            <a:off x="6172200" y="1976315"/>
            <a:ext cx="4326001" cy="3756165"/>
            <a:chOff x="6172200" y="1976315"/>
            <a:chExt cx="4326001" cy="3756165"/>
          </a:xfrm>
        </p:grpSpPr>
        <p:pic>
          <p:nvPicPr>
            <p:cNvPr id="6" name="Picture 5"/>
            <p:cNvPicPr>
              <a:picLocks noChangeAspect="1"/>
            </p:cNvPicPr>
            <p:nvPr/>
          </p:nvPicPr>
          <p:blipFill>
            <a:blip r:embed="rId4"/>
            <a:stretch>
              <a:fillRect/>
            </a:stretch>
          </p:blipFill>
          <p:spPr>
            <a:xfrm>
              <a:off x="6172200" y="1976315"/>
              <a:ext cx="4326001" cy="3525333"/>
            </a:xfrm>
            <a:prstGeom prst="rect">
              <a:avLst/>
            </a:prstGeom>
          </p:spPr>
        </p:pic>
        <p:sp>
          <p:nvSpPr>
            <p:cNvPr id="8" name="TextBox 7"/>
            <p:cNvSpPr txBox="1"/>
            <p:nvPr/>
          </p:nvSpPr>
          <p:spPr>
            <a:xfrm>
              <a:off x="6172200" y="5501648"/>
              <a:ext cx="4326001" cy="230832"/>
            </a:xfrm>
            <a:prstGeom prst="rect">
              <a:avLst/>
            </a:prstGeom>
            <a:noFill/>
          </p:spPr>
          <p:txBody>
            <a:bodyPr wrap="square" rtlCol="0">
              <a:spAutoFit/>
            </a:bodyPr>
            <a:lstStyle/>
            <a:p>
              <a:pPr algn="ctr"/>
              <a:r>
                <a:rPr lang="en-US" sz="900" dirty="0" smtClean="0"/>
                <a:t>CASE Tool: Providing code generation assistance</a:t>
              </a:r>
              <a:endParaRPr lang="en-US" sz="900" dirty="0"/>
            </a:p>
          </p:txBody>
        </p:sp>
      </p:grpSp>
    </p:spTree>
    <p:custDataLst>
      <p:tags r:id="rId1"/>
    </p:custDataLst>
    <p:extLst>
      <p:ext uri="{BB962C8B-B14F-4D97-AF65-F5344CB8AC3E}">
        <p14:creationId xmlns:p14="http://schemas.microsoft.com/office/powerpoint/2010/main" val="1076973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dirty="0"/>
              <a:t>ยุคสมัยของภาษาโปรแกรม</a:t>
            </a:r>
            <a:endParaRPr lang="en-US" sz="3200" dirty="0"/>
          </a:p>
        </p:txBody>
      </p:sp>
      <p:sp>
        <p:nvSpPr>
          <p:cNvPr id="3" name="Content Placeholder 2"/>
          <p:cNvSpPr>
            <a:spLocks noGrp="1"/>
          </p:cNvSpPr>
          <p:nvPr>
            <p:ph idx="1"/>
          </p:nvPr>
        </p:nvSpPr>
        <p:spPr>
          <a:xfrm>
            <a:off x="1506071" y="1619148"/>
            <a:ext cx="9508175" cy="4308938"/>
          </a:xfrm>
        </p:spPr>
        <p:txBody>
          <a:bodyPr>
            <a:normAutofit/>
          </a:bodyPr>
          <a:lstStyle/>
          <a:p>
            <a:pPr>
              <a:defRPr/>
            </a:pPr>
            <a:r>
              <a:rPr lang="th-TH" sz="3200" dirty="0" smtClean="0"/>
              <a:t>ระดับ</a:t>
            </a:r>
            <a:r>
              <a:rPr lang="en-US" sz="3200" dirty="0" smtClean="0"/>
              <a:t> </a:t>
            </a:r>
            <a:r>
              <a:rPr lang="th-TH" sz="3200" dirty="0" smtClean="0"/>
              <a:t>หรือ</a:t>
            </a:r>
            <a:r>
              <a:rPr lang="en-US" sz="3200" dirty="0" smtClean="0"/>
              <a:t> </a:t>
            </a:r>
            <a:r>
              <a:rPr lang="th-TH" sz="3200" dirty="0" smtClean="0"/>
              <a:t>ยุคสมัย</a:t>
            </a:r>
            <a:endParaRPr lang="en-US" sz="3200" dirty="0"/>
          </a:p>
          <a:p>
            <a:pPr lvl="1">
              <a:defRPr/>
            </a:pPr>
            <a:r>
              <a:rPr lang="th-TH" sz="2800" dirty="0" smtClean="0"/>
              <a:t>การเขียนโปรแกรมจากภาษาเครื่อง ไปสู่ ภาษาที่มนุษย์เข้าใจ หรือภาษาธรรมชาติ</a:t>
            </a:r>
            <a:endParaRPr lang="en-US" sz="2800" dirty="0"/>
          </a:p>
          <a:p>
            <a:pPr>
              <a:defRPr/>
            </a:pPr>
            <a:r>
              <a:rPr lang="th-TH" sz="3200" dirty="0" smtClean="0"/>
              <a:t>แบ่งได้เป็น 5 ยุคสมัยแตกต่างกัน กล่าวคือ</a:t>
            </a:r>
            <a:endParaRPr lang="en-US" sz="3200" dirty="0"/>
          </a:p>
          <a:p>
            <a:pPr lvl="1">
              <a:defRPr/>
            </a:pPr>
            <a:r>
              <a:rPr lang="th-TH" sz="2800" dirty="0" smtClean="0"/>
              <a:t>ระดับต่ำกว่าจะใกล้เคียงกับภาษาเครื่อง</a:t>
            </a:r>
            <a:endParaRPr lang="en-US" sz="2800" dirty="0"/>
          </a:p>
          <a:p>
            <a:pPr lvl="1">
              <a:defRPr/>
            </a:pPr>
            <a:r>
              <a:rPr lang="th-TH" sz="2800" dirty="0" smtClean="0"/>
              <a:t>ระดับสูงกว่าจะใกล้เคียงกับภาษาของมนุษย์</a:t>
            </a:r>
            <a:endParaRPr lang="en-US" sz="2800" dirty="0"/>
          </a:p>
          <a:p>
            <a:endParaRPr lang="en-US" sz="3200" dirty="0"/>
          </a:p>
        </p:txBody>
      </p:sp>
    </p:spTree>
    <p:custDataLst>
      <p:tags r:id="rId1"/>
    </p:custDataLst>
    <p:extLst>
      <p:ext uri="{BB962C8B-B14F-4D97-AF65-F5344CB8AC3E}">
        <p14:creationId xmlns:p14="http://schemas.microsoft.com/office/powerpoint/2010/main" val="199384435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011" y="76200"/>
            <a:ext cx="9092513" cy="1143000"/>
          </a:xfrm>
        </p:spPr>
        <p:txBody>
          <a:bodyPr>
            <a:noAutofit/>
          </a:bodyPr>
          <a:lstStyle/>
          <a:p>
            <a:r>
              <a:rPr lang="th-TH" sz="3200" dirty="0" smtClean="0"/>
              <a:t>ยุคสมัยของภาษาโปรแกรม(ต่อ)</a:t>
            </a:r>
            <a:endParaRPr lang="en-US" sz="3200" dirty="0"/>
          </a:p>
        </p:txBody>
      </p:sp>
      <p:sp>
        <p:nvSpPr>
          <p:cNvPr id="3" name="Content Placeholder 2"/>
          <p:cNvSpPr>
            <a:spLocks noGrp="1"/>
          </p:cNvSpPr>
          <p:nvPr>
            <p:ph idx="1"/>
          </p:nvPr>
        </p:nvSpPr>
        <p:spPr>
          <a:xfrm>
            <a:off x="1559011" y="1047982"/>
            <a:ext cx="10099589" cy="5337435"/>
          </a:xfrm>
        </p:spPr>
        <p:txBody>
          <a:bodyPr>
            <a:normAutofit fontScale="92500" lnSpcReduction="10000"/>
          </a:bodyPr>
          <a:lstStyle/>
          <a:p>
            <a:pPr>
              <a:lnSpc>
                <a:spcPct val="250000"/>
              </a:lnSpc>
              <a:defRPr/>
            </a:pPr>
            <a:r>
              <a:rPr lang="th-TH" sz="2800" dirty="0" smtClean="0"/>
              <a:t>ยุคที่ 1 </a:t>
            </a:r>
            <a:r>
              <a:rPr lang="en-US" sz="2800" dirty="0" smtClean="0"/>
              <a:t>: </a:t>
            </a:r>
            <a:r>
              <a:rPr lang="th-TH" sz="2800" dirty="0" smtClean="0"/>
              <a:t>ภาษาเครื่อง</a:t>
            </a:r>
            <a:endParaRPr lang="en-US" sz="2800" dirty="0"/>
          </a:p>
          <a:p>
            <a:pPr>
              <a:lnSpc>
                <a:spcPct val="250000"/>
              </a:lnSpc>
              <a:defRPr/>
            </a:pPr>
            <a:r>
              <a:rPr lang="th-TH" sz="2800" dirty="0" smtClean="0"/>
              <a:t>ยุคที่ 2 </a:t>
            </a:r>
            <a:r>
              <a:rPr lang="en-US" sz="2800" dirty="0" smtClean="0"/>
              <a:t>: </a:t>
            </a:r>
            <a:r>
              <a:rPr lang="th-TH" sz="2800" dirty="0" smtClean="0"/>
              <a:t>ภาษาแอสเซมบลี</a:t>
            </a:r>
            <a:endParaRPr lang="en-US" sz="2800" dirty="0"/>
          </a:p>
          <a:p>
            <a:pPr>
              <a:lnSpc>
                <a:spcPct val="250000"/>
              </a:lnSpc>
              <a:defRPr/>
            </a:pPr>
            <a:r>
              <a:rPr lang="th-TH" sz="2800" dirty="0" smtClean="0"/>
              <a:t>ยุคที่ 3 </a:t>
            </a:r>
            <a:r>
              <a:rPr lang="en-US" sz="2800" dirty="0" smtClean="0"/>
              <a:t>: </a:t>
            </a:r>
            <a:r>
              <a:rPr lang="th-TH" sz="2800" dirty="0" smtClean="0"/>
              <a:t>ภาษาระดับสูง</a:t>
            </a:r>
            <a:r>
              <a:rPr lang="en-US" sz="2800" dirty="0" smtClean="0"/>
              <a:t>(3GLs)</a:t>
            </a:r>
            <a:endParaRPr lang="en-US" sz="2800" dirty="0"/>
          </a:p>
          <a:p>
            <a:pPr>
              <a:lnSpc>
                <a:spcPct val="250000"/>
              </a:lnSpc>
              <a:defRPr/>
            </a:pPr>
            <a:r>
              <a:rPr lang="th-TH" sz="2800" dirty="0" smtClean="0"/>
              <a:t>ยุคที่ 4 </a:t>
            </a:r>
            <a:r>
              <a:rPr lang="en-US" sz="2800" dirty="0" smtClean="0"/>
              <a:t>: </a:t>
            </a:r>
            <a:r>
              <a:rPr lang="th-TH" sz="2800" dirty="0" smtClean="0"/>
              <a:t>ภาษาฐานข้อมูล</a:t>
            </a:r>
            <a:r>
              <a:rPr lang="en-US" sz="2800" dirty="0" smtClean="0"/>
              <a:t>(4GLs)</a:t>
            </a:r>
            <a:endParaRPr lang="en-US" sz="2800" dirty="0"/>
          </a:p>
          <a:p>
            <a:pPr>
              <a:lnSpc>
                <a:spcPct val="250000"/>
              </a:lnSpc>
              <a:defRPr/>
            </a:pPr>
            <a:r>
              <a:rPr lang="th-TH" sz="2800" dirty="0" smtClean="0"/>
              <a:t>ยุคที่ 5 </a:t>
            </a:r>
            <a:r>
              <a:rPr lang="en-US" sz="2800" dirty="0" smtClean="0"/>
              <a:t>: </a:t>
            </a:r>
            <a:r>
              <a:rPr lang="th-TH" sz="2800" dirty="0" smtClean="0"/>
              <a:t>ภาษาธรรมชาติ</a:t>
            </a:r>
            <a:r>
              <a:rPr lang="en-US" sz="2800" dirty="0" smtClean="0"/>
              <a:t>(5GL)</a:t>
            </a:r>
            <a:endParaRPr lang="en-US" sz="2800" dirty="0"/>
          </a:p>
          <a:p>
            <a:endParaRPr lang="en-US" dirty="0"/>
          </a:p>
        </p:txBody>
      </p:sp>
      <p:pic>
        <p:nvPicPr>
          <p:cNvPr id="6" name="Picture 5"/>
          <p:cNvPicPr>
            <a:picLocks noChangeAspect="1"/>
          </p:cNvPicPr>
          <p:nvPr/>
        </p:nvPicPr>
        <p:blipFill>
          <a:blip r:embed="rId4"/>
          <a:stretch>
            <a:fillRect/>
          </a:stretch>
        </p:blipFill>
        <p:spPr>
          <a:xfrm>
            <a:off x="2819400" y="2218200"/>
            <a:ext cx="4347001" cy="288000"/>
          </a:xfrm>
          <a:prstGeom prst="rect">
            <a:avLst/>
          </a:prstGeom>
        </p:spPr>
      </p:pic>
      <p:pic>
        <p:nvPicPr>
          <p:cNvPr id="7" name="Picture 6"/>
          <p:cNvPicPr>
            <a:picLocks noChangeAspect="1"/>
          </p:cNvPicPr>
          <p:nvPr/>
        </p:nvPicPr>
        <p:blipFill>
          <a:blip r:embed="rId5"/>
          <a:stretch>
            <a:fillRect/>
          </a:stretch>
        </p:blipFill>
        <p:spPr>
          <a:xfrm>
            <a:off x="2808899" y="3121199"/>
            <a:ext cx="4326001" cy="298667"/>
          </a:xfrm>
          <a:prstGeom prst="rect">
            <a:avLst/>
          </a:prstGeom>
        </p:spPr>
      </p:pic>
      <p:pic>
        <p:nvPicPr>
          <p:cNvPr id="8" name="Picture 7"/>
          <p:cNvPicPr>
            <a:picLocks noChangeAspect="1"/>
          </p:cNvPicPr>
          <p:nvPr/>
        </p:nvPicPr>
        <p:blipFill>
          <a:blip r:embed="rId6"/>
          <a:stretch>
            <a:fillRect/>
          </a:stretch>
        </p:blipFill>
        <p:spPr>
          <a:xfrm>
            <a:off x="2808899" y="4127795"/>
            <a:ext cx="4305001" cy="320000"/>
          </a:xfrm>
          <a:prstGeom prst="rect">
            <a:avLst/>
          </a:prstGeom>
        </p:spPr>
      </p:pic>
      <p:pic>
        <p:nvPicPr>
          <p:cNvPr id="9" name="Picture 8"/>
          <p:cNvPicPr>
            <a:picLocks noChangeAspect="1"/>
          </p:cNvPicPr>
          <p:nvPr/>
        </p:nvPicPr>
        <p:blipFill>
          <a:blip r:embed="rId7"/>
          <a:stretch>
            <a:fillRect/>
          </a:stretch>
        </p:blipFill>
        <p:spPr>
          <a:xfrm>
            <a:off x="2808898" y="5109259"/>
            <a:ext cx="4305001" cy="298667"/>
          </a:xfrm>
          <a:prstGeom prst="rect">
            <a:avLst/>
          </a:prstGeom>
        </p:spPr>
      </p:pic>
      <p:pic>
        <p:nvPicPr>
          <p:cNvPr id="10" name="Picture 9"/>
          <p:cNvPicPr>
            <a:picLocks noChangeAspect="1"/>
          </p:cNvPicPr>
          <p:nvPr/>
        </p:nvPicPr>
        <p:blipFill>
          <a:blip r:embed="rId8"/>
          <a:stretch>
            <a:fillRect/>
          </a:stretch>
        </p:blipFill>
        <p:spPr>
          <a:xfrm>
            <a:off x="2819400" y="6069390"/>
            <a:ext cx="4326001" cy="384000"/>
          </a:xfrm>
          <a:prstGeom prst="rect">
            <a:avLst/>
          </a:prstGeom>
        </p:spPr>
      </p:pic>
    </p:spTree>
    <p:custDataLst>
      <p:tags r:id="rId1"/>
    </p:custDataLst>
    <p:extLst>
      <p:ext uri="{BB962C8B-B14F-4D97-AF65-F5344CB8AC3E}">
        <p14:creationId xmlns:p14="http://schemas.microsoft.com/office/powerpoint/2010/main" val="3042537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วัตถุประสงค์การเรียนรู้</a:t>
            </a:r>
            <a:endParaRPr lang="en-US" dirty="0"/>
          </a:p>
        </p:txBody>
      </p:sp>
      <p:sp>
        <p:nvSpPr>
          <p:cNvPr id="3" name="Content Placeholder 2"/>
          <p:cNvSpPr>
            <a:spLocks noGrp="1"/>
          </p:cNvSpPr>
          <p:nvPr>
            <p:ph idx="1"/>
          </p:nvPr>
        </p:nvSpPr>
        <p:spPr>
          <a:xfrm>
            <a:off x="1506071" y="1619148"/>
            <a:ext cx="10152529" cy="4308938"/>
          </a:xfrm>
        </p:spPr>
        <p:txBody>
          <a:bodyPr/>
          <a:lstStyle/>
          <a:p>
            <a:pPr marL="514350" indent="-514350">
              <a:buFont typeface="+mj-lt"/>
              <a:buAutoNum type="arabicPeriod"/>
              <a:defRPr/>
            </a:pPr>
            <a:r>
              <a:rPr lang="th-TH" sz="2800" dirty="0" smtClean="0"/>
              <a:t>เข้าใจการพัฒนาโปรแกรมและสามารถอธิบาย 6 ขั้นตอนของการพัฒนษโปรแกรมได้</a:t>
            </a:r>
            <a:endParaRPr lang="en-US" sz="2800" dirty="0"/>
          </a:p>
          <a:p>
            <a:pPr marL="514350" indent="-514350">
              <a:buFont typeface="+mj-lt"/>
              <a:buAutoNum type="arabicPeriod"/>
              <a:defRPr/>
            </a:pPr>
            <a:r>
              <a:rPr lang="th-TH" sz="2800" dirty="0" smtClean="0"/>
              <a:t>สามารถเปรียบเทียบเครื่องมือการออกแบบ รวมถึงวิธีการออกแบบ แบบบนลงล่าง แบบรหัสคำสั่งเทียม ภาพการไหลของโปรแกรม และโครงสร้างตรรกะ</a:t>
            </a:r>
            <a:endParaRPr lang="en-US" sz="2800" dirty="0"/>
          </a:p>
          <a:p>
            <a:pPr marL="514350" indent="-514350">
              <a:buFont typeface="+mj-lt"/>
              <a:buAutoNum type="arabicPeriod"/>
              <a:defRPr/>
            </a:pPr>
            <a:r>
              <a:rPr lang="th-TH" sz="2800" dirty="0" smtClean="0"/>
              <a:t>สามารถอธิบายการทดสอบโปรแกรมและเครื่องมือสำหรับการตรวจสอบและกำจัดความผิดพลาดของโปรแกรม</a:t>
            </a:r>
            <a:endParaRPr lang="en-US" sz="2800" dirty="0" smtClean="0"/>
          </a:p>
          <a:p>
            <a:pPr marL="514350" indent="-514350">
              <a:buFont typeface="+mj-lt"/>
              <a:buAutoNum type="arabicPeriod"/>
              <a:defRPr/>
            </a:pPr>
            <a:r>
              <a:rPr lang="th-TH" sz="2800" dirty="0" smtClean="0"/>
              <a:t>สามารถอธิบาย </a:t>
            </a:r>
            <a:r>
              <a:rPr lang="en-US" sz="2800" dirty="0" smtClean="0"/>
              <a:t>CASE Tools </a:t>
            </a:r>
            <a:r>
              <a:rPr lang="th-TH" sz="2800" dirty="0" smtClean="0"/>
              <a:t>และการพัฒนาโปรแกรมเชิงวัตถุ</a:t>
            </a:r>
            <a:endParaRPr lang="en-US" sz="2800" dirty="0"/>
          </a:p>
          <a:p>
            <a:pPr marL="514350" indent="-514350">
              <a:buFont typeface="+mj-lt"/>
              <a:buAutoNum type="arabicPeriod"/>
              <a:defRPr/>
            </a:pPr>
            <a:r>
              <a:rPr lang="th-TH" sz="2800" dirty="0" smtClean="0"/>
              <a:t>สามารถอธิบายภาษาคอมพิวเตอร์ทั้ง 5 ยุคได้</a:t>
            </a:r>
            <a:endParaRPr lang="en-US" sz="2800" dirty="0">
              <a:solidFill>
                <a:srgbClr val="FFDA8F"/>
              </a:solidFill>
            </a:endParaRPr>
          </a:p>
          <a:p>
            <a:pPr>
              <a:defRPr/>
            </a:pPr>
            <a:endParaRPr lang="en-US" dirty="0"/>
          </a:p>
          <a:p>
            <a:endParaRPr lang="en-US" dirty="0"/>
          </a:p>
        </p:txBody>
      </p:sp>
    </p:spTree>
    <p:custDataLst>
      <p:tags r:id="rId1"/>
    </p:custDataLst>
    <p:extLst>
      <p:ext uri="{BB962C8B-B14F-4D97-AF65-F5344CB8AC3E}">
        <p14:creationId xmlns:p14="http://schemas.microsoft.com/office/powerpoint/2010/main" val="7059920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อาชีพในสาย </a:t>
            </a:r>
            <a:r>
              <a:rPr lang="en-US" dirty="0" smtClean="0"/>
              <a:t>IT</a:t>
            </a:r>
            <a:endParaRPr lang="en-US" dirty="0"/>
          </a:p>
        </p:txBody>
      </p:sp>
      <p:sp>
        <p:nvSpPr>
          <p:cNvPr id="3" name="Content Placeholder 2"/>
          <p:cNvSpPr>
            <a:spLocks noGrp="1"/>
          </p:cNvSpPr>
          <p:nvPr>
            <p:ph idx="1"/>
          </p:nvPr>
        </p:nvSpPr>
        <p:spPr>
          <a:xfrm>
            <a:off x="1506071" y="1828800"/>
            <a:ext cx="6113929" cy="4308938"/>
          </a:xfrm>
        </p:spPr>
        <p:txBody>
          <a:bodyPr>
            <a:normAutofit/>
          </a:bodyPr>
          <a:lstStyle/>
          <a:p>
            <a:pPr>
              <a:defRPr/>
            </a:pPr>
            <a:r>
              <a:rPr lang="th-TH" sz="2400" dirty="0" smtClean="0"/>
              <a:t>โปรแกรมเมอร์ สร้าง ทดสอบ แก้ปัญหา อัพเดท และซ่อมแซมโปรแกรม</a:t>
            </a:r>
            <a:endParaRPr lang="en-US" sz="2400" dirty="0" smtClean="0"/>
          </a:p>
          <a:p>
            <a:pPr>
              <a:defRPr/>
            </a:pPr>
            <a:r>
              <a:rPr lang="th-TH" sz="2400" dirty="0" smtClean="0"/>
              <a:t>บริษัทต้องการคนที่มีคุณสมบัติ ดังนี้</a:t>
            </a:r>
            <a:endParaRPr lang="en-US" sz="2400" dirty="0" smtClean="0"/>
          </a:p>
          <a:p>
            <a:pPr lvl="1">
              <a:defRPr/>
            </a:pPr>
            <a:r>
              <a:rPr lang="th-TH" sz="2000" dirty="0" smtClean="0"/>
              <a:t>ปริญญาสาขาวิทยาศาสตร์คอมพิวเตอร์หรือระบบสารสนเทศ</a:t>
            </a:r>
            <a:endParaRPr lang="en-US" sz="2000" dirty="0"/>
          </a:p>
          <a:p>
            <a:pPr lvl="1">
              <a:defRPr/>
            </a:pPr>
            <a:r>
              <a:rPr lang="th-TH" sz="2000" dirty="0" smtClean="0"/>
              <a:t>มีความกระตือรือร้น อดทน คิดอย่างมีเหตุผล และมีความละเอียด</a:t>
            </a:r>
            <a:endParaRPr lang="en-US" sz="2000" dirty="0"/>
          </a:p>
          <a:p>
            <a:pPr>
              <a:defRPr/>
            </a:pPr>
            <a:r>
              <a:rPr lang="th-TH" sz="2400" dirty="0" smtClean="0"/>
              <a:t>ในต่างประเทศโปรแกรมเมอร์จะได้รับค่าจ่างประมาณปีละ 49</a:t>
            </a:r>
            <a:r>
              <a:rPr lang="en-US" sz="2400" dirty="0" smtClean="0"/>
              <a:t>,</a:t>
            </a:r>
            <a:r>
              <a:rPr lang="th-TH" sz="2400" dirty="0" smtClean="0"/>
              <a:t>000</a:t>
            </a:r>
            <a:r>
              <a:rPr lang="en-US" sz="2400" dirty="0" smtClean="0"/>
              <a:t> USD </a:t>
            </a:r>
            <a:r>
              <a:rPr lang="th-TH" sz="2400" dirty="0" smtClean="0"/>
              <a:t>ถึง 89</a:t>
            </a:r>
            <a:r>
              <a:rPr lang="en-US" sz="2400" dirty="0" smtClean="0"/>
              <a:t>,</a:t>
            </a:r>
            <a:r>
              <a:rPr lang="th-TH" sz="2400" dirty="0" smtClean="0"/>
              <a:t>000</a:t>
            </a:r>
            <a:r>
              <a:rPr lang="en-US" sz="2400" dirty="0" smtClean="0"/>
              <a:t> USD </a:t>
            </a:r>
            <a:r>
              <a:rPr lang="th-TH" sz="2400" dirty="0" smtClean="0"/>
              <a:t>ต่อปี</a:t>
            </a: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362200"/>
            <a:ext cx="3644918" cy="2438400"/>
          </a:xfrm>
          <a:prstGeom prst="rect">
            <a:avLst/>
          </a:prstGeom>
        </p:spPr>
      </p:pic>
    </p:spTree>
    <p:custDataLst>
      <p:tags r:id="rId1"/>
    </p:custDataLst>
    <p:extLst>
      <p:ext uri="{BB962C8B-B14F-4D97-AF65-F5344CB8AC3E}">
        <p14:creationId xmlns:p14="http://schemas.microsoft.com/office/powerpoint/2010/main" val="62022001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มองไปในอนาคต </a:t>
            </a:r>
            <a:r>
              <a:rPr lang="en-US" dirty="0" smtClean="0"/>
              <a:t>~ </a:t>
            </a:r>
            <a:r>
              <a:rPr lang="th-TH" dirty="0" smtClean="0"/>
              <a:t>หุ่นยนต์ที่คุณสามารถโปรแกรมเองได้</a:t>
            </a:r>
            <a:endParaRPr lang="en-US" dirty="0"/>
          </a:p>
        </p:txBody>
      </p:sp>
      <p:sp>
        <p:nvSpPr>
          <p:cNvPr id="3" name="Content Placeholder 2"/>
          <p:cNvSpPr>
            <a:spLocks noGrp="1"/>
          </p:cNvSpPr>
          <p:nvPr>
            <p:ph idx="1"/>
          </p:nvPr>
        </p:nvSpPr>
        <p:spPr>
          <a:xfrm>
            <a:off x="1506071" y="1828800"/>
            <a:ext cx="5105400" cy="4876800"/>
          </a:xfrm>
        </p:spPr>
        <p:txBody>
          <a:bodyPr>
            <a:normAutofit/>
          </a:bodyPr>
          <a:lstStyle/>
          <a:p>
            <a:pPr>
              <a:defRPr/>
            </a:pPr>
            <a:r>
              <a:rPr lang="th-TH" sz="2700" dirty="0" smtClean="0"/>
              <a:t>ในเวลาไม่นาน อาจจะก่อนที่คุณจะมีหุ่นยนต์เป็นของตัวเอง</a:t>
            </a:r>
            <a:endParaRPr lang="en-US" sz="2700" dirty="0"/>
          </a:p>
          <a:p>
            <a:pPr>
              <a:defRPr/>
            </a:pPr>
            <a:r>
              <a:rPr lang="th-TH" sz="2700" dirty="0" smtClean="0"/>
              <a:t>ส่วนประกอบที่</a:t>
            </a:r>
            <a:r>
              <a:rPr lang="th-TH" sz="2700" smtClean="0"/>
              <a:t>จำเป็นในการ</a:t>
            </a:r>
            <a:r>
              <a:rPr lang="th-TH" sz="2700" dirty="0" smtClean="0"/>
              <a:t>สร้างนั้นจะมีราคาถูกลง</a:t>
            </a:r>
            <a:endParaRPr lang="en-US" sz="2700" dirty="0"/>
          </a:p>
          <a:p>
            <a:endParaRPr lang="en-US" sz="2800" dirty="0"/>
          </a:p>
        </p:txBody>
      </p:sp>
      <p:pic>
        <p:nvPicPr>
          <p:cNvPr id="5" name="Picture 4"/>
          <p:cNvPicPr>
            <a:picLocks noChangeAspect="1"/>
          </p:cNvPicPr>
          <p:nvPr/>
        </p:nvPicPr>
        <p:blipFill>
          <a:blip r:embed="rId4"/>
          <a:stretch>
            <a:fillRect/>
          </a:stretch>
        </p:blipFill>
        <p:spPr>
          <a:xfrm>
            <a:off x="7315200" y="2209800"/>
            <a:ext cx="4119064" cy="2827533"/>
          </a:xfrm>
          <a:prstGeom prst="rect">
            <a:avLst/>
          </a:prstGeom>
        </p:spPr>
      </p:pic>
    </p:spTree>
    <p:custDataLst>
      <p:tags r:id="rId1"/>
    </p:custDataLst>
    <p:extLst>
      <p:ext uri="{BB962C8B-B14F-4D97-AF65-F5344CB8AC3E}">
        <p14:creationId xmlns:p14="http://schemas.microsoft.com/office/powerpoint/2010/main" val="224625386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คำถามปลายเปิด</a:t>
            </a:r>
            <a:endParaRPr lang="en-US" dirty="0"/>
          </a:p>
        </p:txBody>
      </p:sp>
      <p:sp>
        <p:nvSpPr>
          <p:cNvPr id="3" name="Content Placeholder 2"/>
          <p:cNvSpPr>
            <a:spLocks noGrp="1"/>
          </p:cNvSpPr>
          <p:nvPr>
            <p:ph idx="1"/>
          </p:nvPr>
        </p:nvSpPr>
        <p:spPr>
          <a:xfrm>
            <a:off x="1506071" y="1752600"/>
            <a:ext cx="10381129" cy="4308938"/>
          </a:xfrm>
        </p:spPr>
        <p:txBody>
          <a:bodyPr>
            <a:noAutofit/>
          </a:bodyPr>
          <a:lstStyle/>
          <a:p>
            <a:pPr marL="457200" indent="-457200">
              <a:buFont typeface="+mj-lt"/>
              <a:buAutoNum type="arabicPeriod"/>
            </a:pPr>
            <a:r>
              <a:rPr lang="th-TH" sz="2400" dirty="0" smtClean="0"/>
              <a:t>อภิปรายถึง 6 ขั้นตอนในการเขียนโปรแกรม</a:t>
            </a: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th-TH" sz="2400" dirty="0" smtClean="0"/>
              <a:t>อธิบายคำว่า </a:t>
            </a:r>
            <a:r>
              <a:rPr lang="en-US" sz="2400" dirty="0" smtClean="0"/>
              <a:t>CASE tools </a:t>
            </a:r>
            <a:r>
              <a:rPr lang="th-TH" sz="2400" dirty="0" smtClean="0"/>
              <a:t>และ </a:t>
            </a:r>
            <a:r>
              <a:rPr lang="en-US" sz="2400" dirty="0" smtClean="0"/>
              <a:t>OOP </a:t>
            </a:r>
            <a:r>
              <a:rPr lang="th-TH" sz="2400" dirty="0" smtClean="0"/>
              <a:t>และ </a:t>
            </a:r>
            <a:r>
              <a:rPr lang="en-US" sz="2400" dirty="0" smtClean="0"/>
              <a:t>CASE </a:t>
            </a:r>
            <a:r>
              <a:rPr lang="th-TH" sz="2400" dirty="0" smtClean="0"/>
              <a:t>ช่วยเหลือโปรแกรมเมอร์อย่างไร</a:t>
            </a:r>
            <a:endParaRPr lang="en-US" sz="2400" dirty="0"/>
          </a:p>
          <a:p>
            <a:pPr marL="457200" indent="-457200">
              <a:buFont typeface="+mj-lt"/>
              <a:buAutoNum type="arabicPeriod"/>
            </a:pPr>
            <a:endParaRPr lang="en-US" sz="2400" dirty="0" smtClean="0"/>
          </a:p>
          <a:p>
            <a:pPr marL="457200" indent="-457200">
              <a:buFont typeface="+mj-lt"/>
              <a:buAutoNum type="arabicPeriod"/>
            </a:pPr>
            <a:r>
              <a:rPr lang="th-TH" sz="2400" dirty="0" smtClean="0"/>
              <a:t>อะไรที่บ่งบอกถึง</a:t>
            </a:r>
            <a:r>
              <a:rPr lang="en-US" sz="2400" dirty="0" smtClean="0"/>
              <a:t> ”</a:t>
            </a:r>
            <a:r>
              <a:rPr lang="th-TH" sz="2400" dirty="0" smtClean="0"/>
              <a:t>ยุคสมัย</a:t>
            </a:r>
            <a:r>
              <a:rPr lang="en-US" sz="2400" dirty="0" smtClean="0"/>
              <a:t>”</a:t>
            </a:r>
            <a:r>
              <a:rPr lang="th-TH" sz="2400" dirty="0" smtClean="0"/>
              <a:t> ของภาษาคอมพิวเตอร์ อะไรคือความแตกต่างระหว่างภาษาระดับต่ำ และภาษาระดับสูง</a:t>
            </a:r>
          </a:p>
          <a:p>
            <a:pPr marL="0" indent="0">
              <a:buNone/>
            </a:pPr>
            <a:endParaRPr lang="en-US" sz="2400" dirty="0" smtClean="0"/>
          </a:p>
          <a:p>
            <a:pPr marL="457200" indent="-457200">
              <a:buFont typeface="+mj-lt"/>
              <a:buAutoNum type="arabicPeriod" startAt="4"/>
            </a:pPr>
            <a:r>
              <a:rPr lang="th-TH" sz="2400" dirty="0" smtClean="0"/>
              <a:t>อะไรคือความแตกต่างระหว่างคอมไพเลอร์และอิน</a:t>
            </a:r>
            <a:r>
              <a:rPr lang="th-TH" sz="2400" dirty="0" err="1" smtClean="0"/>
              <a:t>เทอร์พรีเตอร์</a:t>
            </a:r>
            <a:endParaRPr lang="en-US" sz="2400" dirty="0"/>
          </a:p>
          <a:p>
            <a:pPr marL="457200" indent="-457200">
              <a:buFont typeface="+mj-lt"/>
              <a:buAutoNum type="arabicPeriod" startAt="4"/>
            </a:pPr>
            <a:endParaRPr lang="en-US" sz="2400" dirty="0"/>
          </a:p>
          <a:p>
            <a:pPr marL="457200" indent="-457200">
              <a:buFont typeface="+mj-lt"/>
              <a:buAutoNum type="arabicPeriod" startAt="4"/>
            </a:pPr>
            <a:r>
              <a:rPr lang="th-TH" sz="2400" dirty="0" smtClean="0"/>
              <a:t>อะไรคือโครงสร้างตรรกะ จงอธิบายถึงความแตกต่างของตรรกะทั้งสามชนิด</a:t>
            </a:r>
            <a:endParaRPr lang="en-US" sz="2400" dirty="0"/>
          </a:p>
          <a:p>
            <a:pPr marL="457200" indent="-457200">
              <a:buFont typeface="+mj-lt"/>
              <a:buAutoNum type="arabicPeriod"/>
            </a:pPr>
            <a:endParaRPr lang="en-US" sz="2400" dirty="0"/>
          </a:p>
        </p:txBody>
      </p:sp>
    </p:spTree>
    <p:custDataLst>
      <p:tags r:id="rId1"/>
    </p:custDataLst>
    <p:extLst>
      <p:ext uri="{BB962C8B-B14F-4D97-AF65-F5344CB8AC3E}">
        <p14:creationId xmlns:p14="http://schemas.microsoft.com/office/powerpoint/2010/main" val="836559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เกริ่นนำ</a:t>
            </a:r>
            <a:endParaRPr lang="en-US" dirty="0"/>
          </a:p>
        </p:txBody>
      </p:sp>
      <p:sp>
        <p:nvSpPr>
          <p:cNvPr id="3" name="Content Placeholder 2"/>
          <p:cNvSpPr>
            <a:spLocks noGrp="1"/>
          </p:cNvSpPr>
          <p:nvPr>
            <p:ph idx="1"/>
          </p:nvPr>
        </p:nvSpPr>
        <p:spPr>
          <a:xfrm>
            <a:off x="1506071" y="1619148"/>
            <a:ext cx="9508175" cy="4308938"/>
          </a:xfrm>
        </p:spPr>
        <p:txBody>
          <a:bodyPr>
            <a:normAutofit/>
          </a:bodyPr>
          <a:lstStyle/>
          <a:p>
            <a:pPr>
              <a:defRPr/>
            </a:pPr>
            <a:r>
              <a:rPr lang="th-TH" sz="2400" dirty="0" smtClean="0"/>
              <a:t>ในบทนี้จะมุ่งเน้นไปถึงส่วนที่ 4 คือ การพัฒนาระบบ ของวงจรชีวิตของระบบ และศึกษาเกี่ยวกับกระบวนการเขียนโปรแกรม และภาษาโปรแกรมบางภาษาที่ได้รับความนิยม</a:t>
            </a:r>
            <a:endParaRPr lang="en-US" sz="2400" dirty="0"/>
          </a:p>
          <a:p>
            <a:pPr>
              <a:defRPr/>
            </a:pPr>
            <a:r>
              <a:rPr lang="th-TH" sz="2400" dirty="0" smtClean="0"/>
              <a:t>ผู้ใช้จะต้องเข้าใจถึงความสัมพันธ์ระหว่างการพัฒนาระบบและการโปรแกรม</a:t>
            </a:r>
            <a:endParaRPr lang="en-US" sz="2400" dirty="0"/>
          </a:p>
        </p:txBody>
      </p:sp>
      <p:pic>
        <p:nvPicPr>
          <p:cNvPr id="5" name="Picture 5" descr="C:\Users\Glen\Documents\McGraw-Hill\OLeary-CE2012\ART\ole16805_ch14\ole16805_cut1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6364" y="2772833"/>
            <a:ext cx="2945684" cy="315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6107784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โปรแกรมและการเขียนโปรแกรม</a:t>
            </a:r>
            <a:endParaRPr lang="en-US" dirty="0"/>
          </a:p>
        </p:txBody>
      </p:sp>
      <p:sp>
        <p:nvSpPr>
          <p:cNvPr id="3" name="Content Placeholder 2"/>
          <p:cNvSpPr>
            <a:spLocks noGrp="1"/>
          </p:cNvSpPr>
          <p:nvPr>
            <p:ph idx="1"/>
          </p:nvPr>
        </p:nvSpPr>
        <p:spPr>
          <a:xfrm>
            <a:off x="1506071" y="1655692"/>
            <a:ext cx="4056529" cy="4308938"/>
          </a:xfrm>
        </p:spPr>
        <p:txBody>
          <a:bodyPr>
            <a:normAutofit/>
          </a:bodyPr>
          <a:lstStyle/>
          <a:p>
            <a:pPr marL="0" indent="0">
              <a:buNone/>
              <a:defRPr/>
            </a:pPr>
            <a:r>
              <a:rPr lang="th-TH" sz="2400" dirty="0" smtClean="0"/>
              <a:t>โปรแกรม</a:t>
            </a:r>
            <a:endParaRPr lang="en-US" sz="2400" dirty="0" smtClean="0"/>
          </a:p>
          <a:p>
            <a:pPr marL="0" indent="0">
              <a:buNone/>
              <a:defRPr/>
            </a:pPr>
            <a:r>
              <a:rPr lang="th-TH" sz="2400" dirty="0" smtClean="0"/>
              <a:t>คือกระบวนการแก้ปัญหา</a:t>
            </a:r>
            <a:endParaRPr lang="en-US" sz="2400" dirty="0" smtClean="0"/>
          </a:p>
          <a:p>
            <a:pPr>
              <a:defRPr/>
            </a:pPr>
            <a:r>
              <a:rPr lang="th-TH" sz="2400" dirty="0" smtClean="0"/>
              <a:t>สามารถแบ่งได้เป็น</a:t>
            </a:r>
            <a:endParaRPr lang="en-US" sz="2400" dirty="0" smtClean="0"/>
          </a:p>
          <a:p>
            <a:pPr lvl="1">
              <a:defRPr/>
            </a:pPr>
            <a:r>
              <a:rPr lang="th-TH" sz="2000" dirty="0" smtClean="0"/>
              <a:t>เขียนไว้แล้ว</a:t>
            </a:r>
            <a:r>
              <a:rPr lang="en-US" sz="2000" dirty="0" smtClean="0"/>
              <a:t>/</a:t>
            </a:r>
            <a:r>
              <a:rPr lang="th-TH" sz="2000" dirty="0" smtClean="0"/>
              <a:t>เป็น</a:t>
            </a:r>
            <a:r>
              <a:rPr lang="th-TH" sz="2000" dirty="0" err="1" smtClean="0"/>
              <a:t>แพคเกจ</a:t>
            </a:r>
            <a:endParaRPr lang="en-US" sz="2000" dirty="0" smtClean="0"/>
          </a:p>
          <a:p>
            <a:pPr lvl="1">
              <a:defRPr/>
            </a:pPr>
            <a:r>
              <a:rPr lang="th-TH" sz="2000" dirty="0" smtClean="0"/>
              <a:t>พัฒนาตามสั่ง</a:t>
            </a:r>
            <a:endParaRPr lang="en-US" sz="2000" dirty="0" smtClean="0"/>
          </a:p>
          <a:p>
            <a:pPr marL="0" indent="0">
              <a:buNone/>
              <a:defRPr/>
            </a:pPr>
            <a:r>
              <a:rPr lang="th-TH" sz="2400" dirty="0" smtClean="0"/>
              <a:t>การโปรแกรม</a:t>
            </a:r>
            <a:endParaRPr lang="en-US" sz="2400" dirty="0" smtClean="0"/>
          </a:p>
          <a:p>
            <a:pPr>
              <a:defRPr/>
            </a:pPr>
            <a:r>
              <a:rPr lang="th-TH" sz="2400" dirty="0" smtClean="0"/>
              <a:t>รายการของคำสั่งเพื่อให้คอมพิวเตอร์ประมวลผลข้อมูล</a:t>
            </a:r>
            <a:endParaRPr lang="en-US" sz="2400" dirty="0" smtClean="0"/>
          </a:p>
          <a:p>
            <a:pPr>
              <a:defRPr/>
            </a:pPr>
            <a:r>
              <a:rPr lang="th-TH" sz="2400" dirty="0" smtClean="0"/>
              <a:t>วงจรการพัฒนาซอฟท์แวร์</a:t>
            </a:r>
            <a:endParaRPr lang="en-US" sz="2400" dirty="0" smtClean="0"/>
          </a:p>
          <a:p>
            <a:pPr marL="0" indent="0">
              <a:buNone/>
              <a:defRPr/>
            </a:pPr>
            <a:endParaRPr lang="en-US" sz="2400" dirty="0" smtClean="0"/>
          </a:p>
          <a:p>
            <a:pPr marL="0" indent="0">
              <a:buNone/>
            </a:pPr>
            <a:endParaRPr lang="en-US" sz="2800" dirty="0"/>
          </a:p>
        </p:txBody>
      </p:sp>
      <p:grpSp>
        <p:nvGrpSpPr>
          <p:cNvPr id="8" name="Group 7"/>
          <p:cNvGrpSpPr/>
          <p:nvPr/>
        </p:nvGrpSpPr>
        <p:grpSpPr>
          <a:xfrm>
            <a:off x="7319250" y="2102063"/>
            <a:ext cx="3627434" cy="3504668"/>
            <a:chOff x="7319250" y="2102063"/>
            <a:chExt cx="3627434" cy="3504668"/>
          </a:xfrm>
        </p:grpSpPr>
        <p:pic>
          <p:nvPicPr>
            <p:cNvPr id="6" name="Picture 5"/>
            <p:cNvPicPr>
              <a:picLocks noChangeAspect="1"/>
            </p:cNvPicPr>
            <p:nvPr/>
          </p:nvPicPr>
          <p:blipFill>
            <a:blip r:embed="rId4"/>
            <a:stretch>
              <a:fillRect/>
            </a:stretch>
          </p:blipFill>
          <p:spPr>
            <a:xfrm>
              <a:off x="7319250" y="2102063"/>
              <a:ext cx="3627434" cy="3273836"/>
            </a:xfrm>
            <a:prstGeom prst="rect">
              <a:avLst/>
            </a:prstGeom>
          </p:spPr>
        </p:pic>
        <p:sp>
          <p:nvSpPr>
            <p:cNvPr id="7" name="TextBox 6"/>
            <p:cNvSpPr txBox="1"/>
            <p:nvPr/>
          </p:nvSpPr>
          <p:spPr>
            <a:xfrm>
              <a:off x="7319250" y="5375899"/>
              <a:ext cx="3581400" cy="230832"/>
            </a:xfrm>
            <a:prstGeom prst="rect">
              <a:avLst/>
            </a:prstGeom>
            <a:noFill/>
          </p:spPr>
          <p:txBody>
            <a:bodyPr wrap="square" rtlCol="0">
              <a:spAutoFit/>
            </a:bodyPr>
            <a:lstStyle/>
            <a:p>
              <a:pPr algn="ctr"/>
              <a:r>
                <a:rPr lang="en-US" sz="900" dirty="0" smtClean="0"/>
                <a:t>Software Development Life Cycle</a:t>
              </a:r>
              <a:endParaRPr lang="en-US" sz="900" dirty="0"/>
            </a:p>
          </p:txBody>
        </p:sp>
      </p:grpSp>
    </p:spTree>
    <p:custDataLst>
      <p:tags r:id="rId1"/>
    </p:custDataLst>
    <p:extLst>
      <p:ext uri="{BB962C8B-B14F-4D97-AF65-F5344CB8AC3E}">
        <p14:creationId xmlns:p14="http://schemas.microsoft.com/office/powerpoint/2010/main" val="3780553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0"/>
            <a:ext cx="8274334" cy="1143000"/>
          </a:xfrm>
        </p:spPr>
        <p:txBody>
          <a:bodyPr/>
          <a:lstStyle/>
          <a:p>
            <a:r>
              <a:rPr lang="th-TH" dirty="0" smtClean="0"/>
              <a:t>ขั้นที่</a:t>
            </a:r>
            <a:r>
              <a:rPr lang="en-US" dirty="0" smtClean="0"/>
              <a:t> </a:t>
            </a:r>
            <a:r>
              <a:rPr lang="en-US" dirty="0"/>
              <a:t>1: </a:t>
            </a:r>
            <a:r>
              <a:rPr lang="th-TH" dirty="0" smtClean="0"/>
              <a:t>การกำหนดคุณลักษณะเฉพาะของโปรแกรม</a:t>
            </a:r>
            <a:endParaRPr lang="en-US" dirty="0"/>
          </a:p>
        </p:txBody>
      </p:sp>
      <p:sp>
        <p:nvSpPr>
          <p:cNvPr id="3" name="Content Placeholder 2"/>
          <p:cNvSpPr>
            <a:spLocks noGrp="1"/>
          </p:cNvSpPr>
          <p:nvPr>
            <p:ph idx="1"/>
          </p:nvPr>
        </p:nvSpPr>
        <p:spPr/>
        <p:txBody>
          <a:bodyPr/>
          <a:lstStyle/>
          <a:p>
            <a:pPr>
              <a:defRPr/>
            </a:pPr>
            <a:r>
              <a:rPr lang="th-TH" dirty="0" smtClean="0"/>
              <a:t>คำจำกัดความของโปรแกรม หรือเรียกอีกอย่างหนึ่งว่าการวิเคราะห์โปรแกรม</a:t>
            </a:r>
            <a:r>
              <a:rPr lang="en-US" dirty="0" smtClean="0"/>
              <a:t>(Program analysis)</a:t>
            </a:r>
            <a:endParaRPr lang="en-US" dirty="0"/>
          </a:p>
          <a:p>
            <a:pPr>
              <a:defRPr/>
            </a:pPr>
            <a:r>
              <a:rPr lang="th-TH" dirty="0" smtClean="0"/>
              <a:t>สิ่งที่ต้องทำในกระบวนการนี้มี 5 ขั้นตอน คือ</a:t>
            </a:r>
            <a:endParaRPr lang="en-US" dirty="0"/>
          </a:p>
          <a:p>
            <a:endParaRPr lang="en-US" dirty="0"/>
          </a:p>
        </p:txBody>
      </p:sp>
      <p:pic>
        <p:nvPicPr>
          <p:cNvPr id="5" name="Picture 5" descr="C:\Users\Glen\Documents\McGraw-Hill\OLeary-CE2012\ART\ole16805_ch14\ole16805_1402.jpg"/>
          <p:cNvPicPr>
            <a:picLocks noChangeAspect="1" noChangeArrowheads="1"/>
          </p:cNvPicPr>
          <p:nvPr/>
        </p:nvPicPr>
        <p:blipFill>
          <a:blip r:embed="rId4" cstate="print">
            <a:clrChange>
              <a:clrFrom>
                <a:srgbClr val="F8F9F3"/>
              </a:clrFrom>
              <a:clrTo>
                <a:srgbClr val="F8F9F3">
                  <a:alpha val="0"/>
                </a:srgbClr>
              </a:clrTo>
            </a:clrChange>
            <a:extLst>
              <a:ext uri="{28A0092B-C50C-407E-A947-70E740481C1C}">
                <a14:useLocalDpi xmlns:a14="http://schemas.microsoft.com/office/drawing/2010/main" val="0"/>
              </a:ext>
            </a:extLst>
          </a:blip>
          <a:srcRect/>
          <a:stretch>
            <a:fillRect/>
          </a:stretch>
        </p:blipFill>
        <p:spPr bwMode="auto">
          <a:xfrm>
            <a:off x="3425631" y="2819401"/>
            <a:ext cx="6035040" cy="3332719"/>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986834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คุณลักษณะเฉพาะของโปรแกรมจากขั้นที่ </a:t>
            </a:r>
            <a:r>
              <a:rPr lang="en-US" dirty="0" smtClean="0"/>
              <a:t>1</a:t>
            </a:r>
            <a:endParaRPr lang="en-US" dirty="0"/>
          </a:p>
        </p:txBody>
      </p:sp>
      <p:sp>
        <p:nvSpPr>
          <p:cNvPr id="3" name="Content Placeholder 2"/>
          <p:cNvSpPr>
            <a:spLocks noGrp="1"/>
          </p:cNvSpPr>
          <p:nvPr>
            <p:ph idx="1"/>
          </p:nvPr>
        </p:nvSpPr>
        <p:spPr>
          <a:xfrm>
            <a:off x="1506071" y="1636481"/>
            <a:ext cx="9508175" cy="2392680"/>
          </a:xfrm>
        </p:spPr>
        <p:txBody>
          <a:bodyPr>
            <a:noAutofit/>
          </a:bodyPr>
          <a:lstStyle/>
          <a:p>
            <a:pPr>
              <a:defRPr/>
            </a:pPr>
            <a:r>
              <a:rPr lang="th-TH" sz="2400" dirty="0" smtClean="0"/>
              <a:t>จุดประสงค์ของโปรแกรม</a:t>
            </a:r>
            <a:endParaRPr lang="en-US" sz="2400" dirty="0" smtClean="0"/>
          </a:p>
          <a:p>
            <a:pPr>
              <a:defRPr/>
            </a:pPr>
            <a:r>
              <a:rPr lang="th-TH" sz="2400" dirty="0" smtClean="0"/>
              <a:t>ผลลัพท์ที่คาดหวัง</a:t>
            </a:r>
            <a:endParaRPr lang="en-US" sz="2400" dirty="0"/>
          </a:p>
          <a:p>
            <a:pPr>
              <a:defRPr/>
            </a:pPr>
            <a:r>
              <a:rPr lang="th-TH" sz="2400" dirty="0" smtClean="0"/>
              <a:t>ข้อมูลอินพุตที่ต้องการ</a:t>
            </a:r>
            <a:endParaRPr lang="en-US" sz="2400" dirty="0"/>
          </a:p>
          <a:p>
            <a:pPr>
              <a:defRPr/>
            </a:pPr>
            <a:r>
              <a:rPr lang="th-TH" sz="2400" dirty="0" smtClean="0"/>
              <a:t>ขบวนการความต้องการ</a:t>
            </a:r>
            <a:endParaRPr lang="en-US" sz="2400" dirty="0"/>
          </a:p>
          <a:p>
            <a:pPr>
              <a:defRPr/>
            </a:pPr>
            <a:r>
              <a:rPr lang="th-TH" sz="2400" dirty="0" smtClean="0"/>
              <a:t>เอกสารประกอบ</a:t>
            </a:r>
            <a:endParaRPr lang="en-US" sz="2400" dirty="0"/>
          </a:p>
        </p:txBody>
      </p:sp>
      <p:grpSp>
        <p:nvGrpSpPr>
          <p:cNvPr id="11" name="Group 10"/>
          <p:cNvGrpSpPr/>
          <p:nvPr/>
        </p:nvGrpSpPr>
        <p:grpSpPr>
          <a:xfrm>
            <a:off x="6477000" y="1636481"/>
            <a:ext cx="5410200" cy="1936813"/>
            <a:chOff x="3581400" y="3733800"/>
            <a:chExt cx="5410200" cy="1936813"/>
          </a:xfrm>
        </p:grpSpPr>
        <p:pic>
          <p:nvPicPr>
            <p:cNvPr id="9" name="Picture 8"/>
            <p:cNvPicPr>
              <a:picLocks noChangeAspect="1"/>
            </p:cNvPicPr>
            <p:nvPr/>
          </p:nvPicPr>
          <p:blipFill>
            <a:blip r:embed="rId4"/>
            <a:stretch>
              <a:fillRect/>
            </a:stretch>
          </p:blipFill>
          <p:spPr>
            <a:xfrm>
              <a:off x="3581400" y="3733800"/>
              <a:ext cx="5410200" cy="1723480"/>
            </a:xfrm>
            <a:prstGeom prst="rect">
              <a:avLst/>
            </a:prstGeom>
          </p:spPr>
        </p:pic>
        <p:pic>
          <p:nvPicPr>
            <p:cNvPr id="10" name="Picture 9"/>
            <p:cNvPicPr>
              <a:picLocks noChangeAspect="1"/>
            </p:cNvPicPr>
            <p:nvPr/>
          </p:nvPicPr>
          <p:blipFill>
            <a:blip r:embed="rId5"/>
            <a:stretch>
              <a:fillRect/>
            </a:stretch>
          </p:blipFill>
          <p:spPr>
            <a:xfrm>
              <a:off x="5462158" y="5457280"/>
              <a:ext cx="1596000" cy="213333"/>
            </a:xfrm>
            <a:prstGeom prst="rect">
              <a:avLst/>
            </a:prstGeom>
          </p:spPr>
        </p:pic>
      </p:grpSp>
      <p:grpSp>
        <p:nvGrpSpPr>
          <p:cNvPr id="14" name="Group 13"/>
          <p:cNvGrpSpPr/>
          <p:nvPr/>
        </p:nvGrpSpPr>
        <p:grpSpPr>
          <a:xfrm>
            <a:off x="7675245" y="3586919"/>
            <a:ext cx="3339001" cy="1920000"/>
            <a:chOff x="7675245" y="3586919"/>
            <a:chExt cx="3339001" cy="1920000"/>
          </a:xfrm>
        </p:grpSpPr>
        <p:pic>
          <p:nvPicPr>
            <p:cNvPr id="12" name="Picture 11"/>
            <p:cNvPicPr>
              <a:picLocks noChangeAspect="1"/>
            </p:cNvPicPr>
            <p:nvPr/>
          </p:nvPicPr>
          <p:blipFill>
            <a:blip r:embed="rId6"/>
            <a:stretch>
              <a:fillRect/>
            </a:stretch>
          </p:blipFill>
          <p:spPr>
            <a:xfrm>
              <a:off x="7675245" y="3586919"/>
              <a:ext cx="3339001" cy="1696000"/>
            </a:xfrm>
            <a:prstGeom prst="rect">
              <a:avLst/>
            </a:prstGeom>
          </p:spPr>
        </p:pic>
        <p:pic>
          <p:nvPicPr>
            <p:cNvPr id="13" name="Picture 12"/>
            <p:cNvPicPr>
              <a:picLocks noChangeAspect="1"/>
            </p:cNvPicPr>
            <p:nvPr/>
          </p:nvPicPr>
          <p:blipFill>
            <a:blip r:embed="rId7"/>
            <a:stretch>
              <a:fillRect/>
            </a:stretch>
          </p:blipFill>
          <p:spPr>
            <a:xfrm>
              <a:off x="7885245" y="5282919"/>
              <a:ext cx="2919000" cy="224000"/>
            </a:xfrm>
            <a:prstGeom prst="rect">
              <a:avLst/>
            </a:prstGeom>
          </p:spPr>
        </p:pic>
      </p:grpSp>
    </p:spTree>
    <p:custDataLst>
      <p:tags r:id="rId1"/>
    </p:custDataLst>
    <p:extLst>
      <p:ext uri="{BB962C8B-B14F-4D97-AF65-F5344CB8AC3E}">
        <p14:creationId xmlns:p14="http://schemas.microsoft.com/office/powerpoint/2010/main" val="6990160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ขั้นที่</a:t>
            </a:r>
            <a:r>
              <a:rPr lang="en-US" dirty="0" smtClean="0"/>
              <a:t> </a:t>
            </a:r>
            <a:r>
              <a:rPr lang="en-US" dirty="0"/>
              <a:t>2: </a:t>
            </a:r>
            <a:r>
              <a:rPr lang="th-TH" dirty="0" smtClean="0"/>
              <a:t>การออกแบบโปรแกรม</a:t>
            </a:r>
            <a:endParaRPr lang="en-US" dirty="0"/>
          </a:p>
        </p:txBody>
      </p:sp>
      <p:sp>
        <p:nvSpPr>
          <p:cNvPr id="3" name="Content Placeholder 2"/>
          <p:cNvSpPr>
            <a:spLocks noGrp="1"/>
          </p:cNvSpPr>
          <p:nvPr>
            <p:ph idx="1"/>
          </p:nvPr>
        </p:nvSpPr>
        <p:spPr>
          <a:xfrm>
            <a:off x="1506071" y="1821727"/>
            <a:ext cx="9508175" cy="4308938"/>
          </a:xfrm>
        </p:spPr>
        <p:txBody>
          <a:bodyPr>
            <a:normAutofit/>
          </a:bodyPr>
          <a:lstStyle/>
          <a:p>
            <a:pPr>
              <a:defRPr/>
            </a:pPr>
            <a:r>
              <a:rPr lang="th-TH" sz="2400" dirty="0" smtClean="0"/>
              <a:t>วางแผนการทำงานโดยใช้เทคนิคการพัฒนาโปรแกรมแบบโครงสร้าง</a:t>
            </a:r>
            <a:endParaRPr lang="en-US" sz="2400" dirty="0"/>
          </a:p>
          <a:p>
            <a:pPr lvl="1">
              <a:defRPr/>
            </a:pPr>
            <a:r>
              <a:rPr lang="th-TH" sz="2000" dirty="0" smtClean="0">
                <a:hlinkClick r:id="rId4" action="ppaction://hlinksldjump"/>
              </a:rPr>
              <a:t>การออกแบบโปรแกรมแบบบนลงล่าง</a:t>
            </a:r>
            <a:endParaRPr lang="en-US" sz="2000" dirty="0"/>
          </a:p>
          <a:p>
            <a:pPr lvl="1">
              <a:defRPr/>
            </a:pPr>
            <a:r>
              <a:rPr lang="th-TH" sz="2000" dirty="0" smtClean="0">
                <a:hlinkClick r:id="rId5" action="ppaction://hlinksldjump"/>
              </a:rPr>
              <a:t>คำสั่งเทียม</a:t>
            </a:r>
            <a:endParaRPr lang="en-US" sz="2000" dirty="0"/>
          </a:p>
          <a:p>
            <a:pPr lvl="1">
              <a:defRPr/>
            </a:pPr>
            <a:r>
              <a:rPr lang="th-TH" sz="2000" dirty="0" smtClean="0">
                <a:hlinkClick r:id="rId6" action="ppaction://hlinksldjump"/>
              </a:rPr>
              <a:t>ภาพการไลของโปรแกรม</a:t>
            </a:r>
            <a:endParaRPr lang="en-US" sz="2000" dirty="0"/>
          </a:p>
          <a:p>
            <a:pPr lvl="1">
              <a:defRPr/>
            </a:pPr>
            <a:r>
              <a:rPr lang="th-TH" sz="2000" dirty="0" smtClean="0">
                <a:hlinkClick r:id="rId7" action="ppaction://hlinksldjump"/>
              </a:rPr>
              <a:t>โครงสร้างตรรก</a:t>
            </a:r>
            <a:endParaRPr lang="en-US" sz="2000" dirty="0"/>
          </a:p>
          <a:p>
            <a:endParaRPr lang="en-US" sz="2400" dirty="0"/>
          </a:p>
        </p:txBody>
      </p:sp>
      <p:pic>
        <p:nvPicPr>
          <p:cNvPr id="5" name="Picture 5" descr="C:\Users\Glen\Documents\McGraw-Hill\OLeary-CE2012\ART\ole16805_ch14\ole16805_1406.jpg"/>
          <p:cNvPicPr>
            <a:picLocks noChangeAspect="1" noChangeArrowheads="1"/>
          </p:cNvPicPr>
          <p:nvPr/>
        </p:nvPicPr>
        <p:blipFill>
          <a:blip r:embed="rId8" cstate="print">
            <a:clrChange>
              <a:clrFrom>
                <a:srgbClr val="F7F8F2"/>
              </a:clrFrom>
              <a:clrTo>
                <a:srgbClr val="F7F8F2">
                  <a:alpha val="0"/>
                </a:srgbClr>
              </a:clrTo>
            </a:clrChange>
            <a:extLst>
              <a:ext uri="{28A0092B-C50C-407E-A947-70E740481C1C}">
                <a14:useLocalDpi xmlns:a14="http://schemas.microsoft.com/office/drawing/2010/main" val="0"/>
              </a:ext>
            </a:extLst>
          </a:blip>
          <a:srcRect/>
          <a:stretch>
            <a:fillRect/>
          </a:stretch>
        </p:blipFill>
        <p:spPr bwMode="auto">
          <a:xfrm>
            <a:off x="7467600" y="2218459"/>
            <a:ext cx="4206240" cy="391220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835720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การออกแบบโปรแกรมแบบบนลงล่าง</a:t>
            </a:r>
            <a:endParaRPr lang="en-US" dirty="0"/>
          </a:p>
        </p:txBody>
      </p:sp>
      <p:sp>
        <p:nvSpPr>
          <p:cNvPr id="3" name="Content Placeholder 2"/>
          <p:cNvSpPr>
            <a:spLocks noGrp="1"/>
          </p:cNvSpPr>
          <p:nvPr>
            <p:ph idx="1"/>
          </p:nvPr>
        </p:nvSpPr>
        <p:spPr>
          <a:xfrm>
            <a:off x="1506071" y="1650220"/>
            <a:ext cx="9508175" cy="4308938"/>
          </a:xfrm>
        </p:spPr>
        <p:txBody>
          <a:bodyPr>
            <a:normAutofit/>
          </a:bodyPr>
          <a:lstStyle/>
          <a:p>
            <a:pPr>
              <a:defRPr/>
            </a:pPr>
            <a:r>
              <a:rPr lang="th-TH" sz="2400" dirty="0" smtClean="0"/>
              <a:t>ระบุโมดูลต่างๆที่จำเป็นขอ.โปรแกรม</a:t>
            </a:r>
            <a:endParaRPr lang="en-US" sz="2400" dirty="0"/>
          </a:p>
        </p:txBody>
      </p:sp>
      <p:pic>
        <p:nvPicPr>
          <p:cNvPr id="5" name="Picture 6" descr="C:\Users\Glen\Documents\McGraw-Hill\OLeary-CE2012\ART\ole16805_ch14\ole16805_1407.jpg"/>
          <p:cNvPicPr>
            <a:picLocks noChangeAspect="1" noChangeArrowheads="1"/>
          </p:cNvPicPr>
          <p:nvPr/>
        </p:nvPicPr>
        <p:blipFill>
          <a:blip r:embed="rId4" cstate="print">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3562678" y="2194496"/>
            <a:ext cx="5394960" cy="4073965"/>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6" name="Text Box 4">
            <a:hlinkClick r:id="rId5" action="ppaction://hlinksldjump"/>
          </p:cNvPr>
          <p:cNvSpPr txBox="1">
            <a:spLocks noChangeArrowheads="1"/>
          </p:cNvSpPr>
          <p:nvPr/>
        </p:nvSpPr>
        <p:spPr bwMode="auto">
          <a:xfrm>
            <a:off x="9296401" y="5760721"/>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chemeClr val="tx2"/>
                </a:solidFill>
                <a:hlinkClick r:id="rId6" action="ppaction://hlinksldjump"/>
              </a:rPr>
              <a:t>Return</a:t>
            </a:r>
            <a:endParaRPr lang="en-US" sz="2000" b="1" dirty="0">
              <a:solidFill>
                <a:schemeClr val="tx2"/>
              </a:solidFill>
            </a:endParaRPr>
          </a:p>
        </p:txBody>
      </p:sp>
    </p:spTree>
    <p:custDataLst>
      <p:tags r:id="rId1"/>
    </p:custDataLst>
    <p:extLst>
      <p:ext uri="{BB962C8B-B14F-4D97-AF65-F5344CB8AC3E}">
        <p14:creationId xmlns:p14="http://schemas.microsoft.com/office/powerpoint/2010/main" val="351720951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03" y="10297"/>
            <a:ext cx="8274334" cy="1143000"/>
          </a:xfrm>
        </p:spPr>
        <p:txBody>
          <a:bodyPr/>
          <a:lstStyle/>
          <a:p>
            <a:r>
              <a:rPr lang="th-TH" dirty="0" smtClean="0"/>
              <a:t>รหัสเทียม</a:t>
            </a:r>
            <a:endParaRPr lang="en-US" dirty="0"/>
          </a:p>
        </p:txBody>
      </p:sp>
      <p:sp>
        <p:nvSpPr>
          <p:cNvPr id="3" name="Content Placeholder 2"/>
          <p:cNvSpPr>
            <a:spLocks noGrp="1"/>
          </p:cNvSpPr>
          <p:nvPr>
            <p:ph idx="1"/>
          </p:nvPr>
        </p:nvSpPr>
        <p:spPr>
          <a:xfrm>
            <a:off x="1665003" y="1677929"/>
            <a:ext cx="9508175" cy="4308938"/>
          </a:xfrm>
        </p:spPr>
        <p:txBody>
          <a:bodyPr/>
          <a:lstStyle/>
          <a:p>
            <a:r>
              <a:rPr lang="th-TH" sz="2400" dirty="0" smtClean="0"/>
              <a:t>เขียนโครงร่างของตรรกะและสรุปโปรแกรมที่คุณเขียน</a:t>
            </a:r>
            <a:endParaRPr lang="en-US" sz="2400" dirty="0"/>
          </a:p>
          <a:p>
            <a:endParaRPr lang="en-US" dirty="0"/>
          </a:p>
        </p:txBody>
      </p:sp>
      <p:pic>
        <p:nvPicPr>
          <p:cNvPr id="5" name="Picture 6" descr="C:\Users\Glen\Documents\McGraw-Hill\OLeary-CE2012\ART\ole16805_ch14\ole16805_14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484" y="2840039"/>
            <a:ext cx="4859337"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hlinkClick r:id="rId5" action="ppaction://hlinksldjump"/>
          </p:cNvPr>
          <p:cNvSpPr txBox="1">
            <a:spLocks noChangeArrowheads="1"/>
          </p:cNvSpPr>
          <p:nvPr/>
        </p:nvSpPr>
        <p:spPr bwMode="auto">
          <a:xfrm>
            <a:off x="9296401" y="5760721"/>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chemeClr val="tx2"/>
                </a:solidFill>
                <a:hlinkClick r:id="rId6" action="ppaction://hlinksldjump"/>
              </a:rPr>
              <a:t>Return</a:t>
            </a:r>
            <a:endParaRPr lang="en-US" sz="2000" b="1" dirty="0">
              <a:solidFill>
                <a:schemeClr val="tx2"/>
              </a:solidFill>
            </a:endParaRPr>
          </a:p>
        </p:txBody>
      </p:sp>
    </p:spTree>
    <p:custDataLst>
      <p:tags r:id="rId1"/>
    </p:custDataLst>
    <p:extLst>
      <p:ext uri="{BB962C8B-B14F-4D97-AF65-F5344CB8AC3E}">
        <p14:creationId xmlns:p14="http://schemas.microsoft.com/office/powerpoint/2010/main" val="125178872"/>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Graw2015">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Graw2015" id="{BCED755F-4E1D-4687-9F51-53EA2D66BA80}" vid="{A1033290-D7F5-4120-94F9-946D33452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McGraw2015</Template>
  <TotalTime>1173</TotalTime>
  <Words>2857</Words>
  <Application>Microsoft Office PowerPoint</Application>
  <PresentationFormat>Widescreen</PresentationFormat>
  <Paragraphs>270</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宋体</vt:lpstr>
      <vt:lpstr>Arial</vt:lpstr>
      <vt:lpstr>Calibri</vt:lpstr>
      <vt:lpstr>Cordia New</vt:lpstr>
      <vt:lpstr>Times New Roman</vt:lpstr>
      <vt:lpstr>McGraw2015</vt:lpstr>
      <vt:lpstr>Programming and Languages การโปรแกรมและภาษาโปรแกรม</vt:lpstr>
      <vt:lpstr>วัตถุประสงค์การเรียนรู้</vt:lpstr>
      <vt:lpstr>เกริ่นนำ</vt:lpstr>
      <vt:lpstr>โปรแกรมและการเขียนโปรแกรม</vt:lpstr>
      <vt:lpstr>ขั้นที่ 1: การกำหนดคุณลักษณะเฉพาะของโปรแกรม</vt:lpstr>
      <vt:lpstr>คุณลักษณะเฉพาะของโปรแกรมจากขั้นที่ 1</vt:lpstr>
      <vt:lpstr>ขั้นที่ 2: การออกแบบโปรแกรม</vt:lpstr>
      <vt:lpstr>การออกแบบโปรแกรมแบบบนลงล่าง</vt:lpstr>
      <vt:lpstr>รหัสเทียม</vt:lpstr>
      <vt:lpstr>Flowcharts</vt:lpstr>
      <vt:lpstr>โครงสร้างตรรกะ</vt:lpstr>
      <vt:lpstr>ขั้นที่ 3 การเขียนโปรแกรม</vt:lpstr>
      <vt:lpstr>ขั้นที่ 3 การเขียนโปรแกรม</vt:lpstr>
      <vt:lpstr>ขั้นที่ 4: การทดสอบโปรแกรม</vt:lpstr>
      <vt:lpstr>ขั้นที่ 5: เอกสารเกี่ยวกับโปรแกรม</vt:lpstr>
      <vt:lpstr>ขั้นที่ 6: การบำรุงรักษาโปรแกรม</vt:lpstr>
      <vt:lpstr>Case Tools และ การพัฒนาโปรแกรมเชิงวัตถุ</vt:lpstr>
      <vt:lpstr>ยุคสมัยของภาษาโปรแกรม</vt:lpstr>
      <vt:lpstr>ยุคสมัยของภาษาโปรแกรม(ต่อ)</vt:lpstr>
      <vt:lpstr>อาชีพในสาย IT</vt:lpstr>
      <vt:lpstr>มองไปในอนาคต ~ หุ่นยนต์ที่คุณสามารถโปรแกรมเองได้</vt:lpstr>
      <vt:lpstr>คำถามปลายเปิด</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dc:title>
  <dc:creator>Rachelle</dc:creator>
  <cp:lastModifiedBy>sasalak tongkaw</cp:lastModifiedBy>
  <cp:revision>57</cp:revision>
  <dcterms:created xsi:type="dcterms:W3CDTF">2012-12-20T00:29:46Z</dcterms:created>
  <dcterms:modified xsi:type="dcterms:W3CDTF">2015-05-28T11:05:41Z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F0EDA38E-55AB-4D31-9557-EB507AD9D029</vt:lpwstr>
  </property>
  <property fmtid="{D5CDD505-2E9C-101B-9397-08002B2CF9AE}" pid="3" name="ArticulatePath">
    <vt:lpwstr>OLeary_CE_2015_PPT_Ch13</vt:lpwstr>
  </property>
</Properties>
</file>