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notesSlides/notesSlide11.xml" ContentType="application/vnd.openxmlformats-officedocument.presentationml.notesSlide+xml"/>
  <Override PartName="/ppt/tags/tag17.xml" ContentType="application/vnd.openxmlformats-officedocument.presentationml.tags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notesSlides/notesSlide14.xml" ContentType="application/vnd.openxmlformats-officedocument.presentationml.notesSlide+xml"/>
  <Override PartName="/ppt/tags/tag20.xml" ContentType="application/vnd.openxmlformats-officedocument.presentationml.tags+xml"/>
  <Override PartName="/ppt/notesSlides/notesSlide15.xml" ContentType="application/vnd.openxmlformats-officedocument.presentationml.notesSlide+xml"/>
  <Override PartName="/ppt/tags/tag21.xml" ContentType="application/vnd.openxmlformats-officedocument.presentationml.tags+xml"/>
  <Override PartName="/ppt/notesSlides/notesSlide16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7.xml" ContentType="application/vnd.openxmlformats-officedocument.presentationml.notesSlide+xml"/>
  <Override PartName="/ppt/tags/tag25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4"/>
  </p:notesMasterIdLst>
  <p:sldIdLst>
    <p:sldId id="27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77" r:id="rId11"/>
    <p:sldId id="279" r:id="rId12"/>
    <p:sldId id="267" r:id="rId13"/>
    <p:sldId id="280" r:id="rId14"/>
    <p:sldId id="268" r:id="rId15"/>
    <p:sldId id="269" r:id="rId16"/>
    <p:sldId id="270" r:id="rId17"/>
    <p:sldId id="278" r:id="rId18"/>
    <p:sldId id="271" r:id="rId19"/>
    <p:sldId id="281" r:id="rId20"/>
    <p:sldId id="272" r:id="rId21"/>
    <p:sldId id="273" r:id="rId22"/>
    <p:sldId id="27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9" autoAdjust="0"/>
    <p:restoredTop sz="92487" autoAdjust="0"/>
  </p:normalViewPr>
  <p:slideViewPr>
    <p:cSldViewPr>
      <p:cViewPr varScale="1">
        <p:scale>
          <a:sx n="69" d="100"/>
          <a:sy n="69" d="100"/>
        </p:scale>
        <p:origin x="84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D5E07-AD7A-4AC8-9022-5708EC644BB8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0AC7A-0DB3-4ED5-A7AA-2DE812E84A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3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156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5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659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7343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04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8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0847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9289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618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072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121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baseline="0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During Phase I, you have received a request from a user to see if there is a more efficient or easier way to get his/her job done</a:t>
            </a:r>
          </a:p>
          <a:p>
            <a:pPr eaLnBrk="1" hangingPunct="1">
              <a:buFontTx/>
              <a:buChar char="•"/>
            </a:pPr>
            <a:r>
              <a:rPr lang="en-US" dirty="0" smtClean="0"/>
              <a:t>There are three tasks to be completed: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The problem is “defined” by you in coordination with the user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Suggesting Alternative Systems.</a:t>
            </a:r>
            <a:r>
              <a:rPr lang="en-US" baseline="0" dirty="0" smtClean="0"/>
              <a:t> </a:t>
            </a:r>
          </a:p>
          <a:p>
            <a:pPr lvl="1" eaLnBrk="1" hangingPunct="1">
              <a:buFontTx/>
              <a:buChar char="•"/>
            </a:pPr>
            <a:r>
              <a:rPr lang="en-US" dirty="0" smtClean="0"/>
              <a:t>Prepare a short report to submit to higher management to see if management will finance the second phase </a:t>
            </a:r>
            <a:r>
              <a:rPr lang="en-US" sz="1100" dirty="0" smtClean="0"/>
              <a:t>–</a:t>
            </a:r>
            <a:r>
              <a:rPr lang="en-US" dirty="0" smtClean="0"/>
              <a:t> Systems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546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680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9697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eaLnBrk="1" hangingPunct="1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7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878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755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C3BD6-6E9E-4EC5-9EB7-9EF59D084D06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175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1351243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Copyright © 2015 McGraw-Hill Education.</a:t>
            </a:r>
            <a:r>
              <a:rPr lang="en-IN" altLang="en-US" sz="1000" baseline="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 </a:t>
            </a:r>
            <a:r>
              <a:rPr lang="en-IN" altLang="en-US" sz="10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All rights reserved. No reproduction or distribution without the prior written consent of McGraw-Hill Education.</a:t>
            </a:r>
            <a:endParaRPr lang="en-IN" altLang="en-US" sz="1000" dirty="0">
              <a:solidFill>
                <a:schemeClr val="bg1"/>
              </a:solidFill>
              <a:latin typeface="Times New Roman" charset="0"/>
              <a:cs typeface="Times New Roman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2"/>
            <a:ext cx="12201613" cy="2453267"/>
            <a:chOff x="0" y="0"/>
            <a:chExt cx="12201613" cy="2453267"/>
          </a:xfr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70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6200000" scaled="1"/>
            <a:tileRect/>
          </a:gradFill>
        </p:grpSpPr>
        <p:sp>
          <p:nvSpPr>
            <p:cNvPr id="24" name="Rectangle 4"/>
            <p:cNvSpPr/>
            <p:nvPr/>
          </p:nvSpPr>
          <p:spPr>
            <a:xfrm>
              <a:off x="0" y="0"/>
              <a:ext cx="6217920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0868" h="2453267">
                  <a:moveTo>
                    <a:pt x="11151" y="0"/>
                  </a:moveTo>
                  <a:lnTo>
                    <a:pt x="6110868" y="0"/>
                  </a:lnTo>
                  <a:lnTo>
                    <a:pt x="6088565" y="2442116"/>
                  </a:lnTo>
                  <a:lnTo>
                    <a:pt x="4003288" y="2453267"/>
                  </a:lnTo>
                  <a:lnTo>
                    <a:pt x="0" y="1282390"/>
                  </a:lnTo>
                  <a:lnTo>
                    <a:pt x="11151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5" name="Rectangle 4"/>
            <p:cNvSpPr/>
            <p:nvPr/>
          </p:nvSpPr>
          <p:spPr>
            <a:xfrm flipH="1">
              <a:off x="5983316" y="0"/>
              <a:ext cx="6218297" cy="2453267"/>
            </a:xfrm>
            <a:custGeom>
              <a:avLst/>
              <a:gdLst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2497873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11151 w 6099717"/>
                <a:gd name="connsiteY3" fmla="*/ 1460810 h 2497873"/>
                <a:gd name="connsiteX4" fmla="*/ 0 w 6099717"/>
                <a:gd name="connsiteY4" fmla="*/ 0 h 2497873"/>
                <a:gd name="connsiteX0" fmla="*/ 0 w 6099717"/>
                <a:gd name="connsiteY0" fmla="*/ 0 h 2497873"/>
                <a:gd name="connsiteX1" fmla="*/ 6099717 w 6099717"/>
                <a:gd name="connsiteY1" fmla="*/ 0 h 2497873"/>
                <a:gd name="connsiteX2" fmla="*/ 6099717 w 6099717"/>
                <a:gd name="connsiteY2" fmla="*/ 2497873 h 2497873"/>
                <a:gd name="connsiteX3" fmla="*/ 0 w 6099717"/>
                <a:gd name="connsiteY3" fmla="*/ 1349297 h 2497873"/>
                <a:gd name="connsiteX4" fmla="*/ 0 w 6099717"/>
                <a:gd name="connsiteY4" fmla="*/ 0 h 2497873"/>
                <a:gd name="connsiteX0" fmla="*/ 0 w 6099717"/>
                <a:gd name="connsiteY0" fmla="*/ 0 h 3077736"/>
                <a:gd name="connsiteX1" fmla="*/ 6099717 w 6099717"/>
                <a:gd name="connsiteY1" fmla="*/ 0 h 3077736"/>
                <a:gd name="connsiteX2" fmla="*/ 6055112 w 6099717"/>
                <a:gd name="connsiteY2" fmla="*/ 3077736 h 3077736"/>
                <a:gd name="connsiteX3" fmla="*/ 0 w 6099717"/>
                <a:gd name="connsiteY3" fmla="*/ 1349297 h 3077736"/>
                <a:gd name="connsiteX4" fmla="*/ 0 w 6099717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0 w 6110868"/>
                <a:gd name="connsiteY3" fmla="*/ 1282390 h 3077736"/>
                <a:gd name="connsiteX4" fmla="*/ 11151 w 6110868"/>
                <a:gd name="connsiteY4" fmla="*/ 0 h 3077736"/>
                <a:gd name="connsiteX0" fmla="*/ 11151 w 6110868"/>
                <a:gd name="connsiteY0" fmla="*/ 0 h 3077736"/>
                <a:gd name="connsiteX1" fmla="*/ 6110868 w 6110868"/>
                <a:gd name="connsiteY1" fmla="*/ 0 h 3077736"/>
                <a:gd name="connsiteX2" fmla="*/ 6066263 w 6110868"/>
                <a:gd name="connsiteY2" fmla="*/ 3077736 h 3077736"/>
                <a:gd name="connsiteX3" fmla="*/ 4003288 w 6110868"/>
                <a:gd name="connsiteY3" fmla="*/ 2453267 h 3077736"/>
                <a:gd name="connsiteX4" fmla="*/ 0 w 6110868"/>
                <a:gd name="connsiteY4" fmla="*/ 1282390 h 3077736"/>
                <a:gd name="connsiteX5" fmla="*/ 11151 w 6110868"/>
                <a:gd name="connsiteY5" fmla="*/ 0 h 3077736"/>
                <a:gd name="connsiteX0" fmla="*/ 11151 w 6110868"/>
                <a:gd name="connsiteY0" fmla="*/ 0 h 2453267"/>
                <a:gd name="connsiteX1" fmla="*/ 6110868 w 6110868"/>
                <a:gd name="connsiteY1" fmla="*/ 0 h 2453267"/>
                <a:gd name="connsiteX2" fmla="*/ 6088565 w 6110868"/>
                <a:gd name="connsiteY2" fmla="*/ 2442116 h 2453267"/>
                <a:gd name="connsiteX3" fmla="*/ 4003288 w 6110868"/>
                <a:gd name="connsiteY3" fmla="*/ 2453267 h 2453267"/>
                <a:gd name="connsiteX4" fmla="*/ 0 w 6110868"/>
                <a:gd name="connsiteY4" fmla="*/ 1282390 h 2453267"/>
                <a:gd name="connsiteX5" fmla="*/ 11151 w 6110868"/>
                <a:gd name="connsiteY5" fmla="*/ 0 h 2453267"/>
                <a:gd name="connsiteX0" fmla="*/ 0 w 6111239"/>
                <a:gd name="connsiteY0" fmla="*/ 0 h 2453267"/>
                <a:gd name="connsiteX1" fmla="*/ 6111239 w 6111239"/>
                <a:gd name="connsiteY1" fmla="*/ 0 h 2453267"/>
                <a:gd name="connsiteX2" fmla="*/ 6088936 w 6111239"/>
                <a:gd name="connsiteY2" fmla="*/ 2442116 h 2453267"/>
                <a:gd name="connsiteX3" fmla="*/ 4003659 w 6111239"/>
                <a:gd name="connsiteY3" fmla="*/ 2453267 h 2453267"/>
                <a:gd name="connsiteX4" fmla="*/ 371 w 6111239"/>
                <a:gd name="connsiteY4" fmla="*/ 1282390 h 2453267"/>
                <a:gd name="connsiteX5" fmla="*/ 0 w 6111239"/>
                <a:gd name="connsiteY5" fmla="*/ 0 h 245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111239" h="2453267">
                  <a:moveTo>
                    <a:pt x="0" y="0"/>
                  </a:moveTo>
                  <a:lnTo>
                    <a:pt x="6111239" y="0"/>
                  </a:lnTo>
                  <a:lnTo>
                    <a:pt x="6088936" y="2442116"/>
                  </a:lnTo>
                  <a:lnTo>
                    <a:pt x="4003659" y="2453267"/>
                  </a:lnTo>
                  <a:lnTo>
                    <a:pt x="371" y="1282390"/>
                  </a:lnTo>
                  <a:cubicBezTo>
                    <a:pt x="247" y="854927"/>
                    <a:pt x="124" y="42746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3359" y="2"/>
            <a:ext cx="7887343" cy="2121677"/>
          </a:xfrm>
          <a:prstGeom prst="rect">
            <a:avLst/>
          </a:prstGeom>
          <a:noFill/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l">
              <a:defRPr sz="6000" b="1" cap="none" spc="-113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  <a:latin typeface="Angsana New" pitchFamily="18" charset="-34"/>
                <a:cs typeface="Angsana New" pitchFamily="18" charset="-34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-19669" y="0"/>
            <a:ext cx="1335514" cy="1234440"/>
            <a:chOff x="-19670" y="71081"/>
            <a:chExt cx="1335514" cy="1280160"/>
          </a:xfrm>
          <a:solidFill>
            <a:schemeClr val="accent3"/>
          </a:solidFill>
        </p:grpSpPr>
        <p:sp>
          <p:nvSpPr>
            <p:cNvPr id="18" name="Freeform 17"/>
            <p:cNvSpPr/>
            <p:nvPr userDrawn="1"/>
          </p:nvSpPr>
          <p:spPr>
            <a:xfrm flipH="1">
              <a:off x="0" y="71081"/>
              <a:ext cx="1315844" cy="1280160"/>
            </a:xfrm>
            <a:custGeom>
              <a:avLst/>
              <a:gdLst>
                <a:gd name="connsiteX0" fmla="*/ 314957 w 1005840"/>
                <a:gd name="connsiteY0" fmla="*/ 0 h 1280160"/>
                <a:gd name="connsiteX1" fmla="*/ 1005840 w 1005840"/>
                <a:gd name="connsiteY1" fmla="*/ 0 h 1280160"/>
                <a:gd name="connsiteX2" fmla="*/ 1005840 w 1005840"/>
                <a:gd name="connsiteY2" fmla="*/ 1280160 h 1280160"/>
                <a:gd name="connsiteX3" fmla="*/ 314957 w 1005840"/>
                <a:gd name="connsiteY3" fmla="*/ 1280160 h 1280160"/>
                <a:gd name="connsiteX4" fmla="*/ 6398 w 1005840"/>
                <a:gd name="connsiteY4" fmla="*/ 1028677 h 1280160"/>
                <a:gd name="connsiteX5" fmla="*/ 0 w 1005840"/>
                <a:gd name="connsiteY5" fmla="*/ 965212 h 1280160"/>
                <a:gd name="connsiteX6" fmla="*/ 0 w 1005840"/>
                <a:gd name="connsiteY6" fmla="*/ 314948 h 1280160"/>
                <a:gd name="connsiteX7" fmla="*/ 6398 w 1005840"/>
                <a:gd name="connsiteY7" fmla="*/ 251483 h 1280160"/>
                <a:gd name="connsiteX8" fmla="*/ 251482 w 1005840"/>
                <a:gd name="connsiteY8" fmla="*/ 6399 h 1280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5840" h="1280160">
                  <a:moveTo>
                    <a:pt x="314957" y="0"/>
                  </a:moveTo>
                  <a:lnTo>
                    <a:pt x="1005840" y="0"/>
                  </a:lnTo>
                  <a:lnTo>
                    <a:pt x="1005840" y="1280160"/>
                  </a:lnTo>
                  <a:lnTo>
                    <a:pt x="314957" y="1280160"/>
                  </a:lnTo>
                  <a:cubicBezTo>
                    <a:pt x="162753" y="1280160"/>
                    <a:pt x="35766" y="1172199"/>
                    <a:pt x="6398" y="1028677"/>
                  </a:cubicBezTo>
                  <a:lnTo>
                    <a:pt x="0" y="965212"/>
                  </a:lnTo>
                  <a:lnTo>
                    <a:pt x="0" y="314948"/>
                  </a:lnTo>
                  <a:lnTo>
                    <a:pt x="6398" y="251483"/>
                  </a:lnTo>
                  <a:cubicBezTo>
                    <a:pt x="31571" y="128465"/>
                    <a:pt x="128464" y="31572"/>
                    <a:pt x="251482" y="6399"/>
                  </a:cubicBezTo>
                  <a:close/>
                </a:path>
              </a:pathLst>
            </a:cu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 rot="16200000">
              <a:off x="-262461" y="374080"/>
              <a:ext cx="107035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3200" dirty="0" smtClean="0">
                  <a:solidFill>
                    <a:schemeClr val="bg1"/>
                  </a:solidFill>
                  <a:latin typeface="Angsana New" pitchFamily="18" charset="-34"/>
                  <a:cs typeface="Angsana New" pitchFamily="18" charset="-34"/>
                </a:rPr>
                <a:t>บทที่</a:t>
              </a:r>
              <a:endParaRPr lang="en-US" sz="3200" dirty="0">
                <a:solidFill>
                  <a:schemeClr val="bg1"/>
                </a:solidFill>
                <a:latin typeface="Angsana New" pitchFamily="18" charset="-34"/>
                <a:cs typeface="Angsana New" pitchFamily="18" charset="-34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 flipV="1">
            <a:off x="4083331" y="2407546"/>
            <a:ext cx="4099367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Rectangle 28"/>
          <p:cNvSpPr/>
          <p:nvPr/>
        </p:nvSpPr>
        <p:spPr>
          <a:xfrm rot="20641458" flipV="1">
            <a:off x="8091807" y="1824352"/>
            <a:ext cx="420624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1" name="Rectangle 30"/>
          <p:cNvSpPr/>
          <p:nvPr/>
        </p:nvSpPr>
        <p:spPr>
          <a:xfrm rot="958542" flipH="1" flipV="1">
            <a:off x="-112056" y="1813399"/>
            <a:ext cx="4297680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10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79917" y="2125042"/>
            <a:ext cx="8753763" cy="2323374"/>
          </a:xfrm>
          <a:prstGeom prst="roundRect">
            <a:avLst/>
          </a:prstGeom>
          <a:solidFill>
            <a:schemeClr val="accent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300" baseline="0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enter quotation text.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79917" y="4613565"/>
            <a:ext cx="8753763" cy="141349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 smtClean="0"/>
              <a:t>Click to enter caption.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03411" y="1648497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“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6100" y="3291031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n-US" sz="9150" dirty="0" smtClean="0">
                <a:solidFill>
                  <a:schemeClr val="accent5">
                    <a:lumMod val="75000"/>
                  </a:schemeClr>
                </a:solidFill>
              </a:rPr>
              <a:t>”</a:t>
            </a:r>
            <a:endParaRPr lang="en-US" sz="915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62965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6071" y="0"/>
            <a:ext cx="10588699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000" dirty="0">
                <a:latin typeface="Angsana New" pitchFamily="18" charset="-34"/>
                <a:cs typeface="Angsana New" pitchFamily="18" charset="-34"/>
              </a:defRPr>
            </a:lvl1pPr>
          </a:lstStyle>
          <a:p>
            <a:pPr lvl="0"/>
            <a:r>
              <a:rPr lang="en-US" dirty="0" smtClean="0"/>
              <a:t>Click to edit Master title style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68" y="1785926"/>
            <a:ext cx="9508175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sz="4000" b="1" dirty="0" smtClean="0">
                <a:latin typeface="Angsana New" pitchFamily="18" charset="-34"/>
                <a:cs typeface="Angsana New" pitchFamily="18" charset="-34"/>
              </a:defRPr>
            </a:lvl1pPr>
            <a:lvl2pPr>
              <a:defRPr lang="en-US" sz="2800" b="1" dirty="0" smtClean="0">
                <a:latin typeface="Angsana New" pitchFamily="18" charset="-34"/>
                <a:cs typeface="Angsana New" pitchFamily="18" charset="-34"/>
              </a:defRPr>
            </a:lvl2pPr>
            <a:lvl3pPr>
              <a:defRPr lang="en-US" dirty="0" smtClean="0">
                <a:latin typeface="Angsana New" pitchFamily="18" charset="-34"/>
                <a:cs typeface="Angsana New" pitchFamily="18" charset="-34"/>
              </a:defRPr>
            </a:lvl3pPr>
            <a:lvl4pPr>
              <a:defRPr lang="en-US" dirty="0" smtClean="0">
                <a:latin typeface="Angsana New" pitchFamily="18" charset="-34"/>
                <a:cs typeface="Angsana New" pitchFamily="18" charset="-34"/>
              </a:defRPr>
            </a:lvl4pPr>
            <a:lvl5pPr>
              <a:defRPr lang="en-US" dirty="0">
                <a:latin typeface="Angsana New" pitchFamily="18" charset="-34"/>
                <a:cs typeface="Angsana New" pitchFamily="18" charset="-34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  <a:latin typeface="Angsana New" pitchFamily="18" charset="-34"/>
                <a:cs typeface="Angsana New" pitchFamily="18" charset="-34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40616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7" b="44074"/>
          <a:stretch/>
        </p:blipFill>
        <p:spPr>
          <a:xfrm>
            <a:off x="0" y="2"/>
            <a:ext cx="12188952" cy="422909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244339"/>
            <a:ext cx="12192000" cy="234831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</a:schemeClr>
              </a:gs>
              <a:gs pos="5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31107" y="4255936"/>
            <a:ext cx="8423564" cy="1596195"/>
          </a:xfrm>
          <a:noFill/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>
              <a:defRPr lang="en-US" sz="4050" spc="-113" dirty="0">
                <a:ln w="11430"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70000"/>
                    </a:prst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Click to Edit</a:t>
            </a:r>
            <a:br>
              <a:rPr lang="en-US" dirty="0" smtClean="0"/>
            </a:br>
            <a:r>
              <a:rPr lang="en-US" dirty="0" smtClean="0"/>
              <a:t>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2767" y="5825295"/>
            <a:ext cx="8404196" cy="47735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0" indent="0">
              <a:buFontTx/>
              <a:buNone/>
              <a:defRPr lang="en-US" sz="2400" b="1" cap="none" spc="0" dirty="0" smtClean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84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3048" y="4221107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470771803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1539943" y="1828215"/>
            <a:ext cx="4846320" cy="4285073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tabLst>
                <a:tab pos="205740" algn="l"/>
              </a:tabLst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748883" y="1828802"/>
            <a:ext cx="4846320" cy="4295601"/>
          </a:xfrm>
        </p:spPr>
        <p:txBody>
          <a:bodyPr/>
          <a:lstStyle>
            <a:lvl1pPr marL="205740" indent="-205740">
              <a:buFont typeface="Arial" pitchFamily="34" charset="0"/>
              <a:buChar char="•"/>
              <a:defRPr b="0"/>
            </a:lvl1pPr>
            <a:lvl2pPr marL="557213" indent="-214313">
              <a:buFont typeface="Arial" pitchFamily="34" charset="0"/>
              <a:buChar char="•"/>
              <a:defRPr/>
            </a:lvl2pPr>
            <a:lvl3pPr marL="857250" indent="-171450">
              <a:buFont typeface="Arial" pitchFamily="34" charset="0"/>
              <a:buChar char="•"/>
              <a:defRPr/>
            </a:lvl3pPr>
            <a:lvl4pPr marL="1200150" indent="-171450">
              <a:buFont typeface="Arial" pitchFamily="34" charset="0"/>
              <a:buChar char="•"/>
              <a:defRPr/>
            </a:lvl4pPr>
            <a:lvl5pPr marL="1543050" indent="-171450">
              <a:buFont typeface="Arial" pitchFamily="34" charset="0"/>
              <a:buChar char="•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87686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6071" y="0"/>
            <a:ext cx="10573267" cy="118872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2301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50087" y="1836055"/>
            <a:ext cx="4846320" cy="639762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none"/>
        </p:style>
        <p:txBody>
          <a:bodyPr anchor="b"/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632301" y="2480581"/>
            <a:ext cx="4846320" cy="3781324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850087" y="2480583"/>
            <a:ext cx="4846320" cy="3756909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156660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517" y="0"/>
            <a:ext cx="10661923" cy="118872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688994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6684" y="6303097"/>
            <a:ext cx="121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ysClr val="windowText" lastClr="000000"/>
                </a:solidFill>
              </a:defRPr>
            </a:lvl1pPr>
          </a:lstStyle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5171607" y="6303097"/>
            <a:ext cx="184878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ysClr val="windowText" lastClr="000000"/>
                </a:solidFill>
              </a:defRPr>
            </a:lvl1pPr>
          </a:lstStyle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ysClr val="windowText" lastClr="000000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50313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2492" y="1447800"/>
            <a:ext cx="9939931" cy="1447800"/>
          </a:xfrm>
        </p:spPr>
        <p:txBody>
          <a:bodyPr anchor="b"/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2155" y="3129280"/>
            <a:ext cx="6310267" cy="2890520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52494" y="3129282"/>
            <a:ext cx="3401063" cy="2895599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44820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105" y="1881086"/>
            <a:ext cx="5092907" cy="1574808"/>
          </a:xfrm>
        </p:spPr>
        <p:txBody>
          <a:bodyPr anchor="b">
            <a:normAutofit/>
          </a:bodyPr>
          <a:lstStyle>
            <a:lvl1pPr algn="l">
              <a:defRPr sz="3300" b="1">
                <a:solidFill>
                  <a:schemeClr val="accent5">
                    <a:lumMod val="75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6029" y="887506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2152" y="3684494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036977" y="6022514"/>
            <a:ext cx="1130583" cy="274320"/>
          </a:xfrm>
          <a:prstGeom prst="rect">
            <a:avLst/>
          </a:prstGeom>
        </p:spPr>
        <p:txBody>
          <a:bodyPr/>
          <a:lstStyle/>
          <a:p>
            <a:fld id="{8FF201F3-98B7-42EB-B48A-B52898C2C945}" type="datetimeFigureOut">
              <a:rPr lang="en-US" smtClean="0"/>
              <a:pPr/>
              <a:t>5/28/2015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066516" y="6303097"/>
            <a:ext cx="3860800" cy="27432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48359" y="6303097"/>
            <a:ext cx="1219200" cy="274320"/>
          </a:xfrm>
          <a:prstGeom prst="rect">
            <a:avLst/>
          </a:prstGeom>
        </p:spPr>
        <p:txBody>
          <a:bodyPr/>
          <a:lstStyle/>
          <a:p>
            <a:fld id="{AC41FB1C-6126-4B19-81D4-3D57FA1075A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903989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-3200399" y="3200400"/>
            <a:ext cx="6858000" cy="4572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chemeClr val="bg1"/>
              </a:gs>
              <a:gs pos="55000">
                <a:schemeClr val="accent1">
                  <a:lumMod val="60000"/>
                  <a:lumOff val="40000"/>
                </a:schemeClr>
              </a:gs>
              <a:gs pos="7500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50" baseline="0" dirty="0" smtClean="0">
                <a:solidFill>
                  <a:prstClr val="white"/>
                </a:solidFill>
              </a:rPr>
              <a:t>      Computing Essentials 2015</a:t>
            </a:r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57"/>
            <a:ext cx="12192000" cy="13716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0">
                <a:schemeClr val="bg1"/>
              </a:gs>
              <a:gs pos="60000">
                <a:schemeClr val="accent1">
                  <a:lumMod val="60000"/>
                  <a:lumOff val="40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1" dirty="0">
              <a:solidFill>
                <a:prstClr val="white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endParaRPr lang="en-US" sz="6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1913385" y="1818748"/>
            <a:ext cx="9945665" cy="4307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8164" y="100359"/>
            <a:ext cx="10673837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title </a:t>
            </a:r>
            <a:br>
              <a:rPr lang="en-US" dirty="0" smtClean="0"/>
            </a:br>
            <a:r>
              <a:rPr lang="en-US" dirty="0" smtClean="0"/>
              <a:t>style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75" t="15306" r="38007" b="43838"/>
          <a:stretch/>
        </p:blipFill>
        <p:spPr>
          <a:xfrm>
            <a:off x="1" y="0"/>
            <a:ext cx="1276017" cy="1371600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sp>
        <p:nvSpPr>
          <p:cNvPr id="3" name="Rectangle 2"/>
          <p:cNvSpPr/>
          <p:nvPr/>
        </p:nvSpPr>
        <p:spPr>
          <a:xfrm>
            <a:off x="3048" y="1339364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12188952" cy="64008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3" name="Slide Number Placeholder 2"/>
          <p:cNvSpPr txBox="1">
            <a:spLocks noGrp="1"/>
          </p:cNvSpPr>
          <p:nvPr userDrawn="1"/>
        </p:nvSpPr>
        <p:spPr bwMode="auto">
          <a:xfrm>
            <a:off x="9778682" y="6507163"/>
            <a:ext cx="2413318" cy="3508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en-US" altLang="zh-CN" sz="1000" dirty="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t>12-</a:t>
            </a:r>
            <a:fld id="{904A1C09-83D9-4225-B389-16680B713356}" type="slidenum">
              <a:rPr lang="en-US" altLang="zh-CN" sz="1000" smtClean="0">
                <a:solidFill>
                  <a:schemeClr val="bg1"/>
                </a:solidFill>
                <a:latin typeface="Times New Roman" charset="0"/>
                <a:ea typeface="宋体" charset="-122"/>
              </a:rPr>
              <a:pPr algn="r" eaLnBrk="1" hangingPunct="1">
                <a:defRPr/>
              </a:pPr>
              <a:t>‹#›</a:t>
            </a:fld>
            <a:endParaRPr lang="en-US" altLang="zh-CN" sz="1000" dirty="0" smtClean="0">
              <a:solidFill>
                <a:schemeClr val="bg1"/>
              </a:solidFill>
              <a:latin typeface="Times New Roman" charset="0"/>
              <a:ea typeface="宋体" charset="-122"/>
            </a:endParaRPr>
          </a:p>
        </p:txBody>
      </p:sp>
    </p:spTree>
    <p:custDataLst>
      <p:tags r:id="rId12"/>
    </p:custDataLst>
    <p:extLst>
      <p:ext uri="{BB962C8B-B14F-4D97-AF65-F5344CB8AC3E}">
        <p14:creationId xmlns:p14="http://schemas.microsoft.com/office/powerpoint/2010/main" val="2388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</p:sldLayoutIdLst>
  <p:transition spd="slow">
    <p:cover/>
  </p:transition>
  <p:txStyles>
    <p:titleStyle>
      <a:lvl1pPr algn="l" defTabSz="685800" rtl="0" eaLnBrk="1" latinLnBrk="0" hangingPunct="1">
        <a:spcBef>
          <a:spcPct val="0"/>
        </a:spcBef>
        <a:buNone/>
        <a:defRPr lang="en-US" sz="3000" b="1" kern="1200" cap="none" spc="0" dirty="0" smtClean="0">
          <a:ln w="18415" cmpd="sng">
            <a:noFill/>
            <a:prstDash val="solid"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2100" b="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5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110000"/>
        <a:buFont typeface="Arial" pitchFamily="34" charset="0"/>
        <a:buChar char="•"/>
        <a:tabLst>
          <a:tab pos="205740" algn="l"/>
        </a:tabLst>
        <a:defRPr lang="en-US" sz="135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dirty="0" smtClean="0"/>
              <a:t>การวิเคราะห์และออกแบบระบบ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685" y="2700465"/>
            <a:ext cx="1176630" cy="1457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4658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prstClr val="white"/>
                </a:solidFill>
              </a:rPr>
              <a:t>12</a:t>
            </a:r>
            <a:endParaRPr lang="en-US" sz="5400" b="1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126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Analysis Tools </a:t>
            </a:r>
            <a:r>
              <a:rPr lang="en-US" sz="3600" dirty="0" smtClean="0"/>
              <a:t>– Data Flow Diagram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23968" y="1714488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4.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แผนภาพแสดงการไหลของข้อมูล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(data flow diagrams)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738282" y="2285992"/>
            <a:ext cx="8572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เป็นเครื่องมือที่แสดงการไหลของข้อมูลและสารสนเทศภายในระบบ </a:t>
            </a: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ข้อมูลจะไหลจากแหล่งกำเนิด ไปประมวลผล สู่ที่จัดเก็บข้อมูล และส่งออกภายนอก</a:t>
            </a:r>
            <a:endParaRPr lang="th-TH" sz="28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844" y="3714752"/>
            <a:ext cx="2210396" cy="21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67306" y="3429000"/>
            <a:ext cx="6286544" cy="2862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9864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Data Analysis Tools </a:t>
            </a:r>
            <a:r>
              <a:rPr lang="en-US" sz="3600" dirty="0" smtClean="0"/>
              <a:t>– Data Flow Diagram</a:t>
            </a:r>
            <a:endParaRPr lang="en-US" sz="3600" dirty="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523968" y="1714488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5.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เครื่องมือช่วยในการออกแบบอัตโนมัติ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(automated design tools)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1738282" y="2428868"/>
            <a:ext cx="9572692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เป็นซอฟต์แวร์สำเร็จรูปที่นักวิเคราะห์ระบบใช้ประเมินทางเลือกของฮาร์ดแวร์ และซอฟต์แวร์ตามความต้องการของระบบ </a:t>
            </a:r>
          </a:p>
          <a:p>
            <a:pPr marL="360363" lvl="1" indent="-360363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อาจเรียกว่า </a:t>
            </a:r>
            <a:r>
              <a:rPr lang="th-TH" sz="2800" b="1" dirty="0" err="1" smtClean="0">
                <a:latin typeface="Angsana New" pitchFamily="18" charset="-34"/>
                <a:cs typeface="Angsana New" pitchFamily="18" charset="-34"/>
              </a:rPr>
              <a:t>เคส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(computer-aided software engineering : CASE) </a:t>
            </a:r>
            <a:endParaRPr lang="th-TH" sz="2800" b="1" dirty="0" smtClean="0">
              <a:latin typeface="Angsana New" pitchFamily="18" charset="-34"/>
              <a:cs typeface="Angsana New" pitchFamily="18" charset="-34"/>
            </a:endParaRPr>
          </a:p>
          <a:p>
            <a:pPr marL="360363" lvl="1" indent="-360363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เครื่องมือนี้ไม่เพียงแต่ใช้ในการวิเคราะห์ระบบ ยังสามารถใช้ในการออกแบบและพัฒนาระบบได้ </a:t>
            </a:r>
          </a:p>
          <a:p>
            <a:pPr marL="360363" lvl="1" indent="-360363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ซึ่งจะช่วยนักวิเคราะห์ระบบลดการทำงานซ้ำ ช่วยสร้างเอกสาร </a:t>
            </a:r>
          </a:p>
          <a:p>
            <a:pPr marL="360363" lvl="1" indent="-360363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สำหรับโครงการขนาดใหญ่สามารถช่วยในการติดต่อสื่อสารระหว่างสมาชิกที่ทำงานร่วมกันได้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98648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4714"/>
            <a:ext cx="8274334" cy="1143000"/>
          </a:xfrm>
        </p:spPr>
        <p:txBody>
          <a:bodyPr/>
          <a:lstStyle/>
          <a:p>
            <a:r>
              <a:rPr lang="th-TH" dirty="0" smtClean="0"/>
              <a:t>ขั้นตอนที่ </a:t>
            </a:r>
            <a:r>
              <a:rPr smtClean="0"/>
              <a:t>3 </a:t>
            </a:r>
            <a:r>
              <a:rPr lang="th-TH" dirty="0" smtClean="0"/>
              <a:t>การออกแบบระบบ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1752600"/>
            <a:ext cx="4924428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ประกอบ</a:t>
            </a:r>
            <a:r>
              <a:rPr lang="th-TH" sz="3200" dirty="0" smtClean="0"/>
              <a:t>ด้วยขั้นตอนย่อย ดังนี้</a:t>
            </a:r>
          </a:p>
          <a:p>
            <a:pPr>
              <a:buNone/>
              <a:defRPr/>
            </a:pPr>
            <a:r>
              <a:rPr lang="th-TH" sz="3200" dirty="0"/>
              <a:t> </a:t>
            </a:r>
            <a:r>
              <a:rPr lang="th-TH" sz="3200" dirty="0" smtClean="0"/>
              <a:t> </a:t>
            </a:r>
            <a:r>
              <a:rPr sz="3200" smtClean="0"/>
              <a:t>1.</a:t>
            </a:r>
            <a:r>
              <a:rPr lang="th-TH" sz="3200" dirty="0" smtClean="0"/>
              <a:t> การ</a:t>
            </a:r>
            <a:r>
              <a:rPr lang="th-TH" sz="3200" dirty="0"/>
              <a:t>ออกแบบระบบทางเลือก </a:t>
            </a:r>
            <a:endParaRPr lang="th-TH" sz="3200" dirty="0" smtClean="0"/>
          </a:p>
          <a:p>
            <a:pPr>
              <a:buNone/>
              <a:defRPr/>
            </a:pPr>
            <a:r>
              <a:rPr lang="th-TH" sz="3200" dirty="0"/>
              <a:t> </a:t>
            </a:r>
            <a:r>
              <a:rPr lang="th-TH" sz="3200" dirty="0" smtClean="0"/>
              <a:t> </a:t>
            </a:r>
            <a:r>
              <a:rPr sz="3200" smtClean="0"/>
              <a:t>2. </a:t>
            </a:r>
            <a:r>
              <a:rPr lang="th-TH" sz="3200" dirty="0" smtClean="0"/>
              <a:t>การ</a:t>
            </a:r>
            <a:r>
              <a:rPr lang="th-TH" sz="3200" dirty="0"/>
              <a:t>เลือกระบบที่ดีที่สุด </a:t>
            </a:r>
            <a:endParaRPr lang="th-TH" sz="3200" dirty="0" smtClean="0"/>
          </a:p>
          <a:p>
            <a:pPr>
              <a:buNone/>
              <a:defRPr/>
            </a:pPr>
            <a:r>
              <a:rPr lang="th-TH" sz="3200" dirty="0" smtClean="0"/>
              <a:t>  </a:t>
            </a:r>
            <a:r>
              <a:rPr sz="3200" smtClean="0"/>
              <a:t>3. </a:t>
            </a:r>
            <a:r>
              <a:rPr lang="th-TH" sz="3200" dirty="0" smtClean="0"/>
              <a:t>การ</a:t>
            </a:r>
            <a:r>
              <a:rPr lang="th-TH" sz="3200" dirty="0"/>
              <a:t>จัดทำรายงานการออกแบบ</a:t>
            </a:r>
            <a:r>
              <a:rPr lang="th-TH" sz="3200" dirty="0" smtClean="0"/>
              <a:t>ระบบ</a:t>
            </a:r>
            <a:endParaRPr lang="en-US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6066" y="1714488"/>
            <a:ext cx="5416517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6229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4714"/>
            <a:ext cx="8274334" cy="1143000"/>
          </a:xfrm>
        </p:spPr>
        <p:txBody>
          <a:bodyPr/>
          <a:lstStyle/>
          <a:p>
            <a:r>
              <a:rPr lang="th-TH" dirty="0" smtClean="0"/>
              <a:t>ขั้นตอนที่ </a:t>
            </a:r>
            <a:r>
              <a:rPr smtClean="0"/>
              <a:t>3 </a:t>
            </a:r>
            <a:r>
              <a:rPr lang="th-TH" dirty="0" smtClean="0"/>
              <a:t>การออกแบบระบบ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00200" y="1571612"/>
            <a:ext cx="9996526" cy="714380"/>
          </a:xfrm>
        </p:spPr>
        <p:txBody>
          <a:bodyPr>
            <a:normAutofit/>
          </a:bodyPr>
          <a:lstStyle/>
          <a:p>
            <a:r>
              <a:rPr lang="th-TH" sz="3200" dirty="0" smtClean="0"/>
              <a:t>การประเมิน</a:t>
            </a:r>
            <a:r>
              <a:rPr lang="th-TH" sz="3200" dirty="0"/>
              <a:t>ระบบทางเลือกที่เป็นไปได้ </a:t>
            </a:r>
            <a:r>
              <a:rPr lang="th-TH" sz="3200" dirty="0" smtClean="0"/>
              <a:t>ประเมินได้จาก </a:t>
            </a:r>
            <a:r>
              <a:rPr sz="3200"/>
              <a:t>3 </a:t>
            </a:r>
            <a:r>
              <a:rPr lang="th-TH" sz="3200" dirty="0" smtClean="0"/>
              <a:t>ส่วน ได้แก่</a:t>
            </a:r>
            <a:endParaRPr sz="320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881158" y="2214554"/>
            <a:ext cx="98584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AutoNum type="arabicPeriod"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ความเป็นไปได้ทางเศรษฐกิจ 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economic feasibility)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720725" indent="-180975">
              <a:buFont typeface="Arial" pitchFamily="34" charset="0"/>
              <a:buChar char="•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ค่าใช้จ่ายในการพัฒนาระบบใหม่เหมาะสมกับประโยชน์ที่จะได้รับหรือไม่ และใช้เวลาคืนทุนนานเท่าใด</a:t>
            </a:r>
          </a:p>
          <a:p>
            <a:pPr marL="514350" indent="-514350"/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2.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ความเป็นไปได้ทางเทคนิค 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technical feasibility)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720725" indent="-180975">
              <a:buFont typeface="Arial" pitchFamily="34" charset="0"/>
              <a:buChar char="•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มีฮาร์ดแวร์ ซอฟต์แวร์ และการฝึกอบรมที่พร้อมสำหรับการทำงานของระบบหรือไม่ หากไม่พร้อมจะสามารถจัดหามาได้หรือไม่</a:t>
            </a:r>
          </a:p>
          <a:p>
            <a:pPr marL="514350" indent="-514350"/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ความเป็นไปได้ทางการดำเนินงาน (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operational feasibility)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720725" indent="-180975">
              <a:buFont typeface="Arial" pitchFamily="34" charset="0"/>
              <a:buChar char="•"/>
            </a:pP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ระบบสามารถทำงานได้ภายในองค์กรหรือไม่ พนักงาน ผู้บริหาร และลูกค้ายอมรับระบบใหม่หรือไม่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62294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274334" cy="1143000"/>
          </a:xfrm>
        </p:spPr>
        <p:txBody>
          <a:bodyPr/>
          <a:lstStyle/>
          <a:p>
            <a:r>
              <a:rPr lang="th-TH" dirty="0" smtClean="0"/>
              <a:t>ขั้นตอนที่ </a:t>
            </a:r>
            <a:r>
              <a:rPr smtClean="0"/>
              <a:t>4 </a:t>
            </a:r>
            <a:r>
              <a:rPr lang="th-TH" dirty="0" smtClean="0"/>
              <a:t>การพัฒนาระบบ</a:t>
            </a:r>
            <a:endParaRPr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95406" y="1785926"/>
            <a:ext cx="4924428" cy="430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05740" marR="0" lvl="0" indent="-205740" algn="l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tabLst>
                <a:tab pos="205740" algn="l"/>
              </a:tabLst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ประกอบด้วยขั้นตอนย่อย ดังนี้</a:t>
            </a:r>
          </a:p>
          <a:p>
            <a:pPr marL="205740" lvl="0" indent="-205740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tabLst>
                <a:tab pos="205740" algn="l"/>
              </a:tabLst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1.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การจัดหาซอฟต์แวร์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205740" lvl="0" indent="-205740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tabLst>
                <a:tab pos="205740" algn="l"/>
              </a:tabLst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2.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การจัดหาฮาร์ดแวร์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</a:p>
          <a:p>
            <a:pPr marL="205740" lvl="0" indent="-205740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tabLst>
                <a:tab pos="205740" algn="l"/>
              </a:tabLst>
              <a:defRPr/>
            </a:pP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3.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การทดสอบระบบใหม่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4628" y="1785926"/>
            <a:ext cx="538067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24783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8274334" cy="1143000"/>
          </a:xfrm>
        </p:spPr>
        <p:txBody>
          <a:bodyPr/>
          <a:lstStyle/>
          <a:p>
            <a:r>
              <a:rPr lang="th-TH" dirty="0" smtClean="0"/>
              <a:t>ขั้นตอนที่ </a:t>
            </a:r>
            <a:r>
              <a:rPr smtClean="0"/>
              <a:t>5 </a:t>
            </a:r>
            <a:r>
              <a:rPr lang="th-TH" dirty="0" smtClean="0"/>
              <a:t>การนำระบบไปใช้งาน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10668000" cy="4752996"/>
          </a:xfrm>
        </p:spPr>
        <p:txBody>
          <a:bodyPr>
            <a:noAutofit/>
          </a:bodyPr>
          <a:lstStyle/>
          <a:p>
            <a:pPr marL="179388" indent="-179388">
              <a:tabLst/>
              <a:defRPr/>
            </a:pPr>
            <a:r>
              <a:rPr lang="th-TH" sz="3200" dirty="0" smtClean="0"/>
              <a:t>อาจเรียกว่าการ</a:t>
            </a:r>
            <a:r>
              <a:rPr lang="th-TH" sz="3200" dirty="0"/>
              <a:t>เปลี่ยนระบบ </a:t>
            </a:r>
            <a:r>
              <a:rPr sz="3200"/>
              <a:t>(conversion) </a:t>
            </a:r>
            <a:endParaRPr lang="th-TH" sz="3200" dirty="0" smtClean="0"/>
          </a:p>
          <a:p>
            <a:pPr marL="179388" indent="-179388">
              <a:tabLst/>
              <a:defRPr/>
            </a:pPr>
            <a:r>
              <a:rPr lang="th-TH" sz="3200" dirty="0" smtClean="0"/>
              <a:t>ซึ่ง</a:t>
            </a:r>
            <a:r>
              <a:rPr lang="th-TH" sz="3200" dirty="0"/>
              <a:t>เป็นขั้นตอนการเปลี่ยนจากระบบเก่าเป็นระบบใหม่ รวมถึงการฝึกอบรมให้ผู้ใช้สามารถใช้งานระบบใหม่ได้ </a:t>
            </a:r>
            <a:endParaRPr sz="3200" smtClean="0"/>
          </a:p>
          <a:p>
            <a:pPr marL="0" indent="0">
              <a:defRPr/>
            </a:pPr>
            <a:r>
              <a:rPr sz="3200"/>
              <a:t> </a:t>
            </a:r>
            <a:r>
              <a:rPr lang="th-TH" sz="3200" dirty="0" smtClean="0"/>
              <a:t>รูปแบบของการเปลี่ยนระบบ ได้แก่</a:t>
            </a:r>
          </a:p>
          <a:p>
            <a:pPr marL="0" indent="0">
              <a:buNone/>
              <a:defRPr/>
            </a:pPr>
            <a:r>
              <a:rPr lang="th-TH" sz="3200" dirty="0"/>
              <a:t>	</a:t>
            </a:r>
            <a:r>
              <a:rPr sz="3200" smtClean="0"/>
              <a:t>1. </a:t>
            </a:r>
            <a:r>
              <a:rPr lang="th-TH" sz="3200" dirty="0" smtClean="0"/>
              <a:t>การเปลี่ยนแบบทันที</a:t>
            </a:r>
          </a:p>
          <a:p>
            <a:pPr marL="0" indent="0">
              <a:buNone/>
              <a:defRPr/>
            </a:pPr>
            <a:r>
              <a:rPr lang="th-TH" sz="3200" dirty="0"/>
              <a:t> </a:t>
            </a:r>
            <a:r>
              <a:rPr lang="th-TH" sz="3200" dirty="0" smtClean="0"/>
              <a:t>  </a:t>
            </a:r>
            <a:r>
              <a:rPr sz="3200" smtClean="0"/>
              <a:t>2. </a:t>
            </a:r>
            <a:r>
              <a:rPr lang="th-TH" sz="3200" dirty="0" smtClean="0"/>
              <a:t>การเปลี่ยนแบบขนาน</a:t>
            </a:r>
          </a:p>
          <a:p>
            <a:pPr marL="0" indent="0">
              <a:buNone/>
              <a:defRPr/>
            </a:pPr>
            <a:r>
              <a:rPr lang="th-TH" sz="3200" dirty="0"/>
              <a:t> </a:t>
            </a:r>
            <a:r>
              <a:rPr lang="th-TH" sz="3200" dirty="0" smtClean="0"/>
              <a:t>  </a:t>
            </a:r>
            <a:r>
              <a:rPr sz="3200" smtClean="0"/>
              <a:t>3. </a:t>
            </a:r>
            <a:r>
              <a:rPr lang="th-TH" sz="3200" dirty="0" smtClean="0"/>
              <a:t>การเปลี่ยนแบบนำร่อง</a:t>
            </a:r>
          </a:p>
          <a:p>
            <a:pPr marL="0" indent="0">
              <a:buNone/>
              <a:defRPr/>
            </a:pPr>
            <a:r>
              <a:rPr lang="th-TH" sz="3200" dirty="0"/>
              <a:t> </a:t>
            </a:r>
            <a:r>
              <a:rPr lang="th-TH" sz="3200" dirty="0" smtClean="0"/>
              <a:t>  </a:t>
            </a:r>
            <a:r>
              <a:rPr sz="3200" smtClean="0"/>
              <a:t>4. </a:t>
            </a:r>
            <a:r>
              <a:rPr lang="th-TH" sz="3200" dirty="0" smtClean="0"/>
              <a:t>การเปลี่ยนแบบทีละส่วน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5767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274334" cy="1143000"/>
          </a:xfrm>
        </p:spPr>
        <p:txBody>
          <a:bodyPr/>
          <a:lstStyle/>
          <a:p>
            <a:r>
              <a:rPr lang="th-TH" dirty="0" smtClean="0"/>
              <a:t>ขั้นตอนที่ </a:t>
            </a:r>
            <a:r>
              <a:rPr smtClean="0"/>
              <a:t>6 </a:t>
            </a:r>
            <a:r>
              <a:rPr lang="th-TH" dirty="0" smtClean="0"/>
              <a:t>การบำรุงรักษาระบบ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93158"/>
            <a:ext cx="9710773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 smtClean="0"/>
              <a:t>ประกอบด้วยขั้นตอนย่อย ดังนี้</a:t>
            </a:r>
            <a:endParaRPr lang="en-US" sz="3200" dirty="0" smtClean="0"/>
          </a:p>
          <a:p>
            <a:pPr marL="720725" lvl="1" indent="-377825">
              <a:buClrTx/>
              <a:buFont typeface="+mj-lt"/>
              <a:buAutoNum type="arabicPeriod"/>
              <a:tabLst/>
              <a:defRPr/>
            </a:pPr>
            <a:r>
              <a:rPr lang="th-TH" sz="3200" dirty="0"/>
              <a:t>การตรวจสอบระบบ </a:t>
            </a:r>
            <a:r>
              <a:rPr sz="3200" smtClean="0"/>
              <a:t> </a:t>
            </a:r>
            <a:endParaRPr lang="th-TH" sz="3200" dirty="0" smtClean="0"/>
          </a:p>
          <a:p>
            <a:pPr marL="1081088" lvl="1" indent="-360363" algn="thaiDist">
              <a:buClrTx/>
              <a:tabLst/>
              <a:defRPr/>
            </a:pPr>
            <a:r>
              <a:rPr lang="th-TH" sz="3200" b="0" dirty="0"/>
              <a:t>เป็นการเปรียบเทียบระบบจริงกับระบบที่ได้ออกแบบไว้ ว่าสามารถทำงานได้เต็มประสิทธิภาพหรือไม่ หากไม่เต็มประสิทธิภาพอาจจำเป็นต้องมีการออกแบบระบบใหม่</a:t>
            </a:r>
            <a:endParaRPr lang="th-TH" sz="3200" b="0" dirty="0" smtClean="0"/>
          </a:p>
          <a:p>
            <a:pPr marL="857250" lvl="1" indent="-514350" algn="thaiDist">
              <a:buClrTx/>
              <a:buAutoNum type="arabicPeriod" startAt="2"/>
              <a:tabLst/>
              <a:defRPr/>
            </a:pPr>
            <a:r>
              <a:rPr lang="th-TH" sz="3200" dirty="0" smtClean="0"/>
              <a:t>การ</a:t>
            </a:r>
            <a:r>
              <a:rPr lang="th-TH" sz="3200" dirty="0"/>
              <a:t>ประเมินผลเป็น</a:t>
            </a:r>
            <a:r>
              <a:rPr lang="th-TH" sz="3200" dirty="0" smtClean="0"/>
              <a:t>ระยะ</a:t>
            </a:r>
          </a:p>
          <a:p>
            <a:pPr marL="1081088" lvl="1" indent="-360363" algn="thaiDist">
              <a:buClrTx/>
              <a:tabLst/>
              <a:defRPr/>
            </a:pPr>
            <a:r>
              <a:rPr lang="th-TH" sz="3200" b="0" dirty="0"/>
              <a:t>ตรวจสอบว่าระบบทำงานได้ตามเป้าหมาย และให้บริการต่าง ๆ ได้ดีหรือไม่</a:t>
            </a:r>
            <a:endParaRPr sz="3200" b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66995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"/>
            <a:ext cx="8274334" cy="1143000"/>
          </a:xfrm>
        </p:spPr>
        <p:txBody>
          <a:bodyPr/>
          <a:lstStyle/>
          <a:p>
            <a:r>
              <a:rPr lang="th-TH" dirty="0" smtClean="0"/>
              <a:t>สรุปขั้นตอนในวงจรชีวิตระบบ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092" y="1714488"/>
            <a:ext cx="1054442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839714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199" y="16476"/>
            <a:ext cx="9982201" cy="1143000"/>
          </a:xfrm>
        </p:spPr>
        <p:txBody>
          <a:bodyPr>
            <a:noAutofit/>
          </a:bodyPr>
          <a:lstStyle/>
          <a:p>
            <a:r>
              <a:rPr lang="th-TH" dirty="0" smtClean="0"/>
              <a:t>การสร้างต้นแบบและการพัฒนาระบบแบบเร็ว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092" y="1571612"/>
            <a:ext cx="7143800" cy="50006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ทางเลือกสำหรับระบบใหม่ที่ใช้เวลาน้อยกว่า </a:t>
            </a:r>
            <a:r>
              <a:rPr lang="th-TH" sz="3200" dirty="0" smtClean="0"/>
              <a:t>ได้แก่</a:t>
            </a:r>
          </a:p>
          <a:p>
            <a:pPr marL="514350" indent="-334963">
              <a:buNone/>
              <a:tabLst>
                <a:tab pos="179388" algn="l"/>
              </a:tabLst>
              <a:defRPr/>
            </a:pPr>
            <a:r>
              <a:rPr sz="3200" smtClean="0"/>
              <a:t>1. </a:t>
            </a:r>
            <a:r>
              <a:rPr lang="th-TH" sz="3200" dirty="0" smtClean="0"/>
              <a:t>การ</a:t>
            </a:r>
            <a:r>
              <a:rPr lang="th-TH" sz="3200" dirty="0"/>
              <a:t>สร้างต้นแบบ </a:t>
            </a:r>
            <a:r>
              <a:rPr sz="3200"/>
              <a:t>(prototyping) </a:t>
            </a:r>
            <a:endParaRPr lang="th-TH" sz="3200" dirty="0" smtClean="0"/>
          </a:p>
          <a:p>
            <a:pPr marL="803275" indent="-263525">
              <a:tabLst>
                <a:tab pos="263525" algn="l"/>
              </a:tabLst>
              <a:defRPr/>
            </a:pPr>
            <a:r>
              <a:rPr lang="th-TH" sz="3200" b="0" dirty="0" smtClean="0"/>
              <a:t>เป็น</a:t>
            </a:r>
            <a:r>
              <a:rPr lang="th-TH" sz="3200" b="0" dirty="0"/>
              <a:t>การสร้างแบบจำลอง หรือต้นแบบที่สามารถปรับปรุงได้ก่อนการติดตั้งระบบ</a:t>
            </a:r>
            <a:r>
              <a:rPr lang="th-TH" sz="3200" b="0" dirty="0" smtClean="0"/>
              <a:t>จริง</a:t>
            </a:r>
          </a:p>
          <a:p>
            <a:pPr marL="514350" indent="-334963">
              <a:buNone/>
              <a:tabLst>
                <a:tab pos="179388" algn="l"/>
              </a:tabLst>
              <a:defRPr/>
            </a:pPr>
            <a:r>
              <a:rPr sz="3200" smtClean="0"/>
              <a:t>2. </a:t>
            </a:r>
            <a:r>
              <a:rPr lang="th-TH" sz="3200" dirty="0" smtClean="0"/>
              <a:t>การ</a:t>
            </a:r>
            <a:r>
              <a:rPr lang="th-TH" sz="3200" dirty="0"/>
              <a:t>พัฒนาระบบแบบเร็ว </a:t>
            </a:r>
            <a:r>
              <a:rPr lang="th-TH" sz="3200" dirty="0" smtClean="0"/>
              <a:t>(</a:t>
            </a:r>
            <a:r>
              <a:rPr lang="th-TH" sz="3200" dirty="0" err="1" smtClean="0"/>
              <a:t>rapid</a:t>
            </a:r>
            <a:r>
              <a:rPr lang="th-TH" sz="3200" dirty="0" smtClean="0"/>
              <a:t> </a:t>
            </a:r>
            <a:r>
              <a:rPr lang="th-TH" sz="3200" dirty="0" err="1" smtClean="0"/>
              <a:t>applications</a:t>
            </a:r>
            <a:r>
              <a:rPr lang="th-TH" sz="3200" dirty="0" smtClean="0"/>
              <a:t> </a:t>
            </a:r>
            <a:r>
              <a:rPr lang="th-TH" sz="3200" dirty="0" err="1" smtClean="0"/>
              <a:t>development</a:t>
            </a:r>
            <a:r>
              <a:rPr lang="th-TH" sz="3200" dirty="0" smtClean="0"/>
              <a:t> : </a:t>
            </a:r>
            <a:r>
              <a:rPr lang="th-TH" sz="3200" dirty="0" err="1" smtClean="0"/>
              <a:t>RAD</a:t>
            </a:r>
            <a:r>
              <a:rPr lang="th-TH" sz="3200" dirty="0" smtClean="0"/>
              <a:t>)</a:t>
            </a:r>
          </a:p>
          <a:p>
            <a:pPr marL="803275" indent="-263525">
              <a:tabLst>
                <a:tab pos="263525" algn="l"/>
              </a:tabLst>
              <a:defRPr/>
            </a:pPr>
            <a:r>
              <a:rPr lang="th-TH" sz="3200" b="0" dirty="0"/>
              <a:t>เป็นการพัฒนาระบบที่ใช้ความสามารถของซอฟต์แวร์ที่มี</a:t>
            </a:r>
            <a:r>
              <a:rPr lang="th-TH" sz="3200" b="0" dirty="0" smtClean="0"/>
              <a:t>ประสิทธิภาพ</a:t>
            </a:r>
          </a:p>
          <a:p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6330" y="2285992"/>
            <a:ext cx="3367086" cy="27552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7815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อาชีพในสาขาเทคโนโลยีสารสนเทศ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69" y="1571612"/>
            <a:ext cx="6643733" cy="4308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3200" dirty="0"/>
              <a:t>นักวิเคราะห์</a:t>
            </a:r>
            <a:r>
              <a:rPr lang="th-TH" sz="3200" dirty="0" smtClean="0"/>
              <a:t>ระบบ</a:t>
            </a:r>
          </a:p>
          <a:p>
            <a:pPr marL="539750" indent="-276225">
              <a:tabLst/>
              <a:defRPr/>
            </a:pPr>
            <a:r>
              <a:rPr lang="th-TH" sz="3200" b="0" dirty="0" smtClean="0"/>
              <a:t>มี</a:t>
            </a:r>
            <a:r>
              <a:rPr lang="th-TH" sz="3200" b="0" dirty="0"/>
              <a:t>หน้าที่วางแผนและออกแบบระบบใหม่ </a:t>
            </a:r>
            <a:endParaRPr lang="th-TH" sz="3200" b="0" dirty="0" smtClean="0"/>
          </a:p>
          <a:p>
            <a:pPr marL="539750" indent="-276225">
              <a:tabLst/>
              <a:defRPr/>
            </a:pPr>
            <a:r>
              <a:rPr lang="th-TH" sz="3200" b="0" dirty="0" smtClean="0"/>
              <a:t>รวมถึง</a:t>
            </a:r>
            <a:r>
              <a:rPr lang="th-TH" sz="3200" b="0" dirty="0"/>
              <a:t>การจัดการทรัพยากรคอมพิวเตอร์ภายในองค์กรให้เกิดประสิทธิภาพสูงสุด </a:t>
            </a:r>
            <a:endParaRPr lang="th-TH" sz="3200" b="0" dirty="0" smtClean="0"/>
          </a:p>
          <a:p>
            <a:pPr marL="539750" indent="-276225">
              <a:tabLst/>
              <a:defRPr/>
            </a:pPr>
            <a:r>
              <a:rPr lang="th-TH" sz="3200" b="0" dirty="0" smtClean="0"/>
              <a:t>ซึ่ง</a:t>
            </a:r>
            <a:r>
              <a:rPr lang="th-TH" sz="3200" b="0" dirty="0"/>
              <a:t>จะทำงานตามขั้นตอนทั้ง </a:t>
            </a:r>
            <a:r>
              <a:rPr sz="3200" b="0"/>
              <a:t>6 </a:t>
            </a:r>
            <a:r>
              <a:rPr lang="th-TH" sz="3200" b="0" dirty="0"/>
              <a:t>ขั้นตอนของวงจรชีวิตระบบ </a:t>
            </a:r>
            <a:endParaRPr sz="3200" b="0" smtClean="0"/>
          </a:p>
        </p:txBody>
      </p:sp>
      <p:pic>
        <p:nvPicPr>
          <p:cNvPr id="5" name="Picture 5" descr="C:\Users\Glen\Documents\McGraw-Hill\OLeary-CE2012\ART\ole16805_ch13\ole16805_cut130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78" y="3143248"/>
            <a:ext cx="3702584" cy="24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091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วัตถุประสงค์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9539"/>
            <a:ext cx="10152529" cy="4308938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th-TH" sz="3200" dirty="0" smtClean="0"/>
              <a:t>อธิบาย</a:t>
            </a:r>
            <a:r>
              <a:rPr lang="th-TH" sz="3200" dirty="0"/>
              <a:t>วงจรชีวิตระบบทั้ง 6 ขั้นตอนได้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th-TH" sz="3200" dirty="0" smtClean="0"/>
              <a:t>ระบุ</a:t>
            </a:r>
            <a:r>
              <a:rPr lang="th-TH" sz="3200" dirty="0"/>
              <a:t>สารสนเทศที่ต้องการและวิธีการที่เป็นไปได้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th-TH" sz="3200" dirty="0" smtClean="0"/>
              <a:t>วิเคราะห์</a:t>
            </a:r>
            <a:r>
              <a:rPr lang="th-TH" sz="3200" dirty="0"/>
              <a:t>ระบบสารสนเทศที่มีอยู่และประเมินค่าระบบทางเลือกอื่นที่เป็นไปได้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th-TH" sz="3200" dirty="0" smtClean="0"/>
              <a:t>ระบุ </a:t>
            </a:r>
            <a:r>
              <a:rPr lang="th-TH" sz="3200" dirty="0"/>
              <a:t>จัดเตรียม และทดสอบ ซอฟต์แวร์ระบบและฮาร์ดแวร์ใหม่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th-TH" sz="3200" dirty="0" smtClean="0"/>
              <a:t>เปลี่ยน</a:t>
            </a:r>
            <a:r>
              <a:rPr lang="th-TH" sz="3200" dirty="0"/>
              <a:t>ระบบสารสนเทศที่มีอยู่ไปสู่ระบบใหม่ที่มีความเสี่ยงน้อยสุด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th-TH" sz="3200" dirty="0" smtClean="0"/>
              <a:t>ตรวจสอบ</a:t>
            </a:r>
            <a:r>
              <a:rPr lang="th-TH" sz="3200" dirty="0"/>
              <a:t>ระบบและประเมินระบบเป็นระยะ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th-TH" sz="3200" dirty="0" smtClean="0"/>
              <a:t>อธิบาย</a:t>
            </a:r>
            <a:r>
              <a:rPr lang="th-TH" sz="3200" dirty="0"/>
              <a:t>การสร้างต้นแบบและการพัฒนาระบบแบบเร็วได้</a:t>
            </a:r>
          </a:p>
          <a:p>
            <a:pPr marL="457200" indent="-457200">
              <a:buNone/>
              <a:defRPr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20910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อาชีพในสาขาเทคโนโลยีสารสนเทศ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69" y="1571612"/>
            <a:ext cx="6572295" cy="43089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th-TH" sz="3200" dirty="0"/>
              <a:t>คุณสมบัติของนักวิเคราะห์</a:t>
            </a:r>
            <a:r>
              <a:rPr lang="th-TH" sz="3200" dirty="0" smtClean="0"/>
              <a:t>ระบบ</a:t>
            </a:r>
          </a:p>
          <a:p>
            <a:pPr marL="539750" indent="-276225">
              <a:tabLst/>
              <a:defRPr/>
            </a:pPr>
            <a:r>
              <a:rPr lang="th-TH" sz="3200" b="0" dirty="0" smtClean="0"/>
              <a:t>จะ</a:t>
            </a:r>
            <a:r>
              <a:rPr lang="th-TH" sz="3200" b="0" dirty="0"/>
              <a:t>เป็นผู้ที่จบการศึกษาระดับปริญญาตรี หรือเทียบเท่าในสาขาวิทยาการคอมพิวเตอร์ หรือสาขาเทคโนโลยีสารสนเทศ </a:t>
            </a:r>
            <a:endParaRPr lang="th-TH" sz="3200" b="0" dirty="0" smtClean="0"/>
          </a:p>
          <a:p>
            <a:pPr marL="539750" indent="-276225">
              <a:tabLst/>
              <a:defRPr/>
            </a:pPr>
            <a:r>
              <a:rPr lang="th-TH" sz="3200" b="0" dirty="0" smtClean="0"/>
              <a:t>และ</a:t>
            </a:r>
            <a:r>
              <a:rPr lang="th-TH" sz="3200" b="0" dirty="0"/>
              <a:t>ต้องมีประสบการณ์ในการ</a:t>
            </a:r>
            <a:r>
              <a:rPr lang="th-TH" sz="3200" b="0" dirty="0" smtClean="0"/>
              <a:t>ทำงาน</a:t>
            </a:r>
          </a:p>
          <a:p>
            <a:pPr>
              <a:defRPr/>
            </a:pPr>
            <a:r>
              <a:rPr lang="th-TH" sz="3200" dirty="0"/>
              <a:t>โดยเงินเดือนที่ได้รับจะอยู่ในช่วง </a:t>
            </a:r>
            <a:r>
              <a:rPr lang="th-TH" sz="3200" dirty="0" smtClean="0"/>
              <a:t>49,000 – 93,000 </a:t>
            </a:r>
            <a:r>
              <a:rPr lang="th-TH" sz="3200" dirty="0"/>
              <a:t>เหรียญดอลลาร์</a:t>
            </a:r>
            <a:endParaRPr sz="3200"/>
          </a:p>
        </p:txBody>
      </p:sp>
      <p:pic>
        <p:nvPicPr>
          <p:cNvPr id="5" name="Picture 5" descr="C:\Users\Glen\Documents\McGraw-Hill\OLeary-CE2012\ART\ole16805_ch13\ole16805_cut130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0578" y="3143248"/>
            <a:ext cx="3702584" cy="248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10915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มองไปในอนาคต</a:t>
            </a:r>
            <a:r>
              <a:rPr smtClean="0"/>
              <a:t> </a:t>
            </a:r>
            <a:r>
              <a:rPr lang="en-US" dirty="0" smtClean="0"/>
              <a:t>~ </a:t>
            </a:r>
            <a:r>
              <a:rPr lang="th-TH" dirty="0" smtClean="0"/>
              <a:t>ความท้าทายต่อความก้าวหน้าของธุรกิจ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629539"/>
            <a:ext cx="5375747" cy="43089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th-TH" sz="3200" dirty="0"/>
              <a:t>การแข่งขันทางธุรกิจ บริษัทจำเป็นต้องนำเทคโนโลยีใหม่ ๆ เข้ามาใช้ในการทำงาน </a:t>
            </a:r>
            <a:endParaRPr sz="3200" smtClean="0"/>
          </a:p>
          <a:p>
            <a:pPr>
              <a:defRPr/>
            </a:pPr>
            <a:r>
              <a:rPr lang="th-TH" sz="3200" dirty="0" smtClean="0"/>
              <a:t>อาจต้องนำวิธีการ</a:t>
            </a:r>
            <a:r>
              <a:rPr lang="th-TH" sz="3200" dirty="0"/>
              <a:t>สร้างต้นแบบ และการพัฒนาระบบแบบเร็วมาใช้ </a:t>
            </a:r>
            <a:endParaRPr sz="3200" smtClean="0"/>
          </a:p>
          <a:p>
            <a:pPr>
              <a:defRPr/>
            </a:pPr>
            <a:r>
              <a:rPr lang="th-TH" sz="3200" dirty="0" smtClean="0"/>
              <a:t>หรือใช้</a:t>
            </a:r>
            <a:r>
              <a:rPr lang="th-TH" sz="3200" dirty="0"/>
              <a:t>วิธีการปรึกษาผู้เชี่ยวชาญการพัฒนาระบบจากภายนอก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7570" y="1643050"/>
            <a:ext cx="4724400" cy="31938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4984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แบบทดสอบปลายเปิด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10152529" cy="43089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h-TH" sz="3200" dirty="0"/>
              <a:t>จงตอบคำถามแต่ละข้อต่อไปนี้ลงในกระดาษ</a:t>
            </a:r>
            <a:endParaRPr sz="3200"/>
          </a:p>
          <a:p>
            <a:pPr lvl="1" indent="-377825">
              <a:buNone/>
              <a:tabLst>
                <a:tab pos="263525" algn="l"/>
              </a:tabLst>
            </a:pPr>
            <a:r>
              <a:rPr sz="3200"/>
              <a:t>1. </a:t>
            </a:r>
            <a:r>
              <a:rPr lang="th-TH" sz="3200" dirty="0"/>
              <a:t>ระบบคืออะไร ขั้นตอนของวงจรชีวิตระบบมีกี่ขั้นตอน ประกอบด้วยอะไรบ้าง</a:t>
            </a:r>
            <a:endParaRPr sz="3200"/>
          </a:p>
          <a:p>
            <a:pPr lvl="1" indent="-377825">
              <a:buNone/>
              <a:tabLst>
                <a:tab pos="263525" algn="l"/>
              </a:tabLst>
            </a:pPr>
            <a:r>
              <a:rPr sz="3200"/>
              <a:t>2. </a:t>
            </a:r>
            <a:r>
              <a:rPr lang="th-TH" sz="3200" dirty="0"/>
              <a:t>เครื่องมือที่ใช้ในการวิเคราะห์ระบบมีอะไรบ้าง จงอธิบาย</a:t>
            </a:r>
            <a:endParaRPr sz="3200"/>
          </a:p>
          <a:p>
            <a:pPr lvl="1" indent="-377825">
              <a:buNone/>
              <a:tabLst>
                <a:tab pos="263525" algn="l"/>
              </a:tabLst>
            </a:pPr>
            <a:r>
              <a:rPr sz="3200"/>
              <a:t>3. </a:t>
            </a:r>
            <a:r>
              <a:rPr lang="th-TH" sz="3200" dirty="0"/>
              <a:t>รูปแบบการเปลี่ยนระบบมีกี่รูปแบบ อะไรบ้าง และรูปแบบใดเป็นแบบที่นิยมใช้งาน</a:t>
            </a:r>
            <a:endParaRPr sz="3200"/>
          </a:p>
          <a:p>
            <a:pPr lvl="1" indent="-377825">
              <a:buNone/>
              <a:tabLst>
                <a:tab pos="263525" algn="l"/>
              </a:tabLst>
            </a:pPr>
            <a:r>
              <a:rPr sz="3200"/>
              <a:t>4. </a:t>
            </a:r>
            <a:r>
              <a:rPr lang="th-TH" sz="3200" dirty="0"/>
              <a:t>การบำรุงรักษาระบบคืออะไร และมีขั้นตอนย่อยอะไรบ้าง จงอธิบาย</a:t>
            </a:r>
            <a:endParaRPr sz="3200"/>
          </a:p>
          <a:p>
            <a:pPr lvl="1" indent="-377825">
              <a:buNone/>
              <a:tabLst>
                <a:tab pos="263525" algn="l"/>
              </a:tabLst>
            </a:pPr>
            <a:r>
              <a:rPr sz="3200"/>
              <a:t>5. </a:t>
            </a:r>
            <a:r>
              <a:rPr lang="th-TH" sz="3200" dirty="0"/>
              <a:t>อธิบายการพัฒนาระบบแบบเร็ว และการสร้างต้นแบบ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082794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C:\Users\Glen\Documents\McGraw-Hill\OLeary-CE2012\ART\ole16805_ch13\ole16805_cut13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67834" y="2928934"/>
            <a:ext cx="2788920" cy="297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บทนำ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6071" y="1752600"/>
            <a:ext cx="7304573" cy="4308938"/>
          </a:xfrm>
        </p:spPr>
        <p:txBody>
          <a:bodyPr>
            <a:normAutofit/>
          </a:bodyPr>
          <a:lstStyle/>
          <a:p>
            <a:pPr algn="thaiDist">
              <a:defRPr/>
            </a:pPr>
            <a:r>
              <a:rPr lang="th-TH" sz="3200" dirty="0"/>
              <a:t>คนส่วนใหญ่ในองค์กรจะเกี่ยวข้องกับระบบสารสนเทศในทางใดทางหนึ่ง </a:t>
            </a:r>
            <a:endParaRPr sz="3200" smtClean="0"/>
          </a:p>
          <a:p>
            <a:pPr algn="thaiDist">
              <a:defRPr/>
            </a:pPr>
            <a:r>
              <a:rPr lang="th-TH" sz="3200" dirty="0"/>
              <a:t>องค์กรที่ต้องการพัฒนาและใช้ระบบสารสนเทศอย่างมีประสิทธิภาพ</a:t>
            </a:r>
            <a:r>
              <a:rPr lang="th-TH" sz="3200" dirty="0" smtClean="0"/>
              <a:t>จำเป็นต้องทราบและเข้าใจเรื่องการวิเคราะห์และออกแบบระบบ</a:t>
            </a:r>
            <a:endParaRPr sz="3200" smtClean="0"/>
          </a:p>
          <a:p>
            <a:pPr algn="thaiDist">
              <a:defRPr/>
            </a:pPr>
            <a:r>
              <a:rPr lang="th-TH" sz="3200" dirty="0" smtClean="0"/>
              <a:t>ในบทนี้จะกล่าวถึง</a:t>
            </a:r>
            <a:r>
              <a:rPr lang="th-TH" sz="3200" dirty="0"/>
              <a:t>วงจรในการพัฒนาระบบทั้ง </a:t>
            </a:r>
            <a:r>
              <a:rPr sz="3200"/>
              <a:t>6 </a:t>
            </a:r>
            <a:r>
              <a:rPr lang="th-TH" sz="3200" dirty="0"/>
              <a:t>ขั้นตอน ตั้งแต่การศึกษาเบื้องต้น การวิเคราะห์ระบบ การออกแบบระบบ การพัฒนาระบบ การนำระบบไปใช้งาน และการบำรุงรักษาระบบ</a:t>
            </a:r>
            <a:endParaRPr lang="en-US" sz="3200" dirty="0"/>
          </a:p>
          <a:p>
            <a:pPr algn="thaiDist"/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2939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8274334" cy="1143000"/>
          </a:xfrm>
        </p:spPr>
        <p:txBody>
          <a:bodyPr/>
          <a:lstStyle/>
          <a:p>
            <a:r>
              <a:rPr lang="th-TH" dirty="0" smtClean="0"/>
              <a:t>การวิเคราะห์และออกแบบระบบ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76400"/>
            <a:ext cx="9508175" cy="4308938"/>
          </a:xfrm>
        </p:spPr>
        <p:txBody>
          <a:bodyPr/>
          <a:lstStyle/>
          <a:p>
            <a:r>
              <a:rPr lang="th-TH" sz="3200" dirty="0"/>
              <a:t>เป็นขั้นตอนที่ใช้ในการแก้ปัญหาเพื่อตรวจสอบและพัฒนาระบบ</a:t>
            </a:r>
            <a:r>
              <a:rPr lang="th-TH" sz="3200" dirty="0" smtClean="0"/>
              <a:t>สารสนเทศ</a:t>
            </a:r>
            <a:endParaRPr sz="3200" smtClean="0"/>
          </a:p>
          <a:p>
            <a:r>
              <a:rPr lang="th-TH" sz="3200" dirty="0" smtClean="0"/>
              <a:t>ประกอบด้วย </a:t>
            </a:r>
            <a:r>
              <a:rPr sz="3200" smtClean="0"/>
              <a:t>6 </a:t>
            </a:r>
            <a:r>
              <a:rPr lang="th-TH" sz="3200" dirty="0"/>
              <a:t>ขั้นตอน </a:t>
            </a:r>
            <a:r>
              <a:rPr lang="th-TH" sz="3200" dirty="0" smtClean="0"/>
              <a:t>ซึ่งเรียกว่าวงจร</a:t>
            </a:r>
            <a:r>
              <a:rPr lang="th-TH" sz="3200" dirty="0"/>
              <a:t>ชีวิตระบบ </a:t>
            </a:r>
            <a:r>
              <a:rPr sz="3200"/>
              <a:t>(systems life cycle)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8546" y="2786057"/>
            <a:ext cx="4143404" cy="3808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21354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6200"/>
            <a:ext cx="8274334" cy="1143000"/>
          </a:xfrm>
        </p:spPr>
        <p:txBody>
          <a:bodyPr/>
          <a:lstStyle/>
          <a:p>
            <a:r>
              <a:rPr lang="th-TH" dirty="0" smtClean="0"/>
              <a:t>ขั้นตอนที่ </a:t>
            </a:r>
            <a:r>
              <a:rPr smtClean="0"/>
              <a:t>1 </a:t>
            </a:r>
            <a:r>
              <a:rPr lang="th-TH" dirty="0" smtClean="0"/>
              <a:t>การตรวจสอบเบื้องต้น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092" y="1643050"/>
            <a:ext cx="5276856" cy="4635953"/>
          </a:xfrm>
        </p:spPr>
        <p:txBody>
          <a:bodyPr>
            <a:normAutofit/>
          </a:bodyPr>
          <a:lstStyle/>
          <a:p>
            <a:r>
              <a:rPr lang="th-TH" sz="3200" dirty="0"/>
              <a:t>เป็นขั้นตอนที่ใช้ในการระบุความต้องการระบบสารสนเทศ</a:t>
            </a:r>
            <a:r>
              <a:rPr lang="th-TH" sz="3200" dirty="0" smtClean="0"/>
              <a:t>ใหม่</a:t>
            </a:r>
          </a:p>
          <a:p>
            <a:r>
              <a:rPr lang="th-TH" sz="3200" dirty="0" smtClean="0"/>
              <a:t>ประกอบด้วยขั้นตอนย่อย ดังนี้</a:t>
            </a:r>
          </a:p>
          <a:p>
            <a:pPr>
              <a:buNone/>
            </a:pPr>
            <a:r>
              <a:rPr lang="th-TH" sz="3200" dirty="0"/>
              <a:t>	</a:t>
            </a:r>
            <a:r>
              <a:rPr sz="3200" smtClean="0"/>
              <a:t>1. </a:t>
            </a:r>
            <a:r>
              <a:rPr lang="th-TH" sz="3200" dirty="0" smtClean="0"/>
              <a:t>การกำหนดปัญหา</a:t>
            </a:r>
          </a:p>
          <a:p>
            <a:pPr>
              <a:buNone/>
            </a:pPr>
            <a:r>
              <a:rPr lang="th-TH" sz="3200" dirty="0" smtClean="0"/>
              <a:t>  </a:t>
            </a:r>
            <a:r>
              <a:rPr sz="3200" smtClean="0"/>
              <a:t>2. </a:t>
            </a:r>
            <a:r>
              <a:rPr lang="th-TH" sz="3200" dirty="0" smtClean="0"/>
              <a:t>การแนะนำระบบทางเลือก</a:t>
            </a:r>
          </a:p>
          <a:p>
            <a:pPr>
              <a:buNone/>
            </a:pPr>
            <a:r>
              <a:rPr lang="th-TH" sz="3200" dirty="0"/>
              <a:t> </a:t>
            </a:r>
            <a:r>
              <a:rPr lang="th-TH" sz="3200" dirty="0" smtClean="0"/>
              <a:t> </a:t>
            </a:r>
            <a:r>
              <a:rPr sz="3200" smtClean="0"/>
              <a:t>3. </a:t>
            </a:r>
            <a:r>
              <a:rPr lang="th-TH" sz="3200" dirty="0" smtClean="0"/>
              <a:t>การจัดทำรายงาน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4540" y="1500174"/>
            <a:ext cx="568746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79566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0480"/>
            <a:ext cx="8274334" cy="1143000"/>
          </a:xfrm>
        </p:spPr>
        <p:txBody>
          <a:bodyPr/>
          <a:lstStyle/>
          <a:p>
            <a:r>
              <a:rPr lang="th-TH" dirty="0" smtClean="0"/>
              <a:t>ขั้นตอนที่ </a:t>
            </a:r>
            <a:r>
              <a:rPr smtClean="0"/>
              <a:t>2 </a:t>
            </a:r>
            <a:r>
              <a:rPr lang="th-TH" dirty="0" smtClean="0"/>
              <a:t>การวิเคราะห์ระบบ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092" y="1571612"/>
            <a:ext cx="5175549" cy="4308938"/>
          </a:xfrm>
        </p:spPr>
        <p:txBody>
          <a:bodyPr>
            <a:normAutofit/>
          </a:bodyPr>
          <a:lstStyle/>
          <a:p>
            <a:r>
              <a:rPr lang="th-TH" sz="3200" dirty="0"/>
              <a:t>เป็นการรวบรวมข้อมูลระบบปัจจุบันแล้วนำมาวิเคราะห์ รวมถึงการกำหนดความต้องการ </a:t>
            </a:r>
            <a:r>
              <a:rPr sz="3200"/>
              <a:t>(requirements) </a:t>
            </a:r>
            <a:r>
              <a:rPr lang="th-TH" sz="3200" dirty="0"/>
              <a:t>ของระบบ</a:t>
            </a:r>
            <a:r>
              <a:rPr lang="th-TH" sz="3200" dirty="0" smtClean="0"/>
              <a:t>ใหม่</a:t>
            </a:r>
          </a:p>
          <a:p>
            <a:r>
              <a:rPr lang="th-TH" sz="3200" dirty="0"/>
              <a:t> </a:t>
            </a:r>
            <a:r>
              <a:rPr lang="th-TH" sz="3200" dirty="0" smtClean="0"/>
              <a:t>ประกอบด้วยขั้นตอนย่อย ดังนี้</a:t>
            </a:r>
          </a:p>
          <a:p>
            <a:pPr>
              <a:buNone/>
            </a:pPr>
            <a:r>
              <a:rPr lang="th-TH" sz="3200" dirty="0"/>
              <a:t>	</a:t>
            </a:r>
            <a:r>
              <a:rPr sz="3200" smtClean="0"/>
              <a:t>1. </a:t>
            </a:r>
            <a:r>
              <a:rPr lang="th-TH" sz="3200" dirty="0" smtClean="0"/>
              <a:t>การรวบรวมข้อมูล</a:t>
            </a:r>
          </a:p>
          <a:p>
            <a:pPr>
              <a:buNone/>
            </a:pPr>
            <a:r>
              <a:rPr lang="th-TH" sz="3200" dirty="0"/>
              <a:t> </a:t>
            </a:r>
            <a:r>
              <a:rPr lang="th-TH" sz="3200" dirty="0" smtClean="0"/>
              <a:t>  </a:t>
            </a:r>
            <a:r>
              <a:rPr sz="3200" smtClean="0"/>
              <a:t>2. </a:t>
            </a:r>
            <a:r>
              <a:rPr lang="th-TH" sz="3200" dirty="0" smtClean="0"/>
              <a:t>การวิเคราะห์ข้อมูล</a:t>
            </a:r>
          </a:p>
          <a:p>
            <a:pPr>
              <a:buNone/>
            </a:pPr>
            <a:r>
              <a:rPr lang="th-TH" sz="3200" dirty="0"/>
              <a:t> </a:t>
            </a:r>
            <a:r>
              <a:rPr lang="th-TH" sz="3200" dirty="0" smtClean="0"/>
              <a:t>  </a:t>
            </a:r>
            <a:r>
              <a:rPr sz="3200" smtClean="0"/>
              <a:t>3. </a:t>
            </a:r>
            <a:r>
              <a:rPr lang="th-TH" sz="3200" dirty="0" smtClean="0"/>
              <a:t>การจัดทำรายงานการวิเคราะห์ระบบ</a:t>
            </a:r>
            <a:endParaRPr lang="en-US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7879" y="1643050"/>
            <a:ext cx="5764121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53788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ขั้นตอนที่ 2 การวิเคราะห์ระบบ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530" y="2500306"/>
            <a:ext cx="7215238" cy="3434805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sz="3200" smtClean="0"/>
              <a:t>1. </a:t>
            </a:r>
            <a:r>
              <a:rPr lang="th-TH" sz="3200" dirty="0" smtClean="0"/>
              <a:t>การ</a:t>
            </a:r>
            <a:r>
              <a:rPr lang="th-TH" sz="3200" dirty="0"/>
              <a:t>วิเคราะห์จากบนลงล่าง</a:t>
            </a:r>
            <a:r>
              <a:rPr sz="3200"/>
              <a:t> (top-down analysis method) </a:t>
            </a:r>
            <a:endParaRPr lang="th-TH" sz="3200" dirty="0" smtClean="0"/>
          </a:p>
          <a:p>
            <a:pPr lvl="1">
              <a:defRPr/>
            </a:pPr>
            <a:r>
              <a:rPr lang="th-TH" dirty="0" smtClean="0"/>
              <a:t>เป็น</a:t>
            </a:r>
            <a:r>
              <a:rPr lang="th-TH" dirty="0"/>
              <a:t>เครื่องมือที่ใช้ในการวิเคราะห์ระบบที่</a:t>
            </a:r>
            <a:r>
              <a:rPr lang="th-TH" dirty="0" smtClean="0"/>
              <a:t>ซับซ้อน</a:t>
            </a:r>
          </a:p>
          <a:p>
            <a:pPr lvl="1">
              <a:defRPr/>
            </a:pPr>
            <a:r>
              <a:rPr lang="th-TH" dirty="0" smtClean="0"/>
              <a:t>โดย</a:t>
            </a:r>
            <a:r>
              <a:rPr lang="th-TH" dirty="0"/>
              <a:t>ทำการระบุองค์ประกอบในระดับบนสุดก่อนแล้วแตกแต่ละองค์ประกอบให้เป็นองค์ประกอบย่อยที่เล็กลงเรื่อย ๆ </a:t>
            </a:r>
            <a:endParaRPr lang="th-TH" dirty="0" smtClean="0"/>
          </a:p>
          <a:p>
            <a:pPr lvl="1">
              <a:defRPr/>
            </a:pPr>
            <a:r>
              <a:rPr lang="th-TH" dirty="0" smtClean="0"/>
              <a:t>วิธีการ</a:t>
            </a:r>
            <a:r>
              <a:rPr lang="th-TH" dirty="0"/>
              <a:t>นี้จะทำให้ง่ายต่อการวิเคราะห์ และหาความสัมพันธ์ของแต่ละองค์ประกอบ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5" descr="C:\Users\Glen\Documents\McGraw-Hill\OLeary-CE2012\ART\ole16805_ch13\ole16805_1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6" y="2643182"/>
            <a:ext cx="2286000" cy="3427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1381092" y="1714488"/>
            <a:ext cx="101697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ตัวอย่างเครื่องมือที่ช่วยนักวิเคราะห์ระบบและผู้ใช้ทั่วไปในขั้นตอนการวิเคราะห์ข้อมูล ได้แก่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21885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dirty="0" smtClean="0">
                <a:latin typeface="Angsana New" pitchFamily="18" charset="-34"/>
                <a:cs typeface="Angsana New" pitchFamily="18" charset="-34"/>
              </a:rPr>
              <a:t>ขั้นตอนที่ 2 การวิเคราะห์ระบบ</a:t>
            </a:r>
            <a:endParaRPr lang="en-US" sz="4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95406" y="2357430"/>
            <a:ext cx="95012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เป็นเครื่องมือที่แสดงให้เห็นถึงความสัมพันธ์ระหว่างข้อมูลนำเข้า และข้อมูลส่งออก</a:t>
            </a:r>
            <a:endParaRPr lang="th-TH" sz="28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81289" y="2857496"/>
            <a:ext cx="6240235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สี่เหลี่ยมผืนผ้า 9"/>
          <p:cNvSpPr/>
          <p:nvPr/>
        </p:nvSpPr>
        <p:spPr>
          <a:xfrm>
            <a:off x="1309654" y="1714488"/>
            <a:ext cx="3725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2.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แผนภาพตาราง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(grid charts)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132026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3961" y="101543"/>
            <a:ext cx="10661923" cy="1188720"/>
          </a:xfrm>
        </p:spPr>
        <p:txBody>
          <a:bodyPr>
            <a:normAutofit/>
          </a:bodyPr>
          <a:lstStyle/>
          <a:p>
            <a:r>
              <a:rPr lang="en-US" sz="3600" dirty="0"/>
              <a:t>Data Analysis Tools </a:t>
            </a:r>
            <a:r>
              <a:rPr lang="en-US" sz="3600" dirty="0" smtClean="0"/>
              <a:t>– System Flowchart</a:t>
            </a:r>
            <a:endParaRPr lang="en-US" sz="36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523968" y="1928802"/>
            <a:ext cx="70009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3.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แผนภาพแสดงการไหลของระบบ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(system flowcharts)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881158" y="2571744"/>
            <a:ext cx="6929486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lvl="1" indent="-360363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เป็นเครื่องมือที่แสดงการกระจายของสารสนเทศ </a:t>
            </a:r>
          </a:p>
          <a:p>
            <a:pPr marL="360363" lvl="1" indent="-360363" defTabSz="685800">
              <a:spcBef>
                <a:spcPct val="20000"/>
              </a:spcBef>
              <a:buClr>
                <a:schemeClr val="accent2">
                  <a:lumMod val="75000"/>
                </a:schemeClr>
              </a:buClr>
              <a:buSzPct val="110000"/>
              <a:buFont typeface="Arial" pitchFamily="34" charset="0"/>
              <a:buChar char="•"/>
              <a:defRPr/>
            </a:pP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 โดยแสดงให้เห็นถึงการไหลของข้อมูลนำเข้า การประมวลผล และข้อมูลส่งออก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4298" y="3929066"/>
            <a:ext cx="29813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167834" y="1428736"/>
            <a:ext cx="278608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11156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CE colors 2015">
      <a:dk1>
        <a:sysClr val="windowText" lastClr="000000"/>
      </a:dk1>
      <a:lt1>
        <a:sysClr val="window" lastClr="FFFFFF"/>
      </a:lt1>
      <a:dk2>
        <a:srgbClr val="7A96BE"/>
      </a:dk2>
      <a:lt2>
        <a:srgbClr val="DAD7BE"/>
      </a:lt2>
      <a:accent1>
        <a:srgbClr val="239FC6"/>
      </a:accent1>
      <a:accent2>
        <a:srgbClr val="F79757"/>
      </a:accent2>
      <a:accent3>
        <a:srgbClr val="899F77"/>
      </a:accent3>
      <a:accent4>
        <a:srgbClr val="FFE894"/>
      </a:accent4>
      <a:accent5>
        <a:srgbClr val="B33925"/>
      </a:accent5>
      <a:accent6>
        <a:srgbClr val="5B57A6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Computing Essentials 2015 template-2</Template>
  <TotalTime>245</TotalTime>
  <Words>1196</Words>
  <Application>Microsoft Office PowerPoint</Application>
  <PresentationFormat>Widescreen</PresentationFormat>
  <Paragraphs>138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宋体</vt:lpstr>
      <vt:lpstr>Angsana New</vt:lpstr>
      <vt:lpstr>Arial</vt:lpstr>
      <vt:lpstr>Calibri</vt:lpstr>
      <vt:lpstr>Cordia New</vt:lpstr>
      <vt:lpstr>Times New Roman</vt:lpstr>
      <vt:lpstr>1_Office Theme</vt:lpstr>
      <vt:lpstr>การวิเคราะห์และออกแบบระบบ</vt:lpstr>
      <vt:lpstr>วัตถุประสงค์</vt:lpstr>
      <vt:lpstr>บทนำ</vt:lpstr>
      <vt:lpstr>การวิเคราะห์และออกแบบระบบ</vt:lpstr>
      <vt:lpstr>ขั้นตอนที่ 1 การตรวจสอบเบื้องต้น</vt:lpstr>
      <vt:lpstr>ขั้นตอนที่ 2 การวิเคราะห์ระบบ</vt:lpstr>
      <vt:lpstr>ขั้นตอนที่ 2 การวิเคราะห์ระบบ</vt:lpstr>
      <vt:lpstr>ขั้นตอนที่ 2 การวิเคราะห์ระบบ</vt:lpstr>
      <vt:lpstr>Data Analysis Tools – System Flowchart</vt:lpstr>
      <vt:lpstr>Data Analysis Tools – Data Flow Diagram</vt:lpstr>
      <vt:lpstr>Data Analysis Tools – Data Flow Diagram</vt:lpstr>
      <vt:lpstr>ขั้นตอนที่ 3 การออกแบบระบบ</vt:lpstr>
      <vt:lpstr>ขั้นตอนที่ 3 การออกแบบระบบ</vt:lpstr>
      <vt:lpstr>ขั้นตอนที่ 4 การพัฒนาระบบ</vt:lpstr>
      <vt:lpstr>ขั้นตอนที่ 5 การนำระบบไปใช้งาน</vt:lpstr>
      <vt:lpstr>ขั้นตอนที่ 6 การบำรุงรักษาระบบ</vt:lpstr>
      <vt:lpstr>สรุปขั้นตอนในวงจรชีวิตระบบ</vt:lpstr>
      <vt:lpstr>การสร้างต้นแบบและการพัฒนาระบบแบบเร็ว</vt:lpstr>
      <vt:lpstr>อาชีพในสาขาเทคโนโลยีสารสนเทศ</vt:lpstr>
      <vt:lpstr>อาชีพในสาขาเทคโนโลยีสารสนเทศ</vt:lpstr>
      <vt:lpstr>มองไปในอนาคต ~ ความท้าทายต่อความก้าวหน้าของธุรกิจ</vt:lpstr>
      <vt:lpstr>แบบทดสอบปลายเปิด</vt:lpstr>
    </vt:vector>
  </TitlesOfParts>
  <Company>Glendale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Analysis and Design</dc:title>
  <dc:creator>Rachelle</dc:creator>
  <cp:lastModifiedBy>sasalak tongkaw</cp:lastModifiedBy>
  <cp:revision>47</cp:revision>
  <dcterms:created xsi:type="dcterms:W3CDTF">2012-12-10T00:16:51Z</dcterms:created>
  <dcterms:modified xsi:type="dcterms:W3CDTF">2015-05-28T11:04:50Z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B2C9F181-14FC-4F27-A256-E6276FAD15E3</vt:lpwstr>
  </property>
  <property fmtid="{D5CDD505-2E9C-101B-9397-08002B2CF9AE}" pid="3" name="ArticulatePath">
    <vt:lpwstr>OLeary_CE_2015_PPT_Ch12</vt:lpwstr>
  </property>
</Properties>
</file>