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4"/>
  </p:notesMasterIdLst>
  <p:sldIdLst>
    <p:sldId id="287" r:id="rId2"/>
    <p:sldId id="258" r:id="rId3"/>
    <p:sldId id="260" r:id="rId4"/>
    <p:sldId id="261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1" r:id="rId19"/>
    <p:sldId id="282" r:id="rId20"/>
    <p:sldId id="283" r:id="rId21"/>
    <p:sldId id="284" r:id="rId22"/>
    <p:sldId id="285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74240" autoAdjust="0"/>
  </p:normalViewPr>
  <p:slideViewPr>
    <p:cSldViewPr>
      <p:cViewPr varScale="1">
        <p:scale>
          <a:sx n="55" d="100"/>
          <a:sy n="55" d="100"/>
        </p:scale>
        <p:origin x="139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173CB-20CB-4CCC-A845-C1BF1E192E7F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A84D9-4CB5-45AD-AB8F-9E77F1DEE8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72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56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Purpose of database is to integrate individual items of data into useful information; can be done sequentially, directly, or index-sequentially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Databases can be organized or arranged in particular ways</a:t>
            </a:r>
            <a:r>
              <a:rPr lang="en-US" baseline="0" dirty="0" smtClean="0"/>
              <a:t> and this arrangement is known as the database model (key term) </a:t>
            </a:r>
          </a:p>
          <a:p>
            <a:pPr eaLnBrk="1" hangingPunct="1">
              <a:buFontTx/>
              <a:buChar char="•"/>
            </a:pPr>
            <a:endParaRPr lang="en-US" baseline="0" dirty="0" smtClean="0"/>
          </a:p>
          <a:p>
            <a:pPr eaLnBrk="1" hangingPunct="1">
              <a:buFontTx/>
              <a:buNone/>
            </a:pPr>
            <a:r>
              <a:rPr lang="en-US" baseline="0" dirty="0" smtClean="0"/>
              <a:t>The most common models are arranged </a:t>
            </a:r>
            <a:r>
              <a:rPr lang="en-US" dirty="0" smtClean="0"/>
              <a:t>differently to best fit their use: hierarchical; network; relational; multidimensional; and object-oriented; </a:t>
            </a:r>
          </a:p>
          <a:p>
            <a:pPr eaLnBrk="1" hangingPunct="1"/>
            <a:endParaRPr lang="en-US" dirty="0" smtClean="0">
              <a:solidFill>
                <a:srgbClr val="33CCCC"/>
              </a:solidFill>
            </a:endParaRPr>
          </a:p>
          <a:p>
            <a:pPr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20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Hierarchical (key term)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Fields or records structured in nodes (key term)  ; viewed as branches of an upside-down tree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Each item is subordinate to its parent node (Key Term); only one parent per node; parent can have several child nodes (key term); sometimes described as a one-to-many relationship (key term) 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The subordinate item is the child node to the parent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If parent node is deleted, all the child nodes are deleted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New parent node must be created before adding new child node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Limited by rigid structure; no connection between the child nodes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51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Network Database (key term) 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Also has hierarchical node arrangement -- but here child nodes may have more than one parent node, or a many-to-many relationship (key term) 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The interconnected design allows for access via multiple pathways; i.e., more flexible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There are connections call pointers</a:t>
            </a:r>
            <a:r>
              <a:rPr lang="en-US" baseline="0" dirty="0" smtClean="0"/>
              <a:t> </a:t>
            </a:r>
            <a:r>
              <a:rPr lang="en-US" dirty="0" smtClean="0"/>
              <a:t>(key term) between parent and child so a node</a:t>
            </a:r>
            <a:r>
              <a:rPr lang="en-US" baseline="0" dirty="0" smtClean="0"/>
              <a:t> can be reached through multiple paths. </a:t>
            </a: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2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Relational Database (key term) 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No pre-determined access paths </a:t>
            </a:r>
            <a:r>
              <a:rPr lang="en-US" sz="1100" dirty="0" smtClean="0"/>
              <a:t>–</a:t>
            </a:r>
            <a:r>
              <a:rPr lang="en-US" dirty="0" smtClean="0"/>
              <a:t> Data stored in a collection of columns and rows called a table, or a</a:t>
            </a:r>
            <a:r>
              <a:rPr lang="en-US" i="1" dirty="0" smtClean="0"/>
              <a:t> </a:t>
            </a:r>
            <a:r>
              <a:rPr lang="en-US" dirty="0" smtClean="0"/>
              <a:t>relation (key term) 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Tables may be electronically linked via a key field containing common data item (key term) 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Most valuable feature of relational database (Key Term): simplicity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Entries can be easily added, deleted, and modified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Common for microcomputers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Widely used for mainframe and minicomputer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9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Multidimensional</a:t>
            </a:r>
            <a:r>
              <a:rPr lang="en-US" baseline="0" dirty="0" smtClean="0"/>
              <a:t> Database </a:t>
            </a:r>
            <a:r>
              <a:rPr lang="en-US" dirty="0" smtClean="0"/>
              <a:t>(key term) 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Includes additional or multiple dimensions called a data cube (key term) 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Data can be viewed as a cube having three or more sides and consisting of cells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Each side is considered a dimension of the data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Used for complex relationships between data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Complex relationships between data can be represented and efficiently analyzed</a:t>
            </a:r>
          </a:p>
          <a:p>
            <a:pPr lvl="2" eaLnBrk="1" hangingPunct="1">
              <a:buFontTx/>
              <a:buChar char="•"/>
            </a:pPr>
            <a:r>
              <a:rPr lang="en-US" dirty="0" smtClean="0"/>
              <a:t>Conceptualization (key term)– provide users with an intuitive model in which complex data and relationships can be conceptualized</a:t>
            </a:r>
          </a:p>
          <a:p>
            <a:pPr lvl="2" eaLnBrk="1" hangingPunct="1">
              <a:buFontTx/>
              <a:buChar char="•"/>
            </a:pPr>
            <a:r>
              <a:rPr lang="en-US" dirty="0" smtClean="0"/>
              <a:t>Processing speed (key term) – analyzing and querying a large multidimensional database (Key Term) is faster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34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Object Oriented Database (key term) 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Objects (key term)  – entities that contain both data and action that can be taken on that data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Classes (key term)  – are similar objects grouped together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Attributes (key term)  – the description of entities; similar to fields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Methods (key term)  – descriptions of how the data is to be manipulated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19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Four kinds of databases whether large or small, limited or widely accessible: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Individual (key term) – also called a personal computer database (key term) – collection of integrated files primarily used by just one person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Company (key</a:t>
            </a:r>
            <a:r>
              <a:rPr lang="en-US" baseline="0" dirty="0" smtClean="0"/>
              <a:t> term) – usually stored on a central database server and managed by a database administrator. Users throughout a company can access the database through the company’s network.</a:t>
            </a:r>
            <a:endParaRPr lang="en-US" dirty="0" smtClean="0"/>
          </a:p>
          <a:p>
            <a:pPr lvl="1" eaLnBrk="1" hangingPunct="1">
              <a:buFontTx/>
              <a:buChar char="•"/>
            </a:pPr>
            <a:r>
              <a:rPr lang="en-US" dirty="0" smtClean="0"/>
              <a:t>Distributed databases (key term) – the data may be stored in multiple</a:t>
            </a:r>
            <a:r>
              <a:rPr lang="en-US" baseline="0" dirty="0" smtClean="0"/>
              <a:t> locations. It is made accessible through a variety of communications networks. </a:t>
            </a:r>
            <a:endParaRPr lang="en-US" dirty="0" smtClean="0"/>
          </a:p>
          <a:p>
            <a:pPr lvl="1" eaLnBrk="1" hangingPunct="1">
              <a:buFontTx/>
              <a:buChar char="•"/>
            </a:pPr>
            <a:r>
              <a:rPr lang="en-US" dirty="0" smtClean="0"/>
              <a:t>Commercial databases (key</a:t>
            </a:r>
            <a:r>
              <a:rPr lang="en-US" baseline="0" dirty="0" smtClean="0"/>
              <a:t> term) – Information utilities  or data banks</a:t>
            </a:r>
          </a:p>
          <a:p>
            <a:pPr lvl="2" eaLnBrk="1" hangingPunct="1">
              <a:buFontTx/>
              <a:buChar char="•"/>
            </a:pPr>
            <a:r>
              <a:rPr lang="en-US" baseline="0" dirty="0" smtClean="0"/>
              <a:t>CSI – offers consumer and business services including electronic mail</a:t>
            </a:r>
          </a:p>
          <a:p>
            <a:pPr lvl="2" eaLnBrk="1" hangingPunct="1">
              <a:buFontTx/>
              <a:buChar char="•"/>
            </a:pPr>
            <a:r>
              <a:rPr lang="en-US" baseline="0" dirty="0" smtClean="0"/>
              <a:t>Dialog Information Services – offers business information, as well as technical and scientific information</a:t>
            </a:r>
          </a:p>
          <a:p>
            <a:pPr lvl="2" eaLnBrk="1" hangingPunct="1">
              <a:buFontTx/>
              <a:buChar char="•"/>
            </a:pPr>
            <a:r>
              <a:rPr lang="en-US" baseline="0" dirty="0" smtClean="0"/>
              <a:t>Dow Jones Interactive Publishing – provides world news and information on business, investments, and stocks</a:t>
            </a:r>
          </a:p>
          <a:p>
            <a:pPr lvl="2" eaLnBrk="1" hangingPunct="1">
              <a:buFontTx/>
              <a:buChar char="•"/>
            </a:pPr>
            <a:r>
              <a:rPr lang="en-US" baseline="0" dirty="0" smtClean="0"/>
              <a:t>LexisNexis – offers news and information on legal, public records, and business issues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8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Databases offer great opportunities for productivity; users must make constant effort to keep database reliable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Databases help users keep current and plan for the future, but keeping them secure is important. 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Data collected from numerous sources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Stored in a data warehouse (key</a:t>
            </a:r>
            <a:r>
              <a:rPr lang="en-US" baseline="0" dirty="0" smtClean="0"/>
              <a:t> term)</a:t>
            </a:r>
            <a:endParaRPr lang="en-US" dirty="0" smtClean="0"/>
          </a:p>
          <a:p>
            <a:pPr lvl="1" eaLnBrk="1" hangingPunct="1">
              <a:buFontTx/>
              <a:buChar char="•"/>
            </a:pPr>
            <a:r>
              <a:rPr lang="en-US" dirty="0" smtClean="0"/>
              <a:t>By data mining (key</a:t>
            </a:r>
            <a:r>
              <a:rPr lang="en-US" baseline="0" dirty="0" smtClean="0"/>
              <a:t> term)</a:t>
            </a:r>
            <a:r>
              <a:rPr lang="en-US" dirty="0" smtClean="0"/>
              <a:t>, companies are looking for related information and patterns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Examples of available databases include the following: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Business directories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Demographic data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Business statistical information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Text databases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Web databases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Security may include armed guards to electronic verification of person through fingerprints or eye imaging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Special hardware and software called firewalls (Key Term) are often used by companies to control access to their internal networks </a:t>
            </a:r>
          </a:p>
          <a:p>
            <a:pPr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67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Internships and prior experience with the latest technology are a considerable advantage for those seeking jobs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3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Must</a:t>
            </a:r>
            <a:r>
              <a:rPr lang="en-US" baseline="0" dirty="0" smtClean="0"/>
              <a:t> have an entry in the national crime database</a:t>
            </a:r>
          </a:p>
          <a:p>
            <a:pPr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9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A84D9-4CB5-45AD-AB8F-9E77F1DEE8A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57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Have students turn to the end of Chapter 11 in their textbooks to view the same “Open-Ended” questions/statements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62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Have students turn to the end of Chapter 11 in their textbooks to view the same “Open-Ended” questions/statements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4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There are two ways to view data (key term)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Physical view (key term) – actual format and location; usually only very specialized computer professionals are concerned with the physical view 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Logical view (key term) – focuses on the meaning and content of the data; end users and most computer professionals are concerned with this view 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64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Each group is more complex than the one before: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 character (key term) – basic logical data element; a single letter, number, or special character such as a punctuation mark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 field (key term)  – next higher level; group of related characters; Last Name for example; a data field represents an attribute (Key Term) (description or characteristic) of an entity (Key Term) (person, place, thing, or object (Key Term))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 record (key term)  – a collection of related fields; a collection of attributes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table (key term)  – a collection of related records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 database –  is an integrated collection of logically related tables</a:t>
            </a:r>
          </a:p>
          <a:p>
            <a:pPr lvl="1"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Key field (key</a:t>
            </a:r>
            <a:r>
              <a:rPr lang="en-US" baseline="0" dirty="0" smtClean="0"/>
              <a:t> term) also known as primary key </a:t>
            </a:r>
            <a:r>
              <a:rPr lang="en-US" dirty="0" smtClean="0"/>
              <a:t>(key</a:t>
            </a:r>
            <a:r>
              <a:rPr lang="en-US" baseline="0" dirty="0" smtClean="0"/>
              <a:t> term)  </a:t>
            </a:r>
            <a:r>
              <a:rPr lang="en-US" dirty="0" smtClean="0"/>
              <a:t>– unique identifier to help locate data based on specific requests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Tables</a:t>
            </a:r>
            <a:r>
              <a:rPr lang="en-US" baseline="0" dirty="0" smtClean="0"/>
              <a:t> can be related or connected to other tables by common key fields</a:t>
            </a:r>
            <a:endParaRPr lang="en-US" dirty="0" smtClean="0"/>
          </a:p>
          <a:p>
            <a:pPr lvl="0"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8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main ways to process data: batch and real-time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lvl="1" eaLnBrk="1" hangingPunct="1">
              <a:buFontTx/>
              <a:buChar char="•"/>
            </a:pPr>
            <a:r>
              <a:rPr lang="en-US" dirty="0" smtClean="0"/>
              <a:t>Batch processing (key</a:t>
            </a:r>
            <a:r>
              <a:rPr lang="en-US" baseline="0" dirty="0" smtClean="0"/>
              <a:t> term)  </a:t>
            </a:r>
            <a:r>
              <a:rPr lang="en-US" dirty="0" smtClean="0"/>
              <a:t>– data collected and stored over time,</a:t>
            </a:r>
            <a:r>
              <a:rPr lang="en-US" baseline="0" dirty="0" smtClean="0"/>
              <a:t> </a:t>
            </a:r>
            <a:r>
              <a:rPr lang="en-US" dirty="0" smtClean="0"/>
              <a:t>several hours, days, or even weeks, and then processed at once as a “batch”</a:t>
            </a:r>
          </a:p>
          <a:p>
            <a:pPr lvl="2" eaLnBrk="1" hangingPunct="1">
              <a:buFontTx/>
              <a:buChar char="•"/>
            </a:pPr>
            <a:r>
              <a:rPr lang="en-US" dirty="0" smtClean="0"/>
              <a:t>Example - Bank credit card billing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Real-time processing happens</a:t>
            </a:r>
            <a:r>
              <a:rPr lang="en-US" baseline="0" dirty="0" smtClean="0"/>
              <a:t> “now” instead of “later”.</a:t>
            </a:r>
            <a:endParaRPr lang="en-US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75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Real</a:t>
            </a:r>
            <a:r>
              <a:rPr lang="en-US" baseline="0" dirty="0" smtClean="0"/>
              <a:t> time processing </a:t>
            </a:r>
            <a:r>
              <a:rPr lang="en-US" dirty="0" smtClean="0"/>
              <a:t>(key</a:t>
            </a:r>
            <a:r>
              <a:rPr lang="en-US" baseline="0" dirty="0" smtClean="0"/>
              <a:t> term)  - a</a:t>
            </a:r>
            <a:r>
              <a:rPr lang="en-US" dirty="0" smtClean="0"/>
              <a:t>lso known as online processing (Key Term)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Occurs when data is processed at the same time the transaction occurs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Made possible by disk packs and direct access storage devices </a:t>
            </a:r>
          </a:p>
          <a:p>
            <a:pPr lvl="2" eaLnBrk="1" hangingPunct="1">
              <a:buFontTx/>
              <a:buChar char="•"/>
            </a:pPr>
            <a:r>
              <a:rPr lang="en-US" dirty="0" smtClean="0"/>
              <a:t>Makes it possible to access the data quickly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2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Data redundancy (key</a:t>
            </a:r>
            <a:r>
              <a:rPr lang="en-US" baseline="0" dirty="0" smtClean="0"/>
              <a:t> term)  </a:t>
            </a:r>
            <a:r>
              <a:rPr lang="en-US" dirty="0" smtClean="0"/>
              <a:t>– many organizations have multiple files on the same subject or person; for example, records for the same customer may appear in different files across multiple departments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Data integrity (key</a:t>
            </a:r>
            <a:r>
              <a:rPr lang="en-US" baseline="0" dirty="0" smtClean="0"/>
              <a:t> term)  </a:t>
            </a:r>
            <a:r>
              <a:rPr lang="en-US" dirty="0" smtClean="0"/>
              <a:t>– accurate updating of files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The advantages of having/using a database are: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Sharing – in organizations, information in one department can readily be shared with others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Security – Users are given passwords or access only to the kind of information they need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Less data redundancy – decrease of  unnecessary duplication of data (or data redundancy</a:t>
            </a:r>
            <a:r>
              <a:rPr lang="en-US" i="1" dirty="0" smtClean="0"/>
              <a:t>) </a:t>
            </a:r>
            <a:r>
              <a:rPr lang="en-US" dirty="0" smtClean="0"/>
              <a:t>when several departments use the same database of information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Increased data integrity - Reduced likelihood of inconsistent, incomplete, or inaccurate data – data lacking integrity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88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100" dirty="0" smtClean="0"/>
              <a:t>Database management systems (DBMS) (key</a:t>
            </a:r>
            <a:r>
              <a:rPr lang="en-US" sz="1100" baseline="0" dirty="0" smtClean="0"/>
              <a:t> term)  </a:t>
            </a:r>
            <a:r>
              <a:rPr lang="en-US" sz="1100" dirty="0" smtClean="0"/>
              <a:t>– software that enables users to create, modify, and gain access to data</a:t>
            </a:r>
          </a:p>
          <a:p>
            <a:pPr eaLnBrk="1" hangingPunct="1">
              <a:buFontTx/>
              <a:buNone/>
            </a:pPr>
            <a:endParaRPr lang="en-US" sz="1100" dirty="0" smtClean="0"/>
          </a:p>
          <a:p>
            <a:pPr eaLnBrk="1" hangingPunct="1">
              <a:buFontTx/>
              <a:buNone/>
            </a:pPr>
            <a:r>
              <a:rPr lang="en-US" sz="1100" dirty="0" smtClean="0"/>
              <a:t>DBMS engine (key</a:t>
            </a:r>
            <a:r>
              <a:rPr lang="en-US" sz="1100" baseline="0" dirty="0" smtClean="0"/>
              <a:t> term)  </a:t>
            </a:r>
            <a:r>
              <a:rPr lang="en-US" sz="1100" dirty="0" smtClean="0"/>
              <a:t>– provides the bridge between the logical and physical view of the data; when users request data, the DBMS engine handles the details of actually locating the data</a:t>
            </a:r>
          </a:p>
          <a:p>
            <a:pPr eaLnBrk="1" hangingPunct="1">
              <a:buFontTx/>
              <a:buNone/>
            </a:pPr>
            <a:endParaRPr lang="en-US" sz="1100" dirty="0" smtClean="0"/>
          </a:p>
          <a:p>
            <a:pPr eaLnBrk="1" hangingPunct="1">
              <a:buFontTx/>
              <a:buNone/>
            </a:pPr>
            <a:r>
              <a:rPr lang="en-US" sz="1100" dirty="0" smtClean="0"/>
              <a:t>Data definition subsystem (key</a:t>
            </a:r>
            <a:r>
              <a:rPr lang="en-US" sz="1100" baseline="0" dirty="0" smtClean="0"/>
              <a:t> term)  </a:t>
            </a:r>
            <a:r>
              <a:rPr lang="en-US" sz="1100" dirty="0" smtClean="0"/>
              <a:t>– defines the logical structure of the database by using a data dictionary (Key Term) or schema (key term)</a:t>
            </a:r>
          </a:p>
          <a:p>
            <a:pPr lvl="1" eaLnBrk="1" hangingPunct="1">
              <a:buFontTx/>
              <a:buChar char="•"/>
            </a:pPr>
            <a:r>
              <a:rPr lang="en-US" sz="1100" dirty="0" smtClean="0"/>
              <a:t>Data dictionary – contains a description of the structure of data in the database</a:t>
            </a:r>
          </a:p>
          <a:p>
            <a:pPr eaLnBrk="1" hangingPunct="1">
              <a:buFontTx/>
              <a:buChar char="•"/>
            </a:pPr>
            <a:endParaRPr lang="en-US" sz="11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5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100" dirty="0" smtClean="0"/>
              <a:t>Data manipulation subsystem – provides tools for maintaining and analyzing data; maintaining data is also known as data maintenance (Key Term); </a:t>
            </a:r>
          </a:p>
          <a:p>
            <a:pPr eaLnBrk="1" hangingPunct="1">
              <a:buFontTx/>
              <a:buNone/>
            </a:pPr>
            <a:endParaRPr lang="en-US" sz="1100" dirty="0" smtClean="0"/>
          </a:p>
          <a:p>
            <a:pPr eaLnBrk="1" hangingPunct="1">
              <a:buFontTx/>
              <a:buNone/>
            </a:pPr>
            <a:r>
              <a:rPr lang="en-US" sz="1100" dirty="0" smtClean="0"/>
              <a:t>Analysis Tools</a:t>
            </a:r>
            <a:r>
              <a:rPr lang="en-US" sz="1100" baseline="0" dirty="0" smtClean="0"/>
              <a:t> - </a:t>
            </a:r>
            <a:r>
              <a:rPr lang="en-US" sz="1100" dirty="0" smtClean="0"/>
              <a:t>query language: most common method to access database; ask a question of database to find data; two common forms</a:t>
            </a:r>
          </a:p>
          <a:p>
            <a:pPr lvl="1" eaLnBrk="1" hangingPunct="1">
              <a:buFontTx/>
              <a:buChar char="•"/>
            </a:pPr>
            <a:r>
              <a:rPr lang="en-US" sz="1100" dirty="0" smtClean="0"/>
              <a:t>Query-by-example (key</a:t>
            </a:r>
            <a:r>
              <a:rPr lang="en-US" sz="1100" baseline="0" dirty="0" smtClean="0"/>
              <a:t> term)  </a:t>
            </a:r>
            <a:endParaRPr lang="en-US" sz="1100" dirty="0" smtClean="0"/>
          </a:p>
          <a:p>
            <a:pPr lvl="1" eaLnBrk="1" hangingPunct="1">
              <a:buFontTx/>
              <a:buChar char="•"/>
            </a:pPr>
            <a:r>
              <a:rPr lang="en-US" sz="1100" dirty="0" smtClean="0"/>
              <a:t>Most common query language is SQL (structured query language) (key</a:t>
            </a:r>
            <a:r>
              <a:rPr lang="en-US" sz="1100" baseline="0" dirty="0" smtClean="0"/>
              <a:t> term)  </a:t>
            </a:r>
            <a:endParaRPr lang="en-US" sz="1100" dirty="0" smtClean="0"/>
          </a:p>
          <a:p>
            <a:pPr eaLnBrk="1" hangingPunct="1">
              <a:buFontTx/>
              <a:buNone/>
            </a:pPr>
            <a:endParaRPr lang="en-US" sz="1100" dirty="0" smtClean="0"/>
          </a:p>
          <a:p>
            <a:pPr eaLnBrk="1" hangingPunct="1">
              <a:buFontTx/>
              <a:buNone/>
            </a:pPr>
            <a:r>
              <a:rPr lang="en-US" sz="1100" dirty="0" smtClean="0"/>
              <a:t>Application generation subsystem (key</a:t>
            </a:r>
            <a:r>
              <a:rPr lang="en-US" sz="1100" baseline="0" dirty="0" smtClean="0"/>
              <a:t> term)  </a:t>
            </a:r>
            <a:r>
              <a:rPr lang="en-US" sz="1100" dirty="0" smtClean="0"/>
              <a:t>– provides tools to create data entry forms and specialized programming languages that interface with common and widely used programming languages</a:t>
            </a:r>
          </a:p>
          <a:p>
            <a:pPr eaLnBrk="1" hangingPunct="1">
              <a:buFontTx/>
              <a:buNone/>
            </a:pPr>
            <a:endParaRPr lang="en-US" sz="1100" dirty="0" smtClean="0"/>
          </a:p>
          <a:p>
            <a:pPr eaLnBrk="1" hangingPunct="1">
              <a:buFontTx/>
              <a:buNone/>
            </a:pPr>
            <a:r>
              <a:rPr lang="en-US" sz="1100" dirty="0" smtClean="0"/>
              <a:t>Data administration subsystem (key</a:t>
            </a:r>
            <a:r>
              <a:rPr lang="en-US" sz="1100" baseline="0" dirty="0" smtClean="0"/>
              <a:t> term)  </a:t>
            </a:r>
            <a:r>
              <a:rPr lang="en-US" sz="1100" dirty="0" smtClean="0"/>
              <a:t>– helps manage the overall database; including maintaining security, providing disaster recovery support, and monitoring the overall performance of database operations</a:t>
            </a:r>
          </a:p>
          <a:p>
            <a:pPr lvl="1" eaLnBrk="1" hangingPunct="1">
              <a:buFontTx/>
              <a:buChar char="•"/>
            </a:pPr>
            <a:r>
              <a:rPr lang="en-US" sz="1100" dirty="0" smtClean="0"/>
              <a:t>Larger organizations typically employ database administrators (DBAs) (Key Term), highly trained computer specialists to interact with the data administration subsystem; additional duties include determining processing rights (Key Term) or determining which people have access to what kinds of data in the database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9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44074"/>
          <a:stretch/>
        </p:blipFill>
        <p:spPr>
          <a:xfrm>
            <a:off x="0" y="1351243"/>
            <a:ext cx="12188952" cy="4229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IN" altLang="en-US" sz="10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Copyright © 2015 McGraw-Hill Education.</a:t>
            </a:r>
            <a:r>
              <a:rPr lang="en-IN" altLang="en-US" sz="1000" baseline="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IN" altLang="en-US" sz="10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All rights reserved. No reproduction or distribution without the prior written consent of McGraw-Hill Education.</a:t>
            </a:r>
            <a:endParaRPr lang="en-IN" altLang="en-US" sz="1000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2"/>
            <a:ext cx="12201613" cy="2453267"/>
            <a:chOff x="0" y="0"/>
            <a:chExt cx="12201613" cy="2453267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</p:grpSpPr>
        <p:sp>
          <p:nvSpPr>
            <p:cNvPr id="24" name="Rectangle 4"/>
            <p:cNvSpPr/>
            <p:nvPr/>
          </p:nvSpPr>
          <p:spPr>
            <a:xfrm>
              <a:off x="0" y="0"/>
              <a:ext cx="6217920" cy="2453267"/>
            </a:xfrm>
            <a:custGeom>
              <a:avLst/>
              <a:gdLst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2497873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11151 w 6099717"/>
                <a:gd name="connsiteY3" fmla="*/ 1460810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1349297 h 2497873"/>
                <a:gd name="connsiteX4" fmla="*/ 0 w 6099717"/>
                <a:gd name="connsiteY4" fmla="*/ 0 h 2497873"/>
                <a:gd name="connsiteX0" fmla="*/ 0 w 6099717"/>
                <a:gd name="connsiteY0" fmla="*/ 0 h 3077736"/>
                <a:gd name="connsiteX1" fmla="*/ 6099717 w 6099717"/>
                <a:gd name="connsiteY1" fmla="*/ 0 h 3077736"/>
                <a:gd name="connsiteX2" fmla="*/ 6055112 w 6099717"/>
                <a:gd name="connsiteY2" fmla="*/ 3077736 h 3077736"/>
                <a:gd name="connsiteX3" fmla="*/ 0 w 6099717"/>
                <a:gd name="connsiteY3" fmla="*/ 1349297 h 3077736"/>
                <a:gd name="connsiteX4" fmla="*/ 0 w 6099717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0 w 6110868"/>
                <a:gd name="connsiteY3" fmla="*/ 1282390 h 3077736"/>
                <a:gd name="connsiteX4" fmla="*/ 11151 w 6110868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4003288 w 6110868"/>
                <a:gd name="connsiteY3" fmla="*/ 2453267 h 3077736"/>
                <a:gd name="connsiteX4" fmla="*/ 0 w 6110868"/>
                <a:gd name="connsiteY4" fmla="*/ 1282390 h 3077736"/>
                <a:gd name="connsiteX5" fmla="*/ 11151 w 6110868"/>
                <a:gd name="connsiteY5" fmla="*/ 0 h 3077736"/>
                <a:gd name="connsiteX0" fmla="*/ 11151 w 6110868"/>
                <a:gd name="connsiteY0" fmla="*/ 0 h 2453267"/>
                <a:gd name="connsiteX1" fmla="*/ 6110868 w 6110868"/>
                <a:gd name="connsiteY1" fmla="*/ 0 h 2453267"/>
                <a:gd name="connsiteX2" fmla="*/ 6088565 w 6110868"/>
                <a:gd name="connsiteY2" fmla="*/ 2442116 h 2453267"/>
                <a:gd name="connsiteX3" fmla="*/ 4003288 w 6110868"/>
                <a:gd name="connsiteY3" fmla="*/ 2453267 h 2453267"/>
                <a:gd name="connsiteX4" fmla="*/ 0 w 6110868"/>
                <a:gd name="connsiteY4" fmla="*/ 1282390 h 2453267"/>
                <a:gd name="connsiteX5" fmla="*/ 11151 w 6110868"/>
                <a:gd name="connsiteY5" fmla="*/ 0 h 24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68" h="2453267">
                  <a:moveTo>
                    <a:pt x="11151" y="0"/>
                  </a:moveTo>
                  <a:lnTo>
                    <a:pt x="6110868" y="0"/>
                  </a:lnTo>
                  <a:lnTo>
                    <a:pt x="6088565" y="2442116"/>
                  </a:lnTo>
                  <a:lnTo>
                    <a:pt x="4003288" y="2453267"/>
                  </a:lnTo>
                  <a:lnTo>
                    <a:pt x="0" y="1282390"/>
                  </a:lnTo>
                  <a:lnTo>
                    <a:pt x="1115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5" name="Rectangle 4"/>
            <p:cNvSpPr/>
            <p:nvPr/>
          </p:nvSpPr>
          <p:spPr>
            <a:xfrm flipH="1">
              <a:off x="5983316" y="0"/>
              <a:ext cx="6218297" cy="2453267"/>
            </a:xfrm>
            <a:custGeom>
              <a:avLst/>
              <a:gdLst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2497873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11151 w 6099717"/>
                <a:gd name="connsiteY3" fmla="*/ 1460810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1349297 h 2497873"/>
                <a:gd name="connsiteX4" fmla="*/ 0 w 6099717"/>
                <a:gd name="connsiteY4" fmla="*/ 0 h 2497873"/>
                <a:gd name="connsiteX0" fmla="*/ 0 w 6099717"/>
                <a:gd name="connsiteY0" fmla="*/ 0 h 3077736"/>
                <a:gd name="connsiteX1" fmla="*/ 6099717 w 6099717"/>
                <a:gd name="connsiteY1" fmla="*/ 0 h 3077736"/>
                <a:gd name="connsiteX2" fmla="*/ 6055112 w 6099717"/>
                <a:gd name="connsiteY2" fmla="*/ 3077736 h 3077736"/>
                <a:gd name="connsiteX3" fmla="*/ 0 w 6099717"/>
                <a:gd name="connsiteY3" fmla="*/ 1349297 h 3077736"/>
                <a:gd name="connsiteX4" fmla="*/ 0 w 6099717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0 w 6110868"/>
                <a:gd name="connsiteY3" fmla="*/ 1282390 h 3077736"/>
                <a:gd name="connsiteX4" fmla="*/ 11151 w 6110868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4003288 w 6110868"/>
                <a:gd name="connsiteY3" fmla="*/ 2453267 h 3077736"/>
                <a:gd name="connsiteX4" fmla="*/ 0 w 6110868"/>
                <a:gd name="connsiteY4" fmla="*/ 1282390 h 3077736"/>
                <a:gd name="connsiteX5" fmla="*/ 11151 w 6110868"/>
                <a:gd name="connsiteY5" fmla="*/ 0 h 3077736"/>
                <a:gd name="connsiteX0" fmla="*/ 11151 w 6110868"/>
                <a:gd name="connsiteY0" fmla="*/ 0 h 2453267"/>
                <a:gd name="connsiteX1" fmla="*/ 6110868 w 6110868"/>
                <a:gd name="connsiteY1" fmla="*/ 0 h 2453267"/>
                <a:gd name="connsiteX2" fmla="*/ 6088565 w 6110868"/>
                <a:gd name="connsiteY2" fmla="*/ 2442116 h 2453267"/>
                <a:gd name="connsiteX3" fmla="*/ 4003288 w 6110868"/>
                <a:gd name="connsiteY3" fmla="*/ 2453267 h 2453267"/>
                <a:gd name="connsiteX4" fmla="*/ 0 w 6110868"/>
                <a:gd name="connsiteY4" fmla="*/ 1282390 h 2453267"/>
                <a:gd name="connsiteX5" fmla="*/ 11151 w 6110868"/>
                <a:gd name="connsiteY5" fmla="*/ 0 h 2453267"/>
                <a:gd name="connsiteX0" fmla="*/ 0 w 6111239"/>
                <a:gd name="connsiteY0" fmla="*/ 0 h 2453267"/>
                <a:gd name="connsiteX1" fmla="*/ 6111239 w 6111239"/>
                <a:gd name="connsiteY1" fmla="*/ 0 h 2453267"/>
                <a:gd name="connsiteX2" fmla="*/ 6088936 w 6111239"/>
                <a:gd name="connsiteY2" fmla="*/ 2442116 h 2453267"/>
                <a:gd name="connsiteX3" fmla="*/ 4003659 w 6111239"/>
                <a:gd name="connsiteY3" fmla="*/ 2453267 h 2453267"/>
                <a:gd name="connsiteX4" fmla="*/ 371 w 6111239"/>
                <a:gd name="connsiteY4" fmla="*/ 1282390 h 2453267"/>
                <a:gd name="connsiteX5" fmla="*/ 0 w 6111239"/>
                <a:gd name="connsiteY5" fmla="*/ 0 h 24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1239" h="2453267">
                  <a:moveTo>
                    <a:pt x="0" y="0"/>
                  </a:moveTo>
                  <a:lnTo>
                    <a:pt x="6111239" y="0"/>
                  </a:lnTo>
                  <a:lnTo>
                    <a:pt x="6088936" y="2442116"/>
                  </a:lnTo>
                  <a:lnTo>
                    <a:pt x="4003659" y="2453267"/>
                  </a:lnTo>
                  <a:lnTo>
                    <a:pt x="371" y="1282390"/>
                  </a:lnTo>
                  <a:cubicBezTo>
                    <a:pt x="247" y="854927"/>
                    <a:pt x="124" y="42746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3359" y="2"/>
            <a:ext cx="7887343" cy="2121677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4050" b="1" cap="none" spc="-113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" y="0"/>
            <a:ext cx="1315844" cy="1234440"/>
            <a:chOff x="0" y="71081"/>
            <a:chExt cx="1315844" cy="1280160"/>
          </a:xfrm>
          <a:solidFill>
            <a:schemeClr val="accent3"/>
          </a:solidFill>
        </p:grpSpPr>
        <p:sp>
          <p:nvSpPr>
            <p:cNvPr id="18" name="Freeform 17"/>
            <p:cNvSpPr/>
            <p:nvPr userDrawn="1"/>
          </p:nvSpPr>
          <p:spPr>
            <a:xfrm flipH="1">
              <a:off x="0" y="71081"/>
              <a:ext cx="1315844" cy="1280160"/>
            </a:xfrm>
            <a:custGeom>
              <a:avLst/>
              <a:gdLst>
                <a:gd name="connsiteX0" fmla="*/ 314957 w 1005840"/>
                <a:gd name="connsiteY0" fmla="*/ 0 h 1280160"/>
                <a:gd name="connsiteX1" fmla="*/ 1005840 w 1005840"/>
                <a:gd name="connsiteY1" fmla="*/ 0 h 1280160"/>
                <a:gd name="connsiteX2" fmla="*/ 1005840 w 1005840"/>
                <a:gd name="connsiteY2" fmla="*/ 1280160 h 1280160"/>
                <a:gd name="connsiteX3" fmla="*/ 314957 w 1005840"/>
                <a:gd name="connsiteY3" fmla="*/ 1280160 h 1280160"/>
                <a:gd name="connsiteX4" fmla="*/ 6398 w 1005840"/>
                <a:gd name="connsiteY4" fmla="*/ 1028677 h 1280160"/>
                <a:gd name="connsiteX5" fmla="*/ 0 w 1005840"/>
                <a:gd name="connsiteY5" fmla="*/ 965212 h 1280160"/>
                <a:gd name="connsiteX6" fmla="*/ 0 w 1005840"/>
                <a:gd name="connsiteY6" fmla="*/ 314948 h 1280160"/>
                <a:gd name="connsiteX7" fmla="*/ 6398 w 1005840"/>
                <a:gd name="connsiteY7" fmla="*/ 251483 h 1280160"/>
                <a:gd name="connsiteX8" fmla="*/ 251482 w 1005840"/>
                <a:gd name="connsiteY8" fmla="*/ 6399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840" h="1280160">
                  <a:moveTo>
                    <a:pt x="314957" y="0"/>
                  </a:moveTo>
                  <a:lnTo>
                    <a:pt x="1005840" y="0"/>
                  </a:lnTo>
                  <a:lnTo>
                    <a:pt x="1005840" y="1280160"/>
                  </a:lnTo>
                  <a:lnTo>
                    <a:pt x="314957" y="1280160"/>
                  </a:lnTo>
                  <a:cubicBezTo>
                    <a:pt x="162753" y="1280160"/>
                    <a:pt x="35766" y="1172199"/>
                    <a:pt x="6398" y="1028677"/>
                  </a:cubicBezTo>
                  <a:lnTo>
                    <a:pt x="0" y="965212"/>
                  </a:lnTo>
                  <a:lnTo>
                    <a:pt x="0" y="314948"/>
                  </a:lnTo>
                  <a:lnTo>
                    <a:pt x="6398" y="251483"/>
                  </a:lnTo>
                  <a:cubicBezTo>
                    <a:pt x="31571" y="128465"/>
                    <a:pt x="128464" y="31572"/>
                    <a:pt x="251482" y="639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6200000">
              <a:off x="-298178" y="540864"/>
              <a:ext cx="1070358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bg1"/>
                  </a:solidFill>
                </a:rPr>
                <a:t>Chapter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 flipV="1">
            <a:off x="4083331" y="2407546"/>
            <a:ext cx="4099367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Rectangle 28"/>
          <p:cNvSpPr/>
          <p:nvPr/>
        </p:nvSpPr>
        <p:spPr>
          <a:xfrm rot="20641458" flipV="1">
            <a:off x="8091807" y="1824352"/>
            <a:ext cx="4206240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Rectangle 30"/>
          <p:cNvSpPr/>
          <p:nvPr/>
        </p:nvSpPr>
        <p:spPr>
          <a:xfrm rot="958542" flipH="1" flipV="1">
            <a:off x="-112056" y="1813399"/>
            <a:ext cx="4297680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609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9917" y="2125042"/>
            <a:ext cx="8753763" cy="2323374"/>
          </a:xfrm>
          <a:prstGeom prst="round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3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enter quotation text.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6EFC5AE4-5309-4EEF-A039-B13CF7CF93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79917" y="4613565"/>
            <a:ext cx="8753763" cy="141349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enter caption.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3411" y="1648497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endParaRPr lang="en-US" sz="91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6100" y="3291031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en-US" sz="915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5562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6071" y="0"/>
            <a:ext cx="10588699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226" y="1817225"/>
            <a:ext cx="9508175" cy="430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6EFC5AE4-5309-4EEF-A039-B13CF7CF93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F37EBCE3-8187-4548-AD78-1556DC78EFC6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1070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44074"/>
          <a:stretch/>
        </p:blipFill>
        <p:spPr>
          <a:xfrm>
            <a:off x="0" y="2"/>
            <a:ext cx="12188952" cy="4229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0" y="4244339"/>
            <a:ext cx="12192000" cy="23483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1107" y="4255936"/>
            <a:ext cx="8423564" cy="1596195"/>
          </a:xfr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4050" spc="-113" dirty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2767" y="5825295"/>
            <a:ext cx="8404196" cy="4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24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EFC5AE4-5309-4EEF-A039-B13CF7CF93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37EBCE3-8187-4548-AD78-1556DC78EFC6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48" y="4221107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9591526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7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39943" y="1828215"/>
            <a:ext cx="4846320" cy="4285073"/>
          </a:xfrm>
        </p:spPr>
        <p:txBody>
          <a:bodyPr/>
          <a:lstStyle>
            <a:lvl1pPr marL="205740" indent="-205740">
              <a:buFont typeface="Arial" pitchFamily="34" charset="0"/>
              <a:buChar char="•"/>
              <a:tabLst>
                <a:tab pos="205740" algn="l"/>
              </a:tabLst>
              <a:defRPr b="0"/>
            </a:lvl1pPr>
            <a:lvl2pPr marL="557213" indent="-214313">
              <a:buFont typeface="Arial" pitchFamily="34" charset="0"/>
              <a:buChar char="•"/>
              <a:defRPr/>
            </a:lvl2pPr>
            <a:lvl3pPr marL="857250" indent="-171450">
              <a:buFont typeface="Arial" pitchFamily="34" charset="0"/>
              <a:buChar char="•"/>
              <a:defRPr/>
            </a:lvl3pPr>
            <a:lvl4pPr marL="1200150" indent="-171450">
              <a:buFont typeface="Arial" pitchFamily="34" charset="0"/>
              <a:buChar char="•"/>
              <a:defRPr/>
            </a:lvl4pPr>
            <a:lvl5pPr marL="1543050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48883" y="1828802"/>
            <a:ext cx="4846320" cy="4295601"/>
          </a:xfrm>
        </p:spPr>
        <p:txBody>
          <a:bodyPr/>
          <a:lstStyle>
            <a:lvl1pPr marL="205740" indent="-205740">
              <a:buFont typeface="Arial" pitchFamily="34" charset="0"/>
              <a:buChar char="•"/>
              <a:defRPr b="0"/>
            </a:lvl1pPr>
            <a:lvl2pPr marL="557213" indent="-214313">
              <a:buFont typeface="Arial" pitchFamily="34" charset="0"/>
              <a:buChar char="•"/>
              <a:defRPr/>
            </a:lvl2pPr>
            <a:lvl3pPr marL="857250" indent="-171450">
              <a:buFont typeface="Arial" pitchFamily="34" charset="0"/>
              <a:buChar char="•"/>
              <a:defRPr/>
            </a:lvl3pPr>
            <a:lvl4pPr marL="1200150" indent="-171450">
              <a:buFont typeface="Arial" pitchFamily="34" charset="0"/>
              <a:buChar char="•"/>
              <a:defRPr/>
            </a:lvl4pPr>
            <a:lvl5pPr marL="1543050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6EFC5AE4-5309-4EEF-A039-B13CF7CF93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F37EBCE3-8187-4548-AD78-1556DC78EFC6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7364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7" cy="11887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301" y="1836055"/>
            <a:ext cx="4846320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087" y="1836055"/>
            <a:ext cx="4846320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32301" y="2480581"/>
            <a:ext cx="4846320" cy="3781324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0087" y="2480583"/>
            <a:ext cx="4846320" cy="3756909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6EFC5AE4-5309-4EEF-A039-B13CF7CF93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F37EBCE3-8187-4548-AD78-1556DC78EFC6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791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17" y="0"/>
            <a:ext cx="10661923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6EFC5AE4-5309-4EEF-A039-B13CF7CF93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F37EBCE3-8187-4548-AD78-1556DC78EFC6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0204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6EFC5AE4-5309-4EEF-A039-B13CF7CF93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F37EBCE3-8187-4548-AD78-1556DC78EFC6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7520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492" y="1447800"/>
            <a:ext cx="9939931" cy="1447800"/>
          </a:xfrm>
        </p:spPr>
        <p:txBody>
          <a:bodyPr anchor="b"/>
          <a:lstStyle>
            <a:lvl1pPr algn="l">
              <a:defRPr sz="33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155" y="3129280"/>
            <a:ext cx="6310267" cy="2890520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2494" y="3129282"/>
            <a:ext cx="3401063" cy="2895599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6EFC5AE4-5309-4EEF-A039-B13CF7CF93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0908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105" y="1881086"/>
            <a:ext cx="5092907" cy="1574808"/>
          </a:xfrm>
        </p:spPr>
        <p:txBody>
          <a:bodyPr anchor="b">
            <a:normAutofit/>
          </a:bodyPr>
          <a:lstStyle>
            <a:lvl1pPr algn="l">
              <a:defRPr sz="3300" b="1">
                <a:solidFill>
                  <a:schemeClr val="accent5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6029" y="887506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152" y="3684494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6EFC5AE4-5309-4EEF-A039-B13CF7CF93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1126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3200399" y="3200400"/>
            <a:ext cx="6858000" cy="457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0000">
                <a:schemeClr val="bg1"/>
              </a:gs>
              <a:gs pos="5500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350" baseline="0" dirty="0" smtClean="0">
                <a:solidFill>
                  <a:prstClr val="white"/>
                </a:solidFill>
              </a:rPr>
              <a:t>      Computing Essentials 2015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57"/>
            <a:ext cx="12192000" cy="13716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0">
                <a:schemeClr val="bg1"/>
              </a:gs>
              <a:gs pos="6000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sz="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913385" y="1818748"/>
            <a:ext cx="9945665" cy="430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8164" y="100359"/>
            <a:ext cx="10673837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5" t="15306" r="38007" b="43838"/>
          <a:stretch/>
        </p:blipFill>
        <p:spPr>
          <a:xfrm>
            <a:off x="1" y="0"/>
            <a:ext cx="1276017" cy="13716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048" y="1339364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lide Number Placeholder 2"/>
          <p:cNvSpPr txBox="1">
            <a:spLocks noGrp="1"/>
          </p:cNvSpPr>
          <p:nvPr userDrawn="1"/>
        </p:nvSpPr>
        <p:spPr bwMode="auto">
          <a:xfrm>
            <a:off x="9778682" y="6507163"/>
            <a:ext cx="2413318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solidFill>
                  <a:schemeClr val="bg1"/>
                </a:solidFill>
                <a:latin typeface="Times New Roman" charset="0"/>
                <a:ea typeface="宋体" charset="-122"/>
              </a:rPr>
              <a:t>11-</a:t>
            </a:r>
            <a:fld id="{904A1C09-83D9-4225-B389-16680B713356}" type="slidenum">
              <a:rPr lang="en-US" altLang="zh-CN" sz="1000" smtClean="0">
                <a:solidFill>
                  <a:schemeClr val="bg1"/>
                </a:solidFill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solidFill>
                <a:schemeClr val="bg1"/>
              </a:solidFill>
              <a:latin typeface="Times New Roman" charset="0"/>
              <a:ea typeface="宋体" charset="-122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8899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ransition spd="slow">
    <p:cover/>
  </p:transition>
  <p:txStyles>
    <p:titleStyle>
      <a:lvl1pPr algn="l" defTabSz="685800" rtl="0" eaLnBrk="1" latinLnBrk="0" hangingPunct="1">
        <a:spcBef>
          <a:spcPct val="0"/>
        </a:spcBef>
        <a:buNone/>
        <a:defRPr lang="en-US" sz="3000" b="1" kern="1200" cap="none" spc="0" dirty="0" smtClean="0">
          <a:ln w="18415" cmpd="sng">
            <a:noFill/>
            <a:prstDash val="solid"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21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5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35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35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10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600" dirty="0" smtClean="0">
                <a:latin typeface="Angsana New" pitchFamily="18" charset="-34"/>
                <a:cs typeface="Angsana New" pitchFamily="18" charset="-34"/>
              </a:rPr>
              <a:t>ฐานข้อมูล</a:t>
            </a:r>
            <a:endParaRPr lang="en-US" sz="6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685" y="2700465"/>
            <a:ext cx="1176630" cy="1457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4658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</a:rPr>
              <a:t>11</a:t>
            </a:r>
            <a:endParaRPr lang="en-US" sz="5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2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การจัดการฐานข้อมูล</a:t>
            </a:r>
            <a:r>
              <a:rPr sz="400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(ต่อ)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17" y="1500174"/>
            <a:ext cx="5214974" cy="48577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มีฟังก์ชันย่อยสำหรับจัดการฐานข้อมูล ได้แก่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การบำรุงรักษาฐานข้อมูล</a:t>
            </a:r>
            <a:endParaRPr lang="en-US" sz="30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เครื่องมือวิเคราะห์</a:t>
            </a:r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pPr lvl="2">
              <a:defRPr/>
            </a:pP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Query-by-example (QBE)</a:t>
            </a:r>
            <a:endParaRPr lang="en-US" sz="2600" dirty="0">
              <a:latin typeface="Angsana New" pitchFamily="18" charset="-34"/>
              <a:cs typeface="Angsana New" pitchFamily="18" charset="-34"/>
            </a:endParaRPr>
          </a:p>
          <a:p>
            <a:pPr lvl="2"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ภาษา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เอส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คิว</a:t>
            </a:r>
            <a:r>
              <a:rPr lang="th-TH" sz="2600" dirty="0" err="1" smtClean="0">
                <a:latin typeface="Angsana New" pitchFamily="18" charset="-34"/>
                <a:cs typeface="Angsana New" pitchFamily="18" charset="-34"/>
              </a:rPr>
              <a:t>แอล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SQL)</a:t>
            </a:r>
          </a:p>
          <a:p>
            <a:pPr>
              <a:defRPr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ฟังก์ชันย่อยในการพัฒนาซอฟต์แวร์สำเร็จรูป</a:t>
            </a:r>
            <a:endParaRPr lang="en-US" sz="30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ฟังก์ชันย่อยสำหรับผู้บริหารฐานข้อมูล</a:t>
            </a:r>
            <a:endParaRPr lang="en-US" sz="30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ผู้บริหารฐานข้อมูล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(DBAs)</a:t>
            </a:r>
          </a:p>
          <a:p>
            <a:pPr lvl="1">
              <a:defRPr/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การกำหนดสิทธิ์ การใช้งาน</a:t>
            </a:r>
            <a:endParaRPr lang="en-US" sz="2600" dirty="0">
              <a:latin typeface="Angsana New" pitchFamily="18" charset="-34"/>
              <a:cs typeface="Angsana New" pitchFamily="18" charset="-34"/>
            </a:endParaRPr>
          </a:p>
          <a:p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120" y="2388575"/>
            <a:ext cx="4368001" cy="2714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3120" y="5103242"/>
            <a:ext cx="4368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Access data entry form</a:t>
            </a:r>
            <a:endParaRPr lang="en-US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5697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โครงสร้างข้อมูล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DBMS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51158"/>
            <a:ext cx="8547109" cy="439388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แบบจำลองข้อมูล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โปรแกรม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DBMS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ทำงานกับข้อมูลที่เป็นโครงสร้าง หรือมีการจัดกลุ่มไว้แล้ว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ตัวแบบ จึงมีกฎเกณฑ์ และมีมาตรฐานสำหรับข้อมูลในฐานข้อมูล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ตัวแบบจำลอง มี 5 แบบ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  <a:hlinkClick r:id="rId4" action="ppaction://hlinksldjump"/>
              </a:rPr>
              <a:t>ฐานข้อมูลแบบลำดับชั้น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  <a:hlinkClick r:id="rId5" action="ppaction://hlinksldjump"/>
              </a:rPr>
              <a:t>ฐานข้อมูลแบบเครือข่าย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  <a:hlinkClick r:id="rId6" action="ppaction://hlinksldjump"/>
              </a:rPr>
              <a:t>ฐานข้อมูลเชิงสัมพันธ์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  <a:hlinkClick r:id="rId7" action="ppaction://hlinksldjump"/>
              </a:rPr>
              <a:t>ฐานข้อมูลหลายมิติ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  <a:hlinkClick r:id="rId8" action="ppaction://hlinksldjump"/>
              </a:rPr>
              <a:t>ฐานข้อมูลเชิงวัตถุ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124199"/>
            <a:ext cx="3883919" cy="1447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8722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7501928" y="2214554"/>
            <a:ext cx="4023360" cy="2556353"/>
            <a:chOff x="2009775" y="3221038"/>
            <a:chExt cx="5124450" cy="3255962"/>
          </a:xfrm>
        </p:grpSpPr>
        <p:sp>
          <p:nvSpPr>
            <p:cNvPr id="6" name="Rectangle 5"/>
            <p:cNvSpPr/>
            <p:nvPr/>
          </p:nvSpPr>
          <p:spPr>
            <a:xfrm>
              <a:off x="2009775" y="3221038"/>
              <a:ext cx="5124450" cy="3255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7" name="Picture 6" descr="C:\Users\Glen\Documents\McGraw-Hill\OLeary-CE2012\ART\ole16805_ch12\ole16805_120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897" y="3297238"/>
              <a:ext cx="4589714" cy="3108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977"/>
            <a:ext cx="8274334" cy="114300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ฐานข้อมูลแบบลำดับชั้น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5620"/>
            <a:ext cx="9508175" cy="4308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เขตข้อมูล หรือ ระเบียน มีโครงสร้างแบบ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node)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หมายถึง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การเชื่อมถึงกันเป็นกิ่งก้าน</a:t>
            </a:r>
            <a:r>
              <a:rPr sz="280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สาขา เหมือนต้นไม้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แม่เพียง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เดียว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แม่มี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ลูกได้หลาย ๆ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โหนด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ความสัมพันธ์แบบ หนึ่งต่อกลุ่ม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One-to-many relationship)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6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49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5562600" y="1970751"/>
            <a:ext cx="4846320" cy="2259945"/>
            <a:chOff x="1800225" y="3914775"/>
            <a:chExt cx="5514975" cy="2571750"/>
          </a:xfrm>
        </p:grpSpPr>
        <p:sp>
          <p:nvSpPr>
            <p:cNvPr id="6" name="Rectangle 5"/>
            <p:cNvSpPr/>
            <p:nvPr/>
          </p:nvSpPr>
          <p:spPr>
            <a:xfrm>
              <a:off x="1800225" y="3914775"/>
              <a:ext cx="5514975" cy="2571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7" name="Picture 8" descr="C:\Users\Glen\Documents\McGraw-Hill\OLeary-CE2012\ART\ole16805_ch12\ole16805_1208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494" y="4032250"/>
              <a:ext cx="5307013" cy="234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892" y="76200"/>
            <a:ext cx="8274334" cy="114300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ฐานข้อมูลแบบเครือข่าย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892" y="1828800"/>
            <a:ext cx="4038599" cy="467203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มีการจัดแบบลำดับชั้น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แต่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ลูกสามารถมี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แม่ได้มากกว่าหนึ่ง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หรือความสัมพันธ์แบบกลุ่มต่อกลุ่ม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(many-to-many relationship)</a:t>
            </a: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ตัวชี้</a:t>
            </a:r>
            <a:r>
              <a:rPr sz="320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Pointer)</a:t>
            </a: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มีเพิ่มมากกว่าลำดับชั้น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การเข้าถึง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สามารถเข้าได้หลายทาง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6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4059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786" y="76200"/>
            <a:ext cx="8274334" cy="114300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ฐานข้อมูลเชิงสัมพันธ์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092" y="1735471"/>
            <a:ext cx="3643338" cy="40509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มีความยืมหยุ่นกว่า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ข้อมูลเก็บอยู่ในตาราง เรียกว่า  </a:t>
            </a:r>
            <a:r>
              <a:rPr lang="th-TH" sz="3200" dirty="0" err="1" smtClean="0">
                <a:latin typeface="Angsana New" pitchFamily="18" charset="-34"/>
                <a:cs typeface="Angsana New" pitchFamily="18" charset="-34"/>
              </a:rPr>
              <a:t>รีเล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ชัน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(relation</a:t>
            </a:r>
            <a:r>
              <a:rPr sz="320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ตารางประกอบด้วย แถว และคอลัมน์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แต่ละตารางเชื่อมโยงถึงกันด้วยคีย์ฟิลด์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key field)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4953000" y="1760870"/>
            <a:ext cx="3749040" cy="2741732"/>
            <a:chOff x="1938337" y="2794823"/>
            <a:chExt cx="5033963" cy="3682177"/>
          </a:xfrm>
        </p:grpSpPr>
        <p:sp>
          <p:nvSpPr>
            <p:cNvPr id="6" name="Rectangle 5"/>
            <p:cNvSpPr/>
            <p:nvPr/>
          </p:nvSpPr>
          <p:spPr>
            <a:xfrm>
              <a:off x="1938337" y="2794823"/>
              <a:ext cx="5033963" cy="3682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842448"/>
              <a:ext cx="4937760" cy="360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6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9" name="Picture 10" descr="C:\Users\Glen\Documents\McGraw-Hill\OLeary-CE2012\ART\ole16805_ch12\ole16805_12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54" y="3555936"/>
            <a:ext cx="2743200" cy="184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3582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ฐานข้อมูลหลายมิติ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848658"/>
            <a:ext cx="9508175" cy="4308938"/>
          </a:xfrm>
        </p:spPr>
        <p:txBody>
          <a:bodyPr/>
          <a:lstStyle/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คล้ายคลึงกับฐานข้อมูลเชิงสัมพันธ์ แต่เพิ่มมุมมองได้มากกว่า 2 มิติ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หรือเรียกว่า รูปลูกบาศก์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เหมาะสำหรับงานที่มีความสัมพันธ์ซับซ้อน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จุดเด่น ที่เหนือกว่าฐานข้อมูลเชิงสัมพันธ์ คือ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ด้านแนวคิด (</a:t>
            </a:r>
            <a:r>
              <a:rPr sz="2800" smtClean="0">
                <a:latin typeface="Angsana New" pitchFamily="18" charset="-34"/>
                <a:cs typeface="Angsana New" pitchFamily="18" charset="-34"/>
              </a:rPr>
              <a:t>conceptualization)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ความเร็วในการประมวลผล </a:t>
            </a:r>
            <a:r>
              <a:rPr sz="280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Processing speed)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032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7029450" y="2108201"/>
            <a:ext cx="3383280" cy="2806225"/>
            <a:chOff x="5267325" y="1905000"/>
            <a:chExt cx="3876675" cy="3105150"/>
          </a:xfrm>
        </p:grpSpPr>
        <p:sp>
          <p:nvSpPr>
            <p:cNvPr id="6" name="Rectangle 5"/>
            <p:cNvSpPr/>
            <p:nvPr/>
          </p:nvSpPr>
          <p:spPr>
            <a:xfrm>
              <a:off x="5267325" y="1905000"/>
              <a:ext cx="3876675" cy="3105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7" name="Picture 5" descr="C:\Users\Glen\Documents\McGraw-Hill\OLeary-CE2012\ART\ole16805_ch12\ole16805_121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399" y="1987550"/>
              <a:ext cx="3670300" cy="292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ngsana New" pitchFamily="18" charset="-34"/>
                <a:cs typeface="Angsana New" pitchFamily="18" charset="-34"/>
              </a:rPr>
              <a:t>Object-Oriented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835958"/>
            <a:ext cx="9508175" cy="4308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วัตถุ เก็บได้ทั้งข้อมูลและคำสั่ง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โครงสร้าง ประกอบด้วย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วัตถุ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Object)</a:t>
            </a: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คลาส </a:t>
            </a:r>
            <a:r>
              <a:rPr sz="280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Class)</a:t>
            </a: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แอททริ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บิวต์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Attribute</a:t>
            </a:r>
            <a:r>
              <a:rPr sz="280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เมธอด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Method)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617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297" y="32951"/>
            <a:ext cx="8274334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ngsana New" pitchFamily="18" charset="-34"/>
                <a:cs typeface="Angsana New" pitchFamily="18" charset="-34"/>
              </a:rPr>
              <a:t>Types of Databases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909" y="1731731"/>
            <a:ext cx="9508175" cy="43089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ฐานข้อมูลส่วนบุคคล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>
              <a:defRPr/>
            </a:pP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เก็บข้อมูลเป็นไฟล์</a:t>
            </a:r>
            <a:r>
              <a:rPr sz="250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ใช้โดยคนเพียงคนเดียว</a:t>
            </a:r>
            <a:endParaRPr lang="en-US" sz="25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ฐานข้อมูลองค์กร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ใช้ในการปฏิบัติงานทั่วไปในองค์กร ไฟล์จะใช้ร่วมกัน</a:t>
            </a:r>
            <a:endParaRPr lang="en-US" sz="25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ฐานข้อมูลแบบกระจาย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ฐานข้อมูลเก็บไว้หลายสถานที่ แต่สามารถเข้าใช้ได้ด้วยเครื่องแม่ข่าย</a:t>
            </a:r>
            <a:endParaRPr lang="en-US" sz="25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ฐานข้อมูลเชิงพาณิชย์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ให้บริการสารสนเทศอรรถประโยชน์ (</a:t>
            </a:r>
            <a:r>
              <a:rPr lang="en-US" sz="2500" dirty="0" smtClean="0">
                <a:latin typeface="Angsana New" pitchFamily="18" charset="-34"/>
                <a:cs typeface="Angsana New" pitchFamily="18" charset="-34"/>
              </a:rPr>
              <a:t>Information utilities)</a:t>
            </a:r>
          </a:p>
          <a:p>
            <a:pPr lvl="1">
              <a:defRPr/>
            </a:pPr>
            <a:r>
              <a:rPr lang="th-TH" sz="2500" dirty="0" smtClean="0">
                <a:latin typeface="Angsana New" pitchFamily="18" charset="-34"/>
                <a:cs typeface="Angsana New" pitchFamily="18" charset="-34"/>
              </a:rPr>
              <a:t>ให้บริการธนาคารข้อมูล (</a:t>
            </a:r>
            <a:r>
              <a:rPr lang="en-US" sz="2500" dirty="0" smtClean="0">
                <a:latin typeface="Angsana New" pitchFamily="18" charset="-34"/>
                <a:cs typeface="Angsana New" pitchFamily="18" charset="-34"/>
              </a:rPr>
              <a:t>Data bank)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8084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การใช้ฐานข้อมูล และประเด็นที่เกี่ยวข้อง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06087"/>
            <a:ext cx="9508175" cy="4308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ใช้ฐานข้อมูลเพื่อกลยุทธ์</a:t>
            </a: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คลังข้อมูล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Data warehouse</a:t>
            </a:r>
            <a:r>
              <a:rPr sz="280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เหมืองข้อมูล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Data mining</a:t>
            </a:r>
            <a:r>
              <a:rPr sz="280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ใช้เพื่อความมั่นคง ปลอดภัย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Security</a:t>
            </a:r>
            <a:r>
              <a:rPr sz="320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คำนึงถึงคุณค่าของฐานข้อมูล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ความจำเป็นในการป้องกัน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6" descr="C:\Users\Glen\Documents\McGraw-Hill\OLeary-CE2012\ART\ole16805_ch12\ole16805_1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1" y="1906589"/>
            <a:ext cx="2132013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12113" y="5268913"/>
            <a:ext cx="2209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chemeClr val="accent1"/>
                </a:solidFill>
              </a:rPr>
              <a:t>Security: electronic fingerprint scanner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157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อาชีพที่เกี่ยวข้องกับงาน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IT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487257"/>
            <a:ext cx="5486399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เป็นผู้บริหารฐานข้อมูล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Database administrator)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กำหนด กฎเกณฑ์การใช้งานฐานข้อมูลให้มีประสิทธิภาพสูงสุด สิทธิ์การเข้าถึงข้อมูล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ทำหน้าที่รักษาความมั่นคงปลอดภัยฐานข้อมูล และการสำรองระบบ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ผู้ประกอบการ จะกำหนดคุณสมบัติขั้นต้น ดังนี้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วุฒิปริญญาตรีทางวิทยาการคอมพิวเตอร์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มีประสบการณ์ในงานที่เกี่ยวข้อง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รายได้ของผู้บริหารฐานข้อมูลในประเทศอเมริกา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$67,000 </a:t>
            </a:r>
            <a:r>
              <a:rPr sz="2800"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$98,000 </a:t>
            </a:r>
            <a:r>
              <a:rPr sz="2800" smtClean="0"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ปี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64" y="2362200"/>
            <a:ext cx="2829320" cy="2267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512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วัตถุประสงค์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599"/>
            <a:ext cx="10304929" cy="482481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บอกความแตกต่างระหว่างมุมมองเชิงกายภาพ และมุมมองเชิงตรรกะ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อธิบายการจัดโครงสร้างข้อมูล อักขระ เขตข้อมูล ระเบียน ตารางข้อมูล และฐานข้อมูล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ได้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ให้ความหมายของเขตข้อมูลหลัก และการนำไปใช้กับฐานข้อมูล</a:t>
            </a:r>
            <a:endParaRPr sz="320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ให้นิยาม และเปรียบเทียบ ระหว่างการประมวลผลแบบกลุ่มกับการประมวลผลแบบทันทีทันใด</a:t>
            </a:r>
            <a:endParaRPr sz="320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อธิบายถึงความหมายของฐานข้อมูล ความจำเป็นในการใช้ฐานข้อมูล และการจัดการฐานข้อมูลได้</a:t>
            </a:r>
            <a:endParaRPr sz="320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บอกรายละเอียดของฐานข้อมูลทั้ง 5 โมเดล ได้แก่ ฐานข้อมูลลำดับชั้น  แบบเครือข่าย  เชิงสัมพันธ์  หลายมิติ และเชิงวัตถุ</a:t>
            </a:r>
            <a:endParaRPr sz="320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จำแนกประเภทของฐานข้อมูลทั้ง 4 ฐานข้อมูล ได้แก่  ฐานข้อมูลส่วนบุคคล ฐานข้อมูลองค์กร  แบบกระจาย และฐานข้อมูลเชิงพาณิชย์ได้</a:t>
            </a:r>
            <a:endParaRPr sz="320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อธิบายการนำฐานข้อมูลไปใช้ในเชิงกลยุทธ์และประเด็นที่เกี่ยวข้องกับความมั่นคง ปลอดภัย</a:t>
            </a:r>
            <a:endParaRPr sz="320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endParaRPr lang="en-US" dirty="0">
              <a:solidFill>
                <a:srgbClr val="FFDA8F"/>
              </a:solidFill>
            </a:endParaRPr>
          </a:p>
          <a:p>
            <a:pPr>
              <a:defRPr/>
            </a:pPr>
            <a:endParaRPr lang="en-US" dirty="0"/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1533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084" y="111807"/>
            <a:ext cx="9982200" cy="114300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มองไปในอนาคต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084" y="1549574"/>
            <a:ext cx="4114800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ฐานข้อมูลอาชญากรรม ที่สามารถพยากรณ์ได้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สถาบันวิจัยในอเมริกากำลังสนใจ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แพทเทอร์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นของพฤติกรรมในตัว ของอาชญากรที่จะสามารถพยากรณ์ได้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ถ้าเจอ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แพทเทอร์น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นั้น จะสามารถหาคุณลักษณะของอาชญากรแต่ละคนได้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624417"/>
            <a:ext cx="3419953" cy="4258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104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คำถามปลายเปิด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10076329" cy="43089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ให้อธิบายโครงสร้างทั้ง 5 ชนิด ในมุมมองเชิงตรรก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ะ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บอกความแตกต่างระหว่างการประมวลผลแบบกลุ่มกับการประมวลผลแบบทันที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อธิบายส่วนประกอบของระบบการจัดการฐานข้อมูลทั้ง 5 ส่วน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291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คำถามปลายเปิด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อธิบายแบบจำลองของฐานข้อมูลทั้ง 5 รูปแบบ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+mj-lt"/>
              <a:buAutoNum type="arabicPeriod" startAt="4"/>
              <a:defRPr/>
            </a:pPr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+mj-lt"/>
              <a:buAutoNum type="arabicPeriod" startAt="4"/>
              <a:defRPr/>
            </a:pP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ประโยชน์ และข้อจำกัดของฐานข้อมูลได้แก่อะไรบ้าง และทำไมจึงต้องคำนึงถึงความมั่นคงปลอดภัยของข้อมูล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  <a:defRPr/>
            </a:pPr>
            <a:endParaRPr lang="en-US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890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บทนำ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0" y="1639657"/>
            <a:ext cx="6875945" cy="480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ลองพิจารณาการเก็บหนังสือในห้องสมุด</a:t>
            </a:r>
            <a:r>
              <a:rPr sz="320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หรือ การเก็บข้อมูลภายในดิสก์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ผู้ใช้งานจำเป็นต้องทำความเข้าใจ  ในสิ่งต่อไปนี้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การจัดเก็บในลักษณะฟิลด์  ระเบียน ตาราง และแบบฐานข้อมูล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ความแตกต่างระหว่างประเภทของฐานข้อมูล และโครงสร้างข้อมูล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ผู้ใช้จำเป็นจะต้องรู้ว่า การค้นหาสารสนเทศที่เก็บอยู่ในฐานข้อมูลนั้นได้ด้วยวิธีใด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endParaRPr lang="en-US" sz="3600" dirty="0">
              <a:latin typeface="Angsana New" pitchFamily="18" charset="-34"/>
              <a:cs typeface="Angsana New" pitchFamily="18" charset="-34"/>
            </a:endParaRPr>
          </a:p>
          <a:p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33" y="1651380"/>
            <a:ext cx="2514951" cy="2924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6931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ข้อมูล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16839"/>
            <a:ext cx="9508175" cy="4308938"/>
          </a:xfrm>
        </p:spPr>
        <p:txBody>
          <a:bodyPr/>
          <a:lstStyle/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ข้อมูล หมายถึง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ข้อเท็จจริง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 ข้อสังเกตที่เกี่ยวกับคน สถานที่ สิ่งของ และเหตุการณ์ต่าง ๆ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เสียง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ดนตรี  ภาพถ่าย  และวิดีโอ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มุมมองของข้อมูล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มุมมองเชิงกายภาพ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มุมมองเชิงตรรกะ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618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114800" y="1733553"/>
            <a:ext cx="6294120" cy="36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โครงสร้างข้อมูล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500174"/>
            <a:ext cx="10304929" cy="45423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th-TH" sz="3800" dirty="0" smtClean="0">
                <a:latin typeface="Angsana New" pitchFamily="18" charset="-34"/>
                <a:cs typeface="Angsana New" pitchFamily="18" charset="-34"/>
              </a:rPr>
              <a:t>ในมุมมองเชิงตรรกะ ข้อมูลมีการจัดโครงสร้างแบบกลุ่ม หรือจำแนกตามประเภท</a:t>
            </a:r>
            <a:r>
              <a:rPr sz="380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800" dirty="0" smtClean="0">
                <a:latin typeface="Angsana New" pitchFamily="18" charset="-34"/>
                <a:cs typeface="Angsana New" pitchFamily="18" charset="-34"/>
              </a:rPr>
              <a:t>ได้แก่</a:t>
            </a:r>
            <a:endParaRPr lang="en-US" sz="38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ตัวอักขระ (</a:t>
            </a:r>
            <a:r>
              <a:rPr sz="3300" smtClean="0">
                <a:latin typeface="Angsana New" pitchFamily="18" charset="-34"/>
                <a:cs typeface="Angsana New" pitchFamily="18" charset="-34"/>
              </a:rPr>
              <a:t>charact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e</a:t>
            </a:r>
            <a:r>
              <a:rPr sz="3300" smtClean="0">
                <a:latin typeface="Angsana New" pitchFamily="18" charset="-34"/>
                <a:cs typeface="Angsana New" pitchFamily="18" charset="-34"/>
              </a:rPr>
              <a:t>r)</a:t>
            </a:r>
            <a:endParaRPr lang="en-US" sz="33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เขตข้อมูล 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(Field)</a:t>
            </a:r>
            <a:endParaRPr lang="en-US" sz="33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ระเบียน 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(Record)</a:t>
            </a:r>
            <a:endParaRPr lang="en-US" sz="33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ตารางข้อมูล 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(Table)</a:t>
            </a:r>
            <a:endParaRPr lang="en-US" sz="33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ฐานข้อมูล 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(Database)</a:t>
            </a:r>
          </a:p>
          <a:p>
            <a:pPr marL="342900" lvl="1" indent="0">
              <a:buNone/>
              <a:defRPr/>
            </a:pPr>
            <a:endParaRPr lang="en-US" sz="35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  <a:defRPr/>
            </a:pPr>
            <a:r>
              <a:rPr lang="th-TH" sz="3500" dirty="0" smtClean="0">
                <a:latin typeface="Angsana New" pitchFamily="18" charset="-34"/>
                <a:cs typeface="Angsana New" pitchFamily="18" charset="-34"/>
              </a:rPr>
              <a:t>เขตข้อมูลหลัก </a:t>
            </a:r>
            <a:r>
              <a:rPr sz="350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500" dirty="0" smtClean="0">
                <a:latin typeface="Angsana New" pitchFamily="18" charset="-34"/>
                <a:cs typeface="Angsana New" pitchFamily="18" charset="-34"/>
              </a:rPr>
              <a:t>Primary Key)</a:t>
            </a:r>
            <a:endParaRPr lang="en-US" sz="3900" dirty="0" smtClean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ใช้เป็นตัวแยกความแตกต่างของแต่ละระเบียน </a:t>
            </a:r>
          </a:p>
          <a:p>
            <a:pPr lvl="1">
              <a:buNone/>
              <a:defRPr/>
            </a:pP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ไม่ให้ซ้ำกัน</a:t>
            </a:r>
            <a:endParaRPr lang="en-US" sz="30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379307"/>
            <a:ext cx="6030167" cy="3334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013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274334" cy="114300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การประมวลผล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10134600" cy="13239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การประมวลผลแบบกลุ่ม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จะเก็บข้อมูลเอาไว้ระยะเวลาหนึ่ง แล้วจึงประมวลผลพร้อมกันในคราวเดียวกัน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5" descr="C:\Users\Glen\Documents\McGraw-Hill\OLeary-CE2012\ART\ole16805_ch12\ole16805_1203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45471"/>
            <a:ext cx="6217920" cy="335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40748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416" y="0"/>
            <a:ext cx="8274334" cy="114300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การประมวลผล (ต่อ)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416" y="1733011"/>
            <a:ext cx="10120184" cy="12387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การประมวลผลแบบทันที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หรือการประมวลผลแบบ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online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จะประมวลผลทันทีที่มีการทำธุรกรรม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5" descr="C:\Users\Glen\Documents\McGraw-Hill\OLeary-CE2012\ART\ole16805_ch12\ole16805_120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5943600" cy="321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1631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ฐานข้อมูล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5217"/>
            <a:ext cx="7872413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เป็นการเก็บรวบรวมข้อมูล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หลายชนิด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มีความเกี่ยวเนื่องกันทั้งภายในไฟล์ และระเบียน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เพื่อช่วยลดความซ้ำซ้อน และลดความไม่สอดคล้องของข้อมูลได้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  <a:defRPr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ประโยชน์ของการใช้ฐานข้อมูล ได้แก่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การใช้ร่วมกัน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ความมั่นคง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ลดความซ้ำซ้อนของข้อมูล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มีความสอดคล้องของข้อมูล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  <a:defRPr/>
            </a:pP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254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599118" cy="114300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การจัดการฐานข้อมูล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3962399" cy="4393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หรือที่เรียกกันว่า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Database Management System (DBMS)</a:t>
            </a:r>
          </a:p>
          <a:p>
            <a:pPr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มีเครื่องมือจัดการฐานข้อมูล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DBMS engine</a:t>
            </a:r>
            <a:r>
              <a:rPr sz="280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มีส่วนการนิยามข้อมูล </a:t>
            </a:r>
            <a:r>
              <a:rPr sz="280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Data definition subsystem)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1">
              <a:defRPr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พจนานุกรมข้อมูล หรือเค้าร่าง (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Data dictionary / schema</a:t>
            </a:r>
            <a:r>
              <a:rPr sz="280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8" descr="C:\Users\Glen\Documents\McGraw-Hill\OLeary-CE2012\ART\ole16805_ch12\ole16805_1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1"/>
            <a:ext cx="4297680" cy="288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8400" y="4867318"/>
            <a:ext cx="42976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Access data dictionary form</a:t>
            </a:r>
            <a:endParaRPr lang="en-US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285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E colors 2015">
      <a:dk1>
        <a:sysClr val="windowText" lastClr="000000"/>
      </a:dk1>
      <a:lt1>
        <a:sysClr val="window" lastClr="FFFFFF"/>
      </a:lt1>
      <a:dk2>
        <a:srgbClr val="7A96BE"/>
      </a:dk2>
      <a:lt2>
        <a:srgbClr val="DAD7BE"/>
      </a:lt2>
      <a:accent1>
        <a:srgbClr val="239FC6"/>
      </a:accent1>
      <a:accent2>
        <a:srgbClr val="F79757"/>
      </a:accent2>
      <a:accent3>
        <a:srgbClr val="899F77"/>
      </a:accent3>
      <a:accent4>
        <a:srgbClr val="FFE894"/>
      </a:accent4>
      <a:accent5>
        <a:srgbClr val="B33925"/>
      </a:accent5>
      <a:accent6>
        <a:srgbClr val="5B57A6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 Essentials 2015 template-2</Template>
  <TotalTime>3861</TotalTime>
  <Words>2639</Words>
  <Application>Microsoft Office PowerPoint</Application>
  <PresentationFormat>Widescreen</PresentationFormat>
  <Paragraphs>294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宋体</vt:lpstr>
      <vt:lpstr>Angsana New</vt:lpstr>
      <vt:lpstr>Arial</vt:lpstr>
      <vt:lpstr>Calibri</vt:lpstr>
      <vt:lpstr>Cordia New</vt:lpstr>
      <vt:lpstr>Times New Roman</vt:lpstr>
      <vt:lpstr>1_Office Theme</vt:lpstr>
      <vt:lpstr>ฐานข้อมูล</vt:lpstr>
      <vt:lpstr>วัตถุประสงค์</vt:lpstr>
      <vt:lpstr>บทนำ</vt:lpstr>
      <vt:lpstr>ข้อมูล</vt:lpstr>
      <vt:lpstr>โครงสร้างข้อมูล</vt:lpstr>
      <vt:lpstr>การประมวลผล</vt:lpstr>
      <vt:lpstr>การประมวลผล (ต่อ)</vt:lpstr>
      <vt:lpstr>ฐานข้อมูล</vt:lpstr>
      <vt:lpstr>การจัดการฐานข้อมูล</vt:lpstr>
      <vt:lpstr>การจัดการฐานข้อมูล (ต่อ)</vt:lpstr>
      <vt:lpstr>โครงสร้างข้อมูล DBMS</vt:lpstr>
      <vt:lpstr>ฐานข้อมูลแบบลำดับชั้น</vt:lpstr>
      <vt:lpstr>ฐานข้อมูลแบบเครือข่าย</vt:lpstr>
      <vt:lpstr>ฐานข้อมูลเชิงสัมพันธ์</vt:lpstr>
      <vt:lpstr>ฐานข้อมูลหลายมิติ</vt:lpstr>
      <vt:lpstr>Object-Oriented Database</vt:lpstr>
      <vt:lpstr>Types of Databases </vt:lpstr>
      <vt:lpstr>การใช้ฐานข้อมูล และประเด็นที่เกี่ยวข้อง</vt:lpstr>
      <vt:lpstr>อาชีพที่เกี่ยวข้องกับงาน IT</vt:lpstr>
      <vt:lpstr>มองไปในอนาคต</vt:lpstr>
      <vt:lpstr>คำถามปลายเปิด</vt:lpstr>
      <vt:lpstr>คำถามปลายเปิด</vt:lpstr>
    </vt:vector>
  </TitlesOfParts>
  <Company>Glendale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</dc:title>
  <dc:creator>Rachelle</dc:creator>
  <cp:lastModifiedBy>sasalak tongkaw</cp:lastModifiedBy>
  <cp:revision>68</cp:revision>
  <dcterms:created xsi:type="dcterms:W3CDTF">2012-12-09T23:59:45Z</dcterms:created>
  <dcterms:modified xsi:type="dcterms:W3CDTF">2015-05-29T07:10:10Z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D1E57A20-8AE7-4778-AA33-6E2199D2F45B</vt:lpwstr>
  </property>
  <property fmtid="{D5CDD505-2E9C-101B-9397-08002B2CF9AE}" pid="3" name="ArticulatePath">
    <vt:lpwstr>OLeary_CE_2015_PPT_Ch11</vt:lpwstr>
  </property>
</Properties>
</file>