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5"/>
  </p:notesMasterIdLst>
  <p:sldIdLst>
    <p:sldId id="288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9" r:id="rId12"/>
    <p:sldId id="269" r:id="rId13"/>
    <p:sldId id="270" r:id="rId14"/>
    <p:sldId id="271" r:id="rId15"/>
    <p:sldId id="292" r:id="rId16"/>
    <p:sldId id="293" r:id="rId17"/>
    <p:sldId id="294" r:id="rId18"/>
    <p:sldId id="295" r:id="rId19"/>
    <p:sldId id="297" r:id="rId20"/>
    <p:sldId id="298" r:id="rId21"/>
    <p:sldId id="296" r:id="rId22"/>
    <p:sldId id="275" r:id="rId23"/>
    <p:sldId id="299" r:id="rId24"/>
    <p:sldId id="277" r:id="rId25"/>
    <p:sldId id="278" r:id="rId26"/>
    <p:sldId id="279" r:id="rId27"/>
    <p:sldId id="291" r:id="rId28"/>
    <p:sldId id="287" r:id="rId29"/>
    <p:sldId id="282" r:id="rId30"/>
    <p:sldId id="300" r:id="rId31"/>
    <p:sldId id="283" r:id="rId32"/>
    <p:sldId id="284" r:id="rId33"/>
    <p:sldId id="285" r:id="rId34"/>
  </p:sldIdLst>
  <p:sldSz cx="12192000" cy="6858000"/>
  <p:notesSz cx="7102475" cy="9388475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3022" autoAdjust="0"/>
  </p:normalViewPr>
  <p:slideViewPr>
    <p:cSldViewPr>
      <p:cViewPr>
        <p:scale>
          <a:sx n="68" d="100"/>
          <a:sy n="68" d="100"/>
        </p:scale>
        <p:origin x="-1040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392DE2-FE79-457A-83AA-EABBDFDB20E3}" type="datetimeFigureOut">
              <a:rPr lang="en-US" smtClean="0"/>
              <a:t>5/31/15 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4D71E8C-0F87-4490-A3E9-91436D3E5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4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basic types of cookies(key</a:t>
            </a:r>
            <a:r>
              <a:rPr lang="en-US" baseline="0" dirty="0" smtClean="0"/>
              <a:t> term) </a:t>
            </a:r>
            <a:endParaRPr lang="en-US" dirty="0" smtClean="0"/>
          </a:p>
          <a:p>
            <a:pPr marL="176679" indent="-176679">
              <a:buFont typeface="Arial" pitchFamily="34" charset="0"/>
              <a:buChar char="•"/>
            </a:pPr>
            <a:r>
              <a:rPr lang="en-US" dirty="0" smtClean="0"/>
              <a:t>Most cookies</a:t>
            </a:r>
            <a:r>
              <a:rPr lang="en-US" baseline="0" dirty="0" smtClean="0"/>
              <a:t> are harmless and are intended to provide customized service</a:t>
            </a:r>
          </a:p>
          <a:p>
            <a:pPr marL="176679" indent="-176679">
              <a:buFont typeface="Arial"/>
              <a:buChar char="•"/>
            </a:pPr>
            <a:r>
              <a:rPr lang="en-US" dirty="0" smtClean="0"/>
              <a:t>First party</a:t>
            </a:r>
            <a:r>
              <a:rPr lang="en-US" baseline="0" dirty="0" smtClean="0"/>
              <a:t> </a:t>
            </a:r>
            <a:r>
              <a:rPr lang="en-US" dirty="0" smtClean="0"/>
              <a:t>cookies (key</a:t>
            </a:r>
            <a:r>
              <a:rPr lang="en-US" baseline="0" dirty="0" smtClean="0"/>
              <a:t> term) </a:t>
            </a:r>
            <a:r>
              <a:rPr lang="en-US" dirty="0" smtClean="0"/>
              <a:t>are</a:t>
            </a:r>
            <a:r>
              <a:rPr lang="en-US" baseline="0" dirty="0" smtClean="0"/>
              <a:t> generated by the website you are currently visiting. 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Third party cookies </a:t>
            </a:r>
            <a:r>
              <a:rPr lang="en-US" dirty="0" smtClean="0"/>
              <a:t>(key</a:t>
            </a:r>
            <a:r>
              <a:rPr lang="en-US" baseline="0" dirty="0" smtClean="0"/>
              <a:t> term) are generated by an advertising company that is affiliated with the website you are visiting. Often referred to as tracking cookies </a:t>
            </a:r>
            <a:r>
              <a:rPr lang="en-US" dirty="0" smtClean="0"/>
              <a:t>(key</a:t>
            </a:r>
            <a:r>
              <a:rPr lang="en-US" baseline="0" dirty="0" smtClean="0"/>
              <a:t> term)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3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 mode (key</a:t>
            </a:r>
            <a:r>
              <a:rPr lang="en-US" baseline="0" dirty="0" smtClean="0"/>
              <a:t> term) </a:t>
            </a:r>
            <a:r>
              <a:rPr lang="en-US" dirty="0" smtClean="0"/>
              <a:t>eliminates history files as well as blocks most cookies.</a:t>
            </a:r>
          </a:p>
          <a:p>
            <a:endParaRPr lang="en-US" dirty="0" smtClean="0"/>
          </a:p>
          <a:p>
            <a:r>
              <a:rPr lang="en-US" dirty="0" smtClean="0"/>
              <a:t>InPrivate Browsing (key</a:t>
            </a:r>
            <a:r>
              <a:rPr lang="en-US" baseline="0" dirty="0" smtClean="0"/>
              <a:t> term) privacy mode for Internet Explorer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Private Browsing </a:t>
            </a:r>
            <a:r>
              <a:rPr lang="en-US" dirty="0" smtClean="0"/>
              <a:t>(key</a:t>
            </a:r>
            <a:r>
              <a:rPr lang="en-US" baseline="0" dirty="0" smtClean="0"/>
              <a:t> term) privacy mode for Safari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000" dirty="0" smtClean="0"/>
              <a:t>Spyware (key</a:t>
            </a:r>
            <a:r>
              <a:rPr lang="en-US" sz="1000" baseline="0" dirty="0" smtClean="0"/>
              <a:t> term) </a:t>
            </a:r>
            <a:r>
              <a:rPr lang="en-US" sz="1000" dirty="0" smtClean="0"/>
              <a:t>– </a:t>
            </a:r>
            <a:r>
              <a:rPr lang="en-US" sz="1000" dirty="0"/>
              <a:t>wide range of programs that are designed to secretly record and report an individual’s activities on the Internet; in addition to Internet Ad cookies, there are also</a:t>
            </a:r>
          </a:p>
          <a:p>
            <a:pPr lvl="1" eaLnBrk="1" hangingPunct="1">
              <a:buFontTx/>
              <a:buChar char="•"/>
            </a:pPr>
            <a:r>
              <a:rPr lang="en-US" sz="1000" dirty="0"/>
              <a:t>Web bugs (key term) – small programs typically hidden within the HTML code for a Web page or e-mail message and can be used to secretly read e-mail message or work with cookies to collect and report information back to a predefined server on the Web</a:t>
            </a:r>
          </a:p>
          <a:p>
            <a:pPr lvl="1" eaLnBrk="1" hangingPunct="1">
              <a:buFontTx/>
              <a:buChar char="•"/>
            </a:pPr>
            <a:r>
              <a:rPr lang="en-US" sz="1000" dirty="0"/>
              <a:t>Computer monitoring software (key term)– invasive and dangerous type of spyware; programs record every activity and keystroke made on a computer system including credit card numbers, bank account numbers, and e-mail messages</a:t>
            </a:r>
          </a:p>
          <a:p>
            <a:pPr lvl="2" eaLnBrk="1" hangingPunct="1">
              <a:buFontTx/>
              <a:buChar char="•"/>
            </a:pPr>
            <a:r>
              <a:rPr lang="en-US" sz="1000" dirty="0" smtClean="0"/>
              <a:t>Keystroke </a:t>
            </a:r>
            <a:r>
              <a:rPr lang="en-US" sz="1000" dirty="0"/>
              <a:t>loggers (key term)– can be deposited on a hard drive without detection from the Web or by someone installing programs directly onto a computer</a:t>
            </a:r>
          </a:p>
          <a:p>
            <a:pPr lvl="0" eaLnBrk="1" hangingPunct="1">
              <a:buFontTx/>
              <a:buNone/>
            </a:pPr>
            <a:endParaRPr lang="en-US" sz="1000" dirty="0" smtClean="0"/>
          </a:p>
          <a:p>
            <a:pPr lvl="0" eaLnBrk="1" hangingPunct="1">
              <a:buFontTx/>
              <a:buNone/>
            </a:pPr>
            <a:r>
              <a:rPr lang="en-US" sz="1000" dirty="0" smtClean="0"/>
              <a:t>Anti-Spyware or spy removal</a:t>
            </a:r>
            <a:r>
              <a:rPr lang="en-US" sz="1000" baseline="0" dirty="0" smtClean="0"/>
              <a:t> programs (key term) - a</a:t>
            </a:r>
            <a:r>
              <a:rPr lang="en-US" sz="1000" dirty="0" smtClean="0"/>
              <a:t> </a:t>
            </a:r>
            <a:r>
              <a:rPr lang="en-US" sz="1000" dirty="0"/>
              <a:t>category of programs known as spy removal programs (key term) – designed to detect Web bugs and monitoring </a:t>
            </a:r>
            <a:r>
              <a:rPr lang="en-US" sz="1000" dirty="0" smtClean="0"/>
              <a:t>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37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would you feel</a:t>
            </a:r>
            <a:r>
              <a:rPr lang="en-US" baseline="0" dirty="0" smtClean="0"/>
              <a:t> if information you posted about yourself on the Web kept you from getting a job?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Online identity </a:t>
            </a:r>
            <a:r>
              <a:rPr lang="en-US" dirty="0" smtClean="0"/>
              <a:t>(key</a:t>
            </a:r>
            <a:r>
              <a:rPr lang="en-US" baseline="0" dirty="0" smtClean="0"/>
              <a:t> term) the information that people voluntarily post about themselves online.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now major laws on privacy such as: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Gramm-Leach-Bliley Act </a:t>
            </a:r>
            <a:r>
              <a:rPr lang="en-US" dirty="0" smtClean="0"/>
              <a:t>(key</a:t>
            </a:r>
            <a:r>
              <a:rPr lang="en-US" baseline="0" dirty="0" smtClean="0"/>
              <a:t> term) which protects personal financial information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Health Insurance Portability and Accountability Act (HIPAA) </a:t>
            </a:r>
            <a:r>
              <a:rPr lang="en-US" dirty="0" smtClean="0"/>
              <a:t>(key</a:t>
            </a:r>
            <a:r>
              <a:rPr lang="en-US" baseline="0" dirty="0" smtClean="0"/>
              <a:t> term) which protects medical records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Family Educational Rights and Privacy Act (FERPA) </a:t>
            </a:r>
            <a:r>
              <a:rPr lang="en-US" dirty="0" smtClean="0"/>
              <a:t>(key</a:t>
            </a:r>
            <a:r>
              <a:rPr lang="en-US" baseline="0" dirty="0" smtClean="0"/>
              <a:t> term)  restricts disclosure of educational records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9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dirty="0">
                <a:latin typeface="Angsana New"/>
                <a:cs typeface="Angsana New"/>
              </a:rPr>
              <a:t>จดหมายขยะหรือสแปมเมลล์</a:t>
            </a:r>
            <a:r>
              <a:rPr lang="en-US" dirty="0">
                <a:latin typeface="Angsana New"/>
                <a:cs typeface="Angsana New"/>
              </a:rPr>
              <a:t> (spam mail) </a:t>
            </a:r>
            <a:r>
              <a:rPr lang="th-TH" dirty="0">
                <a:latin typeface="Angsana New"/>
                <a:cs typeface="Angsana New"/>
              </a:rPr>
              <a:t>นับว่าเป็นอีกปัญหาใหญ่ของผู้ใช้อินเทอร์เน็ต เพราะผู้ใช้อินเทอร์เน็ตทุกคนมักจะถูกรบกวน และทำให้ตู้รับจดหมายอีเมลเราเต็มไปด้วยจดหมายโฆษณาที่เราไม่ต้องการ ก่อให้เกิดความรำคาญกับผู้ที่ใช้งาน และอาจยังมีภัยคุกคามอื่นแอบแฝงมาพร้อมกับจดหมายเหล่านี้ด้วย เช่น ไวรัส สปายแวร์ หรือฟิชชิง (</a:t>
            </a:r>
            <a:r>
              <a:rPr lang="en-US" dirty="0">
                <a:latin typeface="Angsana New"/>
                <a:cs typeface="Angsana New"/>
              </a:rPr>
              <a:t>phishing)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B37E5-F73B-644E-9AEA-A82842C8C253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>
                <a:latin typeface="Calibri" charset="0"/>
                <a:cs typeface="Cordia New" charset="0"/>
              </a:rPr>
              <a:t>เว็บมาสเตอร์คือผู้ที่ผลิต หรือเป็นเจ้าของเว็บไซต์ใดๆ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32C112-D8A9-2142-8EE4-F7FFB2B788B7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>
                <a:latin typeface="Calibri" charset="0"/>
              </a:rPr>
              <a:t>Creation of malicious programs – called malware (key term)which is short for </a:t>
            </a:r>
            <a:r>
              <a:rPr lang="en-US" sz="1100" u="sng">
                <a:latin typeface="Calibri" charset="0"/>
              </a:rPr>
              <a:t>mal</a:t>
            </a:r>
            <a:r>
              <a:rPr lang="en-US" sz="1100">
                <a:latin typeface="Calibri" charset="0"/>
              </a:rPr>
              <a:t>icious soft</a:t>
            </a:r>
            <a:r>
              <a:rPr lang="en-US" sz="1100" u="sng">
                <a:latin typeface="Calibri" charset="0"/>
              </a:rPr>
              <a:t>ware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1100" u="sng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>
                <a:latin typeface="Calibri" charset="0"/>
              </a:rPr>
              <a:t>Viruses (key term)–migrate through networks and operating systems and most attach themselves to different programs and databases; can alter and/or delete files; can damage system components; Computer Fraud and Abuse Act (key term) makes spreading a virus a federal offense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110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>
                <a:latin typeface="Calibri" charset="0"/>
              </a:rPr>
              <a:t>Worms (key term) – a special type of virus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Doesn</a:t>
            </a:r>
            <a:r>
              <a:rPr lang="ja-JP" altLang="en-US" sz="1100">
                <a:latin typeface="Calibri" charset="0"/>
              </a:rPr>
              <a:t>’</a:t>
            </a:r>
            <a:r>
              <a:rPr lang="en-US" sz="1100">
                <a:latin typeface="Calibri" charset="0"/>
              </a:rPr>
              <a:t>t attach to a program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Fills the computer with self-replicating information or can be a carrier of a more traditional virus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110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>
                <a:latin typeface="Calibri" charset="0"/>
              </a:rPr>
              <a:t>Trojan horse – programs that are disguised as something else; like worms they are carriers of viruses; The most common type of Trojan horses appear as free computer games.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110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>
                <a:latin typeface="Calibri" charset="0"/>
              </a:rPr>
              <a:t>Zombies – computers infected by a virus, worm, or Trojan horse that allows them to be remotely controlled for malicious purposes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A collection of Zombie computers is knows as a botnet, or robot network.  Malicious activities include password cracking or sending junk email.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110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>
                <a:latin typeface="Calibri" charset="0"/>
              </a:rPr>
              <a:t>Denial of service attacks – attempts to slow down or stop a computer system or network by flooding a computer or network with requests for information and data.  The targets of these attacks are usually ISPs.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0482C9-9A1D-F94A-8D82-63B34C431376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>
                <a:latin typeface="Calibri" charset="0"/>
              </a:rPr>
              <a:t>Computer crime – illegal action in which the perpetrator uses special knowledge of computer technology</a:t>
            </a:r>
          </a:p>
          <a:p>
            <a:pPr eaLnBrk="1" hangingPunct="1">
              <a:spcBef>
                <a:spcPct val="0"/>
              </a:spcBef>
            </a:pPr>
            <a:r>
              <a:rPr lang="en-US" sz="1100">
                <a:latin typeface="Calibri" charset="0"/>
              </a:rPr>
              <a:t>Computer criminals – those using computer technology to engage in illegal action, five types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Employees – the largest category; may be trying to steal hardware, software, proprietary information and could be doing this out of resentment and trying to get back at the company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Outside users – could include employees and clients or suppliers having access to a company</a:t>
            </a:r>
            <a:r>
              <a:rPr lang="ja-JP" altLang="en-US" sz="1100">
                <a:latin typeface="Calibri" charset="0"/>
              </a:rPr>
              <a:t>’</a:t>
            </a:r>
            <a:r>
              <a:rPr lang="en-US" sz="1100">
                <a:latin typeface="Calibri" charset="0"/>
              </a:rPr>
              <a:t>s computer system; could obtain confidential passwords (key term)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ja-JP" altLang="en-US" sz="1100">
                <a:latin typeface="Calibri" charset="0"/>
              </a:rPr>
              <a:t>“</a:t>
            </a:r>
            <a:r>
              <a:rPr lang="en-US" sz="1100">
                <a:latin typeface="Calibri" charset="0"/>
              </a:rPr>
              <a:t>Hackers</a:t>
            </a:r>
            <a:r>
              <a:rPr lang="ja-JP" altLang="en-US" sz="1100">
                <a:latin typeface="Calibri" charset="0"/>
              </a:rPr>
              <a:t>”</a:t>
            </a:r>
            <a:r>
              <a:rPr lang="en-US" sz="1100">
                <a:latin typeface="Calibri" charset="0"/>
              </a:rPr>
              <a:t> and </a:t>
            </a:r>
            <a:r>
              <a:rPr lang="ja-JP" altLang="en-US" sz="1100">
                <a:latin typeface="Calibri" charset="0"/>
              </a:rPr>
              <a:t>“</a:t>
            </a:r>
            <a:r>
              <a:rPr lang="en-US" sz="1100">
                <a:latin typeface="Calibri" charset="0"/>
              </a:rPr>
              <a:t>crackers</a:t>
            </a:r>
            <a:r>
              <a:rPr lang="ja-JP" altLang="en-US" sz="1100">
                <a:latin typeface="Calibri" charset="0"/>
              </a:rPr>
              <a:t>”</a:t>
            </a:r>
            <a:r>
              <a:rPr lang="en-US" sz="1100">
                <a:latin typeface="Calibri" charset="0"/>
              </a:rPr>
              <a:t> – hackers gain unauthorized access to computer systems </a:t>
            </a:r>
            <a:r>
              <a:rPr lang="ja-JP" altLang="en-US" sz="1100">
                <a:latin typeface="Calibri" charset="0"/>
              </a:rPr>
              <a:t>“</a:t>
            </a:r>
            <a:r>
              <a:rPr lang="en-US" sz="1100">
                <a:latin typeface="Calibri" charset="0"/>
              </a:rPr>
              <a:t>for fun</a:t>
            </a:r>
            <a:r>
              <a:rPr lang="ja-JP" altLang="en-US" sz="1100">
                <a:latin typeface="Calibri" charset="0"/>
              </a:rPr>
              <a:t>”</a:t>
            </a:r>
            <a:r>
              <a:rPr lang="en-US" sz="1100">
                <a:latin typeface="Calibri" charset="0"/>
              </a:rPr>
              <a:t>, crackers on the other hand, </a:t>
            </a:r>
            <a:r>
              <a:rPr lang="en-US">
                <a:latin typeface="Calibri" charset="0"/>
              </a:rPr>
              <a:t>create and share programs designed to gain unauthorized access to computer systems.  Their motives are malicious and can be very destructive and costly.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Carders – criminals who specialize in stealing, trading, and using stolen credit cards over the Internet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Organized crime – tracking illegal enterprises, forgery, counterfeiting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Terrorists – could potentially crash satellites and wage economic warfare by disrupting navigation and communication systems</a:t>
            </a:r>
          </a:p>
          <a:p>
            <a:pPr eaLnBrk="1" hangingPunct="1">
              <a:spcBef>
                <a:spcPct val="10000"/>
              </a:spcBef>
            </a:pPr>
            <a:endParaRPr lang="en-US" sz="1100">
              <a:latin typeface="Calibri" charset="0"/>
            </a:endParaRP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Most people don</a:t>
            </a:r>
            <a:r>
              <a:rPr lang="ja-JP" altLang="en-US" sz="1100">
                <a:latin typeface="Calibri" charset="0"/>
              </a:rPr>
              <a:t>’</a:t>
            </a:r>
            <a:r>
              <a:rPr lang="en-US" sz="1100">
                <a:latin typeface="Calibri" charset="0"/>
              </a:rPr>
              <a:t>t realize that security involves theft by employees as well as deliberate thefts from viruses, electronic break-ins, etc.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sz="1100">
                <a:latin typeface="Calibri" charset="0"/>
              </a:rPr>
              <a:t>Re-emphasize ethics as an integral part of security – what belongs to the company, belongs to the company (computer time, software, floppies, getting into area in computer where you don</a:t>
            </a:r>
            <a:r>
              <a:rPr lang="ja-JP" altLang="en-US" sz="1100">
                <a:latin typeface="Calibri" charset="0"/>
              </a:rPr>
              <a:t>’</a:t>
            </a:r>
            <a:r>
              <a:rPr lang="en-US" sz="1100">
                <a:latin typeface="Calibri" charset="0"/>
              </a:rPr>
              <a:t>t need to be)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3E9A83-A703-0748-809C-2682BC1B9700}" type="slidenum">
              <a:rPr lang="en-US">
                <a:latin typeface="Calibri" charset="0"/>
              </a:rPr>
              <a:pPr eaLnBrk="1" hangingPunct="1"/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80000"/>
              </a:lnSpc>
              <a:buFontTx/>
              <a:buChar char="•"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Rogue Wi-Fi Hotspots (key term) – imitate free Wi-Fi networks and capture any and all information sent by the users to legitimate sites including usernames and passwords.</a:t>
            </a:r>
          </a:p>
          <a:p>
            <a:pPr lvl="0" eaLnBrk="1" hangingPunct="1">
              <a:lnSpc>
                <a:spcPct val="80000"/>
              </a:lnSpc>
              <a:buFontTx/>
              <a:buNone/>
            </a:pPr>
            <a:endParaRPr lang="en-US" sz="1100" dirty="0" smtClean="0"/>
          </a:p>
          <a:p>
            <a:pPr lvl="0" eaLnBrk="1" hangingPunct="1">
              <a:lnSpc>
                <a:spcPct val="80000"/>
              </a:lnSpc>
              <a:buFontTx/>
              <a:buNone/>
            </a:pPr>
            <a:r>
              <a:rPr lang="en-US" sz="1100" dirty="0" smtClean="0"/>
              <a:t>Data manipulation – finding entry into someone’s computer network and leaving a prankster’s message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100" dirty="0" smtClean="0"/>
              <a:t>Computer Fraud and Abuse Act – law states that it’s a crime for an unauthorized person to view, copy or damage data using any computer across state lines</a:t>
            </a:r>
          </a:p>
          <a:p>
            <a:pPr lvl="0" eaLnBrk="1" hangingPunct="1">
              <a:lnSpc>
                <a:spcPct val="80000"/>
              </a:lnSpc>
              <a:buFontTx/>
              <a:buNone/>
            </a:pPr>
            <a:endParaRPr lang="en-US" sz="1100" dirty="0" smtClean="0"/>
          </a:p>
          <a:p>
            <a:pPr lvl="0" eaLnBrk="1" hangingPunct="1">
              <a:lnSpc>
                <a:spcPct val="80000"/>
              </a:lnSpc>
              <a:buFontTx/>
              <a:buNone/>
            </a:pPr>
            <a:r>
              <a:rPr lang="en-US" sz="1100" dirty="0" smtClean="0"/>
              <a:t>Identity Theft – illegal</a:t>
            </a:r>
            <a:r>
              <a:rPr lang="en-US" sz="1100" baseline="0" dirty="0" smtClean="0"/>
              <a:t> assumption of someone’s identity for purpose of economic gain</a:t>
            </a:r>
            <a:endParaRPr lang="en-US" sz="1100" dirty="0" smtClean="0"/>
          </a:p>
          <a:p>
            <a:pPr lvl="0" eaLnBrk="1" hangingPunct="1">
              <a:lnSpc>
                <a:spcPct val="80000"/>
              </a:lnSpc>
              <a:buFontTx/>
              <a:buNone/>
            </a:pPr>
            <a:endParaRPr lang="en-US" sz="1100" dirty="0" smtClean="0"/>
          </a:p>
          <a:p>
            <a:pPr lvl="0" eaLnBrk="1" hangingPunct="1">
              <a:lnSpc>
                <a:spcPct val="80000"/>
              </a:lnSpc>
              <a:buFontTx/>
              <a:buNone/>
            </a:pPr>
            <a:r>
              <a:rPr lang="en-US" sz="1100" dirty="0" smtClean="0"/>
              <a:t>Cyber-bullying </a:t>
            </a:r>
            <a:r>
              <a:rPr lang="en-US" sz="1100" dirty="0"/>
              <a:t>(key term) - the use of the Internet, cell phones, or other devices to send or post content intended to hurt or embarrass another person.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100" dirty="0"/>
              <a:t>sending repeated unwanted emails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100" dirty="0"/>
              <a:t>ganging up on victims in electronic forums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100" dirty="0"/>
              <a:t>posting false statements designed to injure the reputation of another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100" dirty="0"/>
              <a:t>maliciously disclosing personal data about a person that could lead to harm to that person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100" dirty="0"/>
              <a:t>sending any type of communication that is threatening or harassing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100" dirty="0"/>
          </a:p>
          <a:p>
            <a:pPr lvl="0" eaLnBrk="1" hangingPunct="1">
              <a:lnSpc>
                <a:spcPct val="80000"/>
              </a:lnSpc>
              <a:buFontTx/>
              <a:buNone/>
            </a:pPr>
            <a:endParaRPr lang="en-US" sz="1100" dirty="0"/>
          </a:p>
          <a:p>
            <a:pPr lvl="0" eaLnBrk="1" hangingPunct="1">
              <a:lnSpc>
                <a:spcPct val="80000"/>
              </a:lnSpc>
              <a:buFontTx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8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50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Security involves protecting information, hardware, and software from unauthorized use, damage from intrusions, sabotage, and natural disasters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0" eaLnBrk="1" hangingPunct="1">
              <a:buFontTx/>
              <a:buChar char="•"/>
            </a:pPr>
            <a:r>
              <a:rPr lang="en-US" dirty="0" smtClean="0"/>
              <a:t>Encryption – coding messages to prevent people from reading your messages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66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Computers should be protected from unauthorized access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Biometric scanning (key</a:t>
            </a:r>
            <a:r>
              <a:rPr lang="en-US" baseline="0" dirty="0" smtClean="0"/>
              <a:t> term) fingerprint or eye scanners</a:t>
            </a:r>
            <a:endParaRPr lang="en-US" dirty="0" smtClean="0"/>
          </a:p>
          <a:p>
            <a:pPr defTabSz="942289">
              <a:defRPr/>
            </a:pPr>
            <a:r>
              <a:rPr lang="en-US" dirty="0" smtClean="0"/>
              <a:t>Passwords (key</a:t>
            </a:r>
            <a:r>
              <a:rPr lang="en-US" baseline="0" dirty="0" smtClean="0"/>
              <a:t> term) 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Change passwords when people</a:t>
            </a:r>
            <a:r>
              <a:rPr lang="en-US" baseline="0" dirty="0" smtClean="0"/>
              <a:t> leave a company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Dictionary attack (key</a:t>
            </a:r>
            <a:r>
              <a:rPr lang="en-US" baseline="0" dirty="0" smtClean="0"/>
              <a:t> term) </a:t>
            </a:r>
            <a:r>
              <a:rPr lang="en-US" dirty="0" smtClean="0"/>
              <a:t>– uses software</a:t>
            </a:r>
            <a:r>
              <a:rPr lang="en-US" baseline="0" dirty="0" smtClean="0"/>
              <a:t> to try thousands of common words sequentially in an attempt to gain unauthorized access to a user’s account.  Words, names, and simple numeric patterns make poor passwords.</a:t>
            </a:r>
            <a:endParaRPr lang="en-US" dirty="0" smtClean="0"/>
          </a:p>
          <a:p>
            <a:pPr lvl="0" eaLnBrk="1" hangingPunct="1">
              <a:buFontTx/>
              <a:buNone/>
            </a:pPr>
            <a:endParaRPr lang="en-US" dirty="0" smtClean="0"/>
          </a:p>
          <a:p>
            <a:pPr lvl="0" eaLnBrk="1" hangingPunct="1">
              <a:buFontTx/>
              <a:buNone/>
            </a:pPr>
            <a:r>
              <a:rPr lang="en-US" dirty="0" smtClean="0"/>
              <a:t>Security</a:t>
            </a:r>
            <a:r>
              <a:rPr lang="en-US" baseline="0" dirty="0" smtClean="0"/>
              <a:t> Suites </a:t>
            </a:r>
            <a:r>
              <a:rPr lang="en-US" dirty="0" smtClean="0"/>
              <a:t>(key</a:t>
            </a:r>
            <a:r>
              <a:rPr lang="en-US" baseline="0" dirty="0" smtClean="0"/>
              <a:t> term) provide a collection of utility programs designed to protect your privacy and security</a:t>
            </a:r>
          </a:p>
          <a:p>
            <a:pPr lvl="0" eaLnBrk="1" hangingPunct="1">
              <a:buFontTx/>
              <a:buNone/>
            </a:pPr>
            <a:endParaRPr lang="en-US" baseline="0" dirty="0" smtClean="0"/>
          </a:p>
          <a:p>
            <a:pPr lvl="0" eaLnBrk="1" hangingPunct="1">
              <a:buFontTx/>
              <a:buNone/>
            </a:pPr>
            <a:r>
              <a:rPr lang="en-US" dirty="0" smtClean="0"/>
              <a:t>Firewalls (key</a:t>
            </a:r>
            <a:r>
              <a:rPr lang="en-US" baseline="0" dirty="0" smtClean="0"/>
              <a:t> term) </a:t>
            </a:r>
            <a:r>
              <a:rPr lang="en-US" dirty="0" smtClean="0"/>
              <a:t>– a security buffer between a corporation’s private network and all external networks 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42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Encryption (key</a:t>
            </a:r>
            <a:r>
              <a:rPr lang="en-US" baseline="0" dirty="0" smtClean="0"/>
              <a:t> term) process of coding information to make it unreadable except to those who hold an encryption key </a:t>
            </a:r>
            <a:r>
              <a:rPr lang="en-US" dirty="0" smtClean="0"/>
              <a:t>(key</a:t>
            </a:r>
            <a:r>
              <a:rPr lang="en-US" baseline="0" dirty="0" smtClean="0"/>
              <a:t> term) or key </a:t>
            </a:r>
            <a:r>
              <a:rPr lang="en-US" dirty="0" smtClean="0"/>
              <a:t>(key</a:t>
            </a:r>
            <a:r>
              <a:rPr lang="en-US" baseline="0" dirty="0" smtClean="0"/>
              <a:t> term) used for decryption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Email encryption 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File encryption 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Website encryption </a:t>
            </a:r>
          </a:p>
          <a:p>
            <a:pPr marL="633879" lvl="1" indent="-176679">
              <a:buFont typeface="Arial"/>
              <a:buChar char="•"/>
            </a:pPr>
            <a:r>
              <a:rPr lang="en-US" baseline="0" dirty="0" smtClean="0"/>
              <a:t>Https</a:t>
            </a:r>
            <a:r>
              <a:rPr lang="en-US" dirty="0" smtClean="0"/>
              <a:t>(key</a:t>
            </a:r>
            <a:r>
              <a:rPr lang="en-US" baseline="0" dirty="0" smtClean="0"/>
              <a:t> term)  is the most common protocol for website encryption and HTTP </a:t>
            </a:r>
            <a:r>
              <a:rPr lang="en-US" dirty="0" smtClean="0"/>
              <a:t>(key</a:t>
            </a:r>
            <a:r>
              <a:rPr lang="en-US" baseline="0" dirty="0" smtClean="0"/>
              <a:t> term)  is the most widely used Internet protocol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VPNs </a:t>
            </a:r>
            <a:r>
              <a:rPr lang="en-US" dirty="0" smtClean="0"/>
              <a:t>(key</a:t>
            </a:r>
            <a:r>
              <a:rPr lang="en-US" baseline="0" dirty="0" smtClean="0"/>
              <a:t> term)  encrypt connections between company networks and their remote users</a:t>
            </a:r>
          </a:p>
          <a:p>
            <a:pPr marL="176679" indent="-176679">
              <a:buFont typeface="Arial"/>
              <a:buChar char="•"/>
            </a:pPr>
            <a:r>
              <a:rPr lang="en-US" baseline="0" dirty="0" smtClean="0"/>
              <a:t>Wireless network encryption</a:t>
            </a:r>
          </a:p>
          <a:p>
            <a:pPr marL="633879" lvl="1" indent="-176679">
              <a:buFont typeface="Arial"/>
              <a:buChar char="•"/>
            </a:pPr>
            <a:r>
              <a:rPr lang="en-US" baseline="0" dirty="0" smtClean="0"/>
              <a:t>WPA2 – Wi-Fi Protected Access </a:t>
            </a:r>
            <a:r>
              <a:rPr lang="en-US" dirty="0" smtClean="0"/>
              <a:t>(key</a:t>
            </a:r>
            <a:r>
              <a:rPr lang="en-US" baseline="0" dirty="0" smtClean="0"/>
              <a:t> term)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59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buFontTx/>
              <a:buChar char="•"/>
            </a:pPr>
            <a:r>
              <a:rPr lang="en-US" dirty="0" smtClean="0"/>
              <a:t>Anticipating disasters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Physical security (key term)– protecting hardware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Data security (key term)– protecting software and data from unauthorized tampering or damage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Disaster recovery plan (key term)– describing ways to continue operating until normal computer operations can be restored; can create special emergency facilities called hot sites which are fully equipped backup computer centers or cold sites if hardware must be installed to be utilized</a:t>
            </a:r>
          </a:p>
          <a:p>
            <a:pPr lvl="0" eaLnBrk="1" hangingPunct="1">
              <a:buFontTx/>
              <a:buChar char="•"/>
            </a:pPr>
            <a:r>
              <a:rPr lang="en-US" dirty="0" smtClean="0"/>
              <a:t>Preventing data loss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Use physical backups – off-site storage using tapes or disks in case of loss of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1E8C-0F87-4490-A3E9-91436D3E585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32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1E8C-0F87-4490-A3E9-91436D3E585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86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Technology</a:t>
            </a:r>
            <a:r>
              <a:rPr lang="en-US" baseline="0" dirty="0" smtClean="0"/>
              <a:t> is moving so fast it is hard for our legal system to keep up.  The essential element that controls how computers are used today is ethics </a:t>
            </a:r>
            <a:r>
              <a:rPr lang="en-US" dirty="0" smtClean="0"/>
              <a:t>(key</a:t>
            </a:r>
            <a:r>
              <a:rPr lang="en-US" baseline="0" dirty="0" smtClean="0"/>
              <a:t> term) 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Computer ethics (key</a:t>
            </a:r>
            <a:r>
              <a:rPr lang="en-US" baseline="0" dirty="0" smtClean="0"/>
              <a:t> term) </a:t>
            </a:r>
            <a:r>
              <a:rPr lang="en-US" dirty="0" smtClean="0"/>
              <a:t> -</a:t>
            </a:r>
            <a:r>
              <a:rPr lang="en-US" baseline="0" dirty="0" smtClean="0"/>
              <a:t> g</a:t>
            </a:r>
            <a:r>
              <a:rPr lang="en-US" dirty="0" smtClean="0"/>
              <a:t>uidelines for the morally acceptable use of computers 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Copyright </a:t>
            </a:r>
            <a:r>
              <a:rPr lang="en-US" dirty="0" smtClean="0"/>
              <a:t>(key</a:t>
            </a:r>
            <a:r>
              <a:rPr lang="en-US" baseline="0" dirty="0" smtClean="0"/>
              <a:t> term) – legal concept that gives content creators full rights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Software piracy </a:t>
            </a:r>
            <a:r>
              <a:rPr lang="en-US" dirty="0" smtClean="0"/>
              <a:t>(key</a:t>
            </a:r>
            <a:r>
              <a:rPr lang="en-US" baseline="0" dirty="0" smtClean="0"/>
              <a:t> term) – unauthorized copying and / or distribution of software</a:t>
            </a:r>
          </a:p>
          <a:p>
            <a:pPr lvl="0">
              <a:buFontTx/>
              <a:buNone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Digital rights management (key</a:t>
            </a:r>
            <a:r>
              <a:rPr lang="en-US" baseline="0" dirty="0" smtClean="0"/>
              <a:t> term) </a:t>
            </a:r>
            <a:r>
              <a:rPr lang="en-US" dirty="0" smtClean="0"/>
              <a:t>– prevents copyright violations</a:t>
            </a:r>
          </a:p>
          <a:p>
            <a:pPr lvl="0">
              <a:buFontTx/>
              <a:buNone/>
            </a:pPr>
            <a:endParaRPr lang="en-US" dirty="0" smtClean="0"/>
          </a:p>
          <a:p>
            <a:pPr lvl="0">
              <a:buFontTx/>
              <a:buNone/>
            </a:pPr>
            <a:r>
              <a:rPr lang="en-US" dirty="0" smtClean="0"/>
              <a:t>Digital Millennium Copyright Act (key</a:t>
            </a:r>
            <a:r>
              <a:rPr lang="en-US" baseline="0" dirty="0" smtClean="0"/>
              <a:t> term) </a:t>
            </a:r>
            <a:r>
              <a:rPr lang="en-US" dirty="0" smtClean="0"/>
              <a:t>– illegal to deactivate or disable antipiracy technologies such as DRM</a:t>
            </a:r>
          </a:p>
          <a:p>
            <a:pPr lvl="0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Plagiarism (key</a:t>
            </a:r>
            <a:r>
              <a:rPr lang="en-US" baseline="0" dirty="0" smtClean="0"/>
              <a:t> term) </a:t>
            </a:r>
            <a:r>
              <a:rPr lang="en-US" dirty="0" smtClean="0"/>
              <a:t>– representing some other person’s work and ideas as your own without giving credit to the original person’s work and ideas as your own committed by a plagiarist (key term)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22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1E8C-0F87-4490-A3E9-91436D3E585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3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1E8C-0F87-4490-A3E9-91436D3E585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23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Have students turn to the end of Chapter 9 in their textbooks to view the same “Open-Ended” questions/statements.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1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systems consist of people, procedures, software, hardware, data and the Internet.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5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Privacy (key</a:t>
            </a:r>
            <a:r>
              <a:rPr lang="en-US" baseline="0" dirty="0" smtClean="0"/>
              <a:t> term) concerns the collection and use of data about individuals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Accuracy (key</a:t>
            </a:r>
            <a:r>
              <a:rPr lang="en-US" baseline="0" dirty="0" smtClean="0"/>
              <a:t> term) </a:t>
            </a:r>
            <a:r>
              <a:rPr lang="en-US" dirty="0" smtClean="0"/>
              <a:t>– responsibility of those who collect data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Secure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Correct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Property (key</a:t>
            </a:r>
            <a:r>
              <a:rPr lang="en-US" baseline="0" dirty="0" smtClean="0"/>
              <a:t> term) </a:t>
            </a:r>
            <a:r>
              <a:rPr lang="en-US" dirty="0" smtClean="0"/>
              <a:t>– who owns data and who has rights to software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Access (key</a:t>
            </a:r>
            <a:r>
              <a:rPr lang="en-US" baseline="0" dirty="0" smtClean="0"/>
              <a:t> term) </a:t>
            </a:r>
            <a:r>
              <a:rPr lang="en-US" dirty="0" smtClean="0"/>
              <a:t>– responsibility of those who control data and use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100" dirty="0" smtClean="0"/>
              <a:t>Big data (key term) ever growing volume of data</a:t>
            </a:r>
          </a:p>
          <a:p>
            <a:pPr eaLnBrk="1" hangingPunct="1">
              <a:buFontTx/>
              <a:buNone/>
            </a:pPr>
            <a:endParaRPr lang="en-US" sz="1100" dirty="0"/>
          </a:p>
          <a:p>
            <a:pPr eaLnBrk="1" hangingPunct="1">
              <a:buFontTx/>
              <a:buNone/>
            </a:pPr>
            <a:r>
              <a:rPr lang="en-US" sz="1100" dirty="0"/>
              <a:t>Data collected and stored on citizens every day </a:t>
            </a:r>
          </a:p>
          <a:p>
            <a:pPr eaLnBrk="1" hangingPunct="1">
              <a:buFontTx/>
              <a:buNone/>
            </a:pPr>
            <a:r>
              <a:rPr lang="en-US" sz="1100" dirty="0"/>
              <a:t>Collectors include 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Government agencies </a:t>
            </a:r>
            <a:endParaRPr lang="en-US" sz="1100" dirty="0" smtClean="0"/>
          </a:p>
          <a:p>
            <a:pPr lvl="1" eaLnBrk="1" hangingPunct="1">
              <a:buFontTx/>
              <a:buChar char="•"/>
            </a:pPr>
            <a:r>
              <a:rPr lang="en-US" sz="1100" dirty="0" smtClean="0"/>
              <a:t>Telephone </a:t>
            </a:r>
            <a:r>
              <a:rPr lang="en-US" sz="1100" dirty="0"/>
              <a:t>companies </a:t>
            </a:r>
            <a:endParaRPr lang="en-US" sz="1100" dirty="0" smtClean="0"/>
          </a:p>
          <a:p>
            <a:pPr lvl="1" eaLnBrk="1" hangingPunct="1">
              <a:buFontTx/>
              <a:buChar char="•"/>
            </a:pPr>
            <a:r>
              <a:rPr lang="en-US" sz="1100" dirty="0" smtClean="0"/>
              <a:t>Credit</a:t>
            </a:r>
            <a:r>
              <a:rPr lang="en-US" sz="1100" baseline="0" dirty="0" smtClean="0"/>
              <a:t> card companies</a:t>
            </a:r>
          </a:p>
          <a:p>
            <a:pPr lvl="1" eaLnBrk="1" hangingPunct="1">
              <a:buFontTx/>
              <a:buChar char="•"/>
            </a:pPr>
            <a:r>
              <a:rPr lang="en-US" sz="1100" baseline="0" dirty="0" smtClean="0"/>
              <a:t>Supermarket scanners</a:t>
            </a:r>
          </a:p>
          <a:p>
            <a:pPr lvl="1" eaLnBrk="1" hangingPunct="1">
              <a:buFontTx/>
              <a:buChar char="•"/>
            </a:pPr>
            <a:r>
              <a:rPr lang="en-US" sz="1100" baseline="0" dirty="0" smtClean="0"/>
              <a:t>Financial institutions</a:t>
            </a:r>
          </a:p>
          <a:p>
            <a:pPr lvl="1" eaLnBrk="1" hangingPunct="1">
              <a:buFontTx/>
              <a:buChar char="•"/>
            </a:pPr>
            <a:r>
              <a:rPr lang="en-US" sz="1100" baseline="0" dirty="0" smtClean="0"/>
              <a:t>Search engines</a:t>
            </a:r>
          </a:p>
          <a:p>
            <a:pPr lvl="1" eaLnBrk="1" hangingPunct="1">
              <a:buFontTx/>
              <a:buChar char="•"/>
            </a:pPr>
            <a:r>
              <a:rPr lang="en-US" sz="1100" baseline="0" dirty="0" smtClean="0"/>
              <a:t>Social networking sites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Information resellers (key term) or information brokers (key term) collects and sells personal data. The create electronic profiles (key term)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0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100" dirty="0" smtClean="0"/>
              <a:t>Concerns </a:t>
            </a:r>
            <a:r>
              <a:rPr lang="en-US" sz="1100" dirty="0"/>
              <a:t>include: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Spreading information without consent – example: collecting your shopping habits and sharing; or medical records, or driver’s license number	</a:t>
            </a:r>
          </a:p>
          <a:p>
            <a:pPr lvl="2" eaLnBrk="1" hangingPunct="1">
              <a:buFontTx/>
              <a:buChar char="•"/>
            </a:pPr>
            <a:r>
              <a:rPr lang="en-US" sz="1100" dirty="0"/>
              <a:t>Last year over 10 million people were victimized by identity theft (key term) (illegal assumption of someone’s identity for economic gain)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Spreading inaccurate information – </a:t>
            </a:r>
            <a:r>
              <a:rPr lang="en-US" sz="1100" dirty="0" smtClean="0"/>
              <a:t>once you are tagged that photo can become a part of your electronic profile</a:t>
            </a:r>
            <a:endParaRPr lang="en-US" sz="1100" dirty="0"/>
          </a:p>
          <a:p>
            <a:pPr lvl="2" eaLnBrk="1" hangingPunct="1">
              <a:buFontTx/>
              <a:buChar char="•"/>
            </a:pPr>
            <a:r>
              <a:rPr lang="en-US" sz="1100" dirty="0"/>
              <a:t>Mistaken Identity (key term) – an electronic profile of one person is switched with another</a:t>
            </a:r>
          </a:p>
          <a:p>
            <a:pPr eaLnBrk="1" hangingPunct="1">
              <a:buFontTx/>
              <a:buNone/>
            </a:pPr>
            <a:r>
              <a:rPr lang="en-US" sz="1100" dirty="0"/>
              <a:t>Under the Freedom of Information Act (key term)  you are entitled to look at your records held by government agencies.</a:t>
            </a:r>
          </a:p>
          <a:p>
            <a:pPr eaLnBrk="1" hangingPunct="1"/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0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7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000" dirty="0"/>
              <a:t>Illusion of anonymity (key term) -that if you are on the Internet and selective about disclosing names or other personal information that no one knows who you are or how to “find” you - false</a:t>
            </a:r>
          </a:p>
          <a:p>
            <a:pPr eaLnBrk="1" hangingPunct="1">
              <a:buFontTx/>
              <a:buChar char="•"/>
            </a:pP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7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rights reserved. No reproduction or distribution without the prior written consent of McGraw-Hill Education.</a:t>
            </a:r>
            <a:endParaRPr lang="en-IN" altLang="en-US" sz="10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405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0"/>
            <a:ext cx="1315844" cy="1234440"/>
            <a:chOff x="0" y="71081"/>
            <a:chExt cx="1315844" cy="1280160"/>
          </a:xfrm>
          <a:solidFill>
            <a:schemeClr val="accent3"/>
          </a:solidFill>
        </p:grpSpPr>
        <p:sp>
          <p:nvSpPr>
            <p:cNvPr id="18" name="Freeform 17"/>
            <p:cNvSpPr/>
            <p:nvPr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298178" y="540864"/>
              <a:ext cx="107035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Chapter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29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2229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D23DCCE-19B0-478F-97E0-6BEC8554AFA1}" type="datetimeFigureOut">
              <a:rPr lang="en-US" smtClean="0"/>
              <a:t>5/31/15 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5397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AD23DCCE-19B0-478F-97E0-6BEC8554AFA1}" type="datetimeFigureOut">
              <a:rPr lang="en-US" smtClean="0"/>
              <a:t>5/31/15 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38273534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D23DCCE-19B0-478F-97E0-6BEC8554AFA1}" type="datetimeFigureOut">
              <a:rPr lang="en-US" smtClean="0"/>
              <a:t>5/31/15 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56006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D23DCCE-19B0-478F-97E0-6BEC8554AFA1}" type="datetimeFigureOut">
              <a:rPr lang="en-US" smtClean="0"/>
              <a:t>5/31/15 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0343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D23DCCE-19B0-478F-97E0-6BEC8554AFA1}" type="datetimeFigureOut">
              <a:rPr lang="en-US" smtClean="0"/>
              <a:t>5/31/15 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91233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D23DCCE-19B0-478F-97E0-6BEC8554AFA1}" type="datetimeFigureOut">
              <a:rPr lang="en-US" smtClean="0"/>
              <a:t>5/31/15 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48786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98617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CAB52029-7180-4E5D-B636-641511C15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21101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tags" Target="../tags/tag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9-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60016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xmlns:p14="http://schemas.microsoft.com/office/powerpoint/2010/main"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3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1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emf"/><Relationship Id="rId5" Type="http://schemas.openxmlformats.org/officeDocument/2006/relationships/slide" Target="slide12.xml"/><Relationship Id="rId6" Type="http://schemas.openxmlformats.org/officeDocument/2006/relationships/slide" Target="slide9.xm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emf"/><Relationship Id="rId5" Type="http://schemas.openxmlformats.org/officeDocument/2006/relationships/slide" Target="slide12.xml"/><Relationship Id="rId6" Type="http://schemas.openxmlformats.org/officeDocument/2006/relationships/slide" Target="slide9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Relationship Id="rId5" Type="http://schemas.openxmlformats.org/officeDocument/2006/relationships/slide" Target="slide9.xml"/><Relationship Id="rId6" Type="http://schemas.openxmlformats.org/officeDocument/2006/relationships/image" Target="../media/image8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4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slide" Target="slide25.xml"/><Relationship Id="rId5" Type="http://schemas.openxmlformats.org/officeDocument/2006/relationships/slide" Target="slide26.xml"/><Relationship Id="rId6" Type="http://schemas.openxmlformats.org/officeDocument/2006/relationships/slide" Target="slide27.xml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slide" Target="slide28.xml"/><Relationship Id="rId5" Type="http://schemas.openxmlformats.org/officeDocument/2006/relationships/slide" Target="slide24.xml"/><Relationship Id="rId6" Type="http://schemas.openxmlformats.org/officeDocument/2006/relationships/image" Target="../media/image14.tmp"/><Relationship Id="rId7" Type="http://schemas.openxmlformats.org/officeDocument/2006/relationships/image" Target="../media/image15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slide" Target="slide28.xml"/><Relationship Id="rId5" Type="http://schemas.openxmlformats.org/officeDocument/2006/relationships/slide" Target="slide24.xml"/><Relationship Id="rId6" Type="http://schemas.openxmlformats.org/officeDocument/2006/relationships/image" Target="../media/image16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7.tmp"/><Relationship Id="rId5" Type="http://schemas.openxmlformats.org/officeDocument/2006/relationships/image" Target="../media/image18.tmp"/><Relationship Id="rId6" Type="http://schemas.openxmlformats.org/officeDocument/2006/relationships/image" Target="../media/image19.tmp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0.emf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1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2.emf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3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>
                <a:effectLst/>
                <a:latin typeface="Angsana New"/>
                <a:cs typeface="Angsana New"/>
              </a:rPr>
              <a:t>ความเป็นส่วนตัว ความปลอดภัย และจริยธรรม</a:t>
            </a:r>
            <a:r>
              <a:rPr lang="en-US" dirty="0">
                <a:effectLst/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/>
                <a:cs typeface="Angsana New"/>
              </a:rPr>
              <a:t/>
            </a:r>
            <a:br>
              <a:rPr lang="th-TH" dirty="0" smtClean="0">
                <a:latin typeface="Angsana New"/>
                <a:cs typeface="Angsana New"/>
              </a:rPr>
            </a:br>
            <a:r>
              <a:rPr lang="en-US" dirty="0" smtClean="0">
                <a:latin typeface="Angsana New"/>
                <a:cs typeface="Angsana New"/>
              </a:rPr>
              <a:t>Privacy</a:t>
            </a:r>
            <a:r>
              <a:rPr lang="en-US" dirty="0" smtClean="0">
                <a:latin typeface="Angsana New"/>
                <a:cs typeface="Angsana New"/>
              </a:rPr>
              <a:t>, Security and Ethics</a:t>
            </a:r>
            <a:endParaRPr lang="en-US" dirty="0">
              <a:latin typeface="Angsana New"/>
              <a:cs typeface="Angsana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85" y="2700465"/>
            <a:ext cx="1176630" cy="14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658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9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685929" cy="118872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แฟ้มประวัติ</a:t>
            </a:r>
            <a:r>
              <a:rPr lang="en-US" sz="3200" dirty="0">
                <a:latin typeface="Angsana New"/>
                <a:cs typeface="Angsana New"/>
              </a:rPr>
              <a:t> (history file</a:t>
            </a:r>
            <a:r>
              <a:rPr lang="en-US" sz="3200" dirty="0" smtClean="0">
                <a:latin typeface="Angsana New"/>
                <a:cs typeface="Angsana New"/>
              </a:rPr>
              <a:t>) </a:t>
            </a:r>
            <a:r>
              <a:rPr lang="th-TH" sz="3200" dirty="0" smtClean="0">
                <a:latin typeface="Angsana New"/>
                <a:cs typeface="Angsana New"/>
              </a:rPr>
              <a:t>และ </a:t>
            </a:r>
            <a:r>
              <a:rPr lang="th-TH" sz="3200" dirty="0">
                <a:latin typeface="Angsana New"/>
                <a:cs typeface="Angsana New"/>
              </a:rPr>
              <a:t>แฟ้มข้อมูลชั่วคราวการเข้าอินเทอร์เน็ต (</a:t>
            </a:r>
            <a:r>
              <a:rPr lang="en-US" sz="3200" dirty="0">
                <a:latin typeface="Angsana New"/>
                <a:cs typeface="Angsana New"/>
              </a:rPr>
              <a:t>temporary internet files</a:t>
            </a:r>
            <a:r>
              <a:rPr lang="en-US" sz="3200" dirty="0" smtClean="0">
                <a:latin typeface="Angsana New"/>
                <a:cs typeface="Angsana New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8305800" cy="502920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แฟ้มประวัติ</a:t>
            </a:r>
            <a:r>
              <a:rPr lang="en-US" sz="3200" dirty="0">
                <a:latin typeface="Angsana New"/>
                <a:cs typeface="Angsana New"/>
              </a:rPr>
              <a:t> (history file) </a:t>
            </a:r>
            <a:r>
              <a:rPr lang="th-TH" sz="3200" dirty="0">
                <a:latin typeface="Angsana New"/>
                <a:cs typeface="Angsana New"/>
              </a:rPr>
              <a:t>เก็บข้อมูลตำแหน่ง ที่อยู่ของเว็บไซต์ที่คุณเข้าไป โดยประวัติการเข้าถึงเว็บเหล่านี้จะปรากฏในเบราเซอร์ในหน้าแรก หรือในเมนูอื่นๆ บางครั้งอาจปรากฏบนแท็บของเบราเซอร์ คุณสามารถตรวจสอบแฟ้มประวัติจากเบราเซอร์ </a:t>
            </a:r>
            <a:r>
              <a:rPr lang="en-US" sz="3200" dirty="0">
                <a:latin typeface="Angsana New"/>
                <a:cs typeface="Angsana New"/>
              </a:rPr>
              <a:t>Internet Explorer 9 </a:t>
            </a:r>
            <a:endParaRPr lang="en-US" sz="3200" dirty="0" smtClean="0">
              <a:latin typeface="Angsana New"/>
              <a:cs typeface="Angsana New"/>
            </a:endParaRPr>
          </a:p>
          <a:p>
            <a:pPr lvl="0"/>
            <a:r>
              <a:rPr lang="th-TH" sz="3200" dirty="0">
                <a:latin typeface="Angsana New"/>
                <a:cs typeface="Angsana New"/>
              </a:rPr>
              <a:t>แฟ้มข้อมูลชั่วคราวการเข้าอินเทอร์เน็ต (</a:t>
            </a:r>
            <a:r>
              <a:rPr lang="en-US" sz="3200" dirty="0">
                <a:latin typeface="Angsana New"/>
                <a:cs typeface="Angsana New"/>
              </a:rPr>
              <a:t>temporary internet files) </a:t>
            </a:r>
            <a:r>
              <a:rPr lang="th-TH" sz="3200" dirty="0">
                <a:latin typeface="Angsana New"/>
                <a:cs typeface="Angsana New"/>
              </a:rPr>
              <a:t>มักจะเรียกอีกอย่างหนึ่งว่าเบราเซอร์แคช (</a:t>
            </a:r>
            <a:r>
              <a:rPr lang="en-US" sz="3200" dirty="0">
                <a:latin typeface="Angsana New"/>
                <a:cs typeface="Angsana New"/>
              </a:rPr>
              <a:t>browser cache)</a:t>
            </a:r>
            <a:r>
              <a:rPr lang="th-TH" sz="3200" dirty="0">
                <a:latin typeface="Angsana New"/>
                <a:cs typeface="Angsana New"/>
              </a:rPr>
              <a:t> ซึ่งจะบันทึกรายละเอียดเนื้อหาของเว็บไซต์ที่คุณได้เข้าถึงไว้ในเครื่องคอมพิวเตอร์ของคุณเอง </a:t>
            </a:r>
            <a:r>
              <a:rPr lang="th-TH" sz="3200" dirty="0" smtClean="0">
                <a:latin typeface="Angsana New"/>
                <a:cs typeface="Angsana New"/>
              </a:rPr>
              <a:t>ทำให้</a:t>
            </a:r>
            <a:r>
              <a:rPr lang="th-TH" sz="3200" dirty="0">
                <a:latin typeface="Angsana New"/>
                <a:cs typeface="Angsana New"/>
              </a:rPr>
              <a:t>การเข้าถึงเว็บไซต์ในครั้งต่อๆ ไปรวดเร็วขึ้น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en-US" sz="3200" dirty="0">
              <a:solidFill>
                <a:srgbClr val="000000"/>
              </a:solidFill>
              <a:latin typeface="Angsana New"/>
              <a:cs typeface="Angsana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990600"/>
            <a:ext cx="1944035" cy="4495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2200" y="5486400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Viewing History Files</a:t>
            </a:r>
            <a:endParaRPr lang="en-US" sz="900" dirty="0"/>
          </a:p>
        </p:txBody>
      </p:sp>
      <p:sp>
        <p:nvSpPr>
          <p:cNvPr id="7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515600" y="567340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08563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คุกกี้</a:t>
            </a:r>
            <a:r>
              <a:rPr lang="en-US" sz="3200" dirty="0">
                <a:latin typeface="Angsana New"/>
                <a:cs typeface="Angsana New"/>
              </a:rPr>
              <a:t> (cookies) 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825" y="1548967"/>
            <a:ext cx="6644575" cy="439388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Angsana New"/>
                <a:cs typeface="Angsana New"/>
              </a:rPr>
              <a:t>คุกกี้</a:t>
            </a:r>
            <a:r>
              <a:rPr lang="en-US" sz="4000" dirty="0">
                <a:latin typeface="Angsana New"/>
                <a:cs typeface="Angsana New"/>
              </a:rPr>
              <a:t> </a:t>
            </a:r>
            <a:r>
              <a:rPr lang="th-TH" sz="3600" dirty="0" smtClean="0">
                <a:latin typeface="Angsana New"/>
                <a:cs typeface="Angsana New"/>
              </a:rPr>
              <a:t>หรือ</a:t>
            </a:r>
            <a:r>
              <a:rPr lang="th-TH" sz="3600" dirty="0">
                <a:latin typeface="Angsana New"/>
                <a:cs typeface="Angsana New"/>
              </a:rPr>
              <a:t>ส่วนข้อมูลชิ้นเล็กๆ ที่ถูกจัดเก็บไว้ในฮาร์ดดิสก์ หลังจากที่เราเข้าไปเยี่ยมชมเว็บไซต์ต่างๆ</a:t>
            </a:r>
            <a:r>
              <a:rPr lang="en-US" sz="3600" dirty="0">
                <a:latin typeface="Angsana New"/>
                <a:cs typeface="Angsana New"/>
              </a:rPr>
              <a:t> </a:t>
            </a:r>
            <a:endParaRPr lang="th-TH" sz="36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>
                <a:latin typeface="Angsana New"/>
                <a:cs typeface="Angsana New"/>
              </a:rPr>
              <a:t>คุกกี้บุคคลที่หนึ่ง</a:t>
            </a:r>
            <a:r>
              <a:rPr lang="en-US" sz="2800" dirty="0">
                <a:latin typeface="Angsana New"/>
                <a:cs typeface="Angsana New"/>
              </a:rPr>
              <a:t> (first-party cookie) </a:t>
            </a:r>
            <a:r>
              <a:rPr lang="th-TH" sz="2800" dirty="0">
                <a:latin typeface="Angsana New"/>
                <a:cs typeface="Angsana New"/>
              </a:rPr>
              <a:t>เป็นคุกกี้ที่เก็บข้อมูลเว็บไซต์เมื่อคุณเข้าเว็บไซต์ครั้งแรก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>
                <a:latin typeface="Angsana New"/>
                <a:cs typeface="Angsana New"/>
              </a:rPr>
              <a:t>คุกกี้บุคคลที่สาม</a:t>
            </a:r>
            <a:r>
              <a:rPr lang="en-US" sz="2800" dirty="0">
                <a:latin typeface="Angsana New"/>
                <a:cs typeface="Angsana New"/>
              </a:rPr>
              <a:t> (third-party cookie) </a:t>
            </a:r>
            <a:r>
              <a:rPr lang="th-TH" sz="2800" dirty="0">
                <a:latin typeface="Angsana New"/>
                <a:cs typeface="Angsana New"/>
              </a:rPr>
              <a:t>เป็นคุกกี้ที่สร้างขึ้นจากบริษัทที่โฆษณาที่จัดเก็บกิจกรรมต่างๆ บนเว็บไซต์ที่คุณได้ทำเอาไว้ ซึ่งหากได้เก็บข้อมูลไว้ในฮาร์ดดิสก์แล้ว </a:t>
            </a:r>
            <a:endParaRPr lang="en-US" sz="2800" dirty="0" smtClean="0">
              <a:latin typeface="Angsana New"/>
              <a:cs typeface="Angsana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1676400"/>
            <a:ext cx="2803046" cy="382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54991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Blocking Cookies</a:t>
            </a:r>
            <a:endParaRPr lang="en-US" sz="900" dirty="0"/>
          </a:p>
        </p:txBody>
      </p:sp>
      <p:sp>
        <p:nvSpPr>
          <p:cNvPr id="7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24710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สปายแวร์ (</a:t>
            </a:r>
            <a:r>
              <a:rPr lang="en-US" sz="3600" dirty="0" smtClean="0">
                <a:latin typeface="Angsana New"/>
                <a:cs typeface="Angsana New"/>
              </a:rPr>
              <a:t>spyware)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676400"/>
            <a:ext cx="6324600" cy="4293775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ถึงแม้ว่าเบราเซอร์จะสามารถตั้งค่าความเป็นส่วนตัวได้ แต่การก็ยังมีโปรแกรมเล็กๆ ที่เรียกว่าเว็บบัก </a:t>
            </a:r>
            <a:r>
              <a:rPr lang="en-US" sz="3200" dirty="0">
                <a:latin typeface="Angsana New"/>
                <a:cs typeface="Angsana New"/>
              </a:rPr>
              <a:t>(web bug) </a:t>
            </a:r>
            <a:r>
              <a:rPr lang="th-TH" sz="3200" dirty="0">
                <a:latin typeface="Angsana New"/>
                <a:cs typeface="Angsana New"/>
              </a:rPr>
              <a:t>คุกคามความเป็นส่วนตัวคุณ</a:t>
            </a:r>
            <a:r>
              <a:rPr lang="th-TH" sz="3200" dirty="0" smtClean="0">
                <a:latin typeface="Angsana New"/>
                <a:cs typeface="Angsana New"/>
              </a:rPr>
              <a:t>ได้</a:t>
            </a:r>
          </a:p>
          <a:p>
            <a:r>
              <a:rPr lang="th-TH" sz="3200" dirty="0">
                <a:latin typeface="Angsana New"/>
                <a:cs typeface="Angsana New"/>
              </a:rPr>
              <a:t>เว็บบักเป็นกลยุทธ์ของบริษัทที่ทำธุรกิจโดยขายอีเมลที่ยังถูกใช้งานอย่างสม่ำเสมอไปยังลูกค้าที่ต้องการโฆษณาผ่านอีเมล หรือสแปมเมอร์</a:t>
            </a:r>
            <a:r>
              <a:rPr lang="en-US" sz="3200" dirty="0">
                <a:latin typeface="Angsana New"/>
                <a:cs typeface="Angsana New"/>
              </a:rPr>
              <a:t> (spammers) </a:t>
            </a:r>
            <a:r>
              <a:rPr lang="th-TH" sz="3200" dirty="0" smtClean="0">
                <a:latin typeface="Angsana New"/>
                <a:cs typeface="Angsana New"/>
              </a:rPr>
              <a:t> </a:t>
            </a:r>
            <a:endParaRPr lang="en-US" sz="3200" dirty="0" smtClean="0">
              <a:solidFill>
                <a:srgbClr val="000000"/>
              </a:solidFill>
              <a:latin typeface="Angsana New"/>
              <a:cs typeface="Angsana New"/>
            </a:endParaRPr>
          </a:p>
        </p:txBody>
      </p:sp>
      <p:sp>
        <p:nvSpPr>
          <p:cNvPr id="5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549679"/>
            <a:ext cx="3505200" cy="5093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36343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/>
                <a:cs typeface="Angsana New"/>
              </a:rPr>
              <a:t>สปายแวร์ (</a:t>
            </a:r>
            <a:r>
              <a:rPr lang="en-US" dirty="0" smtClean="0">
                <a:latin typeface="Angsana New"/>
                <a:cs typeface="Angsana New"/>
              </a:rPr>
              <a:t>Spyware</a:t>
            </a:r>
            <a:r>
              <a:rPr lang="th-TH" dirty="0" smtClean="0">
                <a:latin typeface="Angsana New"/>
                <a:cs typeface="Angsana New"/>
              </a:rPr>
              <a:t>)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2254"/>
            <a:ext cx="5656729" cy="4308938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/>
                <a:cs typeface="Angsana New"/>
              </a:rPr>
              <a:t>ซอฟต์แวร์</a:t>
            </a:r>
            <a:r>
              <a:rPr lang="th-TH" sz="2800" dirty="0">
                <a:latin typeface="Angsana New"/>
                <a:cs typeface="Angsana New"/>
              </a:rPr>
              <a:t>ติดตามการทำงานบนคอมพิวเตอร์</a:t>
            </a:r>
            <a:r>
              <a:rPr lang="en-US" sz="2800" dirty="0">
                <a:latin typeface="Angsana New"/>
                <a:cs typeface="Angsana New"/>
              </a:rPr>
              <a:t> (computer monitoring software) </a:t>
            </a:r>
            <a:r>
              <a:rPr lang="th-TH" sz="2800" dirty="0">
                <a:latin typeface="Angsana New"/>
                <a:cs typeface="Angsana New"/>
              </a:rPr>
              <a:t>เป็นสบายแวร์ที่</a:t>
            </a:r>
            <a:r>
              <a:rPr lang="th-TH" sz="2800" dirty="0" smtClean="0">
                <a:latin typeface="Angsana New"/>
                <a:cs typeface="Angsana New"/>
              </a:rPr>
              <a:t>อันตราย เช่น</a:t>
            </a:r>
          </a:p>
          <a:p>
            <a:pPr lvl="1"/>
            <a:r>
              <a:rPr lang="th-TH" sz="2800" dirty="0" smtClean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คีย์สโตรกล็อกเกอร์</a:t>
            </a:r>
            <a:r>
              <a:rPr lang="en-US" sz="2800" dirty="0">
                <a:latin typeface="Angsana New"/>
                <a:cs typeface="Angsana New"/>
              </a:rPr>
              <a:t> (keystroke loggers) </a:t>
            </a:r>
            <a:r>
              <a:rPr lang="th-TH" sz="2800" dirty="0">
                <a:latin typeface="Angsana New"/>
                <a:cs typeface="Angsana New"/>
              </a:rPr>
              <a:t>ซึ่งหมายถึงซอฟต์แวร์ที่เก็บข้อมูลการเคาะคีย์บอร์ดของผู้ใช้งาน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ซอฟต์แวร์สำหรับตรวจจับ ติดตาม และกำจัดสปายแวร์จะอยู่ในกลุ่มที่มีชื่อว่า แอนตี้สปายแวร์</a:t>
            </a:r>
            <a:r>
              <a:rPr lang="en-US" sz="2800" dirty="0">
                <a:latin typeface="Angsana New"/>
                <a:cs typeface="Angsana New"/>
              </a:rPr>
              <a:t> (anti-spyware) </a:t>
            </a:r>
            <a:r>
              <a:rPr lang="th-TH" sz="2800" dirty="0">
                <a:latin typeface="Angsana New"/>
                <a:cs typeface="Angsana New"/>
              </a:rPr>
              <a:t>(ภาพที่ </a:t>
            </a:r>
            <a:r>
              <a:rPr lang="en-US" sz="2800" dirty="0">
                <a:latin typeface="Angsana New"/>
                <a:cs typeface="Angsana New"/>
              </a:rPr>
              <a:t>9-6) </a:t>
            </a:r>
            <a:r>
              <a:rPr lang="th-TH" sz="2800" dirty="0">
                <a:latin typeface="Angsana New"/>
                <a:cs typeface="Angsana New"/>
              </a:rPr>
              <a:t>หรือโปรแกรมสปายแวร์รีมูฟวอล</a:t>
            </a:r>
            <a:r>
              <a:rPr lang="en-US" sz="2800" dirty="0">
                <a:latin typeface="Angsana New"/>
                <a:cs typeface="Angsana New"/>
              </a:rPr>
              <a:t> (spyware removal program) </a:t>
            </a:r>
            <a:r>
              <a:rPr lang="th-TH" sz="2800" dirty="0">
                <a:latin typeface="Angsana New"/>
                <a:cs typeface="Angsana New"/>
              </a:rPr>
              <a:t>ที่ออกแบบมาสำหรับตรวจจับ และกำจัดคุกกี้ เว็บบัก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en-US" sz="2800" dirty="0">
              <a:solidFill>
                <a:srgbClr val="000000"/>
              </a:solidFill>
              <a:latin typeface="Angsana New"/>
              <a:cs typeface="Angsana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283" y="5029200"/>
            <a:ext cx="2386613" cy="876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672254"/>
            <a:ext cx="3888296" cy="307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18050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274334" cy="1143000"/>
          </a:xfrm>
        </p:spPr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การระบุตัวตนออนไลน์ </a:t>
            </a:r>
            <a:r>
              <a:rPr lang="th-TH" dirty="0" smtClean="0">
                <a:latin typeface="Angsana New"/>
                <a:cs typeface="Angsana New"/>
              </a:rPr>
              <a:t>(</a:t>
            </a:r>
            <a:r>
              <a:rPr lang="en-US" dirty="0" smtClean="0">
                <a:latin typeface="Angsana New"/>
                <a:cs typeface="Angsana New"/>
              </a:rPr>
              <a:t>Online Identity</a:t>
            </a:r>
            <a:r>
              <a:rPr lang="th-TH" dirty="0">
                <a:latin typeface="Angsana New"/>
                <a:cs typeface="Angsana New"/>
              </a:rPr>
              <a:t>)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164" y="1676400"/>
            <a:ext cx="9508175" cy="4308938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การที่บุคคลโพสข้อความส่วนตัวออนไลน์ ซึ่งเป็นที่นิยมกันมาในปัจจุบัน เช่น เครือข่ายสังคม </a:t>
            </a:r>
            <a:r>
              <a:rPr lang="en-US" sz="3600" dirty="0">
                <a:latin typeface="Angsana New"/>
                <a:cs typeface="Angsana New"/>
              </a:rPr>
              <a:t>(social networking) </a:t>
            </a:r>
            <a:r>
              <a:rPr lang="th-TH" sz="3600" dirty="0">
                <a:latin typeface="Angsana New"/>
                <a:cs typeface="Angsana New"/>
              </a:rPr>
              <a:t>บล็อกกิ้ง</a:t>
            </a:r>
            <a:r>
              <a:rPr lang="en-US" sz="3600" dirty="0">
                <a:latin typeface="Angsana New"/>
                <a:cs typeface="Angsana New"/>
              </a:rPr>
              <a:t> (blogging) </a:t>
            </a:r>
            <a:r>
              <a:rPr lang="th-TH" sz="3600" dirty="0">
                <a:latin typeface="Angsana New"/>
                <a:cs typeface="Angsana New"/>
              </a:rPr>
              <a:t>และการแชร์ภาพหรือวิดีโอตามไซต์</a:t>
            </a:r>
            <a:r>
              <a:rPr lang="th-TH" sz="3600" dirty="0" smtClean="0">
                <a:latin typeface="Angsana New"/>
                <a:cs typeface="Angsana New"/>
              </a:rPr>
              <a:t>ต่างๆ</a:t>
            </a:r>
          </a:p>
          <a:p>
            <a:r>
              <a:rPr lang="th-TH" sz="3600" dirty="0">
                <a:latin typeface="Angsana New"/>
                <a:cs typeface="Angsana New"/>
              </a:rPr>
              <a:t>เป็นการเปิดช่องว่างให้กับเว็บหรือโปรแกรมค้นหาทราบและเก็บข้อมูลเหล่านี้เอาไว้</a:t>
            </a:r>
            <a:r>
              <a:rPr lang="en-US" sz="3600" dirty="0">
                <a:latin typeface="Angsana New"/>
                <a:cs typeface="Angsana New"/>
              </a:rPr>
              <a:t> </a:t>
            </a:r>
            <a:endParaRPr lang="th-TH" sz="3600" dirty="0" smtClean="0">
              <a:latin typeface="Angsana New"/>
              <a:cs typeface="Angsana New"/>
            </a:endParaRPr>
          </a:p>
          <a:p>
            <a:r>
              <a:rPr lang="th-TH" sz="3600" dirty="0">
                <a:latin typeface="Angsana New"/>
                <a:cs typeface="Angsana New"/>
              </a:rPr>
              <a:t>การที่แสดงตัวตนออนไลน์ออกไปทำให้คนที่อยากทราบเรื่องราวเหล่านี้สามารถติดตามคุณ และรับทราบเรื่องราวต่างๆ ของคุณต่อไปได้</a:t>
            </a:r>
            <a:r>
              <a:rPr lang="en-US" sz="3600" dirty="0">
                <a:latin typeface="Angsana New"/>
                <a:cs typeface="Angsana New"/>
              </a:rPr>
              <a:t> </a:t>
            </a:r>
            <a:r>
              <a:rPr lang="en-US" sz="3600" dirty="0" smtClean="0">
                <a:latin typeface="Angsana New"/>
                <a:cs typeface="Angsana New"/>
              </a:rPr>
              <a:t> </a:t>
            </a:r>
            <a:endParaRPr lang="th-TH" sz="3600" dirty="0" smtClean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04425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074333" y="1600201"/>
            <a:ext cx="9508067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r>
              <a:rPr lang="th-TH" b="1" dirty="0">
                <a:latin typeface="Tw Cen MT" charset="0"/>
                <a:cs typeface="FreesiaUPC" charset="0"/>
                <a:hlinkClick r:id="rId2" action="ppaction://hlinksldjump"/>
              </a:rPr>
              <a:t>กฎหมายในการจัดการกับสแปมเมล</a:t>
            </a:r>
            <a:endParaRPr lang="th-TH" b="1" dirty="0">
              <a:latin typeface="Tw Cen MT" charset="0"/>
              <a:cs typeface="FreesiaUPC" charset="0"/>
            </a:endParaRPr>
          </a:p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r>
              <a:rPr lang="th-TH" b="1" dirty="0">
                <a:latin typeface="Tw Cen MT" charset="0"/>
                <a:cs typeface="FreesiaUPC" charset="0"/>
                <a:hlinkClick r:id="rId3" action="ppaction://hlinksldjump"/>
              </a:rPr>
              <a:t>กฎหมายลิขสิทธิ์ที่เกี่ยวข้องกับการใช้อินเทอร์เน็ต</a:t>
            </a:r>
            <a:endParaRPr lang="th-TH" b="1" dirty="0">
              <a:latin typeface="Tw Cen MT" charset="0"/>
              <a:cs typeface="FreesiaUPC" charset="0"/>
            </a:endParaRPr>
          </a:p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r>
              <a:rPr lang="th-TH" b="1" dirty="0">
                <a:latin typeface="Tw Cen MT" charset="0"/>
                <a:cs typeface="FreesiaUPC" charset="0"/>
                <a:hlinkClick r:id="rId4" action="ppaction://hlinksldjump"/>
              </a:rPr>
              <a:t>กฎหมายคอมพิวเตอร์ กับการเผยแพร่ข้อมูลที่ไม่เหมาะสม</a:t>
            </a:r>
            <a:endParaRPr lang="th-TH" b="1" dirty="0">
              <a:latin typeface="Tw Cen MT" charset="0"/>
              <a:cs typeface="FreesiaUPC" charset="0"/>
            </a:endParaRPr>
          </a:p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endParaRPr lang="th-TH" b="1" dirty="0">
              <a:latin typeface="Tw Cen MT" charset="0"/>
              <a:cs typeface="FreesiaUPC" charset="0"/>
            </a:endParaRPr>
          </a:p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r>
              <a:rPr lang="th-TH" b="1" dirty="0">
                <a:latin typeface="Tw Cen MT" charset="0"/>
                <a:cs typeface="FreesiaUPC" charset="0"/>
              </a:rPr>
              <a:t>หากพบเห็นเว็บไซต์ที่ผิดกฎหมาย ร้องเรียนได้ที่</a:t>
            </a:r>
          </a:p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r>
              <a:rPr dirty="0">
                <a:latin typeface="Tw Cen MT" charset="0"/>
              </a:rPr>
              <a:t>http://report.thaihotline.org/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>
                <a:ea typeface="+mj-ea"/>
              </a:rPr>
              <a:t>กฎหมายที่เกี่ยวข้องกับการใช้งานอินเทอร์เน็ต</a:t>
            </a:r>
            <a:endParaRPr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220818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>
                <a:latin typeface="Angsana New"/>
                <a:ea typeface="+mj-ea"/>
                <a:cs typeface="Angsana New"/>
              </a:rPr>
              <a:t>กฎหมายในการจัดการ</a:t>
            </a:r>
            <a:r>
              <a:rPr lang="th-TH" dirty="0" err="1" smtClean="0">
                <a:latin typeface="Angsana New"/>
                <a:ea typeface="+mj-ea"/>
                <a:cs typeface="Angsana New"/>
              </a:rPr>
              <a:t>กับส</a:t>
            </a:r>
            <a:r>
              <a:rPr lang="th-TH" dirty="0" smtClean="0">
                <a:latin typeface="Angsana New"/>
                <a:ea typeface="+mj-ea"/>
                <a:cs typeface="Angsana New"/>
              </a:rPr>
              <a:t>แปม</a:t>
            </a:r>
            <a:r>
              <a:rPr lang="th-TH" dirty="0" err="1" smtClean="0">
                <a:latin typeface="Angsana New"/>
                <a:ea typeface="+mj-ea"/>
                <a:cs typeface="Angsana New"/>
              </a:rPr>
              <a:t>เมล</a:t>
            </a:r>
            <a:endParaRPr dirty="0">
              <a:latin typeface="Angsana New"/>
              <a:ea typeface="+mj-ea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333" y="1600201"/>
            <a:ext cx="9508067" cy="4525963"/>
          </a:xfrm>
        </p:spPr>
        <p:txBody>
          <a:bodyPr>
            <a:normAutofit/>
          </a:bodyPr>
          <a:lstStyle/>
          <a:p>
            <a:pPr>
              <a:buClr>
                <a:srgbClr val="376092"/>
              </a:buClr>
              <a:buFont typeface="Wingdings" charset="0"/>
              <a:buChar char="§"/>
            </a:pPr>
            <a:r>
              <a:rPr lang="ja-JP" altLang="en-US" sz="2800" i="1" dirty="0">
                <a:latin typeface="Angsana New"/>
                <a:cs typeface="Angsana New"/>
              </a:rPr>
              <a:t>“</a:t>
            </a:r>
            <a:r>
              <a:rPr lang="th-TH" sz="2800" i="1" dirty="0">
                <a:latin typeface="Angsana New"/>
                <a:cs typeface="Angsana New"/>
              </a:rPr>
              <a:t>ผู้ใดส่งข้อมูลคอมพิวเตอร์หรือจดหมายอิเล็กทรอนิกส์แก่บุคคลอื่นโดยปกปิด หรือปลอมแปลงแหล่งที่มาของการส่งข้อมูลดังกล่าว อันเป็นการรบกวนการใช้ระบบคอมพิวเตอร์ของบุคคลอื่นโดยปกติสุข ต้องระวางโทษปรับไม่เกินหนึ่งแสนบาท</a:t>
            </a:r>
            <a:r>
              <a:rPr lang="ja-JP" altLang="en-US" sz="2800" i="1" dirty="0">
                <a:latin typeface="Angsana New"/>
                <a:cs typeface="Angsana New"/>
              </a:rPr>
              <a:t>”</a:t>
            </a:r>
            <a:r>
              <a:rPr sz="2800" i="1" dirty="0">
                <a:latin typeface="Angsana New"/>
                <a:cs typeface="Angsana New"/>
              </a:rPr>
              <a:t> </a:t>
            </a:r>
          </a:p>
          <a:p>
            <a:pPr>
              <a:buClr>
                <a:srgbClr val="376092"/>
              </a:buClr>
              <a:buFont typeface="Wingdings" charset="0"/>
              <a:buChar char="§"/>
            </a:pPr>
            <a:r>
              <a:rPr lang="th-TH" sz="2800" i="1" dirty="0">
                <a:latin typeface="Angsana New"/>
                <a:cs typeface="Angsana New"/>
              </a:rPr>
              <a:t>“ผู้ใดโดยทุจริตหลอกลวงผู้อื่นด้วยการแสดงข้อความอันเป็นเท็จ หรือปกปิดข้อความจริงซึ่งควรบอกให้แจ้ง และโดยการหลอกลวงดังว่านั้นได้ไปซึ่งทรัพย์สินจากผู้ถูกหลอกลวงหรือบุคคลที่สาม รวมถึงการหลอกลวงให้ทำ ถอน หรือ ทำลายเอกสารสิทธิ ผู้ที่กระทำความผิดต้องระวางโทษจำคุกไม่เกินสามปีหรือปรับไม่เกินหกพันบาท หรือทั้งจำทั้งปรับ”</a:t>
            </a:r>
            <a:endParaRPr sz="2800" i="1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15344665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>
                <a:latin typeface="Angsana New"/>
                <a:ea typeface="+mj-ea"/>
                <a:cs typeface="Angsana New"/>
              </a:rPr>
              <a:t>กฎหมายลิขสิทธิ์ที่เกี่ยวข้องกับการใช้อินเทอร์เน็ต</a:t>
            </a:r>
            <a:endParaRPr dirty="0">
              <a:latin typeface="Angsana New"/>
              <a:ea typeface="+mj-ea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2" y="1277939"/>
            <a:ext cx="11322049" cy="5165725"/>
          </a:xfrm>
        </p:spPr>
        <p:txBody>
          <a:bodyPr>
            <a:noAutofit/>
          </a:bodyPr>
          <a:lstStyle/>
          <a:p>
            <a:pPr>
              <a:buClr>
                <a:srgbClr val="376092"/>
              </a:buClr>
              <a:buFont typeface="Wingdings" charset="0"/>
              <a:buChar char="§"/>
            </a:pPr>
            <a:r>
              <a:rPr lang="th-TH" sz="3200" dirty="0">
                <a:latin typeface="Angsana New"/>
                <a:cs typeface="Angsana New"/>
              </a:rPr>
              <a:t>“ลิขสิทธิ์” หมายถึง สิทธิแต่เพียงผู้เดียวที่จะกระทำการใด ๆ เกี่ยวกับงานที่ผู้สร้างสรรค์ได้ทำขึ้น</a:t>
            </a:r>
          </a:p>
          <a:p>
            <a:pPr>
              <a:buClr>
                <a:srgbClr val="376092"/>
              </a:buClr>
              <a:buFont typeface="Wingdings" charset="0"/>
              <a:buChar char="§"/>
            </a:pPr>
            <a:r>
              <a:rPr lang="th-TH" sz="3200" dirty="0">
                <a:latin typeface="Angsana New"/>
                <a:cs typeface="Angsana New"/>
              </a:rPr>
              <a:t>การละเมิดลิขสิทธิ์นั้นมีด้วยกัน 5 ประการ ดังนี้</a:t>
            </a:r>
          </a:p>
          <a:p>
            <a:pPr lvl="1"/>
            <a:r>
              <a:rPr lang="th-TH" sz="2400" dirty="0">
                <a:latin typeface="Angsana New"/>
                <a:cs typeface="Angsana New"/>
              </a:rPr>
              <a:t>ทำซ้ำหรือดัดแปลง</a:t>
            </a:r>
          </a:p>
          <a:p>
            <a:pPr lvl="1"/>
            <a:r>
              <a:rPr lang="th-TH" sz="2400" dirty="0">
                <a:latin typeface="Angsana New"/>
                <a:cs typeface="Angsana New"/>
              </a:rPr>
              <a:t>เผยแพร่ต่อสาธารณะชน</a:t>
            </a:r>
          </a:p>
          <a:p>
            <a:pPr lvl="1"/>
            <a:r>
              <a:rPr lang="th-TH" sz="2400" dirty="0">
                <a:latin typeface="Angsana New"/>
                <a:cs typeface="Angsana New"/>
              </a:rPr>
              <a:t>ให้เช่าต้นฉบับหรือสำเนางานโปรแกรมคอมพิวเตอร์ โสตทัศนวัสดุ ภาพยนตร์ และสิ่งบันทึกเสียง </a:t>
            </a:r>
          </a:p>
          <a:p>
            <a:pPr lvl="1"/>
            <a:r>
              <a:rPr lang="th-TH" sz="2400" dirty="0">
                <a:latin typeface="Angsana New"/>
                <a:cs typeface="Angsana New"/>
              </a:rPr>
              <a:t>ให้ประโยชน์อันเกิดจากลิขสิทธิ์แก่ผู้อื่น </a:t>
            </a:r>
          </a:p>
          <a:p>
            <a:pPr lvl="1"/>
            <a:r>
              <a:rPr lang="th-TH" sz="2400" dirty="0">
                <a:latin typeface="Angsana New"/>
                <a:cs typeface="Angsana New"/>
              </a:rPr>
              <a:t>อนุญาตให้ผู้อื่นใช้สิทธิ์ตามข้อ 1 – 3 โดยจะกำหนดเงื่อนไขอย่างใดหรือไม่ก็ได้ แต่เงื่อนไขที่กำหนดจะกำหนดในลักษณะที่เป็นการจำกัดการแข่งขันโดยไม่เป็น ธรรมไม่ได้</a:t>
            </a:r>
          </a:p>
          <a:p>
            <a:pPr>
              <a:buClr>
                <a:srgbClr val="376092"/>
              </a:buClr>
              <a:buFont typeface="Wingdings" charset="0"/>
              <a:buChar char="§"/>
            </a:pPr>
            <a:r>
              <a:rPr lang="th-TH" sz="3200" dirty="0">
                <a:latin typeface="Angsana New"/>
                <a:cs typeface="Angsana New"/>
              </a:rPr>
              <a:t>หากผู้ใดฝ่าฝืนต้องมีโทษปรับตั้งแต่ 20,000บาท ถึง 200,000 บาท หากการทำละเมิดดังกล่าวเพื่อการค้า ผู้กระทำจะมีโทษจำคุกตั้งแต่ 6 เดือนถึงสี่ปี หรือปรับตั้งแต่ 100,000 บาทถึง 800,000 บาทหรือทั้งจำทั้งปรับ</a:t>
            </a:r>
            <a:endParaRPr sz="32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9715799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>
                <a:latin typeface="Angsana New"/>
                <a:ea typeface="+mj-ea"/>
                <a:cs typeface="Angsana New"/>
              </a:rPr>
              <a:t>กฎหมายคอมพิวเตอร์ กับการเผยแพร่ข้อมูลที่ไม่เหมาะสม</a:t>
            </a:r>
            <a:endParaRPr dirty="0">
              <a:latin typeface="Angsana New"/>
              <a:ea typeface="+mj-ea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600201"/>
            <a:ext cx="10210800" cy="4525963"/>
          </a:xfrm>
        </p:spPr>
        <p:txBody>
          <a:bodyPr>
            <a:normAutofit/>
          </a:bodyPr>
          <a:lstStyle/>
          <a:p>
            <a:pPr>
              <a:buClr>
                <a:srgbClr val="376092"/>
              </a:buClr>
              <a:buFont typeface="Wingdings" charset="0"/>
              <a:buChar char="§"/>
            </a:pPr>
            <a:r>
              <a:rPr lang="ja-JP" altLang="en-US" sz="3200" dirty="0">
                <a:latin typeface="Angsana New"/>
                <a:cs typeface="Angsana New"/>
              </a:rPr>
              <a:t>“</a:t>
            </a:r>
            <a:r>
              <a:rPr lang="th-TH" sz="3200" i="1" dirty="0">
                <a:latin typeface="Angsana New"/>
                <a:cs typeface="Angsana New"/>
              </a:rPr>
              <a:t>ผู้ใดกระทำความผิดในการนำเข้าข้อมูลใดๆ สู่ระบบคอมพิวเตอร์ซึ่งข้อมูลนั้นเป็นความเกี่ยวกับความมั่นคงแห่งราช อาณาจักรหรือความผิดเกี่ยวกับการก่อการร้ายตามประมวลกฎหมายอาญา จะต้องระวางโทษจำคุกไม่เกิน </a:t>
            </a:r>
            <a:r>
              <a:rPr sz="3200" i="1" dirty="0">
                <a:latin typeface="Angsana New"/>
                <a:cs typeface="Angsana New"/>
              </a:rPr>
              <a:t>5 </a:t>
            </a:r>
            <a:r>
              <a:rPr lang="th-TH" sz="3200" i="1" dirty="0">
                <a:latin typeface="Angsana New"/>
                <a:cs typeface="Angsana New"/>
              </a:rPr>
              <a:t>ปีหรือปรับไม่เกิน </a:t>
            </a:r>
            <a:r>
              <a:rPr sz="3200" i="1" dirty="0">
                <a:latin typeface="Angsana New"/>
                <a:cs typeface="Angsana New"/>
              </a:rPr>
              <a:t>100,000 </a:t>
            </a:r>
            <a:r>
              <a:rPr lang="th-TH" sz="3200" i="1" dirty="0">
                <a:latin typeface="Angsana New"/>
                <a:cs typeface="Angsana New"/>
              </a:rPr>
              <a:t>บาท หรือทั้งจำทั้งปรับ</a:t>
            </a:r>
            <a:r>
              <a:rPr lang="ja-JP" altLang="en-US" sz="3200" i="1" dirty="0">
                <a:latin typeface="Angsana New"/>
                <a:cs typeface="Angsana New"/>
              </a:rPr>
              <a:t>”</a:t>
            </a:r>
            <a:endParaRPr lang="th-TH" sz="3200" i="1" dirty="0">
              <a:latin typeface="Angsana New"/>
              <a:cs typeface="Angsana New"/>
            </a:endParaRPr>
          </a:p>
          <a:p>
            <a:pPr>
              <a:buClr>
                <a:srgbClr val="376092"/>
              </a:buClr>
              <a:buFont typeface="Wingdings" charset="0"/>
              <a:buChar char="§"/>
            </a:pPr>
            <a:r>
              <a:rPr lang="th-TH" sz="3200" dirty="0">
                <a:latin typeface="Angsana New"/>
                <a:cs typeface="Angsana New"/>
              </a:rPr>
              <a:t>หากเว็บมาสเตอร์ได้รู้ถึงข้อมูลนี้แล้วยังเผยแพร่มีความรับผิดทางกฎหมายด้วยตามพระราชบัญญัติว่าด้วยการกระทำผิดเกี่ยวกับคอมพิวเตอร์ พ</a:t>
            </a:r>
            <a:r>
              <a:rPr sz="3200" dirty="0">
                <a:latin typeface="Angsana New"/>
                <a:cs typeface="Angsana New"/>
              </a:rPr>
              <a:t>.</a:t>
            </a:r>
            <a:r>
              <a:rPr lang="th-TH" sz="3200" dirty="0">
                <a:latin typeface="Angsana New"/>
                <a:cs typeface="Angsana New"/>
              </a:rPr>
              <a:t>ศ</a:t>
            </a:r>
            <a:r>
              <a:rPr sz="3200" dirty="0">
                <a:latin typeface="Angsana New"/>
                <a:cs typeface="Angsana New"/>
              </a:rPr>
              <a:t>. 2550 </a:t>
            </a:r>
            <a:r>
              <a:rPr lang="th-TH" sz="3200" dirty="0">
                <a:latin typeface="Angsana New"/>
                <a:cs typeface="Angsana New"/>
              </a:rPr>
              <a:t>มาตรา </a:t>
            </a:r>
            <a:r>
              <a:rPr sz="3200" dirty="0">
                <a:latin typeface="Angsana New"/>
                <a:cs typeface="Angsana New"/>
              </a:rPr>
              <a:t>15 </a:t>
            </a:r>
            <a:r>
              <a:rPr lang="th-TH" sz="3200" dirty="0">
                <a:latin typeface="Angsana New"/>
                <a:cs typeface="Angsana New"/>
              </a:rPr>
              <a:t>คือ ผู้ให้บริการผู้ใดจงใจสนับสนุนหรือยินยอมให้มีการกระทำผิดตามมาตรา </a:t>
            </a:r>
            <a:r>
              <a:rPr sz="3200" dirty="0">
                <a:latin typeface="Angsana New"/>
                <a:cs typeface="Angsana New"/>
              </a:rPr>
              <a:t>14 </a:t>
            </a:r>
            <a:r>
              <a:rPr lang="th-TH" sz="3200" dirty="0">
                <a:latin typeface="Angsana New"/>
                <a:cs typeface="Angsana New"/>
              </a:rPr>
              <a:t>ในระบบคอมพิวเตอร์ที่อยู่ในความควบคุมของตนต้องระวางโทษเช่นเดียวกับผู้กระทำความผิด</a:t>
            </a:r>
            <a:endParaRPr sz="32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523150500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69952" y="1306513"/>
            <a:ext cx="10712449" cy="5254625"/>
          </a:xfrm>
        </p:spPr>
        <p:txBody>
          <a:bodyPr>
            <a:noAutofit/>
          </a:bodyPr>
          <a:lstStyle/>
          <a:p>
            <a:pPr marL="342900" lvl="1" indent="-342900" eaLnBrk="1" hangingPunct="1">
              <a:buSzPct val="110000"/>
            </a:pPr>
            <a:r>
              <a:rPr lang="th-TH" sz="3600" dirty="0">
                <a:latin typeface="Angsana New"/>
                <a:cs typeface="Angsana New"/>
              </a:rPr>
              <a:t>การโจรกรรมข้อมูลทางคอมพิวเตอร์มีได้หลายรูปแบบ</a:t>
            </a:r>
          </a:p>
          <a:p>
            <a:pPr marL="342900" lvl="1" indent="-342900" eaLnBrk="1" hangingPunct="1"/>
            <a:r>
              <a:rPr lang="th-TH" sz="3600" dirty="0">
                <a:latin typeface="Angsana New"/>
                <a:cs typeface="Angsana New"/>
              </a:rPr>
              <a:t>การสร้างโปรแกรมทำลายข้อมูล</a:t>
            </a:r>
            <a:r>
              <a:rPr sz="3600" dirty="0">
                <a:latin typeface="Angsana New"/>
                <a:cs typeface="Angsana New"/>
              </a:rPr>
              <a:t> (malicious program) </a:t>
            </a:r>
            <a:endParaRPr lang="th-TH" sz="3600" dirty="0">
              <a:latin typeface="Angsana New"/>
              <a:cs typeface="Angsana New"/>
            </a:endParaRPr>
          </a:p>
          <a:p>
            <a:pPr lvl="2" eaLnBrk="1" hangingPunct="1"/>
            <a:r>
              <a:rPr lang="th-TH" sz="3200" dirty="0">
                <a:latin typeface="Angsana New"/>
                <a:cs typeface="Angsana New"/>
              </a:rPr>
              <a:t>ไวรัส  </a:t>
            </a:r>
            <a:r>
              <a:rPr lang="en-GB" sz="3200" dirty="0">
                <a:solidFill>
                  <a:schemeClr val="accent1"/>
                </a:solidFill>
                <a:latin typeface="Angsana New"/>
                <a:cs typeface="Angsana New"/>
              </a:rPr>
              <a:t>Viruses</a:t>
            </a:r>
          </a:p>
          <a:p>
            <a:pPr lvl="2" eaLnBrk="1" hangingPunct="1"/>
            <a:r>
              <a:rPr lang="th-TH" sz="3200" dirty="0">
                <a:latin typeface="Angsana New"/>
                <a:cs typeface="Angsana New"/>
              </a:rPr>
              <a:t>เวิร์ม </a:t>
            </a:r>
            <a:r>
              <a:rPr lang="en-GB" sz="3200" dirty="0">
                <a:solidFill>
                  <a:schemeClr val="accent1"/>
                </a:solidFill>
                <a:latin typeface="Angsana New"/>
                <a:cs typeface="Angsana New"/>
              </a:rPr>
              <a:t>Worms</a:t>
            </a:r>
          </a:p>
          <a:p>
            <a:pPr lvl="2" eaLnBrk="1" hangingPunct="1"/>
            <a:r>
              <a:rPr lang="th-TH" sz="3200" dirty="0">
                <a:latin typeface="Angsana New"/>
                <a:cs typeface="Angsana New"/>
              </a:rPr>
              <a:t>ม้าโทรจัน </a:t>
            </a:r>
            <a:r>
              <a:rPr lang="en-GB" sz="3200" dirty="0">
                <a:solidFill>
                  <a:schemeClr val="accent1"/>
                </a:solidFill>
                <a:latin typeface="Angsana New"/>
                <a:cs typeface="Angsana New"/>
              </a:rPr>
              <a:t>Trojan horse</a:t>
            </a:r>
          </a:p>
          <a:p>
            <a:pPr lvl="2" eaLnBrk="1" hangingPunct="1"/>
            <a:r>
              <a:rPr lang="th-TH" sz="3200" dirty="0">
                <a:latin typeface="Angsana New"/>
                <a:cs typeface="Angsana New"/>
              </a:rPr>
              <a:t>ซอมบี้ </a:t>
            </a:r>
            <a:r>
              <a:rPr lang="en-GB" sz="3200" dirty="0">
                <a:solidFill>
                  <a:schemeClr val="accent1"/>
                </a:solidFill>
                <a:latin typeface="Angsana New"/>
                <a:cs typeface="Angsana New"/>
              </a:rPr>
              <a:t>Zombies</a:t>
            </a:r>
          </a:p>
          <a:p>
            <a:pPr marL="342900" lvl="1" indent="-342900" eaLnBrk="1" hangingPunct="1">
              <a:buSzPct val="110000"/>
            </a:pPr>
            <a:r>
              <a:rPr lang="th-TH" sz="3600" dirty="0">
                <a:latin typeface="Angsana New"/>
                <a:cs typeface="Angsana New"/>
              </a:rPr>
              <a:t>โปรแกรมโจมตีให้ปฏิเสธการทำงาน</a:t>
            </a:r>
            <a:r>
              <a:rPr sz="3600" dirty="0">
                <a:latin typeface="Angsana New"/>
                <a:cs typeface="Angsana New"/>
              </a:rPr>
              <a:t> </a:t>
            </a:r>
            <a:r>
              <a:rPr lang="th-TH" sz="3600" dirty="0">
                <a:latin typeface="Angsana New"/>
                <a:cs typeface="Angsana New"/>
              </a:rPr>
              <a:t/>
            </a:r>
            <a:br>
              <a:rPr lang="th-TH" sz="3600" dirty="0">
                <a:latin typeface="Angsana New"/>
                <a:cs typeface="Angsana New"/>
              </a:rPr>
            </a:br>
            <a:r>
              <a:rPr sz="3600" dirty="0">
                <a:solidFill>
                  <a:schemeClr val="accent1"/>
                </a:solidFill>
                <a:latin typeface="Angsana New"/>
                <a:cs typeface="Angsana New"/>
              </a:rPr>
              <a:t>(denial of service attack: DoS</a:t>
            </a:r>
            <a:r>
              <a:rPr sz="3600" dirty="0" smtClean="0">
                <a:solidFill>
                  <a:schemeClr val="accent1"/>
                </a:solidFill>
                <a:latin typeface="Angsana New"/>
                <a:cs typeface="Angsana New"/>
              </a:rPr>
              <a:t>)</a:t>
            </a:r>
            <a:endParaRPr sz="3600" dirty="0">
              <a:solidFill>
                <a:schemeClr val="accent1"/>
              </a:solidFill>
              <a:latin typeface="Angsana New"/>
              <a:cs typeface="Angsana New"/>
            </a:endParaRPr>
          </a:p>
        </p:txBody>
      </p:sp>
      <p:pic>
        <p:nvPicPr>
          <p:cNvPr id="26627" name="Picture 2" descr="C:\Users\Zouharis\Documents\Laurie\McGraw Hill Computing Essentials 2013\CE_2013_ArtFiles\ole16821_ch10\ole16821_un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331681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/>
                <a:ea typeface="+mj-ea"/>
                <a:cs typeface="Angsana New"/>
              </a:rPr>
              <a:t>อาชญากรรมทางคอมพิวเตอร์</a:t>
            </a:r>
            <a:endParaRPr sz="3200" dirty="0">
              <a:latin typeface="Angsana New"/>
              <a:ea typeface="+mj-ea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05815118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หลังจากศึกษาบทนี้แล้วคุณจะสามารถ</a:t>
            </a:r>
            <a:r>
              <a:rPr lang="en-US" dirty="0">
                <a:latin typeface="Angsana New"/>
                <a:cs typeface="Angsana New"/>
              </a:rPr>
              <a:t>:-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219200"/>
            <a:ext cx="10744200" cy="5257800"/>
          </a:xfrm>
        </p:spPr>
        <p:txBody>
          <a:bodyPr>
            <a:noAutofit/>
          </a:bodyPr>
          <a:lstStyle/>
          <a:p>
            <a:pPr lvl="0"/>
            <a:r>
              <a:rPr lang="th-TH" sz="2800" dirty="0">
                <a:latin typeface="Angsana New"/>
                <a:cs typeface="Angsana New"/>
              </a:rPr>
              <a:t>จำแนกสิ่งจำเป็นที่ควรคำนึงถึงของผลกระทบในการใช้งานเทคโนโลยีคอมพิวเตอร์ได้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อภิปรายความเป็นส่วนตัวที่เกี่ยวข้องกับความถูกต้อง ความเป็นเจ้าของ และการเข้าถึงข้อมูลได้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อธิบายผลกระทบของการมีฐานข้อมูลขนาดใหญ่ ระบบเครือข่ายเฉพาะ อินเทอร์เน็ต และความเป็นส่วนตัวในการใช้เว็บได้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อภิปราย ถึงการแสดงตัวตนออนไลน์และกฎหมายที่สำคัญเกี่ยวกับความเป็นส่วนตัวได้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อภิปรายเกี่ยวกับอาชญากรคอมพิวเตอร์ รวมถึงการสร้างไวรัส หรือเวิร์ม ม้าโทรจัน ซอมบี้และโปรเกรมทำให้ปฏิเสธการให้บริการต่างๆ การทำลายระบบโดยใช้อินเทอร์เน็ตสแคม </a:t>
            </a:r>
            <a:r>
              <a:rPr lang="en-US" sz="2800" dirty="0">
                <a:latin typeface="Angsana New"/>
                <a:cs typeface="Angsana New"/>
              </a:rPr>
              <a:t>(Internet scam) </a:t>
            </a:r>
            <a:r>
              <a:rPr lang="th-TH" sz="2800" dirty="0">
                <a:latin typeface="Angsana New"/>
                <a:cs typeface="Angsana New"/>
              </a:rPr>
              <a:t>โจรสวมรอย การกลั่นแกล้งผ่านระบบออนไลน์ต่างๆ ไวไฟหลอกลวง และการจัดการเกี่ยวกับข้อมูล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บอกรายละเอียดเกี่ยวกับวิธีการในการป้องกันคอมพิวเตอร์ให้ปลอดภัยจากการคุกคาม การจำกัดการเข้าถึง การเข้ารหัสข้อมูล การกู้คืนระบบ การป้องกันข้อมูลหาย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อภิปรายเกี่ยวกับจริยธรรม กฎหมายลิขสิทธิ์ ซอฟต์แวร์ผิดกฎหมาย และการคัดลอกงาน</a:t>
            </a:r>
            <a:r>
              <a:rPr lang="en-US" sz="2800" dirty="0">
                <a:latin typeface="Angsana New"/>
                <a:cs typeface="Angsana New"/>
              </a:rPr>
              <a:t> (plagiarism) </a:t>
            </a:r>
            <a:endParaRPr lang="en-US" sz="2800" dirty="0" smtClean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21203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อาชญากรรมทางคอมพิวเตอร์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Angsana New"/>
                <a:cs typeface="Angsana New"/>
              </a:rPr>
              <a:t>จุดบริการไวไฟร์หลอกลวง</a:t>
            </a:r>
            <a:r>
              <a:rPr lang="en-US" sz="3200" b="1" dirty="0">
                <a:latin typeface="Angsana New"/>
                <a:cs typeface="Angsana New"/>
              </a:rPr>
              <a:t> (Rogue Wi-Fi Hotspots) </a:t>
            </a:r>
            <a:r>
              <a:rPr lang="th-TH" sz="3200" dirty="0">
                <a:latin typeface="Angsana New"/>
                <a:cs typeface="Angsana New"/>
              </a:rPr>
              <a:t>เครือข่ายหลอกเหล่านี้จะดักเก็บข้อมูลทุกอย่างที่ผู้ใช้ส่งออกมาจากเครื่อง รวมถึงบัญชีรายชื่อ</a:t>
            </a:r>
            <a:r>
              <a:rPr lang="en-US" sz="3200" dirty="0">
                <a:latin typeface="Angsana New"/>
                <a:cs typeface="Angsana New"/>
              </a:rPr>
              <a:t> (username) </a:t>
            </a:r>
            <a:r>
              <a:rPr lang="th-TH" sz="3200" dirty="0">
                <a:latin typeface="Angsana New"/>
                <a:cs typeface="Angsana New"/>
              </a:rPr>
              <a:t>และรหัสผ่าน</a:t>
            </a:r>
            <a:r>
              <a:rPr lang="en-US" sz="3200" dirty="0">
                <a:latin typeface="Angsana New"/>
                <a:cs typeface="Angsana New"/>
              </a:rPr>
              <a:t> (password) </a:t>
            </a:r>
            <a:endParaRPr lang="th-TH" sz="3200" dirty="0">
              <a:latin typeface="Angsana New"/>
              <a:cs typeface="Angsana New"/>
            </a:endParaRPr>
          </a:p>
          <a:p>
            <a:r>
              <a:rPr lang="th-TH" sz="3200" b="1" dirty="0">
                <a:latin typeface="Angsana New"/>
                <a:cs typeface="Angsana New"/>
              </a:rPr>
              <a:t>โจรสวมรอย (</a:t>
            </a:r>
            <a:r>
              <a:rPr lang="en-US" sz="3200" b="1" dirty="0">
                <a:latin typeface="Angsana New"/>
                <a:cs typeface="Angsana New"/>
              </a:rPr>
              <a:t>identity theft)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เป็นการกระทำที่ผิดกฎหมาย โจรสวมรอยจะขโมยข้อมูลความเป็นส่วนตัวของบุคคลอื่น </a:t>
            </a:r>
            <a:endParaRPr lang="th-TH" sz="3200" dirty="0" smtClean="0">
              <a:latin typeface="Angsana New"/>
              <a:cs typeface="Angsana New"/>
            </a:endParaRPr>
          </a:p>
          <a:p>
            <a:r>
              <a:rPr lang="th-TH" sz="3200" b="1" dirty="0">
                <a:latin typeface="Angsana New"/>
                <a:cs typeface="Angsana New"/>
              </a:rPr>
              <a:t>การเปลี่ยนแปลงข้อมูล</a:t>
            </a:r>
            <a:r>
              <a:rPr lang="en-US" sz="3200" b="1" dirty="0">
                <a:latin typeface="Angsana New"/>
                <a:cs typeface="Angsana New"/>
              </a:rPr>
              <a:t> (data manipulation)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เป็นการหาทางเข้าไปยังคอมพิวเตอร์ของคนใดก็ตามผ่านระบบเน็ตเวิร์ค และทิ้งข้อความหลอกลวงเอาไว้เพื่อความสนุกสนาน</a:t>
            </a:r>
            <a:r>
              <a:rPr lang="en-US" sz="3200" dirty="0">
                <a:latin typeface="Angsana New"/>
                <a:cs typeface="Angsana Ne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956409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074333" y="1600201"/>
            <a:ext cx="9508067" cy="49450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r>
              <a:rPr lang="th-TH" sz="2800" dirty="0">
                <a:latin typeface="Angsana New"/>
                <a:cs typeface="Angsana New"/>
              </a:rPr>
              <a:t>ความปลอดภัยของงคอมพิวเตอร์ รวมถึงการป้อนกันคอมพิวเตอร์จาก อาชญากรทางคอมพิวเตอร์ การโจรกรรมข้อมูลคอมพิวเตอร์และอันตรายอื่นๆ</a:t>
            </a:r>
          </a:p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r>
              <a:rPr lang="th-TH" sz="2800" dirty="0">
                <a:latin typeface="Angsana New"/>
                <a:cs typeface="Angsana New"/>
              </a:rPr>
              <a:t>อาชญากรทางคอมพิวเตอร์ </a:t>
            </a:r>
          </a:p>
          <a:p>
            <a:pPr lvl="1" eaLnBrk="1" hangingPunct="1"/>
            <a:r>
              <a:rPr lang="th-TH" sz="2400" dirty="0">
                <a:latin typeface="Angsana New"/>
                <a:cs typeface="Angsana New"/>
              </a:rPr>
              <a:t>พนักงานหรือลูกจ้าง </a:t>
            </a:r>
          </a:p>
          <a:p>
            <a:pPr lvl="1" eaLnBrk="1" hangingPunct="1"/>
            <a:r>
              <a:rPr lang="th-TH" sz="2400" dirty="0">
                <a:latin typeface="Angsana New"/>
                <a:cs typeface="Angsana New"/>
              </a:rPr>
              <a:t>ผู้ใช้ภายนอก</a:t>
            </a:r>
          </a:p>
          <a:p>
            <a:pPr lvl="1" eaLnBrk="1" hangingPunct="1"/>
            <a:r>
              <a:rPr lang="th-TH" sz="2400" dirty="0">
                <a:latin typeface="Angsana New"/>
                <a:cs typeface="Angsana New"/>
              </a:rPr>
              <a:t>แฮกเกอร์ </a:t>
            </a:r>
            <a:r>
              <a:rPr sz="2400" dirty="0">
                <a:solidFill>
                  <a:schemeClr val="accent1"/>
                </a:solidFill>
                <a:latin typeface="Angsana New"/>
                <a:cs typeface="Angsana New"/>
              </a:rPr>
              <a:t>Hackers</a:t>
            </a:r>
            <a:r>
              <a:rPr lang="th-TH" sz="2400" dirty="0">
                <a:solidFill>
                  <a:schemeClr val="accent1"/>
                </a:solidFill>
                <a:latin typeface="Angsana New"/>
                <a:cs typeface="Angsana New"/>
              </a:rPr>
              <a:t> </a:t>
            </a:r>
            <a:r>
              <a:rPr lang="th-TH" sz="2400" dirty="0">
                <a:latin typeface="Angsana New"/>
                <a:cs typeface="Angsana New"/>
              </a:rPr>
              <a:t>และแครกเกอร์ </a:t>
            </a:r>
            <a:r>
              <a:rPr sz="2400" dirty="0">
                <a:solidFill>
                  <a:schemeClr val="accent1"/>
                </a:solidFill>
                <a:latin typeface="Angsana New"/>
                <a:cs typeface="Angsana New"/>
              </a:rPr>
              <a:t>crackers</a:t>
            </a:r>
          </a:p>
          <a:p>
            <a:pPr lvl="1" eaLnBrk="1" hangingPunct="1"/>
            <a:r>
              <a:rPr lang="th-TH" sz="2400" dirty="0">
                <a:latin typeface="Angsana New"/>
                <a:cs typeface="Angsana New"/>
              </a:rPr>
              <a:t>การ์ดเดอร์ </a:t>
            </a:r>
            <a:r>
              <a:rPr sz="2400" dirty="0">
                <a:solidFill>
                  <a:schemeClr val="accent1"/>
                </a:solidFill>
                <a:latin typeface="Angsana New"/>
                <a:cs typeface="Angsana New"/>
              </a:rPr>
              <a:t>Carders</a:t>
            </a:r>
          </a:p>
          <a:p>
            <a:pPr lvl="1" eaLnBrk="1" hangingPunct="1"/>
            <a:r>
              <a:rPr lang="th-TH" sz="2400" dirty="0">
                <a:latin typeface="Angsana New"/>
                <a:cs typeface="Angsana New"/>
              </a:rPr>
              <a:t>อาชญากรภายในองค์กร</a:t>
            </a:r>
          </a:p>
          <a:p>
            <a:pPr lvl="1" eaLnBrk="1" hangingPunct="1"/>
            <a:r>
              <a:rPr lang="th-TH" sz="2400" dirty="0">
                <a:latin typeface="Angsana New"/>
                <a:cs typeface="Angsana New"/>
              </a:rPr>
              <a:t>ผู้ก่อการร้าย </a:t>
            </a:r>
            <a:r>
              <a:rPr sz="2400" dirty="0">
                <a:solidFill>
                  <a:schemeClr val="accent1"/>
                </a:solidFill>
                <a:latin typeface="Angsana New"/>
                <a:cs typeface="Angsana New"/>
              </a:rPr>
              <a:t>Terrorists </a:t>
            </a:r>
          </a:p>
          <a:p>
            <a:pPr eaLnBrk="1" hangingPunct="1">
              <a:buClr>
                <a:srgbClr val="376092"/>
              </a:buClr>
              <a:buFont typeface="Wingdings" charset="0"/>
              <a:buChar char="§"/>
            </a:pPr>
            <a:endParaRPr sz="2800" dirty="0">
              <a:latin typeface="Angsana New"/>
              <a:cs typeface="Angsana Ne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>
                <a:latin typeface="Angsana New"/>
                <a:ea typeface="+mj-ea"/>
                <a:cs typeface="Angsana New"/>
              </a:rPr>
              <a:t>ความปลอดภัย </a:t>
            </a:r>
            <a:r>
              <a:rPr dirty="0" smtClean="0">
                <a:latin typeface="Angsana New"/>
                <a:ea typeface="+mj-ea"/>
                <a:cs typeface="Angsana New"/>
              </a:rPr>
              <a:t>(security)</a:t>
            </a:r>
            <a:endParaRPr dirty="0">
              <a:latin typeface="Angsana New"/>
              <a:ea typeface="+mj-ea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3224053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Crime (Cont.)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34153"/>
              </p:ext>
            </p:extLst>
          </p:nvPr>
        </p:nvGraphicFramePr>
        <p:xfrm>
          <a:off x="1371600" y="990600"/>
          <a:ext cx="11125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5" imgW="5867400" imgH="3543300" progId="Word.Document.12">
                  <p:embed/>
                </p:oleObj>
              </mc:Choice>
              <mc:Fallback>
                <p:oleObj name="Document" r:id="rId5" imgW="5867400" imgH="354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111252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268036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/>
                <a:cs typeface="Angsana New"/>
              </a:rPr>
              <a:t>สรุป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618857"/>
              </p:ext>
            </p:extLst>
          </p:nvPr>
        </p:nvGraphicFramePr>
        <p:xfrm>
          <a:off x="1371600" y="1687512"/>
          <a:ext cx="10591800" cy="4541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3" imgW="5867400" imgH="3479800" progId="Word.Document.12">
                  <p:embed/>
                </p:oleObj>
              </mc:Choice>
              <mc:Fallback>
                <p:oleObj name="Document" r:id="rId3" imgW="5867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687512"/>
                        <a:ext cx="10591800" cy="4541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131878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มาตรการรักษาความปลอดภัยของคอมพิวเตอร์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28800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/>
                <a:cs typeface="Angsana New"/>
                <a:hlinkClick r:id="rId4" action="ppaction://hlinksldjump"/>
              </a:rPr>
              <a:t>จำกัดการใช้งาน</a:t>
            </a:r>
            <a:endParaRPr lang="en-US" sz="3200" dirty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3200" dirty="0" smtClean="0">
                <a:latin typeface="Angsana New"/>
                <a:cs typeface="Angsana New"/>
                <a:hlinkClick r:id="rId5" action="ppaction://hlinksldjump"/>
              </a:rPr>
              <a:t>เข้ารหัสข้อมูล</a:t>
            </a:r>
            <a:endParaRPr lang="en-US" sz="3200" dirty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3200" dirty="0" smtClean="0">
                <a:latin typeface="Angsana New"/>
                <a:cs typeface="Angsana New"/>
                <a:hlinkClick r:id="rId6" action="ppaction://hlinksldjump"/>
              </a:rPr>
              <a:t>การป้องกันการสูญเสียที่อาจจะเกิดขึ้น</a:t>
            </a:r>
            <a:endParaRPr lang="en-US" sz="3200" dirty="0">
              <a:latin typeface="Angsana New"/>
              <a:cs typeface="Angsana New"/>
              <a:hlinkClick r:id="rId6" action="ppaction://hlinksldjump"/>
            </a:endParaRPr>
          </a:p>
          <a:p>
            <a:pPr lvl="1">
              <a:defRPr/>
            </a:pPr>
            <a:r>
              <a:rPr lang="th-TH" sz="2800" dirty="0" smtClean="0">
                <a:solidFill>
                  <a:srgbClr val="000000"/>
                </a:solidFill>
                <a:latin typeface="Angsana New"/>
                <a:cs typeface="Angsana New"/>
                <a:hlinkClick r:id="rId6" action="ppaction://hlinksldjump"/>
              </a:rPr>
              <a:t>ความปลอดภัยทางกายภาพ</a:t>
            </a:r>
            <a:endParaRPr lang="en-US" sz="2800" dirty="0">
              <a:solidFill>
                <a:srgbClr val="000000"/>
              </a:solidFill>
              <a:latin typeface="Angsana New"/>
              <a:cs typeface="Angsana New"/>
              <a:hlinkClick r:id="rId6" action="ppaction://hlinksldjump"/>
            </a:endParaRPr>
          </a:p>
          <a:p>
            <a:pPr lvl="1">
              <a:defRPr/>
            </a:pPr>
            <a:r>
              <a:rPr lang="th-TH" sz="2800" dirty="0" smtClean="0">
                <a:solidFill>
                  <a:srgbClr val="000000"/>
                </a:solidFill>
                <a:latin typeface="Angsana New"/>
                <a:cs typeface="Angsana New"/>
                <a:hlinkClick r:id="rId6" action="ppaction://hlinksldjump"/>
              </a:rPr>
              <a:t>ความปลอดภัยของข้อมูล</a:t>
            </a:r>
            <a:endParaRPr lang="en-US" sz="2800" dirty="0">
              <a:solidFill>
                <a:srgbClr val="000000"/>
              </a:solidFill>
              <a:latin typeface="Angsana New"/>
              <a:cs typeface="Angsana New"/>
              <a:hlinkClick r:id="rId6" action="ppaction://hlinksldjump"/>
            </a:endParaRPr>
          </a:p>
          <a:p>
            <a:pPr lvl="1">
              <a:defRPr/>
            </a:pPr>
            <a:r>
              <a:rPr lang="th-TH" sz="2800" dirty="0" smtClean="0">
                <a:solidFill>
                  <a:srgbClr val="000000"/>
                </a:solidFill>
                <a:latin typeface="Angsana New"/>
                <a:cs typeface="Angsana New"/>
                <a:hlinkClick r:id="rId6" action="ppaction://hlinksldjump"/>
              </a:rPr>
              <a:t>แผนในการกู้ภัย</a:t>
            </a:r>
            <a:endParaRPr lang="en-US" sz="2800" dirty="0" smtClean="0">
              <a:solidFill>
                <a:srgbClr val="000000"/>
              </a:solidFill>
              <a:latin typeface="Angsana New"/>
              <a:cs typeface="Angsana New"/>
              <a:hlinkClick r:id="rId6" action="ppaction://hlinksldjump"/>
            </a:endParaRPr>
          </a:p>
          <a:p>
            <a:r>
              <a:rPr lang="th-TH" sz="3200" dirty="0" smtClean="0">
                <a:latin typeface="Angsana New"/>
                <a:cs typeface="Angsana New"/>
                <a:hlinkClick r:id="rId6" action="ppaction://hlinksldjump"/>
              </a:rPr>
              <a:t>การป้องกันข้อมูลสูญหาย</a:t>
            </a:r>
            <a:endParaRPr lang="en-US" sz="3200" dirty="0">
              <a:latin typeface="Angsana New"/>
              <a:cs typeface="Angsana New"/>
            </a:endParaRPr>
          </a:p>
          <a:p>
            <a:endParaRPr lang="en-US" sz="24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8994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330" y="130838"/>
            <a:ext cx="8247496" cy="1143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 New"/>
                <a:cs typeface="Angsana New"/>
              </a:rPr>
              <a:t>การจำกัดการใช้งาน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19200" y="1371600"/>
            <a:ext cx="9372600" cy="48401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/>
                <a:cs typeface="Angsana New"/>
              </a:rPr>
              <a:t>การ</a:t>
            </a:r>
            <a:r>
              <a:rPr lang="th-TH" sz="2800" dirty="0">
                <a:latin typeface="Angsana New"/>
                <a:cs typeface="Angsana New"/>
              </a:rPr>
              <a:t>เข้าใช้งานจะต้องใช้อุปกรณ์อ่านรหัสทางชีวภาพ</a:t>
            </a:r>
            <a:r>
              <a:rPr lang="en-US" sz="2800" dirty="0">
                <a:latin typeface="Angsana New"/>
                <a:cs typeface="Angsana New"/>
              </a:rPr>
              <a:t> (biometric scanning device) </a:t>
            </a:r>
            <a:r>
              <a:rPr lang="th-TH" sz="2800" dirty="0">
                <a:latin typeface="Angsana New"/>
                <a:cs typeface="Angsana New"/>
              </a:rPr>
              <a:t>เช่น เครื่องอ่านลายพิมพ์นิ้วมือ</a:t>
            </a:r>
            <a:r>
              <a:rPr lang="en-US" sz="2800" dirty="0">
                <a:latin typeface="Angsana New"/>
                <a:cs typeface="Angsana New"/>
              </a:rPr>
              <a:t> (fingerprint scanners) </a:t>
            </a:r>
            <a:r>
              <a:rPr lang="th-TH" sz="2800" dirty="0">
                <a:latin typeface="Angsana New"/>
                <a:cs typeface="Angsana New"/>
              </a:rPr>
              <a:t>หรือเครื่องอ่านม่านตา</a:t>
            </a:r>
            <a:r>
              <a:rPr lang="en-US" sz="2800" dirty="0">
                <a:latin typeface="Angsana New"/>
                <a:cs typeface="Angsana New"/>
              </a:rPr>
              <a:t> (iris scanners</a:t>
            </a:r>
            <a:r>
              <a:rPr lang="en-US" sz="2800" dirty="0" smtClean="0">
                <a:latin typeface="Angsana New"/>
                <a:cs typeface="Angsana New"/>
              </a:rPr>
              <a:t>)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ห้างหุ้นส่วนใหญ่ๆ มักจะใช้ ฮาร์ดแวร์และซอฟต์แวร์ที่เรียกว่าไฟร์วอลล์ </a:t>
            </a:r>
            <a:r>
              <a:rPr lang="en-US" sz="2800" dirty="0">
                <a:latin typeface="Angsana New"/>
                <a:cs typeface="Angsana New"/>
              </a:rPr>
              <a:t>(firewall) </a:t>
            </a:r>
            <a:r>
              <a:rPr lang="th-TH" sz="2800" dirty="0">
                <a:latin typeface="Angsana New"/>
                <a:cs typeface="Angsana New"/>
              </a:rPr>
              <a:t>เพื่อควบคุมการเข้าถึงระบบคอมพิวเตอร์ภายใน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en-US" sz="2800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/>
          <a:stretch/>
        </p:blipFill>
        <p:spPr>
          <a:xfrm>
            <a:off x="5410200" y="3733800"/>
            <a:ext cx="2113041" cy="2534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259" y="3733800"/>
            <a:ext cx="2431556" cy="1851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1259" y="5585593"/>
            <a:ext cx="2431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Fingerprint scanner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43725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-22034"/>
            <a:ext cx="10573267" cy="118872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การเข้ารหัสข้อมูล (</a:t>
            </a:r>
            <a:r>
              <a:rPr lang="en-US" sz="3600" dirty="0" smtClean="0">
                <a:latin typeface="Angsana New"/>
                <a:cs typeface="Angsana New"/>
              </a:rPr>
              <a:t>Encrypting Data</a:t>
            </a:r>
            <a:r>
              <a:rPr lang="th-TH" sz="3600" dirty="0" smtClean="0">
                <a:latin typeface="Angsana New"/>
                <a:cs typeface="Angsana New"/>
              </a:rPr>
              <a:t>)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06070" y="1570176"/>
            <a:ext cx="4742329" cy="47544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h-TH" sz="2800" dirty="0">
                <a:latin typeface="Angsana New"/>
                <a:cs typeface="Angsana New"/>
              </a:rPr>
              <a:t>การเข้ารหัสหมายถึงกระบวนการเข้ารหัสข้อความที่สร้างขึ้นเพื่อไม่ให้ผู้ใดอ่านข้อมูลนั้นได้ ยกเว้นแต่ผู้ที่มีชิ้นส่วนข้อมูลที่สำคัญ เรียกว่ารหัสกุญแจ</a:t>
            </a:r>
            <a:r>
              <a:rPr lang="en-US" sz="2800" dirty="0">
                <a:latin typeface="Angsana New"/>
                <a:cs typeface="Angsana New"/>
              </a:rPr>
              <a:t> (encryption key) </a:t>
            </a:r>
            <a:endParaRPr lang="th-TH" sz="2800" dirty="0" smtClean="0">
              <a:latin typeface="Angsana New"/>
              <a:cs typeface="Angsana New"/>
            </a:endParaRPr>
          </a:p>
          <a:p>
            <a:pPr lvl="1">
              <a:defRPr/>
            </a:pPr>
            <a:r>
              <a:rPr lang="en-US" sz="2800" dirty="0">
                <a:latin typeface="Angsana New"/>
                <a:cs typeface="Angsana New"/>
              </a:rPr>
              <a:t>E-mail encryption</a:t>
            </a:r>
          </a:p>
          <a:p>
            <a:pPr lvl="1">
              <a:defRPr/>
            </a:pPr>
            <a:r>
              <a:rPr lang="en-US" sz="2800" dirty="0">
                <a:latin typeface="Angsana New"/>
                <a:cs typeface="Angsana New"/>
              </a:rPr>
              <a:t>File encryption</a:t>
            </a:r>
          </a:p>
          <a:p>
            <a:pPr lvl="1">
              <a:defRPr/>
            </a:pPr>
            <a:r>
              <a:rPr lang="en-US" sz="2800" dirty="0">
                <a:latin typeface="Angsana New"/>
                <a:cs typeface="Angsana New"/>
              </a:rPr>
              <a:t>Web site </a:t>
            </a:r>
            <a:r>
              <a:rPr lang="en-US" sz="2800" dirty="0">
                <a:latin typeface="Angsana New"/>
                <a:cs typeface="Angsana New"/>
              </a:rPr>
              <a:t>encryption</a:t>
            </a:r>
          </a:p>
          <a:p>
            <a:pPr lvl="1">
              <a:defRPr/>
            </a:pPr>
            <a:r>
              <a:rPr lang="en-US" sz="2800" dirty="0">
                <a:latin typeface="Angsana New"/>
                <a:cs typeface="Angsana New"/>
              </a:rPr>
              <a:t>Virtual private networks (VPNs)</a:t>
            </a:r>
          </a:p>
          <a:p>
            <a:pPr lvl="1">
              <a:defRPr/>
            </a:pPr>
            <a:r>
              <a:rPr lang="en-US" sz="2800" dirty="0">
                <a:latin typeface="Angsana New"/>
                <a:cs typeface="Angsana New"/>
              </a:rPr>
              <a:t>Wireless network encryption</a:t>
            </a:r>
          </a:p>
          <a:p>
            <a:pPr lvl="2">
              <a:defRPr/>
            </a:pPr>
            <a:r>
              <a:rPr lang="en-US" sz="2800" dirty="0">
                <a:latin typeface="Angsana New"/>
                <a:cs typeface="Angsana New"/>
              </a:rPr>
              <a:t>WEP, WPA, and WPA2</a:t>
            </a:r>
          </a:p>
          <a:p>
            <a:pPr marL="0" indent="-8573">
              <a:buNone/>
              <a:defRPr/>
            </a:pPr>
            <a:endParaRPr lang="en-US" sz="2400" dirty="0">
              <a:latin typeface="Angsana New"/>
              <a:cs typeface="Angsana New"/>
            </a:endParaRPr>
          </a:p>
          <a:p>
            <a:endParaRPr lang="en-US" sz="2400" dirty="0">
              <a:latin typeface="Angsana New"/>
              <a:cs typeface="Angsana New"/>
            </a:endParaRPr>
          </a:p>
        </p:txBody>
      </p:sp>
      <p:sp>
        <p:nvSpPr>
          <p:cNvPr id="5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752600"/>
            <a:ext cx="3365950" cy="3695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89760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การป้องกันการสูญเสียที่อาจจะเกิดขึ้น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9942" y="1828215"/>
            <a:ext cx="8899457" cy="4285073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/>
                <a:cs typeface="Angsana New"/>
              </a:rPr>
              <a:t>ไม่ว่าจะเป็นใครก็ตาม หรือบริษัทใดๆก็ตาม ควรจะเตรียมตัว ป้องกันการสูญเสียที่อาจจะเกิดขึ้น</a:t>
            </a:r>
            <a:r>
              <a:rPr lang="th-TH" sz="2800" dirty="0" smtClean="0">
                <a:latin typeface="Angsana New"/>
                <a:cs typeface="Angsana New"/>
              </a:rPr>
              <a:t>ได้</a:t>
            </a:r>
          </a:p>
          <a:p>
            <a:r>
              <a:rPr lang="th-TH" sz="2800" dirty="0" smtClean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ความปลอดภัยทางกายภาพ</a:t>
            </a:r>
            <a:r>
              <a:rPr lang="en-US" sz="2800" dirty="0">
                <a:latin typeface="Angsana New"/>
                <a:cs typeface="Angsana New"/>
              </a:rPr>
              <a:t> (physical security) </a:t>
            </a:r>
            <a:r>
              <a:rPr lang="th-TH" sz="2800" dirty="0">
                <a:latin typeface="Angsana New"/>
                <a:cs typeface="Angsana New"/>
              </a:rPr>
              <a:t>เกี่ยวข้องกับการป้องกันความเสียหายของฮาร์ดแวร์ จากมนุษย์ หรือภัยธรรมชาติ 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dirty="0" smtClean="0">
                <a:latin typeface="Angsana New"/>
                <a:cs typeface="Angsana New"/>
              </a:rPr>
              <a:t>ความ</a:t>
            </a:r>
            <a:r>
              <a:rPr lang="th-TH" sz="2800" dirty="0">
                <a:latin typeface="Angsana New"/>
                <a:cs typeface="Angsana New"/>
              </a:rPr>
              <a:t>ปลอดภัยของข้อมูล</a:t>
            </a:r>
            <a:r>
              <a:rPr lang="en-US" sz="2800" dirty="0">
                <a:latin typeface="Angsana New"/>
                <a:cs typeface="Angsana New"/>
              </a:rPr>
              <a:t> (data security) </a:t>
            </a:r>
            <a:r>
              <a:rPr lang="th-TH" sz="2800" dirty="0">
                <a:latin typeface="Angsana New"/>
                <a:cs typeface="Angsana New"/>
              </a:rPr>
              <a:t>เกี่ยวข้องกับการป้องกันซอฟต์แวร์ และข้อมูลจากผู้ที่บุกรุกเข้าถึงข้อมูลโดยไม่ได้รับอนุญาต หรือถูกทำลาย 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dirty="0" smtClean="0">
                <a:latin typeface="Angsana New"/>
                <a:cs typeface="Angsana New"/>
              </a:rPr>
              <a:t>แผน</a:t>
            </a:r>
            <a:r>
              <a:rPr lang="th-TH" sz="2800" dirty="0">
                <a:latin typeface="Angsana New"/>
                <a:cs typeface="Angsana New"/>
              </a:rPr>
              <a:t>ในการกู้ภัย</a:t>
            </a:r>
            <a:r>
              <a:rPr lang="en-US" sz="2800" dirty="0">
                <a:latin typeface="Angsana New"/>
                <a:cs typeface="Angsana New"/>
              </a:rPr>
              <a:t> (disaster recovery plan) </a:t>
            </a:r>
            <a:r>
              <a:rPr lang="th-TH" sz="2800" dirty="0">
                <a:latin typeface="Angsana New"/>
                <a:cs typeface="Angsana New"/>
              </a:rPr>
              <a:t>ที่อธิบายถึงขั้นตอนต่างๆ ในการแก้ไขจนกว่าคอมพิวเตอร์จะกลับมาทำงานได้อย่างปกติ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en-US" sz="24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21887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Making IT Work for You ~ Cloud-Based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52140"/>
            <a:ext cx="361069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Cloud-based backup services such as Carbonite provide cloud-based backup services.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0357"/>
            <a:ext cx="3238952" cy="21434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62" y="3705553"/>
            <a:ext cx="3046197" cy="259846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67201"/>
            <a:ext cx="4334480" cy="194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0316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/>
                <a:cs typeface="Angsana New"/>
              </a:rPr>
              <a:t>จริยธรรม (</a:t>
            </a:r>
            <a:r>
              <a:rPr lang="en-US" dirty="0" smtClean="0">
                <a:latin typeface="Angsana New"/>
                <a:cs typeface="Angsana New"/>
              </a:rPr>
              <a:t>Ethics</a:t>
            </a:r>
            <a:r>
              <a:rPr lang="th-TH" dirty="0" smtClean="0">
                <a:latin typeface="Angsana New"/>
                <a:cs typeface="Angsana New"/>
              </a:rPr>
              <a:t>)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70323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Angsana New"/>
                <a:cs typeface="Angsana New"/>
              </a:rPr>
              <a:t>จริยธรรมเป็นพื้นฐานของพฤติกรรมที่แสดงออก จริยธรรมของการใช้งานคอมพิวเตอร์คือแนวทางในการปฏิบัติ การใช้งานคอมพิวเตอร์ที่เป็นที่ยอมรับของสังคม ดังนั้นเราจึงควรจะรักษาจริยธรรมอันดีของสังคมเอาไว้ ทั้งนี้รวมถึงสิทธิในการเก็บรักษาข้อมูลส่วนตัว ตัวอย่างเช่น ความน่าเชื่อถือของเครดิต ประวัติการรักษาพยาบาล ต้องเก็บรักษาให้พ้นจากการเข้าถึงโดยบุคคลที่ไม่ได้รับอนุญาต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en-US" sz="3200" dirty="0">
              <a:latin typeface="Angsana New"/>
              <a:cs typeface="Angsana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3724792"/>
            <a:ext cx="2990115" cy="237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61358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/>
                <a:cs typeface="Angsana New"/>
              </a:rPr>
              <a:t>บทนำ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ngsana New"/>
                <a:cs typeface="Angsana New"/>
              </a:rPr>
              <a:t>ปัจจุบันอาชญากร พยายามที่จะเจาะระบบอีเมล บัญชีธนาคารผ่านระบบอินเทอร์เน็ต หรือแม้กระทั่งระบบโทรศัพท์มือถือ หรือบริษัทต่างๆ สามารถบันทึกและวิเคราะห์ข้อมูลเพื่อใช้ในการตัดสินใจลงทุนได้  จนมีผู้กล่าวว่าต่อไปเราอาจจะเสียความเป็นส่วนตัวไป 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บทนี้จะกล่าวถึงสิ่งต่างๆที่เราจำเป็นต้องทราบเพื่อที่จะได้เตรียมตัวต่อการเปลี่ยนแปลงโลกสู่ยุคดิจิทัล ทั้งนี้รวมถึง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อาชญากรไซเบอร์ </a:t>
            </a:r>
            <a:r>
              <a:rPr lang="en-US" sz="2800" dirty="0">
                <a:latin typeface="Angsana New"/>
                <a:cs typeface="Angsana New"/>
              </a:rPr>
              <a:t>- </a:t>
            </a:r>
            <a:r>
              <a:rPr lang="th-TH" sz="2800" dirty="0">
                <a:latin typeface="Angsana New"/>
                <a:cs typeface="Angsana New"/>
              </a:rPr>
              <a:t>เพื่อป้องกันตนเองจากไวรัส อินเทอร์เน็ตสแคม และโจรสวมรอย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ความเป็นส่วนตัว</a:t>
            </a:r>
            <a:r>
              <a:rPr lang="en-US" sz="2800" dirty="0">
                <a:latin typeface="Angsana New"/>
                <a:cs typeface="Angsana New"/>
              </a:rPr>
              <a:t> - </a:t>
            </a:r>
            <a:r>
              <a:rPr lang="th-TH" sz="2800" dirty="0">
                <a:latin typeface="Angsana New"/>
                <a:cs typeface="Angsana New"/>
              </a:rPr>
              <a:t>เรียนรู้ว่าบริษัทอาจมีการเก็บข้อมูลส่วนตัว หรือแอบดูเครื่องคอมพิวเตอร์ของคุณขณะทำงาน และบริษัททำอย่างไรกับข้อมูลเหล่านั้น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ความปลอดภัยของคอมพิวเตอร์</a:t>
            </a:r>
            <a:r>
              <a:rPr lang="en-US" sz="2800" dirty="0">
                <a:latin typeface="Angsana New"/>
                <a:cs typeface="Angsana New"/>
              </a:rPr>
              <a:t>- </a:t>
            </a:r>
            <a:r>
              <a:rPr lang="th-TH" sz="2800" dirty="0">
                <a:latin typeface="Angsana New"/>
                <a:cs typeface="Angsana New"/>
              </a:rPr>
              <a:t>หลีกเลี่ยงสิ่งที่ไม่เหมาะสม หรือเรื่องเลวร้ายที่อาจเกิดขึ้นบนเฟสบุค หรือสื่อสังคมจากการเปิดเผยข้อมูลส่วนตัว</a:t>
            </a:r>
            <a:endParaRPr lang="en-US" sz="2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78275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ลิขสิทธิ์</a:t>
            </a:r>
            <a:r>
              <a:rPr lang="en-US" dirty="0">
                <a:latin typeface="Angsana New"/>
                <a:cs typeface="Angsana New"/>
              </a:rPr>
              <a:t> (Copyright) </a:t>
            </a:r>
            <a:r>
              <a:rPr lang="th-TH" dirty="0">
                <a:latin typeface="Angsana New"/>
                <a:cs typeface="Angsana New"/>
              </a:rPr>
              <a:t>และการจัดการลิขสิทธิ์ดิจิทัล </a:t>
            </a:r>
            <a:r>
              <a:rPr lang="en-US" dirty="0">
                <a:latin typeface="Angsana New"/>
                <a:cs typeface="Angsana New"/>
              </a:rPr>
              <a:t>(Digital Rights Management)</a:t>
            </a:r>
            <a:r>
              <a:rPr lang="en-US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 New"/>
                <a:cs typeface="Angsana New"/>
              </a:rPr>
              <a:t>ลิขสิทธิ์</a:t>
            </a:r>
            <a:r>
              <a:rPr lang="th-TH" sz="3200" dirty="0">
                <a:latin typeface="Angsana New"/>
                <a:cs typeface="Angsana New"/>
              </a:rPr>
              <a:t>เป็นแนวคิดที่จะให้ความเป็นเจ้าของแก่คนที่สร้างเนื้อหา ที่จะมีสิทธิที่จะควบคุมการใช้งานและการแจกจ่ายชิ้นงาน ชิ้นงานที่เป็นลิขสิทธิ์รวมถึง ภาพวาด หนังสือ เพลง ภาพยนตร์ และวิดีโอเกม </a:t>
            </a:r>
            <a:endParaRPr lang="th-TH" sz="3200" dirty="0" smtClean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ปัญหาทางด้านจริยธรรมอีกแบบหนึ่งคือการคัดลอกงาน</a:t>
            </a:r>
            <a:r>
              <a:rPr lang="en-US" sz="3200" dirty="0">
                <a:latin typeface="Angsana New"/>
                <a:cs typeface="Angsana New"/>
              </a:rPr>
              <a:t> (plagiarism) </a:t>
            </a:r>
            <a:r>
              <a:rPr lang="th-TH" sz="3200" dirty="0">
                <a:latin typeface="Angsana New"/>
                <a:cs typeface="Angsana New"/>
              </a:rPr>
              <a:t>ซึ่งหมายถึงการนำเสนอผลงานของคนอื่น หรือนำความคิดของคนอื่นมาอ้างว่าเป็นของตนเอง โดยปราศจากการอ้างอิงแหล่งที่มา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th-TH" sz="3200" dirty="0" smtClean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ซอฟต์แวร์ที่มีชื่อว่าเทิร์นอิทอิน </a:t>
            </a:r>
            <a:r>
              <a:rPr lang="en-US" sz="3200" dirty="0">
                <a:latin typeface="Angsana New"/>
                <a:cs typeface="Angsana New"/>
              </a:rPr>
              <a:t>(Turnitin) </a:t>
            </a:r>
            <a:r>
              <a:rPr lang="th-TH" sz="3200" dirty="0">
                <a:latin typeface="Angsana New"/>
                <a:cs typeface="Angsana New"/>
              </a:rPr>
              <a:t>เป็นบริการป้องกันการคัดลอกผลงานบนอินเทอร์เน็ต </a:t>
            </a:r>
            <a:endParaRPr lang="en-US" sz="32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27419938"/>
      </p:ext>
    </p:extLst>
  </p:cSld>
  <p:clrMapOvr>
    <a:masterClrMapping/>
  </p:clrMapOvr>
  <p:transition xmlns:p14="http://schemas.microsoft.com/office/powerpoint/2010/main"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80" y="1676400"/>
            <a:ext cx="7490120" cy="439388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3200" dirty="0">
                <a:latin typeface="Angsana New"/>
                <a:cs typeface="Angsana New"/>
              </a:rPr>
              <a:t>นักเข้ารหัส (</a:t>
            </a:r>
            <a:r>
              <a:rPr lang="en-US" sz="3200" dirty="0">
                <a:latin typeface="Angsana New"/>
                <a:cs typeface="Angsana New"/>
              </a:rPr>
              <a:t>cryptography</a:t>
            </a:r>
            <a:r>
              <a:rPr lang="th-TH" sz="3200" dirty="0">
                <a:latin typeface="Angsana New"/>
                <a:cs typeface="Angsana New"/>
              </a:rPr>
              <a:t>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 smtClean="0">
                <a:latin typeface="Angsana New"/>
                <a:cs typeface="Angsana New"/>
              </a:rPr>
              <a:t>เป็นผู้เชี่ยวชาญในการเข้ารหัส </a:t>
            </a:r>
            <a:r>
              <a:rPr lang="th-TH" sz="3200" dirty="0">
                <a:latin typeface="Angsana New"/>
                <a:cs typeface="Angsana New"/>
              </a:rPr>
              <a:t>และถอดรหัสข้อมูล ในทางไอทีการเข้ารหัสใช้สำหรับการปกปิดข้อมูลในการส่งผ่านสื่อกลางโดยมิให้ผู้อื่นที่ไม่มีกุญแจสามารถเปิดอ่านได้ </a:t>
            </a:r>
            <a:endParaRPr lang="th-TH" sz="3200" dirty="0" smtClean="0">
              <a:latin typeface="Angsana New"/>
              <a:cs typeface="Angsana New"/>
            </a:endParaRPr>
          </a:p>
          <a:p>
            <a:pPr>
              <a:lnSpc>
                <a:spcPct val="80000"/>
              </a:lnSpc>
              <a:defRPr/>
            </a:pPr>
            <a:r>
              <a:rPr lang="th-TH" sz="3100" dirty="0">
                <a:latin typeface="Angsana New"/>
                <a:cs typeface="Angsana New"/>
              </a:rPr>
              <a:t>นักเข้ารหัสมักจะทำงานเป็นที่ปรึกษาหรือศาสตราจารย์ทางด้านการเข้ารหัส ซึ่งเป็นตำแหน่งที่มั่นคงและมักจะอยู่ในบริษัทขนาดใหญ่ หรือหน่วยงานทางราชการ และมักจะรับเฉพาะผู้มีการศึกษาระดับปริญญาเอกทางด้านการเข้ารหัส นักเข้ารหัสจะต้องจบการศึกษาสาขาวิชาคณิตศาสตร์ วิทยาการคอมพิวเตอร์ หรือเทคโนโลยีสารสนเทศ หากทำงานที่ประเทศสหรัฐอเมริกาก็อาจมีรายได้ต่อปีประมาณ </a:t>
            </a:r>
            <a:r>
              <a:rPr lang="en-US" sz="3100" dirty="0">
                <a:latin typeface="Angsana New"/>
                <a:cs typeface="Angsana New"/>
              </a:rPr>
              <a:t>$60,000 </a:t>
            </a:r>
            <a:r>
              <a:rPr lang="th-TH" sz="3100" dirty="0">
                <a:latin typeface="Angsana New"/>
                <a:cs typeface="Angsana New"/>
              </a:rPr>
              <a:t>ถึงมากกว่า </a:t>
            </a:r>
            <a:r>
              <a:rPr lang="en-US" sz="3100" dirty="0">
                <a:latin typeface="Angsana New"/>
                <a:cs typeface="Angsana New"/>
              </a:rPr>
              <a:t>$100,000 </a:t>
            </a:r>
            <a:r>
              <a:rPr lang="th-TH" sz="3100" dirty="0">
                <a:latin typeface="Angsana New"/>
                <a:cs typeface="Angsana New"/>
              </a:rPr>
              <a:t>ทั้งนี้จะขึ้นอยู่กับประสบการณ์การทำงาน</a:t>
            </a:r>
            <a:r>
              <a:rPr lang="en-US" sz="3100" dirty="0">
                <a:latin typeface="Angsana New"/>
                <a:cs typeface="Angsana New"/>
              </a:rPr>
              <a:t> </a:t>
            </a:r>
            <a:endParaRPr lang="en-US" sz="3100" dirty="0">
              <a:latin typeface="Angsana New"/>
              <a:cs typeface="Angsana New"/>
            </a:endParaRPr>
          </a:p>
          <a:p>
            <a:endParaRPr lang="en-US" sz="3200" dirty="0">
              <a:latin typeface="Angsana New"/>
              <a:cs typeface="Angsana New"/>
            </a:endParaRPr>
          </a:p>
        </p:txBody>
      </p:sp>
      <p:pic>
        <p:nvPicPr>
          <p:cNvPr id="15362" name="Picture 2" descr="C:\Users\Zouharis\Documents\Laurie\McGraw Hill Computing Essentials 2013\CE_2013_ArtFiles\ole16821_ch10\ole16821_p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057400"/>
            <a:ext cx="2103120" cy="31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51099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74334" cy="114300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มองไปในอนาคต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55555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ngsana New"/>
                <a:cs typeface="Angsana New"/>
              </a:rPr>
              <a:t>คุณกำลังเพลิดเพลินกับการโต้ตอบกับบุคคลอื่นโดยไม่ระบุตัวตน (anonymous) </a:t>
            </a:r>
            <a:r>
              <a:rPr lang="th-TH" sz="2800" dirty="0">
                <a:latin typeface="Angsana New"/>
                <a:cs typeface="Angsana New"/>
              </a:rPr>
              <a:t>ใช่ไหม ซึ่งสิ่งเหล่านี้ทำให้คุณสามารถแสดงความเป็นตัวของตัวเองได้มากกว่าการระบุตัวตนจริงๆ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>
                <a:latin typeface="Angsana New"/>
                <a:cs typeface="Angsana New"/>
              </a:rPr>
              <a:t>ในทำนองเดียวกันหากที่ใดที่อนุญาตให้ผู้ที่ไม่ระบุตัวตนชัดเจนแสดงความคิดเห็นก็อาจะเกิดการโกหก หลอกลวง เกี่ยวกับความเป็นส่วนตัวหรือธุรกิจ ซึ่งอาจทำให้เสียหายอย่างใหญ่หลวงได้ </a:t>
            </a:r>
            <a:endParaRPr lang="th-TH" sz="28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 smtClean="0">
                <a:latin typeface="Angsana New"/>
                <a:cs typeface="Angsana New"/>
              </a:rPr>
              <a:t>คุณรู้สึกอย่างไร</a:t>
            </a:r>
            <a:endParaRPr lang="en-US" sz="2800" dirty="0">
              <a:latin typeface="Angsana New"/>
              <a:cs typeface="Angsana New"/>
            </a:endParaRPr>
          </a:p>
          <a:p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191000"/>
            <a:ext cx="2981456" cy="219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20571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คำถามปลายเปิด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lvl="0"/>
            <a:r>
              <a:rPr lang="th-TH" sz="2800" dirty="0">
                <a:latin typeface="Angsana New"/>
                <a:cs typeface="Angsana New"/>
              </a:rPr>
              <a:t>อภิปรายเกี่ยวกับความเป็นส่วนตัวที่ได้รับผลกระทบจากการมีฐานข้อมูลขนาดใหญ่ เครือข่ายส่วนบุคคล อินเทอร์เน็ตและเว็บ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อภิปรายเกี่ยวกับชนิดของอาชญากรทางคอมพิวเตอร์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มาตรการในการป้องกันระบบคอมพิวเตอร์ให้ปลอดภัยมีอะไรบ้าง การเข้ารหัสคืออะไร องค์กรและบุคลากรจะนำไปใช้ได้อย่างไร จงอธิบาย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ลิขสิทธิ์คืออะไร อธิบายความหมายของซอฟต์แวร์โจรสลัด กฎหมายที่เกี่ยวกับลิขสิทธิ์ต่างๆ ของไทย และ </a:t>
            </a:r>
            <a:r>
              <a:rPr lang="en-US" sz="2800" dirty="0">
                <a:latin typeface="Angsana New"/>
                <a:cs typeface="Angsana New"/>
              </a:rPr>
              <a:t>Digital Right Management</a:t>
            </a:r>
          </a:p>
          <a:p>
            <a:pPr lvl="0"/>
            <a:r>
              <a:rPr lang="th-TH" sz="2800" dirty="0">
                <a:latin typeface="Angsana New"/>
                <a:cs typeface="Angsana New"/>
              </a:rPr>
              <a:t>การคัดลอกงาน</a:t>
            </a:r>
            <a:r>
              <a:rPr lang="en-US" sz="2800" dirty="0">
                <a:latin typeface="Angsana New"/>
                <a:cs typeface="Angsana New"/>
              </a:rPr>
              <a:t> (plagiarism)</a:t>
            </a:r>
            <a:r>
              <a:rPr lang="th-TH" sz="2800" dirty="0">
                <a:latin typeface="Angsana New"/>
                <a:cs typeface="Angsana New"/>
              </a:rPr>
              <a:t> คืออะไร เพราะเหตุใดการมีคอมพิวเตอร์จึงทำให้การคัดลอกงานง่ายขึ้นและเราจะมีวิธีการอย่างไรเพื่อตรวจสอบการคัดลอกงานได้ จงอธิบาย</a:t>
            </a:r>
            <a:endParaRPr lang="en-US" sz="2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62533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74334" cy="1143000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บุคลากร </a:t>
            </a:r>
            <a:r>
              <a:rPr lang="en-US" sz="3600" dirty="0">
                <a:latin typeface="Angsana New"/>
                <a:cs typeface="Angsana New"/>
              </a:rPr>
              <a:t>(people)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382000" cy="3429000"/>
          </a:xfrm>
        </p:spPr>
        <p:txBody>
          <a:bodyPr>
            <a:normAutofit/>
          </a:bodyPr>
          <a:lstStyle/>
          <a:p>
            <a:pPr lvl="0"/>
            <a:r>
              <a:rPr lang="th-TH" sz="2800" dirty="0">
                <a:latin typeface="Angsana New"/>
                <a:cs typeface="Angsana New"/>
              </a:rPr>
              <a:t>ความเป็นส่วนตัว</a:t>
            </a:r>
            <a:r>
              <a:rPr lang="en-US" sz="2800" dirty="0">
                <a:latin typeface="Angsana New"/>
                <a:cs typeface="Angsana New"/>
              </a:rPr>
              <a:t> (privacy) </a:t>
            </a:r>
            <a:r>
              <a:rPr lang="th-TH" sz="2800" dirty="0">
                <a:latin typeface="Angsana New"/>
                <a:cs typeface="Angsana New"/>
              </a:rPr>
              <a:t>ความเป็นส่วนตัวหมายถึงอะไร มากน้อยแค่ไหน และเราจะปกป้องความเป็นส่วนตัวของเราได้อย่างไร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ความปลอดภัย</a:t>
            </a:r>
            <a:r>
              <a:rPr lang="en-US" sz="2800" dirty="0">
                <a:latin typeface="Angsana New"/>
                <a:cs typeface="Angsana New"/>
              </a:rPr>
              <a:t> (security) </a:t>
            </a:r>
            <a:r>
              <a:rPr lang="th-TH" sz="2800" dirty="0">
                <a:latin typeface="Angsana New"/>
                <a:cs typeface="Angsana New"/>
              </a:rPr>
              <a:t>เราจะควบคุมการเข้าถึงข้อมูลส่วนตัวที่มีความอ่อนไหวได้อย่างไร และเราจะรักษาความปลอดภัยให้กับฮาร์ดแวร์และซอฟต์แวร์ได้อย่างไร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จริยธรรม</a:t>
            </a:r>
            <a:r>
              <a:rPr lang="en-US" sz="2800" dirty="0">
                <a:latin typeface="Angsana New"/>
                <a:cs typeface="Angsana New"/>
              </a:rPr>
              <a:t> (ethics) </a:t>
            </a:r>
            <a:r>
              <a:rPr lang="th-TH" sz="2800" dirty="0">
                <a:latin typeface="Angsana New"/>
                <a:cs typeface="Angsana New"/>
              </a:rPr>
              <a:t>สิ่งที่ผู้ใช้คอมพิวเตอร์กำลังใช้งานส่วนบุคคล มีผลกระทบอย่างไรต่อบริษัท หรือสังคมของเรา</a:t>
            </a:r>
            <a:endParaRPr lang="en-US" sz="2800" dirty="0">
              <a:latin typeface="Angsana New"/>
              <a:cs typeface="Angsana New"/>
            </a:endParaRPr>
          </a:p>
          <a:p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1026" name="Picture 2" descr="C:\Users\Zouharis\Documents\Laurie\McGraw Hill Computing Essentials 2013\CE_2013_ArtFiles\ole16821_ch10\ole16821_1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80900"/>
            <a:ext cx="3017520" cy="20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06524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ความเป็นส่วนตัว</a:t>
            </a:r>
            <a:r>
              <a:rPr lang="en-US" sz="3600" dirty="0">
                <a:latin typeface="Angsana New"/>
                <a:cs typeface="Angsana New"/>
              </a:rPr>
              <a:t> (privacy)</a:t>
            </a:r>
            <a:r>
              <a:rPr lang="en-US" sz="3600" dirty="0">
                <a:latin typeface="Angsana New"/>
                <a:cs typeface="Angsana New"/>
              </a:rPr>
              <a:t> 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/>
          </a:bodyPr>
          <a:lstStyle/>
          <a:p>
            <a:pPr lvl="0"/>
            <a:r>
              <a:rPr lang="th-TH" sz="4000" dirty="0">
                <a:latin typeface="Angsana New"/>
                <a:cs typeface="Angsana New"/>
              </a:rPr>
              <a:t>ความเป็นส่วนตัวเหล่านี้พิจารณาจากการเก็บไว้ การครอบครองข้อมูลหรือการใช้ข้อมูลส่วนบุคคล ซึ่งมี </a:t>
            </a:r>
            <a:r>
              <a:rPr lang="en-US" sz="4000" dirty="0">
                <a:latin typeface="Angsana New"/>
                <a:cs typeface="Angsana New"/>
              </a:rPr>
              <a:t>3 </a:t>
            </a:r>
            <a:r>
              <a:rPr lang="th-TH" sz="4000" dirty="0">
                <a:latin typeface="Angsana New"/>
                <a:cs typeface="Angsana New"/>
              </a:rPr>
              <a:t>กรณี คือ </a:t>
            </a:r>
            <a:endParaRPr lang="th-TH" sz="4000" dirty="0" smtClean="0">
              <a:latin typeface="Angsana New"/>
              <a:cs typeface="Angsana New"/>
            </a:endParaRPr>
          </a:p>
          <a:p>
            <a:pPr lvl="1"/>
            <a:r>
              <a:rPr lang="th-TH" sz="3200" dirty="0" smtClean="0">
                <a:latin typeface="Angsana New"/>
                <a:cs typeface="Angsana New"/>
              </a:rPr>
              <a:t>ความ</a:t>
            </a:r>
            <a:r>
              <a:rPr lang="th-TH" sz="3200" dirty="0">
                <a:latin typeface="Angsana New"/>
                <a:cs typeface="Angsana New"/>
              </a:rPr>
              <a:t>ถูกต้อง</a:t>
            </a:r>
            <a:r>
              <a:rPr lang="en-US" sz="3200" dirty="0">
                <a:latin typeface="Angsana New"/>
                <a:cs typeface="Angsana New"/>
              </a:rPr>
              <a:t> (accuracy) </a:t>
            </a:r>
            <a:r>
              <a:rPr lang="th-TH" sz="3200" dirty="0">
                <a:latin typeface="Angsana New"/>
                <a:cs typeface="Angsana New"/>
              </a:rPr>
              <a:t>เกี่ยวข้องกับความรับผิดชอบของผู้ที่เก็บข้อมูลเพื่อรับรองว่าข้อมูลที่เก็บไว้มีความถูกต้อง</a:t>
            </a:r>
            <a:endParaRPr lang="en-US" sz="3200" dirty="0">
              <a:latin typeface="Angsana New"/>
              <a:cs typeface="Angsana New"/>
            </a:endParaRPr>
          </a:p>
          <a:p>
            <a:pPr lvl="1"/>
            <a:r>
              <a:rPr lang="th-TH" sz="3200" dirty="0">
                <a:latin typeface="Angsana New"/>
                <a:cs typeface="Angsana New"/>
              </a:rPr>
              <a:t>ลิขสิทธิ์หรือความเป็นเจ้าของ</a:t>
            </a:r>
            <a:r>
              <a:rPr lang="en-US" sz="3200" dirty="0">
                <a:latin typeface="Angsana New"/>
                <a:cs typeface="Angsana New"/>
              </a:rPr>
              <a:t> (property) </a:t>
            </a:r>
            <a:r>
              <a:rPr lang="th-TH" sz="3200" dirty="0">
                <a:latin typeface="Angsana New"/>
                <a:cs typeface="Angsana New"/>
              </a:rPr>
              <a:t>เกี่ยวข้องกับผู้ที่เป็นเจ้าของข้อมูล </a:t>
            </a:r>
            <a:endParaRPr lang="en-US" sz="3200" dirty="0">
              <a:latin typeface="Angsana New"/>
              <a:cs typeface="Angsana New"/>
            </a:endParaRPr>
          </a:p>
          <a:p>
            <a:pPr lvl="1"/>
            <a:r>
              <a:rPr lang="th-TH" sz="3200" dirty="0">
                <a:latin typeface="Angsana New"/>
                <a:cs typeface="Angsana New"/>
              </a:rPr>
              <a:t>การเข้าถึงข้อมูล </a:t>
            </a:r>
            <a:r>
              <a:rPr lang="en-US" sz="3200" dirty="0">
                <a:latin typeface="Angsana New"/>
                <a:cs typeface="Angsana New"/>
              </a:rPr>
              <a:t>(access) </a:t>
            </a:r>
            <a:r>
              <a:rPr lang="th-TH" sz="3200" dirty="0">
                <a:latin typeface="Angsana New"/>
                <a:cs typeface="Angsana New"/>
              </a:rPr>
              <a:t>เกี่ยวข้องกับความรับผิดชอบของเจ้าของข้อมูล ที่จะอนุญาตให้ใช้ และผู้ใดสามารถใช้ข้อมูลเหล่านี้ได้</a:t>
            </a:r>
            <a:endParaRPr lang="en-US" sz="32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75881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ฐานข้อมูลขนาดใหญ่</a:t>
            </a:r>
            <a:r>
              <a:rPr lang="en-US" sz="3600" dirty="0">
                <a:latin typeface="Angsana New"/>
                <a:cs typeface="Angsana New"/>
              </a:rPr>
              <a:t> </a:t>
            </a:r>
            <a:r>
              <a:rPr lang="th-TH" sz="3600" dirty="0" smtClean="0">
                <a:latin typeface="Angsana New"/>
                <a:cs typeface="Angsana New"/>
              </a:rPr>
              <a:t>(</a:t>
            </a:r>
            <a:r>
              <a:rPr lang="en-US" sz="3600" dirty="0" smtClean="0">
                <a:latin typeface="Angsana New"/>
                <a:cs typeface="Angsana New"/>
              </a:rPr>
              <a:t>Large Databases</a:t>
            </a:r>
            <a:r>
              <a:rPr lang="th-TH" sz="3600" dirty="0">
                <a:latin typeface="Angsana New"/>
                <a:cs typeface="Angsana New"/>
              </a:rPr>
              <a:t>)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0" y="1713808"/>
            <a:ext cx="641873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2800" dirty="0" smtClean="0">
                <a:latin typeface="Angsana New"/>
                <a:cs typeface="Angsana New"/>
              </a:rPr>
              <a:t>ในแต่ละ</a:t>
            </a:r>
            <a:r>
              <a:rPr lang="th-TH" sz="2800" dirty="0">
                <a:latin typeface="Angsana New"/>
                <a:cs typeface="Angsana New"/>
              </a:rPr>
              <a:t>วันจะมีข้อมูลจำนวนมากเกี่ยวกับชีวิตประจำวันของเราเก็บเอาไว้ในฐานข้อมูลขนาดใหญ่  ตัวอย่างเช่น บริษัท  โทรศัพท์มือถือมีข้อมูลการโทรศัพท์ของ</a:t>
            </a:r>
            <a:r>
              <a:rPr lang="th-TH" sz="2800" dirty="0" smtClean="0">
                <a:latin typeface="Angsana New"/>
                <a:cs typeface="Angsana New"/>
              </a:rPr>
              <a:t>ลูกค้า เรียกว่า (</a:t>
            </a:r>
            <a:r>
              <a:rPr lang="en-US" sz="2800" dirty="0" smtClean="0">
                <a:latin typeface="Angsana New"/>
                <a:cs typeface="Angsana New"/>
              </a:rPr>
              <a:t>Big Data</a:t>
            </a:r>
            <a:r>
              <a:rPr lang="th-TH" sz="2800" dirty="0" smtClean="0">
                <a:latin typeface="Angsana New"/>
                <a:cs typeface="Angsana New"/>
              </a:rPr>
              <a:t>)</a:t>
            </a:r>
            <a:endParaRPr lang="en-US" sz="2800" dirty="0" smtClean="0">
              <a:latin typeface="Angsana New"/>
              <a:cs typeface="Angsana New"/>
            </a:endParaRPr>
          </a:p>
          <a:p>
            <a:pPr>
              <a:lnSpc>
                <a:spcPct val="80000"/>
              </a:lnSpc>
              <a:defRPr/>
            </a:pPr>
            <a:r>
              <a:rPr lang="th-TH" sz="2800" dirty="0">
                <a:latin typeface="Angsana New"/>
                <a:cs typeface="Angsana New"/>
              </a:rPr>
              <a:t>การกระทำต่างๆ ในโลกดิจิทัลไม่ว่าจะเป็นการใช้โทรศัพท์หรือสมาร์ทโฟน การซื้อสินค้าหรือบริการต่างๆ การส่งหรือรับข้อมูลอิเล็กทรอนิกส์เหล่านี้จะถูกบันทึกไว้ ในที่สุดขนาดของฐานข้อมูลก็จะใหญ่ขึ้นเรื่อยๆ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บิ๊กดาต้า (</a:t>
            </a:r>
            <a:r>
              <a:rPr lang="en-US" sz="2800" dirty="0">
                <a:latin typeface="Angsana New"/>
                <a:cs typeface="Angsana New"/>
              </a:rPr>
              <a:t>big data) </a:t>
            </a:r>
            <a:endParaRPr lang="th-TH" sz="2800" dirty="0" smtClean="0">
              <a:latin typeface="Angsana New"/>
              <a:cs typeface="Angsana New"/>
            </a:endParaRPr>
          </a:p>
          <a:p>
            <a:pPr>
              <a:lnSpc>
                <a:spcPct val="80000"/>
              </a:lnSpc>
              <a:defRPr/>
            </a:pPr>
            <a:r>
              <a:rPr lang="th-TH" sz="2800" dirty="0" smtClean="0">
                <a:latin typeface="Angsana New"/>
                <a:cs typeface="Angsana New"/>
              </a:rPr>
              <a:t>บริษัท</a:t>
            </a:r>
            <a:r>
              <a:rPr lang="th-TH" sz="2800" dirty="0">
                <a:latin typeface="Angsana New"/>
                <a:cs typeface="Angsana New"/>
              </a:rPr>
              <a:t>ที่จัดเก็บ หรือมีไว้ในครอบครองฐานข้อมูลขนาดใหญ่เหล่านี้มักรู้จักกันว่าเป็นผู้ค้าข้อมูล</a:t>
            </a:r>
            <a:r>
              <a:rPr lang="en-US" sz="2800" dirty="0">
                <a:latin typeface="Angsana New"/>
                <a:cs typeface="Angsana New"/>
              </a:rPr>
              <a:t> (information resellers) </a:t>
            </a:r>
            <a:r>
              <a:rPr lang="th-TH" sz="2800" dirty="0">
                <a:latin typeface="Angsana New"/>
                <a:cs typeface="Angsana New"/>
              </a:rPr>
              <a:t>หรือโบรกเกอร์ข้อมูล (information brokers) มีหน้าที่จัดเก็บและขายข้อมูลส่วนบุคคลเหล่านี้ </a:t>
            </a:r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676400"/>
            <a:ext cx="2752684" cy="2175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306" y="4114800"/>
            <a:ext cx="3584212" cy="2176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69058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</a:t>
            </a:r>
            <a:r>
              <a:rPr lang="en-US" dirty="0" smtClean="0"/>
              <a:t>Databases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91439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>
                <a:latin typeface="Angsana New"/>
                <a:cs typeface="Angsana New"/>
              </a:rPr>
              <a:t>ผู้ค้าข้อมูลเหล่านี้จะสร้าง ข้อมูลส่วนบุคคลอิเล็กทรอนิกส์</a:t>
            </a:r>
            <a:r>
              <a:rPr lang="en-US" sz="2800" dirty="0">
                <a:latin typeface="Angsana New"/>
                <a:cs typeface="Angsana New"/>
              </a:rPr>
              <a:t> (electronic profiles) </a:t>
            </a:r>
            <a:r>
              <a:rPr lang="th-TH" sz="2800" dirty="0">
                <a:latin typeface="Angsana New"/>
                <a:cs typeface="Angsana New"/>
              </a:rPr>
              <a:t>หรือรายละเอียดต่างๆ เกี่ยวกับบุคคล โดยการเก็บข้อมูลจากฐานข้อมูลที่เผยแพร่บนอินเทอร์เน็ตทั่วๆ ไป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ngsana New"/>
                <a:cs typeface="Angsana New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ngsana New"/>
                <a:cs typeface="Angsana New"/>
              </a:rPr>
              <a:t>e.g., Google’s Street View</a:t>
            </a:r>
            <a:r>
              <a:rPr lang="en-US" sz="2800" dirty="0" smtClean="0">
                <a:solidFill>
                  <a:srgbClr val="000000"/>
                </a:solidFill>
                <a:latin typeface="Angsana New"/>
                <a:cs typeface="Angsana New"/>
              </a:rPr>
              <a:t>)</a:t>
            </a:r>
            <a:endParaRPr lang="th-TH" sz="2800" dirty="0" smtClean="0">
              <a:solidFill>
                <a:srgbClr val="000000"/>
              </a:solidFill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 smtClean="0">
                <a:latin typeface="Angsana New"/>
                <a:cs typeface="Angsana New"/>
              </a:rPr>
              <a:t>บาง</a:t>
            </a:r>
            <a:r>
              <a:rPr lang="th-TH" sz="2800" dirty="0">
                <a:latin typeface="Angsana New"/>
                <a:cs typeface="Angsana New"/>
              </a:rPr>
              <a:t>ครั้งอาจได้ข้อมูลเหล่านี้มาจากฐานข้อมูลพิเศษบางแห่งที่ไม่ได้เผยแพร่</a:t>
            </a:r>
            <a:r>
              <a:rPr lang="th-TH" sz="2800" dirty="0" smtClean="0">
                <a:latin typeface="Angsana New"/>
                <a:cs typeface="Angsana New"/>
              </a:rPr>
              <a:t>ก็ได้ ทำให้เกิดการขโมยข้อมูล</a:t>
            </a:r>
            <a:endParaRPr lang="th-TH" sz="2800" dirty="0">
              <a:solidFill>
                <a:srgbClr val="000000"/>
              </a:solidFill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 smtClean="0">
                <a:solidFill>
                  <a:srgbClr val="000000"/>
                </a:solidFill>
                <a:latin typeface="Angsana New"/>
                <a:cs typeface="Angsana New"/>
              </a:rPr>
              <a:t>การแพร่กระจายของข้อมูลที่ไม่ถูกต้อง</a:t>
            </a:r>
            <a:endParaRPr lang="th-TH" sz="2800" dirty="0">
              <a:solidFill>
                <a:srgbClr val="000000"/>
              </a:solidFill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 smtClean="0">
                <a:solidFill>
                  <a:srgbClr val="000000"/>
                </a:solidFill>
                <a:latin typeface="Angsana New"/>
                <a:cs typeface="Angsana New"/>
              </a:rPr>
              <a:t>การระบุตัวตนที่ผิดพลาด จากคนหนึ่งเป็นอีกคนหนึ่ง</a:t>
            </a:r>
            <a:endParaRPr lang="en-US" sz="2800" dirty="0">
              <a:solidFill>
                <a:srgbClr val="000000"/>
              </a:solidFill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>
                <a:latin typeface="Angsana New"/>
                <a:cs typeface="Angsana New"/>
              </a:rPr>
              <a:t>ในบางประเทศมีกฎหมายที่จะอนุญาตให้เจ้าของข้อมูลสามารถเข้าถึงข้อมูลส่วนตัวของตนเองได้ เช่น ตามกฎของ </a:t>
            </a:r>
            <a:r>
              <a:rPr lang="en-US" sz="2800" dirty="0">
                <a:latin typeface="Angsana New"/>
                <a:cs typeface="Angsana New"/>
              </a:rPr>
              <a:t>FIA (Freedom of Information Act) </a:t>
            </a:r>
            <a:endParaRPr lang="en-US" sz="2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32871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เครือข่ายส่วนตัว</a:t>
            </a:r>
            <a:r>
              <a:rPr lang="en-US" dirty="0">
                <a:latin typeface="Angsana New"/>
                <a:cs typeface="Angsana New"/>
              </a:rPr>
              <a:t> (private network)</a:t>
            </a:r>
            <a:r>
              <a:rPr lang="en-US" dirty="0">
                <a:latin typeface="Angsana New"/>
                <a:cs typeface="Angsana New"/>
              </a:rPr>
              <a:t> 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600" dirty="0">
                <a:latin typeface="Angsana New"/>
                <a:cs typeface="Angsana New"/>
              </a:rPr>
              <a:t>มีหลายบริษัทที่สามารถค้นหาข้อมูลอีเมลส่วนตัวของพนักงาน หรือไฟล์ในคอมพิวเตอร์ส่วนตัว โดยใช้โปรแกรมติดตาม </a:t>
            </a:r>
            <a:r>
              <a:rPr lang="en-US" sz="3600" dirty="0">
                <a:latin typeface="Angsana New"/>
                <a:cs typeface="Angsana New"/>
              </a:rPr>
              <a:t>(employee monitoring software) </a:t>
            </a:r>
            <a:endParaRPr lang="en-US" sz="36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3600" dirty="0" smtClean="0">
                <a:latin typeface="Angsana New"/>
                <a:cs typeface="Angsana New"/>
              </a:rPr>
              <a:t>อย่างไรก็ตาม บริษัทต้อง</a:t>
            </a:r>
            <a:r>
              <a:rPr lang="th-TH" sz="3600" dirty="0">
                <a:latin typeface="Angsana New"/>
                <a:cs typeface="Angsana New"/>
              </a:rPr>
              <a:t>เตือนด้วยข้อความที่ลูกจ้างมองเห็นได้ชัดขณะที่กำลังใช้งานซอฟต์แวร์นี้ อย่างไรก็ตามพนักงานเองจะต้องรับทราบ และยอมรับกฎระเบียบเหล่านี้ก่อนที่จะเข้าทำงานในบริษัทนั้นๆ</a:t>
            </a:r>
            <a:r>
              <a:rPr lang="en-US" sz="3600" dirty="0">
                <a:latin typeface="Angsana New"/>
                <a:cs typeface="Angsana New"/>
              </a:rPr>
              <a:t> </a:t>
            </a:r>
            <a:endParaRPr lang="en-US" sz="3600" dirty="0" smtClean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67729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Angsana New"/>
                <a:cs typeface="Angsana New"/>
              </a:rPr>
              <a:t>อินเทอร์เน็ต</a:t>
            </a:r>
            <a:r>
              <a:rPr lang="en-US" sz="4000" dirty="0">
                <a:latin typeface="Angsana New"/>
                <a:cs typeface="Angsana New"/>
              </a:rPr>
              <a:t> (Internet) </a:t>
            </a:r>
            <a:r>
              <a:rPr lang="th-TH" sz="4000" dirty="0">
                <a:latin typeface="Angsana New"/>
                <a:cs typeface="Angsana New"/>
              </a:rPr>
              <a:t>และเว็บ</a:t>
            </a:r>
            <a:r>
              <a:rPr lang="en-US" sz="4000" dirty="0">
                <a:latin typeface="Angsana New"/>
                <a:cs typeface="Angsana New"/>
              </a:rPr>
              <a:t> (Web)</a:t>
            </a:r>
            <a:r>
              <a:rPr lang="en-US" sz="4000" dirty="0">
                <a:latin typeface="Angsana New"/>
                <a:cs typeface="Angsana New"/>
              </a:rPr>
              <a:t> </a:t>
            </a:r>
            <a:endParaRPr lang="en-US" sz="40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0" y="1831181"/>
            <a:ext cx="9440613" cy="43938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3200" dirty="0">
                <a:latin typeface="Angsana New"/>
                <a:cs typeface="Angsana New"/>
              </a:rPr>
              <a:t>โดยทั่วไปแล้วคนส่วนใหญ่ไม่ได้คำนึงถึงจุดนี้ เขามักคิดว่า เพียงแค่ใช้คอมพิวเตอร์ส่วนตัวและปกปิดชื่อ หรือข้อมูลส่วนตัวก็น่าจะเพียงพอแล้วสำหรับความเป็นส่วนตัวของเขา แต่อินเทอร์เน็ตยังสามารถแสดงตัวตนของคุณให้กับคนอื่นได้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th-TH" sz="3200" dirty="0" smtClean="0">
              <a:latin typeface="Angsana New"/>
              <a:cs typeface="Angsana New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hlinkClick r:id="rId4" action="ppaction://hlinksldjump"/>
              </a:rPr>
              <a:t>History </a:t>
            </a:r>
            <a:r>
              <a:rPr lang="en-US" sz="2400" dirty="0" smtClean="0">
                <a:solidFill>
                  <a:srgbClr val="000000"/>
                </a:solidFill>
                <a:hlinkClick r:id="rId4" action="ppaction://hlinksldjump"/>
              </a:rPr>
              <a:t>Files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hlinkClick r:id="rId4" action="ppaction://hlinksldjump"/>
              </a:rPr>
              <a:t>Temporary Internet Files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hlinkClick r:id="rId4" action="ppaction://hlinksldjump"/>
              </a:rPr>
              <a:t>Browser cache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hlinkClick r:id="rId5" action="ppaction://hlinksldjump"/>
              </a:rPr>
              <a:t>Cookies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hlinkClick r:id="rId6" action="ppaction://hlinksldjump"/>
              </a:rPr>
              <a:t>Privacy Mode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hlinkClick r:id="rId7" action="ppaction://hlinksldjump"/>
              </a:rPr>
              <a:t>Spyware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25940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E2015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2015Theme" id="{B0661E8E-E36E-4532-9CA6-959E3B7E921D}" vid="{606AAE9F-0D9B-43EC-9713-F9A402890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CE2015Theme</Template>
  <TotalTime>1380</TotalTime>
  <Words>4955</Words>
  <Application>Microsoft Macintosh PowerPoint</Application>
  <PresentationFormat>Custom</PresentationFormat>
  <Paragraphs>323</Paragraphs>
  <Slides>33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CE2015Theme</vt:lpstr>
      <vt:lpstr>Microsoft Word Document</vt:lpstr>
      <vt:lpstr>ความเป็นส่วนตัว ความปลอดภัย และจริยธรรม  Privacy, Security and Ethics</vt:lpstr>
      <vt:lpstr>หลังจากศึกษาบทนี้แล้วคุณจะสามารถ:-</vt:lpstr>
      <vt:lpstr>บทนำ</vt:lpstr>
      <vt:lpstr>บุคลากร (people) </vt:lpstr>
      <vt:lpstr>ความเป็นส่วนตัว (privacy) </vt:lpstr>
      <vt:lpstr>ฐานข้อมูลขนาดใหญ่ (Large Databases)</vt:lpstr>
      <vt:lpstr>Large Databases (Cont.)</vt:lpstr>
      <vt:lpstr>เครือข่ายส่วนตัว (private network) </vt:lpstr>
      <vt:lpstr>อินเทอร์เน็ต (Internet) และเว็บ (Web) </vt:lpstr>
      <vt:lpstr>แฟ้มประวัติ (history file) และ แฟ้มข้อมูลชั่วคราวการเข้าอินเทอร์เน็ต (temporary internet files)</vt:lpstr>
      <vt:lpstr>คุกกี้ (cookies) </vt:lpstr>
      <vt:lpstr>สปายแวร์ (spyware)</vt:lpstr>
      <vt:lpstr>สปายแวร์ (Spyware)</vt:lpstr>
      <vt:lpstr>การระบุตัวตนออนไลน์ (Online Identity)</vt:lpstr>
      <vt:lpstr>กฎหมายที่เกี่ยวข้องกับการใช้งานอินเทอร์เน็ต</vt:lpstr>
      <vt:lpstr>กฎหมายในการจัดการกับสแปมเมล</vt:lpstr>
      <vt:lpstr>กฎหมายลิขสิทธิ์ที่เกี่ยวข้องกับการใช้อินเทอร์เน็ต</vt:lpstr>
      <vt:lpstr>กฎหมายคอมพิวเตอร์ กับการเผยแพร่ข้อมูลที่ไม่เหมาะสม</vt:lpstr>
      <vt:lpstr>อาชญากรรมทางคอมพิวเตอร์</vt:lpstr>
      <vt:lpstr>อาชญากรรมทางคอมพิวเตอร์</vt:lpstr>
      <vt:lpstr>ความปลอดภัย (security)</vt:lpstr>
      <vt:lpstr>Computer Crime (Cont.)</vt:lpstr>
      <vt:lpstr>สรุป</vt:lpstr>
      <vt:lpstr>มาตรการรักษาความปลอดภัยของคอมพิวเตอร์ </vt:lpstr>
      <vt:lpstr>การจำกัดการใช้งาน</vt:lpstr>
      <vt:lpstr>การเข้ารหัสข้อมูล (Encrypting Data)</vt:lpstr>
      <vt:lpstr>การป้องกันการสูญเสียที่อาจจะเกิดขึ้น</vt:lpstr>
      <vt:lpstr>Making IT Work for You ~ Cloud-Based Backup</vt:lpstr>
      <vt:lpstr>จริยธรรม (Ethics)</vt:lpstr>
      <vt:lpstr>ลิขสิทธิ์ (Copyright) และการจัดการลิขสิทธิ์ดิจิทัล (Digital Rights Management) </vt:lpstr>
      <vt:lpstr>Careers in IT</vt:lpstr>
      <vt:lpstr>มองไปในอนาคต</vt:lpstr>
      <vt:lpstr>คำถามปลายเปิด</vt:lpstr>
    </vt:vector>
  </TitlesOfParts>
  <Company>Glendale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Security, and Ethics</dc:title>
  <dc:creator>Rachelle</dc:creator>
  <cp:lastModifiedBy>Sasalak Tongkaw</cp:lastModifiedBy>
  <cp:revision>57</cp:revision>
  <cp:lastPrinted>2013-12-23T17:29:33Z</cp:lastPrinted>
  <dcterms:created xsi:type="dcterms:W3CDTF">2012-12-09T22:31:47Z</dcterms:created>
  <dcterms:modified xsi:type="dcterms:W3CDTF">2015-06-01T04:22:03Z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569997B0-45C7-4CDD-B126-22899F76F67A</vt:lpwstr>
  </property>
  <property fmtid="{D5CDD505-2E9C-101B-9397-08002B2CF9AE}" pid="3" name="ArticulatePath">
    <vt:lpwstr>OLeary_CE_2015_PPT_Ch09</vt:lpwstr>
  </property>
</Properties>
</file>