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6"/>
  </p:notesMasterIdLst>
  <p:sldIdLst>
    <p:sldId id="290" r:id="rId2"/>
    <p:sldId id="258" r:id="rId3"/>
    <p:sldId id="260" r:id="rId4"/>
    <p:sldId id="261" r:id="rId5"/>
    <p:sldId id="262" r:id="rId6"/>
    <p:sldId id="263" r:id="rId7"/>
    <p:sldId id="292" r:id="rId8"/>
    <p:sldId id="269" r:id="rId9"/>
    <p:sldId id="293" r:id="rId10"/>
    <p:sldId id="270" r:id="rId11"/>
    <p:sldId id="264" r:id="rId12"/>
    <p:sldId id="294" r:id="rId13"/>
    <p:sldId id="272" r:id="rId14"/>
    <p:sldId id="273" r:id="rId15"/>
    <p:sldId id="274" r:id="rId16"/>
    <p:sldId id="291" r:id="rId17"/>
    <p:sldId id="276" r:id="rId18"/>
    <p:sldId id="277" r:id="rId19"/>
    <p:sldId id="295" r:id="rId20"/>
    <p:sldId id="279" r:id="rId21"/>
    <p:sldId id="280" r:id="rId22"/>
    <p:sldId id="281" r:id="rId23"/>
    <p:sldId id="296" r:id="rId24"/>
    <p:sldId id="297" r:id="rId25"/>
  </p:sldIdLst>
  <p:sldSz cx="12192000" cy="6858000"/>
  <p:notesSz cx="7102475" cy="938847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75930" autoAdjust="0"/>
  </p:normalViewPr>
  <p:slideViewPr>
    <p:cSldViewPr>
      <p:cViewPr>
        <p:scale>
          <a:sx n="80" d="100"/>
          <a:sy n="80" d="100"/>
        </p:scale>
        <p:origin x="-1072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C7F7726-71E5-41B6-A918-D172EB759B1D}" type="datetimeFigureOut">
              <a:rPr lang="en-US" smtClean="0"/>
              <a:t>6/2/15 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4ECA1AD-4665-4ABF-B401-7B902CF55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5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/>
              <a:t>A computer network </a:t>
            </a:r>
            <a:r>
              <a:rPr lang="en-US" dirty="0" smtClean="0">
                <a:cs typeface="Times New Roman" pitchFamily="18" charset="0"/>
              </a:rPr>
              <a:t>(key term) </a:t>
            </a:r>
            <a:r>
              <a:rPr lang="en-US" dirty="0" smtClean="0"/>
              <a:t>is a communication system that connects two or more computers so that they can exchange information and share resources </a:t>
            </a:r>
          </a:p>
          <a:p>
            <a:pPr defTabSz="942289">
              <a:defRPr/>
            </a:pPr>
            <a:endParaRPr lang="en-US" dirty="0" smtClean="0"/>
          </a:p>
          <a:p>
            <a:pPr defTabSz="942289">
              <a:defRPr/>
            </a:pPr>
            <a:r>
              <a:rPr lang="en-US" dirty="0" smtClean="0"/>
              <a:t>Instructor – identify these terms using the graphic – </a:t>
            </a:r>
          </a:p>
          <a:p>
            <a:pPr defTabSz="942289">
              <a:defRPr/>
            </a:pPr>
            <a:endParaRPr lang="en-US" dirty="0" smtClean="0"/>
          </a:p>
          <a:p>
            <a:pPr marL="628650" lvl="1" indent="-171450" defTabSz="942289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Nodes </a:t>
            </a:r>
            <a:r>
              <a:rPr lang="en-US" dirty="0" smtClean="0">
                <a:cs typeface="Times New Roman" pitchFamily="18" charset="0"/>
              </a:rPr>
              <a:t>(key term) any device connected to a network</a:t>
            </a:r>
          </a:p>
          <a:p>
            <a:pPr marL="628650" lvl="1" indent="-171450" defTabSz="942289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Times New Roman" pitchFamily="18" charset="0"/>
              </a:rPr>
              <a:t>Client (key term) a node that requests and uses resources from other nodes</a:t>
            </a:r>
          </a:p>
          <a:p>
            <a:pPr marL="628650" lvl="1" indent="-171450" defTabSz="942289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Times New Roman" pitchFamily="18" charset="0"/>
              </a:rPr>
              <a:t>Server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(key term)  a node that</a:t>
            </a:r>
            <a:r>
              <a:rPr lang="en-US" baseline="0" dirty="0" smtClean="0">
                <a:cs typeface="Times New Roman" pitchFamily="18" charset="0"/>
              </a:rPr>
              <a:t> share resources with other nodes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Directory server </a:t>
            </a:r>
            <a:r>
              <a:rPr lang="en-US" dirty="0" smtClean="0">
                <a:cs typeface="Times New Roman" pitchFamily="18" charset="0"/>
              </a:rPr>
              <a:t>(key term) – specialized server that manages resources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Host (key term) computer system that can be accessed over a network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Router (key term) node that forwards or routes data packets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Switch (key term) central node that coordinates the flow of data. These tasks used to be performed by a hub (key term)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Network interface cards (NIC) (key term) expansion card that connects</a:t>
            </a:r>
            <a:r>
              <a:rPr lang="en-US" baseline="0" dirty="0" smtClean="0">
                <a:cs typeface="Times New Roman" pitchFamily="18" charset="0"/>
              </a:rPr>
              <a:t> a computer to a network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cs typeface="Times New Roman" pitchFamily="18" charset="0"/>
              </a:rPr>
              <a:t>Network operating system (NOS) </a:t>
            </a:r>
            <a:r>
              <a:rPr lang="en-US" dirty="0" smtClean="0">
                <a:cs typeface="Times New Roman" pitchFamily="18" charset="0"/>
              </a:rPr>
              <a:t>(key term) control activities</a:t>
            </a:r>
            <a:r>
              <a:rPr lang="en-US" baseline="0" dirty="0" smtClean="0">
                <a:cs typeface="Times New Roman" pitchFamily="18" charset="0"/>
              </a:rPr>
              <a:t> of all computers on the network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cs typeface="Times New Roman" pitchFamily="18" charset="0"/>
              </a:rPr>
              <a:t>Network administrator </a:t>
            </a:r>
            <a:r>
              <a:rPr lang="en-US" dirty="0" smtClean="0">
                <a:cs typeface="Times New Roman" pitchFamily="18" charset="0"/>
              </a:rPr>
              <a:t>(key term) computer</a:t>
            </a:r>
            <a:r>
              <a:rPr lang="en-US" baseline="0" dirty="0" smtClean="0">
                <a:cs typeface="Times New Roman" pitchFamily="18" charset="0"/>
              </a:rPr>
              <a:t> specialists responsible for network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97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Communications networks differ in geographical size. Three important types are:</a:t>
            </a:r>
            <a:endParaRPr lang="en-US" b="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Local area networks - LANs </a:t>
            </a:r>
            <a:r>
              <a:rPr lang="en-US" b="0" dirty="0" smtClean="0">
                <a:cs typeface="Times New Roman" pitchFamily="18" charset="0"/>
              </a:rPr>
              <a:t>(key term) </a:t>
            </a:r>
            <a:r>
              <a:rPr lang="en-US" b="0" baseline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Computers and devices linked in distances</a:t>
            </a:r>
            <a:r>
              <a:rPr lang="en-US" b="0" baseline="0" dirty="0" smtClean="0">
                <a:solidFill>
                  <a:srgbClr val="000000"/>
                </a:solidFill>
                <a:cs typeface="Times New Roman" pitchFamily="18" charset="0"/>
              </a:rPr>
              <a:t> of less than a mile</a:t>
            </a: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10558" lvl="2">
              <a:spcBef>
                <a:spcPct val="0"/>
              </a:spcBef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Linked by cable. Benefits are for economy and flexibility.</a:t>
            </a:r>
            <a:r>
              <a:rPr lang="en-US" b="0" baseline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With network gateways </a:t>
            </a:r>
            <a:r>
              <a:rPr lang="en-US" b="0" dirty="0" smtClean="0">
                <a:cs typeface="Times New Roman" pitchFamily="18" charset="0"/>
              </a:rPr>
              <a:t>(key term)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, LANs can be connected to other LANs or any other type of network. Ethernet (key term) is one standard for connecting network nodes together.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Home Networks (key term) – LANs are now being commonly used by individuals in home/apartments; allow different computers to share resources including a common Internet connection; can be connected by various means including a wireless LAN  (WLAN)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Wireless LAN </a:t>
            </a:r>
            <a:r>
              <a:rPr lang="en-US" b="0" dirty="0" smtClean="0">
                <a:cs typeface="Times New Roman" pitchFamily="18" charset="0"/>
              </a:rPr>
              <a:t>(key term)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– wireless local area network </a:t>
            </a:r>
          </a:p>
          <a:p>
            <a:pPr marL="824503" lvl="2">
              <a:spcBef>
                <a:spcPct val="0"/>
              </a:spcBef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All communications pass through the network’s centrally located wireless access point </a:t>
            </a:r>
            <a:r>
              <a:rPr lang="en-US" b="0" dirty="0" smtClean="0">
                <a:cs typeface="Times New Roman" pitchFamily="18" charset="0"/>
              </a:rPr>
              <a:t>(key term) or base station (key term) </a:t>
            </a:r>
          </a:p>
          <a:p>
            <a:pPr marL="824503" lvl="2">
              <a:spcBef>
                <a:spcPct val="0"/>
              </a:spcBef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Hotspot </a:t>
            </a:r>
            <a:r>
              <a:rPr lang="en-US" b="0" dirty="0" smtClean="0">
                <a:cs typeface="Times New Roman" pitchFamily="18" charset="0"/>
              </a:rPr>
              <a:t>(key term) is a wireless access point that is open to the public</a:t>
            </a: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628650" lvl="1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Personal Area networks </a:t>
            </a:r>
            <a:r>
              <a:rPr lang="en-US" b="0" dirty="0" smtClean="0">
                <a:cs typeface="Times New Roman" pitchFamily="18" charset="0"/>
              </a:rPr>
              <a:t>(key term)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– works within a very small area</a:t>
            </a:r>
          </a:p>
          <a:p>
            <a:pPr marL="824503" lvl="2">
              <a:spcBef>
                <a:spcPct val="0"/>
              </a:spcBef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Connects cell phones to headsets, PDAs to other PDAs, keyboards to cell phones, etc.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MANs (metropolitan area network) </a:t>
            </a:r>
            <a:r>
              <a:rPr lang="en-US" b="0" dirty="0" smtClean="0">
                <a:cs typeface="Times New Roman" pitchFamily="18" charset="0"/>
              </a:rPr>
              <a:t>(key term)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–span distances up to 100 miles</a:t>
            </a:r>
          </a:p>
          <a:p>
            <a:pPr marL="810558" lvl="2">
              <a:spcBef>
                <a:spcPct val="0"/>
              </a:spcBef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Network linking nodes and resources within the geographical bounds of a city</a:t>
            </a:r>
          </a:p>
          <a:p>
            <a:pPr lvl="1" eaLnBrk="1" hangingPunct="1"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WANs (wide area networks) </a:t>
            </a:r>
            <a:r>
              <a:rPr lang="en-US" b="0" dirty="0" smtClean="0">
                <a:cs typeface="Times New Roman" pitchFamily="18" charset="0"/>
              </a:rPr>
              <a:t>(key term)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b="0" baseline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Countrywide and worldwide networks</a:t>
            </a:r>
          </a:p>
          <a:p>
            <a:pPr marL="810558" lvl="2">
              <a:spcBef>
                <a:spcPct val="0"/>
              </a:spcBef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Use microwave relays and satellites to reach users</a:t>
            </a:r>
          </a:p>
          <a:p>
            <a:pPr marL="810558" lvl="2">
              <a:spcBef>
                <a:spcPct val="0"/>
              </a:spcBef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Internet is the widest WAN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50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Network topology </a:t>
            </a:r>
            <a:r>
              <a:rPr lang="en-US" dirty="0" smtClean="0">
                <a:cs typeface="Times New Roman" pitchFamily="18" charset="0"/>
              </a:rPr>
              <a:t>(key term)  is the physical</a:t>
            </a:r>
            <a:r>
              <a:rPr lang="en-US" baseline="0" dirty="0" smtClean="0">
                <a:cs typeface="Times New Roman" pitchFamily="18" charset="0"/>
              </a:rPr>
              <a:t> layout. 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>
                <a:cs typeface="Times New Roman" pitchFamily="18" charset="0"/>
              </a:rPr>
              <a:t>Bus network </a:t>
            </a:r>
            <a:r>
              <a:rPr lang="en-US" dirty="0" smtClean="0">
                <a:cs typeface="Times New Roman" pitchFamily="18" charset="0"/>
              </a:rPr>
              <a:t>(key term) is where each device is connected</a:t>
            </a:r>
            <a:r>
              <a:rPr lang="en-US" baseline="0" dirty="0" smtClean="0">
                <a:cs typeface="Times New Roman" pitchFamily="18" charset="0"/>
              </a:rPr>
              <a:t> to a common cable called a bus </a:t>
            </a:r>
            <a:r>
              <a:rPr lang="en-US" dirty="0" smtClean="0">
                <a:cs typeface="Times New Roman" pitchFamily="18" charset="0"/>
              </a:rPr>
              <a:t>(key term)  or a backbone(key term) 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Ring Network (key term) all communications</a:t>
            </a:r>
            <a:r>
              <a:rPr lang="en-US" baseline="0" dirty="0" smtClean="0">
                <a:cs typeface="Times New Roman" pitchFamily="18" charset="0"/>
              </a:rPr>
              <a:t> travel along a ring</a:t>
            </a:r>
          </a:p>
          <a:p>
            <a:pPr marL="176679" indent="-176679">
              <a:buFont typeface="Arial" pitchFamily="34" charset="0"/>
              <a:buChar char="•"/>
            </a:pPr>
            <a:endParaRPr lang="en-US" baseline="0" dirty="0" smtClean="0"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cs typeface="Times New Roman" pitchFamily="18" charset="0"/>
              </a:rPr>
              <a:t>The most commonly used today are the star, tree and mesh.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Network Architecture</a:t>
            </a:r>
            <a:r>
              <a:rPr lang="en-US" baseline="0" dirty="0" smtClean="0"/>
              <a:t> </a:t>
            </a:r>
            <a:r>
              <a:rPr lang="en-US" dirty="0" smtClean="0">
                <a:cs typeface="Times New Roman" pitchFamily="18" charset="0"/>
              </a:rPr>
              <a:t>(key term) </a:t>
            </a:r>
            <a:r>
              <a:rPr lang="en-US" baseline="0" dirty="0" smtClean="0"/>
              <a:t>d</a:t>
            </a:r>
            <a:r>
              <a:rPr lang="en-US" dirty="0" smtClean="0"/>
              <a:t>escribes how a network is arranged and how resources are coordinated and shared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31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Star network (Key Term) –All communications pass through the switch; each connecting device is asked (“polled”) whether it has a message to send and then each device is in turn allowed to send its message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The switch sends the message to the intended recipient.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Most widely used network topography today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38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Tree Network (key term)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Sometime called a hierarchical network </a:t>
            </a:r>
            <a:r>
              <a:rPr lang="en-US" dirty="0" smtClean="0">
                <a:cs typeface="Times New Roman" pitchFamily="18" charset="0"/>
              </a:rPr>
              <a:t>(key term) </a:t>
            </a:r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The central node is connected to two or more subordinate nodes that in turn are connected to other subordinate nodes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Useful in centralized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19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/>
              <a:t>The mesh network</a:t>
            </a:r>
            <a:r>
              <a:rPr lang="en-US" baseline="0" dirty="0" smtClean="0"/>
              <a:t> </a:t>
            </a:r>
            <a:r>
              <a:rPr lang="en-US" dirty="0" smtClean="0">
                <a:cs typeface="Times New Roman" pitchFamily="18" charset="0"/>
              </a:rPr>
              <a:t>(key term) </a:t>
            </a:r>
            <a:r>
              <a:rPr lang="en-US" dirty="0" smtClean="0"/>
              <a:t> is the newest type</a:t>
            </a:r>
            <a:r>
              <a:rPr lang="en-US" baseline="0" dirty="0" smtClean="0"/>
              <a:t> and does not use a specific physical layout. </a:t>
            </a:r>
            <a:r>
              <a:rPr lang="en-US" dirty="0" smtClean="0"/>
              <a:t>Does not use a specific physical layout, but requires that each node have more than one connection to other nodes .  If a path between</a:t>
            </a:r>
            <a:r>
              <a:rPr lang="en-US" baseline="0" dirty="0" smtClean="0"/>
              <a:t> two nodes is disrupted, data can be rerouted around the failure using another path.  Wireless technologies are frequently used to build mesh networks.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11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Intranet </a:t>
            </a:r>
            <a:r>
              <a:rPr lang="en-US" dirty="0" smtClean="0">
                <a:cs typeface="Times New Roman" pitchFamily="18" charset="0"/>
              </a:rPr>
              <a:t>(key term) private network within an organization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Extranet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(key term)  private network</a:t>
            </a:r>
            <a:r>
              <a:rPr lang="en-US" baseline="0" dirty="0" smtClean="0">
                <a:cs typeface="Times New Roman" pitchFamily="18" charset="0"/>
              </a:rPr>
              <a:t> that connects more than one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A1AD-4665-4ABF-B401-7B902CF552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40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Firewalls </a:t>
            </a:r>
            <a:r>
              <a:rPr lang="en-US" dirty="0" smtClean="0">
                <a:cs typeface="Times New Roman" pitchFamily="18" charset="0"/>
              </a:rPr>
              <a:t>(key term) </a:t>
            </a:r>
            <a:r>
              <a:rPr lang="en-US" dirty="0" smtClean="0"/>
              <a:t> – Organizational firewalls include a proxy server (key term) all communications between the outside world and an organization must pass through the proxy server where the source and content of each communication is evaluated.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Intrusion detection systems (NIDS) (keyword) </a:t>
            </a:r>
          </a:p>
          <a:p>
            <a:pPr lvl="1">
              <a:buFontTx/>
              <a:buChar char="•"/>
            </a:pPr>
            <a:r>
              <a:rPr lang="en-US" dirty="0" smtClean="0"/>
              <a:t>Uses advanced pattern matching and heuristics</a:t>
            </a:r>
          </a:p>
          <a:p>
            <a:pPr lvl="1">
              <a:buFontTx/>
              <a:buChar char="•"/>
            </a:pPr>
            <a:r>
              <a:rPr lang="en-US" dirty="0" smtClean="0"/>
              <a:t>Can recognize signs of a network attack and disable access before an intruder can do damage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Virtual private network (VPN)</a:t>
            </a:r>
          </a:p>
          <a:p>
            <a:pPr lvl="1">
              <a:buFontTx/>
              <a:buChar char="•"/>
            </a:pPr>
            <a:r>
              <a:rPr lang="en-US" dirty="0" smtClean="0"/>
              <a:t>Creates a secure private connection between a remote user and an organizations’ internal network</a:t>
            </a:r>
          </a:p>
          <a:p>
            <a:pPr lvl="1">
              <a:buFontTx/>
              <a:buChar char="•"/>
            </a:pPr>
            <a:r>
              <a:rPr lang="en-US" dirty="0" smtClean="0"/>
              <a:t>Creates the equivalent of a dedicated line between a user’s home or laptop computer and a company server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36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A1AD-4665-4ABF-B401-7B902CF552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2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A1AD-4665-4ABF-B401-7B902CF552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A1AD-4665-4ABF-B401-7B902CF552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5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A1AD-4665-4ABF-B401-7B902CF552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7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Communication systems (key term) are electronic systems that transmit data from one location to another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Communication systems can be wired or wireless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Basic elements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Sending and receiving devices (key term) – computer or a specialized communication device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Connection devices (key term) – act as an interface between sending and receiving devices; convert outgoing messages into packets (key term) that can travel across the communication channel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Data transmission specifications (key term) – rules and procedures that coordinate the sending and receiving devices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Communication channel (key term) – carries the message. Can be physical</a:t>
            </a:r>
            <a:r>
              <a:rPr lang="en-US" baseline="0" dirty="0" smtClean="0"/>
              <a:t> wire or wireless</a:t>
            </a:r>
          </a:p>
          <a:p>
            <a:pPr lvl="1" eaLnBrk="1" hangingPunct="1">
              <a:buFontTx/>
              <a:buNone/>
            </a:pPr>
            <a:endParaRPr lang="en-US" baseline="0" dirty="0" smtClean="0"/>
          </a:p>
          <a:p>
            <a:pPr lvl="0" eaLnBrk="1" hangingPunct="1">
              <a:buFontTx/>
              <a:buNone/>
            </a:pPr>
            <a:r>
              <a:rPr lang="en-US" baseline="0" dirty="0" smtClean="0"/>
              <a:t>When you put them all together – it looks something like this!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3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0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3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dirty="0" smtClean="0"/>
          </a:p>
          <a:p>
            <a:r>
              <a:rPr lang="en-US" dirty="0" smtClean="0"/>
              <a:t>Two categories of communication channels: physical and wireless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7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1351243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Copyright © 2015 McGraw-Hill Education.</a:t>
            </a:r>
            <a:r>
              <a:rPr lang="en-IN" altLang="en-US" sz="1000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All rights reserved. No reproduction or distribution without the prior written consent of McGraw-Hill Education.</a:t>
            </a:r>
            <a:endParaRPr lang="en-IN" altLang="en-US" sz="1000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2"/>
            <a:ext cx="12201613" cy="2453267"/>
            <a:chOff x="0" y="0"/>
            <a:chExt cx="12201613" cy="2453267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</p:grpSpPr>
        <p:sp>
          <p:nvSpPr>
            <p:cNvPr id="24" name="Rectangle 4"/>
            <p:cNvSpPr/>
            <p:nvPr/>
          </p:nvSpPr>
          <p:spPr>
            <a:xfrm>
              <a:off x="0" y="0"/>
              <a:ext cx="6217920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68" h="2453267">
                  <a:moveTo>
                    <a:pt x="11151" y="0"/>
                  </a:moveTo>
                  <a:lnTo>
                    <a:pt x="6110868" y="0"/>
                  </a:lnTo>
                  <a:lnTo>
                    <a:pt x="6088565" y="2442116"/>
                  </a:lnTo>
                  <a:lnTo>
                    <a:pt x="4003288" y="2453267"/>
                  </a:lnTo>
                  <a:lnTo>
                    <a:pt x="0" y="1282390"/>
                  </a:lnTo>
                  <a:lnTo>
                    <a:pt x="1115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4"/>
            <p:cNvSpPr/>
            <p:nvPr/>
          </p:nvSpPr>
          <p:spPr>
            <a:xfrm flipH="1">
              <a:off x="5983316" y="0"/>
              <a:ext cx="6218297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  <a:gd name="connsiteX0" fmla="*/ 0 w 6111239"/>
                <a:gd name="connsiteY0" fmla="*/ 0 h 2453267"/>
                <a:gd name="connsiteX1" fmla="*/ 6111239 w 6111239"/>
                <a:gd name="connsiteY1" fmla="*/ 0 h 2453267"/>
                <a:gd name="connsiteX2" fmla="*/ 6088936 w 6111239"/>
                <a:gd name="connsiteY2" fmla="*/ 2442116 h 2453267"/>
                <a:gd name="connsiteX3" fmla="*/ 4003659 w 6111239"/>
                <a:gd name="connsiteY3" fmla="*/ 2453267 h 2453267"/>
                <a:gd name="connsiteX4" fmla="*/ 371 w 6111239"/>
                <a:gd name="connsiteY4" fmla="*/ 1282390 h 2453267"/>
                <a:gd name="connsiteX5" fmla="*/ 0 w 6111239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1239" h="2453267">
                  <a:moveTo>
                    <a:pt x="0" y="0"/>
                  </a:moveTo>
                  <a:lnTo>
                    <a:pt x="6111239" y="0"/>
                  </a:lnTo>
                  <a:lnTo>
                    <a:pt x="6088936" y="2442116"/>
                  </a:lnTo>
                  <a:lnTo>
                    <a:pt x="4003659" y="2453267"/>
                  </a:lnTo>
                  <a:lnTo>
                    <a:pt x="371" y="1282390"/>
                  </a:lnTo>
                  <a:cubicBezTo>
                    <a:pt x="247" y="854927"/>
                    <a:pt x="124" y="4274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359" y="2"/>
            <a:ext cx="7887343" cy="2121677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4050" b="1" cap="none" spc="-113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" y="0"/>
            <a:ext cx="1315844" cy="1234440"/>
            <a:chOff x="0" y="71081"/>
            <a:chExt cx="1315844" cy="1280160"/>
          </a:xfrm>
          <a:solidFill>
            <a:schemeClr val="accent3"/>
          </a:solidFill>
        </p:grpSpPr>
        <p:sp>
          <p:nvSpPr>
            <p:cNvPr id="18" name="Freeform 17"/>
            <p:cNvSpPr/>
            <p:nvPr/>
          </p:nvSpPr>
          <p:spPr>
            <a:xfrm flipH="1">
              <a:off x="0" y="71081"/>
              <a:ext cx="1315844" cy="1280160"/>
            </a:xfrm>
            <a:custGeom>
              <a:avLst/>
              <a:gdLst>
                <a:gd name="connsiteX0" fmla="*/ 314957 w 1005840"/>
                <a:gd name="connsiteY0" fmla="*/ 0 h 1280160"/>
                <a:gd name="connsiteX1" fmla="*/ 1005840 w 1005840"/>
                <a:gd name="connsiteY1" fmla="*/ 0 h 1280160"/>
                <a:gd name="connsiteX2" fmla="*/ 1005840 w 1005840"/>
                <a:gd name="connsiteY2" fmla="*/ 1280160 h 1280160"/>
                <a:gd name="connsiteX3" fmla="*/ 314957 w 1005840"/>
                <a:gd name="connsiteY3" fmla="*/ 1280160 h 1280160"/>
                <a:gd name="connsiteX4" fmla="*/ 6398 w 1005840"/>
                <a:gd name="connsiteY4" fmla="*/ 1028677 h 1280160"/>
                <a:gd name="connsiteX5" fmla="*/ 0 w 1005840"/>
                <a:gd name="connsiteY5" fmla="*/ 965212 h 1280160"/>
                <a:gd name="connsiteX6" fmla="*/ 0 w 1005840"/>
                <a:gd name="connsiteY6" fmla="*/ 314948 h 1280160"/>
                <a:gd name="connsiteX7" fmla="*/ 6398 w 1005840"/>
                <a:gd name="connsiteY7" fmla="*/ 251483 h 1280160"/>
                <a:gd name="connsiteX8" fmla="*/ 251482 w 1005840"/>
                <a:gd name="connsiteY8" fmla="*/ 6399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40" h="1280160">
                  <a:moveTo>
                    <a:pt x="314957" y="0"/>
                  </a:moveTo>
                  <a:lnTo>
                    <a:pt x="1005840" y="0"/>
                  </a:lnTo>
                  <a:lnTo>
                    <a:pt x="1005840" y="1280160"/>
                  </a:lnTo>
                  <a:lnTo>
                    <a:pt x="314957" y="1280160"/>
                  </a:lnTo>
                  <a:cubicBezTo>
                    <a:pt x="162753" y="1280160"/>
                    <a:pt x="35766" y="1172199"/>
                    <a:pt x="6398" y="1028677"/>
                  </a:cubicBezTo>
                  <a:lnTo>
                    <a:pt x="0" y="965212"/>
                  </a:lnTo>
                  <a:lnTo>
                    <a:pt x="0" y="314948"/>
                  </a:lnTo>
                  <a:lnTo>
                    <a:pt x="6398" y="251483"/>
                  </a:lnTo>
                  <a:cubicBezTo>
                    <a:pt x="31571" y="128465"/>
                    <a:pt x="128464" y="31572"/>
                    <a:pt x="251482" y="639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298178" y="540864"/>
              <a:ext cx="107035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bg1"/>
                  </a:solidFill>
                </a:rPr>
                <a:t>Chapter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 flipV="1">
            <a:off x="4083331" y="2407546"/>
            <a:ext cx="4099367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 rot="20641458" flipV="1">
            <a:off x="8091807" y="1824352"/>
            <a:ext cx="420624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 rot="958542" flipH="1" flipV="1">
            <a:off x="-112056" y="1813399"/>
            <a:ext cx="429768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91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7" y="2125042"/>
            <a:ext cx="8753763" cy="2323374"/>
          </a:xfrm>
          <a:prstGeom prst="round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3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enter quotation text.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A13532D6-4EFC-4414-83F6-14DB9844B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7" y="4613565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1" y="1648497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31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3989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9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6" y="1817225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A13532D6-4EFC-4414-83F6-14DB9844B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9E76C8C5-15B8-40D5-882C-C1349BB692FA}" type="datetimeFigureOut">
              <a:rPr lang="en-US" smtClean="0"/>
              <a:t>6/2/15 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52628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2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244339"/>
            <a:ext cx="12192000" cy="2348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107" y="4255936"/>
            <a:ext cx="8423564" cy="1596195"/>
          </a:xfr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4050" spc="-113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2767" y="5825295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2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13532D6-4EFC-4414-83F6-14DB9844B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E76C8C5-15B8-40D5-882C-C1349BB692FA}" type="datetimeFigureOut">
              <a:rPr lang="en-US" smtClean="0"/>
              <a:t>6/2/15 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48" y="4221107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79209481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tabLst>
                <a:tab pos="205740" algn="l"/>
              </a:tabLst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2"/>
            <a:ext cx="4846320" cy="4295601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A13532D6-4EFC-4414-83F6-14DB9844B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9E76C8C5-15B8-40D5-882C-C1349BB692FA}" type="datetimeFigureOut">
              <a:rPr lang="en-US" smtClean="0"/>
              <a:t>6/2/15 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52505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3"/>
            <a:ext cx="4846320" cy="3756909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A13532D6-4EFC-4414-83F6-14DB9844B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9E76C8C5-15B8-40D5-882C-C1349BB692FA}" type="datetimeFigureOut">
              <a:rPr lang="en-US" smtClean="0"/>
              <a:t>6/2/15 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00962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7" y="0"/>
            <a:ext cx="10661923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A13532D6-4EFC-4414-83F6-14DB9844B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9E76C8C5-15B8-40D5-882C-C1349BB692FA}" type="datetimeFigureOut">
              <a:rPr lang="en-US" smtClean="0"/>
              <a:t>6/2/15 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53265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A13532D6-4EFC-4414-83F6-14DB9844B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9E76C8C5-15B8-40D5-882C-C1349BB692FA}" type="datetimeFigureOut">
              <a:rPr lang="en-US" smtClean="0"/>
              <a:t>6/2/15 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73810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92" y="1447800"/>
            <a:ext cx="9939931" cy="1447800"/>
          </a:xfrm>
        </p:spPr>
        <p:txBody>
          <a:bodyPr anchor="b"/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5" y="3129280"/>
            <a:ext cx="6310267" cy="289052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4" y="3129282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A13532D6-4EFC-4414-83F6-14DB9844B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9541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7" cy="1574808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A13532D6-4EFC-4414-83F6-14DB9844B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86487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tags" Target="../tags/tag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00399" y="3200400"/>
            <a:ext cx="6858000" cy="457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chemeClr val="bg1"/>
              </a:gs>
              <a:gs pos="55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50" baseline="0" dirty="0" smtClean="0">
                <a:solidFill>
                  <a:prstClr val="white"/>
                </a:solidFill>
              </a:rPr>
              <a:t>      Computing Essentials 2015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0">
                <a:schemeClr val="bg1"/>
              </a:gs>
              <a:gs pos="60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5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4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5" t="15306" r="38007" b="43838"/>
          <a:stretch/>
        </p:blipFill>
        <p:spPr>
          <a:xfrm>
            <a:off x="1" y="0"/>
            <a:ext cx="1276017" cy="13716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048" y="1339364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2"/>
          <p:cNvSpPr txBox="1">
            <a:spLocks noGrp="1"/>
          </p:cNvSpPr>
          <p:nvPr userDrawn="1"/>
        </p:nvSpPr>
        <p:spPr bwMode="auto">
          <a:xfrm>
            <a:off x="9778682" y="6507163"/>
            <a:ext cx="2413318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t>8-</a:t>
            </a:r>
            <a:fld id="{904A1C09-83D9-4225-B389-16680B713356}" type="slidenum">
              <a:rPr lang="en-US" altLang="zh-CN" sz="100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solidFill>
                <a:schemeClr val="bg1"/>
              </a:solidFill>
              <a:latin typeface="Times New Roman" charset="0"/>
              <a:ea typeface="宋体" charset="-122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58037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 xmlns:p14="http://schemas.microsoft.com/office/powerpoint/2010/main" spd="slow">
    <p:cover/>
  </p:transition>
  <p:txStyles>
    <p:titleStyle>
      <a:lvl1pPr algn="l" defTabSz="685800" rtl="0" eaLnBrk="1" latinLnBrk="0" hangingPunct="1">
        <a:spcBef>
          <a:spcPct val="0"/>
        </a:spcBef>
        <a:buNone/>
        <a:defRPr lang="en-US" sz="3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21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slide" Target="slide6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6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8.jpeg"/><Relationship Id="rId5" Type="http://schemas.openxmlformats.org/officeDocument/2006/relationships/slide" Target="slide23.xml"/><Relationship Id="rId6" Type="http://schemas.openxmlformats.org/officeDocument/2006/relationships/slide" Target="slide15.xml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9.jpeg"/><Relationship Id="rId5" Type="http://schemas.openxmlformats.org/officeDocument/2006/relationships/slide" Target="slide23.xml"/><Relationship Id="rId6" Type="http://schemas.openxmlformats.org/officeDocument/2006/relationships/slide" Target="slide15.xml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0.jpeg"/><Relationship Id="rId5" Type="http://schemas.openxmlformats.org/officeDocument/2006/relationships/slide" Target="slide23.xml"/><Relationship Id="rId6" Type="http://schemas.openxmlformats.org/officeDocument/2006/relationships/slide" Target="slide15.xml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3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slide" Target="slide6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effectLst/>
                <a:latin typeface="Angsana New"/>
                <a:cs typeface="Angsana New"/>
              </a:rPr>
              <a:t>การสื่อสารและระบบเครือข่าย </a:t>
            </a:r>
            <a:endParaRPr lang="en-US" sz="5400" dirty="0">
              <a:latin typeface="Angsana New"/>
              <a:cs typeface="Angsana N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685" y="2700465"/>
            <a:ext cx="1176630" cy="1457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4658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8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2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ชนิดของการให้บริการ </a:t>
            </a:r>
            <a:r>
              <a:rPr lang="en-US" sz="3200" dirty="0">
                <a:latin typeface="Angsana New"/>
                <a:cs typeface="Angsana New"/>
              </a:rPr>
              <a:t>(Connection Service)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h-TH" sz="2800" dirty="0">
                <a:latin typeface="Angsana New"/>
                <a:cs typeface="Angsana New"/>
              </a:rPr>
              <a:t>ในปัจจุบันมีผู้</a:t>
            </a:r>
            <a:r>
              <a:rPr lang="th-TH" sz="2800" dirty="0" smtClean="0">
                <a:latin typeface="Angsana New"/>
                <a:cs typeface="Angsana New"/>
              </a:rPr>
              <a:t>ให้บริการอินเตอร์เน็ท </a:t>
            </a:r>
            <a:r>
              <a:rPr lang="en-US" sz="2800" dirty="0" smtClean="0">
                <a:latin typeface="Angsana New"/>
                <a:cs typeface="Angsana New"/>
              </a:rPr>
              <a:t>(Internet Service </a:t>
            </a:r>
            <a:r>
              <a:rPr lang="en-US" sz="2800" dirty="0" err="1" smtClean="0">
                <a:latin typeface="Angsana New"/>
                <a:cs typeface="Angsana New"/>
              </a:rPr>
              <a:t>Provider:ISP</a:t>
            </a:r>
            <a:r>
              <a:rPr lang="en-US" sz="2800" dirty="0" smtClean="0">
                <a:latin typeface="Angsana New"/>
                <a:cs typeface="Angsana New"/>
              </a:rPr>
              <a:t>) </a:t>
            </a:r>
            <a:r>
              <a:rPr lang="th-TH" sz="2800" dirty="0" smtClean="0">
                <a:latin typeface="Angsana New"/>
                <a:cs typeface="Angsana New"/>
              </a:rPr>
              <a:t>จำนวน</a:t>
            </a:r>
            <a:r>
              <a:rPr lang="th-TH" sz="2800" dirty="0">
                <a:latin typeface="Angsana New"/>
                <a:cs typeface="Angsana New"/>
              </a:rPr>
              <a:t>มากได้นำเทคโนโลยีเครือข่ายใหม่ๆ มาให้บริการโดยเน้นที่ความเร็วของความเร็วและราคาเป็นปัจจัยสำคัญ ผู้ให้บริการได้ลงทุนทางด้านโครงร่างของเครือข่าย เช่น เดินสายเคเบิลไปถึงบ้านของลูกค้า หรือติดตั้งระบบไร้สายในสถานที่ที่ลูกค้าสามารถติดต่อกับเครือข่าย</a:t>
            </a:r>
            <a:r>
              <a:rPr lang="th-TH" sz="2800" dirty="0" smtClean="0">
                <a:latin typeface="Angsana New"/>
                <a:cs typeface="Angsana New"/>
              </a:rPr>
              <a:t>ได้</a:t>
            </a:r>
            <a:r>
              <a:rPr lang="en-US" sz="2800" dirty="0" smtClean="0">
                <a:latin typeface="Angsana New"/>
                <a:cs typeface="Angsana New"/>
              </a:rPr>
              <a:t> </a:t>
            </a:r>
            <a:r>
              <a:rPr lang="th-TH" sz="2800" dirty="0" smtClean="0">
                <a:latin typeface="Angsana New"/>
                <a:cs typeface="Angsana New"/>
              </a:rPr>
              <a:t>เช่น</a:t>
            </a:r>
          </a:p>
          <a:p>
            <a:pPr marL="0" indent="0">
              <a:buNone/>
              <a:defRPr/>
            </a:pPr>
            <a:r>
              <a:rPr lang="th-TH" sz="2800" b="1" dirty="0">
                <a:latin typeface="Angsana New"/>
                <a:cs typeface="Angsana New"/>
              </a:rPr>
              <a:t>ดีเอสแอล </a:t>
            </a:r>
            <a:r>
              <a:rPr lang="en-US" sz="2800" b="1" dirty="0">
                <a:latin typeface="Angsana New"/>
                <a:cs typeface="Angsana New"/>
              </a:rPr>
              <a:t>(Digital Subscriber Lind</a:t>
            </a:r>
            <a:r>
              <a:rPr lang="th-TH" sz="2800" b="1" dirty="0">
                <a:latin typeface="Angsana New"/>
                <a:cs typeface="Angsana New"/>
              </a:rPr>
              <a:t> </a:t>
            </a:r>
            <a:r>
              <a:rPr lang="en-US" sz="2800" b="1" dirty="0">
                <a:latin typeface="Angsana New"/>
                <a:cs typeface="Angsana New"/>
              </a:rPr>
              <a:t>: DSL)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 smtClean="0">
                <a:latin typeface="Angsana New"/>
                <a:cs typeface="Angsana New"/>
              </a:rPr>
              <a:t>ปัจจุบันได้เพิ่มฟังก์ชันเรา</a:t>
            </a:r>
            <a:r>
              <a:rPr lang="th-TH" sz="2800" dirty="0" err="1" smtClean="0">
                <a:latin typeface="Angsana New"/>
                <a:cs typeface="Angsana New"/>
              </a:rPr>
              <a:t>เตอร์</a:t>
            </a:r>
            <a:r>
              <a:rPr lang="th-TH" sz="2800" dirty="0" smtClean="0">
                <a:latin typeface="Angsana New"/>
                <a:cs typeface="Angsana New"/>
              </a:rPr>
              <a:t>เข้าไปใน </a:t>
            </a:r>
            <a:r>
              <a:rPr lang="en-US" sz="2800" dirty="0" smtClean="0">
                <a:latin typeface="Angsana New"/>
                <a:cs typeface="Angsana New"/>
              </a:rPr>
              <a:t>DSL</a:t>
            </a:r>
            <a:r>
              <a:rPr lang="th-TH" sz="2800" dirty="0" smtClean="0">
                <a:latin typeface="Angsana New"/>
                <a:cs typeface="Angsana New"/>
              </a:rPr>
              <a:t> ด้วย</a:t>
            </a:r>
          </a:p>
          <a:p>
            <a:pPr marL="0" indent="0">
              <a:buNone/>
              <a:defRPr/>
            </a:pPr>
            <a:r>
              <a:rPr lang="th-TH" sz="2800" b="1" dirty="0">
                <a:latin typeface="Angsana New"/>
                <a:cs typeface="Angsana New"/>
              </a:rPr>
              <a:t>บริการแบบใช้สายเคเบิล</a:t>
            </a:r>
            <a:r>
              <a:rPr lang="th-TH" sz="2800" dirty="0">
                <a:latin typeface="Angsana New"/>
                <a:cs typeface="Angsana New"/>
              </a:rPr>
              <a:t> เป็นเทคโนลียีที่ใช้สายสัญญาณร่วมกับเคเบิลทีวีตามบ้านเรือน ซึ่งภายในสายสัญญาณเพียงเส้นเดียวสามารถส่งสัญญาณทีวี อินเทอร์เน็ต โทรศัพท์ ไปพร้อมๆ</a:t>
            </a:r>
            <a:r>
              <a:rPr lang="th-TH" sz="2800" dirty="0" smtClean="0">
                <a:latin typeface="Angsana New"/>
                <a:cs typeface="Angsana New"/>
              </a:rPr>
              <a:t>กัน</a:t>
            </a:r>
          </a:p>
          <a:p>
            <a:pPr marL="0" indent="0">
              <a:buNone/>
              <a:defRPr/>
            </a:pPr>
            <a:r>
              <a:rPr lang="th-TH" sz="2800" b="1" dirty="0">
                <a:latin typeface="Angsana New"/>
                <a:cs typeface="Angsana New"/>
              </a:rPr>
              <a:t>ดาวเทียม </a:t>
            </a:r>
            <a:r>
              <a:rPr lang="en-US" sz="2800" b="1" dirty="0">
                <a:latin typeface="Angsana New"/>
                <a:cs typeface="Angsana New"/>
              </a:rPr>
              <a:t>(satellite) </a:t>
            </a:r>
            <a:r>
              <a:rPr lang="th-TH" sz="2800" dirty="0">
                <a:latin typeface="Angsana New"/>
                <a:cs typeface="Angsana New"/>
              </a:rPr>
              <a:t>เป็นบริการที่รองรับสถานที่ที่สายสัญญาณโทรศัพท์และสายเคเบิลเข้าไปไม่</a:t>
            </a:r>
            <a:r>
              <a:rPr lang="th-TH" sz="2800" dirty="0" smtClean="0">
                <a:latin typeface="Angsana New"/>
                <a:cs typeface="Angsana New"/>
              </a:rPr>
              <a:t>ถึง</a:t>
            </a:r>
          </a:p>
          <a:p>
            <a:pPr marL="0" indent="0">
              <a:buNone/>
              <a:defRPr/>
            </a:pPr>
            <a:r>
              <a:rPr lang="th-TH" sz="2800" b="1" dirty="0">
                <a:latin typeface="Angsana New"/>
                <a:cs typeface="Angsana New"/>
              </a:rPr>
              <a:t>เซลลูล่าร์ </a:t>
            </a:r>
            <a:r>
              <a:rPr lang="en-US" sz="2800" b="1" dirty="0">
                <a:latin typeface="Angsana New"/>
                <a:cs typeface="Angsana New"/>
              </a:rPr>
              <a:t>(cellular)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เป็นระบบที่ได้รับความนิยมอย่างมากใน</a:t>
            </a:r>
            <a:r>
              <a:rPr lang="th-TH" sz="2800" dirty="0" smtClean="0">
                <a:latin typeface="Angsana New"/>
                <a:cs typeface="Angsana New"/>
              </a:rPr>
              <a:t>ปัจจุบัน มีทั้ง </a:t>
            </a:r>
            <a:r>
              <a:rPr lang="th-TH" sz="2800" dirty="0">
                <a:latin typeface="Angsana New"/>
                <a:cs typeface="Angsana New"/>
              </a:rPr>
              <a:t>ระบบ </a:t>
            </a:r>
            <a:r>
              <a:rPr lang="en-US" sz="2800" dirty="0">
                <a:latin typeface="Angsana New"/>
                <a:cs typeface="Angsana New"/>
              </a:rPr>
              <a:t>3G </a:t>
            </a:r>
            <a:r>
              <a:rPr lang="th-TH" sz="2800" dirty="0">
                <a:latin typeface="Angsana New"/>
                <a:cs typeface="Angsana New"/>
              </a:rPr>
              <a:t>และ </a:t>
            </a:r>
            <a:r>
              <a:rPr lang="en-US" sz="2800" dirty="0">
                <a:latin typeface="Angsana New"/>
                <a:cs typeface="Angsana New"/>
              </a:rPr>
              <a:t>4G </a:t>
            </a:r>
            <a:endParaRPr lang="th-TH" sz="2800" dirty="0" smtClean="0">
              <a:latin typeface="Angsana New"/>
              <a:cs typeface="Angsana New"/>
            </a:endParaRPr>
          </a:p>
          <a:p>
            <a:pPr marL="0" indent="0">
              <a:buNone/>
              <a:defRPr/>
            </a:pPr>
            <a:endParaRPr lang="en-US" sz="2800" dirty="0">
              <a:latin typeface="Angsana New"/>
              <a:cs typeface="Angsana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600" y="563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83461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/>
                <a:cs typeface="Angsana New"/>
              </a:rPr>
              <a:t>แบนด์วิดท์</a:t>
            </a:r>
            <a:r>
              <a:rPr lang="en-US" dirty="0">
                <a:latin typeface="Angsana New"/>
                <a:cs typeface="Angsana New"/>
              </a:rPr>
              <a:t> (bandwidth)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00200"/>
            <a:ext cx="10000129" cy="441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latin typeface="Angsana New"/>
                <a:cs typeface="Angsana New"/>
              </a:rPr>
              <a:t>เป็นการวัดความกว้างหรือความจุของช่องทางสื่อสารว่าสามารถส่งข้อมูลได้มากน้อยเพียงใดต่อหนึ่งหน่วยเวลา ซึ่งมีหน่วยของแบนด์วิดท์ที่ใช้อยู่ในปัจจุบัน เช่น เมกะบิตต่อวินาที </a:t>
            </a:r>
            <a:r>
              <a:rPr lang="en-US" sz="3200" dirty="0">
                <a:latin typeface="Angsana New"/>
                <a:cs typeface="Angsana New"/>
              </a:rPr>
              <a:t>(Megabit Per Second : Mbps)  </a:t>
            </a:r>
            <a:r>
              <a:rPr lang="th-TH" sz="3200" dirty="0">
                <a:latin typeface="Angsana New"/>
                <a:cs typeface="Angsana New"/>
              </a:rPr>
              <a:t>หรือ กิกะบิตต่อวินาที (</a:t>
            </a:r>
            <a:r>
              <a:rPr lang="en-US" sz="3200" dirty="0">
                <a:latin typeface="Angsana New"/>
                <a:cs typeface="Angsana New"/>
              </a:rPr>
              <a:t>Gigabit per second : Gbps) </a:t>
            </a:r>
            <a:r>
              <a:rPr lang="th-TH" sz="3200" dirty="0" err="1">
                <a:latin typeface="Angsana New"/>
                <a:cs typeface="Angsana New"/>
              </a:rPr>
              <a:t>แบนด์วิดท์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 smtClean="0">
                <a:latin typeface="Angsana New"/>
                <a:cs typeface="Angsana New"/>
              </a:rPr>
              <a:t>มีอยู่ด้วยสี่ชนิด</a:t>
            </a:r>
          </a:p>
          <a:p>
            <a:pPr marL="0" indent="0">
              <a:buNone/>
            </a:pPr>
            <a:r>
              <a:rPr lang="th-TH" sz="3200" b="1" dirty="0">
                <a:latin typeface="Angsana New"/>
                <a:cs typeface="Angsana New"/>
              </a:rPr>
              <a:t>วอยซ์แบนด์ </a:t>
            </a:r>
            <a:r>
              <a:rPr lang="en-US" sz="3200" b="1" dirty="0">
                <a:latin typeface="Angsana New"/>
                <a:cs typeface="Angsana New"/>
              </a:rPr>
              <a:t>(voiceband)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เป็นแบนด์วิดท์ที่มีความจุแคบที่</a:t>
            </a:r>
            <a:r>
              <a:rPr lang="th-TH" sz="3200" dirty="0" smtClean="0">
                <a:latin typeface="Angsana New"/>
                <a:cs typeface="Angsana New"/>
              </a:rPr>
              <a:t>ใช้ในการ</a:t>
            </a:r>
            <a:r>
              <a:rPr lang="th-TH" sz="3200" dirty="0">
                <a:latin typeface="Angsana New"/>
                <a:cs typeface="Angsana New"/>
              </a:rPr>
              <a:t>ส่งข้อมูลสำหรับ</a:t>
            </a:r>
            <a:r>
              <a:rPr lang="th-TH" sz="3200" dirty="0" smtClean="0">
                <a:latin typeface="Angsana New"/>
                <a:cs typeface="Angsana New"/>
              </a:rPr>
              <a:t>เสียง</a:t>
            </a:r>
          </a:p>
          <a:p>
            <a:pPr marL="0" indent="0">
              <a:buNone/>
            </a:pPr>
            <a:r>
              <a:rPr lang="th-TH" sz="3200" b="1" dirty="0">
                <a:latin typeface="Angsana New"/>
                <a:cs typeface="Angsana New"/>
              </a:rPr>
              <a:t>มีเดียมแบนด์ </a:t>
            </a:r>
            <a:r>
              <a:rPr lang="en-US" sz="3200" b="1" dirty="0">
                <a:latin typeface="Angsana New"/>
                <a:cs typeface="Angsana New"/>
              </a:rPr>
              <a:t>(medium band)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เป็นแบนด์วิดท์ที่ใช้สำหรับสายเช่า</a:t>
            </a:r>
            <a:r>
              <a:rPr lang="th-TH" sz="3200" dirty="0" smtClean="0">
                <a:latin typeface="Angsana New"/>
                <a:cs typeface="Angsana New"/>
              </a:rPr>
              <a:t>พิเศษ</a:t>
            </a:r>
          </a:p>
          <a:p>
            <a:pPr marL="0" indent="0">
              <a:buNone/>
            </a:pPr>
            <a:r>
              <a:rPr lang="th-TH" sz="3200" b="1" dirty="0">
                <a:latin typeface="Angsana New"/>
                <a:cs typeface="Angsana New"/>
              </a:rPr>
              <a:t>บรอดแบนด์ </a:t>
            </a:r>
            <a:r>
              <a:rPr lang="en-US" sz="3200" b="1" dirty="0">
                <a:latin typeface="Angsana New"/>
                <a:cs typeface="Angsana New"/>
              </a:rPr>
              <a:t>(broadband)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เป็นแบนด์</a:t>
            </a:r>
            <a:r>
              <a:rPr lang="th-TH" sz="3200" dirty="0" err="1">
                <a:latin typeface="Angsana New"/>
                <a:cs typeface="Angsana New"/>
              </a:rPr>
              <a:t>วิดท์</a:t>
            </a:r>
            <a:r>
              <a:rPr lang="th-TH" sz="3200" dirty="0" smtClean="0">
                <a:latin typeface="Angsana New"/>
                <a:cs typeface="Angsana New"/>
              </a:rPr>
              <a:t>ที่ส่ง</a:t>
            </a:r>
            <a:r>
              <a:rPr lang="th-TH" sz="3200" dirty="0">
                <a:latin typeface="Angsana New"/>
                <a:cs typeface="Angsana New"/>
              </a:rPr>
              <a:t>ข้อมูลสำหรับอินเทอร์เน็ตความเร็วสูง</a:t>
            </a:r>
            <a:endParaRPr lang="th-TH" sz="3200" dirty="0" smtClean="0">
              <a:latin typeface="Angsana New"/>
              <a:cs typeface="Angsana New"/>
            </a:endParaRPr>
          </a:p>
          <a:p>
            <a:pPr marL="0" indent="0">
              <a:buNone/>
            </a:pPr>
            <a:r>
              <a:rPr lang="th-TH" sz="3200" dirty="0">
                <a:latin typeface="Angsana New"/>
                <a:cs typeface="Angsana New"/>
              </a:rPr>
              <a:t>เบสแบนด์</a:t>
            </a:r>
            <a:r>
              <a:rPr lang="en-US" sz="3200" dirty="0">
                <a:latin typeface="Angsana New"/>
                <a:cs typeface="Angsana New"/>
              </a:rPr>
              <a:t> (baseband) </a:t>
            </a:r>
            <a:r>
              <a:rPr lang="th-TH" sz="3200" dirty="0">
                <a:latin typeface="Angsana New"/>
                <a:cs typeface="Angsana New"/>
              </a:rPr>
              <a:t>เป็นแบนด์วิดท์กว้างที่ใช้ในการรับส่งข้อมูลแบบเครื่องต่อเครื่องเท่านั้น</a:t>
            </a:r>
            <a:endParaRPr lang="en-US" sz="32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60898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err="1">
                <a:latin typeface="Angsana New"/>
                <a:cs typeface="Angsana New"/>
              </a:rPr>
              <a:t>โพร</a:t>
            </a:r>
            <a:r>
              <a:rPr lang="th-TH" sz="3200" dirty="0">
                <a:latin typeface="Angsana New"/>
                <a:cs typeface="Angsana New"/>
              </a:rPr>
              <a:t>โทร</a:t>
            </a:r>
            <a:r>
              <a:rPr lang="th-TH" sz="3200" dirty="0" err="1">
                <a:latin typeface="Angsana New"/>
                <a:cs typeface="Angsana New"/>
              </a:rPr>
              <a:t>คอล</a:t>
            </a:r>
            <a:r>
              <a:rPr lang="en-US" sz="3200" dirty="0">
                <a:latin typeface="Angsana New"/>
                <a:cs typeface="Angsana New"/>
              </a:rPr>
              <a:t> (protocol)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47800" y="1676400"/>
            <a:ext cx="9508175" cy="4308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latin typeface="Angsana New"/>
                <a:cs typeface="Angsana New"/>
              </a:rPr>
              <a:t>โพรโตคอล </a:t>
            </a:r>
            <a:r>
              <a:rPr lang="en-US" sz="3200" dirty="0">
                <a:latin typeface="Angsana New"/>
                <a:cs typeface="Angsana New"/>
              </a:rPr>
              <a:t>(protocol)</a:t>
            </a:r>
            <a:r>
              <a:rPr lang="th-TH" sz="3200" dirty="0">
                <a:latin typeface="Angsana New"/>
                <a:cs typeface="Angsana New"/>
              </a:rPr>
              <a:t> </a:t>
            </a:r>
            <a:r>
              <a:rPr lang="th-TH" sz="3200" dirty="0" smtClean="0">
                <a:latin typeface="Angsana New"/>
                <a:cs typeface="Angsana New"/>
              </a:rPr>
              <a:t>เป็นมาตรฐานของการรับส่งข้อมูลบนระบบอินเทอร์เน็ตหรือเรียกว่า </a:t>
            </a:r>
            <a:r>
              <a:rPr lang="th-TH" sz="3200" dirty="0">
                <a:latin typeface="Angsana New"/>
                <a:cs typeface="Angsana New"/>
              </a:rPr>
              <a:t>ทีซีพี</a:t>
            </a:r>
            <a:r>
              <a:rPr lang="en-US" sz="3200" dirty="0">
                <a:latin typeface="Angsana New"/>
                <a:cs typeface="Angsana New"/>
              </a:rPr>
              <a:t>/</a:t>
            </a:r>
            <a:r>
              <a:rPr lang="th-TH" sz="3200" dirty="0">
                <a:latin typeface="Angsana New"/>
                <a:cs typeface="Angsana New"/>
              </a:rPr>
              <a:t>ไอพี </a:t>
            </a:r>
            <a:r>
              <a:rPr lang="en-US" sz="3200" dirty="0">
                <a:latin typeface="Angsana New"/>
                <a:cs typeface="Angsana New"/>
              </a:rPr>
              <a:t>(Transmission Control Protocol / Internet Protocol : TCP/IP ) </a:t>
            </a:r>
            <a:r>
              <a:rPr lang="th-TH" sz="3200" dirty="0">
                <a:latin typeface="Angsana New"/>
                <a:cs typeface="Angsana New"/>
              </a:rPr>
              <a:t>คุณลักษณะของโพรโตคอลชนิดนี้จะส่วนเกี่ยวข้องกับ </a:t>
            </a:r>
            <a:r>
              <a:rPr lang="en-US" sz="3200" dirty="0">
                <a:latin typeface="Angsana New"/>
                <a:cs typeface="Angsana New"/>
              </a:rPr>
              <a:t>(1) </a:t>
            </a:r>
            <a:r>
              <a:rPr lang="th-TH" sz="3200" dirty="0">
                <a:latin typeface="Angsana New"/>
                <a:cs typeface="Angsana New"/>
              </a:rPr>
              <a:t>การระบุอุปกรณ์รับส่ง </a:t>
            </a:r>
            <a:r>
              <a:rPr lang="en-US" sz="3200" dirty="0">
                <a:latin typeface="Angsana New"/>
                <a:cs typeface="Angsana New"/>
              </a:rPr>
              <a:t>(2)</a:t>
            </a:r>
            <a:r>
              <a:rPr lang="th-TH" sz="3200" dirty="0">
                <a:latin typeface="Angsana New"/>
                <a:cs typeface="Angsana New"/>
              </a:rPr>
              <a:t> การเปลี่ยนรูปแบบข้อมูลระหว่างการ</a:t>
            </a:r>
            <a:r>
              <a:rPr lang="th-TH" sz="3200" dirty="0" smtClean="0">
                <a:latin typeface="Angsana New"/>
                <a:cs typeface="Angsana New"/>
              </a:rPr>
              <a:t>รับส่ง</a:t>
            </a:r>
          </a:p>
          <a:p>
            <a:pPr marL="808673" lvl="1" indent="-457200">
              <a:buFont typeface="+mj-lt"/>
              <a:buAutoNum type="arabicPeriod"/>
            </a:pPr>
            <a:r>
              <a:rPr lang="th-TH" sz="2800" b="1" dirty="0">
                <a:latin typeface="Angsana New"/>
                <a:cs typeface="Angsana New"/>
              </a:rPr>
              <a:t>การระบุที่อยู่อุปกรณ์รับส่ง</a:t>
            </a:r>
            <a:r>
              <a:rPr lang="th-TH" sz="2800" dirty="0">
                <a:latin typeface="Angsana New"/>
                <a:cs typeface="Angsana New"/>
              </a:rPr>
              <a:t> คอมพิวเตอร์ สมาร์ทโฟน หรืออุปกรณ์รับส่งอื่นๆ ที่เชื่อมต่ออยู่บนเครือข่ายอินเทอร์เน็ตจะมีที่อยู่ซึ่งเป็นหมายเลขและจะต้องไม่ซ้ำกันที่เรียกว่า ไอพีแอดเดรส </a:t>
            </a:r>
            <a:r>
              <a:rPr lang="en-US" sz="2800" dirty="0">
                <a:latin typeface="Angsana New"/>
                <a:cs typeface="Angsana New"/>
              </a:rPr>
              <a:t>(Internet Protocol Address : IP Address) </a:t>
            </a:r>
            <a:r>
              <a:rPr lang="th-TH" sz="2800" dirty="0">
                <a:latin typeface="Angsana New"/>
                <a:cs typeface="Angsana New"/>
              </a:rPr>
              <a:t>ซึ่งคล้ายกับเลขที่</a:t>
            </a:r>
            <a:r>
              <a:rPr lang="th-TH" sz="2800" dirty="0" smtClean="0">
                <a:latin typeface="Angsana New"/>
                <a:cs typeface="Angsana New"/>
              </a:rPr>
              <a:t>บ้าน</a:t>
            </a:r>
          </a:p>
          <a:p>
            <a:pPr marL="808673" lvl="1" indent="-457200">
              <a:buFont typeface="+mj-lt"/>
              <a:buAutoNum type="arabicPeriod"/>
            </a:pPr>
            <a:r>
              <a:rPr lang="th-TH" sz="2800" b="1" dirty="0">
                <a:latin typeface="Angsana New"/>
                <a:cs typeface="Angsana New"/>
              </a:rPr>
              <a:t>การเปลี่ยนรูปแบบข้อมูลระหว่างการรับส่ง </a:t>
            </a:r>
            <a:r>
              <a:rPr lang="th-TH" sz="2800" dirty="0">
                <a:latin typeface="Angsana New"/>
                <a:cs typeface="Angsana New"/>
              </a:rPr>
              <a:t>ข้อมูลที่ถูกส่งไปในอินเทอร์เน็ตจะถูกส่งต่อไปยังระบบเครือข่ายหลายเครือข่าย ซึ่งก่อนที่จะส่งข้อมูลออกไปอุปกรณ์รับส่งจะต้องถูกเปลี่ยนรูปแบบหรือตัดข้อความเป็นชุดสั้นๆ เรียกว่า แพ็กเก็ต </a:t>
            </a:r>
            <a:r>
              <a:rPr lang="en-US" sz="2800" dirty="0">
                <a:latin typeface="Angsana New"/>
                <a:cs typeface="Angsana New"/>
              </a:rPr>
              <a:t>(packet) </a:t>
            </a:r>
          </a:p>
          <a:p>
            <a:endParaRPr lang="en-US" sz="3200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470083381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5818445" y="1712507"/>
            <a:ext cx="4663440" cy="4148293"/>
            <a:chOff x="4086225" y="1581149"/>
            <a:chExt cx="4914900" cy="4371975"/>
          </a:xfrm>
        </p:grpSpPr>
        <p:sp>
          <p:nvSpPr>
            <p:cNvPr id="6" name="Rectangle 5"/>
            <p:cNvSpPr/>
            <p:nvPr/>
          </p:nvSpPr>
          <p:spPr>
            <a:xfrm>
              <a:off x="4086225" y="1581149"/>
              <a:ext cx="4914900" cy="437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" name="Picture 6" descr="C:\Users\Glen\Documents\McGraw-Hill\OLeary-CE2012\ART\ole16805_ch09\ole16805_091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213" y="1685925"/>
              <a:ext cx="4763237" cy="4205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/>
                <a:cs typeface="Angsana New"/>
              </a:rPr>
              <a:t>เครือข่ายคอมพิวเตอร์ </a:t>
            </a:r>
            <a:r>
              <a:rPr lang="en-US" dirty="0">
                <a:latin typeface="Angsana New"/>
                <a:cs typeface="Angsana New"/>
              </a:rPr>
              <a:t>(computer network)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664709"/>
            <a:ext cx="38100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>
                <a:latin typeface="Angsana New"/>
                <a:cs typeface="Angsana New"/>
              </a:rPr>
              <a:t>เครือข่ายคอมพิวเตอร์ </a:t>
            </a:r>
            <a:r>
              <a:rPr lang="en-US" sz="2800" dirty="0">
                <a:latin typeface="Angsana New"/>
                <a:cs typeface="Angsana New"/>
              </a:rPr>
              <a:t>(computer network) </a:t>
            </a:r>
            <a:r>
              <a:rPr lang="th-TH" sz="2800" dirty="0">
                <a:latin typeface="Angsana New"/>
                <a:cs typeface="Angsana New"/>
              </a:rPr>
              <a:t>หมายถึง เครือข่ายคอมพิวเตอร์ที่เชื่อมต่อคอมพิวเตอร์ตั้งแต่สองเครื่องขึ้นไปเข้าด้วยกัน เพื่อแลกเปลี่ยนสารสนเทศและใช้ทรัพยากรคอมพิวเตอร์ร่วมกัน โดยผู้ใช้สามารถเชื่อมต่อเครื่องคอมพิวเตอร์เป็นเครือข่ายได้หลายๆ รูปแบบตามความต้องการและเหมาะสมกับการใช้งาน </a:t>
            </a:r>
            <a:endParaRPr lang="en-US" sz="2800" dirty="0">
              <a:latin typeface="Angsana New"/>
              <a:cs typeface="Angsana New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0600" y="3886200"/>
            <a:ext cx="1143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74385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248295" y="1905001"/>
            <a:ext cx="4114800" cy="3476625"/>
            <a:chOff x="4495800" y="1962150"/>
            <a:chExt cx="4448175" cy="3476625"/>
          </a:xfrm>
        </p:grpSpPr>
        <p:sp>
          <p:nvSpPr>
            <p:cNvPr id="9" name="Rectangle 8"/>
            <p:cNvSpPr/>
            <p:nvPr/>
          </p:nvSpPr>
          <p:spPr>
            <a:xfrm>
              <a:off x="4495800" y="1962150"/>
              <a:ext cx="4448175" cy="3476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0" name="Picture 6" descr="C:\Users\Glen\Documents\McGraw-Hill\OLeary-CE2012\ART\ole16805_ch09\ole16805_091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400" y="2073275"/>
              <a:ext cx="4237038" cy="325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ชนิดของ</a:t>
            </a:r>
            <a:r>
              <a:rPr lang="th-TH" sz="3600" dirty="0" smtClean="0">
                <a:latin typeface="Angsana New"/>
                <a:cs typeface="Angsana New"/>
              </a:rPr>
              <a:t>เครือข่ายคอมพิวเตอร์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4250772" cy="4525963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เครือข่ายบริเวณเฉพาะที่ </a:t>
            </a:r>
            <a:r>
              <a:rPr lang="en-US" sz="3200" dirty="0">
                <a:latin typeface="Angsana New"/>
                <a:cs typeface="Angsana New"/>
              </a:rPr>
              <a:t>(Local Area Network : LAN</a:t>
            </a:r>
            <a:r>
              <a:rPr lang="en-US" sz="3200" dirty="0" smtClean="0">
                <a:latin typeface="Angsana New"/>
                <a:cs typeface="Angsana New"/>
              </a:rPr>
              <a:t>)</a:t>
            </a:r>
            <a:endParaRPr lang="th-TH" sz="3200" dirty="0" smtClean="0">
              <a:latin typeface="Angsana New"/>
              <a:cs typeface="Angsana New"/>
            </a:endParaRPr>
          </a:p>
          <a:p>
            <a:r>
              <a:rPr lang="th-TH" sz="3200" dirty="0">
                <a:latin typeface="Angsana New"/>
                <a:cs typeface="Angsana New"/>
              </a:rPr>
              <a:t>เครือข่ายบริเวณนครหลวง </a:t>
            </a:r>
            <a:r>
              <a:rPr lang="en-US" sz="3200" dirty="0">
                <a:latin typeface="Angsana New"/>
                <a:cs typeface="Angsana New"/>
              </a:rPr>
              <a:t>(Metropolitan Area Network</a:t>
            </a:r>
            <a:r>
              <a:rPr lang="th-TH" sz="3200" dirty="0">
                <a:latin typeface="Angsana New"/>
                <a:cs typeface="Angsana New"/>
              </a:rPr>
              <a:t> </a:t>
            </a:r>
            <a:r>
              <a:rPr lang="en-US" sz="3200" dirty="0">
                <a:latin typeface="Angsana New"/>
                <a:cs typeface="Angsana New"/>
              </a:rPr>
              <a:t>: MAN) </a:t>
            </a:r>
            <a:endParaRPr lang="th-TH" sz="3200" dirty="0" smtClean="0">
              <a:latin typeface="Angsana New"/>
              <a:cs typeface="Angsana New"/>
            </a:endParaRPr>
          </a:p>
          <a:p>
            <a:r>
              <a:rPr lang="th-TH" sz="3200" dirty="0">
                <a:latin typeface="Angsana New"/>
                <a:cs typeface="Angsana New"/>
              </a:rPr>
              <a:t>เครือข่ายบริเวณกว้าง </a:t>
            </a:r>
            <a:r>
              <a:rPr lang="en-US" sz="3200" dirty="0">
                <a:latin typeface="Angsana New"/>
                <a:cs typeface="Angsana New"/>
              </a:rPr>
              <a:t>(Wide Area Network: WAN) </a:t>
            </a:r>
            <a:endParaRPr lang="th-TH" sz="3200" dirty="0" smtClean="0">
              <a:latin typeface="Angsana New"/>
              <a:cs typeface="Angsana New"/>
            </a:endParaRPr>
          </a:p>
          <a:p>
            <a:endParaRPr lang="en-US" sz="32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60058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สถาปัตยกรรมเครือข่าย </a:t>
            </a:r>
            <a:r>
              <a:rPr lang="en-US" sz="3200" dirty="0">
                <a:latin typeface="Angsana New"/>
                <a:cs typeface="Angsana New"/>
              </a:rPr>
              <a:t>(network architecture)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9508175" cy="43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Angsana New"/>
                <a:cs typeface="Angsana New"/>
              </a:rPr>
              <a:t>สถาปัตยกรรม</a:t>
            </a:r>
            <a:r>
              <a:rPr lang="th-TH" sz="2800" b="1" dirty="0" smtClean="0">
                <a:latin typeface="Angsana New"/>
                <a:cs typeface="Angsana New"/>
              </a:rPr>
              <a:t>เครือข่าย สามารถแบ่งออกได้ ดังนี้</a:t>
            </a:r>
            <a:r>
              <a:rPr lang="en-US" sz="2800" dirty="0" smtClean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  <a:p>
            <a:pPr marL="0" indent="0">
              <a:buNone/>
            </a:pPr>
            <a:r>
              <a:rPr lang="th-TH" sz="2800" dirty="0" smtClean="0">
                <a:latin typeface="Angsana New"/>
                <a:cs typeface="Angsana New"/>
              </a:rPr>
              <a:t>1.แบ่งตาม </a:t>
            </a:r>
            <a:r>
              <a:rPr lang="th-TH" sz="2800" dirty="0">
                <a:latin typeface="Angsana New"/>
                <a:cs typeface="Angsana New"/>
              </a:rPr>
              <a:t>โทโพโลยี (</a:t>
            </a:r>
            <a:r>
              <a:rPr lang="en-US" sz="2800" dirty="0">
                <a:latin typeface="Angsana New"/>
                <a:cs typeface="Angsana New"/>
              </a:rPr>
              <a:t>topology) </a:t>
            </a:r>
            <a:r>
              <a:rPr lang="th-TH" sz="2800" dirty="0">
                <a:latin typeface="Angsana New"/>
                <a:cs typeface="Angsana New"/>
              </a:rPr>
              <a:t>หมายถึงรูปแบบการเชื่อมต่อระบบเครือข่าย รูปแบบและลักษณะของการเชื่อมต่อทำให้อุปกรณ์สื่อสารและเครื่องคอมพิวเตอร์สามารถเชื่อมต่อแลกเปลี่ยนข้อมูลข่าวสารระหว่าง</a:t>
            </a:r>
            <a:r>
              <a:rPr lang="th-TH" sz="2800" dirty="0" smtClean="0">
                <a:latin typeface="Angsana New"/>
                <a:cs typeface="Angsana New"/>
              </a:rPr>
              <a:t>กัน เช่น</a:t>
            </a:r>
            <a:endParaRPr lang="en-US" sz="2800" dirty="0" smtClean="0">
              <a:latin typeface="Angsana New"/>
              <a:cs typeface="Angsana New"/>
            </a:endParaRPr>
          </a:p>
          <a:p>
            <a:pPr lvl="2"/>
            <a:r>
              <a:rPr lang="th-TH" sz="1800" b="1" dirty="0">
                <a:latin typeface="Angsana New"/>
                <a:cs typeface="Angsana New"/>
              </a:rPr>
              <a:t>เครือข่ายแบบดาว </a:t>
            </a:r>
            <a:r>
              <a:rPr lang="en-US" sz="1800" b="1" dirty="0">
                <a:latin typeface="Angsana New"/>
                <a:cs typeface="Angsana New"/>
              </a:rPr>
              <a:t>(star network)</a:t>
            </a:r>
            <a:r>
              <a:rPr lang="en-US" sz="1800" dirty="0">
                <a:latin typeface="Angsana New"/>
                <a:cs typeface="Angsana New"/>
              </a:rPr>
              <a:t> </a:t>
            </a:r>
            <a:endParaRPr lang="th-TH" sz="1800" dirty="0" smtClean="0">
              <a:latin typeface="Angsana New"/>
              <a:cs typeface="Angsana New"/>
            </a:endParaRPr>
          </a:p>
          <a:p>
            <a:pPr lvl="2"/>
            <a:r>
              <a:rPr lang="th-TH" sz="1800" b="1" dirty="0">
                <a:latin typeface="Angsana New"/>
                <a:cs typeface="Angsana New"/>
              </a:rPr>
              <a:t>เครือข่ายแบบทรี </a:t>
            </a:r>
            <a:r>
              <a:rPr lang="en-US" sz="1800" b="1" dirty="0">
                <a:latin typeface="Angsana New"/>
                <a:cs typeface="Angsana New"/>
              </a:rPr>
              <a:t>(tree network)</a:t>
            </a:r>
            <a:r>
              <a:rPr lang="en-US" sz="1800" dirty="0">
                <a:latin typeface="Angsana New"/>
                <a:cs typeface="Angsana New"/>
              </a:rPr>
              <a:t> </a:t>
            </a:r>
            <a:endParaRPr lang="th-TH" sz="1800" dirty="0" smtClean="0">
              <a:latin typeface="Angsana New"/>
              <a:cs typeface="Angsana New"/>
            </a:endParaRPr>
          </a:p>
          <a:p>
            <a:pPr lvl="2"/>
            <a:r>
              <a:rPr lang="th-TH" sz="1800" b="1" dirty="0">
                <a:latin typeface="Angsana New"/>
                <a:cs typeface="Angsana New"/>
              </a:rPr>
              <a:t>เครือข่ายแบบผสมผสาน </a:t>
            </a:r>
            <a:r>
              <a:rPr lang="en-US" sz="1800" b="1" dirty="0">
                <a:latin typeface="Angsana New"/>
                <a:cs typeface="Angsana New"/>
              </a:rPr>
              <a:t>(Mesh Network</a:t>
            </a:r>
            <a:r>
              <a:rPr lang="en-US" sz="1800" b="1" dirty="0" smtClean="0">
                <a:latin typeface="Angsana New"/>
                <a:cs typeface="Angsana New"/>
              </a:rPr>
              <a:t>)</a:t>
            </a:r>
            <a:endParaRPr lang="en-US" sz="18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50616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103" y="76200"/>
            <a:ext cx="8274334" cy="1143000"/>
          </a:xfrm>
        </p:spPr>
        <p:txBody>
          <a:bodyPr>
            <a:normAutofit/>
          </a:bodyPr>
          <a:lstStyle/>
          <a:p>
            <a:pPr lvl="2"/>
            <a:r>
              <a:rPr lang="th-TH" sz="2800" b="1" dirty="0" smtClean="0">
                <a:latin typeface="Angsana New"/>
                <a:cs typeface="Angsana New"/>
              </a:rPr>
              <a:t>เครือข่ายแบบดาว </a:t>
            </a:r>
            <a:r>
              <a:rPr lang="en-US" sz="2800" b="1" dirty="0" smtClean="0">
                <a:latin typeface="Angsana New"/>
                <a:cs typeface="Angsana New"/>
              </a:rPr>
              <a:t>(star network)</a:t>
            </a:r>
            <a:r>
              <a:rPr lang="en-US" sz="2800" dirty="0" smtClean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103" y="1676400"/>
            <a:ext cx="7872413" cy="990600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Angsana New"/>
                <a:cs typeface="Angsana New"/>
              </a:rPr>
              <a:t>เครื่องคอมพิวเตอร์แต่ละเครื่องจะต่อเข้าอุปกรณ์ </a:t>
            </a:r>
            <a:r>
              <a:rPr lang="en-US" sz="2800" dirty="0" smtClean="0">
                <a:latin typeface="Angsana New"/>
                <a:cs typeface="Angsana New"/>
              </a:rPr>
              <a:t>switch</a:t>
            </a:r>
          </a:p>
          <a:p>
            <a:pPr marL="457200" lvl="1" indent="0">
              <a:buNone/>
            </a:pPr>
            <a:endParaRPr lang="en-US" sz="2400" dirty="0" smtClean="0">
              <a:latin typeface="Angsana New"/>
              <a:cs typeface="Angsana New"/>
            </a:endParaRPr>
          </a:p>
        </p:txBody>
      </p:sp>
      <p:pic>
        <p:nvPicPr>
          <p:cNvPr id="5" name="Picture 6" descr="C:\Users\Glen\Documents\McGraw-Hill\OLeary-CE2012\ART\ole16805_ch09\ole16805_09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485707"/>
            <a:ext cx="4092575" cy="34734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89455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03" y="76200"/>
            <a:ext cx="8274334" cy="1143000"/>
          </a:xfrm>
        </p:spPr>
        <p:txBody>
          <a:bodyPr>
            <a:normAutofit/>
          </a:bodyPr>
          <a:lstStyle/>
          <a:p>
            <a:pPr lvl="2"/>
            <a:r>
              <a:rPr lang="th-TH" sz="3200" b="1" dirty="0" smtClean="0">
                <a:latin typeface="Angsana New"/>
                <a:cs typeface="Angsana New"/>
              </a:rPr>
              <a:t>เครือข่าย</a:t>
            </a:r>
            <a:r>
              <a:rPr lang="th-TH" sz="3200" b="1" dirty="0" err="1" smtClean="0">
                <a:latin typeface="Angsana New"/>
                <a:cs typeface="Angsana New"/>
              </a:rPr>
              <a:t>แบบท</a:t>
            </a:r>
            <a:r>
              <a:rPr lang="th-TH" sz="3200" b="1" dirty="0" smtClean="0">
                <a:latin typeface="Angsana New"/>
                <a:cs typeface="Angsana New"/>
              </a:rPr>
              <a:t>รี </a:t>
            </a:r>
            <a:r>
              <a:rPr lang="en-US" sz="3200" b="1" dirty="0" smtClean="0">
                <a:latin typeface="Angsana New"/>
                <a:cs typeface="Angsana New"/>
              </a:rPr>
              <a:t>(tree network)</a:t>
            </a:r>
            <a:r>
              <a:rPr lang="en-US" sz="3200" dirty="0" smtClean="0">
                <a:latin typeface="Angsana New"/>
                <a:cs typeface="Angsana New"/>
              </a:rPr>
              <a:t> </a:t>
            </a:r>
            <a:endParaRPr lang="th-TH" sz="3200" dirty="0" smtClean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003" y="1752600"/>
            <a:ext cx="9508175" cy="4308938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/>
                <a:cs typeface="Angsana New"/>
              </a:rPr>
              <a:t>เป็นเครือข่ายที่เครื่องคอมพิวเตอร์ทุกเครื่องเชื่อมต่อไปยังจุดศูนย์กลาง อาจจะผ่านอุปกรณ์หรือ เครื่องคอมพิวเตอร์เครื่องอื่นเป็นลำดับชั้น </a:t>
            </a:r>
            <a:endParaRPr lang="th-TH" sz="2800" dirty="0" smtClean="0">
              <a:latin typeface="Angsana New"/>
              <a:cs typeface="Angsana New"/>
            </a:endParaRPr>
          </a:p>
        </p:txBody>
      </p:sp>
      <p:pic>
        <p:nvPicPr>
          <p:cNvPr id="5" name="Picture 6" descr="C:\Users\Glen\Documents\McGraw-Hill\OLeary-CE2012\ART\ole16805_ch09\ole16805_09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4389120" cy="308139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7262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03" y="13855"/>
            <a:ext cx="8274334" cy="1143000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เครือข่ายแบบผสมผสาน </a:t>
            </a:r>
            <a:r>
              <a:rPr lang="en-US" sz="3200" dirty="0">
                <a:latin typeface="Angsana New"/>
                <a:cs typeface="Angsana New"/>
              </a:rPr>
              <a:t>(Mesh Network)</a:t>
            </a:r>
            <a:r>
              <a:rPr lang="th-TH" sz="3200" dirty="0">
                <a:latin typeface="Angsana New"/>
                <a:cs typeface="Angsana New"/>
              </a:rPr>
              <a:t> 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003" y="1676400"/>
            <a:ext cx="9460197" cy="1981200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/>
                <a:cs typeface="Angsana New"/>
              </a:rPr>
              <a:t>เป็นชนิดของเครือข่ายแบบใหม่ ที่ไม่เฉพาะเจาะจงว่าเป็นการเชื่อมต่อเครือข่ายแบบใด การเชื่อมต่อแต่ละโหนดจะต้องอุปกรณ์หรือเครื่องคอมพิวเตอร์มากกว่าหนึ่งเครื่องเชื่อมต่อไปยังโหนดอื่นๆ ถ้าเส้นทางการเชื่อมต่อระหว่างโหนดขาด ข้อมูลยังสามารถหาเส้นทางใหม่โดยอัตโนมัติ </a:t>
            </a:r>
            <a:endParaRPr lang="en-US" sz="2800" dirty="0">
              <a:latin typeface="Angsana New"/>
              <a:cs typeface="Angsana New"/>
            </a:endParaRPr>
          </a:p>
        </p:txBody>
      </p:sp>
      <p:pic>
        <p:nvPicPr>
          <p:cNvPr id="8" name="Picture 5" descr="C:\Users\Glen\Documents\McGraw-Hill\OLeary-CE2012\ART\ole16805_ch09\ole16805_092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49" y="3169344"/>
            <a:ext cx="4095750" cy="29813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4848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/>
                <a:cs typeface="Angsana New"/>
              </a:rPr>
              <a:t>สถาปัตยกรรมเครือข่าย </a:t>
            </a:r>
            <a:r>
              <a:rPr lang="en-US" dirty="0">
                <a:latin typeface="Angsana New"/>
                <a:cs typeface="Angsana New"/>
              </a:rPr>
              <a:t>(network architecture) </a:t>
            </a:r>
            <a:r>
              <a:rPr lang="th-TH" dirty="0" smtClean="0">
                <a:latin typeface="Angsana New"/>
                <a:cs typeface="Angsana New"/>
              </a:rPr>
              <a:t> ต่อ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00200" y="1447800"/>
            <a:ext cx="9889175" cy="430893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th-TH" sz="2800" dirty="0" smtClean="0">
                <a:latin typeface="Angsana New"/>
                <a:cs typeface="Angsana New"/>
              </a:rPr>
              <a:t>2.</a:t>
            </a:r>
            <a:r>
              <a:rPr lang="th-TH" sz="2800" dirty="0">
                <a:latin typeface="Angsana New"/>
                <a:cs typeface="Angsana New"/>
              </a:rPr>
              <a:t>แบ่งตามรูปแบบลักษณะการทำงานของเครือข่าย</a:t>
            </a:r>
            <a:r>
              <a:rPr lang="en-US" sz="2800" dirty="0">
                <a:latin typeface="Angsana New"/>
                <a:cs typeface="Angsana New"/>
              </a:rPr>
              <a:t> (Strategies)</a:t>
            </a:r>
            <a:r>
              <a:rPr lang="th-TH" sz="2800" dirty="0">
                <a:latin typeface="Angsana New"/>
                <a:cs typeface="Angsana New"/>
              </a:rPr>
              <a:t> มีรูปแบบลักษณะการทำงานในลักษณะการแลกเปลี่ยนข้อมูลและทรัพยากร </a:t>
            </a:r>
            <a:endParaRPr lang="th-TH" sz="2800" dirty="0">
              <a:latin typeface="Angsana New"/>
              <a:cs typeface="Angsana New"/>
              <a:hlinkClick r:id="rId2" action="ppaction://hlinksldjump"/>
            </a:endParaRPr>
          </a:p>
          <a:p>
            <a:r>
              <a:rPr lang="th-TH" sz="2800" b="1" dirty="0">
                <a:latin typeface="Angsana New"/>
                <a:cs typeface="Angsana New"/>
              </a:rPr>
              <a:t>เครือข่ายไคล</a:t>
            </a:r>
            <a:r>
              <a:rPr lang="th-TH" sz="2800" b="1" dirty="0" err="1">
                <a:latin typeface="Angsana New"/>
                <a:cs typeface="Angsana New"/>
              </a:rPr>
              <a:t>แอนต์</a:t>
            </a:r>
            <a:r>
              <a:rPr lang="en-US" sz="2800" b="1" dirty="0">
                <a:latin typeface="Angsana New"/>
                <a:cs typeface="Angsana New"/>
              </a:rPr>
              <a:t>/</a:t>
            </a:r>
            <a:r>
              <a:rPr lang="th-TH" sz="2800" b="1" dirty="0">
                <a:latin typeface="Angsana New"/>
                <a:cs typeface="Angsana New"/>
              </a:rPr>
              <a:t>เซิร์ฟเวอร์</a:t>
            </a:r>
            <a:r>
              <a:rPr lang="en-US" sz="2800" b="1" dirty="0">
                <a:latin typeface="Angsana New"/>
                <a:cs typeface="Angsana New"/>
              </a:rPr>
              <a:t> (client/server)</a:t>
            </a:r>
            <a:endParaRPr lang="en-US" sz="2800" dirty="0">
              <a:latin typeface="Angsana New"/>
              <a:cs typeface="Angsana New"/>
            </a:endParaRPr>
          </a:p>
          <a:p>
            <a:r>
              <a:rPr lang="th-TH" sz="2800" b="1" dirty="0">
                <a:latin typeface="Angsana New"/>
                <a:cs typeface="Angsana New"/>
              </a:rPr>
              <a:t>ระบบเครือข่ายแบบ</a:t>
            </a:r>
            <a:r>
              <a:rPr lang="th-TH" sz="2800" b="1" dirty="0" err="1">
                <a:latin typeface="Angsana New"/>
                <a:cs typeface="Angsana New"/>
              </a:rPr>
              <a:t>เพียร์</a:t>
            </a:r>
            <a:r>
              <a:rPr lang="th-TH" sz="2800" b="1" dirty="0">
                <a:latin typeface="Angsana New"/>
                <a:cs typeface="Angsana New"/>
              </a:rPr>
              <a:t>ทู</a:t>
            </a:r>
            <a:r>
              <a:rPr lang="th-TH" sz="2800" b="1" dirty="0" err="1">
                <a:latin typeface="Angsana New"/>
                <a:cs typeface="Angsana New"/>
              </a:rPr>
              <a:t>เพียร์</a:t>
            </a:r>
            <a:r>
              <a:rPr lang="th-TH" sz="2800" b="1" dirty="0">
                <a:latin typeface="Angsana New"/>
                <a:cs typeface="Angsana New"/>
              </a:rPr>
              <a:t>หรือจุดต่อจุด </a:t>
            </a:r>
            <a:r>
              <a:rPr lang="en-US" sz="2800" b="1" dirty="0">
                <a:latin typeface="Angsana New"/>
                <a:cs typeface="Angsana New"/>
              </a:rPr>
              <a:t>(peer to peer network system) </a:t>
            </a:r>
            <a:endParaRPr lang="en-US" sz="2800" dirty="0">
              <a:latin typeface="Angsana New"/>
              <a:cs typeface="Angsana New"/>
            </a:endParaRPr>
          </a:p>
          <a:p>
            <a:endParaRPr lang="en-US" sz="2800" dirty="0">
              <a:latin typeface="Angsana New"/>
              <a:cs typeface="Angsana New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962400"/>
            <a:ext cx="2200275" cy="20764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142422"/>
            <a:ext cx="2209800" cy="20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6204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วัตถุประสงค์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06070" y="1600200"/>
            <a:ext cx="100001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Angsana New"/>
                <a:cs typeface="Angsana New"/>
              </a:rPr>
              <a:t>หลังจากศึกษาบทนี้แล้วคุณจะสามารถ</a:t>
            </a:r>
            <a:r>
              <a:rPr lang="en-US" sz="2400" b="1" dirty="0" smtClean="0">
                <a:latin typeface="Angsana New"/>
                <a:cs typeface="Angsana New"/>
              </a:rPr>
              <a:t>:-</a:t>
            </a:r>
          </a:p>
          <a:p>
            <a:pPr lvl="0"/>
            <a:r>
              <a:rPr lang="th-TH" dirty="0" smtClean="0">
                <a:latin typeface="Angsana New"/>
                <a:cs typeface="Angsana New"/>
              </a:rPr>
              <a:t>อภิปราย</a:t>
            </a:r>
            <a:r>
              <a:rPr lang="th-TH" dirty="0">
                <a:latin typeface="Angsana New"/>
                <a:cs typeface="Angsana New"/>
              </a:rPr>
              <a:t>เกี่ยวกับการเชื่อมต่อ การปฏิวัติระบบไร้สาย และระบบสื่อสาร</a:t>
            </a:r>
            <a:endParaRPr lang="en-US" dirty="0">
              <a:latin typeface="Angsana New"/>
              <a:cs typeface="Angsana New"/>
            </a:endParaRPr>
          </a:p>
          <a:p>
            <a:pPr lvl="0"/>
            <a:r>
              <a:rPr lang="th-TH" dirty="0">
                <a:latin typeface="Angsana New"/>
                <a:cs typeface="Angsana New"/>
              </a:rPr>
              <a:t>อธิบายช่องทางการสื่อสารทางกายภาพ และช่องทางการสื่อสารไร้สาย</a:t>
            </a:r>
            <a:endParaRPr lang="en-US" dirty="0">
              <a:latin typeface="Angsana New"/>
              <a:cs typeface="Angsana New"/>
            </a:endParaRPr>
          </a:p>
          <a:p>
            <a:pPr lvl="0"/>
            <a:r>
              <a:rPr lang="th-TH" dirty="0">
                <a:latin typeface="Angsana New"/>
                <a:cs typeface="Angsana New"/>
              </a:rPr>
              <a:t>อภิปรายเกี่ยวกับอุปกรณ์เชื่อมต่อและบริการต่างๆ รวมถึง </a:t>
            </a:r>
            <a:r>
              <a:rPr lang="en-US" dirty="0">
                <a:latin typeface="Angsana New"/>
                <a:cs typeface="Angsana New"/>
              </a:rPr>
              <a:t>Dial-up, DSL, Cable and satellite</a:t>
            </a:r>
          </a:p>
          <a:p>
            <a:pPr lvl="0"/>
            <a:r>
              <a:rPr lang="th-TH" dirty="0">
                <a:latin typeface="Angsana New"/>
                <a:cs typeface="Angsana New"/>
              </a:rPr>
              <a:t>อธิบายปัจจัยที่สำคัญที่มีผลต่อการขนส่งข้อมูล เช่น แบนด์วิดท์และ โพรโทคอล</a:t>
            </a:r>
            <a:endParaRPr lang="en-US" dirty="0">
              <a:latin typeface="Angsana New"/>
              <a:cs typeface="Angsana New"/>
            </a:endParaRPr>
          </a:p>
          <a:p>
            <a:pPr lvl="0"/>
            <a:r>
              <a:rPr lang="th-TH" dirty="0">
                <a:latin typeface="Angsana New"/>
                <a:cs typeface="Angsana New"/>
              </a:rPr>
              <a:t>อธิบายคำศัพท์ที่ใช้ในระบบเครือข่าย เช่น  แลนการ์ด ระบบปฏิบัติการ และผู้จัดการเครือข่าย</a:t>
            </a:r>
            <a:endParaRPr lang="en-US" dirty="0">
              <a:latin typeface="Angsana New"/>
              <a:cs typeface="Angsana New"/>
            </a:endParaRPr>
          </a:p>
          <a:p>
            <a:pPr lvl="0"/>
            <a:r>
              <a:rPr lang="th-TH" dirty="0">
                <a:latin typeface="Angsana New"/>
                <a:cs typeface="Angsana New"/>
              </a:rPr>
              <a:t>อธิบายความแตกต่างชนิดของเครือข่าย เครือข่ายบริเวณเฉพาะที่ เครือข่ายนครหลวง เครือข่ายบริเวณกว้าง</a:t>
            </a:r>
            <a:endParaRPr lang="en-US" dirty="0">
              <a:latin typeface="Angsana New"/>
              <a:cs typeface="Angsana New"/>
            </a:endParaRPr>
          </a:p>
          <a:p>
            <a:pPr lvl="0"/>
            <a:r>
              <a:rPr lang="th-TH" dirty="0">
                <a:latin typeface="Angsana New"/>
                <a:cs typeface="Angsana New"/>
              </a:rPr>
              <a:t>อธิบายสถาปัตยกรรมของเครือข่าย เช่น โครงร่างของเครือข่าย และ ลักษณะรูปแบบการทำงานของเครือข่าย</a:t>
            </a:r>
            <a:endParaRPr lang="en-US" dirty="0">
              <a:latin typeface="Angsana New"/>
              <a:cs typeface="Angsana New"/>
            </a:endParaRPr>
          </a:p>
          <a:p>
            <a:pPr lvl="0"/>
            <a:r>
              <a:rPr lang="th-TH" dirty="0">
                <a:latin typeface="Angsana New"/>
                <a:cs typeface="Angsana New"/>
              </a:rPr>
              <a:t>อธิบายถึงหัวข้อที่สำคัญที่ต้องคำนึงในการนำเทคโนโลยีมาใช้งานในองค์กร เช่น เทคโนโลยีอินเทอร์เน็ต ความปลอดภัยของระบบเครือข่าย</a:t>
            </a:r>
            <a:endParaRPr lang="en-US" dirty="0">
              <a:latin typeface="Angsana New"/>
              <a:cs typeface="Angsana New"/>
            </a:endParaRPr>
          </a:p>
          <a:p>
            <a:pPr marL="0" indent="0">
              <a:buNone/>
            </a:pPr>
            <a:endParaRPr lang="en-US" dirty="0" smtClean="0">
              <a:latin typeface="Angsana New"/>
              <a:cs typeface="Angsana New"/>
            </a:endParaRPr>
          </a:p>
          <a:p>
            <a:pPr marL="0" indent="0">
              <a:buNone/>
            </a:pPr>
            <a:endParaRPr lang="en-US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1213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เครือข่ายสำหรับ</a:t>
            </a:r>
            <a:r>
              <a:rPr lang="th-TH" sz="3200" dirty="0" smtClean="0">
                <a:latin typeface="Angsana New"/>
                <a:cs typeface="Angsana New"/>
              </a:rPr>
              <a:t>องค์กร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en-US" sz="2800" dirty="0" smtClean="0">
                <a:latin typeface="Angsana New"/>
                <a:cs typeface="Angsana New"/>
              </a:rPr>
              <a:t>(Organizational Networks)</a:t>
            </a:r>
            <a:endParaRPr lang="en-US" sz="28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9508175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b="1" dirty="0">
                <a:latin typeface="Angsana New"/>
                <a:cs typeface="Angsana New"/>
              </a:rPr>
              <a:t>อินทราเน็ต </a:t>
            </a:r>
            <a:r>
              <a:rPr lang="en-US" sz="3200" b="1" dirty="0">
                <a:latin typeface="Angsana New"/>
                <a:cs typeface="Angsana New"/>
              </a:rPr>
              <a:t>(intranet</a:t>
            </a:r>
            <a:r>
              <a:rPr lang="en-US" sz="3200" dirty="0">
                <a:latin typeface="Angsana New"/>
                <a:cs typeface="Angsana New"/>
              </a:rPr>
              <a:t>) </a:t>
            </a:r>
            <a:r>
              <a:rPr lang="th-TH" sz="3200" dirty="0">
                <a:latin typeface="Angsana New"/>
                <a:cs typeface="Angsana New"/>
              </a:rPr>
              <a:t>คือ ระบบเครือข่ายคอมพิวเตอร์แบบภายในองค์กรที่ใช้เทคโนโลยีคล้ายกับอินเทอร์เน็ต แต่ไม่สามารถเข้าเว็บไซต์ทั่วไปบนระบบอินเทอร์เน็ตได้ยกเว้นเว็บไซต์ที่อยู่ในบริษัทเท่านั้น </a:t>
            </a:r>
            <a:endParaRPr lang="en-US" sz="3200" dirty="0" smtClean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3200" b="1" dirty="0">
                <a:latin typeface="Angsana New"/>
                <a:cs typeface="Angsana New"/>
              </a:rPr>
              <a:t>เอ็กซ์ทราเน็ต </a:t>
            </a:r>
            <a:r>
              <a:rPr lang="en-US" sz="3200" b="1" dirty="0">
                <a:latin typeface="Angsana New"/>
                <a:cs typeface="Angsana New"/>
              </a:rPr>
              <a:t>(extranet)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en-US" sz="3200" b="1" dirty="0">
                <a:latin typeface="Angsana New"/>
                <a:cs typeface="Angsana New"/>
              </a:rPr>
              <a:t>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เป็นเครือข่ายเฉพาะที่ที่เชื่อมต่อมากกว่าหนึ่งองค์กรเข้าด้วยกัน องค์กรหลายองค์กรใช้เทคโนโลยีเอ็กซ์ทราเน็ตเพื่อให้บริษัทจัดส่งสินค้าและบริษัทอื่นๆ ที่มีสิทธิ์เข้ามาใช้งานเครือข่ายได้ เพื่อเพิ่มประสิทธิภาพและลดค่าใช้จ่ายในการทำงาน</a:t>
            </a:r>
            <a:endParaRPr lang="en-US" sz="28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4482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/>
                <a:cs typeface="Angsana New"/>
              </a:rPr>
              <a:t>ความปลอดภัยของระบบเครือข่าย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9508175" cy="461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latin typeface="Angsana New"/>
                <a:cs typeface="Angsana New"/>
              </a:rPr>
              <a:t>ความปลอดภัยของระบบ</a:t>
            </a:r>
            <a:r>
              <a:rPr lang="th-TH" sz="2400" b="1" dirty="0" smtClean="0">
                <a:latin typeface="Angsana New"/>
                <a:cs typeface="Angsana New"/>
              </a:rPr>
              <a:t>เครือข่ายโดยทั่วไปมีดังนี้</a:t>
            </a:r>
            <a:endParaRPr lang="en-US" sz="2400" dirty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400" b="1" dirty="0">
                <a:latin typeface="Angsana New"/>
                <a:cs typeface="Angsana New"/>
              </a:rPr>
              <a:t>ไฟร์วอลล์ </a:t>
            </a:r>
            <a:r>
              <a:rPr lang="th-TH" sz="2400" dirty="0">
                <a:latin typeface="Angsana New"/>
                <a:cs typeface="Angsana New"/>
              </a:rPr>
              <a:t>(</a:t>
            </a:r>
            <a:r>
              <a:rPr lang="en-US" sz="2400" dirty="0">
                <a:latin typeface="Angsana New"/>
                <a:cs typeface="Angsana New"/>
              </a:rPr>
              <a:t>firewall) </a:t>
            </a:r>
            <a:r>
              <a:rPr lang="th-TH" sz="2400" dirty="0">
                <a:latin typeface="Angsana New"/>
                <a:cs typeface="Angsana New"/>
              </a:rPr>
              <a:t>คือระบบซึ่งอาจจะอยู่ในรูปของอุปกรณ์ฮาร์ดแวร์หรือซอฟต์แวร์หรือทั้งสองชนิดรวมกันอยู่ภายในอุปกรณ์ตัวเดียวกัน แต่ละบริษัทที่ผลิตออกมาจะมีลักษณะที่แตกต่างกัน แต่ทุกๆ ผลิตภัณฑ์จะมีหน้าที่ควบคุมการเข้าออกของกลุ่มข้อมูลที่เข้าออกระหว่างเครือข่ายคอมพิวเตอร์ โดยอาศัยการพิจารณาจากกฎ (</a:t>
            </a:r>
            <a:r>
              <a:rPr lang="en-US" sz="2400" dirty="0">
                <a:latin typeface="Angsana New"/>
                <a:cs typeface="Angsana New"/>
              </a:rPr>
              <a:t>rule) </a:t>
            </a:r>
            <a:r>
              <a:rPr lang="th-TH" sz="2400" dirty="0">
                <a:latin typeface="Angsana New"/>
                <a:cs typeface="Angsana New"/>
              </a:rPr>
              <a:t>หรือตัวกรอง (</a:t>
            </a:r>
            <a:r>
              <a:rPr lang="en-US" sz="2400" dirty="0">
                <a:latin typeface="Angsana New"/>
                <a:cs typeface="Angsana New"/>
              </a:rPr>
              <a:t>filter</a:t>
            </a:r>
            <a:r>
              <a:rPr lang="en-US" sz="2400" dirty="0" smtClean="0">
                <a:latin typeface="Angsana New"/>
                <a:cs typeface="Angsana New"/>
              </a:rPr>
              <a:t>)</a:t>
            </a:r>
            <a:endParaRPr lang="th-TH" sz="2400" dirty="0" smtClean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ไอดีเอส</a:t>
            </a:r>
            <a:r>
              <a:rPr lang="en-US" sz="2400" b="1" dirty="0">
                <a:latin typeface="Angsana New"/>
                <a:cs typeface="Angsana New"/>
              </a:rPr>
              <a:t> (Intrusion detection</a:t>
            </a:r>
            <a:r>
              <a:rPr lang="th-TH" sz="2400" b="1" dirty="0">
                <a:latin typeface="Angsana New"/>
                <a:cs typeface="Angsana New"/>
              </a:rPr>
              <a:t> </a:t>
            </a:r>
            <a:r>
              <a:rPr lang="en-US" sz="2400" b="1" dirty="0">
                <a:latin typeface="Angsana New"/>
                <a:cs typeface="Angsana New"/>
              </a:rPr>
              <a:t>systems : IDS) </a:t>
            </a:r>
            <a:r>
              <a:rPr lang="th-TH" sz="2400" dirty="0" smtClean="0">
                <a:latin typeface="Angsana New"/>
                <a:cs typeface="Angsana New"/>
              </a:rPr>
              <a:t>ระบบ</a:t>
            </a:r>
            <a:r>
              <a:rPr lang="th-TH" sz="2400" dirty="0">
                <a:latin typeface="Angsana New"/>
                <a:cs typeface="Angsana New"/>
              </a:rPr>
              <a:t>ไอดีเอสทำงานร่วมกันระบบไฟร์</a:t>
            </a:r>
            <a:r>
              <a:rPr lang="th-TH" sz="2400" dirty="0" err="1">
                <a:latin typeface="Angsana New"/>
                <a:cs typeface="Angsana New"/>
              </a:rPr>
              <a:t>วอลล์</a:t>
            </a:r>
            <a:r>
              <a:rPr lang="th-TH" sz="2400" dirty="0">
                <a:latin typeface="Angsana New"/>
                <a:cs typeface="Angsana New"/>
              </a:rPr>
              <a:t> </a:t>
            </a:r>
            <a:r>
              <a:rPr lang="th-TH" sz="2400" dirty="0" smtClean="0">
                <a:latin typeface="Angsana New"/>
                <a:cs typeface="Angsana New"/>
              </a:rPr>
              <a:t>เป็นอุปกรณ์</a:t>
            </a:r>
            <a:r>
              <a:rPr lang="th-TH" sz="2400" dirty="0">
                <a:latin typeface="Angsana New"/>
                <a:cs typeface="Angsana New"/>
              </a:rPr>
              <a:t>หรือเครื่องมือที่ใช้ในการตรวจจับพฤติกรรมต่างๆ </a:t>
            </a:r>
            <a:r>
              <a:rPr lang="th-TH" sz="2400" dirty="0" smtClean="0">
                <a:latin typeface="Angsana New"/>
                <a:cs typeface="Angsana New"/>
              </a:rPr>
              <a:t>ระบบ</a:t>
            </a:r>
            <a:r>
              <a:rPr lang="th-TH" sz="2400" dirty="0">
                <a:latin typeface="Angsana New"/>
                <a:cs typeface="Angsana New"/>
              </a:rPr>
              <a:t>ตรวจจับการบุกรุก เปรียบเสมือนสัญญาณเตือนภัย คอยตรวจจับผู้ที่ไม่</a:t>
            </a:r>
            <a:r>
              <a:rPr lang="th-TH" sz="2400" dirty="0" smtClean="0">
                <a:latin typeface="Angsana New"/>
                <a:cs typeface="Angsana New"/>
              </a:rPr>
              <a:t>ประสงค์</a:t>
            </a:r>
            <a:r>
              <a:rPr lang="th-TH" sz="2400" dirty="0">
                <a:latin typeface="Angsana New"/>
                <a:cs typeface="Angsana New"/>
              </a:rPr>
              <a:t>ดี รวมไปถึงข้อมูลจำพวก</a:t>
            </a:r>
            <a:r>
              <a:rPr lang="th-TH" sz="2400" dirty="0" err="1">
                <a:latin typeface="Angsana New"/>
                <a:cs typeface="Angsana New"/>
              </a:rPr>
              <a:t>ไวรัส</a:t>
            </a:r>
            <a:r>
              <a:rPr lang="th-TH" sz="2400" dirty="0" smtClean="0">
                <a:latin typeface="Angsana New"/>
                <a:cs typeface="Angsana New"/>
              </a:rPr>
              <a:t>ด้วย</a:t>
            </a:r>
          </a:p>
          <a:p>
            <a:r>
              <a:rPr lang="th-TH" sz="2400" b="1" dirty="0">
                <a:latin typeface="Angsana New"/>
                <a:cs typeface="Angsana New"/>
              </a:rPr>
              <a:t>วีพีเอ็น </a:t>
            </a:r>
            <a:r>
              <a:rPr lang="th-TH" sz="2400" dirty="0">
                <a:latin typeface="Angsana New"/>
                <a:cs typeface="Angsana New"/>
              </a:rPr>
              <a:t>คือ เครือข่ายส่วนบุคคลเสมือนที่</a:t>
            </a:r>
            <a:r>
              <a:rPr lang="th-TH" sz="2400" dirty="0" err="1">
                <a:latin typeface="Angsana New"/>
                <a:cs typeface="Angsana New"/>
              </a:rPr>
              <a:t>ทํางาน</a:t>
            </a:r>
            <a:r>
              <a:rPr lang="th-TH" sz="2400" dirty="0">
                <a:latin typeface="Angsana New"/>
                <a:cs typeface="Angsana New"/>
              </a:rPr>
              <a:t>โดยอาศัย</a:t>
            </a:r>
            <a:r>
              <a:rPr lang="th-TH" sz="2400" dirty="0" smtClean="0">
                <a:latin typeface="Angsana New"/>
                <a:cs typeface="Angsana New"/>
              </a:rPr>
              <a:t>โครงสร้าง</a:t>
            </a:r>
            <a:r>
              <a:rPr lang="th-TH" sz="2400" dirty="0">
                <a:latin typeface="Angsana New"/>
                <a:cs typeface="Angsana New"/>
              </a:rPr>
              <a:t>ของระบบ</a:t>
            </a:r>
            <a:r>
              <a:rPr lang="th-TH" sz="2400" dirty="0" smtClean="0">
                <a:latin typeface="Angsana New"/>
                <a:cs typeface="Angsana New"/>
              </a:rPr>
              <a:t>เครือข่าย</a:t>
            </a:r>
            <a:r>
              <a:rPr lang="th-TH" sz="2400" dirty="0">
                <a:latin typeface="Angsana New"/>
                <a:cs typeface="Angsana New"/>
              </a:rPr>
              <a:t>สาธารณะ หรือเครือข่ายอินเทอร์เน็ตนั่นเอง </a:t>
            </a:r>
            <a:r>
              <a:rPr lang="th-TH" sz="2400" dirty="0" smtClean="0">
                <a:latin typeface="Angsana New"/>
                <a:cs typeface="Angsana New"/>
              </a:rPr>
              <a:t>แต่ยัง</a:t>
            </a:r>
            <a:r>
              <a:rPr lang="th-TH" sz="2400" dirty="0">
                <a:latin typeface="Angsana New"/>
                <a:cs typeface="Angsana New"/>
              </a:rPr>
              <a:t>สามารถคงความ</a:t>
            </a:r>
            <a:r>
              <a:rPr lang="th-TH" sz="2400" dirty="0" smtClean="0">
                <a:latin typeface="Angsana New"/>
                <a:cs typeface="Angsana New"/>
              </a:rPr>
              <a:t>เป็นเครือข่าย</a:t>
            </a:r>
            <a:r>
              <a:rPr lang="th-TH" sz="2400" dirty="0">
                <a:latin typeface="Angsana New"/>
                <a:cs typeface="Angsana New"/>
              </a:rPr>
              <a:t>เฉพาะของ</a:t>
            </a:r>
            <a:r>
              <a:rPr lang="th-TH" sz="2400" dirty="0" smtClean="0">
                <a:latin typeface="Angsana New"/>
                <a:cs typeface="Angsana New"/>
              </a:rPr>
              <a:t>องค์กรไว้ด้วย</a:t>
            </a:r>
            <a:r>
              <a:rPr lang="th-TH" sz="2400" dirty="0">
                <a:latin typeface="Angsana New"/>
                <a:cs typeface="Angsana New"/>
              </a:rPr>
              <a:t>การ</a:t>
            </a:r>
            <a:r>
              <a:rPr lang="th-TH" sz="2400" dirty="0" smtClean="0">
                <a:latin typeface="Angsana New"/>
                <a:cs typeface="Angsana New"/>
              </a:rPr>
              <a:t>เข้ารหัส</a:t>
            </a:r>
            <a:r>
              <a:rPr lang="th-TH" sz="2400" dirty="0">
                <a:latin typeface="Angsana New"/>
                <a:cs typeface="Angsana New"/>
              </a:rPr>
              <a:t>ลับกลุ่ม (</a:t>
            </a:r>
            <a:r>
              <a:rPr lang="en-US" sz="2400" dirty="0">
                <a:latin typeface="Angsana New"/>
                <a:cs typeface="Angsana New"/>
              </a:rPr>
              <a:t>packet encryption) </a:t>
            </a:r>
            <a:r>
              <a:rPr lang="th-TH" sz="2400" dirty="0">
                <a:latin typeface="Angsana New"/>
                <a:cs typeface="Angsana New"/>
              </a:rPr>
              <a:t>เพื่อ</a:t>
            </a:r>
            <a:r>
              <a:rPr lang="th-TH" sz="2400" dirty="0" smtClean="0">
                <a:latin typeface="Angsana New"/>
                <a:cs typeface="Angsana New"/>
              </a:rPr>
              <a:t>ให้ข้อมูล</a:t>
            </a:r>
            <a:r>
              <a:rPr lang="th-TH" sz="2400" dirty="0">
                <a:latin typeface="Angsana New"/>
                <a:cs typeface="Angsana New"/>
              </a:rPr>
              <a:t>มีความปลอดภัยมากขึ้น </a:t>
            </a:r>
            <a:r>
              <a:rPr lang="th-TH" sz="2400" dirty="0" smtClean="0">
                <a:latin typeface="Angsana New"/>
                <a:cs typeface="Angsana New"/>
              </a:rPr>
              <a:t>ก่อนส่ง</a:t>
            </a:r>
            <a:r>
              <a:rPr lang="th-TH" sz="2400" dirty="0">
                <a:latin typeface="Angsana New"/>
                <a:cs typeface="Angsana New"/>
              </a:rPr>
              <a:t>ข้อมูลออกไป</a:t>
            </a:r>
            <a:endParaRPr lang="th-TH" sz="2400" dirty="0" smtClean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0936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1"/>
            <a:ext cx="8234970" cy="950027"/>
          </a:xfrm>
        </p:spPr>
        <p:txBody>
          <a:bodyPr>
            <a:normAutofit/>
          </a:bodyPr>
          <a:lstStyle/>
          <a:p>
            <a:r>
              <a:rPr lang="en-US" dirty="0" smtClean="0"/>
              <a:t>Intranet, Extranet, Firewall</a:t>
            </a:r>
            <a:endParaRPr lang="en-US" dirty="0"/>
          </a:p>
        </p:txBody>
      </p:sp>
      <p:pic>
        <p:nvPicPr>
          <p:cNvPr id="7170" name="Picture 2" descr="C:\Users\Zouharis\Documents\Laurie\McGraw Hill Computing Essentials 2013\CE_2013_ArtFiles\ole16821_ch09\ole16821_09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76" y="1410197"/>
            <a:ext cx="6126480" cy="506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86715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วีพีเอ็น</a:t>
            </a:r>
            <a:endParaRPr lang="en-US" sz="3200" b="0" dirty="0">
              <a:latin typeface="Angsana New"/>
              <a:cs typeface="Angsana New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34" y="1600201"/>
            <a:ext cx="6679466" cy="462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77936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06071" y="1676400"/>
            <a:ext cx="9508175" cy="4308938"/>
          </a:xfrm>
          <a:prstGeom prst="rect">
            <a:avLst/>
          </a:prstGeom>
        </p:spPr>
        <p:txBody>
          <a:bodyPr>
            <a:normAutofit/>
          </a:bodyPr>
          <a:lstStyle>
            <a:lvl1pPr marL="205740" indent="-20574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atin typeface="Angsana New"/>
                <a:cs typeface="Angsana New"/>
              </a:rPr>
              <a:t>อาชีพที่เกี่ยวข้องกับไอ</a:t>
            </a:r>
            <a:r>
              <a:rPr lang="th-TH" sz="3200" b="1" dirty="0" smtClean="0">
                <a:latin typeface="Angsana New"/>
                <a:cs typeface="Angsana New"/>
              </a:rPr>
              <a:t>ที มีอะไรบ้าง</a:t>
            </a:r>
            <a:endParaRPr lang="en-US" sz="3200" dirty="0">
              <a:latin typeface="Angsana New"/>
              <a:cs typeface="Angsana New"/>
            </a:endParaRPr>
          </a:p>
          <a:p>
            <a:r>
              <a:rPr lang="th-TH" sz="3200" b="1" dirty="0">
                <a:latin typeface="Angsana New"/>
                <a:cs typeface="Angsana New"/>
              </a:rPr>
              <a:t>มองไปใน</a:t>
            </a:r>
            <a:r>
              <a:rPr lang="th-TH" sz="3200" b="1" dirty="0" smtClean="0">
                <a:latin typeface="Angsana New"/>
                <a:cs typeface="Angsana New"/>
              </a:rPr>
              <a:t>อนาคต เทคโนโลยีจะพัฒนาอะไรบ้าง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519517" y="0"/>
            <a:ext cx="10661923" cy="118872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 New"/>
                <a:cs typeface="Angsana New"/>
              </a:rPr>
              <a:t>ข้อคิด</a:t>
            </a:r>
            <a:endParaRPr lang="en-US" sz="3200" b="0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555628097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บทนำ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5410200" cy="4393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latin typeface="Angsana New"/>
                <a:cs typeface="Angsana New"/>
              </a:rPr>
              <a:t>อำนาจของการสื่อสารได้ขยายตัวไปอย่างมาก อันเนื่องมากจากระบบเครือข่ายของการสื่อสารมีความยืดหยุ่นมากขึ้น โครงข่ายอินเทอร์เน็ตได้พัฒนาโครงข่ายไปหลายรูปแบบ </a:t>
            </a:r>
            <a:r>
              <a:rPr lang="th-TH" sz="2800" dirty="0" smtClean="0">
                <a:latin typeface="Angsana New"/>
                <a:cs typeface="Angsana New"/>
              </a:rPr>
              <a:t>ทำ</a:t>
            </a:r>
            <a:r>
              <a:rPr lang="th-TH" sz="2800" dirty="0">
                <a:latin typeface="Angsana New"/>
                <a:cs typeface="Angsana New"/>
              </a:rPr>
              <a:t>ให้สามารถกระจายสัญญาณได้ครอบคลุมมากขึ้น การส่งข้อมูลด้วยความเร็วสูงจากเครื่องคอมพิวเตอร์ไปกับสายสัญญาณโทรศัพท์บ้าน และการส่งข้อมูลด้วยความเร็วสูงไปกับสายเคเบิลชนิดต่างๆ รวมถึงสายเคเบิลใยแก้วนำแสง </a:t>
            </a:r>
            <a:r>
              <a:rPr lang="th-TH" sz="2800" dirty="0" smtClean="0">
                <a:latin typeface="Angsana New"/>
                <a:cs typeface="Angsana New"/>
              </a:rPr>
              <a:t>ทำ</a:t>
            </a:r>
            <a:r>
              <a:rPr lang="th-TH" sz="2800" dirty="0">
                <a:latin typeface="Angsana New"/>
                <a:cs typeface="Angsana New"/>
              </a:rPr>
              <a:t>ให้รองรับการสื่อสารข้อมูลทุกรูปแบบ เช่น ภาพ เสียง วิดีโอ </a:t>
            </a:r>
            <a:r>
              <a:rPr lang="th-TH" sz="2800" dirty="0" smtClean="0">
                <a:latin typeface="Angsana New"/>
                <a:cs typeface="Angsana New"/>
              </a:rPr>
              <a:t>ข้อความ</a:t>
            </a:r>
            <a:endParaRPr lang="en-US" sz="2800" dirty="0" smtClean="0">
              <a:latin typeface="Angsana New"/>
              <a:cs typeface="Angsana New"/>
            </a:endParaRPr>
          </a:p>
          <a:p>
            <a:pPr marL="0" indent="0">
              <a:buNone/>
            </a:pPr>
            <a:endParaRPr lang="en-US" sz="2800" dirty="0">
              <a:latin typeface="Angsana New"/>
              <a:cs typeface="Angsana New"/>
            </a:endParaRPr>
          </a:p>
        </p:txBody>
      </p:sp>
      <p:pic>
        <p:nvPicPr>
          <p:cNvPr id="5" name="Picture 5" descr="C:\Users\Glen\Documents\McGraw-Hill\OLeary-CE2012\ART\ole16805_ch09\ole16805_cut0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981200"/>
            <a:ext cx="222520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56852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การสื่อสาร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h-TH" sz="2400" dirty="0">
                <a:latin typeface="Angsana New"/>
                <a:cs typeface="Angsana New"/>
              </a:rPr>
              <a:t>เทคโนโลยีการสื่อสารด้วยเครื่องคอมพิวเตอร์ แท็บเล็ต หรือใช้สมาร์ทโฟน โดยส่วนใหญ่แล้วในปัจจุบันจะใช้งานในลักษณะของการแลกเปลี่ยนข้อมูลต่างๆ ระหว่างบุคคล หรือ แลกเปลี่ยนข้อมูลเป็นกลุ่ม ซึ่งมีแอฟฟลิเคชั่นที่รองรับการรับส่งข้อมูลทุก</a:t>
            </a:r>
            <a:r>
              <a:rPr lang="th-TH" sz="2400" dirty="0" smtClean="0">
                <a:latin typeface="Angsana New"/>
                <a:cs typeface="Angsana New"/>
              </a:rPr>
              <a:t>รูปแบบ</a:t>
            </a:r>
            <a:r>
              <a:rPr lang="en-US" sz="2400" dirty="0" smtClean="0">
                <a:latin typeface="Angsana New"/>
                <a:cs typeface="Angsana New"/>
              </a:rPr>
              <a:t>  </a:t>
            </a:r>
          </a:p>
          <a:p>
            <a:pPr>
              <a:defRPr/>
            </a:pPr>
            <a:r>
              <a:rPr lang="th-TH" sz="2400" b="1" dirty="0" smtClean="0">
                <a:latin typeface="Angsana New"/>
                <a:cs typeface="Angsana New"/>
              </a:rPr>
              <a:t>อี</a:t>
            </a:r>
            <a:r>
              <a:rPr lang="th-TH" sz="2400" b="1" dirty="0" err="1" smtClean="0">
                <a:latin typeface="Angsana New"/>
                <a:cs typeface="Angsana New"/>
              </a:rPr>
              <a:t>เมล</a:t>
            </a:r>
            <a:r>
              <a:rPr lang="th-TH" sz="2400" b="1" dirty="0" smtClean="0">
                <a:latin typeface="Angsana New"/>
                <a:cs typeface="Angsana New"/>
              </a:rPr>
              <a:t> </a:t>
            </a:r>
            <a:r>
              <a:rPr lang="en-US" sz="2400" b="1" dirty="0">
                <a:latin typeface="Angsana New"/>
                <a:cs typeface="Angsana New"/>
              </a:rPr>
              <a:t>(e-mail</a:t>
            </a:r>
            <a:r>
              <a:rPr lang="en-US" sz="2400" b="1" dirty="0" smtClean="0">
                <a:latin typeface="Angsana New"/>
                <a:cs typeface="Angsana New"/>
              </a:rPr>
              <a:t>)</a:t>
            </a:r>
          </a:p>
          <a:p>
            <a:pPr>
              <a:defRPr/>
            </a:pPr>
            <a:r>
              <a:rPr lang="th-TH" sz="2400" b="1" dirty="0">
                <a:latin typeface="Angsana New"/>
                <a:cs typeface="Angsana New"/>
              </a:rPr>
              <a:t>อินสแตนท์เมสเซจจิง </a:t>
            </a:r>
            <a:r>
              <a:rPr lang="en-US" sz="2400" b="1" dirty="0">
                <a:latin typeface="Angsana New"/>
                <a:cs typeface="Angsana New"/>
              </a:rPr>
              <a:t>(Instant Massaging</a:t>
            </a:r>
            <a:r>
              <a:rPr lang="th-TH" sz="2400" b="1" dirty="0">
                <a:latin typeface="Angsana New"/>
                <a:cs typeface="Angsana New"/>
              </a:rPr>
              <a:t> </a:t>
            </a:r>
            <a:r>
              <a:rPr lang="en-US" sz="2400" b="1" dirty="0">
                <a:latin typeface="Angsana New"/>
                <a:cs typeface="Angsana New"/>
              </a:rPr>
              <a:t>: IM)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endParaRPr lang="en-US" sz="2400" dirty="0" smtClean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400" b="1" dirty="0">
                <a:latin typeface="Angsana New"/>
                <a:cs typeface="Angsana New"/>
              </a:rPr>
              <a:t>อินเทอร์เน็ตเทเลโฟน</a:t>
            </a:r>
            <a:r>
              <a:rPr lang="en-US" sz="2400" b="1" dirty="0">
                <a:latin typeface="Angsana New"/>
                <a:cs typeface="Angsana New"/>
              </a:rPr>
              <a:t> (Internet telephone)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endParaRPr lang="en-US" sz="2400" dirty="0" smtClean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400" b="1" dirty="0">
                <a:latin typeface="Angsana New"/>
                <a:cs typeface="Angsana New"/>
              </a:rPr>
              <a:t>อีคอมเมิร์ซ</a:t>
            </a:r>
            <a:r>
              <a:rPr lang="en-US" sz="2400" b="1" dirty="0">
                <a:latin typeface="Angsana New"/>
                <a:cs typeface="Angsana New"/>
              </a:rPr>
              <a:t> (Electronic Commerce)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endParaRPr lang="en-US" sz="2400" dirty="0" smtClean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400" b="1" dirty="0">
                <a:latin typeface="Angsana New"/>
                <a:cs typeface="Angsana New"/>
              </a:rPr>
              <a:t>โซเชียลเน็ตเวิร์ค </a:t>
            </a:r>
            <a:r>
              <a:rPr lang="en-US" sz="2400" b="1" dirty="0">
                <a:latin typeface="Angsana New"/>
                <a:cs typeface="Angsana New"/>
              </a:rPr>
              <a:t>(Social Network)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endParaRPr lang="en-US" sz="2400" dirty="0" smtClean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400" b="1" dirty="0">
                <a:latin typeface="Angsana New"/>
                <a:cs typeface="Angsana New"/>
              </a:rPr>
              <a:t>วิดีโอคอนเฟอเรนซ์ </a:t>
            </a:r>
            <a:r>
              <a:rPr lang="en-US" sz="2400" b="1" dirty="0">
                <a:latin typeface="Angsana New"/>
                <a:cs typeface="Angsana New"/>
              </a:rPr>
              <a:t>(Video conference)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endParaRPr lang="en-US" sz="2400" dirty="0" smtClean="0">
              <a:latin typeface="Angsana New"/>
              <a:cs typeface="Angsana New"/>
            </a:endParaRPr>
          </a:p>
          <a:p>
            <a:pPr marL="0" indent="0">
              <a:buNone/>
              <a:defRPr/>
            </a:pPr>
            <a:endParaRPr lang="en-US" sz="24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04205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178"/>
            <a:ext cx="8274334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การเชื่อมต่อ </a:t>
            </a:r>
            <a:r>
              <a:rPr lang="en-US" sz="3200" dirty="0">
                <a:latin typeface="Angsana New"/>
                <a:cs typeface="Angsana New"/>
              </a:rPr>
              <a:t>(Connectivity)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096000" cy="4393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latin typeface="Angsana New"/>
                <a:cs typeface="Angsana New"/>
              </a:rPr>
              <a:t>การเชื่อมต่ออุปกรณ์สื่อสารทุกชนิด เช่น เครื่องคอมพิวเตอร์ สมาร์ทโฟนเข้ากับระบบเครือข่าย เป็นแนวความคิดเพื่อต้องการเชื่อมโยงให้ผู้ใช้สามารถเข้าถึง ทรัพยากรในเครือข่ายได้ </a:t>
            </a:r>
            <a:endParaRPr lang="en-US" sz="2400" dirty="0" smtClean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วิวัฒนาการของระบบไร้สาย</a:t>
            </a:r>
            <a:endParaRPr lang="en-US" sz="2400" dirty="0">
              <a:latin typeface="Angsana New"/>
              <a:cs typeface="Angsana New"/>
            </a:endParaRPr>
          </a:p>
          <a:p>
            <a:pPr lvl="1"/>
            <a:r>
              <a:rPr lang="th-TH" sz="2000" dirty="0">
                <a:latin typeface="Angsana New"/>
                <a:cs typeface="Angsana New"/>
              </a:rPr>
              <a:t>ระบบไร้สายถือได้ว่าเป็นการเปลี่ยนแปลงที่สำคัญมากที่ได้เปลี่ยนระบบการเชื่อมต่อของระบบสื่อสารไปอย่างมาก ทำให้การพัฒนาอุปกรณ์สื่อสารเพื่อรองรับการปฏิวัติเครือข่ายไร้สายออกมาจำนวนมาก เช่น แท็บเล็ต และสมาร์ทโฟนต่างๆ  ซึ่งได้รับการตอบรับในกลุ่มผู้ใช้งานจำนวนมาก ทั้งในกลุ่มการศึกษา  กลุ่มผู้ใช้งานทางธุรกิจ และกลุ่มผู้ใช้งานอื่นๆ ในปัจจุบันจำนวนสมาร์ทโฟนได้เพิ่มจำนวนขึ้นอย่างรวดเร็ว ในขณะที่ระบบเครือข่ายไร้สายก็ได้ขยายตัวเพิ่มขึ้นอย่างรวดเร็ว เพื่อรองรับผู้ใช้งานจากทุกสถานที่ และทุกเวลา</a:t>
            </a:r>
            <a:r>
              <a:rPr lang="en-US" sz="2000" dirty="0">
                <a:latin typeface="Angsana New"/>
                <a:cs typeface="Angsana New"/>
              </a:rPr>
              <a:t> </a:t>
            </a:r>
          </a:p>
        </p:txBody>
      </p:sp>
      <p:pic>
        <p:nvPicPr>
          <p:cNvPr id="1026" name="Picture 2" descr="C:\Users\Zouharis\Documents\Laurie\McGraw Hill Computing Essentials 2013\CE_2013_ArtFiles\ole16821_ch09\ole16821_0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09" y="2743201"/>
            <a:ext cx="2834640" cy="18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613590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245"/>
            <a:ext cx="8274334" cy="1143000"/>
          </a:xfrm>
        </p:spPr>
        <p:txBody>
          <a:bodyPr/>
          <a:lstStyle/>
          <a:p>
            <a:r>
              <a:rPr lang="th-TH" dirty="0">
                <a:latin typeface="Angsana New"/>
                <a:cs typeface="Angsana New"/>
              </a:rPr>
              <a:t>ระบบการสื่อสาร</a:t>
            </a:r>
            <a:r>
              <a:rPr lang="en-US" dirty="0">
                <a:latin typeface="Angsana New"/>
                <a:cs typeface="Angsana New"/>
              </a:rPr>
              <a:t> (communication systems)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65726"/>
            <a:ext cx="9508175" cy="4308938"/>
          </a:xfrm>
        </p:spPr>
        <p:txBody>
          <a:bodyPr/>
          <a:lstStyle/>
          <a:p>
            <a:r>
              <a:rPr lang="th-TH" sz="2800" dirty="0" smtClean="0">
                <a:latin typeface="Angsana New"/>
                <a:cs typeface="Angsana New"/>
              </a:rPr>
              <a:t>องค์ประกอบพื้นฐานของระบบสื่อสารมีดังนี้</a:t>
            </a:r>
            <a:endParaRPr lang="en-US" sz="2800" dirty="0" smtClean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อุปกรณ์ส่งและรับข้อมูล</a:t>
            </a:r>
            <a:r>
              <a:rPr lang="en-US" sz="2400" b="1" dirty="0">
                <a:latin typeface="Angsana New"/>
                <a:cs typeface="Angsana New"/>
              </a:rPr>
              <a:t> (sending and receiving devices)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endParaRPr lang="th-TH" sz="2400" dirty="0" smtClean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ช่องทางสื่อสาร</a:t>
            </a:r>
            <a:r>
              <a:rPr lang="en-US" sz="2400" b="1" dirty="0">
                <a:latin typeface="Angsana New"/>
                <a:cs typeface="Angsana New"/>
              </a:rPr>
              <a:t> (communication channel)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endParaRPr lang="th-TH" sz="2400" dirty="0" smtClean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อุปกรณ์เชื่อมต่อ</a:t>
            </a:r>
            <a:r>
              <a:rPr lang="en-US" sz="2400" b="1" dirty="0">
                <a:latin typeface="Angsana New"/>
                <a:cs typeface="Angsana New"/>
              </a:rPr>
              <a:t> (connection </a:t>
            </a:r>
            <a:r>
              <a:rPr lang="en-US" sz="2400" b="1" dirty="0" smtClean="0">
                <a:latin typeface="Angsana New"/>
                <a:cs typeface="Angsana New"/>
              </a:rPr>
              <a:t>devices</a:t>
            </a:r>
            <a:endParaRPr lang="th-TH" sz="2400" b="1" dirty="0" smtClean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การกำหนดรูปแบบในการขนส่งข้อมูล </a:t>
            </a:r>
            <a:r>
              <a:rPr lang="en-US" sz="2400" b="1" dirty="0">
                <a:latin typeface="Angsana New"/>
                <a:cs typeface="Angsana New"/>
              </a:rPr>
              <a:t>(data transmission specification</a:t>
            </a:r>
            <a:endParaRPr lang="en-US" dirty="0">
              <a:latin typeface="Angsana New"/>
              <a:cs typeface="Angsana New"/>
            </a:endParaRPr>
          </a:p>
        </p:txBody>
      </p:sp>
      <p:pic>
        <p:nvPicPr>
          <p:cNvPr id="2050" name="Picture 2" descr="C:\Users\Zouharis\Documents\Laurie\McGraw Hill Computing Essentials 2013\CE_2013_ArtFiles\ole16821_ch09\ole16821_09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7850128" cy="15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794023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/>
                <a:cs typeface="Angsana New"/>
              </a:rPr>
              <a:t>ช่องทางการสื่อสาร </a:t>
            </a:r>
            <a:r>
              <a:rPr lang="en-US" sz="3600" dirty="0" smtClean="0">
                <a:latin typeface="Angsana New"/>
                <a:cs typeface="Angsana New"/>
              </a:rPr>
              <a:t>(Communication Channels)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ช่องทางการสื่อสาร เป็นองค์ประกอบที่สำคัญของระบบการสื่อสาร เพราะข้อมูลจะต้องอาศัยช่องทางการสื่อสารในการเดินทางจากผู้ส่งไปถึงผู้รับ ซึ่งไม่ว่าจะใช้อุปกรณ์ชนิดไหนในการส่งหรือรับก็ตามก็จะต้องใช้ช่องทางการสื่อสาร ช่องทางการสื่อสารจะมีระยะทางยาวหรือสั้นก็ขึ้นอยู่กับผู้ส่งและผู้รับอยู่ห่างกันแค่ไหน โดยทั่วไปแล้วช่องทางการสื่อสารในปัจจุบันสามารถแบ่งออกได้สองชนิด คือ ช่องทางสื่อสารที่เชื่อมต่อด้วยสายสัญญาณ และช่องทางการสื่อสารที่เชื่อมต่อแบบไร้สาย</a:t>
            </a:r>
            <a:endParaRPr lang="en-US" sz="3200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050799523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/>
                <a:cs typeface="Angsana New"/>
              </a:rPr>
              <a:t>ช่องทางการสื่อสารทางกายภาพ หรือเชื่อมต่อด้วยสายสัญญาณ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600200" y="1752599"/>
            <a:ext cx="9508175" cy="4572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h-TH" sz="2800" b="1" dirty="0">
                <a:latin typeface="Angsana New"/>
                <a:cs typeface="Angsana New"/>
              </a:rPr>
              <a:t>สายตีเกลียวคู่</a:t>
            </a:r>
            <a:r>
              <a:rPr lang="th-TH" sz="2800" dirty="0">
                <a:latin typeface="Angsana New"/>
                <a:cs typeface="Angsana New"/>
              </a:rPr>
              <a:t> (</a:t>
            </a:r>
            <a:r>
              <a:rPr lang="en-US" sz="2800" dirty="0">
                <a:latin typeface="Angsana New"/>
                <a:cs typeface="Angsana New"/>
              </a:rPr>
              <a:t>twisted pair) </a:t>
            </a:r>
            <a:r>
              <a:rPr lang="th-TH" sz="2800" dirty="0">
                <a:latin typeface="Angsana New"/>
                <a:cs typeface="Angsana New"/>
              </a:rPr>
              <a:t>เป็นสายเคเบิลที่ได้รับความนิยมมากที่สุดในปัจจุบัน จะใช้ติดตั้งสำหรับเครือข่ายระยะใกล้ระยะไม่เกิน </a:t>
            </a:r>
            <a:r>
              <a:rPr lang="en-US" sz="2800" dirty="0">
                <a:latin typeface="Angsana New"/>
                <a:cs typeface="Angsana New"/>
              </a:rPr>
              <a:t>100 </a:t>
            </a:r>
            <a:r>
              <a:rPr lang="th-TH" sz="2800" dirty="0">
                <a:latin typeface="Angsana New"/>
                <a:cs typeface="Angsana New"/>
              </a:rPr>
              <a:t>เมตร</a:t>
            </a:r>
            <a:endParaRPr lang="en-US" sz="2800" dirty="0">
              <a:latin typeface="Angsana New"/>
              <a:cs typeface="Angsana New"/>
            </a:endParaRPr>
          </a:p>
          <a:p>
            <a:r>
              <a:rPr lang="th-TH" sz="2800" b="1" dirty="0">
                <a:latin typeface="Angsana New"/>
                <a:cs typeface="Angsana New"/>
              </a:rPr>
              <a:t>สายโคแอกซ์เชียล</a:t>
            </a:r>
            <a:r>
              <a:rPr lang="th-TH" sz="2800" dirty="0">
                <a:latin typeface="Angsana New"/>
                <a:cs typeface="Angsana New"/>
              </a:rPr>
              <a:t> (</a:t>
            </a:r>
            <a:r>
              <a:rPr lang="en-US" sz="2800" dirty="0">
                <a:latin typeface="Angsana New"/>
                <a:cs typeface="Angsana New"/>
              </a:rPr>
              <a:t>coaxial cable</a:t>
            </a:r>
            <a:r>
              <a:rPr lang="th-TH" sz="2800" dirty="0">
                <a:latin typeface="Angsana New"/>
                <a:cs typeface="Angsana New"/>
              </a:rPr>
              <a:t>)</a:t>
            </a:r>
            <a:r>
              <a:rPr lang="en-US" sz="2800" b="1" dirty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เป็นสายสื่อสารขนาดกลางที่มีฉนวนที่ดีกว่าสายตีเกลียวคู่ทำให้ส่งข้อมูลได้ด้วยความเร็วที่สูงกว่าและระยะทางที่ไกล</a:t>
            </a:r>
            <a:r>
              <a:rPr lang="th-TH" sz="2800" dirty="0" smtClean="0">
                <a:latin typeface="Angsana New"/>
                <a:cs typeface="Angsana New"/>
              </a:rPr>
              <a:t>กว่าแต่ไม่เกิน 500 เมตร</a:t>
            </a:r>
          </a:p>
          <a:p>
            <a:r>
              <a:rPr lang="th-TH" sz="2800" b="1" dirty="0">
                <a:latin typeface="Angsana New"/>
                <a:cs typeface="Angsana New"/>
              </a:rPr>
              <a:t>เคเบิลเส้นใยนำแสง</a:t>
            </a:r>
            <a:r>
              <a:rPr lang="th-TH" sz="2800" dirty="0">
                <a:latin typeface="Angsana New"/>
                <a:cs typeface="Angsana New"/>
              </a:rPr>
              <a:t> (</a:t>
            </a:r>
            <a:r>
              <a:rPr lang="en-US" sz="2800" dirty="0">
                <a:latin typeface="Angsana New"/>
                <a:cs typeface="Angsana New"/>
              </a:rPr>
              <a:t>fiber optic cable) </a:t>
            </a:r>
            <a:r>
              <a:rPr lang="th-TH" sz="2800" dirty="0" smtClean="0">
                <a:latin typeface="Angsana New"/>
                <a:cs typeface="Angsana New"/>
              </a:rPr>
              <a:t>เป็นสายสัญญาณมีป</a:t>
            </a:r>
            <a:r>
              <a:rPr lang="th-TH" sz="2800" dirty="0">
                <a:latin typeface="Angsana New"/>
                <a:cs typeface="Angsana New"/>
              </a:rPr>
              <a:t>ระสิทธิภาพในการส่งข้อมูลได้สูง</a:t>
            </a:r>
            <a:r>
              <a:rPr lang="th-TH" sz="2800" dirty="0" smtClean="0">
                <a:latin typeface="Angsana New"/>
                <a:cs typeface="Angsana New"/>
              </a:rPr>
              <a:t>ที่สุด และส่งสัญญาณได้ระยะทางไกลที่สุด</a:t>
            </a:r>
          </a:p>
          <a:p>
            <a:endParaRPr lang="en-US" sz="2800" dirty="0">
              <a:latin typeface="Angsana New"/>
              <a:cs typeface="Angsana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3600" y="563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23617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ช่องทางการสื่อสารที่เชื่อมต่อแบบไร้</a:t>
            </a:r>
            <a:r>
              <a:rPr lang="th-TH" sz="3200" dirty="0" smtClean="0">
                <a:latin typeface="Angsana New"/>
                <a:cs typeface="Angsana New"/>
              </a:rPr>
              <a:t>สาย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00200" y="1600200"/>
            <a:ext cx="9508175" cy="4308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latin typeface="Angsana New"/>
                <a:cs typeface="Angsana New"/>
              </a:rPr>
              <a:t>ช่องทางสื่อสารที่เชื่อมต่อแบบไร้สาย จะไม่สามารถมองเห็นได้ทางกายภาพ เนื่องจากข้อมูลจากผู้ส่งไปยังผู้รับ จะกลายเป็นสัญญาณที่กระจายไปทางอากาศ ระยะทางที่ข้อมูลสามารถเดินทางไปได้นั้นขึ้นอยู่กับชนิดของเครือข่ายไร้สาย เพราะเครือข่ายแต่ละชนิดมีความสามารถในการรับส่งข้อมูลงระยะทางที่ต่างกันและเหมาะสมกับสภาพแวดล้อม</a:t>
            </a:r>
            <a:r>
              <a:rPr lang="th-TH" sz="2400" dirty="0" smtClean="0">
                <a:latin typeface="Angsana New"/>
                <a:cs typeface="Angsana New"/>
              </a:rPr>
              <a:t>ที่ต่างกัน เช่น</a:t>
            </a:r>
          </a:p>
          <a:p>
            <a:r>
              <a:rPr lang="th-TH" sz="2400" b="1" dirty="0">
                <a:latin typeface="Angsana New"/>
                <a:cs typeface="Angsana New"/>
              </a:rPr>
              <a:t>การเชื่อมต่อผ่านเครือข่าย</a:t>
            </a:r>
            <a:r>
              <a:rPr lang="th-TH" sz="2400" b="1" dirty="0" smtClean="0">
                <a:latin typeface="Angsana New"/>
                <a:cs typeface="Angsana New"/>
              </a:rPr>
              <a:t>โทรศัพท์เคลื่อนที่ เช่น </a:t>
            </a:r>
            <a:r>
              <a:rPr lang="th-TH" sz="2400" dirty="0">
                <a:latin typeface="Angsana New"/>
                <a:cs typeface="Angsana New"/>
              </a:rPr>
              <a:t>เครือข่าย </a:t>
            </a:r>
            <a:r>
              <a:rPr lang="en-US" sz="2400" dirty="0">
                <a:latin typeface="Angsana New"/>
                <a:cs typeface="Angsana New"/>
              </a:rPr>
              <a:t>3G, 4G, AIS, True, CAT, GSM and </a:t>
            </a:r>
            <a:r>
              <a:rPr lang="en-US" sz="2400" dirty="0" smtClean="0">
                <a:latin typeface="Angsana New"/>
                <a:cs typeface="Angsana New"/>
              </a:rPr>
              <a:t>DTEC</a:t>
            </a:r>
            <a:endParaRPr lang="th-TH" sz="2400" dirty="0" smtClean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การเชื่อมต่อผ่านเครือข่ายไวไฟร์</a:t>
            </a:r>
            <a:r>
              <a:rPr lang="th-TH" sz="2400" dirty="0">
                <a:latin typeface="Angsana New"/>
                <a:cs typeface="Angsana New"/>
              </a:rPr>
              <a:t> </a:t>
            </a:r>
            <a:r>
              <a:rPr lang="en-US" sz="2400" dirty="0">
                <a:latin typeface="Angsana New"/>
                <a:cs typeface="Angsana New"/>
              </a:rPr>
              <a:t>(Wireless fidelity :</a:t>
            </a:r>
            <a:r>
              <a:rPr lang="th-TH" sz="2400" dirty="0">
                <a:latin typeface="Angsana New"/>
                <a:cs typeface="Angsana New"/>
              </a:rPr>
              <a:t> </a:t>
            </a:r>
            <a:r>
              <a:rPr lang="en-US" sz="2400" dirty="0">
                <a:latin typeface="Angsana New"/>
                <a:cs typeface="Angsana New"/>
              </a:rPr>
              <a:t>Wi-Fi)  </a:t>
            </a:r>
            <a:r>
              <a:rPr lang="th-TH" sz="2400" dirty="0">
                <a:latin typeface="Angsana New"/>
                <a:cs typeface="Angsana New"/>
              </a:rPr>
              <a:t>เป็นระบบเครือข่ายที่ต้องมีอุปกรณ์กระจายสัญญาณ  </a:t>
            </a:r>
            <a:r>
              <a:rPr lang="en-US" sz="2400" dirty="0">
                <a:latin typeface="Angsana New"/>
                <a:cs typeface="Angsana New"/>
              </a:rPr>
              <a:t>(Wireless Access Point)</a:t>
            </a:r>
            <a:r>
              <a:rPr lang="th-TH" sz="2400" dirty="0">
                <a:latin typeface="Angsana New"/>
                <a:cs typeface="Angsana New"/>
              </a:rPr>
              <a:t> </a:t>
            </a:r>
            <a:endParaRPr lang="th-TH" sz="2400" dirty="0" smtClean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การเชื่อมต่อผ่านเครือข่ายดาวเทียม </a:t>
            </a:r>
            <a:r>
              <a:rPr lang="en-US" sz="2400" b="1" dirty="0">
                <a:latin typeface="Angsana New"/>
                <a:cs typeface="Angsana New"/>
              </a:rPr>
              <a:t>(satellite)</a:t>
            </a:r>
            <a:r>
              <a:rPr lang="th-TH" sz="2400" dirty="0">
                <a:latin typeface="Angsana New"/>
                <a:cs typeface="Angsana New"/>
              </a:rPr>
              <a:t> </a:t>
            </a:r>
            <a:endParaRPr lang="th-TH" sz="2400" dirty="0" smtClean="0">
              <a:latin typeface="Angsana New"/>
              <a:cs typeface="Angsana New"/>
            </a:endParaRPr>
          </a:p>
          <a:p>
            <a:r>
              <a:rPr lang="th-TH" sz="2400" dirty="0">
                <a:latin typeface="Angsana New"/>
                <a:cs typeface="Angsana New"/>
              </a:rPr>
              <a:t>การเชื่อมต่อผ่านเครือข่ายไมโครเวฟ </a:t>
            </a:r>
            <a:r>
              <a:rPr lang="en-US" sz="2400" dirty="0">
                <a:latin typeface="Angsana New"/>
                <a:cs typeface="Angsana New"/>
              </a:rPr>
              <a:t>(Microwave)</a:t>
            </a:r>
          </a:p>
          <a:p>
            <a:r>
              <a:rPr lang="th-TH" sz="2400" b="1" dirty="0">
                <a:latin typeface="Angsana New"/>
                <a:cs typeface="Angsana New"/>
              </a:rPr>
              <a:t>การเชื่อมต่อผ่านเครือข่ายบลูทูธ </a:t>
            </a:r>
            <a:r>
              <a:rPr lang="en-US" sz="2400" b="1" dirty="0">
                <a:latin typeface="Angsana New"/>
                <a:cs typeface="Angsana New"/>
              </a:rPr>
              <a:t>(</a:t>
            </a:r>
            <a:r>
              <a:rPr lang="en-US" sz="2400" dirty="0">
                <a:latin typeface="Angsana New"/>
                <a:cs typeface="Angsana New"/>
              </a:rPr>
              <a:t>Bluetooth) </a:t>
            </a:r>
            <a:endParaRPr lang="th-TH" sz="2400" dirty="0" smtClean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อินฟราเรด </a:t>
            </a:r>
            <a:r>
              <a:rPr lang="en-US" sz="2400" dirty="0">
                <a:latin typeface="Angsana New"/>
                <a:cs typeface="Angsana New"/>
              </a:rPr>
              <a:t>(Infrared) </a:t>
            </a:r>
          </a:p>
          <a:p>
            <a:endParaRPr lang="en-US" sz="2400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438396951"/>
      </p:ext>
    </p:extLst>
  </p:cSld>
  <p:clrMapOvr>
    <a:masterClrMapping/>
  </p:clrMapOvr>
  <p:transition xmlns:p14="http://schemas.microsoft.com/office/powerpoint/2010/main"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E2015Theme">
  <a:themeElements>
    <a:clrScheme name="CE colors 2015">
      <a:dk1>
        <a:sysClr val="windowText" lastClr="000000"/>
      </a:dk1>
      <a:lt1>
        <a:sysClr val="window" lastClr="FFFFFF"/>
      </a:lt1>
      <a:dk2>
        <a:srgbClr val="7A96BE"/>
      </a:dk2>
      <a:lt2>
        <a:srgbClr val="DAD7BE"/>
      </a:lt2>
      <a:accent1>
        <a:srgbClr val="239FC6"/>
      </a:accent1>
      <a:accent2>
        <a:srgbClr val="F79757"/>
      </a:accent2>
      <a:accent3>
        <a:srgbClr val="899F77"/>
      </a:accent3>
      <a:accent4>
        <a:srgbClr val="FFE894"/>
      </a:accent4>
      <a:accent5>
        <a:srgbClr val="B33925"/>
      </a:accent5>
      <a:accent6>
        <a:srgbClr val="5B57A6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2015Theme" id="{B0661E8E-E36E-4532-9CA6-959E3B7E921D}" vid="{606AAE9F-0D9B-43EC-9713-F9A402890F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CE2015Theme</Template>
  <TotalTime>568</TotalTime>
  <Words>3240</Words>
  <Application>Microsoft Macintosh PowerPoint</Application>
  <PresentationFormat>Custom</PresentationFormat>
  <Paragraphs>190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CE2015Theme</vt:lpstr>
      <vt:lpstr>การสื่อสารและระบบเครือข่าย </vt:lpstr>
      <vt:lpstr>วัตถุประสงค์</vt:lpstr>
      <vt:lpstr>บทนำ</vt:lpstr>
      <vt:lpstr>การสื่อสาร</vt:lpstr>
      <vt:lpstr> การเชื่อมต่อ (Connectivity)</vt:lpstr>
      <vt:lpstr>ระบบการสื่อสาร (communication systems)</vt:lpstr>
      <vt:lpstr>ช่องทางการสื่อสาร (Communication Channels)</vt:lpstr>
      <vt:lpstr>ช่องทางการสื่อสารทางกายภาพ หรือเชื่อมต่อด้วยสายสัญญาณ</vt:lpstr>
      <vt:lpstr>ช่องทางการสื่อสารที่เชื่อมต่อแบบไร้สาย</vt:lpstr>
      <vt:lpstr>ชนิดของการให้บริการ (Connection Service)</vt:lpstr>
      <vt:lpstr>แบนด์วิดท์ (bandwidth) </vt:lpstr>
      <vt:lpstr>โพรโทรคอล (protocol)</vt:lpstr>
      <vt:lpstr>เครือข่ายคอมพิวเตอร์ (computer network) </vt:lpstr>
      <vt:lpstr>ชนิดของเครือข่ายคอมพิวเตอร์</vt:lpstr>
      <vt:lpstr>สถาปัตยกรรมเครือข่าย (network architecture) </vt:lpstr>
      <vt:lpstr>เครือข่ายแบบดาว (star network) </vt:lpstr>
      <vt:lpstr>เครือข่ายแบบทรี (tree network) </vt:lpstr>
      <vt:lpstr>เครือข่ายแบบผสมผสาน (Mesh Network) </vt:lpstr>
      <vt:lpstr>สถาปัตยกรรมเครือข่าย (network architecture)  ต่อ</vt:lpstr>
      <vt:lpstr>เครือข่ายสำหรับองค์กร (Organizational Networks)</vt:lpstr>
      <vt:lpstr>ความปลอดภัยของระบบเครือข่าย</vt:lpstr>
      <vt:lpstr>Intranet, Extranet, Firewall</vt:lpstr>
      <vt:lpstr>วีพีเอ็น</vt:lpstr>
      <vt:lpstr>ข้อคิด</vt:lpstr>
    </vt:vector>
  </TitlesOfParts>
  <Company>Glendale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and Networks</dc:title>
  <dc:creator>Rachelle</dc:creator>
  <cp:lastModifiedBy>Sasalak Tongkaw</cp:lastModifiedBy>
  <cp:revision>52</cp:revision>
  <cp:lastPrinted>2013-12-23T15:35:47Z</cp:lastPrinted>
  <dcterms:created xsi:type="dcterms:W3CDTF">2012-12-09T20:50:32Z</dcterms:created>
  <dcterms:modified xsi:type="dcterms:W3CDTF">2015-06-02T14:00:13Z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85860E34-8D90-48E8-BDE1-30120A5DF0B2</vt:lpwstr>
  </property>
  <property fmtid="{D5CDD505-2E9C-101B-9397-08002B2CF9AE}" pid="3" name="ArticulatePath">
    <vt:lpwstr>OLeary_CE_2015_PPT_Ch08</vt:lpwstr>
  </property>
</Properties>
</file>