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5"/>
  </p:notesMasterIdLst>
  <p:sldIdLst>
    <p:sldId id="283" r:id="rId2"/>
    <p:sldId id="258" r:id="rId3"/>
    <p:sldId id="284" r:id="rId4"/>
    <p:sldId id="260" r:id="rId5"/>
    <p:sldId id="261"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80" r:id="rId22"/>
    <p:sldId id="281" r:id="rId23"/>
    <p:sldId id="2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ลักษณะชุดรูปแบบ 1 - เน้น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ลักษณะสีอ่อน 3 - เน้น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84604" autoAdjust="0"/>
  </p:normalViewPr>
  <p:slideViewPr>
    <p:cSldViewPr>
      <p:cViewPr varScale="1">
        <p:scale>
          <a:sx n="63" d="100"/>
          <a:sy n="63" d="100"/>
        </p:scale>
        <p:origin x="10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C823D-3321-4A61-B67A-9DE68E4A33FD}" type="datetimeFigureOut">
              <a:rPr lang="en-US" smtClean="0"/>
              <a:pPr/>
              <a:t>5/28/2015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40394-7308-4872-8265-052BFAACF10A}" type="slidenum">
              <a:rPr lang="en-US" smtClean="0"/>
              <a:pPr/>
              <a:t>‹#›</a:t>
            </a:fld>
            <a:endParaRPr lang="en-US" dirty="0"/>
          </a:p>
        </p:txBody>
      </p:sp>
    </p:spTree>
    <p:extLst>
      <p:ext uri="{BB962C8B-B14F-4D97-AF65-F5344CB8AC3E}">
        <p14:creationId xmlns:p14="http://schemas.microsoft.com/office/powerpoint/2010/main" val="237950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a:t>
            </a:fld>
            <a:endParaRPr lang="en-US" dirty="0"/>
          </a:p>
        </p:txBody>
      </p:sp>
    </p:spTree>
    <p:extLst>
      <p:ext uri="{BB962C8B-B14F-4D97-AF65-F5344CB8AC3E}">
        <p14:creationId xmlns:p14="http://schemas.microsoft.com/office/powerpoint/2010/main" val="33071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15000"/>
              </a:spcBef>
              <a:buFontTx/>
              <a:buNone/>
            </a:pPr>
            <a:r>
              <a:rPr lang="en-US" dirty="0" smtClean="0"/>
              <a:t>CD stands for compact disc</a:t>
            </a:r>
          </a:p>
          <a:p>
            <a:pPr eaLnBrk="1" hangingPunct="1">
              <a:spcBef>
                <a:spcPct val="15000"/>
              </a:spcBef>
              <a:buFontTx/>
              <a:buNone/>
            </a:pPr>
            <a:endParaRPr lang="en-US" dirty="0" smtClean="0"/>
          </a:p>
          <a:p>
            <a:pPr eaLnBrk="1" hangingPunct="1">
              <a:spcBef>
                <a:spcPct val="15000"/>
              </a:spcBef>
              <a:buFontTx/>
              <a:buNone/>
            </a:pPr>
            <a:r>
              <a:rPr lang="en-US" dirty="0" smtClean="0"/>
              <a:t>Standard on most computers; can store up to 700 MB on one side</a:t>
            </a:r>
          </a:p>
          <a:p>
            <a:pPr eaLnBrk="1" hangingPunct="1">
              <a:spcBef>
                <a:spcPct val="15000"/>
              </a:spcBef>
              <a:buFontTx/>
              <a:buNone/>
            </a:pPr>
            <a:endParaRPr lang="en-US" dirty="0" smtClean="0"/>
          </a:p>
          <a:p>
            <a:pPr lvl="1" eaLnBrk="1" hangingPunct="1">
              <a:spcBef>
                <a:spcPct val="15000"/>
              </a:spcBef>
              <a:buFontTx/>
              <a:buChar char="•"/>
            </a:pPr>
            <a:r>
              <a:rPr lang="en-US" dirty="0" smtClean="0"/>
              <a:t>Read only: CD-ROM (key term)</a:t>
            </a:r>
          </a:p>
          <a:p>
            <a:pPr lvl="2" eaLnBrk="1" hangingPunct="1">
              <a:spcBef>
                <a:spcPct val="15000"/>
              </a:spcBef>
              <a:buFontTx/>
              <a:buChar char="•"/>
            </a:pPr>
            <a:r>
              <a:rPr lang="en-US" dirty="0" smtClean="0"/>
              <a:t>Commercial music CD</a:t>
            </a:r>
          </a:p>
          <a:p>
            <a:pPr lvl="2" eaLnBrk="1" hangingPunct="1">
              <a:spcBef>
                <a:spcPct val="15000"/>
              </a:spcBef>
              <a:buFontTx/>
              <a:buChar char="•"/>
            </a:pPr>
            <a:r>
              <a:rPr lang="en-US" dirty="0" smtClean="0"/>
              <a:t>Read only means it cannot be written on or erased </a:t>
            </a:r>
          </a:p>
          <a:p>
            <a:pPr lvl="2" eaLnBrk="1" hangingPunct="1">
              <a:spcBef>
                <a:spcPct val="15000"/>
              </a:spcBef>
              <a:buFontTx/>
              <a:buChar char="•"/>
            </a:pPr>
            <a:r>
              <a:rPr lang="en-US" dirty="0" smtClean="0"/>
              <a:t>Used to distribute large databases and references </a:t>
            </a:r>
          </a:p>
          <a:p>
            <a:pPr lvl="1" eaLnBrk="1" hangingPunct="1">
              <a:spcBef>
                <a:spcPct val="15000"/>
              </a:spcBef>
              <a:buFontTx/>
              <a:buChar char="•"/>
            </a:pPr>
            <a:endParaRPr lang="en-US" dirty="0" smtClean="0"/>
          </a:p>
          <a:p>
            <a:pPr lvl="1" eaLnBrk="1" hangingPunct="1">
              <a:spcBef>
                <a:spcPct val="15000"/>
              </a:spcBef>
              <a:buFontTx/>
              <a:buChar char="•"/>
            </a:pPr>
            <a:r>
              <a:rPr lang="en-US" dirty="0" smtClean="0"/>
              <a:t>Write once: CD-R (CD-recordable) (key term)</a:t>
            </a:r>
          </a:p>
          <a:p>
            <a:pPr lvl="2" eaLnBrk="1" hangingPunct="1">
              <a:spcBef>
                <a:spcPct val="15000"/>
              </a:spcBef>
              <a:buFontTx/>
              <a:buChar char="•"/>
            </a:pPr>
            <a:r>
              <a:rPr lang="en-US" dirty="0" smtClean="0"/>
              <a:t>Used to archive data or to record music downloaded from the Internet</a:t>
            </a:r>
          </a:p>
          <a:p>
            <a:pPr lvl="1" eaLnBrk="1" hangingPunct="1">
              <a:spcBef>
                <a:spcPct val="15000"/>
              </a:spcBef>
              <a:buFontTx/>
              <a:buChar char="•"/>
            </a:pPr>
            <a:endParaRPr lang="en-US" dirty="0" smtClean="0"/>
          </a:p>
          <a:p>
            <a:pPr lvl="1" eaLnBrk="1" hangingPunct="1">
              <a:spcBef>
                <a:spcPct val="15000"/>
              </a:spcBef>
              <a:buFontTx/>
              <a:buChar char="•"/>
            </a:pPr>
            <a:r>
              <a:rPr lang="en-US" dirty="0" smtClean="0"/>
              <a:t>Rewriteable: CD-RW (key term) compact</a:t>
            </a:r>
            <a:r>
              <a:rPr lang="en-US" baseline="0" dirty="0" smtClean="0"/>
              <a:t> disc rewritable</a:t>
            </a:r>
            <a:endParaRPr lang="en-US" dirty="0" smtClean="0"/>
          </a:p>
          <a:p>
            <a:pPr lvl="2" eaLnBrk="1" hangingPunct="1">
              <a:spcBef>
                <a:spcPct val="15000"/>
              </a:spcBef>
              <a:buFontTx/>
              <a:buChar char="•"/>
            </a:pPr>
            <a:r>
              <a:rPr lang="en-US" dirty="0" smtClean="0"/>
              <a:t>Known as erasable optical disks (Key Term)</a:t>
            </a:r>
          </a:p>
          <a:p>
            <a:pPr lvl="2" eaLnBrk="1" hangingPunct="1">
              <a:spcBef>
                <a:spcPct val="15000"/>
              </a:spcBef>
              <a:buFontTx/>
              <a:buChar char="•"/>
            </a:pPr>
            <a:r>
              <a:rPr lang="en-US" dirty="0" smtClean="0"/>
              <a:t>Can be changed</a:t>
            </a:r>
          </a:p>
          <a:p>
            <a:pPr lvl="2" eaLnBrk="1" hangingPunct="1">
              <a:spcBef>
                <a:spcPct val="15000"/>
              </a:spcBef>
              <a:buFontTx/>
              <a:buChar char="•"/>
            </a:pPr>
            <a:r>
              <a:rPr lang="en-US" dirty="0" smtClean="0"/>
              <a:t>Used to create and edit multimedia presentations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4901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DVD</a:t>
            </a:r>
            <a:r>
              <a:rPr lang="en-US" baseline="0" dirty="0" smtClean="0"/>
              <a:t> – digital versatile disc or digital video disc (key term) has replaced CD as the standard optical disc.</a:t>
            </a:r>
          </a:p>
          <a:p>
            <a:endParaRPr lang="en-US" baseline="0" dirty="0" smtClean="0"/>
          </a:p>
          <a:p>
            <a:r>
              <a:rPr lang="en-US" baseline="0" dirty="0" smtClean="0"/>
              <a:t>Three types:</a:t>
            </a:r>
          </a:p>
          <a:p>
            <a:pPr marL="628650" lvl="1" indent="-171450">
              <a:buFont typeface="Arial" pitchFamily="34" charset="0"/>
              <a:buChar char="•"/>
            </a:pPr>
            <a:r>
              <a:rPr lang="en-US" baseline="0" dirty="0" smtClean="0"/>
              <a:t>Read only (DVD-ROM) (key term)</a:t>
            </a:r>
          </a:p>
          <a:p>
            <a:pPr marL="628650" lvl="1" indent="-171450">
              <a:buFont typeface="Arial" pitchFamily="34" charset="0"/>
              <a:buChar char="•"/>
            </a:pPr>
            <a:r>
              <a:rPr lang="en-US" baseline="0" dirty="0" smtClean="0"/>
              <a:t>Write once (DVD+R and DVD-R) (key term)</a:t>
            </a:r>
          </a:p>
          <a:p>
            <a:pPr marL="628650" lvl="1" indent="-171450">
              <a:buFont typeface="Arial" pitchFamily="34" charset="0"/>
              <a:buChar char="•"/>
            </a:pPr>
            <a:r>
              <a:rPr lang="en-US" baseline="0" dirty="0" smtClean="0"/>
              <a:t>Rewriteable (DVD+RW, DVD-RW and DVD-RAM) (key terms) </a:t>
            </a:r>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12</a:t>
            </a:fld>
            <a:endParaRPr lang="en-US" dirty="0"/>
          </a:p>
        </p:txBody>
      </p:sp>
    </p:spTree>
    <p:extLst>
      <p:ext uri="{BB962C8B-B14F-4D97-AF65-F5344CB8AC3E}">
        <p14:creationId xmlns:p14="http://schemas.microsoft.com/office/powerpoint/2010/main" val="194173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Blu-ray, also known as BDs (key term) – past, and the present for optical disc storage, and future belongs to discs of even greater capacity. </a:t>
            </a:r>
          </a:p>
          <a:p>
            <a:pPr lvl="1" eaLnBrk="1" hangingPunct="1">
              <a:buFontTx/>
              <a:buChar char="•"/>
            </a:pPr>
            <a:r>
              <a:rPr lang="en-US" dirty="0" smtClean="0"/>
              <a:t>Have a capacity of 50 gigabytes on one side</a:t>
            </a:r>
          </a:p>
          <a:p>
            <a:pPr eaLnBrk="1" hangingPunct="1">
              <a:buFontTx/>
              <a:buNone/>
            </a:pPr>
            <a:endParaRPr lang="en-US" dirty="0" smtClean="0"/>
          </a:p>
          <a:p>
            <a:pPr eaLnBrk="1" hangingPunct="1">
              <a:buFontTx/>
              <a:buNone/>
            </a:pPr>
            <a:r>
              <a:rPr lang="en-US" dirty="0" smtClean="0"/>
              <a:t>Blu-ray has seemingly won the battle as the standard high definition video disc</a:t>
            </a:r>
          </a:p>
          <a:p>
            <a:pPr marL="628650" lvl="1" indent="-171450">
              <a:buFont typeface="Arial" pitchFamily="34" charset="0"/>
              <a:buChar char="•"/>
            </a:pPr>
            <a:r>
              <a:rPr lang="en-US" dirty="0" smtClean="0"/>
              <a:t>Like CDs and DVDs,</a:t>
            </a:r>
            <a:r>
              <a:rPr lang="en-US" baseline="0" dirty="0" smtClean="0"/>
              <a:t> Blu-ray has three basic types: read only, write once, and rewritable.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3392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Solid state drives (key term)</a:t>
            </a:r>
            <a:r>
              <a:rPr lang="en-US" baseline="0" dirty="0" smtClean="0"/>
              <a:t> </a:t>
            </a:r>
            <a:r>
              <a:rPr lang="en-US" dirty="0" smtClean="0"/>
              <a:t>are faster and more durable (no moving parts) than hard drives </a:t>
            </a:r>
          </a:p>
          <a:p>
            <a:pPr lvl="1" eaLnBrk="1" hangingPunct="1">
              <a:buFontTx/>
              <a:buChar char="•"/>
            </a:pPr>
            <a:r>
              <a:rPr lang="en-US" dirty="0" smtClean="0"/>
              <a:t>Require less power</a:t>
            </a:r>
          </a:p>
          <a:p>
            <a:pPr lvl="1" eaLnBrk="1" hangingPunct="1">
              <a:buFontTx/>
              <a:buChar char="•"/>
            </a:pPr>
            <a:r>
              <a:rPr lang="en-US" dirty="0" smtClean="0"/>
              <a:t>Contain solid state memory instead of magnetic disk to store data </a:t>
            </a:r>
          </a:p>
          <a:p>
            <a:pPr lvl="1" eaLnBrk="1" hangingPunct="1">
              <a:buFontTx/>
              <a:buChar char="•"/>
            </a:pPr>
            <a:r>
              <a:rPr lang="en-US" dirty="0" smtClean="0"/>
              <a:t>Used for tablet</a:t>
            </a:r>
            <a:r>
              <a:rPr lang="en-US" baseline="0" dirty="0" smtClean="0"/>
              <a:t> PCs, like the iPad</a:t>
            </a:r>
            <a:endParaRPr lang="en-US" dirty="0" smtClean="0"/>
          </a:p>
          <a:p>
            <a:pPr eaLnBrk="1" hangingPunct="1">
              <a:buFontTx/>
              <a:buNone/>
            </a:pPr>
            <a:endParaRPr lang="en-US" dirty="0" smtClean="0"/>
          </a:p>
          <a:p>
            <a:pPr eaLnBrk="1" hangingPunct="1">
              <a:buFontTx/>
              <a:buNone/>
            </a:pPr>
            <a:r>
              <a:rPr lang="en-US" dirty="0" smtClean="0"/>
              <a:t>Flash memory cards (key term) are one type of solid state device. </a:t>
            </a:r>
          </a:p>
          <a:p>
            <a:pPr lvl="1" eaLnBrk="1" hangingPunct="1">
              <a:buFontTx/>
              <a:buChar char="•"/>
            </a:pPr>
            <a:r>
              <a:rPr lang="en-US" dirty="0" smtClean="0"/>
              <a:t>Used in digital cameras,</a:t>
            </a:r>
            <a:r>
              <a:rPr lang="en-US" baseline="0" dirty="0" smtClean="0"/>
              <a:t> ipods</a:t>
            </a:r>
          </a:p>
          <a:p>
            <a:pPr lvl="1" eaLnBrk="1" hangingPunct="1">
              <a:buFontTx/>
              <a:buChar char="•"/>
            </a:pPr>
            <a:endParaRPr lang="en-US" baseline="0" dirty="0" smtClean="0"/>
          </a:p>
          <a:p>
            <a:pPr lvl="0" eaLnBrk="1" hangingPunct="1">
              <a:buFontTx/>
              <a:buNone/>
            </a:pPr>
            <a:r>
              <a:rPr lang="en-US" baseline="0" dirty="0" smtClean="0"/>
              <a:t>USB Drives (key term) or Flash drives (key term) connect to a USB port </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4777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Cloud computing</a:t>
            </a:r>
            <a:r>
              <a:rPr lang="en-US" baseline="0" dirty="0" smtClean="0"/>
              <a:t> (key term) is where the Internet provides cloud storage (key term) also know as online storage (key term) </a:t>
            </a:r>
            <a:endParaRPr lang="en-US" dirty="0" smtClean="0"/>
          </a:p>
          <a:p>
            <a:endParaRPr lang="en-US" dirty="0" smtClean="0"/>
          </a:p>
          <a:p>
            <a:r>
              <a:rPr lang="en-US" dirty="0" smtClean="0"/>
              <a:t>The processing power of the service provider’s server is used to run the applications and your computer is responsible</a:t>
            </a:r>
            <a:r>
              <a:rPr lang="en-US" baseline="0" dirty="0" smtClean="0"/>
              <a:t> only for displaying the results.</a:t>
            </a:r>
          </a:p>
          <a:p>
            <a:endParaRPr lang="en-US" baseline="0" dirty="0" smtClean="0"/>
          </a:p>
          <a:p>
            <a:r>
              <a:rPr lang="en-US" baseline="0" dirty="0" smtClean="0"/>
              <a:t>The applications and data can be accessed from any Internet-ready device.  This means that devices with little storage, memory, or processing power, such as mobile phones, can run the same powerful applications as a desktop computer.</a:t>
            </a:r>
          </a:p>
          <a:p>
            <a:endParaRPr lang="en-US" dirty="0" smtClean="0"/>
          </a:p>
          <a:p>
            <a:r>
              <a:rPr lang="en-US" dirty="0" smtClean="0"/>
              <a:t>Cloud</a:t>
            </a:r>
            <a:r>
              <a:rPr lang="en-US" baseline="0" dirty="0" smtClean="0"/>
              <a:t> servers provide storage, processing, and memory.</a:t>
            </a:r>
          </a:p>
          <a:p>
            <a:endParaRPr lang="en-US" baseline="0" dirty="0" smtClean="0"/>
          </a:p>
          <a:p>
            <a:r>
              <a:rPr lang="en-US" baseline="0" dirty="0" smtClean="0"/>
              <a:t>Software installation and upgrades are avoided.</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1086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Because the service provider’s server</a:t>
            </a:r>
            <a:r>
              <a:rPr lang="en-US" baseline="0" dirty="0" smtClean="0"/>
              <a:t> is used to run the application and store the files, even devices with little storage, memory or processing power such as a smartphone can run the same applications as a desktop computer. </a:t>
            </a:r>
          </a:p>
          <a:p>
            <a:endParaRPr lang="en-US" baseline="0" dirty="0" smtClean="0"/>
          </a:p>
          <a:p>
            <a:r>
              <a:rPr lang="en-US" baseline="0" dirty="0" smtClean="0"/>
              <a:t>Benefits that are handled by the cloud service</a:t>
            </a:r>
          </a:p>
          <a:p>
            <a:pPr marL="628650" lvl="1" indent="-171450">
              <a:buFont typeface="Arial" panose="020B0604020202020204" pitchFamily="34" charset="0"/>
              <a:buChar char="•"/>
            </a:pPr>
            <a:r>
              <a:rPr lang="en-US" baseline="0" dirty="0" smtClean="0"/>
              <a:t>Maintenance – disk defragmentation, backups, encryption and security</a:t>
            </a:r>
          </a:p>
          <a:p>
            <a:pPr marL="628650" lvl="1" indent="-171450">
              <a:buFont typeface="Arial" panose="020B0604020202020204" pitchFamily="34" charset="0"/>
              <a:buChar char="•"/>
            </a:pPr>
            <a:r>
              <a:rPr lang="en-US" baseline="0" dirty="0" smtClean="0"/>
              <a:t>Hardware upgrades</a:t>
            </a:r>
          </a:p>
          <a:p>
            <a:pPr marL="628650" lvl="1" indent="-171450">
              <a:buFont typeface="Arial" panose="020B0604020202020204" pitchFamily="34" charset="0"/>
              <a:buChar char="•"/>
            </a:pPr>
            <a:r>
              <a:rPr lang="en-US" baseline="0" dirty="0" smtClean="0"/>
              <a:t>File sharing and collaboration – users can share and collaborate with anywhere with an Internet connection</a:t>
            </a:r>
          </a:p>
          <a:p>
            <a:pPr marL="457200" lvl="1"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Disadvantages</a:t>
            </a:r>
          </a:p>
          <a:p>
            <a:pPr marL="628650" lvl="1" indent="-171450">
              <a:buFont typeface="Arial" panose="020B0604020202020204" pitchFamily="34" charset="0"/>
              <a:buChar char="•"/>
            </a:pPr>
            <a:r>
              <a:rPr lang="en-US" baseline="0" dirty="0" smtClean="0"/>
              <a:t>Access speed – transfer rate is dependent upon your Internet connection</a:t>
            </a:r>
          </a:p>
          <a:p>
            <a:pPr marL="628650" lvl="1" indent="-171450">
              <a:buFont typeface="Arial" panose="020B0604020202020204" pitchFamily="34" charset="0"/>
              <a:buChar char="•"/>
            </a:pPr>
            <a:r>
              <a:rPr lang="en-US" baseline="0" dirty="0" smtClean="0"/>
              <a:t>File Security – may not be as effective as your personal file security</a:t>
            </a:r>
          </a:p>
          <a:p>
            <a:endParaRPr lang="en-US" baseline="0"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10862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Mass storage devices (key</a:t>
            </a:r>
            <a:r>
              <a:rPr lang="en-US" baseline="0" dirty="0" smtClean="0"/>
              <a:t> term) are designed to meet the demands for a tremendous amount of mass storage (key term).</a:t>
            </a:r>
            <a:r>
              <a:rPr lang="en-US" dirty="0" smtClean="0"/>
              <a:t> </a:t>
            </a:r>
          </a:p>
          <a:p>
            <a:pPr eaLnBrk="1" hangingPunct="1">
              <a:buFontTx/>
              <a:buNone/>
            </a:pPr>
            <a:endParaRPr lang="en-US" dirty="0" smtClean="0"/>
          </a:p>
          <a:p>
            <a:pPr eaLnBrk="1" hangingPunct="1">
              <a:buFontTx/>
              <a:buNone/>
            </a:pPr>
            <a:r>
              <a:rPr lang="en-US" dirty="0" smtClean="0"/>
              <a:t>Support enterprise storage systems are</a:t>
            </a:r>
          </a:p>
          <a:p>
            <a:pPr lvl="1" eaLnBrk="1" hangingPunct="1">
              <a:buFontTx/>
              <a:buChar char="•"/>
            </a:pPr>
            <a:r>
              <a:rPr lang="en-US" dirty="0" smtClean="0"/>
              <a:t>File servers (Key Term) – dedicated computer with very large storage capacities that provide user access to fast storage and retrieval of data</a:t>
            </a:r>
          </a:p>
          <a:p>
            <a:pPr lvl="1" eaLnBrk="1" hangingPunct="1">
              <a:buFontTx/>
              <a:buChar char="•"/>
            </a:pPr>
            <a:r>
              <a:rPr lang="en-US" dirty="0" smtClean="0"/>
              <a:t>Network attached storage (NAS) – similar</a:t>
            </a:r>
            <a:r>
              <a:rPr lang="en-US" baseline="0" dirty="0" smtClean="0"/>
              <a:t> to a files server except less expensive</a:t>
            </a:r>
            <a:endParaRPr lang="en-US" dirty="0" smtClean="0"/>
          </a:p>
          <a:p>
            <a:pPr lvl="1" eaLnBrk="1" hangingPunct="1">
              <a:buFontTx/>
              <a:buChar char="•"/>
            </a:pPr>
            <a:r>
              <a:rPr lang="en-US" dirty="0" smtClean="0"/>
              <a:t>RAID systems (Key Term) – larger versions of the specialized devices discussed earlier in this chapter that enhance organizational security by constantly making backup copies of files moving across the organization’s networks</a:t>
            </a:r>
          </a:p>
          <a:p>
            <a:pPr lvl="1" eaLnBrk="1" hangingPunct="1">
              <a:buFontTx/>
              <a:buChar char="•"/>
            </a:pPr>
            <a:r>
              <a:rPr lang="en-US" dirty="0" smtClean="0"/>
              <a:t>Organizational</a:t>
            </a:r>
            <a:r>
              <a:rPr lang="en-US" baseline="0" dirty="0" smtClean="0"/>
              <a:t> cloud storage (key term) – high speed internet connection to a dedicated remote organizational cloud storage server.</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9775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Storage</a:t>
            </a:r>
            <a:r>
              <a:rPr lang="en-US" baseline="0" dirty="0" smtClean="0"/>
              <a:t> area network (SAN) (key term) – a recent mass storage development. </a:t>
            </a:r>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19</a:t>
            </a:fld>
            <a:endParaRPr lang="en-US" dirty="0"/>
          </a:p>
        </p:txBody>
      </p:sp>
    </p:spTree>
    <p:extLst>
      <p:ext uri="{BB962C8B-B14F-4D97-AF65-F5344CB8AC3E}">
        <p14:creationId xmlns:p14="http://schemas.microsoft.com/office/powerpoint/2010/main" val="562346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20</a:t>
            </a:fld>
            <a:endParaRPr lang="en-US" dirty="0"/>
          </a:p>
        </p:txBody>
      </p:sp>
    </p:spTree>
    <p:extLst>
      <p:ext uri="{BB962C8B-B14F-4D97-AF65-F5344CB8AC3E}">
        <p14:creationId xmlns:p14="http://schemas.microsoft.com/office/powerpoint/2010/main" val="461461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Are</a:t>
            </a:r>
            <a:r>
              <a:rPr lang="en-US" baseline="0" dirty="0" smtClean="0"/>
              <a:t> you using the Cloud yet to store files?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185420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2</a:t>
            </a:fld>
            <a:endParaRPr lang="en-US" dirty="0"/>
          </a:p>
        </p:txBody>
      </p:sp>
    </p:spTree>
    <p:extLst>
      <p:ext uri="{BB962C8B-B14F-4D97-AF65-F5344CB8AC3E}">
        <p14:creationId xmlns:p14="http://schemas.microsoft.com/office/powerpoint/2010/main" val="613705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7 in their textbooks to view the same “Open-Ended” questions/statements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22</a:t>
            </a:fld>
            <a:endParaRPr lang="en-US" dirty="0"/>
          </a:p>
        </p:txBody>
      </p:sp>
    </p:spTree>
    <p:extLst>
      <p:ext uri="{BB962C8B-B14F-4D97-AF65-F5344CB8AC3E}">
        <p14:creationId xmlns:p14="http://schemas.microsoft.com/office/powerpoint/2010/main" val="325228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Char char="•"/>
            </a:pPr>
            <a:r>
              <a:rPr lang="en-US" dirty="0" smtClean="0"/>
              <a:t>Have students turn to the end of Chapter 7 in their textbooks to view the same “Open-Ended” questions/statements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116003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0394-7308-4872-8265-052BFAACF10A}" type="slidenum">
              <a:rPr lang="en-US" smtClean="0"/>
              <a:pPr/>
              <a:t>3</a:t>
            </a:fld>
            <a:endParaRPr lang="en-US" dirty="0"/>
          </a:p>
        </p:txBody>
      </p:sp>
    </p:spTree>
    <p:extLst>
      <p:ext uri="{BB962C8B-B14F-4D97-AF65-F5344CB8AC3E}">
        <p14:creationId xmlns:p14="http://schemas.microsoft.com/office/powerpoint/2010/main" val="61370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Primary storage (key term) temporary</a:t>
            </a:r>
            <a:r>
              <a:rPr lang="en-US" baseline="0" dirty="0" smtClean="0"/>
              <a:t> storage</a:t>
            </a:r>
            <a:endParaRPr lang="en-US" dirty="0" smtClean="0"/>
          </a:p>
          <a:p>
            <a:pPr lvl="1" eaLnBrk="1" hangingPunct="1">
              <a:buFontTx/>
              <a:buChar char="•"/>
            </a:pPr>
            <a:r>
              <a:rPr lang="en-US" dirty="0" smtClean="0"/>
              <a:t>Primary storage is temporary – loses content when computer loses power</a:t>
            </a:r>
          </a:p>
          <a:p>
            <a:pPr lvl="1" eaLnBrk="1" hangingPunct="1">
              <a:buFontTx/>
              <a:buNone/>
            </a:pPr>
            <a:endParaRPr lang="en-US" dirty="0" smtClean="0"/>
          </a:p>
          <a:p>
            <a:pPr eaLnBrk="1" hangingPunct="1">
              <a:buFontTx/>
              <a:buNone/>
            </a:pPr>
            <a:r>
              <a:rPr lang="en-US" dirty="0" smtClean="0"/>
              <a:t>Secondary storage (key term) permanently saves information for future use; to share information with others; to modify at later date using secondary storage devices (key term)</a:t>
            </a:r>
          </a:p>
          <a:p>
            <a:pPr lvl="1" eaLnBrk="1" hangingPunct="1">
              <a:buFontTx/>
              <a:buChar char="•"/>
            </a:pPr>
            <a:r>
              <a:rPr lang="en-US" dirty="0" smtClean="0"/>
              <a:t>Secondary storage is nonvolatile – stores programs and data as opposed to temporary storage (RAM)</a:t>
            </a:r>
          </a:p>
          <a:p>
            <a:pPr lvl="1" eaLnBrk="1" hangingPunct="1">
              <a:buFontTx/>
              <a:buChar char="•"/>
            </a:pPr>
            <a:r>
              <a:rPr lang="en-US" dirty="0" smtClean="0"/>
              <a:t>Characteristics include:</a:t>
            </a:r>
          </a:p>
          <a:p>
            <a:pPr lvl="2" eaLnBrk="1" hangingPunct="1">
              <a:buFontTx/>
              <a:buChar char="•"/>
            </a:pPr>
            <a:r>
              <a:rPr lang="en-US" dirty="0" smtClean="0"/>
              <a:t>Media or medium (key term) – actual physical materials that holds the data and programs</a:t>
            </a:r>
          </a:p>
          <a:p>
            <a:pPr lvl="2" eaLnBrk="1" hangingPunct="1">
              <a:buFontTx/>
              <a:buChar char="•"/>
            </a:pPr>
            <a:r>
              <a:rPr lang="en-US" dirty="0" smtClean="0"/>
              <a:t>Capacity (key term)  – measures how much a particular storage medium can hold</a:t>
            </a:r>
          </a:p>
          <a:p>
            <a:pPr lvl="2" eaLnBrk="1" hangingPunct="1">
              <a:buFontTx/>
              <a:buChar char="•"/>
            </a:pPr>
            <a:r>
              <a:rPr lang="en-US" dirty="0" smtClean="0"/>
              <a:t>Storage devices (key</a:t>
            </a:r>
            <a:r>
              <a:rPr lang="en-US" baseline="0" dirty="0" smtClean="0"/>
              <a:t> term) </a:t>
            </a:r>
            <a:r>
              <a:rPr lang="en-US" dirty="0" smtClean="0"/>
              <a:t>– hardware that reads data and programs from storage media (most also write to storage media)</a:t>
            </a:r>
          </a:p>
          <a:p>
            <a:pPr lvl="2" eaLnBrk="1" hangingPunct="1">
              <a:buFontTx/>
              <a:buChar char="•"/>
            </a:pPr>
            <a:r>
              <a:rPr lang="en-US" dirty="0" smtClean="0"/>
              <a:t>Access speed (key</a:t>
            </a:r>
            <a:r>
              <a:rPr lang="en-US" baseline="0" dirty="0" smtClean="0"/>
              <a:t> term)</a:t>
            </a:r>
            <a:r>
              <a:rPr lang="en-US" dirty="0" smtClean="0"/>
              <a:t> – measures the amount of time required by the storage device to retrieve data and programs</a:t>
            </a:r>
          </a:p>
          <a:p>
            <a:pPr eaLnBrk="1" hangingPunct="1">
              <a:buFontTx/>
              <a:buNone/>
            </a:pPr>
            <a:endParaRPr lang="en-US" dirty="0" smtClean="0"/>
          </a:p>
          <a:p>
            <a:pPr eaLnBrk="1" hangingPunct="1">
              <a:buFontTx/>
              <a:buNone/>
            </a:pPr>
            <a:r>
              <a:rPr lang="en-US" dirty="0" smtClean="0"/>
              <a:t>Writing– process of saving information to the secondary storage device</a:t>
            </a:r>
          </a:p>
          <a:p>
            <a:pPr eaLnBrk="1" hangingPunct="1">
              <a:buFontTx/>
              <a:buNone/>
            </a:pPr>
            <a:endParaRPr lang="en-US" dirty="0" smtClean="0"/>
          </a:p>
          <a:p>
            <a:pPr eaLnBrk="1" hangingPunct="1">
              <a:buFontTx/>
              <a:buNone/>
            </a:pPr>
            <a:r>
              <a:rPr lang="en-US" dirty="0" smtClean="0"/>
              <a:t>Reading – process of accessing information from secondary storage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0736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Hard disks (key term) save files</a:t>
            </a:r>
            <a:r>
              <a:rPr lang="en-US" baseline="0" dirty="0" smtClean="0"/>
              <a:t> by altering the magnetic charges of the disk’s surface to represent 1s and 0s. Density (key term) refers to how tightly these charges can be packed next to one another on the disk</a:t>
            </a:r>
          </a:p>
          <a:p>
            <a:pPr eaLnBrk="1" hangingPunct="1">
              <a:buFontTx/>
              <a:buNone/>
            </a:pPr>
            <a:endParaRPr lang="en-US" dirty="0" smtClean="0"/>
          </a:p>
          <a:p>
            <a:pPr eaLnBrk="1" hangingPunct="1">
              <a:buFontTx/>
              <a:buNone/>
            </a:pPr>
            <a:r>
              <a:rPr lang="en-US" dirty="0" smtClean="0"/>
              <a:t>Composed of metallic rather than plastic disks</a:t>
            </a:r>
          </a:p>
          <a:p>
            <a:pPr lvl="1" eaLnBrk="1" hangingPunct="1">
              <a:buFontTx/>
              <a:buChar char="•"/>
            </a:pPr>
            <a:r>
              <a:rPr lang="en-US" dirty="0" smtClean="0"/>
              <a:t>Platters (key term) – rigid metallic, stacked one on top of another</a:t>
            </a:r>
          </a:p>
          <a:p>
            <a:pPr lvl="1" eaLnBrk="1" hangingPunct="1">
              <a:buFontTx/>
              <a:buChar char="•"/>
            </a:pPr>
            <a:r>
              <a:rPr lang="en-US" dirty="0" smtClean="0"/>
              <a:t>Track (key term) -rings of concentric circles</a:t>
            </a:r>
          </a:p>
          <a:p>
            <a:pPr lvl="1" eaLnBrk="1" hangingPunct="1">
              <a:buFontTx/>
              <a:buChar char="•"/>
            </a:pPr>
            <a:r>
              <a:rPr lang="en-US" dirty="0" smtClean="0"/>
              <a:t>Each track is divided into wedge-shaped</a:t>
            </a:r>
            <a:r>
              <a:rPr lang="en-US" baseline="0" dirty="0" smtClean="0"/>
              <a:t> sections called sectors (key term) </a:t>
            </a:r>
            <a:endParaRPr lang="en-US" dirty="0" smtClean="0"/>
          </a:p>
          <a:p>
            <a:pPr lvl="1" eaLnBrk="1" hangingPunct="1">
              <a:buFontTx/>
              <a:buChar char="•"/>
            </a:pPr>
            <a:r>
              <a:rPr lang="en-US" dirty="0" smtClean="0"/>
              <a:t>A cylinder (Key Term) runs through each track of a stack of platters</a:t>
            </a:r>
          </a:p>
          <a:p>
            <a:pPr eaLnBrk="1" hangingPunct="1">
              <a:buFontTx/>
              <a:buNone/>
            </a:pPr>
            <a:endParaRPr lang="en-US" dirty="0" smtClean="0"/>
          </a:p>
          <a:p>
            <a:pPr eaLnBrk="1" hangingPunct="1">
              <a:buFontTx/>
              <a:buNone/>
            </a:pPr>
            <a:r>
              <a:rPr lang="en-US" dirty="0" smtClean="0"/>
              <a:t>When</a:t>
            </a:r>
            <a:r>
              <a:rPr lang="en-US" baseline="0" dirty="0" smtClean="0"/>
              <a:t> a hard disk is formatted, tracks, sectors, and cylinders are assigned.</a:t>
            </a:r>
            <a:endParaRPr lang="en-US" dirty="0" smtClean="0"/>
          </a:p>
          <a:p>
            <a:endParaRPr lang="en-US" dirty="0" smtClean="0"/>
          </a:p>
          <a:p>
            <a:r>
              <a:rPr lang="en-US" dirty="0" smtClean="0"/>
              <a:t>Hard drives are sensitive and something as thin as a human hair</a:t>
            </a:r>
            <a:r>
              <a:rPr lang="en-US" baseline="0" dirty="0" smtClean="0"/>
              <a:t> can cause a head crash.</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0407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Read-write head is .000001 inch above surface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 crash (key term) occurs</a:t>
            </a:r>
            <a:r>
              <a:rPr lang="en-US" baseline="0" dirty="0" smtClean="0"/>
              <a:t> when read/write head makes contact with surface.</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3106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Internal Hard Disk (key term) - Located inside the system unit</a:t>
            </a:r>
          </a:p>
          <a:p>
            <a:pPr lvl="1" eaLnBrk="1" hangingPunct="1">
              <a:buFontTx/>
              <a:buChar char="•"/>
            </a:pPr>
            <a:r>
              <a:rPr lang="en-US" dirty="0" smtClean="0"/>
              <a:t>Used for storing the operating system, other programs, and large data files</a:t>
            </a:r>
          </a:p>
          <a:p>
            <a:pPr lvl="1" eaLnBrk="1" hangingPunct="1">
              <a:buFontTx/>
              <a:buChar char="•"/>
            </a:pPr>
            <a:r>
              <a:rPr lang="en-US" dirty="0" smtClean="0"/>
              <a:t>You should perform routine maintenance and periodically backup all important files</a:t>
            </a:r>
          </a:p>
          <a:p>
            <a:pPr lvl="1" eaLnBrk="1" hangingPunct="1">
              <a:buFontTx/>
              <a:buChar char="•"/>
            </a:pPr>
            <a:endParaRPr lang="en-US" dirty="0" smtClean="0"/>
          </a:p>
          <a:p>
            <a:pPr lvl="0" eaLnBrk="1" hangingPunct="1">
              <a:buFontTx/>
              <a:buNone/>
            </a:pPr>
            <a:endParaRPr lang="en-US" dirty="0" smtClean="0"/>
          </a:p>
          <a:p>
            <a:pPr eaLnBrk="1" hangingPunct="1">
              <a:buFontTx/>
              <a:buNone/>
            </a:pPr>
            <a:r>
              <a:rPr lang="en-US" dirty="0" smtClean="0"/>
              <a:t>External hard drives (key term) are removable and are used to complement</a:t>
            </a:r>
            <a:r>
              <a:rPr lang="en-US" baseline="0" dirty="0" smtClean="0"/>
              <a:t> an internal hard disk</a:t>
            </a:r>
            <a:endParaRPr lang="en-US" dirty="0" smtClean="0"/>
          </a:p>
          <a:p>
            <a:pPr lvl="1" eaLnBrk="1" hangingPunct="1">
              <a:buFontTx/>
              <a:buChar char="•"/>
            </a:pPr>
            <a:r>
              <a:rPr lang="en-US" dirty="0" smtClean="0"/>
              <a:t>Connect to a USB or Thunderbolt port</a:t>
            </a:r>
          </a:p>
          <a:p>
            <a:pPr lvl="1" eaLnBrk="1" hangingPunct="1">
              <a:buFontTx/>
              <a:buChar char="•"/>
            </a:pPr>
            <a:r>
              <a:rPr lang="en-US" dirty="0" smtClean="0"/>
              <a:t>Used to complement internal hard disk.</a:t>
            </a:r>
          </a:p>
          <a:p>
            <a:pPr eaLnBrk="1" hangingPunct="1">
              <a:buFontTx/>
              <a:buChar char="•"/>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2365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10000"/>
              </a:spcBef>
              <a:buFontTx/>
              <a:buNone/>
            </a:pPr>
            <a:r>
              <a:rPr lang="en-US" dirty="0" smtClean="0"/>
              <a:t>Disk caching (key term)</a:t>
            </a:r>
          </a:p>
          <a:p>
            <a:pPr lvl="1" eaLnBrk="1" hangingPunct="1">
              <a:spcBef>
                <a:spcPct val="10000"/>
              </a:spcBef>
              <a:buFontTx/>
              <a:buChar char="•"/>
            </a:pPr>
            <a:r>
              <a:rPr lang="en-US" dirty="0" smtClean="0"/>
              <a:t>Uses hardware and software to anticipate data needs; performs function similar to RAM caching; improves processing by acting as a temporary high-speed holding area between a secondary storage device (Key Term) and the CPU</a:t>
            </a:r>
          </a:p>
          <a:p>
            <a:pPr lvl="1" eaLnBrk="1" hangingPunct="1">
              <a:spcBef>
                <a:spcPct val="10000"/>
              </a:spcBef>
              <a:buFontTx/>
              <a:buChar char="•"/>
            </a:pPr>
            <a:r>
              <a:rPr lang="en-US" dirty="0" smtClean="0"/>
              <a:t>Frequently used data is stored in memory; when needed, the access time is much faster</a:t>
            </a:r>
          </a:p>
          <a:p>
            <a:pPr eaLnBrk="1" hangingPunct="1">
              <a:spcBef>
                <a:spcPct val="10000"/>
              </a:spcBef>
              <a:buFontTx/>
              <a:buNone/>
            </a:pPr>
            <a:endParaRPr lang="en-US" dirty="0" smtClean="0"/>
          </a:p>
          <a:p>
            <a:pPr eaLnBrk="1" hangingPunct="1">
              <a:spcBef>
                <a:spcPct val="10000"/>
              </a:spcBef>
              <a:buFontTx/>
              <a:buNone/>
            </a:pPr>
            <a:r>
              <a:rPr lang="en-US" dirty="0" smtClean="0"/>
              <a:t>Redundant arrays of inexpensive disks (RAID) (key term) </a:t>
            </a:r>
          </a:p>
          <a:p>
            <a:pPr lvl="1" eaLnBrk="1" hangingPunct="1">
              <a:spcBef>
                <a:spcPct val="10000"/>
              </a:spcBef>
              <a:buFontTx/>
              <a:buChar char="•"/>
            </a:pPr>
            <a:r>
              <a:rPr lang="en-US" dirty="0" smtClean="0"/>
              <a:t>Groups of low cost hard-disk drives grouped together using networks and special software</a:t>
            </a:r>
          </a:p>
          <a:p>
            <a:pPr lvl="1" eaLnBrk="1" hangingPunct="1">
              <a:spcBef>
                <a:spcPct val="10000"/>
              </a:spcBef>
              <a:buFontTx/>
              <a:buChar char="•"/>
            </a:pPr>
            <a:r>
              <a:rPr lang="en-US" dirty="0" smtClean="0"/>
              <a:t>Performs as a single large-capacity disk; but faster than a single disk of comparable size</a:t>
            </a:r>
          </a:p>
          <a:p>
            <a:pPr lvl="1" eaLnBrk="1" hangingPunct="1">
              <a:spcBef>
                <a:spcPct val="10000"/>
              </a:spcBef>
              <a:buFontTx/>
              <a:buChar char="•"/>
            </a:pPr>
            <a:r>
              <a:rPr lang="en-US" dirty="0" smtClean="0"/>
              <a:t>Often used by Internet servers and large organizations</a:t>
            </a:r>
          </a:p>
          <a:p>
            <a:pPr eaLnBrk="1" hangingPunct="1">
              <a:buFontTx/>
              <a:buNone/>
            </a:pPr>
            <a:endParaRPr lang="en-US" dirty="0" smtClean="0"/>
          </a:p>
          <a:p>
            <a:pPr eaLnBrk="1" hangingPunct="1">
              <a:buFontTx/>
              <a:buNone/>
            </a:pPr>
            <a:r>
              <a:rPr lang="en-US" dirty="0" smtClean="0"/>
              <a:t>File compression (key term) and decompression (key term)</a:t>
            </a:r>
          </a:p>
          <a:p>
            <a:pPr lvl="1" eaLnBrk="1" hangingPunct="1">
              <a:buFontTx/>
              <a:buChar char="•"/>
            </a:pPr>
            <a:r>
              <a:rPr lang="en-US" dirty="0" smtClean="0"/>
              <a:t>Increase storage capacity</a:t>
            </a:r>
          </a:p>
          <a:p>
            <a:pPr lvl="1" eaLnBrk="1" hangingPunct="1">
              <a:buFontTx/>
              <a:buChar char="•"/>
            </a:pPr>
            <a:r>
              <a:rPr lang="en-US" dirty="0" smtClean="0"/>
              <a:t>Reduce space required for storage; reduce up to ¼ of original size</a:t>
            </a:r>
          </a:p>
          <a:p>
            <a:pPr lvl="1" eaLnBrk="1" hangingPunct="1">
              <a:buFontTx/>
              <a:buChar char="•"/>
            </a:pPr>
            <a:r>
              <a:rPr lang="en-US" dirty="0" smtClean="0"/>
              <a:t>WinZip is</a:t>
            </a:r>
            <a:r>
              <a:rPr lang="en-US" baseline="0" dirty="0" smtClean="0"/>
              <a:t> a</a:t>
            </a:r>
            <a:r>
              <a:rPr lang="en-US" dirty="0" smtClean="0"/>
              <a:t> well-known program, and you can also use utility programs in Windows.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9654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buFontTx/>
              <a:buNone/>
            </a:pPr>
            <a:r>
              <a:rPr lang="en-US" dirty="0" smtClean="0"/>
              <a:t>Use laser technology.  CD (Key Term) and DVD (Key Term) are optical disc</a:t>
            </a:r>
            <a:r>
              <a:rPr lang="en-US" baseline="0" dirty="0" smtClean="0"/>
              <a:t> (key term)</a:t>
            </a:r>
            <a:r>
              <a:rPr lang="en-US" dirty="0" smtClean="0"/>
              <a:t> formats.</a:t>
            </a:r>
          </a:p>
          <a:p>
            <a:pPr eaLnBrk="1" hangingPunct="1">
              <a:buFontTx/>
              <a:buNone/>
            </a:pPr>
            <a:endParaRPr lang="en-US" dirty="0" smtClean="0"/>
          </a:p>
          <a:p>
            <a:pPr eaLnBrk="1" hangingPunct="1">
              <a:buFontTx/>
              <a:buNone/>
            </a:pPr>
            <a:r>
              <a:rPr lang="en-US" dirty="0" smtClean="0"/>
              <a:t>Compact, high capacity form of permanent storage (up to 50 gigabytes of data) </a:t>
            </a:r>
          </a:p>
          <a:p>
            <a:pPr eaLnBrk="1" hangingPunct="1">
              <a:buFontTx/>
              <a:buNone/>
            </a:pPr>
            <a:endParaRPr lang="en-US" dirty="0" smtClean="0"/>
          </a:p>
          <a:p>
            <a:pPr eaLnBrk="1" hangingPunct="1">
              <a:buFontTx/>
              <a:buNone/>
            </a:pPr>
            <a:r>
              <a:rPr lang="en-US" dirty="0" smtClean="0"/>
              <a:t>Optical discs are read by an optical disc drive (key</a:t>
            </a:r>
            <a:r>
              <a:rPr lang="en-US" baseline="0" dirty="0" smtClean="0"/>
              <a:t> term) </a:t>
            </a:r>
            <a:endParaRPr lang="en-US" dirty="0" smtClean="0"/>
          </a:p>
          <a:p>
            <a:pPr eaLnBrk="1" hangingPunct="1">
              <a:buFontTx/>
              <a:buNone/>
            </a:pPr>
            <a:endParaRPr lang="en-US" dirty="0" smtClean="0"/>
          </a:p>
          <a:p>
            <a:pPr eaLnBrk="1" hangingPunct="1">
              <a:buFontTx/>
              <a:buNone/>
            </a:pPr>
            <a:r>
              <a:rPr lang="en-US" dirty="0" smtClean="0"/>
              <a:t>Laser beam writes by creating a pattern of pits (key term)  (holes) and lands (key term)  (flat areas) to encode data bits</a:t>
            </a:r>
          </a:p>
          <a:p>
            <a:pPr eaLnBrk="1" hangingPunct="1">
              <a:buFontTx/>
              <a:buNone/>
            </a:pPr>
            <a:endParaRPr lang="en-US" dirty="0" smtClean="0"/>
          </a:p>
          <a:p>
            <a:pPr eaLnBrk="1" hangingPunct="1">
              <a:buFontTx/>
              <a:buNone/>
            </a:pPr>
            <a:r>
              <a:rPr lang="en-US" dirty="0" smtClean="0"/>
              <a:t>Laser beams reflect off the pits and lands to read the data</a:t>
            </a:r>
          </a:p>
          <a:p>
            <a:pPr eaLnBrk="1" hangingPunct="1">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09316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137" b="44074"/>
          <a:stretch/>
        </p:blipFill>
        <p:spPr>
          <a:xfrm>
            <a:off x="19050" y="1351243"/>
            <a:ext cx="12188952" cy="4229099"/>
          </a:xfrm>
          <a:prstGeom prst="rect">
            <a:avLst/>
          </a:prstGeom>
          <a:effectLst>
            <a:reflection blurRad="6350" stA="52000" endA="300" endPos="35000" dir="5400000" sy="-100000" algn="bl" rotWithShape="0"/>
          </a:effectLst>
        </p:spPr>
      </p:pic>
      <p:sp>
        <p:nvSpPr>
          <p:cNvPr id="12" name="Rectangle 11"/>
          <p:cNvSpPr/>
          <p:nvPr/>
        </p:nvSpPr>
        <p:spPr>
          <a:xfrm>
            <a:off x="0" y="6492240"/>
            <a:ext cx="12192000" cy="36576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hangingPunct="1">
              <a:spcBef>
                <a:spcPct val="0"/>
              </a:spcBef>
              <a:buClrTx/>
              <a:buFontTx/>
              <a:buNone/>
            </a:pPr>
            <a:r>
              <a:rPr lang="en-IN" altLang="en-US" sz="1000" dirty="0" smtClean="0">
                <a:solidFill>
                  <a:schemeClr val="bg1"/>
                </a:solidFill>
                <a:latin typeface="Times New Roman" charset="0"/>
                <a:cs typeface="Times New Roman" charset="0"/>
              </a:rPr>
              <a:t>Copyright © 2015 McGraw-Hill Education.</a:t>
            </a:r>
            <a:r>
              <a:rPr lang="en-IN" altLang="en-US" sz="1000" baseline="0" dirty="0" smtClean="0">
                <a:solidFill>
                  <a:schemeClr val="bg1"/>
                </a:solidFill>
                <a:latin typeface="Times New Roman" charset="0"/>
                <a:cs typeface="Times New Roman" charset="0"/>
              </a:rPr>
              <a:t> </a:t>
            </a:r>
            <a:r>
              <a:rPr lang="en-IN" altLang="en-US" sz="1000" dirty="0" smtClean="0">
                <a:solidFill>
                  <a:schemeClr val="bg1"/>
                </a:solidFill>
                <a:latin typeface="Times New Roman" charset="0"/>
                <a:cs typeface="Times New Roman" charset="0"/>
              </a:rPr>
              <a:t>All rights reserved. No reproduction or distribution without the prior written consent of McGraw-Hill Education.</a:t>
            </a:r>
            <a:endParaRPr lang="en-IN" altLang="en-US" sz="1000" dirty="0">
              <a:solidFill>
                <a:schemeClr val="bg1"/>
              </a:solidFill>
              <a:latin typeface="Times New Roman" charset="0"/>
              <a:cs typeface="Times New Roman" charset="0"/>
            </a:endParaRPr>
          </a:p>
        </p:txBody>
      </p:sp>
      <p:grpSp>
        <p:nvGrpSpPr>
          <p:cNvPr id="34" name="Group 33"/>
          <p:cNvGrpSpPr/>
          <p:nvPr/>
        </p:nvGrpSpPr>
        <p:grpSpPr>
          <a:xfrm>
            <a:off x="0" y="2"/>
            <a:ext cx="12201613" cy="2453267"/>
            <a:chOff x="0" y="0"/>
            <a:chExt cx="12201613" cy="2453267"/>
          </a:xfrm>
          <a:gradFill flip="none" rotWithShape="1">
            <a:gsLst>
              <a:gs pos="0">
                <a:schemeClr val="accent1">
                  <a:lumMod val="60000"/>
                  <a:lumOff val="40000"/>
                </a:schemeClr>
              </a:gs>
              <a:gs pos="70000">
                <a:schemeClr val="accent1">
                  <a:lumMod val="75000"/>
                </a:schemeClr>
              </a:gs>
              <a:gs pos="100000">
                <a:schemeClr val="accent1">
                  <a:lumMod val="50000"/>
                </a:schemeClr>
              </a:gs>
            </a:gsLst>
            <a:lin ang="16200000" scaled="1"/>
            <a:tileRect/>
          </a:gradFill>
        </p:grpSpPr>
        <p:sp>
          <p:nvSpPr>
            <p:cNvPr id="24" name="Rectangle 4"/>
            <p:cNvSpPr/>
            <p:nvPr/>
          </p:nvSpPr>
          <p:spPr>
            <a:xfrm>
              <a:off x="0" y="0"/>
              <a:ext cx="6217920"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68" h="2453267">
                  <a:moveTo>
                    <a:pt x="11151" y="0"/>
                  </a:moveTo>
                  <a:lnTo>
                    <a:pt x="6110868" y="0"/>
                  </a:lnTo>
                  <a:lnTo>
                    <a:pt x="6088565" y="2442116"/>
                  </a:lnTo>
                  <a:lnTo>
                    <a:pt x="4003288" y="2453267"/>
                  </a:lnTo>
                  <a:lnTo>
                    <a:pt x="0" y="1282390"/>
                  </a:lnTo>
                  <a:lnTo>
                    <a:pt x="11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4"/>
            <p:cNvSpPr/>
            <p:nvPr/>
          </p:nvSpPr>
          <p:spPr>
            <a:xfrm flipH="1">
              <a:off x="5983316" y="0"/>
              <a:ext cx="6218297"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 name="connsiteX0" fmla="*/ 0 w 6111239"/>
                <a:gd name="connsiteY0" fmla="*/ 0 h 2453267"/>
                <a:gd name="connsiteX1" fmla="*/ 6111239 w 6111239"/>
                <a:gd name="connsiteY1" fmla="*/ 0 h 2453267"/>
                <a:gd name="connsiteX2" fmla="*/ 6088936 w 6111239"/>
                <a:gd name="connsiteY2" fmla="*/ 2442116 h 2453267"/>
                <a:gd name="connsiteX3" fmla="*/ 4003659 w 6111239"/>
                <a:gd name="connsiteY3" fmla="*/ 2453267 h 2453267"/>
                <a:gd name="connsiteX4" fmla="*/ 371 w 6111239"/>
                <a:gd name="connsiteY4" fmla="*/ 1282390 h 2453267"/>
                <a:gd name="connsiteX5" fmla="*/ 0 w 6111239"/>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239" h="2453267">
                  <a:moveTo>
                    <a:pt x="0" y="0"/>
                  </a:moveTo>
                  <a:lnTo>
                    <a:pt x="6111239" y="0"/>
                  </a:lnTo>
                  <a:lnTo>
                    <a:pt x="6088936" y="2442116"/>
                  </a:lnTo>
                  <a:lnTo>
                    <a:pt x="4003659" y="2453267"/>
                  </a:lnTo>
                  <a:lnTo>
                    <a:pt x="371" y="1282390"/>
                  </a:lnTo>
                  <a:cubicBezTo>
                    <a:pt x="247" y="854927"/>
                    <a:pt x="124" y="427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p:nvPr>
        </p:nvSpPr>
        <p:spPr>
          <a:xfrm>
            <a:off x="2383359" y="2"/>
            <a:ext cx="7887343" cy="2121677"/>
          </a:xfrm>
          <a:prstGeom prst="rect">
            <a:avLst/>
          </a:prstGeom>
          <a:noFill/>
        </p:spPr>
        <p:txBody>
          <a:bodyPr>
            <a:noAutofit/>
            <a:scene3d>
              <a:camera prst="orthographicFront"/>
              <a:lightRig rig="soft" dir="t">
                <a:rot lat="0" lon="0" rev="10800000"/>
              </a:lightRig>
            </a:scene3d>
            <a:sp3d>
              <a:bevelT w="27940" h="12700"/>
              <a:contourClr>
                <a:srgbClr val="DDDDDD"/>
              </a:contourClr>
            </a:sp3d>
          </a:bodyPr>
          <a:lstStyle>
            <a:lvl1pPr algn="l">
              <a:defRPr sz="4050" b="1" cap="none" spc="-113">
                <a:ln w="1143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grpSp>
        <p:nvGrpSpPr>
          <p:cNvPr id="26" name="Group 25"/>
          <p:cNvGrpSpPr/>
          <p:nvPr/>
        </p:nvGrpSpPr>
        <p:grpSpPr>
          <a:xfrm>
            <a:off x="1" y="0"/>
            <a:ext cx="1315844" cy="1234440"/>
            <a:chOff x="0" y="71081"/>
            <a:chExt cx="1315844" cy="1280160"/>
          </a:xfrm>
          <a:solidFill>
            <a:schemeClr val="accent3"/>
          </a:solidFill>
        </p:grpSpPr>
        <p:sp>
          <p:nvSpPr>
            <p:cNvPr id="18" name="Freeform 17"/>
            <p:cNvSpPr/>
            <p:nvPr/>
          </p:nvSpPr>
          <p:spPr>
            <a:xfrm flipH="1">
              <a:off x="0" y="71081"/>
              <a:ext cx="1315844" cy="1280160"/>
            </a:xfrm>
            <a:custGeom>
              <a:avLst/>
              <a:gdLst>
                <a:gd name="connsiteX0" fmla="*/ 314957 w 1005840"/>
                <a:gd name="connsiteY0" fmla="*/ 0 h 1280160"/>
                <a:gd name="connsiteX1" fmla="*/ 1005840 w 1005840"/>
                <a:gd name="connsiteY1" fmla="*/ 0 h 1280160"/>
                <a:gd name="connsiteX2" fmla="*/ 1005840 w 1005840"/>
                <a:gd name="connsiteY2" fmla="*/ 1280160 h 1280160"/>
                <a:gd name="connsiteX3" fmla="*/ 314957 w 1005840"/>
                <a:gd name="connsiteY3" fmla="*/ 1280160 h 1280160"/>
                <a:gd name="connsiteX4" fmla="*/ 6398 w 1005840"/>
                <a:gd name="connsiteY4" fmla="*/ 1028677 h 1280160"/>
                <a:gd name="connsiteX5" fmla="*/ 0 w 1005840"/>
                <a:gd name="connsiteY5" fmla="*/ 965212 h 1280160"/>
                <a:gd name="connsiteX6" fmla="*/ 0 w 1005840"/>
                <a:gd name="connsiteY6" fmla="*/ 314948 h 1280160"/>
                <a:gd name="connsiteX7" fmla="*/ 6398 w 1005840"/>
                <a:gd name="connsiteY7" fmla="*/ 251483 h 1280160"/>
                <a:gd name="connsiteX8" fmla="*/ 251482 w 1005840"/>
                <a:gd name="connsiteY8" fmla="*/ 639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 h="1280160">
                  <a:moveTo>
                    <a:pt x="314957" y="0"/>
                  </a:moveTo>
                  <a:lnTo>
                    <a:pt x="1005840" y="0"/>
                  </a:lnTo>
                  <a:lnTo>
                    <a:pt x="1005840" y="1280160"/>
                  </a:lnTo>
                  <a:lnTo>
                    <a:pt x="314957" y="1280160"/>
                  </a:lnTo>
                  <a:cubicBezTo>
                    <a:pt x="162753" y="1280160"/>
                    <a:pt x="35766" y="1172199"/>
                    <a:pt x="6398" y="1028677"/>
                  </a:cubicBezTo>
                  <a:lnTo>
                    <a:pt x="0" y="965212"/>
                  </a:lnTo>
                  <a:lnTo>
                    <a:pt x="0" y="314948"/>
                  </a:lnTo>
                  <a:lnTo>
                    <a:pt x="6398" y="251483"/>
                  </a:lnTo>
                  <a:cubicBezTo>
                    <a:pt x="31571" y="128465"/>
                    <a:pt x="128464" y="31572"/>
                    <a:pt x="251482" y="6399"/>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rot="16200000">
              <a:off x="-298178" y="540864"/>
              <a:ext cx="1070358" cy="323165"/>
            </a:xfrm>
            <a:prstGeom prst="rect">
              <a:avLst/>
            </a:prstGeom>
            <a:noFill/>
            <a:ln>
              <a:noFill/>
            </a:ln>
          </p:spPr>
          <p:txBody>
            <a:bodyPr wrap="square" rtlCol="0">
              <a:spAutoFit/>
            </a:bodyPr>
            <a:lstStyle/>
            <a:p>
              <a:r>
                <a:rPr lang="en-US" sz="1500" dirty="0" smtClean="0">
                  <a:solidFill>
                    <a:schemeClr val="bg1"/>
                  </a:solidFill>
                </a:rPr>
                <a:t>Chapter</a:t>
              </a:r>
              <a:endParaRPr lang="en-US" sz="1500" dirty="0">
                <a:solidFill>
                  <a:schemeClr val="bg1"/>
                </a:solidFill>
              </a:endParaRPr>
            </a:p>
          </p:txBody>
        </p:sp>
      </p:grpSp>
      <p:sp>
        <p:nvSpPr>
          <p:cNvPr id="28" name="Rectangle 27"/>
          <p:cNvSpPr/>
          <p:nvPr/>
        </p:nvSpPr>
        <p:spPr>
          <a:xfrm flipV="1">
            <a:off x="4083331" y="2407546"/>
            <a:ext cx="4099367"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rot="20641458" flipV="1">
            <a:off x="8091807" y="1824352"/>
            <a:ext cx="420624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rot="958542" flipH="1" flipV="1">
            <a:off x="-112056" y="1813399"/>
            <a:ext cx="429768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9988216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7" y="2125042"/>
            <a:ext cx="8753763" cy="2323374"/>
          </a:xfrm>
          <a:prstGeom prst="roundRect">
            <a:avLst/>
          </a:prstGeom>
          <a:solidFill>
            <a:schemeClr val="accent4"/>
          </a:solidFill>
          <a:effectLst>
            <a:outerShdw blurRad="50800" dist="38100" dir="2700000" algn="tl" rotWithShape="0">
              <a:prstClr val="black">
                <a:alpha val="40000"/>
              </a:prstClr>
            </a:outerShdw>
          </a:effectLst>
        </p:spPr>
        <p:txBody>
          <a:bodyPr/>
          <a:lstStyle>
            <a:lvl1pPr>
              <a:defRPr sz="3300" baseline="0">
                <a:solidFill>
                  <a:schemeClr val="accent5">
                    <a:lumMod val="75000"/>
                  </a:schemeClr>
                </a:solidFill>
              </a:defRPr>
            </a:lvl1pPr>
          </a:lstStyle>
          <a:p>
            <a:r>
              <a:rPr lang="en-US" dirty="0" smtClean="0"/>
              <a:t>Click to enter quotation text.</a:t>
            </a:r>
            <a:endParaRPr lang="en-US" dirty="0"/>
          </a:p>
        </p:txBody>
      </p:sp>
      <p:sp>
        <p:nvSpPr>
          <p:cNvPr id="4" name="Date Placeholder 3"/>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4"/>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48359" y="6303097"/>
            <a:ext cx="1219200" cy="274320"/>
          </a:xfrm>
          <a:prstGeom prst="rect">
            <a:avLst/>
          </a:prstGeom>
        </p:spPr>
        <p:txBody>
          <a:bodyPr/>
          <a:lstStyle/>
          <a:p>
            <a:fld id="{B26E565F-387F-4F28-98AB-3AECEFFA7FB2}" type="slidenum">
              <a:rPr lang="en-US" smtClean="0"/>
              <a:pPr/>
              <a:t>‹#›</a:t>
            </a:fld>
            <a:endParaRPr lang="en-US" dirty="0"/>
          </a:p>
        </p:txBody>
      </p:sp>
      <p:sp>
        <p:nvSpPr>
          <p:cNvPr id="10" name="Text Placeholder 3"/>
          <p:cNvSpPr>
            <a:spLocks noGrp="1"/>
          </p:cNvSpPr>
          <p:nvPr>
            <p:ph type="body" sz="half" idx="2" hasCustomPrompt="1"/>
          </p:nvPr>
        </p:nvSpPr>
        <p:spPr>
          <a:xfrm>
            <a:off x="2179917" y="4613565"/>
            <a:ext cx="8753763" cy="1413493"/>
          </a:xfrm>
        </p:spPr>
        <p:txBody>
          <a:bodyPr anchor="t">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enter caption.</a:t>
            </a:r>
          </a:p>
        </p:txBody>
      </p:sp>
      <p:sp>
        <p:nvSpPr>
          <p:cNvPr id="12" name="TextBox 11"/>
          <p:cNvSpPr txBox="1"/>
          <p:nvPr/>
        </p:nvSpPr>
        <p:spPr>
          <a:xfrm>
            <a:off x="1503411" y="1648497"/>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
        <p:nvSpPr>
          <p:cNvPr id="15" name="TextBox 14"/>
          <p:cNvSpPr txBox="1"/>
          <p:nvPr/>
        </p:nvSpPr>
        <p:spPr>
          <a:xfrm>
            <a:off x="10746100" y="3291031"/>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Tree>
    <p:extLst>
      <p:ext uri="{BB962C8B-B14F-4D97-AF65-F5344CB8AC3E}">
        <p14:creationId xmlns:p14="http://schemas.microsoft.com/office/powerpoint/2010/main" val="231560467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11036977" y="6022514"/>
            <a:ext cx="1130583" cy="274320"/>
          </a:xfrm>
          <a:prstGeom prst="rect">
            <a:avLst/>
          </a:prstGeom>
        </p:spPr>
        <p:txBody>
          <a:bodyPr/>
          <a:lstStyle/>
          <a:p>
            <a:fld id="{A66EFAF2-EAE5-4729-B0DF-F4C570F81E85}" type="datetime1">
              <a:rPr lang="en-US" smtClean="0"/>
              <a:pPr/>
              <a:t>5/28/2015</a:t>
            </a:fld>
            <a:endParaRPr lang="en-US" dirty="0"/>
          </a:p>
        </p:txBody>
      </p:sp>
      <p:sp>
        <p:nvSpPr>
          <p:cNvPr id="6"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948359" y="6303097"/>
            <a:ext cx="1219200" cy="274320"/>
          </a:xfrm>
          <a:prstGeom prst="rect">
            <a:avLst/>
          </a:prstGeom>
        </p:spPr>
        <p:txBody>
          <a:bodyPr/>
          <a:lstStyle/>
          <a:p>
            <a:fld id="{27C98126-00D4-4536-8967-EB49841E9AA8}" type="slidenum">
              <a:rPr lang="en-US" smtClean="0"/>
              <a:pPr/>
              <a:t>‹#›</a:t>
            </a:fld>
            <a:endParaRPr lang="en-US" dirty="0"/>
          </a:p>
        </p:txBody>
      </p:sp>
      <p:sp>
        <p:nvSpPr>
          <p:cNvPr id="9" name="Text Placeholder 8"/>
          <p:cNvSpPr>
            <a:spLocks noGrp="1"/>
          </p:cNvSpPr>
          <p:nvPr>
            <p:ph type="body" sz="quarter" idx="13"/>
          </p:nvPr>
        </p:nvSpPr>
        <p:spPr>
          <a:xfrm>
            <a:off x="1085387" y="1590501"/>
            <a:ext cx="5395383" cy="4522788"/>
          </a:xfrm>
        </p:spPr>
        <p:txBody>
          <a:bodyPr/>
          <a:lstStyle>
            <a:lvl1pPr marL="274320" indent="-274320">
              <a:buFont typeface="Wingdings" pitchFamily="2" charset="2"/>
              <a:buChar char="§"/>
              <a:tabLst>
                <a:tab pos="274320" algn="l"/>
              </a:tabLst>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697133" y="1603375"/>
            <a:ext cx="5494867" cy="4533900"/>
          </a:xfrm>
        </p:spPr>
        <p:txBody>
          <a:bodyPr/>
          <a:lstStyle>
            <a:lvl1pPr marL="274320" indent="-274320">
              <a:buFont typeface="Wingdings" pitchFamily="2" charset="2"/>
              <a:buChar cha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523873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11036977" y="6022514"/>
            <a:ext cx="1130583" cy="274320"/>
          </a:xfrm>
          <a:prstGeom prst="rect">
            <a:avLst/>
          </a:prstGeom>
        </p:spPr>
        <p:txBody>
          <a:bodyPr/>
          <a:lstStyle/>
          <a:p>
            <a:fld id="{A66EFAF2-EAE5-4729-B0DF-F4C570F81E85}" type="datetime1">
              <a:rPr lang="en-US" smtClean="0"/>
              <a:pPr/>
              <a:t>5/28/2015</a:t>
            </a:fld>
            <a:endParaRPr lang="en-US" dirty="0"/>
          </a:p>
        </p:txBody>
      </p:sp>
      <p:sp>
        <p:nvSpPr>
          <p:cNvPr id="6"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948359" y="6303097"/>
            <a:ext cx="1219200" cy="274320"/>
          </a:xfrm>
          <a:prstGeom prst="rect">
            <a:avLst/>
          </a:prstGeom>
        </p:spPr>
        <p:txBody>
          <a:bodyPr/>
          <a:lstStyle/>
          <a:p>
            <a:fld id="{27C98126-00D4-4536-8967-EB49841E9AA8}" type="slidenum">
              <a:rPr lang="en-US" smtClean="0"/>
              <a:pPr/>
              <a:t>‹#›</a:t>
            </a:fld>
            <a:endParaRPr lang="en-US" dirty="0"/>
          </a:p>
        </p:txBody>
      </p:sp>
      <p:sp>
        <p:nvSpPr>
          <p:cNvPr id="9" name="Text Placeholder 8"/>
          <p:cNvSpPr>
            <a:spLocks noGrp="1"/>
          </p:cNvSpPr>
          <p:nvPr>
            <p:ph type="body" sz="quarter" idx="13"/>
          </p:nvPr>
        </p:nvSpPr>
        <p:spPr>
          <a:xfrm>
            <a:off x="1085387" y="1590501"/>
            <a:ext cx="5395383" cy="4522788"/>
          </a:xfrm>
        </p:spPr>
        <p:txBody>
          <a:bodyPr/>
          <a:lstStyle>
            <a:lvl1pPr marL="274320" indent="-274320">
              <a:buFont typeface="Wingdings" pitchFamily="2" charset="2"/>
              <a:buChar char="§"/>
              <a:tabLst>
                <a:tab pos="274320" algn="l"/>
              </a:tabLst>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697133" y="1603375"/>
            <a:ext cx="5494867" cy="4533900"/>
          </a:xfrm>
        </p:spPr>
        <p:txBody>
          <a:bodyPr/>
          <a:lstStyle>
            <a:lvl1pPr marL="274320" indent="-274320">
              <a:buFont typeface="Wingdings" pitchFamily="2" charset="2"/>
              <a:buChar cha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523873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9" cy="1188720"/>
          </a:xfrm>
        </p:spPr>
        <p:txBody>
          <a:bodyPr vert="horz" lIns="91440" tIns="45720" rIns="91440" bIns="45720" rtlCol="0" anchor="ctr">
            <a:normAutofit/>
          </a:bodyPr>
          <a:lstStyle>
            <a:lvl1pPr>
              <a:defRPr lang="en-US" dirty="0"/>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6"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B26E565F-387F-4F28-98AB-3AECEFFA7FB2}" type="slidenum">
              <a:rPr lang="en-US" smtClean="0"/>
              <a:pPr/>
              <a:t>‹#›</a:t>
            </a:fld>
            <a:endParaRPr lang="en-US" dirty="0"/>
          </a:p>
        </p:txBody>
      </p:sp>
      <p:sp>
        <p:nvSpPr>
          <p:cNvPr id="9"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3A5D7F35-97C0-42F7-8676-783458CB84B4}" type="datetimeFigureOut">
              <a:rPr lang="en-US" smtClean="0"/>
              <a:pPr/>
              <a:t>5/28/2015</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288070831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137" b="44074"/>
          <a:stretch/>
        </p:blipFill>
        <p:spPr>
          <a:xfrm>
            <a:off x="0" y="2"/>
            <a:ext cx="12188952" cy="4229099"/>
          </a:xfrm>
          <a:prstGeom prst="rect">
            <a:avLst/>
          </a:prstGeom>
          <a:effectLst>
            <a:reflection blurRad="6350" stA="52000" endA="300" endPos="35000" dir="5400000" sy="-100000" algn="bl" rotWithShape="0"/>
          </a:effectLst>
        </p:spPr>
      </p:pic>
      <p:sp>
        <p:nvSpPr>
          <p:cNvPr id="14" name="Rectangle 13"/>
          <p:cNvSpPr/>
          <p:nvPr/>
        </p:nvSpPr>
        <p:spPr>
          <a:xfrm>
            <a:off x="0" y="4244339"/>
            <a:ext cx="12192000" cy="2348318"/>
          </a:xfrm>
          <a:prstGeom prst="rect">
            <a:avLst/>
          </a:prstGeom>
          <a:gradFill flip="none" rotWithShape="1">
            <a:gsLst>
              <a:gs pos="0">
                <a:schemeClr val="accent1">
                  <a:lumMod val="60000"/>
                  <a:lumOff val="40000"/>
                </a:schemeClr>
              </a:gs>
              <a:gs pos="55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p:cNvSpPr>
            <a:spLocks noGrp="1"/>
          </p:cNvSpPr>
          <p:nvPr>
            <p:ph type="title" hasCustomPrompt="1"/>
          </p:nvPr>
        </p:nvSpPr>
        <p:spPr>
          <a:xfrm>
            <a:off x="3631107" y="4255936"/>
            <a:ext cx="8423564" cy="1596195"/>
          </a:xfrm>
          <a:noFill/>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defRPr lang="en-US" sz="4050" spc="-113" dirty="0">
                <a:ln w="11430"/>
                <a:solidFill>
                  <a:schemeClr val="bg1"/>
                </a:solidFill>
                <a:effectLst>
                  <a:outerShdw blurRad="50800" dist="38100" dir="2700000" algn="tl" rotWithShape="0">
                    <a:prstClr val="black">
                      <a:alpha val="70000"/>
                    </a:prstClr>
                  </a:outerShdw>
                </a:effectLst>
              </a:defRPr>
            </a:lvl1pPr>
          </a:lstStyle>
          <a:p>
            <a:pPr lvl="0"/>
            <a:r>
              <a:rPr lang="en-US" dirty="0" smtClean="0"/>
              <a:t>Click to Edit</a:t>
            </a:r>
            <a:br>
              <a:rPr lang="en-US" dirty="0" smtClean="0"/>
            </a:br>
            <a:r>
              <a:rPr lang="en-US" dirty="0" smtClean="0"/>
              <a:t> Title</a:t>
            </a:r>
            <a:endParaRPr lang="en-US" dirty="0"/>
          </a:p>
        </p:txBody>
      </p:sp>
      <p:sp>
        <p:nvSpPr>
          <p:cNvPr id="3" name="Text Placeholder 2"/>
          <p:cNvSpPr>
            <a:spLocks noGrp="1"/>
          </p:cNvSpPr>
          <p:nvPr>
            <p:ph type="body" idx="1"/>
          </p:nvPr>
        </p:nvSpPr>
        <p:spPr>
          <a:xfrm>
            <a:off x="3622767" y="5825295"/>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24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smtClean="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chemeClr val="bg1"/>
                </a:solidFill>
              </a:defRPr>
            </a:lvl1pPr>
          </a:lstStyle>
          <a:p>
            <a:fld id="{B26E565F-387F-4F28-98AB-3AECEFFA7FB2}" type="slidenum">
              <a:rPr lang="en-US" smtClean="0"/>
              <a:pPr/>
              <a:t>‹#›</a:t>
            </a:fld>
            <a:endParaRPr lang="en-US" dirty="0"/>
          </a:p>
        </p:txBody>
      </p:sp>
      <p:sp>
        <p:nvSpPr>
          <p:cNvPr id="11"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chemeClr val="bg1"/>
                </a:solidFill>
              </a:defRPr>
            </a:lvl1pPr>
          </a:lstStyle>
          <a:p>
            <a:fld id="{3A5D7F35-97C0-42F7-8676-783458CB84B4}" type="datetimeFigureOut">
              <a:rPr lang="en-US" smtClean="0"/>
              <a:pPr/>
              <a:t>5/28/2015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7" name="Rectangle 16"/>
          <p:cNvSpPr/>
          <p:nvPr/>
        </p:nvSpPr>
        <p:spPr>
          <a:xfrm>
            <a:off x="3048" y="4221107"/>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48913899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B26E565F-387F-4F28-98AB-3AECEFFA7FB2}" type="slidenum">
              <a:rPr lang="en-US" smtClean="0"/>
              <a:pPr/>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3A5D7F35-97C0-42F7-8676-783458CB84B4}" type="datetimeFigureOut">
              <a:rPr lang="en-US" smtClean="0"/>
              <a:pPr/>
              <a:t>5/28/2015</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120173079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3"/>
            <a:ext cx="4846320" cy="3756909"/>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B26E565F-387F-4F28-98AB-3AECEFFA7FB2}" type="slidenum">
              <a:rPr lang="en-US" smtClean="0"/>
              <a:pPr/>
              <a:t>‹#›</a:t>
            </a:fld>
            <a:endParaRPr lang="en-US" dirty="0"/>
          </a:p>
        </p:txBody>
      </p:sp>
      <p:sp>
        <p:nvSpPr>
          <p:cNvPr id="12"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3A5D7F35-97C0-42F7-8676-783458CB84B4}" type="datetimeFigureOut">
              <a:rPr lang="en-US" smtClean="0"/>
              <a:pPr/>
              <a:t>5/28/2015</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2082287187"/>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7" y="0"/>
            <a:ext cx="10661923" cy="1188720"/>
          </a:xfrm>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B26E565F-387F-4F28-98AB-3AECEFFA7FB2}" type="slidenum">
              <a:rPr lang="en-US" smtClean="0"/>
              <a:pPr/>
              <a:t>‹#›</a:t>
            </a:fld>
            <a:endParaRPr lang="en-US" dirty="0"/>
          </a:p>
        </p:txBody>
      </p:sp>
      <p:sp>
        <p:nvSpPr>
          <p:cNvPr id="7"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3A5D7F35-97C0-42F7-8676-783458CB84B4}" type="datetimeFigureOut">
              <a:rPr lang="en-US" smtClean="0"/>
              <a:pPr/>
              <a:t>5/28/2015</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3220608339"/>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B26E565F-387F-4F28-98AB-3AECEFFA7FB2}" type="slidenum">
              <a:rPr lang="en-US" smtClean="0"/>
              <a:pPr/>
              <a:t>‹#›</a:t>
            </a:fld>
            <a:endParaRPr lang="en-US" dirty="0"/>
          </a:p>
        </p:txBody>
      </p:sp>
      <p:sp>
        <p:nvSpPr>
          <p:cNvPr id="6"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3A5D7F35-97C0-42F7-8676-783458CB84B4}" type="datetimeFigureOut">
              <a:rPr lang="en-US" smtClean="0"/>
              <a:pPr/>
              <a:t>5/28/2015</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205130788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2" y="1447800"/>
            <a:ext cx="9939931" cy="1447800"/>
          </a:xfrm>
        </p:spPr>
        <p:txBody>
          <a:bodyPr anchor="b"/>
          <a:lstStyle>
            <a:lvl1pPr algn="l">
              <a:defRPr sz="3300" b="1">
                <a:solidFill>
                  <a:schemeClr val="accent5">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82155" y="3129280"/>
            <a:ext cx="6310267" cy="2890520"/>
          </a:xfrm>
        </p:spPr>
        <p:txBody>
          <a:bodyPr anchor="t">
            <a:normAutofit/>
          </a:bodyPr>
          <a:lstStyle>
            <a:lvl1pPr>
              <a:defRPr sz="1800"/>
            </a:lvl1pPr>
            <a:lvl2pPr>
              <a:defRPr sz="1500"/>
            </a:lvl2pPr>
            <a:lvl3pPr>
              <a:defRPr sz="1350"/>
            </a:lvl3pPr>
            <a:lvl4pPr>
              <a:defRPr sz="1200"/>
            </a:lvl4pPr>
            <a:lvl5pPr>
              <a:defRPr sz="120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4" y="3129282"/>
            <a:ext cx="3401063" cy="2895599"/>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6"/>
          <p:cNvSpPr>
            <a:spLocks noGrp="1"/>
          </p:cNvSpPr>
          <p:nvPr>
            <p:ph type="sldNum" sz="quarter" idx="12"/>
          </p:nvPr>
        </p:nvSpPr>
        <p:spPr>
          <a:xfrm>
            <a:off x="10948359" y="6303097"/>
            <a:ext cx="1219200" cy="274320"/>
          </a:xfrm>
          <a:prstGeom prst="rect">
            <a:avLst/>
          </a:prstGeom>
        </p:spPr>
        <p:txBody>
          <a:bodyPr/>
          <a:lstStyle/>
          <a:p>
            <a:fld id="{B26E565F-387F-4F28-98AB-3AECEFFA7FB2}" type="slidenum">
              <a:rPr lang="en-US" smtClean="0"/>
              <a:pPr/>
              <a:t>‹#›</a:t>
            </a:fld>
            <a:endParaRPr lang="en-US" dirty="0"/>
          </a:p>
        </p:txBody>
      </p:sp>
    </p:spTree>
    <p:extLst>
      <p:ext uri="{BB962C8B-B14F-4D97-AF65-F5344CB8AC3E}">
        <p14:creationId xmlns:p14="http://schemas.microsoft.com/office/powerpoint/2010/main" val="387713244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7" cy="1574808"/>
          </a:xfrm>
        </p:spPr>
        <p:txBody>
          <a:bodyPr anchor="b">
            <a:normAutofit/>
          </a:bodyPr>
          <a:lstStyle>
            <a:lvl1pPr algn="l">
              <a:defRPr sz="3300" b="1">
                <a:solidFill>
                  <a:schemeClr val="accent5">
                    <a:lumMod val="75000"/>
                  </a:schemeClr>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6"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948359" y="6303097"/>
            <a:ext cx="1219200" cy="274320"/>
          </a:xfrm>
          <a:prstGeom prst="rect">
            <a:avLst/>
          </a:prstGeom>
        </p:spPr>
        <p:txBody>
          <a:bodyPr/>
          <a:lstStyle/>
          <a:p>
            <a:fld id="{B26E565F-387F-4F28-98AB-3AECEFFA7FB2}" type="slidenum">
              <a:rPr lang="en-US" smtClean="0"/>
              <a:pPr/>
              <a:t>‹#›</a:t>
            </a:fld>
            <a:endParaRPr lang="en-US" dirty="0"/>
          </a:p>
        </p:txBody>
      </p:sp>
    </p:spTree>
    <p:extLst>
      <p:ext uri="{BB962C8B-B14F-4D97-AF65-F5344CB8AC3E}">
        <p14:creationId xmlns:p14="http://schemas.microsoft.com/office/powerpoint/2010/main" val="219264721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00399" y="3200400"/>
            <a:ext cx="6858000" cy="457200"/>
          </a:xfrm>
          <a:prstGeom prst="rect">
            <a:avLst/>
          </a:prstGeom>
          <a:gradFill flip="none" rotWithShape="1">
            <a:gsLst>
              <a:gs pos="0">
                <a:schemeClr val="bg1"/>
              </a:gs>
              <a:gs pos="40000">
                <a:schemeClr val="bg1"/>
              </a:gs>
              <a:gs pos="55000">
                <a:schemeClr val="accent1">
                  <a:lumMod val="60000"/>
                  <a:lumOff val="40000"/>
                </a:schemeClr>
              </a:gs>
              <a:gs pos="75000">
                <a:schemeClr val="accent1">
                  <a:lumMod val="75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50" baseline="0" dirty="0" smtClean="0">
                <a:solidFill>
                  <a:prstClr val="white"/>
                </a:solidFill>
              </a:rPr>
              <a:t>      Computing Essentials 2015</a:t>
            </a:r>
            <a:endParaRPr lang="en-US" sz="1350" dirty="0">
              <a:solidFill>
                <a:prstClr val="white"/>
              </a:solidFill>
            </a:endParaRPr>
          </a:p>
        </p:txBody>
      </p:sp>
      <p:sp>
        <p:nvSpPr>
          <p:cNvPr id="29" name="Rectangle 28"/>
          <p:cNvSpPr/>
          <p:nvPr/>
        </p:nvSpPr>
        <p:spPr>
          <a:xfrm>
            <a:off x="0" y="-157"/>
            <a:ext cx="12192000" cy="1371600"/>
          </a:xfrm>
          <a:prstGeom prst="rect">
            <a:avLst/>
          </a:prstGeom>
          <a:gradFill flip="none" rotWithShape="1">
            <a:gsLst>
              <a:gs pos="20000">
                <a:schemeClr val="bg1"/>
              </a:gs>
              <a:gs pos="0">
                <a:schemeClr val="bg1"/>
              </a:gs>
              <a:gs pos="60000">
                <a:schemeClr val="accent1">
                  <a:lumMod val="60000"/>
                  <a:lumOff val="40000"/>
                </a:schemeClr>
              </a:gs>
              <a:gs pos="8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white"/>
              </a:solidFill>
              <a:effectLst/>
            </a:endParaRPr>
          </a:p>
        </p:txBody>
      </p:sp>
      <p:sp>
        <p:nvSpPr>
          <p:cNvPr id="7" name="Rectangle 6"/>
          <p:cNvSpPr/>
          <p:nvPr/>
        </p:nvSpPr>
        <p:spPr>
          <a:xfrm>
            <a:off x="0" y="6583680"/>
            <a:ext cx="12192000" cy="27432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endParaRPr lang="en-US" sz="600" dirty="0">
              <a:solidFill>
                <a:prstClr val="white"/>
              </a:solidFill>
              <a:cs typeface="Arial" pitchFamily="34" charset="0"/>
            </a:endParaRPr>
          </a:p>
        </p:txBody>
      </p:sp>
      <p:sp>
        <p:nvSpPr>
          <p:cNvPr id="10" name="Text Placeholder 9"/>
          <p:cNvSpPr>
            <a:spLocks noGrp="1"/>
          </p:cNvSpPr>
          <p:nvPr>
            <p:ph type="body" idx="1"/>
          </p:nvPr>
        </p:nvSpPr>
        <p:spPr>
          <a:xfrm>
            <a:off x="1913385" y="1818748"/>
            <a:ext cx="9945665" cy="4307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18164"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pic>
        <p:nvPicPr>
          <p:cNvPr id="20" name="Picture 19"/>
          <p:cNvPicPr>
            <a:picLocks noChangeAspect="1"/>
          </p:cNvPicPr>
          <p:nvPr/>
        </p:nvPicPr>
        <p:blipFill rotWithShape="1">
          <a:blip r:embed="rId15">
            <a:extLst>
              <a:ext uri="{28A0092B-C50C-407E-A947-70E740481C1C}">
                <a14:useLocalDpi xmlns:a14="http://schemas.microsoft.com/office/drawing/2010/main" val="0"/>
              </a:ext>
            </a:extLst>
          </a:blip>
          <a:srcRect l="37475" t="15306" r="38007" b="43838"/>
          <a:stretch/>
        </p:blipFill>
        <p:spPr>
          <a:xfrm>
            <a:off x="1" y="0"/>
            <a:ext cx="1276017" cy="1371600"/>
          </a:xfrm>
          <a:prstGeom prst="rect">
            <a:avLst/>
          </a:prstGeom>
          <a:effectLst>
            <a:reflection blurRad="6350" stA="50000" endA="300" endPos="90000" dir="5400000" sy="-100000" algn="bl" rotWithShape="0"/>
          </a:effectLst>
        </p:spPr>
      </p:pic>
      <p:sp>
        <p:nvSpPr>
          <p:cNvPr id="3" name="Rectangle 2"/>
          <p:cNvSpPr/>
          <p:nvPr/>
        </p:nvSpPr>
        <p:spPr>
          <a:xfrm>
            <a:off x="3048" y="1339364"/>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0"/>
            <a:ext cx="12188952" cy="64008"/>
          </a:xfrm>
          <a:prstGeom prst="rect">
            <a:avLst/>
          </a:prstGeom>
          <a:solidFill>
            <a:schemeClr val="tx2">
              <a:lumMod val="50000"/>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2"/>
          <p:cNvSpPr txBox="1">
            <a:spLocks noGrp="1"/>
          </p:cNvSpPr>
          <p:nvPr userDrawn="1"/>
        </p:nvSpPr>
        <p:spPr bwMode="auto">
          <a:xfrm>
            <a:off x="9778682" y="6507163"/>
            <a:ext cx="2413318"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solidFill>
                  <a:schemeClr val="bg1"/>
                </a:solidFill>
                <a:latin typeface="Times New Roman" charset="0"/>
                <a:ea typeface="宋体" charset="-122"/>
              </a:rPr>
              <a:t>7-</a:t>
            </a:r>
            <a:fld id="{904A1C09-83D9-4225-B389-16680B713356}" type="slidenum">
              <a:rPr lang="en-US" altLang="zh-CN" sz="1000" smtClean="0">
                <a:solidFill>
                  <a:schemeClr val="bg1"/>
                </a:solidFill>
                <a:latin typeface="Times New Roman" charset="0"/>
                <a:ea typeface="宋体" charset="-122"/>
              </a:rPr>
              <a:pPr algn="r" eaLnBrk="1" hangingPunct="1">
                <a:defRPr/>
              </a:pPr>
              <a:t>‹#›</a:t>
            </a:fld>
            <a:endParaRPr lang="en-US" altLang="zh-CN" sz="1000" dirty="0" smtClean="0">
              <a:solidFill>
                <a:schemeClr val="bg1"/>
              </a:solidFill>
              <a:latin typeface="Times New Roman" charset="0"/>
              <a:ea typeface="宋体" charset="-122"/>
            </a:endParaRPr>
          </a:p>
        </p:txBody>
      </p:sp>
    </p:spTree>
    <p:custDataLst>
      <p:tags r:id="rId14"/>
    </p:custDataLst>
    <p:extLst>
      <p:ext uri="{BB962C8B-B14F-4D97-AF65-F5344CB8AC3E}">
        <p14:creationId xmlns:p14="http://schemas.microsoft.com/office/powerpoint/2010/main" val="26118183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73" r:id="rId11"/>
    <p:sldLayoutId id="2147483675" r:id="rId12"/>
  </p:sldLayoutIdLst>
  <p:transition spd="slow">
    <p:cover/>
  </p:transition>
  <p:txStyles>
    <p:titleStyle>
      <a:lvl1pPr algn="l" defTabSz="685800" rtl="0" eaLnBrk="1" latinLnBrk="0" hangingPunct="1">
        <a:spcBef>
          <a:spcPct val="0"/>
        </a:spcBef>
        <a:buNone/>
        <a:defRPr lang="en-US" sz="3000" b="1" kern="1200" cap="none" spc="0" dirty="0" smtClean="0">
          <a:ln w="18415" cmpd="sng">
            <a:noFill/>
            <a:prstDash val="solid"/>
          </a:ln>
          <a:solidFill>
            <a:schemeClr val="tx1"/>
          </a:solidFill>
          <a:effectLst/>
          <a:latin typeface="+mj-lt"/>
          <a:ea typeface="+mj-ea"/>
          <a:cs typeface="+mj-cs"/>
        </a:defRPr>
      </a:lvl1pPr>
    </p:titleStyle>
    <p:body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slide" Target="slide10.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slide" Target="slide10.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5.emf"/><Relationship Id="rId4" Type="http://schemas.openxmlformats.org/officeDocument/2006/relationships/hyperlink" Target="https://www.mint.co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6.em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6910" y="164315"/>
            <a:ext cx="7887343" cy="2121677"/>
          </a:xfrm>
        </p:spPr>
        <p:txBody>
          <a:bodyPr>
            <a:normAutofit/>
          </a:bodyPr>
          <a:lstStyle/>
          <a:p>
            <a:pPr algn="ctr"/>
            <a:r>
              <a:rPr lang="th-TH" sz="6000" dirty="0" smtClean="0">
                <a:latin typeface="Angsana New" pitchFamily="18" charset="-34"/>
                <a:cs typeface="Angsana New" pitchFamily="18" charset="-34"/>
              </a:rPr>
              <a:t>หน่วยความจำสำรอง</a:t>
            </a:r>
            <a:r>
              <a:rPr lang="en-US" sz="6000" dirty="0" smtClean="0">
                <a:latin typeface="Angsana New" pitchFamily="18" charset="-34"/>
                <a:cs typeface="Angsana New" pitchFamily="18" charset="-34"/>
              </a:rPr>
              <a:t/>
            </a:r>
            <a:br>
              <a:rPr lang="en-US" sz="6000" dirty="0" smtClean="0">
                <a:latin typeface="Angsana New" pitchFamily="18" charset="-34"/>
                <a:cs typeface="Angsana New" pitchFamily="18" charset="-34"/>
              </a:rPr>
            </a:br>
            <a:r>
              <a:rPr lang="en-US" sz="6000" dirty="0" smtClean="0">
                <a:latin typeface="Angsana New" pitchFamily="18" charset="-34"/>
                <a:cs typeface="Angsana New" pitchFamily="18" charset="-34"/>
              </a:rPr>
              <a:t>Secondary Storage</a:t>
            </a:r>
            <a:endParaRPr lang="en-US" sz="6000" dirty="0">
              <a:latin typeface="Angsana New" pitchFamily="18" charset="-34"/>
              <a:cs typeface="Angsana New" pitchFamily="18" charset="-34"/>
            </a:endParaRPr>
          </a:p>
        </p:txBody>
      </p:sp>
      <p:pic>
        <p:nvPicPr>
          <p:cNvPr id="3" name="Picture 2"/>
          <p:cNvPicPr>
            <a:picLocks noChangeAspect="1"/>
          </p:cNvPicPr>
          <p:nvPr/>
        </p:nvPicPr>
        <p:blipFill>
          <a:blip r:embed="rId4"/>
          <a:stretch>
            <a:fillRect/>
          </a:stretch>
        </p:blipFill>
        <p:spPr>
          <a:xfrm>
            <a:off x="5507685" y="2700465"/>
            <a:ext cx="1176630" cy="1457070"/>
          </a:xfrm>
          <a:prstGeom prst="rect">
            <a:avLst/>
          </a:prstGeom>
        </p:spPr>
      </p:pic>
      <p:sp>
        <p:nvSpPr>
          <p:cNvPr id="6" name="TextBox 5"/>
          <p:cNvSpPr txBox="1"/>
          <p:nvPr/>
        </p:nvSpPr>
        <p:spPr>
          <a:xfrm>
            <a:off x="457200" y="346587"/>
            <a:ext cx="535724" cy="923330"/>
          </a:xfrm>
          <a:prstGeom prst="rect">
            <a:avLst/>
          </a:prstGeom>
          <a:noFill/>
        </p:spPr>
        <p:txBody>
          <a:bodyPr wrap="none" rtlCol="0">
            <a:spAutoFit/>
          </a:bodyPr>
          <a:lstStyle/>
          <a:p>
            <a:r>
              <a:rPr lang="en-US" sz="5400" b="1" dirty="0">
                <a:solidFill>
                  <a:prstClr val="white"/>
                </a:solidFill>
              </a:rPr>
              <a:t>7</a:t>
            </a:r>
          </a:p>
        </p:txBody>
      </p:sp>
    </p:spTree>
    <p:custDataLst>
      <p:tags r:id="rId1"/>
    </p:custDataLst>
    <p:extLst>
      <p:ext uri="{BB962C8B-B14F-4D97-AF65-F5344CB8AC3E}">
        <p14:creationId xmlns:p14="http://schemas.microsoft.com/office/powerpoint/2010/main" val="611267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ออปติคัลดิสก์ (</a:t>
            </a:r>
            <a:r>
              <a:rPr sz="4000" smtClean="0">
                <a:latin typeface="Angsana New" pitchFamily="18" charset="-34"/>
                <a:cs typeface="Angsana New" pitchFamily="18" charset="-34"/>
              </a:rPr>
              <a:t>optical disc)</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34140"/>
            <a:ext cx="9508175" cy="4308938"/>
          </a:xfrm>
        </p:spPr>
        <p:txBody>
          <a:bodyPr>
            <a:noAutofit/>
          </a:bodyPr>
          <a:lstStyle/>
          <a:p>
            <a:r>
              <a:rPr lang="th-TH" sz="3200" b="1" dirty="0">
                <a:latin typeface="Angsana New" pitchFamily="18" charset="-34"/>
                <a:cs typeface="Angsana New" pitchFamily="18" charset="-34"/>
              </a:rPr>
              <a:t>สามารถเก็บข้อมูลได้มากกว่า 128 กิกะไบต์</a:t>
            </a:r>
            <a:endParaRPr lang="en-US" sz="32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ส่วนประกอบ</a:t>
            </a:r>
            <a:endParaRPr lang="en-US" sz="3200" b="1" dirty="0" smtClean="0">
              <a:latin typeface="Angsana New" pitchFamily="18" charset="-34"/>
              <a:cs typeface="Angsana New" pitchFamily="18" charset="-34"/>
            </a:endParaRPr>
          </a:p>
          <a:p>
            <a:pPr lvl="1"/>
            <a:r>
              <a:rPr lang="th-TH" sz="3200" b="1" dirty="0">
                <a:latin typeface="Angsana New" pitchFamily="18" charset="-34"/>
                <a:cs typeface="Angsana New" pitchFamily="18" charset="-34"/>
              </a:rPr>
              <a:t>พื้นผิวที่เรียกว่า แลนด์ (</a:t>
            </a:r>
            <a:r>
              <a:rPr sz="3200" b="1" smtClean="0">
                <a:latin typeface="Angsana New" pitchFamily="18" charset="-34"/>
                <a:cs typeface="Angsana New" pitchFamily="18" charset="-34"/>
              </a:rPr>
              <a:t>lands</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3200" b="1" dirty="0">
                <a:latin typeface="Angsana New" pitchFamily="18" charset="-34"/>
                <a:cs typeface="Angsana New" pitchFamily="18" charset="-34"/>
              </a:rPr>
              <a:t>พื้นผิวส่วนที่เป็นหลุมเรียกว่า </a:t>
            </a:r>
            <a:r>
              <a:rPr lang="th-TH" sz="3200" b="1" dirty="0" err="1">
                <a:latin typeface="Angsana New" pitchFamily="18" charset="-34"/>
                <a:cs typeface="Angsana New" pitchFamily="18" charset="-34"/>
              </a:rPr>
              <a:t>พิท</a:t>
            </a:r>
            <a:r>
              <a:rPr lang="th-TH" sz="3200" b="1" dirty="0">
                <a:latin typeface="Angsana New" pitchFamily="18" charset="-34"/>
                <a:cs typeface="Angsana New" pitchFamily="18" charset="-34"/>
              </a:rPr>
              <a:t> (</a:t>
            </a:r>
            <a:r>
              <a:rPr sz="3200" b="1" smtClean="0">
                <a:latin typeface="Angsana New" pitchFamily="18" charset="-34"/>
                <a:cs typeface="Angsana New" pitchFamily="18" charset="-34"/>
              </a:rPr>
              <a:t>pits</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แบ่งได้เป็น 3 ประเภท</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hlinkClick r:id="rId4" action="ppaction://hlinksldjump"/>
              </a:rPr>
              <a:t>คอม</a:t>
            </a:r>
            <a:r>
              <a:rPr lang="th-TH" sz="3200" b="1" dirty="0" err="1">
                <a:latin typeface="Angsana New" pitchFamily="18" charset="-34"/>
                <a:cs typeface="Angsana New" pitchFamily="18" charset="-34"/>
                <a:hlinkClick r:id="rId4" action="ppaction://hlinksldjump"/>
              </a:rPr>
              <a:t>แพ็ค</a:t>
            </a:r>
            <a:r>
              <a:rPr lang="th-TH" sz="3200" b="1" dirty="0" smtClean="0">
                <a:latin typeface="Angsana New" pitchFamily="18" charset="-34"/>
                <a:cs typeface="Angsana New" pitchFamily="18" charset="-34"/>
                <a:hlinkClick r:id="rId4" action="ppaction://hlinksldjump"/>
              </a:rPr>
              <a:t>ดิสก์ (</a:t>
            </a:r>
            <a:r>
              <a:rPr sz="3200" b="1">
                <a:latin typeface="Angsana New" pitchFamily="18" charset="-34"/>
                <a:cs typeface="Angsana New" pitchFamily="18" charset="-34"/>
                <a:hlinkClick r:id="rId4" action="ppaction://hlinksldjump"/>
              </a:rPr>
              <a:t>compact disc) </a:t>
            </a:r>
            <a:r>
              <a:rPr lang="th-TH" sz="3200" b="1" dirty="0">
                <a:latin typeface="Angsana New" pitchFamily="18" charset="-34"/>
                <a:cs typeface="Angsana New" pitchFamily="18" charset="-34"/>
                <a:hlinkClick r:id="rId4" action="ppaction://hlinksldjump"/>
              </a:rPr>
              <a:t>หรือ ซีดี (</a:t>
            </a:r>
            <a:r>
              <a:rPr sz="3200" b="1" smtClean="0">
                <a:latin typeface="Angsana New" pitchFamily="18" charset="-34"/>
                <a:cs typeface="Angsana New" pitchFamily="18" charset="-34"/>
                <a:hlinkClick r:id="rId4" action="ppaction://hlinksldjump"/>
              </a:rPr>
              <a:t>CD</a:t>
            </a:r>
            <a:r>
              <a:rPr lang="th-TH" sz="3200" b="1" dirty="0" smtClean="0">
                <a:latin typeface="Angsana New" pitchFamily="18" charset="-34"/>
                <a:cs typeface="Angsana New" pitchFamily="18" charset="-34"/>
                <a:hlinkClick r:id="rId4" action="ppaction://hlinksldjump"/>
              </a:rPr>
              <a:t>)</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hlinkClick r:id="rId5" action="ppaction://hlinksldjump"/>
              </a:rPr>
              <a:t>ดี</a:t>
            </a:r>
            <a:r>
              <a:rPr lang="th-TH" sz="3200" b="1" dirty="0">
                <a:latin typeface="Angsana New" pitchFamily="18" charset="-34"/>
                <a:cs typeface="Angsana New" pitchFamily="18" charset="-34"/>
                <a:hlinkClick r:id="rId5" action="ppaction://hlinksldjump"/>
              </a:rPr>
              <a:t>วีดี (</a:t>
            </a:r>
            <a:r>
              <a:rPr sz="3200" b="1">
                <a:latin typeface="Angsana New" pitchFamily="18" charset="-34"/>
                <a:cs typeface="Angsana New" pitchFamily="18" charset="-34"/>
                <a:hlinkClick r:id="rId5" action="ppaction://hlinksldjump"/>
              </a:rPr>
              <a:t>DVD) </a:t>
            </a:r>
            <a:r>
              <a:rPr lang="th-TH" sz="3200" b="1" dirty="0">
                <a:latin typeface="Angsana New" pitchFamily="18" charset="-34"/>
                <a:cs typeface="Angsana New" pitchFamily="18" charset="-34"/>
                <a:hlinkClick r:id="rId5" action="ppaction://hlinksldjump"/>
              </a:rPr>
              <a:t>ย่อมาจาก </a:t>
            </a:r>
            <a:r>
              <a:rPr sz="3200" b="1">
                <a:latin typeface="Angsana New" pitchFamily="18" charset="-34"/>
                <a:cs typeface="Angsana New" pitchFamily="18" charset="-34"/>
                <a:hlinkClick r:id="rId5" action="ppaction://hlinksldjump"/>
              </a:rPr>
              <a:t>Digital Versatile Disc </a:t>
            </a:r>
            <a:r>
              <a:rPr lang="th-TH" sz="3200" b="1" dirty="0">
                <a:latin typeface="Angsana New" pitchFamily="18" charset="-34"/>
                <a:cs typeface="Angsana New" pitchFamily="18" charset="-34"/>
                <a:hlinkClick r:id="rId5" action="ppaction://hlinksldjump"/>
              </a:rPr>
              <a:t>หรือ </a:t>
            </a:r>
            <a:r>
              <a:rPr sz="3200" b="1">
                <a:latin typeface="Angsana New" pitchFamily="18" charset="-34"/>
                <a:cs typeface="Angsana New" pitchFamily="18" charset="-34"/>
                <a:hlinkClick r:id="rId5" action="ppaction://hlinksldjump"/>
              </a:rPr>
              <a:t>Digital Video </a:t>
            </a:r>
            <a:r>
              <a:rPr sz="3200" b="1" smtClean="0">
                <a:latin typeface="Angsana New" pitchFamily="18" charset="-34"/>
                <a:cs typeface="Angsana New" pitchFamily="18" charset="-34"/>
                <a:hlinkClick r:id="rId5" action="ppaction://hlinksldjump"/>
              </a:rPr>
              <a:t>Disc</a:t>
            </a:r>
            <a:endParaRPr lang="en-US" sz="3200" b="1" dirty="0" smtClean="0">
              <a:latin typeface="Angsana New" pitchFamily="18" charset="-34"/>
              <a:cs typeface="Angsana New" pitchFamily="18" charset="-34"/>
            </a:endParaRPr>
          </a:p>
          <a:p>
            <a:pPr lvl="1"/>
            <a:r>
              <a:rPr lang="th-TH" sz="3200" b="1" dirty="0" err="1" smtClean="0">
                <a:latin typeface="Angsana New" pitchFamily="18" charset="-34"/>
                <a:cs typeface="Angsana New" pitchFamily="18" charset="-34"/>
                <a:hlinkClick r:id="rId6" action="ppaction://hlinksldjump"/>
              </a:rPr>
              <a:t>บลู</a:t>
            </a:r>
            <a:r>
              <a:rPr lang="th-TH" sz="3200" b="1" dirty="0" err="1">
                <a:latin typeface="Angsana New" pitchFamily="18" charset="-34"/>
                <a:cs typeface="Angsana New" pitchFamily="18" charset="-34"/>
                <a:hlinkClick r:id="rId6" action="ppaction://hlinksldjump"/>
              </a:rPr>
              <a:t>เร</a:t>
            </a:r>
            <a:r>
              <a:rPr lang="th-TH" sz="3200" b="1" dirty="0" smtClean="0">
                <a:latin typeface="Angsana New" pitchFamily="18" charset="-34"/>
                <a:cs typeface="Angsana New" pitchFamily="18" charset="-34"/>
                <a:hlinkClick r:id="rId6" action="ppaction://hlinksldjump"/>
              </a:rPr>
              <a:t>ดิสก์ </a:t>
            </a:r>
            <a:r>
              <a:rPr sz="3200" b="1" smtClean="0">
                <a:latin typeface="Angsana New" pitchFamily="18" charset="-34"/>
                <a:cs typeface="Angsana New" pitchFamily="18" charset="-34"/>
                <a:hlinkClick r:id="rId6" action="ppaction://hlinksldjump"/>
              </a:rPr>
              <a:t>B</a:t>
            </a:r>
            <a:r>
              <a:rPr lang="en-US" sz="3200" b="1" dirty="0" err="1" smtClean="0">
                <a:latin typeface="Angsana New" pitchFamily="18" charset="-34"/>
                <a:cs typeface="Angsana New" pitchFamily="18" charset="-34"/>
                <a:hlinkClick r:id="rId6" action="ppaction://hlinksldjump"/>
              </a:rPr>
              <a:t>lu</a:t>
            </a:r>
            <a:r>
              <a:rPr lang="en-US" sz="3200" b="1" dirty="0" smtClean="0">
                <a:latin typeface="Angsana New" pitchFamily="18" charset="-34"/>
                <a:cs typeface="Angsana New" pitchFamily="18" charset="-34"/>
                <a:hlinkClick r:id="rId6" action="ppaction://hlinksldjump"/>
              </a:rPr>
              <a:t>-Ray Disc (BD)</a:t>
            </a:r>
            <a:endParaRPr lang="en-US" sz="32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87065924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คอมแพคดิสก์ (</a:t>
            </a:r>
            <a:r>
              <a:rPr lang="en-US" sz="4000" dirty="0" smtClean="0">
                <a:latin typeface="Angsana New" pitchFamily="18" charset="-34"/>
                <a:cs typeface="Angsana New" pitchFamily="18" charset="-34"/>
              </a:rPr>
              <a:t>Compact Disc (CDs)</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238216" y="1678977"/>
            <a:ext cx="6643734" cy="4308938"/>
          </a:xfrm>
        </p:spPr>
        <p:txBody>
          <a:bodyPr>
            <a:noAutofit/>
          </a:bodyPr>
          <a:lstStyle/>
          <a:p>
            <a:r>
              <a:rPr lang="th-TH" sz="3200" b="1" dirty="0">
                <a:latin typeface="Angsana New" pitchFamily="18" charset="-34"/>
                <a:cs typeface="Angsana New" pitchFamily="18" charset="-34"/>
              </a:rPr>
              <a:t>ออปติคัลที่ใช้กันแพร่หลายใน</a:t>
            </a:r>
            <a:r>
              <a:rPr lang="th-TH" sz="3200" b="1" dirty="0" smtClean="0">
                <a:latin typeface="Angsana New" pitchFamily="18" charset="-34"/>
                <a:cs typeface="Angsana New" pitchFamily="18" charset="-34"/>
              </a:rPr>
              <a:t>ปัจจุบัน</a:t>
            </a:r>
            <a:endParaRPr sz="3200" b="1"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สามารถ</a:t>
            </a:r>
            <a:r>
              <a:rPr lang="th-TH" sz="3200" b="1" dirty="0">
                <a:latin typeface="Angsana New" pitchFamily="18" charset="-34"/>
                <a:cs typeface="Angsana New" pitchFamily="18" charset="-34"/>
              </a:rPr>
              <a:t>บันทึกข้อมูลลงแผ่นซีดีได้ตั้งแต่ 700 เมกะไบต์</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ซีดีแบ่งได้เป็น 3 </a:t>
            </a:r>
            <a:r>
              <a:rPr lang="th-TH" sz="3200" b="1" dirty="0" smtClean="0">
                <a:latin typeface="Angsana New" pitchFamily="18" charset="-34"/>
                <a:cs typeface="Angsana New" pitchFamily="18" charset="-34"/>
              </a:rPr>
              <a:t>ชนิดคือ</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rPr>
              <a:t>อ่าน</a:t>
            </a:r>
            <a:r>
              <a:rPr lang="th-TH" sz="3200" b="1" dirty="0">
                <a:latin typeface="Angsana New" pitchFamily="18" charset="-34"/>
                <a:cs typeface="Angsana New" pitchFamily="18" charset="-34"/>
              </a:rPr>
              <a:t>อย่างเดียว (</a:t>
            </a:r>
            <a:r>
              <a:rPr sz="3200" b="1">
                <a:latin typeface="Angsana New" pitchFamily="18" charset="-34"/>
                <a:cs typeface="Angsana New" pitchFamily="18" charset="-34"/>
              </a:rPr>
              <a:t>read only) - </a:t>
            </a:r>
            <a:r>
              <a:rPr lang="th-TH" sz="3200" b="1" dirty="0">
                <a:latin typeface="Angsana New" pitchFamily="18" charset="-34"/>
                <a:cs typeface="Angsana New" pitchFamily="18" charset="-34"/>
              </a:rPr>
              <a:t>ซีดีรอม (</a:t>
            </a:r>
            <a:r>
              <a:rPr sz="3200" b="1">
                <a:latin typeface="Angsana New" pitchFamily="18" charset="-34"/>
                <a:cs typeface="Angsana New" pitchFamily="18" charset="-34"/>
              </a:rPr>
              <a:t>CD-ROM)</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rPr>
              <a:t>บันทึก</a:t>
            </a:r>
            <a:r>
              <a:rPr lang="th-TH" sz="3200" b="1" dirty="0">
                <a:latin typeface="Angsana New" pitchFamily="18" charset="-34"/>
                <a:cs typeface="Angsana New" pitchFamily="18" charset="-34"/>
              </a:rPr>
              <a:t>ได้ครั้งเดียว (</a:t>
            </a:r>
            <a:r>
              <a:rPr sz="3200" b="1">
                <a:latin typeface="Angsana New" pitchFamily="18" charset="-34"/>
                <a:cs typeface="Angsana New" pitchFamily="18" charset="-34"/>
              </a:rPr>
              <a:t>Write once) - </a:t>
            </a:r>
            <a:r>
              <a:rPr lang="th-TH" sz="3200" b="1" dirty="0">
                <a:latin typeface="Angsana New" pitchFamily="18" charset="-34"/>
                <a:cs typeface="Angsana New" pitchFamily="18" charset="-34"/>
              </a:rPr>
              <a:t>ซีดี</a:t>
            </a:r>
            <a:r>
              <a:rPr lang="th-TH" sz="3200" b="1" dirty="0" err="1">
                <a:latin typeface="Angsana New" pitchFamily="18" charset="-34"/>
                <a:cs typeface="Angsana New" pitchFamily="18" charset="-34"/>
              </a:rPr>
              <a:t>อาร์</a:t>
            </a:r>
            <a:r>
              <a:rPr lang="th-TH" sz="3200" b="1" dirty="0">
                <a:latin typeface="Angsana New" pitchFamily="18" charset="-34"/>
                <a:cs typeface="Angsana New" pitchFamily="18" charset="-34"/>
              </a:rPr>
              <a:t> (</a:t>
            </a:r>
            <a:r>
              <a:rPr sz="3200" b="1">
                <a:latin typeface="Angsana New" pitchFamily="18" charset="-34"/>
                <a:cs typeface="Angsana New" pitchFamily="18" charset="-34"/>
              </a:rPr>
              <a:t>CD-R) </a:t>
            </a:r>
            <a:r>
              <a:rPr lang="th-TH" sz="3200" b="1" dirty="0">
                <a:latin typeface="Angsana New" pitchFamily="18" charset="-34"/>
                <a:cs typeface="Angsana New" pitchFamily="18" charset="-34"/>
              </a:rPr>
              <a:t>ย่อมาจาก </a:t>
            </a:r>
            <a:r>
              <a:rPr sz="3200" b="1">
                <a:latin typeface="Angsana New" pitchFamily="18" charset="-34"/>
                <a:cs typeface="Angsana New" pitchFamily="18" charset="-34"/>
              </a:rPr>
              <a:t>CD-recordable</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rPr>
              <a:t>บันทึก</a:t>
            </a:r>
            <a:r>
              <a:rPr lang="th-TH" sz="3200" b="1" dirty="0">
                <a:latin typeface="Angsana New" pitchFamily="18" charset="-34"/>
                <a:cs typeface="Angsana New" pitchFamily="18" charset="-34"/>
              </a:rPr>
              <a:t>ได้หลายครั้ง (</a:t>
            </a:r>
            <a:r>
              <a:rPr sz="3200" b="1">
                <a:latin typeface="Angsana New" pitchFamily="18" charset="-34"/>
                <a:cs typeface="Angsana New" pitchFamily="18" charset="-34"/>
              </a:rPr>
              <a:t>Rewriteable) - </a:t>
            </a:r>
            <a:r>
              <a:rPr lang="th-TH" sz="3200" b="1" dirty="0">
                <a:latin typeface="Angsana New" pitchFamily="18" charset="-34"/>
                <a:cs typeface="Angsana New" pitchFamily="18" charset="-34"/>
              </a:rPr>
              <a:t>ซีดี</a:t>
            </a:r>
            <a:r>
              <a:rPr lang="th-TH" sz="3200" b="1" dirty="0" err="1">
                <a:latin typeface="Angsana New" pitchFamily="18" charset="-34"/>
                <a:cs typeface="Angsana New" pitchFamily="18" charset="-34"/>
              </a:rPr>
              <a:t>อาร์</a:t>
            </a:r>
            <a:r>
              <a:rPr lang="th-TH" sz="3200" b="1" dirty="0">
                <a:latin typeface="Angsana New" pitchFamily="18" charset="-34"/>
                <a:cs typeface="Angsana New" pitchFamily="18" charset="-34"/>
              </a:rPr>
              <a:t>ดับเบิลยู (</a:t>
            </a:r>
            <a:r>
              <a:rPr sz="3200" b="1">
                <a:latin typeface="Angsana New" pitchFamily="18" charset="-34"/>
                <a:cs typeface="Angsana New" pitchFamily="18" charset="-34"/>
              </a:rPr>
              <a:t>CD-RW) </a:t>
            </a:r>
            <a:r>
              <a:rPr lang="th-TH" sz="3200" b="1" dirty="0">
                <a:latin typeface="Angsana New" pitchFamily="18" charset="-34"/>
                <a:cs typeface="Angsana New" pitchFamily="18" charset="-34"/>
              </a:rPr>
              <a:t>ย่อมาจาก </a:t>
            </a:r>
            <a:r>
              <a:rPr sz="3200" b="1">
                <a:latin typeface="Angsana New" pitchFamily="18" charset="-34"/>
                <a:cs typeface="Angsana New" pitchFamily="18" charset="-34"/>
              </a:rPr>
              <a:t>compact disc rewritable</a:t>
            </a:r>
            <a:endParaRPr lang="en-US" sz="3200" b="1" dirty="0">
              <a:latin typeface="Angsana New" pitchFamily="18" charset="-34"/>
              <a:cs typeface="Angsana New" pitchFamily="18" charset="-34"/>
            </a:endParaRPr>
          </a:p>
        </p:txBody>
      </p:sp>
      <p:pic>
        <p:nvPicPr>
          <p:cNvPr id="5" name="Picture 4"/>
          <p:cNvPicPr>
            <a:picLocks noChangeAspect="1"/>
          </p:cNvPicPr>
          <p:nvPr/>
        </p:nvPicPr>
        <p:blipFill>
          <a:blip r:embed="rId4"/>
          <a:stretch>
            <a:fillRect/>
          </a:stretch>
        </p:blipFill>
        <p:spPr>
          <a:xfrm>
            <a:off x="8285324" y="1919759"/>
            <a:ext cx="3097088" cy="3109922"/>
          </a:xfrm>
          <a:prstGeom prst="rect">
            <a:avLst/>
          </a:prstGeom>
        </p:spPr>
      </p:pic>
      <p:sp>
        <p:nvSpPr>
          <p:cNvPr id="6" name="TextBox 5"/>
          <p:cNvSpPr txBox="1"/>
          <p:nvPr/>
        </p:nvSpPr>
        <p:spPr>
          <a:xfrm>
            <a:off x="9452867" y="5486400"/>
            <a:ext cx="1524000" cy="381000"/>
          </a:xfrm>
          <a:prstGeom prst="rect">
            <a:avLst/>
          </a:prstGeom>
          <a:noFill/>
        </p:spPr>
        <p:txBody>
          <a:bodyPr wrap="square" rtlCol="0">
            <a:spAutoFit/>
          </a:bodyPr>
          <a:lstStyle/>
          <a:p>
            <a:r>
              <a:rPr lang="en-US" dirty="0" smtClean="0">
                <a:latin typeface="Angsana New" pitchFamily="18" charset="-34"/>
                <a:cs typeface="Angsana New" pitchFamily="18" charset="-34"/>
                <a:hlinkClick r:id="rId5" action="ppaction://hlinksldjump"/>
              </a:rPr>
              <a:t>Return</a:t>
            </a:r>
            <a:endParaRPr lang="en-US"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09678579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err="1" smtClean="0">
                <a:latin typeface="Angsana New" pitchFamily="18" charset="-34"/>
                <a:cs typeface="Angsana New" pitchFamily="18" charset="-34"/>
              </a:rPr>
              <a:t>ดิ</a:t>
            </a:r>
            <a:r>
              <a:rPr lang="th-TH" sz="4000" dirty="0" smtClean="0">
                <a:latin typeface="Angsana New" pitchFamily="18" charset="-34"/>
                <a:cs typeface="Angsana New" pitchFamily="18" charset="-34"/>
              </a:rPr>
              <a:t>วีดี (</a:t>
            </a:r>
            <a:r>
              <a:rPr lang="en-US" sz="4000" dirty="0" smtClean="0">
                <a:latin typeface="Angsana New" pitchFamily="18" charset="-34"/>
                <a:cs typeface="Angsana New" pitchFamily="18" charset="-34"/>
              </a:rPr>
              <a:t>Digital Versatile Discs (DVDs)</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12334" y="1428736"/>
            <a:ext cx="8584193" cy="4308938"/>
          </a:xfrm>
        </p:spPr>
        <p:txBody>
          <a:bodyPr>
            <a:noAutofit/>
          </a:bodyPr>
          <a:lstStyle/>
          <a:p>
            <a:r>
              <a:rPr lang="th-TH" sz="3200" b="1" dirty="0">
                <a:latin typeface="Angsana New" pitchFamily="18" charset="-34"/>
                <a:cs typeface="Angsana New" pitchFamily="18" charset="-34"/>
              </a:rPr>
              <a:t>ออปติคัลดิสก์รูปแบบใหม่ที่ถูกนำมาใช้แทนซีดี ดีวีดี</a:t>
            </a:r>
            <a:r>
              <a:rPr lang="th-TH" sz="3200" b="1" dirty="0" err="1">
                <a:latin typeface="Angsana New" pitchFamily="18" charset="-34"/>
                <a:cs typeface="Angsana New" pitchFamily="18" charset="-34"/>
              </a:rPr>
              <a:t>ไดรฟ์</a:t>
            </a:r>
            <a:r>
              <a:rPr lang="th-TH" sz="3200" b="1" dirty="0">
                <a:latin typeface="Angsana New" pitchFamily="18" charset="-34"/>
                <a:cs typeface="Angsana New" pitchFamily="18" charset="-34"/>
              </a:rPr>
              <a:t> และซีดี</a:t>
            </a:r>
            <a:r>
              <a:rPr lang="th-TH" sz="3200" b="1" dirty="0" err="1">
                <a:latin typeface="Angsana New" pitchFamily="18" charset="-34"/>
                <a:cs typeface="Angsana New" pitchFamily="18" charset="-34"/>
              </a:rPr>
              <a:t>ไดรฟ์</a:t>
            </a:r>
            <a:r>
              <a:rPr lang="th-TH" sz="3200" b="1" dirty="0">
                <a:latin typeface="Angsana New" pitchFamily="18" charset="-34"/>
                <a:cs typeface="Angsana New" pitchFamily="18" charset="-34"/>
              </a:rPr>
              <a:t>มีลักษณะคล้ายกันมาก</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ดีวีดีแผ่นเดียวสามารถเก็บข้อมูลได้ตั้งแต่ 4.7 กิกะไบต์ ซึ่งมากกว่าซีดี 17 เท่า</a:t>
            </a:r>
            <a:endParaRPr lang="en-US" sz="32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แบ่งออกเป็น 3 ชนิดคือ</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อ่าน</a:t>
            </a:r>
            <a:r>
              <a:rPr lang="th-TH" sz="2800" b="1" dirty="0">
                <a:latin typeface="Angsana New" pitchFamily="18" charset="-34"/>
                <a:cs typeface="Angsana New" pitchFamily="18" charset="-34"/>
              </a:rPr>
              <a:t>อย่างเดียว(</a:t>
            </a:r>
            <a:r>
              <a:rPr sz="2800" b="1">
                <a:latin typeface="Angsana New" pitchFamily="18" charset="-34"/>
                <a:cs typeface="Angsana New" pitchFamily="18" charset="-34"/>
              </a:rPr>
              <a:t>Read only) - </a:t>
            </a:r>
            <a:r>
              <a:rPr lang="th-TH" sz="2800" b="1" dirty="0">
                <a:latin typeface="Angsana New" pitchFamily="18" charset="-34"/>
                <a:cs typeface="Angsana New" pitchFamily="18" charset="-34"/>
              </a:rPr>
              <a:t>ดีวีดีรอม (</a:t>
            </a:r>
            <a:r>
              <a:rPr sz="2800" b="1">
                <a:latin typeface="Angsana New" pitchFamily="18" charset="-34"/>
                <a:cs typeface="Angsana New" pitchFamily="18" charset="-34"/>
              </a:rPr>
              <a:t>DVD-ROM) </a:t>
            </a:r>
            <a:r>
              <a:rPr lang="th-TH" sz="2800" b="1" dirty="0">
                <a:latin typeface="Angsana New" pitchFamily="18" charset="-34"/>
                <a:cs typeface="Angsana New" pitchFamily="18" charset="-34"/>
              </a:rPr>
              <a:t>ย่อมาจาก </a:t>
            </a:r>
            <a:r>
              <a:rPr sz="2800" b="1">
                <a:latin typeface="Angsana New" pitchFamily="18" charset="-34"/>
                <a:cs typeface="Angsana New" pitchFamily="18" charset="-34"/>
              </a:rPr>
              <a:t>Digital Versatile Disc-Read Only </a:t>
            </a:r>
            <a:r>
              <a:rPr sz="2800" b="1" smtClean="0">
                <a:latin typeface="Angsana New" pitchFamily="18" charset="-34"/>
                <a:cs typeface="Angsana New" pitchFamily="18" charset="-34"/>
              </a:rPr>
              <a:t>Memory</a:t>
            </a:r>
            <a:endParaRPr lang="th-TH"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บันทึก</a:t>
            </a:r>
            <a:r>
              <a:rPr lang="th-TH" sz="2800" b="1" dirty="0">
                <a:latin typeface="Angsana New" pitchFamily="18" charset="-34"/>
                <a:cs typeface="Angsana New" pitchFamily="18" charset="-34"/>
              </a:rPr>
              <a:t>ได้ครั้งเดียว (</a:t>
            </a:r>
            <a:r>
              <a:rPr sz="2800" b="1">
                <a:latin typeface="Angsana New" pitchFamily="18" charset="-34"/>
                <a:cs typeface="Angsana New" pitchFamily="18" charset="-34"/>
              </a:rPr>
              <a:t>Write once) - </a:t>
            </a:r>
            <a:r>
              <a:rPr lang="th-TH" sz="2800" b="1" dirty="0">
                <a:latin typeface="Angsana New" pitchFamily="18" charset="-34"/>
                <a:cs typeface="Angsana New" pitchFamily="18" charset="-34"/>
              </a:rPr>
              <a:t>ดีวีดี</a:t>
            </a:r>
            <a:r>
              <a:rPr lang="th-TH" sz="2800" b="1" dirty="0" err="1">
                <a:latin typeface="Angsana New" pitchFamily="18" charset="-34"/>
                <a:cs typeface="Angsana New" pitchFamily="18" charset="-34"/>
              </a:rPr>
              <a:t>อาร์</a:t>
            </a:r>
            <a:r>
              <a:rPr lang="th-TH" sz="2800" b="1" dirty="0">
                <a:latin typeface="Angsana New" pitchFamily="18" charset="-34"/>
                <a:cs typeface="Angsana New" pitchFamily="18" charset="-34"/>
              </a:rPr>
              <a:t> (</a:t>
            </a:r>
            <a:r>
              <a:rPr sz="2800" b="1">
                <a:latin typeface="Angsana New" pitchFamily="18" charset="-34"/>
                <a:cs typeface="Angsana New" pitchFamily="18" charset="-34"/>
              </a:rPr>
              <a:t>DVD-R </a:t>
            </a:r>
            <a:r>
              <a:rPr lang="th-TH" sz="2800" b="1" dirty="0">
                <a:latin typeface="Angsana New" pitchFamily="18" charset="-34"/>
                <a:cs typeface="Angsana New" pitchFamily="18" charset="-34"/>
              </a:rPr>
              <a:t>และ </a:t>
            </a:r>
            <a:r>
              <a:rPr sz="2800" b="1">
                <a:latin typeface="Angsana New" pitchFamily="18" charset="-34"/>
                <a:cs typeface="Angsana New" pitchFamily="18" charset="-34"/>
              </a:rPr>
              <a:t>DVD+R) </a:t>
            </a:r>
            <a:r>
              <a:rPr lang="th-TH" sz="2800" b="1" dirty="0">
                <a:latin typeface="Angsana New" pitchFamily="18" charset="-34"/>
                <a:cs typeface="Angsana New" pitchFamily="18" charset="-34"/>
              </a:rPr>
              <a:t>ย่อมาจาก </a:t>
            </a:r>
            <a:r>
              <a:rPr sz="2800" b="1">
                <a:latin typeface="Angsana New" pitchFamily="18" charset="-34"/>
                <a:cs typeface="Angsana New" pitchFamily="18" charset="-34"/>
              </a:rPr>
              <a:t>DVD-Recordable</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บันทึก</a:t>
            </a:r>
            <a:r>
              <a:rPr lang="th-TH" sz="2800" b="1" dirty="0">
                <a:latin typeface="Angsana New" pitchFamily="18" charset="-34"/>
                <a:cs typeface="Angsana New" pitchFamily="18" charset="-34"/>
              </a:rPr>
              <a:t>ได้หลายครั้ง (</a:t>
            </a:r>
            <a:r>
              <a:rPr sz="2800" b="1">
                <a:latin typeface="Angsana New" pitchFamily="18" charset="-34"/>
                <a:cs typeface="Angsana New" pitchFamily="18" charset="-34"/>
              </a:rPr>
              <a:t>Rewriteable) - </a:t>
            </a:r>
            <a:r>
              <a:rPr lang="th-TH" sz="2800" b="1" dirty="0">
                <a:latin typeface="Angsana New" pitchFamily="18" charset="-34"/>
                <a:cs typeface="Angsana New" pitchFamily="18" charset="-34"/>
              </a:rPr>
              <a:t>ดีวีดี</a:t>
            </a:r>
            <a:r>
              <a:rPr lang="th-TH" sz="2800" b="1" dirty="0" err="1">
                <a:latin typeface="Angsana New" pitchFamily="18" charset="-34"/>
                <a:cs typeface="Angsana New" pitchFamily="18" charset="-34"/>
              </a:rPr>
              <a:t>อาร์</a:t>
            </a:r>
            <a:r>
              <a:rPr lang="th-TH" sz="2800" b="1" dirty="0">
                <a:latin typeface="Angsana New" pitchFamily="18" charset="-34"/>
                <a:cs typeface="Angsana New" pitchFamily="18" charset="-34"/>
              </a:rPr>
              <a:t>ดับเบิลยู (</a:t>
            </a:r>
            <a:r>
              <a:rPr sz="2800" b="1">
                <a:latin typeface="Angsana New" pitchFamily="18" charset="-34"/>
                <a:cs typeface="Angsana New" pitchFamily="18" charset="-34"/>
              </a:rPr>
              <a:t>DVD-RW </a:t>
            </a:r>
            <a:r>
              <a:rPr lang="th-TH" sz="2800" b="1" dirty="0">
                <a:latin typeface="Angsana New" pitchFamily="18" charset="-34"/>
                <a:cs typeface="Angsana New" pitchFamily="18" charset="-34"/>
              </a:rPr>
              <a:t>และ </a:t>
            </a:r>
            <a:r>
              <a:rPr sz="2800" b="1">
                <a:latin typeface="Angsana New" pitchFamily="18" charset="-34"/>
                <a:cs typeface="Angsana New" pitchFamily="18" charset="-34"/>
              </a:rPr>
              <a:t>DVD+RW ) </a:t>
            </a:r>
            <a:r>
              <a:rPr lang="th-TH" sz="2800" b="1" dirty="0">
                <a:latin typeface="Angsana New" pitchFamily="18" charset="-34"/>
                <a:cs typeface="Angsana New" pitchFamily="18" charset="-34"/>
              </a:rPr>
              <a:t>และดีวีดีแรม (</a:t>
            </a:r>
            <a:r>
              <a:rPr sz="2800" b="1">
                <a:latin typeface="Angsana New" pitchFamily="18" charset="-34"/>
                <a:cs typeface="Angsana New" pitchFamily="18" charset="-34"/>
              </a:rPr>
              <a:t>DVD-RAM)</a:t>
            </a:r>
            <a:endParaRPr lang="en-US" sz="28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pic>
        <p:nvPicPr>
          <p:cNvPr id="3074" name="Picture 2" descr="C:\Users\Zouharis\Documents\Laurie\McGraw Hill Computing Essentials 2013\CE_2013_ArtFiles\ole16821_ch08\ole16821_08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6472" y="3929066"/>
            <a:ext cx="2560320" cy="15766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15400" y="5486400"/>
            <a:ext cx="1524000" cy="381000"/>
          </a:xfrm>
          <a:prstGeom prst="rect">
            <a:avLst/>
          </a:prstGeom>
          <a:noFill/>
        </p:spPr>
        <p:txBody>
          <a:bodyPr wrap="square" rtlCol="0">
            <a:spAutoFit/>
          </a:bodyPr>
          <a:lstStyle/>
          <a:p>
            <a:r>
              <a:rPr lang="en-US" dirty="0" smtClean="0">
                <a:latin typeface="Angsana New" pitchFamily="18" charset="-34"/>
                <a:cs typeface="Angsana New" pitchFamily="18" charset="-34"/>
                <a:hlinkClick r:id="rId5" action="ppaction://hlinksldjump"/>
              </a:rPr>
              <a:t>Return</a:t>
            </a:r>
            <a:endParaRPr lang="en-US"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35119441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err="1">
                <a:latin typeface="Angsana New" pitchFamily="18" charset="-34"/>
                <a:cs typeface="Angsana New" pitchFamily="18" charset="-34"/>
              </a:rPr>
              <a:t>บลูเร</a:t>
            </a:r>
            <a:r>
              <a:rPr lang="th-TH" sz="4000" dirty="0">
                <a:latin typeface="Angsana New" pitchFamily="18" charset="-34"/>
                <a:cs typeface="Angsana New" pitchFamily="18" charset="-34"/>
              </a:rPr>
              <a:t> (</a:t>
            </a:r>
            <a:r>
              <a:rPr lang="en-US" sz="4000" dirty="0" smtClean="0">
                <a:latin typeface="Angsana New" pitchFamily="18" charset="-34"/>
                <a:cs typeface="Angsana New" pitchFamily="18" charset="-34"/>
              </a:rPr>
              <a:t>Blu-Ray) </a:t>
            </a:r>
            <a:r>
              <a:rPr lang="th-TH" sz="4000" dirty="0" smtClean="0">
                <a:latin typeface="Angsana New" pitchFamily="18" charset="-34"/>
                <a:cs typeface="Angsana New" pitchFamily="18" charset="-34"/>
              </a:rPr>
              <a:t>หรือ </a:t>
            </a:r>
            <a:r>
              <a:rPr lang="en-US" sz="4000" dirty="0" smtClean="0">
                <a:latin typeface="Angsana New" pitchFamily="18" charset="-34"/>
                <a:cs typeface="Angsana New" pitchFamily="18" charset="-34"/>
              </a:rPr>
              <a:t>(BDs)</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2939" y="1650220"/>
            <a:ext cx="9508175" cy="4308938"/>
          </a:xfrm>
        </p:spPr>
        <p:txBody>
          <a:bodyPr>
            <a:normAutofit/>
          </a:bodyPr>
          <a:lstStyle/>
          <a:p>
            <a:r>
              <a:rPr lang="th-TH" sz="3200" b="1" dirty="0">
                <a:latin typeface="Angsana New" pitchFamily="18" charset="-34"/>
                <a:cs typeface="Angsana New" pitchFamily="18" charset="-34"/>
              </a:rPr>
              <a:t>การบันทึกวิดีโอคุณภาพสูงที่ต้องการเนื้อที่จำนวนมาก ดังนั้น </a:t>
            </a:r>
            <a:r>
              <a:rPr lang="th-TH" sz="3200" b="1" dirty="0" err="1">
                <a:latin typeface="Angsana New" pitchFamily="18" charset="-34"/>
                <a:cs typeface="Angsana New" pitchFamily="18" charset="-34"/>
              </a:rPr>
              <a:t>ไฮเดฟ</a:t>
            </a:r>
            <a:r>
              <a:rPr lang="th-TH" sz="3200" b="1" dirty="0">
                <a:latin typeface="Angsana New" pitchFamily="18" charset="-34"/>
                <a:cs typeface="Angsana New" pitchFamily="18" charset="-34"/>
              </a:rPr>
              <a:t> (</a:t>
            </a:r>
            <a:r>
              <a:rPr lang="en-US" sz="3200" b="1" dirty="0">
                <a:latin typeface="Angsana New" pitchFamily="18" charset="-34"/>
                <a:cs typeface="Angsana New" pitchFamily="18" charset="-34"/>
              </a:rPr>
              <a:t>high definition : hi </a:t>
            </a:r>
            <a:r>
              <a:rPr lang="en-US" sz="3200" b="1" dirty="0" err="1">
                <a:latin typeface="Angsana New" pitchFamily="18" charset="-34"/>
                <a:cs typeface="Angsana New" pitchFamily="18" charset="-34"/>
              </a:rPr>
              <a:t>def</a:t>
            </a:r>
            <a:r>
              <a:rPr lang="en-US" sz="3200" b="1" dirty="0">
                <a:latin typeface="Angsana New" pitchFamily="18" charset="-34"/>
                <a:cs typeface="Angsana New" pitchFamily="18" charset="-34"/>
              </a:rPr>
              <a:t>) </a:t>
            </a:r>
            <a:r>
              <a:rPr lang="th-TH" sz="3200" b="1" dirty="0">
                <a:latin typeface="Angsana New" pitchFamily="18" charset="-34"/>
                <a:cs typeface="Angsana New" pitchFamily="18" charset="-34"/>
              </a:rPr>
              <a:t>ซึ่งสามารถบันทึกข้อมูลได้ในปริมาณมากกว่าจะได้รับความนิยมมากขึ้นในอนาคต</a:t>
            </a:r>
            <a:endParaRPr lang="en-US" sz="3200" b="1" dirty="0" smtClean="0">
              <a:latin typeface="Angsana New" pitchFamily="18" charset="-34"/>
              <a:cs typeface="Angsana New" pitchFamily="18" charset="-34"/>
            </a:endParaRPr>
          </a:p>
          <a:p>
            <a:r>
              <a:rPr lang="th-TH" sz="3200" b="1" dirty="0" err="1">
                <a:latin typeface="Angsana New" pitchFamily="18" charset="-34"/>
                <a:cs typeface="Angsana New" pitchFamily="18" charset="-34"/>
              </a:rPr>
              <a:t>บลู</a:t>
            </a:r>
            <a:r>
              <a:rPr lang="th-TH" sz="3200" b="1" dirty="0" err="1" smtClean="0">
                <a:latin typeface="Angsana New" pitchFamily="18" charset="-34"/>
                <a:cs typeface="Angsana New" pitchFamily="18" charset="-34"/>
              </a:rPr>
              <a:t>เร</a:t>
            </a:r>
            <a:r>
              <a:rPr lang="th-TH" sz="3200" b="1" dirty="0" smtClean="0">
                <a:latin typeface="Angsana New" pitchFamily="18" charset="-34"/>
                <a:cs typeface="Angsana New" pitchFamily="18" charset="-34"/>
              </a:rPr>
              <a:t>โดย</a:t>
            </a:r>
            <a:r>
              <a:rPr lang="th-TH" sz="3200" b="1" dirty="0" err="1" smtClean="0">
                <a:latin typeface="Angsana New" pitchFamily="18" charset="-34"/>
                <a:cs typeface="Angsana New" pitchFamily="18" charset="-34"/>
              </a:rPr>
              <a:t>ทั่วไปบลู</a:t>
            </a:r>
            <a:r>
              <a:rPr lang="th-TH" sz="3200" b="1" dirty="0" err="1">
                <a:latin typeface="Angsana New" pitchFamily="18" charset="-34"/>
                <a:cs typeface="Angsana New" pitchFamily="18" charset="-34"/>
              </a:rPr>
              <a:t>เร</a:t>
            </a:r>
            <a:r>
              <a:rPr lang="th-TH" sz="3200" b="1" dirty="0">
                <a:latin typeface="Angsana New" pitchFamily="18" charset="-34"/>
                <a:cs typeface="Angsana New" pitchFamily="18" charset="-34"/>
              </a:rPr>
              <a:t>มีความจุ 25 หรือ </a:t>
            </a:r>
            <a:r>
              <a:rPr lang="th-TH" sz="3200" b="1" dirty="0" smtClean="0">
                <a:latin typeface="Angsana New" pitchFamily="18" charset="-34"/>
                <a:cs typeface="Angsana New" pitchFamily="18" charset="-34"/>
              </a:rPr>
              <a:t>50</a:t>
            </a:r>
            <a:r>
              <a:rPr lang="th-TH" sz="3200" b="1" dirty="0">
                <a:latin typeface="Angsana New" pitchFamily="18" charset="-34"/>
                <a:cs typeface="Angsana New" pitchFamily="18" charset="-34"/>
              </a:rPr>
              <a:t> กิกะไบต์</a:t>
            </a:r>
            <a:r>
              <a:rPr lang="en-US" sz="3200" b="1" dirty="0" smtClean="0">
                <a:latin typeface="Angsana New" pitchFamily="18" charset="-34"/>
                <a:cs typeface="Angsana New" pitchFamily="18" charset="-34"/>
              </a:rPr>
              <a:t> </a:t>
            </a:r>
            <a:r>
              <a:rPr lang="th-TH" sz="3200" b="1" dirty="0">
                <a:latin typeface="Angsana New" pitchFamily="18" charset="-34"/>
                <a:cs typeface="Angsana New" pitchFamily="18" charset="-34"/>
              </a:rPr>
              <a:t>ในแต่ละด้าน</a:t>
            </a:r>
            <a:r>
              <a:rPr lang="en-US" sz="3200" b="1" dirty="0" smtClean="0">
                <a:latin typeface="Angsana New" pitchFamily="18" charset="-34"/>
                <a:cs typeface="Angsana New" pitchFamily="18" charset="-34"/>
              </a:rPr>
              <a:t> </a:t>
            </a:r>
          </a:p>
          <a:p>
            <a:r>
              <a:rPr lang="th-TH" sz="3200" b="1" dirty="0">
                <a:latin typeface="Angsana New" pitchFamily="18" charset="-34"/>
                <a:cs typeface="Angsana New" pitchFamily="18" charset="-34"/>
              </a:rPr>
              <a:t>การทำงาน</a:t>
            </a:r>
            <a:r>
              <a:rPr lang="th-TH" sz="3200" b="1" dirty="0" err="1">
                <a:latin typeface="Angsana New" pitchFamily="18" charset="-34"/>
                <a:cs typeface="Angsana New" pitchFamily="18" charset="-34"/>
              </a:rPr>
              <a:t>ของบลูเร</a:t>
            </a:r>
            <a:r>
              <a:rPr lang="th-TH" sz="3200" b="1" dirty="0">
                <a:latin typeface="Angsana New" pitchFamily="18" charset="-34"/>
                <a:cs typeface="Angsana New" pitchFamily="18" charset="-34"/>
              </a:rPr>
              <a:t>จะต้องอาศัยได</a:t>
            </a:r>
            <a:r>
              <a:rPr lang="th-TH" sz="3200" b="1" dirty="0" err="1">
                <a:latin typeface="Angsana New" pitchFamily="18" charset="-34"/>
                <a:cs typeface="Angsana New" pitchFamily="18" charset="-34"/>
              </a:rPr>
              <a:t>รฟ์พิ</a:t>
            </a:r>
            <a:r>
              <a:rPr lang="th-TH" sz="3200" b="1" dirty="0">
                <a:latin typeface="Angsana New" pitchFamily="18" charset="-34"/>
                <a:cs typeface="Angsana New" pitchFamily="18" charset="-34"/>
              </a:rPr>
              <a:t>เศษในการทำงาน แต่ก็ยังคงความสามารถในการอ่านดีวีดี และซีดีได้</a:t>
            </a:r>
            <a:endParaRPr lang="en-US" sz="32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289262331"/>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หน่วยบันทึกโซ</a:t>
            </a:r>
            <a:r>
              <a:rPr lang="th-TH" sz="4000" dirty="0" err="1">
                <a:latin typeface="Angsana New" pitchFamily="18" charset="-34"/>
                <a:cs typeface="Angsana New" pitchFamily="18" charset="-34"/>
              </a:rPr>
              <a:t>ลิดสเตท</a:t>
            </a:r>
            <a:r>
              <a:rPr lang="th-TH" sz="4000" dirty="0">
                <a:latin typeface="Angsana New" pitchFamily="18" charset="-34"/>
                <a:cs typeface="Angsana New" pitchFamily="18" charset="-34"/>
              </a:rPr>
              <a:t> </a:t>
            </a:r>
            <a:r>
              <a:rPr lang="th-TH" sz="4000" dirty="0" smtClean="0">
                <a:latin typeface="Angsana New" pitchFamily="18" charset="-34"/>
                <a:cs typeface="Angsana New" pitchFamily="18" charset="-34"/>
              </a:rPr>
              <a:t>(</a:t>
            </a:r>
            <a:r>
              <a:rPr lang="en-US" sz="4000" dirty="0" smtClean="0">
                <a:latin typeface="Angsana New" pitchFamily="18" charset="-34"/>
                <a:cs typeface="Angsana New" pitchFamily="18" charset="-34"/>
              </a:rPr>
              <a:t>solid-state storage</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11819"/>
            <a:ext cx="8519019" cy="4964345"/>
          </a:xfrm>
        </p:spPr>
        <p:txBody>
          <a:bodyPr>
            <a:noAutofit/>
          </a:bodyPr>
          <a:lstStyle/>
          <a:p>
            <a:r>
              <a:rPr lang="th-TH" sz="3200" b="1" dirty="0">
                <a:latin typeface="Angsana New" pitchFamily="18" charset="-34"/>
                <a:cs typeface="Angsana New" pitchFamily="18" charset="-34"/>
              </a:rPr>
              <a:t>โซ</a:t>
            </a:r>
            <a:r>
              <a:rPr lang="th-TH" sz="3200" b="1" dirty="0" err="1">
                <a:latin typeface="Angsana New" pitchFamily="18" charset="-34"/>
                <a:cs typeface="Angsana New" pitchFamily="18" charset="-34"/>
              </a:rPr>
              <a:t>ลิคสเตท</a:t>
            </a:r>
            <a:r>
              <a:rPr lang="th-TH" sz="3200" b="1" dirty="0" err="1" smtClean="0">
                <a:latin typeface="Angsana New" pitchFamily="18" charset="-34"/>
                <a:cs typeface="Angsana New" pitchFamily="18" charset="-34"/>
              </a:rPr>
              <a:t>ไดรฟ์</a:t>
            </a:r>
            <a:r>
              <a:rPr lang="en-US" sz="3200" b="1" dirty="0" smtClean="0">
                <a:latin typeface="Angsana New" pitchFamily="18" charset="-34"/>
                <a:cs typeface="Angsana New" pitchFamily="18" charset="-34"/>
              </a:rPr>
              <a:t> </a:t>
            </a:r>
            <a:r>
              <a:rPr lang="th-TH" sz="3200" b="1" dirty="0">
                <a:latin typeface="Angsana New" pitchFamily="18" charset="-34"/>
                <a:cs typeface="Angsana New" pitchFamily="18" charset="-34"/>
              </a:rPr>
              <a:t>(</a:t>
            </a:r>
            <a:r>
              <a:rPr lang="en-US" sz="3200" b="1" dirty="0" smtClean="0">
                <a:latin typeface="Angsana New" pitchFamily="18" charset="-34"/>
                <a:cs typeface="Angsana New" pitchFamily="18" charset="-34"/>
              </a:rPr>
              <a:t>solid–state drives (SSDs)</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ไม่มีส่วนเคลื่อนที่</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ความเร็วในการเข้าถึงข้อมูล คงทน ใช้พลังงานน้อยกว่าฮาร์ดดิสก์</a:t>
            </a:r>
            <a:endParaRPr lang="en-US" sz="28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การ์ด</a:t>
            </a:r>
            <a:r>
              <a:rPr lang="th-TH" sz="3200" b="1" dirty="0">
                <a:latin typeface="Angsana New" pitchFamily="18" charset="-34"/>
                <a:cs typeface="Angsana New" pitchFamily="18" charset="-34"/>
              </a:rPr>
              <a:t>หน่วยความจำ</a:t>
            </a:r>
            <a:r>
              <a:rPr lang="th-TH" sz="3200" b="1" dirty="0" err="1" smtClean="0">
                <a:latin typeface="Angsana New" pitchFamily="18" charset="-34"/>
                <a:cs typeface="Angsana New" pitchFamily="18" charset="-34"/>
              </a:rPr>
              <a:t>แฟลช</a:t>
            </a:r>
            <a:r>
              <a:rPr lang="en-US" sz="3200" b="1" dirty="0" smtClean="0">
                <a:latin typeface="Angsana New" pitchFamily="18" charset="-34"/>
                <a:cs typeface="Angsana New" pitchFamily="18" charset="-34"/>
              </a:rPr>
              <a:t> </a:t>
            </a:r>
            <a:r>
              <a:rPr lang="th-TH" sz="3200" b="1" dirty="0">
                <a:latin typeface="Angsana New" pitchFamily="18" charset="-34"/>
                <a:cs typeface="Angsana New" pitchFamily="18" charset="-34"/>
              </a:rPr>
              <a:t>(</a:t>
            </a:r>
            <a:r>
              <a:rPr lang="en-US" sz="3200" b="1" dirty="0" smtClean="0">
                <a:latin typeface="Angsana New" pitchFamily="18" charset="-34"/>
                <a:cs typeface="Angsana New" pitchFamily="18" charset="-34"/>
              </a:rPr>
              <a:t>flash memory cards</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เป็น</a:t>
            </a:r>
            <a:r>
              <a:rPr lang="th-TH" sz="2800" b="1" dirty="0">
                <a:latin typeface="Angsana New" pitchFamily="18" charset="-34"/>
                <a:cs typeface="Angsana New" pitchFamily="18" charset="-34"/>
              </a:rPr>
              <a:t>อุปกรณ์หน่วยบันทึกโซ</a:t>
            </a:r>
            <a:r>
              <a:rPr lang="th-TH" sz="2800" b="1" dirty="0" err="1">
                <a:latin typeface="Angsana New" pitchFamily="18" charset="-34"/>
                <a:cs typeface="Angsana New" pitchFamily="18" charset="-34"/>
              </a:rPr>
              <a:t>ลิคสเตท</a:t>
            </a:r>
            <a:r>
              <a:rPr lang="th-TH" sz="2800" b="1" dirty="0">
                <a:latin typeface="Angsana New" pitchFamily="18" charset="-34"/>
                <a:cs typeface="Angsana New" pitchFamily="18" charset="-34"/>
              </a:rPr>
              <a:t>ที่มีขนาดเท่ากับบัตรเครดิต นิยมใช้กับโน้ตบุ๊กคอมพิวเตอร์ และอุปกรณ์สื่อสารแบบพกพา</a:t>
            </a:r>
            <a:endParaRPr lang="en-US" sz="28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ยู</a:t>
            </a:r>
            <a:r>
              <a:rPr lang="th-TH" sz="3200" b="1" dirty="0" err="1">
                <a:latin typeface="Angsana New" pitchFamily="18" charset="-34"/>
                <a:cs typeface="Angsana New" pitchFamily="18" charset="-34"/>
              </a:rPr>
              <a:t>เอส</a:t>
            </a:r>
            <a:r>
              <a:rPr lang="th-TH" sz="3200" b="1" dirty="0">
                <a:latin typeface="Angsana New" pitchFamily="18" charset="-34"/>
                <a:cs typeface="Angsana New" pitchFamily="18" charset="-34"/>
              </a:rPr>
              <a:t>บี</a:t>
            </a:r>
            <a:r>
              <a:rPr lang="th-TH" sz="3200" b="1" dirty="0" err="1">
                <a:latin typeface="Angsana New" pitchFamily="18" charset="-34"/>
                <a:cs typeface="Angsana New" pitchFamily="18" charset="-34"/>
              </a:rPr>
              <a:t>ไดรฟ์</a:t>
            </a:r>
            <a:r>
              <a:rPr lang="th-TH" sz="3200" b="1" dirty="0">
                <a:latin typeface="Angsana New" pitchFamily="18" charset="-34"/>
                <a:cs typeface="Angsana New" pitchFamily="18" charset="-34"/>
              </a:rPr>
              <a:t> หรือ</a:t>
            </a:r>
            <a:r>
              <a:rPr lang="th-TH" sz="3200" b="1" dirty="0" err="1">
                <a:latin typeface="Angsana New" pitchFamily="18" charset="-34"/>
                <a:cs typeface="Angsana New" pitchFamily="18" charset="-34"/>
              </a:rPr>
              <a:t>แฟรช</a:t>
            </a:r>
            <a:r>
              <a:rPr lang="th-TH" sz="3200" b="1" dirty="0" err="1" smtClean="0">
                <a:latin typeface="Angsana New" pitchFamily="18" charset="-34"/>
                <a:cs typeface="Angsana New" pitchFamily="18" charset="-34"/>
              </a:rPr>
              <a:t>ไดรฟ์</a:t>
            </a:r>
            <a:r>
              <a:rPr lang="en-US" sz="3200" b="1" dirty="0" smtClean="0">
                <a:latin typeface="Angsana New" pitchFamily="18" charset="-34"/>
                <a:cs typeface="Angsana New" pitchFamily="18" charset="-34"/>
              </a:rPr>
              <a:t> USB Drives (or flash drives)</a:t>
            </a:r>
          </a:p>
          <a:p>
            <a:pPr lvl="1"/>
            <a:r>
              <a:rPr lang="th-TH" sz="2800" b="1" dirty="0">
                <a:latin typeface="Angsana New" pitchFamily="18" charset="-34"/>
                <a:cs typeface="Angsana New" pitchFamily="18" charset="-34"/>
              </a:rPr>
              <a:t>เชื่อมต่อโดยตรงกับคอมพิวเตอร์ผ่าน </a:t>
            </a:r>
            <a:r>
              <a:rPr lang="en-US" sz="2800" b="1" dirty="0">
                <a:latin typeface="Angsana New" pitchFamily="18" charset="-34"/>
                <a:cs typeface="Angsana New" pitchFamily="18" charset="-34"/>
              </a:rPr>
              <a:t>USB Port</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มีความจุตั้งแต่ 1</a:t>
            </a:r>
            <a:r>
              <a:rPr lang="en-US" sz="2800" b="1" dirty="0">
                <a:latin typeface="Angsana New" pitchFamily="18" charset="-34"/>
                <a:cs typeface="Angsana New" pitchFamily="18" charset="-34"/>
              </a:rPr>
              <a:t>GB </a:t>
            </a:r>
            <a:r>
              <a:rPr lang="th-TH" sz="2800" b="1" dirty="0">
                <a:latin typeface="Angsana New" pitchFamily="18" charset="-34"/>
                <a:cs typeface="Angsana New" pitchFamily="18" charset="-34"/>
              </a:rPr>
              <a:t>ถึง </a:t>
            </a:r>
            <a:r>
              <a:rPr lang="th-TH" sz="2800" b="1" dirty="0" smtClean="0">
                <a:latin typeface="Angsana New" pitchFamily="18" charset="-34"/>
                <a:cs typeface="Angsana New" pitchFamily="18" charset="-34"/>
              </a:rPr>
              <a:t>256 กิกะไบต์</a:t>
            </a:r>
            <a:endParaRPr lang="en-US" sz="28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pic>
        <p:nvPicPr>
          <p:cNvPr id="4098" name="Picture 2" descr="C:\Users\Zouharis\Documents\Laurie\McGraw Hill Computing Essentials 2013\CE_2013_ArtFiles\ole16821_ch08\ole16821_08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2214" y="3071810"/>
            <a:ext cx="2085088" cy="13941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9140" y="1571612"/>
            <a:ext cx="2085088" cy="1431290"/>
          </a:xfrm>
          <a:prstGeom prst="rect">
            <a:avLst/>
          </a:prstGeom>
        </p:spPr>
      </p:pic>
      <p:pic>
        <p:nvPicPr>
          <p:cNvPr id="6" name="Picture 5"/>
          <p:cNvPicPr>
            <a:picLocks noChangeAspect="1"/>
          </p:cNvPicPr>
          <p:nvPr/>
        </p:nvPicPr>
        <p:blipFill>
          <a:blip r:embed="rId6"/>
          <a:stretch>
            <a:fillRect/>
          </a:stretch>
        </p:blipFill>
        <p:spPr>
          <a:xfrm>
            <a:off x="8596330" y="4929198"/>
            <a:ext cx="2095631" cy="1399032"/>
          </a:xfrm>
          <a:prstGeom prst="rect">
            <a:avLst/>
          </a:prstGeom>
        </p:spPr>
      </p:pic>
    </p:spTree>
    <p:custDataLst>
      <p:tags r:id="rId1"/>
    </p:custDataLst>
    <p:extLst>
      <p:ext uri="{BB962C8B-B14F-4D97-AF65-F5344CB8AC3E}">
        <p14:creationId xmlns:p14="http://schemas.microsoft.com/office/powerpoint/2010/main" val="489303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err="1">
                <a:latin typeface="Angsana New" pitchFamily="18" charset="-34"/>
                <a:cs typeface="Angsana New" pitchFamily="18" charset="-34"/>
              </a:rPr>
              <a:t>คลาวด์คอมพิ</a:t>
            </a:r>
            <a:r>
              <a:rPr lang="th-TH" sz="4000" dirty="0" err="1" smtClean="0">
                <a:latin typeface="Angsana New" pitchFamily="18" charset="-34"/>
                <a:cs typeface="Angsana New" pitchFamily="18" charset="-34"/>
              </a:rPr>
              <a:t>วติ้ง</a:t>
            </a:r>
            <a:r>
              <a:rPr lang="en-US" sz="4000" dirty="0" smtClean="0">
                <a:latin typeface="Angsana New" pitchFamily="18" charset="-34"/>
                <a:cs typeface="Angsana New" pitchFamily="18" charset="-34"/>
              </a:rPr>
              <a:t> </a:t>
            </a:r>
            <a:r>
              <a:rPr lang="th-TH" sz="4000" dirty="0">
                <a:latin typeface="Angsana New" pitchFamily="18" charset="-34"/>
                <a:cs typeface="Angsana New" pitchFamily="18" charset="-34"/>
              </a:rPr>
              <a:t>(</a:t>
            </a:r>
            <a:r>
              <a:rPr lang="en-US" sz="4000" dirty="0" smtClean="0">
                <a:latin typeface="Angsana New" pitchFamily="18" charset="-34"/>
                <a:cs typeface="Angsana New" pitchFamily="18" charset="-34"/>
              </a:rPr>
              <a:t>cloud computing</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752600"/>
            <a:ext cx="5275729" cy="4308938"/>
          </a:xfrm>
        </p:spPr>
        <p:txBody>
          <a:bodyPr>
            <a:noAutofit/>
          </a:bodyPr>
          <a:lstStyle/>
          <a:p>
            <a:r>
              <a:rPr lang="th-TH" sz="3200" b="1" dirty="0" err="1">
                <a:latin typeface="Angsana New" pitchFamily="18" charset="-34"/>
                <a:cs typeface="Angsana New" pitchFamily="18" charset="-34"/>
              </a:rPr>
              <a:t>คลาวด์คอมพิ</a:t>
            </a:r>
            <a:r>
              <a:rPr lang="th-TH" sz="3200" b="1" dirty="0" err="1" smtClean="0">
                <a:latin typeface="Angsana New" pitchFamily="18" charset="-34"/>
                <a:cs typeface="Angsana New" pitchFamily="18" charset="-34"/>
              </a:rPr>
              <a:t>วติ้ง</a:t>
            </a:r>
            <a:r>
              <a:rPr lang="th-TH" sz="3200" b="1" dirty="0" smtClean="0">
                <a:latin typeface="Angsana New" pitchFamily="18" charset="-34"/>
                <a:cs typeface="Angsana New" pitchFamily="18" charset="-34"/>
              </a:rPr>
              <a:t>สามารถเข้าถึงได้ทุกที่ ที่มีอินเทอร์เน็ต</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การให้บริการโปรแกรมประยุกต์ผ่านทางอินเทอร์เน็ต</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ข้อมูลจะจัดเก็บไว้บนเครื่องแม่ข่ายที่เชื่อมต่อกับระบบอินเทอร์เน็ต</a:t>
            </a:r>
            <a:r>
              <a:rPr lang="en-US" sz="2800" b="1" dirty="0" smtClean="0">
                <a:latin typeface="Angsana New" pitchFamily="18" charset="-34"/>
                <a:cs typeface="Angsana New" pitchFamily="18" charset="-34"/>
              </a:rPr>
              <a:t>Google Drive Docs</a:t>
            </a:r>
          </a:p>
          <a:p>
            <a:pPr lvl="1"/>
            <a:r>
              <a:rPr lang="en-US" sz="2800" b="1" dirty="0" smtClean="0">
                <a:latin typeface="Angsana New" pitchFamily="18" charset="-34"/>
                <a:cs typeface="Angsana New" pitchFamily="18" charset="-34"/>
                <a:hlinkClick r:id="rId4"/>
              </a:rPr>
              <a:t>Mint.com</a:t>
            </a:r>
            <a:r>
              <a:rPr lang="en-US" sz="2900" b="1" dirty="0" smtClean="0">
                <a:latin typeface="Angsana New" pitchFamily="18" charset="-34"/>
                <a:cs typeface="Angsana New" pitchFamily="18" charset="-34"/>
              </a:rPr>
              <a:t/>
            </a:r>
            <a:br>
              <a:rPr lang="en-US" sz="2900" b="1" dirty="0" smtClean="0">
                <a:latin typeface="Angsana New" pitchFamily="18" charset="-34"/>
                <a:cs typeface="Angsana New" pitchFamily="18" charset="-34"/>
              </a:rPr>
            </a:br>
            <a:endParaRPr lang="en-US" sz="29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pic>
        <p:nvPicPr>
          <p:cNvPr id="5" name="Picture 4"/>
          <p:cNvPicPr>
            <a:picLocks noChangeAspect="1"/>
          </p:cNvPicPr>
          <p:nvPr/>
        </p:nvPicPr>
        <p:blipFill>
          <a:blip r:embed="rId5"/>
          <a:stretch>
            <a:fillRect/>
          </a:stretch>
        </p:blipFill>
        <p:spPr>
          <a:xfrm>
            <a:off x="6858000" y="2158861"/>
            <a:ext cx="4519051" cy="3174094"/>
          </a:xfrm>
          <a:prstGeom prst="rect">
            <a:avLst/>
          </a:prstGeom>
        </p:spPr>
      </p:pic>
      <p:sp>
        <p:nvSpPr>
          <p:cNvPr id="6" name="TextBox 5"/>
          <p:cNvSpPr txBox="1"/>
          <p:nvPr/>
        </p:nvSpPr>
        <p:spPr>
          <a:xfrm>
            <a:off x="7315200" y="5410200"/>
            <a:ext cx="3631484" cy="230832"/>
          </a:xfrm>
          <a:prstGeom prst="rect">
            <a:avLst/>
          </a:prstGeom>
          <a:noFill/>
        </p:spPr>
        <p:txBody>
          <a:bodyPr wrap="square" rtlCol="0">
            <a:spAutoFit/>
          </a:bodyPr>
          <a:lstStyle/>
          <a:p>
            <a:pPr algn="ctr"/>
            <a:r>
              <a:rPr lang="en-US" sz="900" dirty="0" smtClean="0">
                <a:latin typeface="Angsana New" pitchFamily="18" charset="-34"/>
                <a:cs typeface="Angsana New" pitchFamily="18" charset="-34"/>
              </a:rPr>
              <a:t>Google Drive Docs</a:t>
            </a:r>
            <a:endParaRPr lang="en-US" sz="9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53636331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การให้บริการ</a:t>
            </a:r>
            <a:r>
              <a:rPr lang="th-TH" sz="4000" dirty="0" err="1">
                <a:latin typeface="Angsana New" pitchFamily="18" charset="-34"/>
                <a:cs typeface="Angsana New" pitchFamily="18" charset="-34"/>
              </a:rPr>
              <a:t>คลาวด์</a:t>
            </a:r>
            <a:endParaRPr lang="en-US" sz="4000" dirty="0">
              <a:latin typeface="Angsana New" pitchFamily="18" charset="-34"/>
              <a:cs typeface="Angsana New" pitchFamily="18" charset="-34"/>
            </a:endParaRPr>
          </a:p>
        </p:txBody>
      </p:sp>
      <p:sp>
        <p:nvSpPr>
          <p:cNvPr id="6" name="Content Placeholder 5"/>
          <p:cNvSpPr>
            <a:spLocks noGrp="1"/>
          </p:cNvSpPr>
          <p:nvPr>
            <p:ph idx="1"/>
          </p:nvPr>
        </p:nvSpPr>
        <p:spPr>
          <a:xfrm>
            <a:off x="1506071" y="1699980"/>
            <a:ext cx="5199529" cy="4308938"/>
          </a:xfrm>
        </p:spPr>
        <p:txBody>
          <a:bodyPr>
            <a:noAutofit/>
          </a:bodyPr>
          <a:lstStyle/>
          <a:p>
            <a:pPr marL="0" indent="0">
              <a:buNone/>
            </a:pPr>
            <a:r>
              <a:rPr lang="th-TH" sz="3200" b="1" dirty="0">
                <a:latin typeface="Angsana New" pitchFamily="18" charset="-34"/>
                <a:cs typeface="Angsana New" pitchFamily="18" charset="-34"/>
              </a:rPr>
              <a:t>หน่วยความจำออนไลน์ (</a:t>
            </a:r>
            <a:r>
              <a:rPr lang="en-US" sz="3200" b="1" dirty="0">
                <a:latin typeface="Angsana New" pitchFamily="18" charset="-34"/>
                <a:cs typeface="Angsana New" pitchFamily="18" charset="-34"/>
              </a:rPr>
              <a:t>online storage)</a:t>
            </a:r>
            <a:endParaRPr lang="en-US" sz="3200" b="1" dirty="0" smtClean="0">
              <a:latin typeface="Angsana New" pitchFamily="18" charset="-34"/>
              <a:cs typeface="Angsana New" pitchFamily="18" charset="-34"/>
            </a:endParaRPr>
          </a:p>
          <a:p>
            <a:pPr marL="0" indent="0">
              <a:buNone/>
            </a:pPr>
            <a:r>
              <a:rPr lang="th-TH" sz="3200" b="1" dirty="0" smtClean="0">
                <a:latin typeface="Angsana New" pitchFamily="18" charset="-34"/>
                <a:cs typeface="Angsana New" pitchFamily="18" charset="-34"/>
              </a:rPr>
              <a:t>ข้อดี</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ง่ายต่อการบำรุงรักษา</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สามารถเพิ่มประสิทธิภาพฮาร์ดแวร์ได้</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สามารถแบ่งปันข้อมูลได้</a:t>
            </a:r>
            <a:endParaRPr lang="en-US" sz="2800" b="1" dirty="0" smtClean="0">
              <a:latin typeface="Angsana New" pitchFamily="18" charset="-34"/>
              <a:cs typeface="Angsana New" pitchFamily="18" charset="-34"/>
            </a:endParaRPr>
          </a:p>
          <a:p>
            <a:pPr marL="0" indent="-8573">
              <a:buNone/>
            </a:pPr>
            <a:r>
              <a:rPr lang="th-TH" sz="3200" b="1" dirty="0" smtClean="0">
                <a:latin typeface="Angsana New" pitchFamily="18" charset="-34"/>
                <a:cs typeface="Angsana New" pitchFamily="18" charset="-34"/>
              </a:rPr>
              <a:t>ข้อด้อย</a:t>
            </a:r>
            <a:endParaRPr lang="en-US" sz="3200" b="1" dirty="0" smtClean="0">
              <a:latin typeface="Angsana New" pitchFamily="18" charset="-34"/>
              <a:cs typeface="Angsana New" pitchFamily="18" charset="-34"/>
            </a:endParaRPr>
          </a:p>
          <a:p>
            <a:pPr marL="685800" lvl="1" indent="-342900"/>
            <a:r>
              <a:rPr lang="th-TH" sz="2800" b="1" dirty="0" smtClean="0">
                <a:latin typeface="Angsana New" pitchFamily="18" charset="-34"/>
                <a:cs typeface="Angsana New" pitchFamily="18" charset="-34"/>
              </a:rPr>
              <a:t>การเข้าถึง</a:t>
            </a:r>
            <a:endParaRPr lang="en-US" sz="2800" b="1" dirty="0" smtClean="0">
              <a:latin typeface="Angsana New" pitchFamily="18" charset="-34"/>
              <a:cs typeface="Angsana New" pitchFamily="18" charset="-34"/>
            </a:endParaRPr>
          </a:p>
          <a:p>
            <a:pPr marL="685800" lvl="1" indent="-342900"/>
            <a:r>
              <a:rPr lang="th-TH" sz="2800" b="1" dirty="0" smtClean="0">
                <a:latin typeface="Angsana New" pitchFamily="18" charset="-34"/>
                <a:cs typeface="Angsana New" pitchFamily="18" charset="-34"/>
              </a:rPr>
              <a:t>ความปลอดภัย</a:t>
            </a:r>
            <a:endParaRPr lang="en-US" sz="2800" b="1" dirty="0">
              <a:latin typeface="Angsana New" pitchFamily="18" charset="-34"/>
              <a:cs typeface="Angsana New" pitchFamily="18" charset="-34"/>
            </a:endParaRPr>
          </a:p>
        </p:txBody>
      </p:sp>
      <p:pic>
        <p:nvPicPr>
          <p:cNvPr id="7" name="Picture 6"/>
          <p:cNvPicPr>
            <a:picLocks noChangeAspect="1"/>
          </p:cNvPicPr>
          <p:nvPr/>
        </p:nvPicPr>
        <p:blipFill>
          <a:blip r:embed="rId4"/>
          <a:stretch>
            <a:fillRect/>
          </a:stretch>
        </p:blipFill>
        <p:spPr>
          <a:xfrm>
            <a:off x="6553200" y="2133600"/>
            <a:ext cx="3960451" cy="2857500"/>
          </a:xfrm>
          <a:prstGeom prst="rect">
            <a:avLst/>
          </a:prstGeom>
        </p:spPr>
      </p:pic>
      <p:sp>
        <p:nvSpPr>
          <p:cNvPr id="3" name="สี่เหลี่ยมผืนผ้า 2"/>
          <p:cNvSpPr/>
          <p:nvPr/>
        </p:nvSpPr>
        <p:spPr>
          <a:xfrm>
            <a:off x="6553200" y="2060848"/>
            <a:ext cx="1343000" cy="461665"/>
          </a:xfrm>
          <a:prstGeom prst="rect">
            <a:avLst/>
          </a:prstGeom>
          <a:solidFill>
            <a:schemeClr val="accent1"/>
          </a:solidFill>
        </p:spPr>
        <p:txBody>
          <a:bodyPr wrap="square">
            <a:spAutoFit/>
          </a:bodyPr>
          <a:lstStyle/>
          <a:p>
            <a:pPr algn="ctr"/>
            <a:r>
              <a:rPr lang="th-TH" sz="2400" dirty="0">
                <a:solidFill>
                  <a:schemeClr val="bg1"/>
                </a:solidFill>
                <a:latin typeface="Angsana New" pitchFamily="18" charset="-34"/>
                <a:cs typeface="Angsana New" pitchFamily="18" charset="-34"/>
              </a:rPr>
              <a:t>บริษัท</a:t>
            </a:r>
          </a:p>
        </p:txBody>
      </p:sp>
      <p:sp>
        <p:nvSpPr>
          <p:cNvPr id="8" name="สี่เหลี่ยมผืนผ้า 7"/>
          <p:cNvSpPr/>
          <p:nvPr/>
        </p:nvSpPr>
        <p:spPr>
          <a:xfrm>
            <a:off x="7898079" y="2060847"/>
            <a:ext cx="2615571" cy="461665"/>
          </a:xfrm>
          <a:prstGeom prst="rect">
            <a:avLst/>
          </a:prstGeom>
          <a:solidFill>
            <a:schemeClr val="accent1"/>
          </a:solidFill>
        </p:spPr>
        <p:txBody>
          <a:bodyPr wrap="square">
            <a:spAutoFit/>
          </a:bodyPr>
          <a:lstStyle/>
          <a:p>
            <a:pPr algn="ctr"/>
            <a:r>
              <a:rPr lang="th-TH" sz="2400" dirty="0" smtClean="0">
                <a:solidFill>
                  <a:schemeClr val="bg1"/>
                </a:solidFill>
                <a:latin typeface="Angsana New" pitchFamily="18" charset="-34"/>
                <a:cs typeface="Angsana New" pitchFamily="18" charset="-34"/>
              </a:rPr>
              <a:t>ที่ตั้ง</a:t>
            </a:r>
            <a:endParaRPr lang="th-TH" sz="2400" dirty="0">
              <a:solidFill>
                <a:schemeClr val="bg1"/>
              </a:solidFill>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763711285"/>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ngsana New" pitchFamily="18" charset="-34"/>
                <a:cs typeface="Angsana New" pitchFamily="18" charset="-34"/>
              </a:rPr>
              <a:t>Making IT Work for You ~ </a:t>
            </a:r>
            <a:r>
              <a:rPr lang="th-TH" sz="4000" dirty="0">
                <a:latin typeface="Angsana New" pitchFamily="18" charset="-34"/>
                <a:cs typeface="Angsana New" pitchFamily="18" charset="-34"/>
              </a:rPr>
              <a:t>หน่วยเก็บข้อมูล</a:t>
            </a:r>
            <a:r>
              <a:rPr lang="th-TH" sz="4000" dirty="0" err="1">
                <a:latin typeface="Angsana New" pitchFamily="18" charset="-34"/>
                <a:cs typeface="Angsana New" pitchFamily="18" charset="-34"/>
              </a:rPr>
              <a:t>คลาวด์</a:t>
            </a:r>
            <a:endParaRPr lang="en-US" sz="4000" dirty="0">
              <a:latin typeface="Angsana New" pitchFamily="18" charset="-34"/>
              <a:cs typeface="Angsana New" pitchFamily="18" charset="-34"/>
            </a:endParaRPr>
          </a:p>
        </p:txBody>
      </p:sp>
      <p:sp>
        <p:nvSpPr>
          <p:cNvPr id="7" name="Content Placeholder 6"/>
          <p:cNvSpPr>
            <a:spLocks noGrp="1"/>
          </p:cNvSpPr>
          <p:nvPr>
            <p:ph idx="1"/>
          </p:nvPr>
        </p:nvSpPr>
        <p:spPr>
          <a:xfrm>
            <a:off x="1506071" y="1733809"/>
            <a:ext cx="9508175" cy="1047119"/>
          </a:xfrm>
        </p:spPr>
        <p:txBody>
          <a:bodyPr>
            <a:noAutofit/>
          </a:bodyPr>
          <a:lstStyle/>
          <a:p>
            <a:r>
              <a:rPr lang="th-TH" sz="3200" b="1" dirty="0" smtClean="0">
                <a:latin typeface="Angsana New" pitchFamily="18" charset="-34"/>
                <a:cs typeface="Angsana New" pitchFamily="18" charset="-34"/>
              </a:rPr>
              <a:t>การใช้บริการหน่วยเก็บข้อมูลคลา</a:t>
            </a:r>
            <a:r>
              <a:rPr lang="th-TH" sz="3200" b="1" dirty="0" err="1" smtClean="0">
                <a:latin typeface="Angsana New" pitchFamily="18" charset="-34"/>
                <a:cs typeface="Angsana New" pitchFamily="18" charset="-34"/>
              </a:rPr>
              <a:t>วด์สา</a:t>
            </a:r>
            <a:r>
              <a:rPr lang="th-TH" sz="3200" b="1" dirty="0" smtClean="0">
                <a:latin typeface="Angsana New" pitchFamily="18" charset="-34"/>
                <a:cs typeface="Angsana New" pitchFamily="18" charset="-34"/>
              </a:rPr>
              <a:t>มารถสร้างความสะดวกในการอัพโหลดไฟ</a:t>
            </a:r>
            <a:r>
              <a:rPr lang="th-TH" sz="3200" b="1" dirty="0">
                <a:latin typeface="Angsana New" pitchFamily="18" charset="-34"/>
                <a:cs typeface="Angsana New" pitchFamily="18" charset="-34"/>
              </a:rPr>
              <a:t> </a:t>
            </a:r>
            <a:r>
              <a:rPr lang="th-TH" sz="3200" b="1" dirty="0" smtClean="0">
                <a:latin typeface="Angsana New" pitchFamily="18" charset="-34"/>
                <a:cs typeface="Angsana New" pitchFamily="18" charset="-34"/>
              </a:rPr>
              <a:t>และแบ่งปันข้อมูล</a:t>
            </a:r>
            <a:endParaRPr lang="en-US" sz="3200" b="1" dirty="0">
              <a:latin typeface="Angsana New" pitchFamily="18" charset="-34"/>
              <a:cs typeface="Angsana New" pitchFamily="18" charset="-34"/>
            </a:endParaRPr>
          </a:p>
        </p:txBody>
      </p:sp>
      <p:pic>
        <p:nvPicPr>
          <p:cNvPr id="9" name="Picture 8"/>
          <p:cNvPicPr>
            <a:picLocks noChangeAspect="1"/>
          </p:cNvPicPr>
          <p:nvPr/>
        </p:nvPicPr>
        <p:blipFill>
          <a:blip r:embed="rId3"/>
          <a:stretch>
            <a:fillRect/>
          </a:stretch>
        </p:blipFill>
        <p:spPr>
          <a:xfrm>
            <a:off x="1575395" y="3124200"/>
            <a:ext cx="2900798" cy="2286000"/>
          </a:xfrm>
          <a:prstGeom prst="rect">
            <a:avLst/>
          </a:prstGeom>
        </p:spPr>
      </p:pic>
      <p:pic>
        <p:nvPicPr>
          <p:cNvPr id="10" name="Picture 9"/>
          <p:cNvPicPr>
            <a:picLocks noChangeAspect="1"/>
          </p:cNvPicPr>
          <p:nvPr/>
        </p:nvPicPr>
        <p:blipFill>
          <a:blip r:embed="rId4"/>
          <a:stretch>
            <a:fillRect/>
          </a:stretch>
        </p:blipFill>
        <p:spPr>
          <a:xfrm>
            <a:off x="4775795" y="3124200"/>
            <a:ext cx="3103577" cy="2286000"/>
          </a:xfrm>
          <a:prstGeom prst="rect">
            <a:avLst/>
          </a:prstGeom>
        </p:spPr>
      </p:pic>
      <p:pic>
        <p:nvPicPr>
          <p:cNvPr id="11" name="Picture 10"/>
          <p:cNvPicPr>
            <a:picLocks noChangeAspect="1"/>
          </p:cNvPicPr>
          <p:nvPr/>
        </p:nvPicPr>
        <p:blipFill>
          <a:blip r:embed="rId5"/>
          <a:stretch>
            <a:fillRect/>
          </a:stretch>
        </p:blipFill>
        <p:spPr>
          <a:xfrm>
            <a:off x="8178974" y="3124200"/>
            <a:ext cx="2870026" cy="2286000"/>
          </a:xfrm>
          <a:prstGeom prst="rect">
            <a:avLst/>
          </a:prstGeom>
        </p:spPr>
      </p:pic>
    </p:spTree>
    <p:custDataLst>
      <p:tags r:id="rId1"/>
    </p:custDataLst>
    <p:extLst>
      <p:ext uri="{BB962C8B-B14F-4D97-AF65-F5344CB8AC3E}">
        <p14:creationId xmlns:p14="http://schemas.microsoft.com/office/powerpoint/2010/main" val="49739646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อุปกรณ์หน่วยบันทึกความจุ</a:t>
            </a:r>
            <a:r>
              <a:rPr lang="th-TH" sz="4000" dirty="0" smtClean="0">
                <a:latin typeface="Angsana New" pitchFamily="18" charset="-34"/>
                <a:cs typeface="Angsana New" pitchFamily="18" charset="-34"/>
              </a:rPr>
              <a:t>สูง</a:t>
            </a:r>
            <a:r>
              <a:rPr lang="en-US" sz="4000" dirty="0" smtClean="0">
                <a:latin typeface="Angsana New" pitchFamily="18" charset="-34"/>
                <a:cs typeface="Angsana New" pitchFamily="18" charset="-34"/>
              </a:rPr>
              <a:t> </a:t>
            </a:r>
            <a:r>
              <a:rPr lang="th-TH" sz="4000" dirty="0">
                <a:latin typeface="Angsana New" pitchFamily="18" charset="-34"/>
                <a:cs typeface="Angsana New" pitchFamily="18" charset="-34"/>
              </a:rPr>
              <a:t>(</a:t>
            </a:r>
            <a:r>
              <a:rPr lang="en-US" sz="4000" dirty="0" smtClean="0">
                <a:latin typeface="Angsana New" pitchFamily="18" charset="-34"/>
                <a:cs typeface="Angsana New" pitchFamily="18" charset="-34"/>
              </a:rPr>
              <a:t>mass </a:t>
            </a:r>
            <a:r>
              <a:rPr lang="en-US" sz="4000" dirty="0">
                <a:latin typeface="Angsana New" pitchFamily="18" charset="-34"/>
                <a:cs typeface="Angsana New" pitchFamily="18" charset="-34"/>
              </a:rPr>
              <a:t>s</a:t>
            </a:r>
            <a:r>
              <a:rPr lang="en-US" sz="4000" dirty="0" smtClean="0">
                <a:latin typeface="Angsana New" pitchFamily="18" charset="-34"/>
                <a:cs typeface="Angsana New" pitchFamily="18" charset="-34"/>
              </a:rPr>
              <a:t>torage devices</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023902" y="1390648"/>
            <a:ext cx="7643866" cy="4824434"/>
          </a:xfrm>
        </p:spPr>
        <p:txBody>
          <a:bodyPr>
            <a:noAutofit/>
          </a:bodyPr>
          <a:lstStyle/>
          <a:p>
            <a:r>
              <a:rPr lang="th-TH" sz="3200" b="1" dirty="0">
                <a:latin typeface="Angsana New" pitchFamily="18" charset="-34"/>
                <a:cs typeface="Angsana New" pitchFamily="18" charset="-34"/>
              </a:rPr>
              <a:t>เป็น</a:t>
            </a:r>
            <a:r>
              <a:rPr lang="th-TH" sz="3200" b="1" dirty="0" smtClean="0">
                <a:latin typeface="Angsana New" pitchFamily="18" charset="-34"/>
                <a:cs typeface="Angsana New" pitchFamily="18" charset="-34"/>
              </a:rPr>
              <a:t>หน่วยความจำสำรองที่</a:t>
            </a:r>
            <a:r>
              <a:rPr lang="th-TH" sz="3200" b="1" dirty="0">
                <a:latin typeface="Angsana New" pitchFamily="18" charset="-34"/>
                <a:cs typeface="Angsana New" pitchFamily="18" charset="-34"/>
              </a:rPr>
              <a:t>มีความจุสูง</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ระบบหน่วยความจำสำรองสำหรับ</a:t>
            </a:r>
            <a:r>
              <a:rPr lang="th-TH" sz="3200" b="1" dirty="0" smtClean="0">
                <a:latin typeface="Angsana New" pitchFamily="18" charset="-34"/>
                <a:cs typeface="Angsana New" pitchFamily="18" charset="-34"/>
              </a:rPr>
              <a:t>องค์กร</a:t>
            </a:r>
            <a:r>
              <a:rPr lang="th-TH" sz="3200" b="1" dirty="0">
                <a:latin typeface="Angsana New" pitchFamily="18" charset="-34"/>
                <a:cs typeface="Angsana New" pitchFamily="18" charset="-34"/>
              </a:rPr>
              <a:t>(</a:t>
            </a:r>
            <a:r>
              <a:rPr lang="en-US" sz="3200" b="1" dirty="0" smtClean="0">
                <a:latin typeface="Angsana New" pitchFamily="18" charset="-34"/>
                <a:cs typeface="Angsana New" pitchFamily="18" charset="-34"/>
              </a:rPr>
              <a:t>enterprise storage system</a:t>
            </a:r>
            <a:r>
              <a:rPr lang="th-TH" sz="3200" b="1" dirty="0" smtClean="0">
                <a:latin typeface="Angsana New" pitchFamily="18" charset="-34"/>
                <a:cs typeface="Angsana New" pitchFamily="18" charset="-34"/>
              </a:rPr>
              <a:t>)</a:t>
            </a:r>
            <a:r>
              <a:rPr lang="en-US" sz="3200" b="1" dirty="0" smtClean="0">
                <a:latin typeface="Angsana New" pitchFamily="18" charset="-34"/>
                <a:cs typeface="Angsana New" pitchFamily="18" charset="-34"/>
              </a:rPr>
              <a:t> </a:t>
            </a:r>
          </a:p>
          <a:p>
            <a:pPr lvl="1"/>
            <a:r>
              <a:rPr lang="th-TH" sz="2800" b="1" dirty="0">
                <a:latin typeface="Angsana New" pitchFamily="18" charset="-34"/>
                <a:cs typeface="Angsana New" pitchFamily="18" charset="-34"/>
              </a:rPr>
              <a:t>การใช้ข้อมูลที่มีประสิทธิภาพและมั่นคงผ่าน</a:t>
            </a:r>
            <a:r>
              <a:rPr lang="th-TH" sz="2800" b="1" dirty="0" smtClean="0">
                <a:latin typeface="Angsana New" pitchFamily="18" charset="-34"/>
                <a:cs typeface="Angsana New" pitchFamily="18" charset="-34"/>
              </a:rPr>
              <a:t>ระบบ</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เครือข่ายภายใน</a:t>
            </a:r>
            <a:r>
              <a:rPr lang="th-TH" sz="2800" b="1" dirty="0">
                <a:latin typeface="Angsana New" pitchFamily="18" charset="-34"/>
                <a:cs typeface="Angsana New" pitchFamily="18" charset="-34"/>
              </a:rPr>
              <a:t>องค์กร</a:t>
            </a:r>
            <a:r>
              <a:rPr lang="en-US" sz="3200" b="1" dirty="0" smtClean="0">
                <a:latin typeface="Angsana New" pitchFamily="18" charset="-34"/>
                <a:cs typeface="Angsana New" pitchFamily="18" charset="-34"/>
              </a:rPr>
              <a:t>  </a:t>
            </a:r>
          </a:p>
          <a:p>
            <a:r>
              <a:rPr lang="th-TH" sz="3200" b="1" dirty="0" smtClean="0">
                <a:latin typeface="Angsana New" pitchFamily="18" charset="-34"/>
                <a:cs typeface="Angsana New" pitchFamily="18" charset="-34"/>
              </a:rPr>
              <a:t>ประกอบด้วย</a:t>
            </a:r>
            <a:endParaRPr lang="en-US"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ไฟล์เซิร์ฟเวอร์ (</a:t>
            </a:r>
            <a:r>
              <a:rPr lang="en-US" sz="2800" b="1" dirty="0">
                <a:latin typeface="Angsana New" pitchFamily="18" charset="-34"/>
                <a:cs typeface="Angsana New" pitchFamily="18" charset="-34"/>
              </a:rPr>
              <a:t>file server)</a:t>
            </a:r>
            <a:endParaRPr lang="en-US" sz="2800" b="1" dirty="0" smtClean="0">
              <a:latin typeface="Angsana New" pitchFamily="18" charset="-34"/>
              <a:cs typeface="Angsana New" pitchFamily="18" charset="-34"/>
            </a:endParaRPr>
          </a:p>
          <a:p>
            <a:pPr lvl="1"/>
            <a:r>
              <a:rPr lang="th-TH" sz="2800" b="1" dirty="0" err="1">
                <a:latin typeface="Angsana New" pitchFamily="18" charset="-34"/>
                <a:cs typeface="Angsana New" pitchFamily="18" charset="-34"/>
              </a:rPr>
              <a:t>แนส</a:t>
            </a:r>
            <a:r>
              <a:rPr lang="th-TH" sz="2800" b="1" dirty="0">
                <a:latin typeface="Angsana New" pitchFamily="18" charset="-34"/>
                <a:cs typeface="Angsana New" pitchFamily="18" charset="-34"/>
              </a:rPr>
              <a:t> (</a:t>
            </a:r>
            <a:r>
              <a:rPr lang="en-US" sz="2800" b="1" dirty="0">
                <a:latin typeface="Angsana New" pitchFamily="18" charset="-34"/>
                <a:cs typeface="Angsana New" pitchFamily="18" charset="-34"/>
              </a:rPr>
              <a:t>Network attached storage: NAS)</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ระบบ</a:t>
            </a:r>
            <a:r>
              <a:rPr lang="th-TH" sz="2800" b="1" dirty="0" err="1">
                <a:latin typeface="Angsana New" pitchFamily="18" charset="-34"/>
                <a:cs typeface="Angsana New" pitchFamily="18" charset="-34"/>
              </a:rPr>
              <a:t>เรด</a:t>
            </a:r>
            <a:r>
              <a:rPr lang="th-TH" sz="2800" b="1" dirty="0">
                <a:latin typeface="Angsana New" pitchFamily="18" charset="-34"/>
                <a:cs typeface="Angsana New" pitchFamily="18" charset="-34"/>
              </a:rPr>
              <a:t> (</a:t>
            </a:r>
            <a:r>
              <a:rPr lang="en-US" sz="2800" b="1" dirty="0">
                <a:latin typeface="Angsana New" pitchFamily="18" charset="-34"/>
                <a:cs typeface="Angsana New" pitchFamily="18" charset="-34"/>
              </a:rPr>
              <a:t>RAID system)</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หน่วยบันทึก</a:t>
            </a:r>
            <a:r>
              <a:rPr lang="th-TH" sz="2800" b="1" dirty="0" err="1">
                <a:latin typeface="Angsana New" pitchFamily="18" charset="-34"/>
                <a:cs typeface="Angsana New" pitchFamily="18" charset="-34"/>
              </a:rPr>
              <a:t>คลาวด์</a:t>
            </a:r>
            <a:r>
              <a:rPr lang="th-TH" sz="2800" b="1" dirty="0">
                <a:latin typeface="Angsana New" pitchFamily="18" charset="-34"/>
                <a:cs typeface="Angsana New" pitchFamily="18" charset="-34"/>
              </a:rPr>
              <a:t>องค์กร (</a:t>
            </a:r>
            <a:r>
              <a:rPr lang="en-US" sz="2800" b="1" dirty="0">
                <a:latin typeface="Angsana New" pitchFamily="18" charset="-34"/>
                <a:cs typeface="Angsana New" pitchFamily="18" charset="-34"/>
              </a:rPr>
              <a:t>organizational cloud storage)</a:t>
            </a:r>
            <a:endParaRPr lang="en-US" sz="2800" b="1" dirty="0" smtClean="0">
              <a:latin typeface="Angsana New" pitchFamily="18" charset="-34"/>
              <a:cs typeface="Angsana New" pitchFamily="18" charset="-34"/>
            </a:endParaRPr>
          </a:p>
        </p:txBody>
      </p:sp>
      <p:pic>
        <p:nvPicPr>
          <p:cNvPr id="5" name="Picture 4"/>
          <p:cNvPicPr>
            <a:picLocks noChangeAspect="1"/>
          </p:cNvPicPr>
          <p:nvPr/>
        </p:nvPicPr>
        <p:blipFill>
          <a:blip r:embed="rId4"/>
          <a:stretch>
            <a:fillRect/>
          </a:stretch>
        </p:blipFill>
        <p:spPr>
          <a:xfrm>
            <a:off x="7953388" y="2000240"/>
            <a:ext cx="4070935" cy="4087840"/>
          </a:xfrm>
          <a:prstGeom prst="rect">
            <a:avLst/>
          </a:prstGeom>
        </p:spPr>
      </p:pic>
    </p:spTree>
    <p:custDataLst>
      <p:tags r:id="rId1"/>
    </p:custDataLst>
    <p:extLst>
      <p:ext uri="{BB962C8B-B14F-4D97-AF65-F5344CB8AC3E}">
        <p14:creationId xmlns:p14="http://schemas.microsoft.com/office/powerpoint/2010/main" val="1148644703"/>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th-TH" sz="4000" b="1" kern="1200" spc="-150" dirty="0" smtClean="0">
                <a:solidFill>
                  <a:schemeClr val="tx1"/>
                </a:solidFill>
                <a:latin typeface="Angsana New" pitchFamily="18" charset="-34"/>
                <a:ea typeface="+mj-ea"/>
                <a:cs typeface="Angsana New" pitchFamily="18" charset="-34"/>
              </a:rPr>
              <a:t>ระบบเครือข่ายที่เก็บข้อมูล</a:t>
            </a:r>
            <a:r>
              <a:rPr lang="en-US" sz="4000" b="1" kern="1200" spc="-150" dirty="0" smtClean="0">
                <a:solidFill>
                  <a:schemeClr val="tx1"/>
                </a:solidFill>
                <a:latin typeface="Angsana New" pitchFamily="18" charset="-34"/>
                <a:ea typeface="+mj-ea"/>
                <a:cs typeface="Angsana New" pitchFamily="18" charset="-34"/>
              </a:rPr>
              <a:t>  Storage </a:t>
            </a:r>
            <a:r>
              <a:rPr lang="en-US" sz="4000" b="1" kern="1200" spc="-150" dirty="0">
                <a:solidFill>
                  <a:schemeClr val="tx1"/>
                </a:solidFill>
                <a:latin typeface="Angsana New" pitchFamily="18" charset="-34"/>
                <a:ea typeface="+mj-ea"/>
                <a:cs typeface="Angsana New" pitchFamily="18" charset="-34"/>
              </a:rPr>
              <a:t>Area Network (SAN)</a:t>
            </a:r>
          </a:p>
        </p:txBody>
      </p:sp>
      <p:sp>
        <p:nvSpPr>
          <p:cNvPr id="28" name="Content Placeholder 27"/>
          <p:cNvSpPr>
            <a:spLocks noGrp="1"/>
          </p:cNvSpPr>
          <p:nvPr>
            <p:ph idx="1"/>
          </p:nvPr>
        </p:nvSpPr>
        <p:spPr>
          <a:xfrm>
            <a:off x="1506071" y="1752600"/>
            <a:ext cx="9508175" cy="4308938"/>
          </a:xfrm>
        </p:spPr>
        <p:txBody>
          <a:bodyPr>
            <a:normAutofit/>
          </a:bodyPr>
          <a:lstStyle/>
          <a:p>
            <a:r>
              <a:rPr lang="th-TH" sz="3200" b="1" dirty="0">
                <a:latin typeface="Angsana New" pitchFamily="18" charset="-34"/>
                <a:cs typeface="Angsana New" pitchFamily="18" charset="-34"/>
              </a:rPr>
              <a:t>สถาปัตยกรรมที่จะเชื่อมต่ออุปกรณ์จัดเก็บข้อมูลที่อยู่ห่างกันเข้ากับระบบคอมพิวเตอร์เดียวกัน</a:t>
            </a:r>
            <a:endParaRPr lang="en-US"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ระบบหน่วยความจำสำรองสำหรับองค์กร</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สามารถเข้าถึงระบบได้จากคอมพิวเตอร์</a:t>
            </a:r>
            <a:endParaRPr lang="en-US" sz="28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ออกแบบมาให้มีความเร็วในการเข้าถึงข้อมูลในเครือข่ายสูง และเป็นการเชื่อมต่อคอมพิวเตอร์ส่วนบุคคลเข้ากับหน่วยจัดเก็บข้อมูลความจุสูง</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มีความมั่นคงในการใช้งานสูง</a:t>
            </a:r>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8208028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วัตถุประสงค์</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428736"/>
            <a:ext cx="10381129" cy="5286411"/>
          </a:xfrm>
        </p:spPr>
        <p:txBody>
          <a:bodyPr>
            <a:noAutofit/>
          </a:bodyPr>
          <a:lstStyle/>
          <a:p>
            <a:pPr marL="457200" indent="-457200">
              <a:buFont typeface="+mj-lt"/>
              <a:buAutoNum type="arabicPeriod"/>
            </a:pPr>
            <a:r>
              <a:rPr lang="th-TH" sz="3200" b="1" dirty="0" smtClean="0">
                <a:latin typeface="Angsana New" pitchFamily="18" charset="-34"/>
                <a:cs typeface="Angsana New" pitchFamily="18" charset="-34"/>
              </a:rPr>
              <a:t>บอก</a:t>
            </a:r>
            <a:r>
              <a:rPr lang="th-TH" sz="3200" b="1" dirty="0">
                <a:latin typeface="Angsana New" pitchFamily="18" charset="-34"/>
                <a:cs typeface="Angsana New" pitchFamily="18" charset="-34"/>
              </a:rPr>
              <a:t>ความแตกต่างระหว่างหน่วยความจำหลัก และหน่วยความจำสำรองได้</a:t>
            </a:r>
          </a:p>
          <a:p>
            <a:pPr marL="457200" indent="-457200">
              <a:buFont typeface="+mj-lt"/>
              <a:buAutoNum type="arabicPeriod"/>
            </a:pPr>
            <a:r>
              <a:rPr lang="th-TH" sz="3200" b="1" dirty="0" smtClean="0">
                <a:latin typeface="Angsana New" pitchFamily="18" charset="-34"/>
                <a:cs typeface="Angsana New" pitchFamily="18" charset="-34"/>
              </a:rPr>
              <a:t>อธิบาย</a:t>
            </a:r>
            <a:r>
              <a:rPr lang="th-TH" sz="3200" b="1" dirty="0">
                <a:latin typeface="Angsana New" pitchFamily="18" charset="-34"/>
                <a:cs typeface="Angsana New" pitchFamily="18" charset="-34"/>
              </a:rPr>
              <a:t>คุณลักษณะสำคัญของหน่วยความจำสำรองประกอบด้วย สื่อ ความจุ อุปกรณ์หน่วยความจำ ความเร็วในการเข้าถึงได้</a:t>
            </a:r>
          </a:p>
          <a:p>
            <a:pPr marL="457200" indent="-457200">
              <a:buFont typeface="+mj-lt"/>
              <a:buAutoNum type="arabicPeriod"/>
            </a:pPr>
            <a:r>
              <a:rPr lang="th-TH" sz="3200" b="1" dirty="0" smtClean="0">
                <a:latin typeface="Angsana New" pitchFamily="18" charset="-34"/>
                <a:cs typeface="Angsana New" pitchFamily="18" charset="-34"/>
              </a:rPr>
              <a:t>อธิบาย</a:t>
            </a:r>
            <a:r>
              <a:rPr lang="th-TH" sz="3200" b="1" dirty="0">
                <a:latin typeface="Angsana New" pitchFamily="18" charset="-34"/>
                <a:cs typeface="Angsana New" pitchFamily="18" charset="-34"/>
              </a:rPr>
              <a:t>เกี่ยวกับฮาร์ดดิสก์ </a:t>
            </a:r>
            <a:r>
              <a:rPr lang="th-TH" sz="3200" b="1" dirty="0" err="1">
                <a:latin typeface="Angsana New" pitchFamily="18" charset="-34"/>
                <a:cs typeface="Angsana New" pitchFamily="18" charset="-34"/>
              </a:rPr>
              <a:t>แพลตเตอร์</a:t>
            </a:r>
            <a:r>
              <a:rPr lang="th-TH" sz="3200" b="1" dirty="0">
                <a:latin typeface="Angsana New" pitchFamily="18" charset="-34"/>
                <a:cs typeface="Angsana New" pitchFamily="18" charset="-34"/>
              </a:rPr>
              <a:t> </a:t>
            </a:r>
            <a:r>
              <a:rPr lang="th-TH" sz="3200" b="1" dirty="0" err="1">
                <a:latin typeface="Angsana New" pitchFamily="18" charset="-34"/>
                <a:cs typeface="Angsana New" pitchFamily="18" charset="-34"/>
              </a:rPr>
              <a:t>แทร็ค</a:t>
            </a:r>
            <a:r>
              <a:rPr lang="th-TH" sz="3200" b="1" dirty="0">
                <a:latin typeface="Angsana New" pitchFamily="18" charset="-34"/>
                <a:cs typeface="Angsana New" pitchFamily="18" charset="-34"/>
              </a:rPr>
              <a:t> เซกเตอร์ ไซ</a:t>
            </a:r>
            <a:r>
              <a:rPr lang="th-TH" sz="3200" b="1" dirty="0" err="1">
                <a:latin typeface="Angsana New" pitchFamily="18" charset="-34"/>
                <a:cs typeface="Angsana New" pitchFamily="18" charset="-34"/>
              </a:rPr>
              <a:t>ลินเดอร์</a:t>
            </a:r>
            <a:r>
              <a:rPr lang="th-TH" sz="3200" b="1" dirty="0">
                <a:latin typeface="Angsana New" pitchFamily="18" charset="-34"/>
                <a:cs typeface="Angsana New" pitchFamily="18" charset="-34"/>
              </a:rPr>
              <a:t> และหัวอ่านเสียหายได้</a:t>
            </a:r>
          </a:p>
          <a:p>
            <a:pPr marL="457200" indent="-457200">
              <a:buFont typeface="+mj-lt"/>
              <a:buAutoNum type="arabicPeriod"/>
            </a:pPr>
            <a:r>
              <a:rPr lang="th-TH" sz="3200" b="1" dirty="0" smtClean="0">
                <a:latin typeface="Angsana New" pitchFamily="18" charset="-34"/>
                <a:cs typeface="Angsana New" pitchFamily="18" charset="-34"/>
              </a:rPr>
              <a:t>บอกความแตกต่างระหว่างฮาร์ดดิสก์ภายใน และฮาร์ดดิสก์ภายนอกได้</a:t>
            </a:r>
          </a:p>
          <a:p>
            <a:pPr marL="457200" indent="-457200">
              <a:buFont typeface="+mj-lt"/>
              <a:buAutoNum type="arabicPeriod"/>
            </a:pPr>
            <a:r>
              <a:rPr lang="th-TH" sz="3200" b="1" dirty="0" smtClean="0">
                <a:latin typeface="Angsana New" pitchFamily="18" charset="-34"/>
                <a:cs typeface="Angsana New" pitchFamily="18" charset="-34"/>
              </a:rPr>
              <a:t>บอกแนวทางการเพิ่มประสิทธิภาพการทำงานของฮาร์ดดิสก์ด้วยการสร้างแคชดิสก์ ชุดจานบันทึกอิสระเสริมซ้อน การบีบอัด และคลายการบีบอัดข้อมูลได้</a:t>
            </a:r>
          </a:p>
        </p:txBody>
      </p:sp>
    </p:spTree>
    <p:custDataLst>
      <p:tags r:id="rId1"/>
    </p:custDataLst>
    <p:extLst>
      <p:ext uri="{BB962C8B-B14F-4D97-AF65-F5344CB8AC3E}">
        <p14:creationId xmlns:p14="http://schemas.microsoft.com/office/powerpoint/2010/main" val="23613599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อาชีพทางด้านเทคโนโลยีสารสนเทศ</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513770"/>
            <a:ext cx="7872413" cy="4800600"/>
          </a:xfrm>
        </p:spPr>
        <p:txBody>
          <a:bodyPr>
            <a:noAutofit/>
          </a:bodyPr>
          <a:lstStyle/>
          <a:p>
            <a:r>
              <a:rPr lang="th-TH" sz="3200" b="1" dirty="0">
                <a:latin typeface="Angsana New" pitchFamily="18" charset="-34"/>
                <a:cs typeface="Angsana New" pitchFamily="18" charset="-34"/>
              </a:rPr>
              <a:t>ผู้เชี่ยวชาญด้านกู้คืนระบบ </a:t>
            </a:r>
            <a:r>
              <a:rPr lang="th-TH" sz="3200" b="1" dirty="0" smtClean="0">
                <a:latin typeface="Angsana New" pitchFamily="18" charset="-34"/>
                <a:cs typeface="Angsana New" pitchFamily="18" charset="-34"/>
              </a:rPr>
              <a:t>(</a:t>
            </a:r>
            <a:r>
              <a:rPr lang="en-US" sz="3200" b="1" dirty="0" smtClean="0">
                <a:latin typeface="Angsana New" pitchFamily="18" charset="-34"/>
                <a:cs typeface="Angsana New" pitchFamily="18" charset="-34"/>
              </a:rPr>
              <a:t>disaster </a:t>
            </a:r>
            <a:r>
              <a:rPr lang="en-US" sz="3200" b="1" dirty="0">
                <a:latin typeface="Angsana New" pitchFamily="18" charset="-34"/>
                <a:cs typeface="Angsana New" pitchFamily="18" charset="-34"/>
              </a:rPr>
              <a:t>recovery specialists) </a:t>
            </a:r>
            <a:r>
              <a:rPr lang="th-TH" sz="3200" b="1" dirty="0">
                <a:latin typeface="Angsana New" pitchFamily="18" charset="-34"/>
                <a:cs typeface="Angsana New" pitchFamily="18" charset="-34"/>
              </a:rPr>
              <a:t>เป็นอาชีพที่เกี่ยวกับการกู้คืนระบบ และข้อมูลเมื่อองค์กรเกิดภัยพิบัติ</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พนักงานทั่วไปที่กำลังมองหางานจะต้องคุณสมบัติดังนี้คือ</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วุฒิ</a:t>
            </a:r>
            <a:r>
              <a:rPr lang="th-TH" sz="2800" b="1" dirty="0">
                <a:latin typeface="Angsana New" pitchFamily="18" charset="-34"/>
                <a:cs typeface="Angsana New" pitchFamily="18" charset="-34"/>
              </a:rPr>
              <a:t>ปริญญาตรี หรืออนุปริญญา ในสาขาระบบสารสนเทศ หรือวิทยาการคอมพิวเตอร์</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มีประสบการณ์ทำงานรวมถึงทักษะที่เกี่ยวข้องกับการจัดการเครือข่าย ความมั่งคง และการจัดการฐานข้อมูล</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มีความสามารถในการสื่อสาร และทนแรงกดดันได้เป็นอย่างดี</a:t>
            </a:r>
            <a:endParaRPr lang="en-US" sz="28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รายได้ต่อปีประมาณ 70,000 - 103,000 ดอลลาร์</a:t>
            </a:r>
            <a:endParaRPr lang="en-US" sz="32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pic>
        <p:nvPicPr>
          <p:cNvPr id="8" name="Picture 5" descr="C:\Users\Glen\Documents\McGraw-Hill\OLeary-CE2012\ART\ole16805_ch08\ole16805_cut0801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4476" y="2286000"/>
            <a:ext cx="1828800" cy="27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8778705"/>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4000" dirty="0">
                <a:latin typeface="Angsana New" pitchFamily="18" charset="-34"/>
                <a:cs typeface="Angsana New" pitchFamily="18" charset="-34"/>
              </a:rPr>
              <a:t>การมองสู่อนาคต</a:t>
            </a:r>
            <a:r>
              <a:rPr lang="en-US" sz="4000" dirty="0" smtClean="0">
                <a:latin typeface="Angsana New" pitchFamily="18" charset="-34"/>
                <a:cs typeface="Angsana New" pitchFamily="18" charset="-34"/>
              </a:rPr>
              <a:t> </a:t>
            </a:r>
            <a:r>
              <a:rPr lang="en-US" sz="4000" dirty="0">
                <a:latin typeface="Angsana New" pitchFamily="18" charset="-34"/>
                <a:cs typeface="Angsana New" pitchFamily="18" charset="-34"/>
              </a:rPr>
              <a:t>~ </a:t>
            </a:r>
            <a:r>
              <a:rPr lang="th-TH" sz="4000" dirty="0">
                <a:latin typeface="Angsana New" pitchFamily="18" charset="-34"/>
                <a:cs typeface="Angsana New" pitchFamily="18" charset="-34"/>
              </a:rPr>
              <a:t>ยุคถัดไปของหน่วยบันทึกข้อมูล</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00201"/>
            <a:ext cx="4953000" cy="4953000"/>
          </a:xfrm>
        </p:spPr>
        <p:txBody>
          <a:bodyPr>
            <a:noAutofit/>
          </a:bodyPr>
          <a:lstStyle/>
          <a:p>
            <a:r>
              <a:rPr lang="th-TH" sz="3200" b="1" dirty="0" smtClean="0">
                <a:latin typeface="Angsana New" pitchFamily="18" charset="-34"/>
                <a:cs typeface="Angsana New" pitchFamily="18" charset="-34"/>
              </a:rPr>
              <a:t>บางประเด็นเกี่ยวกับ</a:t>
            </a:r>
            <a:r>
              <a:rPr lang="th-TH" sz="3200" b="1" dirty="0" err="1" smtClean="0">
                <a:latin typeface="Angsana New" pitchFamily="18" charset="-34"/>
                <a:cs typeface="Angsana New" pitchFamily="18" charset="-34"/>
              </a:rPr>
              <a:t>ฮาร์ด</a:t>
            </a:r>
            <a:r>
              <a:rPr lang="th-TH" sz="3200" b="1" dirty="0" smtClean="0">
                <a:latin typeface="Angsana New" pitchFamily="18" charset="-34"/>
                <a:cs typeface="Angsana New" pitchFamily="18" charset="-34"/>
              </a:rPr>
              <a:t>ไดร์ฟที่ใช้จัดเก็บข้อมูลมาอย่างยาวนาน</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นักวิจัยมอง</a:t>
            </a:r>
            <a:r>
              <a:rPr lang="th-TH" sz="2800" b="1" dirty="0">
                <a:latin typeface="Angsana New" pitchFamily="18" charset="-34"/>
                <a:cs typeface="Angsana New" pitchFamily="18" charset="-34"/>
              </a:rPr>
              <a:t>หาวิธีสำหรับการเพิ่มพื้นที่ความจุการจัดเก็บข้อมูลโดยจะไม่เพิ่มขนาด</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ในปัจจุบันเทคโนโลยีของ</a:t>
            </a:r>
            <a:r>
              <a:rPr lang="th-TH" sz="2800" b="1" dirty="0" err="1">
                <a:latin typeface="Angsana New" pitchFamily="18" charset="-34"/>
                <a:cs typeface="Angsana New" pitchFamily="18" charset="-34"/>
              </a:rPr>
              <a:t>ฮาร์ด</a:t>
            </a:r>
            <a:r>
              <a:rPr lang="th-TH" sz="2800" b="1" dirty="0">
                <a:latin typeface="Angsana New" pitchFamily="18" charset="-34"/>
                <a:cs typeface="Angsana New" pitchFamily="18" charset="-34"/>
              </a:rPr>
              <a:t>ไดร์ฟ สามารถเก็บได้สูงสุดถึง 128</a:t>
            </a:r>
            <a:r>
              <a:rPr lang="en-US" sz="2800" b="1" dirty="0">
                <a:latin typeface="Angsana New" pitchFamily="18" charset="-34"/>
                <a:cs typeface="Angsana New" pitchFamily="18" charset="-34"/>
              </a:rPr>
              <a:t>GB </a:t>
            </a:r>
            <a:r>
              <a:rPr lang="th-TH" sz="2800" b="1" dirty="0">
                <a:latin typeface="Angsana New" pitchFamily="18" charset="-34"/>
                <a:cs typeface="Angsana New" pitchFamily="18" charset="-34"/>
              </a:rPr>
              <a:t>ต่อตารางนิ้ว</a:t>
            </a:r>
            <a:r>
              <a:rPr lang="en-US" sz="2800" b="1" dirty="0" smtClean="0">
                <a:latin typeface="Angsana New" pitchFamily="18" charset="-34"/>
                <a:cs typeface="Angsana New" pitchFamily="18" charset="-34"/>
              </a:rPr>
              <a:t> </a:t>
            </a:r>
          </a:p>
          <a:p>
            <a:pPr lvl="1"/>
            <a:r>
              <a:rPr lang="th-TH" sz="2800" b="1" dirty="0" smtClean="0">
                <a:latin typeface="Angsana New" pitchFamily="18" charset="-34"/>
                <a:cs typeface="Angsana New" pitchFamily="18" charset="-34"/>
              </a:rPr>
              <a:t>เทคโนโลยีใหม่นี้จะถูกนำมาใช้และทำให้</a:t>
            </a:r>
            <a:r>
              <a:rPr lang="th-TH" sz="2800" b="1" dirty="0">
                <a:latin typeface="Angsana New" pitchFamily="18" charset="-34"/>
                <a:cs typeface="Angsana New" pitchFamily="18" charset="-34"/>
              </a:rPr>
              <a:t>มีความจุอาจสูงถึง 6.25</a:t>
            </a:r>
            <a:r>
              <a:rPr lang="en-US" sz="2800" b="1" dirty="0">
                <a:latin typeface="Angsana New" pitchFamily="18" charset="-34"/>
                <a:cs typeface="Angsana New" pitchFamily="18" charset="-34"/>
              </a:rPr>
              <a:t>TB (6,250GB)</a:t>
            </a:r>
            <a:r>
              <a:rPr lang="th-TH" sz="2800" b="1" dirty="0">
                <a:latin typeface="Angsana New" pitchFamily="18" charset="-34"/>
                <a:cs typeface="Angsana New" pitchFamily="18" charset="-34"/>
              </a:rPr>
              <a:t>ต่อ</a:t>
            </a:r>
            <a:r>
              <a:rPr lang="th-TH" sz="2800" b="1" dirty="0" smtClean="0">
                <a:latin typeface="Angsana New" pitchFamily="18" charset="-34"/>
                <a:cs typeface="Angsana New" pitchFamily="18" charset="-34"/>
              </a:rPr>
              <a:t>ตารางนิ้ว</a:t>
            </a:r>
            <a:endParaRPr lang="en-US" sz="28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pic>
        <p:nvPicPr>
          <p:cNvPr id="5" name="Picture 4"/>
          <p:cNvPicPr>
            <a:picLocks noChangeAspect="1"/>
          </p:cNvPicPr>
          <p:nvPr/>
        </p:nvPicPr>
        <p:blipFill>
          <a:blip r:embed="rId4"/>
          <a:stretch>
            <a:fillRect/>
          </a:stretch>
        </p:blipFill>
        <p:spPr>
          <a:xfrm>
            <a:off x="7467600" y="1832697"/>
            <a:ext cx="3274830" cy="4470400"/>
          </a:xfrm>
          <a:prstGeom prst="rect">
            <a:avLst/>
          </a:prstGeom>
        </p:spPr>
      </p:pic>
    </p:spTree>
    <p:custDataLst>
      <p:tags r:id="rId1"/>
    </p:custDataLst>
    <p:extLst>
      <p:ext uri="{BB962C8B-B14F-4D97-AF65-F5344CB8AC3E}">
        <p14:creationId xmlns:p14="http://schemas.microsoft.com/office/powerpoint/2010/main" val="302207817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แบบทดสอบปลายเปิด</a:t>
            </a:r>
            <a:r>
              <a:rPr lang="en-US" sz="4000" dirty="0" smtClean="0">
                <a:latin typeface="Angsana New" pitchFamily="18" charset="-34"/>
                <a:cs typeface="Angsana New" pitchFamily="18" charset="-34"/>
              </a:rPr>
              <a:t> (</a:t>
            </a:r>
            <a:r>
              <a:rPr lang="th-TH" sz="4000" dirty="0" smtClean="0">
                <a:latin typeface="Angsana New" pitchFamily="18" charset="-34"/>
                <a:cs typeface="Angsana New" pitchFamily="18" charset="-34"/>
              </a:rPr>
              <a:t>หน้า</a:t>
            </a:r>
            <a:r>
              <a:rPr lang="en-US" sz="4000" dirty="0" smtClean="0">
                <a:latin typeface="Angsana New" pitchFamily="18" charset="-34"/>
                <a:cs typeface="Angsana New" pitchFamily="18" charset="-34"/>
              </a:rPr>
              <a:t> 1 </a:t>
            </a:r>
            <a:r>
              <a:rPr lang="th-TH" sz="4000" dirty="0" smtClean="0">
                <a:latin typeface="Angsana New" pitchFamily="18" charset="-34"/>
                <a:cs typeface="Angsana New" pitchFamily="18" charset="-34"/>
              </a:rPr>
              <a:t>จาก</a:t>
            </a:r>
            <a:r>
              <a:rPr lang="en-US" sz="4000" dirty="0" smtClean="0">
                <a:latin typeface="Angsana New" pitchFamily="18" charset="-34"/>
                <a:cs typeface="Angsana New" pitchFamily="18" charset="-34"/>
              </a:rPr>
              <a:t> 2) </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1896" y="1828800"/>
            <a:ext cx="9508175" cy="4308938"/>
          </a:xfrm>
        </p:spPr>
        <p:txBody>
          <a:bodyPr>
            <a:noAutofit/>
          </a:bodyPr>
          <a:lstStyle/>
          <a:p>
            <a:pPr marL="457200" indent="-457200">
              <a:buFont typeface="+mj-lt"/>
              <a:buAutoNum type="arabicPeriod"/>
            </a:pPr>
            <a:r>
              <a:rPr lang="th-TH" sz="3200" b="1" dirty="0" smtClean="0">
                <a:latin typeface="Angsana New" pitchFamily="18" charset="-34"/>
                <a:cs typeface="Angsana New" pitchFamily="18" charset="-34"/>
              </a:rPr>
              <a:t>จง</a:t>
            </a:r>
            <a:r>
              <a:rPr lang="th-TH" sz="3200" b="1" dirty="0">
                <a:latin typeface="Angsana New" pitchFamily="18" charset="-34"/>
                <a:cs typeface="Angsana New" pitchFamily="18" charset="-34"/>
              </a:rPr>
              <a:t>เปรียบเทียบระหว่างหน่วยความจำหลัก และหน่วยความจำสำรอง พร้อมบอกคุณลักษณะที่สำคัญ</a:t>
            </a:r>
            <a:endParaRPr lang="en-US" sz="3200" b="1" dirty="0" smtClean="0">
              <a:latin typeface="Angsana New" pitchFamily="18" charset="-34"/>
              <a:cs typeface="Angsana New" pitchFamily="18" charset="-34"/>
            </a:endParaRPr>
          </a:p>
          <a:p>
            <a:pPr marL="457200" indent="-457200">
              <a:buFont typeface="+mj-lt"/>
              <a:buAutoNum type="arabicPeriod"/>
            </a:pPr>
            <a:r>
              <a:rPr lang="th-TH" sz="3200" b="1" dirty="0" smtClean="0">
                <a:latin typeface="Angsana New" pitchFamily="18" charset="-34"/>
                <a:cs typeface="Angsana New" pitchFamily="18" charset="-34"/>
              </a:rPr>
              <a:t>อภิปราย</a:t>
            </a:r>
            <a:r>
              <a:rPr lang="th-TH" sz="3200" b="1" dirty="0">
                <a:latin typeface="Angsana New" pitchFamily="18" charset="-34"/>
                <a:cs typeface="Angsana New" pitchFamily="18" charset="-34"/>
              </a:rPr>
              <a:t>เกี่ยวกับฮาร์ดดิสก์ประกอบด้วย </a:t>
            </a:r>
            <a:r>
              <a:rPr lang="th-TH" sz="3200" b="1" dirty="0" err="1">
                <a:latin typeface="Angsana New" pitchFamily="18" charset="-34"/>
                <a:cs typeface="Angsana New" pitchFamily="18" charset="-34"/>
              </a:rPr>
              <a:t>แพลตเตอร์</a:t>
            </a:r>
            <a:r>
              <a:rPr lang="th-TH" sz="3200" b="1" dirty="0">
                <a:latin typeface="Angsana New" pitchFamily="18" charset="-34"/>
                <a:cs typeface="Angsana New" pitchFamily="18" charset="-34"/>
              </a:rPr>
              <a:t> </a:t>
            </a:r>
            <a:r>
              <a:rPr lang="th-TH" sz="3200" b="1" dirty="0" err="1">
                <a:latin typeface="Angsana New" pitchFamily="18" charset="-34"/>
                <a:cs typeface="Angsana New" pitchFamily="18" charset="-34"/>
              </a:rPr>
              <a:t>แทร็ค</a:t>
            </a:r>
            <a:r>
              <a:rPr lang="th-TH" sz="3200" b="1" dirty="0">
                <a:latin typeface="Angsana New" pitchFamily="18" charset="-34"/>
                <a:cs typeface="Angsana New" pitchFamily="18" charset="-34"/>
              </a:rPr>
              <a:t> เซกเตอร์ ไซ</a:t>
            </a:r>
            <a:r>
              <a:rPr lang="th-TH" sz="3200" b="1" dirty="0" err="1">
                <a:latin typeface="Angsana New" pitchFamily="18" charset="-34"/>
                <a:cs typeface="Angsana New" pitchFamily="18" charset="-34"/>
              </a:rPr>
              <a:t>ลินเดอร์</a:t>
            </a:r>
            <a:r>
              <a:rPr lang="th-TH" sz="3200" b="1" dirty="0">
                <a:latin typeface="Angsana New" pitchFamily="18" charset="-34"/>
                <a:cs typeface="Angsana New" pitchFamily="18" charset="-34"/>
              </a:rPr>
              <a:t> และหัวอ่านเสียหาย ฮาร์ดดิสก์ภายใน ฮาร์ดดิสก์ภายนอก และการเพิ่มประสิทธิภาพการทำงาน</a:t>
            </a:r>
            <a:endParaRPr lang="en-US" sz="3200" b="1" dirty="0" smtClean="0">
              <a:latin typeface="Angsana New" pitchFamily="18" charset="-34"/>
              <a:cs typeface="Angsana New" pitchFamily="18" charset="-34"/>
            </a:endParaRPr>
          </a:p>
          <a:p>
            <a:pPr marL="457200" indent="-457200">
              <a:buFont typeface="+mj-lt"/>
              <a:buAutoNum type="arabicPeriod"/>
            </a:pPr>
            <a:r>
              <a:rPr lang="th-TH" sz="3200" b="1" dirty="0" smtClean="0">
                <a:latin typeface="Angsana New" pitchFamily="18" charset="-34"/>
                <a:cs typeface="Angsana New" pitchFamily="18" charset="-34"/>
              </a:rPr>
              <a:t>อภิปราย</a:t>
            </a:r>
            <a:r>
              <a:rPr lang="th-TH" sz="3200" b="1" dirty="0">
                <a:latin typeface="Angsana New" pitchFamily="18" charset="-34"/>
                <a:cs typeface="Angsana New" pitchFamily="18" charset="-34"/>
              </a:rPr>
              <a:t>เกี่ยวกับ</a:t>
            </a:r>
            <a:r>
              <a:rPr lang="th-TH" sz="3200" b="1" dirty="0" err="1">
                <a:latin typeface="Angsana New" pitchFamily="18" charset="-34"/>
                <a:cs typeface="Angsana New" pitchFamily="18" charset="-34"/>
              </a:rPr>
              <a:t>ออฟ</a:t>
            </a:r>
            <a:r>
              <a:rPr lang="th-TH" sz="3200" b="1" dirty="0">
                <a:latin typeface="Angsana New" pitchFamily="18" charset="-34"/>
                <a:cs typeface="Angsana New" pitchFamily="18" charset="-34"/>
              </a:rPr>
              <a:t>ติคัลดิสก์ประกอบด้วย </a:t>
            </a:r>
            <a:r>
              <a:rPr lang="th-TH" sz="3200" b="1" dirty="0" err="1">
                <a:latin typeface="Angsana New" pitchFamily="18" charset="-34"/>
                <a:cs typeface="Angsana New" pitchFamily="18" charset="-34"/>
              </a:rPr>
              <a:t>พิท</a:t>
            </a:r>
            <a:r>
              <a:rPr lang="th-TH" sz="3200" b="1" dirty="0">
                <a:latin typeface="Angsana New" pitchFamily="18" charset="-34"/>
                <a:cs typeface="Angsana New" pitchFamily="18" charset="-34"/>
              </a:rPr>
              <a:t> แลนด์ ซีดี ดีวีดี </a:t>
            </a:r>
            <a:r>
              <a:rPr lang="th-TH" sz="3200" b="1" dirty="0" err="1">
                <a:latin typeface="Angsana New" pitchFamily="18" charset="-34"/>
                <a:cs typeface="Angsana New" pitchFamily="18" charset="-34"/>
              </a:rPr>
              <a:t>บลูเร</a:t>
            </a:r>
            <a:r>
              <a:rPr lang="th-TH" sz="3200" b="1" dirty="0">
                <a:latin typeface="Angsana New" pitchFamily="18" charset="-34"/>
                <a:cs typeface="Angsana New" pitchFamily="18" charset="-34"/>
              </a:rPr>
              <a:t> และไอ</a:t>
            </a:r>
            <a:r>
              <a:rPr lang="th-TH" sz="3200" b="1" dirty="0" err="1">
                <a:latin typeface="Angsana New" pitchFamily="18" charset="-34"/>
                <a:cs typeface="Angsana New" pitchFamily="18" charset="-34"/>
              </a:rPr>
              <a:t>เดฟ</a:t>
            </a:r>
            <a:endParaRPr lang="en-US" sz="32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4988655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แบบทดสอบปลายเปิด</a:t>
            </a:r>
            <a:r>
              <a:rPr lang="en-US" sz="4000" dirty="0">
                <a:latin typeface="Angsana New" pitchFamily="18" charset="-34"/>
                <a:cs typeface="Angsana New" pitchFamily="18" charset="-34"/>
              </a:rPr>
              <a:t> (</a:t>
            </a:r>
            <a:r>
              <a:rPr lang="th-TH" sz="4000" dirty="0">
                <a:latin typeface="Angsana New" pitchFamily="18" charset="-34"/>
                <a:cs typeface="Angsana New" pitchFamily="18" charset="-34"/>
              </a:rPr>
              <a:t>หน้า</a:t>
            </a:r>
            <a:r>
              <a:rPr lang="en-US" sz="4000" dirty="0">
                <a:latin typeface="Angsana New" pitchFamily="18" charset="-34"/>
                <a:cs typeface="Angsana New" pitchFamily="18" charset="-34"/>
              </a:rPr>
              <a:t> </a:t>
            </a:r>
            <a:r>
              <a:rPr lang="en-US" sz="4000" dirty="0" smtClean="0">
                <a:latin typeface="Angsana New" pitchFamily="18" charset="-34"/>
                <a:cs typeface="Angsana New" pitchFamily="18" charset="-34"/>
              </a:rPr>
              <a:t>2 </a:t>
            </a:r>
            <a:r>
              <a:rPr lang="th-TH" sz="4000" dirty="0">
                <a:latin typeface="Angsana New" pitchFamily="18" charset="-34"/>
                <a:cs typeface="Angsana New" pitchFamily="18" charset="-34"/>
              </a:rPr>
              <a:t>จาก</a:t>
            </a:r>
            <a:r>
              <a:rPr lang="en-US" sz="4000" dirty="0">
                <a:latin typeface="Angsana New" pitchFamily="18" charset="-34"/>
                <a:cs typeface="Angsana New" pitchFamily="18" charset="-34"/>
              </a:rPr>
              <a:t> 2) </a:t>
            </a:r>
          </a:p>
        </p:txBody>
      </p:sp>
      <p:sp>
        <p:nvSpPr>
          <p:cNvPr id="3" name="Content Placeholder 2"/>
          <p:cNvSpPr>
            <a:spLocks noGrp="1"/>
          </p:cNvSpPr>
          <p:nvPr>
            <p:ph idx="1"/>
          </p:nvPr>
        </p:nvSpPr>
        <p:spPr>
          <a:xfrm>
            <a:off x="1506071" y="1828800"/>
            <a:ext cx="9508175" cy="4308938"/>
          </a:xfrm>
        </p:spPr>
        <p:txBody>
          <a:bodyPr>
            <a:normAutofit/>
          </a:bodyPr>
          <a:lstStyle/>
          <a:p>
            <a:pPr marL="457200" indent="-457200">
              <a:buFont typeface="+mj-lt"/>
              <a:buAutoNum type="arabicPeriod" startAt="4"/>
            </a:pPr>
            <a:r>
              <a:rPr lang="th-TH" sz="3200" b="1" dirty="0" smtClean="0">
                <a:latin typeface="Angsana New" pitchFamily="18" charset="-34"/>
                <a:cs typeface="Angsana New" pitchFamily="18" charset="-34"/>
              </a:rPr>
              <a:t>อภิปราย</a:t>
            </a:r>
            <a:r>
              <a:rPr lang="th-TH" sz="3200" b="1" dirty="0">
                <a:latin typeface="Angsana New" pitchFamily="18" charset="-34"/>
                <a:cs typeface="Angsana New" pitchFamily="18" charset="-34"/>
              </a:rPr>
              <a:t>เกี่ยวกับหน่วยบันทึกโซ</a:t>
            </a:r>
            <a:r>
              <a:rPr lang="th-TH" sz="3200" b="1" dirty="0" err="1">
                <a:latin typeface="Angsana New" pitchFamily="18" charset="-34"/>
                <a:cs typeface="Angsana New" pitchFamily="18" charset="-34"/>
              </a:rPr>
              <a:t>ลิคสเตท</a:t>
            </a:r>
            <a:r>
              <a:rPr lang="th-TH" sz="3200" b="1" dirty="0">
                <a:latin typeface="Angsana New" pitchFamily="18" charset="-34"/>
                <a:cs typeface="Angsana New" pitchFamily="18" charset="-34"/>
              </a:rPr>
              <a:t>ประกอบด้วย โซ</a:t>
            </a:r>
            <a:r>
              <a:rPr lang="th-TH" sz="3200" b="1" dirty="0" err="1">
                <a:latin typeface="Angsana New" pitchFamily="18" charset="-34"/>
                <a:cs typeface="Angsana New" pitchFamily="18" charset="-34"/>
              </a:rPr>
              <a:t>ลิคสเตทไดรฟ์</a:t>
            </a:r>
            <a:r>
              <a:rPr lang="th-TH" sz="3200" b="1" dirty="0">
                <a:latin typeface="Angsana New" pitchFamily="18" charset="-34"/>
                <a:cs typeface="Angsana New" pitchFamily="18" charset="-34"/>
              </a:rPr>
              <a:t> หน่วยความจำ</a:t>
            </a:r>
            <a:r>
              <a:rPr lang="th-TH" sz="3200" b="1" dirty="0" err="1">
                <a:latin typeface="Angsana New" pitchFamily="18" charset="-34"/>
                <a:cs typeface="Angsana New" pitchFamily="18" charset="-34"/>
              </a:rPr>
              <a:t>แฟลช</a:t>
            </a:r>
            <a:r>
              <a:rPr lang="th-TH" sz="3200" b="1" dirty="0">
                <a:latin typeface="Angsana New" pitchFamily="18" charset="-34"/>
                <a:cs typeface="Angsana New" pitchFamily="18" charset="-34"/>
              </a:rPr>
              <a:t> ยู</a:t>
            </a:r>
            <a:r>
              <a:rPr lang="th-TH" sz="3200" b="1" dirty="0" err="1">
                <a:latin typeface="Angsana New" pitchFamily="18" charset="-34"/>
                <a:cs typeface="Angsana New" pitchFamily="18" charset="-34"/>
              </a:rPr>
              <a:t>เอส</a:t>
            </a:r>
            <a:r>
              <a:rPr lang="th-TH" sz="3200" b="1" dirty="0">
                <a:latin typeface="Angsana New" pitchFamily="18" charset="-34"/>
                <a:cs typeface="Angsana New" pitchFamily="18" charset="-34"/>
              </a:rPr>
              <a:t>บี</a:t>
            </a:r>
            <a:r>
              <a:rPr lang="th-TH" sz="3200" b="1" dirty="0" err="1">
                <a:latin typeface="Angsana New" pitchFamily="18" charset="-34"/>
                <a:cs typeface="Angsana New" pitchFamily="18" charset="-34"/>
              </a:rPr>
              <a:t>ไดรฟ์</a:t>
            </a:r>
            <a:endParaRPr lang="en-US" sz="3200" b="1" dirty="0" smtClean="0">
              <a:latin typeface="Angsana New" pitchFamily="18" charset="-34"/>
              <a:cs typeface="Angsana New" pitchFamily="18" charset="-34"/>
            </a:endParaRPr>
          </a:p>
          <a:p>
            <a:pPr marL="457200" indent="-457200">
              <a:buFont typeface="+mj-lt"/>
              <a:buAutoNum type="arabicPeriod" startAt="4"/>
            </a:pPr>
            <a:r>
              <a:rPr lang="th-TH" sz="3200" b="1" dirty="0" smtClean="0">
                <a:latin typeface="Angsana New" pitchFamily="18" charset="-34"/>
                <a:cs typeface="Angsana New" pitchFamily="18" charset="-34"/>
              </a:rPr>
              <a:t>อภิปราย</a:t>
            </a:r>
            <a:r>
              <a:rPr lang="th-TH" sz="3200" b="1" dirty="0">
                <a:latin typeface="Angsana New" pitchFamily="18" charset="-34"/>
                <a:cs typeface="Angsana New" pitchFamily="18" charset="-34"/>
              </a:rPr>
              <a:t>เกี่ยวกับ</a:t>
            </a:r>
            <a:r>
              <a:rPr lang="th-TH" sz="3200" b="1" dirty="0" err="1">
                <a:latin typeface="Angsana New" pitchFamily="18" charset="-34"/>
                <a:cs typeface="Angsana New" pitchFamily="18" charset="-34"/>
              </a:rPr>
              <a:t>คลาวด์คอมพิวติ้ง</a:t>
            </a:r>
            <a:r>
              <a:rPr lang="th-TH" sz="3200" b="1" dirty="0">
                <a:latin typeface="Angsana New" pitchFamily="18" charset="-34"/>
                <a:cs typeface="Angsana New" pitchFamily="18" charset="-34"/>
              </a:rPr>
              <a:t> และหน่วยเก็บข้อมูล</a:t>
            </a:r>
            <a:r>
              <a:rPr lang="th-TH" sz="3200" b="1" dirty="0" err="1">
                <a:latin typeface="Angsana New" pitchFamily="18" charset="-34"/>
                <a:cs typeface="Angsana New" pitchFamily="18" charset="-34"/>
              </a:rPr>
              <a:t>คลาวด์</a:t>
            </a:r>
            <a:endParaRPr lang="en-US" sz="3200" b="1" dirty="0" smtClean="0">
              <a:latin typeface="Angsana New" pitchFamily="18" charset="-34"/>
              <a:cs typeface="Angsana New" pitchFamily="18" charset="-34"/>
            </a:endParaRPr>
          </a:p>
          <a:p>
            <a:pPr marL="457200" indent="-457200">
              <a:buFont typeface="+mj-lt"/>
              <a:buAutoNum type="arabicPeriod" startAt="4"/>
            </a:pPr>
            <a:r>
              <a:rPr lang="th-TH" sz="3200" b="1" dirty="0" smtClean="0">
                <a:latin typeface="Angsana New" pitchFamily="18" charset="-34"/>
                <a:cs typeface="Angsana New" pitchFamily="18" charset="-34"/>
              </a:rPr>
              <a:t>อธิบาย</a:t>
            </a:r>
            <a:r>
              <a:rPr lang="th-TH" sz="3200" b="1" dirty="0">
                <a:latin typeface="Angsana New" pitchFamily="18" charset="-34"/>
                <a:cs typeface="Angsana New" pitchFamily="18" charset="-34"/>
              </a:rPr>
              <a:t>เกี่ยวกับอุปกรณ์หน่วยบันทึกความจุสูงประกอบด้วย ระบบหน่วยความจำสำรองสำหรับองค์กร ไฟล์เซิร์ฟเวอร์ </a:t>
            </a:r>
            <a:r>
              <a:rPr lang="th-TH" sz="3200" b="1" dirty="0" err="1">
                <a:latin typeface="Angsana New" pitchFamily="18" charset="-34"/>
                <a:cs typeface="Angsana New" pitchFamily="18" charset="-34"/>
              </a:rPr>
              <a:t>แนส</a:t>
            </a:r>
            <a:r>
              <a:rPr lang="th-TH" sz="3200" b="1" dirty="0">
                <a:latin typeface="Angsana New" pitchFamily="18" charset="-34"/>
                <a:cs typeface="Angsana New" pitchFamily="18" charset="-34"/>
              </a:rPr>
              <a:t> ระบบ</a:t>
            </a:r>
            <a:r>
              <a:rPr lang="th-TH" sz="3200" b="1" dirty="0" err="1">
                <a:latin typeface="Angsana New" pitchFamily="18" charset="-34"/>
                <a:cs typeface="Angsana New" pitchFamily="18" charset="-34"/>
              </a:rPr>
              <a:t>เรด</a:t>
            </a:r>
            <a:r>
              <a:rPr lang="th-TH" sz="3200" b="1" dirty="0">
                <a:latin typeface="Angsana New" pitchFamily="18" charset="-34"/>
                <a:cs typeface="Angsana New" pitchFamily="18" charset="-34"/>
              </a:rPr>
              <a:t> หน่วยบันทึก</a:t>
            </a:r>
            <a:r>
              <a:rPr lang="th-TH" sz="3200" b="1" dirty="0" err="1">
                <a:latin typeface="Angsana New" pitchFamily="18" charset="-34"/>
                <a:cs typeface="Angsana New" pitchFamily="18" charset="-34"/>
              </a:rPr>
              <a:t>คลาวด์</a:t>
            </a:r>
            <a:r>
              <a:rPr lang="th-TH" sz="3200" b="1" dirty="0">
                <a:latin typeface="Angsana New" pitchFamily="18" charset="-34"/>
                <a:cs typeface="Angsana New" pitchFamily="18" charset="-34"/>
              </a:rPr>
              <a:t>องค์กร และระบบเครือข่ายที่เก็บข้อมูล</a:t>
            </a:r>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5730604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วัตถุประสงค์</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428736"/>
            <a:ext cx="10381129" cy="5286411"/>
          </a:xfrm>
        </p:spPr>
        <p:txBody>
          <a:bodyPr>
            <a:noAutofit/>
          </a:bodyPr>
          <a:lstStyle/>
          <a:p>
            <a:pPr marL="444500" indent="-444500">
              <a:buFont typeface="+mj-lt"/>
              <a:buAutoNum type="arabicPeriod" startAt="6"/>
            </a:pPr>
            <a:r>
              <a:rPr lang="th-TH" sz="3200" b="1" dirty="0" smtClean="0">
                <a:latin typeface="Angsana New" pitchFamily="18" charset="-34"/>
                <a:cs typeface="Angsana New" pitchFamily="18" charset="-34"/>
              </a:rPr>
              <a:t>บอกชนิดของออปติคัลดิสก์ได้</a:t>
            </a:r>
          </a:p>
          <a:p>
            <a:pPr marL="457200" indent="-457200">
              <a:buFont typeface="+mj-lt"/>
              <a:buAutoNum type="arabicPeriod" startAt="6"/>
            </a:pPr>
            <a:r>
              <a:rPr lang="th-TH" sz="3200" b="1" dirty="0" smtClean="0">
                <a:latin typeface="Angsana New" pitchFamily="18" charset="-34"/>
                <a:cs typeface="Angsana New" pitchFamily="18" charset="-34"/>
              </a:rPr>
              <a:t>บอกรายละเอียดของหน่วยบันทึกโซ</a:t>
            </a:r>
            <a:r>
              <a:rPr lang="th-TH" sz="3200" b="1" dirty="0" err="1" smtClean="0">
                <a:latin typeface="Angsana New" pitchFamily="18" charset="-34"/>
                <a:cs typeface="Angsana New" pitchFamily="18" charset="-34"/>
              </a:rPr>
              <a:t>ลิดสเตท</a:t>
            </a:r>
            <a:r>
              <a:rPr lang="th-TH" sz="3200" b="1" dirty="0" smtClean="0">
                <a:latin typeface="Angsana New" pitchFamily="18" charset="-34"/>
                <a:cs typeface="Angsana New" pitchFamily="18" charset="-34"/>
              </a:rPr>
              <a:t> การ์ดหน่วยความจำ</a:t>
            </a:r>
            <a:r>
              <a:rPr lang="th-TH" sz="3200" b="1" dirty="0" err="1" smtClean="0">
                <a:latin typeface="Angsana New" pitchFamily="18" charset="-34"/>
                <a:cs typeface="Angsana New" pitchFamily="18" charset="-34"/>
              </a:rPr>
              <a:t>แฟลช</a:t>
            </a:r>
            <a:r>
              <a:rPr lang="th-TH" sz="3200" b="1" dirty="0" smtClean="0">
                <a:latin typeface="Angsana New" pitchFamily="18" charset="-34"/>
                <a:cs typeface="Angsana New" pitchFamily="18" charset="-34"/>
              </a:rPr>
              <a:t> ยู</a:t>
            </a:r>
            <a:r>
              <a:rPr lang="th-TH" sz="3200" b="1" dirty="0" err="1" smtClean="0">
                <a:latin typeface="Angsana New" pitchFamily="18" charset="-34"/>
                <a:cs typeface="Angsana New" pitchFamily="18" charset="-34"/>
              </a:rPr>
              <a:t>เอส</a:t>
            </a:r>
            <a:r>
              <a:rPr lang="th-TH" sz="3200" b="1" dirty="0" smtClean="0">
                <a:latin typeface="Angsana New" pitchFamily="18" charset="-34"/>
                <a:cs typeface="Angsana New" pitchFamily="18" charset="-34"/>
              </a:rPr>
              <a:t>บี</a:t>
            </a:r>
            <a:r>
              <a:rPr lang="th-TH" sz="3200" b="1" dirty="0" err="1" smtClean="0">
                <a:latin typeface="Angsana New" pitchFamily="18" charset="-34"/>
                <a:cs typeface="Angsana New" pitchFamily="18" charset="-34"/>
              </a:rPr>
              <a:t>ไดรฟ์</a:t>
            </a:r>
            <a:r>
              <a:rPr lang="th-TH" sz="3200" b="1" dirty="0" smtClean="0">
                <a:latin typeface="Angsana New" pitchFamily="18" charset="-34"/>
                <a:cs typeface="Angsana New" pitchFamily="18" charset="-34"/>
              </a:rPr>
              <a:t>ได้</a:t>
            </a:r>
          </a:p>
          <a:p>
            <a:pPr marL="457200" indent="-457200">
              <a:buFont typeface="+mj-lt"/>
              <a:buAutoNum type="arabicPeriod" startAt="6"/>
            </a:pPr>
            <a:r>
              <a:rPr lang="th-TH" sz="3200" b="1" dirty="0" smtClean="0">
                <a:latin typeface="Angsana New" pitchFamily="18" charset="-34"/>
                <a:cs typeface="Angsana New" pitchFamily="18" charset="-34"/>
              </a:rPr>
              <a:t>บอกรายละเอียดของหน่วยเก็บข้อมูล</a:t>
            </a:r>
            <a:r>
              <a:rPr lang="th-TH" sz="3200" b="1" dirty="0" err="1" smtClean="0">
                <a:latin typeface="Angsana New" pitchFamily="18" charset="-34"/>
                <a:cs typeface="Angsana New" pitchFamily="18" charset="-34"/>
              </a:rPr>
              <a:t>คลาวด์</a:t>
            </a:r>
            <a:r>
              <a:rPr lang="th-TH" sz="3200" b="1" dirty="0" smtClean="0">
                <a:latin typeface="Angsana New" pitchFamily="18" charset="-34"/>
                <a:cs typeface="Angsana New" pitchFamily="18" charset="-34"/>
              </a:rPr>
              <a:t> และการให้บริการได้</a:t>
            </a:r>
          </a:p>
          <a:p>
            <a:pPr marL="457200" indent="-457200">
              <a:buFont typeface="+mj-lt"/>
              <a:buAutoNum type="arabicPeriod" startAt="6"/>
            </a:pPr>
            <a:r>
              <a:rPr lang="th-TH" sz="3200" b="1" dirty="0" smtClean="0">
                <a:latin typeface="Angsana New" pitchFamily="18" charset="-34"/>
                <a:cs typeface="Angsana New" pitchFamily="18" charset="-34"/>
              </a:rPr>
              <a:t>อธิบายเกี่ยวกับหน่วยบันทึกความจุสูง ระบบหน่วยความจำสำรองสำหรับองค์กร ระบบเครือข่ายที่เก็บข้อมูลได้</a:t>
            </a:r>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3613599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88699" cy="1428736"/>
          </a:xfrm>
        </p:spPr>
        <p:txBody>
          <a:bodyPr>
            <a:normAutofit/>
          </a:bodyPr>
          <a:lstStyle/>
          <a:p>
            <a:r>
              <a:rPr lang="th-TH" sz="4000" dirty="0" smtClean="0">
                <a:latin typeface="Angsana New" pitchFamily="18" charset="-34"/>
                <a:cs typeface="Angsana New" pitchFamily="18" charset="-34"/>
              </a:rPr>
              <a:t>บทนำ</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752600"/>
            <a:ext cx="9508175" cy="4308938"/>
          </a:xfrm>
        </p:spPr>
        <p:txBody>
          <a:bodyPr>
            <a:normAutofit/>
          </a:bodyPr>
          <a:lstStyle/>
          <a:p>
            <a:pPr>
              <a:lnSpc>
                <a:spcPct val="90000"/>
              </a:lnSpc>
              <a:defRPr/>
            </a:pPr>
            <a:r>
              <a:rPr lang="th-TH" sz="3200" b="1" dirty="0">
                <a:latin typeface="Angsana New" pitchFamily="18" charset="-34"/>
                <a:cs typeface="Angsana New" pitchFamily="18" charset="-34"/>
              </a:rPr>
              <a:t>การใช้หน่วยความจำสำรองที่ไม่เหมาะสม หรือไม่เพียงพอจะทำให้เครื่องคอมพิวเตอร์ทำงานช้าลง การถ่ายภาพด้วย</a:t>
            </a:r>
            <a:r>
              <a:rPr lang="th-TH" sz="3200" b="1" dirty="0" err="1">
                <a:latin typeface="Angsana New" pitchFamily="18" charset="-34"/>
                <a:cs typeface="Angsana New" pitchFamily="18" charset="-34"/>
              </a:rPr>
              <a:t>กล้องดิจิทัล</a:t>
            </a:r>
            <a:r>
              <a:rPr lang="th-TH" sz="3200" b="1" dirty="0">
                <a:latin typeface="Angsana New" pitchFamily="18" charset="-34"/>
                <a:cs typeface="Angsana New" pitchFamily="18" charset="-34"/>
              </a:rPr>
              <a:t>จะไม่สามารถบันทึกภาพได้ และโทรศัพท์มือถือไม่สามารถใช้งาน</a:t>
            </a:r>
            <a:r>
              <a:rPr lang="th-TH" sz="3200" b="1" dirty="0" err="1">
                <a:latin typeface="Angsana New" pitchFamily="18" charset="-34"/>
                <a:cs typeface="Angsana New" pitchFamily="18" charset="-34"/>
              </a:rPr>
              <a:t>แอพพลิเค</a:t>
            </a:r>
            <a:r>
              <a:rPr lang="th-TH" sz="3200" b="1" dirty="0">
                <a:latin typeface="Angsana New" pitchFamily="18" charset="-34"/>
                <a:cs typeface="Angsana New" pitchFamily="18" charset="-34"/>
              </a:rPr>
              <a:t>ชันได้</a:t>
            </a:r>
            <a:r>
              <a:rPr lang="en-US" sz="3200" b="1" dirty="0" smtClean="0">
                <a:latin typeface="Angsana New" pitchFamily="18" charset="-34"/>
                <a:cs typeface="Angsana New" pitchFamily="18" charset="-34"/>
              </a:rPr>
              <a:t> </a:t>
            </a:r>
            <a:endParaRPr lang="en-US" sz="3200" b="1" dirty="0">
              <a:latin typeface="Angsana New" pitchFamily="18" charset="-34"/>
              <a:cs typeface="Angsana New" pitchFamily="18" charset="-34"/>
            </a:endParaRPr>
          </a:p>
          <a:p>
            <a:pPr>
              <a:lnSpc>
                <a:spcPct val="90000"/>
              </a:lnSpc>
              <a:defRPr/>
            </a:pPr>
            <a:r>
              <a:rPr lang="th-TH" sz="3200" b="1" dirty="0">
                <a:latin typeface="Angsana New" pitchFamily="18" charset="-34"/>
                <a:cs typeface="Angsana New" pitchFamily="18" charset="-34"/>
              </a:rPr>
              <a:t>ในอนาคตปัญหานี้จะหมดไป เนื่องจากมีการพัฒนาประเภทของหน่วยความจำสำรองที่สามารถรองรับการบันทึก</a:t>
            </a:r>
            <a:r>
              <a:rPr lang="th-TH" sz="3200" b="1" dirty="0" smtClean="0">
                <a:latin typeface="Angsana New" pitchFamily="18" charset="-34"/>
                <a:cs typeface="Angsana New" pitchFamily="18" charset="-34"/>
              </a:rPr>
              <a:t>ข้อมูล</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ได้</a:t>
            </a:r>
            <a:r>
              <a:rPr lang="th-TH" sz="3200" b="1" dirty="0">
                <a:latin typeface="Angsana New" pitchFamily="18" charset="-34"/>
                <a:cs typeface="Angsana New" pitchFamily="18" charset="-34"/>
              </a:rPr>
              <a:t>เป็นจำนวนมาก</a:t>
            </a:r>
            <a:r>
              <a:rPr lang="en-US" sz="3200" b="1" dirty="0" smtClean="0">
                <a:latin typeface="Angsana New" pitchFamily="18" charset="-34"/>
                <a:cs typeface="Angsana New" pitchFamily="18" charset="-34"/>
              </a:rPr>
              <a:t> </a:t>
            </a:r>
            <a:endParaRPr lang="en-US" sz="3200" b="1" dirty="0">
              <a:latin typeface="Angsana New" pitchFamily="18" charset="-34"/>
              <a:cs typeface="Angsana New" pitchFamily="18" charset="-34"/>
            </a:endParaRPr>
          </a:p>
          <a:p>
            <a:pPr>
              <a:lnSpc>
                <a:spcPct val="90000"/>
              </a:lnSpc>
              <a:defRPr/>
            </a:pPr>
            <a:r>
              <a:rPr lang="th-TH" sz="3200" b="1" dirty="0" smtClean="0">
                <a:latin typeface="Angsana New" pitchFamily="18" charset="-34"/>
                <a:cs typeface="Angsana New" pitchFamily="18" charset="-34"/>
              </a:rPr>
              <a:t>ในบทนี้จะกล่าวถึงหน่วยความจำสำรองประเภทต่างๆ </a:t>
            </a:r>
          </a:p>
          <a:p>
            <a:pPr>
              <a:lnSpc>
                <a:spcPct val="90000"/>
              </a:lnSpc>
              <a:defRPr/>
            </a:pPr>
            <a:r>
              <a:rPr lang="th-TH" sz="3200" b="1" dirty="0" smtClean="0">
                <a:latin typeface="Angsana New" pitchFamily="18" charset="-34"/>
                <a:cs typeface="Angsana New" pitchFamily="18" charset="-34"/>
              </a:rPr>
              <a:t>รวมถึงความจุ</a:t>
            </a:r>
            <a:r>
              <a:rPr lang="en-US" sz="3200" b="1" dirty="0" smtClean="0">
                <a:latin typeface="Angsana New" pitchFamily="18" charset="-34"/>
                <a:cs typeface="Angsana New" pitchFamily="18" charset="-34"/>
              </a:rPr>
              <a:t> </a:t>
            </a:r>
            <a:r>
              <a:rPr lang="th-TH" sz="3200" b="1" dirty="0" smtClean="0">
                <a:latin typeface="Angsana New" pitchFamily="18" charset="-34"/>
                <a:cs typeface="Angsana New" pitchFamily="18" charset="-34"/>
              </a:rPr>
              <a:t>และข้อจำกัด</a:t>
            </a:r>
            <a:endParaRPr lang="en-US" sz="3200" b="1" dirty="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pic>
        <p:nvPicPr>
          <p:cNvPr id="5" name="Picture 4" descr="C:\Users\Glen\Documents\McGraw-Hill\OLeary-CE2012\ART\ole16805_ch08\ole16805_cut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6330" y="3714752"/>
            <a:ext cx="2468880" cy="246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6874460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หน่วยความจำ (</a:t>
            </a:r>
            <a:r>
              <a:rPr sz="4000" smtClean="0">
                <a:latin typeface="Angsana New" pitchFamily="18" charset="-34"/>
                <a:cs typeface="Angsana New" pitchFamily="18" charset="-34"/>
              </a:rPr>
              <a:t>s</a:t>
            </a:r>
            <a:r>
              <a:rPr lang="en-US" sz="4000" dirty="0" err="1" smtClean="0">
                <a:latin typeface="Angsana New" pitchFamily="18" charset="-34"/>
                <a:cs typeface="Angsana New" pitchFamily="18" charset="-34"/>
              </a:rPr>
              <a:t>torage</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5" name="Text Placeholder 4"/>
          <p:cNvSpPr>
            <a:spLocks noGrp="1"/>
          </p:cNvSpPr>
          <p:nvPr>
            <p:ph type="body" sz="quarter" idx="13"/>
          </p:nvPr>
        </p:nvSpPr>
        <p:spPr>
          <a:xfrm>
            <a:off x="738150" y="1570239"/>
            <a:ext cx="5000660" cy="4351338"/>
          </a:xfrm>
        </p:spPr>
        <p:txBody>
          <a:bodyPr>
            <a:noAutofit/>
          </a:bodyPr>
          <a:lstStyle/>
          <a:p>
            <a:r>
              <a:rPr lang="th-TH" sz="3200" b="1" dirty="0" smtClean="0">
                <a:latin typeface="Angsana New" pitchFamily="18" charset="-34"/>
                <a:cs typeface="Angsana New" pitchFamily="18" charset="-34"/>
              </a:rPr>
              <a:t>หน่วยความจำหลัก</a:t>
            </a:r>
            <a:r>
              <a:rPr sz="3200" b="1" dirty="0" smtClean="0">
                <a:latin typeface="Angsana New" pitchFamily="18" charset="-34"/>
                <a:cs typeface="Angsana New" pitchFamily="18" charset="-34"/>
              </a:rPr>
              <a:t> </a:t>
            </a:r>
            <a:r>
              <a:rPr lang="th-TH" sz="3200" b="1" dirty="0" smtClean="0">
                <a:latin typeface="Angsana New" pitchFamily="18" charset="-34"/>
                <a:cs typeface="Angsana New" pitchFamily="18" charset="-34"/>
              </a:rPr>
              <a:t>(</a:t>
            </a:r>
            <a:r>
              <a:rPr sz="3200" b="1" dirty="0" smtClean="0">
                <a:latin typeface="Angsana New" pitchFamily="18" charset="-34"/>
                <a:cs typeface="Angsana New" pitchFamily="18" charset="-34"/>
              </a:rPr>
              <a:t>p</a:t>
            </a:r>
            <a:r>
              <a:rPr lang="en-US" sz="3200" b="1" dirty="0" err="1" smtClean="0">
                <a:latin typeface="Angsana New" pitchFamily="18" charset="-34"/>
                <a:cs typeface="Angsana New" pitchFamily="18" charset="-34"/>
              </a:rPr>
              <a:t>rimary</a:t>
            </a:r>
            <a:r>
              <a:rPr lang="en-US" sz="3200" b="1" dirty="0" smtClean="0">
                <a:latin typeface="Angsana New" pitchFamily="18" charset="-34"/>
                <a:cs typeface="Angsana New" pitchFamily="18" charset="-34"/>
              </a:rPr>
              <a:t> storage</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rPr>
              <a:t>หน่วยความจำแบบลบเลือน</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a:t>
            </a:r>
            <a:r>
              <a:rPr sz="3200" b="1" dirty="0" smtClean="0">
                <a:latin typeface="Angsana New" pitchFamily="18" charset="-34"/>
                <a:cs typeface="Angsana New" pitchFamily="18" charset="-34"/>
              </a:rPr>
              <a:t>v</a:t>
            </a:r>
            <a:r>
              <a:rPr lang="en-US" sz="3200" b="1" dirty="0" err="1" smtClean="0">
                <a:latin typeface="Angsana New" pitchFamily="18" charset="-34"/>
                <a:cs typeface="Angsana New" pitchFamily="18" charset="-34"/>
              </a:rPr>
              <a:t>olatile</a:t>
            </a:r>
            <a:r>
              <a:rPr lang="en-US" sz="3200" b="1" dirty="0" smtClean="0">
                <a:latin typeface="Angsana New" pitchFamily="18" charset="-34"/>
                <a:cs typeface="Angsana New" pitchFamily="18" charset="-34"/>
              </a:rPr>
              <a:t> storage</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rPr>
              <a:t>หน่วยความจำแบบชั่วคราว</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a:t>
            </a:r>
            <a:r>
              <a:rPr lang="en-US" sz="3200" b="1" dirty="0" smtClean="0">
                <a:latin typeface="Angsana New" pitchFamily="18" charset="-34"/>
                <a:cs typeface="Angsana New" pitchFamily="18" charset="-34"/>
              </a:rPr>
              <a:t>temporary storage</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3200" b="1" dirty="0" smtClean="0">
                <a:latin typeface="Angsana New" pitchFamily="18" charset="-34"/>
                <a:cs typeface="Angsana New" pitchFamily="18" charset="-34"/>
              </a:rPr>
              <a:t>หน่วยความจำเข้าถึงแบบสุ่ม</a:t>
            </a:r>
            <a:r>
              <a:rPr sz="3200" b="1" smtClean="0">
                <a:latin typeface="Angsana New" pitchFamily="18" charset="-34"/>
                <a:cs typeface="Angsana New" pitchFamily="18" charset="-34"/>
              </a:rPr>
              <a:t/>
            </a:r>
            <a:br>
              <a:rPr sz="3200" b="1" smtClean="0">
                <a:latin typeface="Angsana New" pitchFamily="18" charset="-34"/>
                <a:cs typeface="Angsana New" pitchFamily="18" charset="-34"/>
              </a:rPr>
            </a:br>
            <a:r>
              <a:rPr lang="en-US" sz="3200" b="1" dirty="0" smtClean="0">
                <a:latin typeface="Angsana New" pitchFamily="18" charset="-34"/>
                <a:cs typeface="Angsana New" pitchFamily="18" charset="-34"/>
              </a:rPr>
              <a:t>Random Access Memory (RAM)</a:t>
            </a:r>
            <a:endParaRPr lang="en-US" sz="3200" b="1" dirty="0">
              <a:latin typeface="Angsana New" pitchFamily="18" charset="-34"/>
              <a:cs typeface="Angsana New" pitchFamily="18" charset="-34"/>
            </a:endParaRPr>
          </a:p>
        </p:txBody>
      </p:sp>
      <p:sp>
        <p:nvSpPr>
          <p:cNvPr id="6" name="Text Placeholder 5"/>
          <p:cNvSpPr>
            <a:spLocks noGrp="1"/>
          </p:cNvSpPr>
          <p:nvPr>
            <p:ph type="body" sz="quarter" idx="14"/>
          </p:nvPr>
        </p:nvSpPr>
        <p:spPr>
          <a:xfrm>
            <a:off x="5595934" y="1570239"/>
            <a:ext cx="6643734" cy="4351338"/>
          </a:xfrm>
        </p:spPr>
        <p:txBody>
          <a:bodyPr>
            <a:noAutofit/>
          </a:bodyPr>
          <a:lstStyle/>
          <a:p>
            <a:r>
              <a:rPr lang="en-US" sz="3200" b="1" dirty="0" smtClean="0">
                <a:latin typeface="Angsana New" pitchFamily="18" charset="-34"/>
                <a:cs typeface="Angsana New" pitchFamily="18" charset="-34"/>
              </a:rPr>
              <a:t>Secondary storage</a:t>
            </a:r>
          </a:p>
          <a:p>
            <a:pPr lvl="1"/>
            <a:r>
              <a:rPr lang="th-TH" sz="2800" b="1" dirty="0" smtClean="0">
                <a:latin typeface="Angsana New" pitchFamily="18" charset="-34"/>
                <a:cs typeface="Angsana New" pitchFamily="18" charset="-34"/>
              </a:rPr>
              <a:t>หน่วยความจำแบบไม่ลบเลือน (</a:t>
            </a:r>
            <a:r>
              <a:rPr sz="2800" b="1" dirty="0" smtClean="0">
                <a:latin typeface="Angsana New" pitchFamily="18" charset="-34"/>
                <a:cs typeface="Angsana New" pitchFamily="18" charset="-34"/>
              </a:rPr>
              <a:t>n</a:t>
            </a:r>
            <a:r>
              <a:rPr lang="en-US" sz="2800" b="1" dirty="0" smtClean="0">
                <a:latin typeface="Angsana New" pitchFamily="18" charset="-34"/>
                <a:cs typeface="Angsana New" pitchFamily="18" charset="-34"/>
              </a:rPr>
              <a:t>onvolatile storage</a:t>
            </a:r>
            <a:r>
              <a:rPr lang="th-TH" sz="2800" b="1" dirty="0" smtClean="0">
                <a:latin typeface="Angsana New" pitchFamily="18" charset="-34"/>
                <a:cs typeface="Angsana New" pitchFamily="18" charset="-34"/>
              </a:rPr>
              <a:t>)</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หน่วยความจำแบบถาวร (</a:t>
            </a:r>
            <a:r>
              <a:rPr lang="en-US" sz="2800" b="1" dirty="0" smtClean="0">
                <a:latin typeface="Angsana New" pitchFamily="18" charset="-34"/>
                <a:cs typeface="Angsana New" pitchFamily="18" charset="-34"/>
              </a:rPr>
              <a:t>permanent storage</a:t>
            </a:r>
            <a:r>
              <a:rPr lang="th-TH" sz="2800" b="1" dirty="0" smtClean="0">
                <a:latin typeface="Angsana New" pitchFamily="18" charset="-34"/>
                <a:cs typeface="Angsana New" pitchFamily="18" charset="-34"/>
              </a:rPr>
              <a:t>)</a:t>
            </a:r>
            <a:endParaRPr lang="en-US" sz="28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คุณลักษณะของหน่วยความจำสำรอง</a:t>
            </a:r>
            <a:r>
              <a:rPr lang="en-US" sz="3200" b="1" dirty="0" smtClean="0">
                <a:latin typeface="Angsana New" pitchFamily="18" charset="-34"/>
                <a:cs typeface="Angsana New" pitchFamily="18" charset="-34"/>
              </a:rPr>
              <a:t> </a:t>
            </a:r>
          </a:p>
          <a:p>
            <a:pPr lvl="1"/>
            <a:r>
              <a:rPr lang="th-TH" sz="2800" b="1" dirty="0" smtClean="0">
                <a:latin typeface="Angsana New" pitchFamily="18" charset="-34"/>
                <a:cs typeface="Angsana New" pitchFamily="18" charset="-34"/>
              </a:rPr>
              <a:t>สื่อ</a:t>
            </a:r>
            <a:r>
              <a:rPr sz="2800" b="1" dirty="0" smtClean="0">
                <a:latin typeface="Angsana New" pitchFamily="18" charset="-34"/>
                <a:cs typeface="Angsana New" pitchFamily="18" charset="-34"/>
              </a:rPr>
              <a:t> </a:t>
            </a:r>
            <a:r>
              <a:rPr lang="th-TH" sz="2800" b="1" dirty="0" smtClean="0">
                <a:latin typeface="Angsana New" pitchFamily="18" charset="-34"/>
                <a:cs typeface="Angsana New" pitchFamily="18" charset="-34"/>
              </a:rPr>
              <a:t>(</a:t>
            </a:r>
            <a:r>
              <a:rPr sz="2800" b="1" dirty="0" smtClean="0">
                <a:latin typeface="Angsana New" pitchFamily="18" charset="-34"/>
                <a:cs typeface="Angsana New" pitchFamily="18" charset="-34"/>
              </a:rPr>
              <a:t>m</a:t>
            </a:r>
            <a:r>
              <a:rPr lang="en-US" sz="2800" b="1" dirty="0" smtClean="0">
                <a:latin typeface="Angsana New" pitchFamily="18" charset="-34"/>
                <a:cs typeface="Angsana New" pitchFamily="18" charset="-34"/>
              </a:rPr>
              <a:t>edia</a:t>
            </a:r>
            <a:r>
              <a:rPr lang="th-TH" sz="2800" b="1" dirty="0" smtClean="0">
                <a:latin typeface="Angsana New" pitchFamily="18" charset="-34"/>
                <a:cs typeface="Angsana New" pitchFamily="18" charset="-34"/>
              </a:rPr>
              <a:t>)</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ความจุ</a:t>
            </a:r>
            <a:r>
              <a:rPr sz="2800" b="1" dirty="0" smtClean="0">
                <a:latin typeface="Angsana New" pitchFamily="18" charset="-34"/>
                <a:cs typeface="Angsana New" pitchFamily="18" charset="-34"/>
              </a:rPr>
              <a:t> </a:t>
            </a:r>
            <a:r>
              <a:rPr lang="th-TH" sz="2800" b="1" dirty="0" smtClean="0">
                <a:latin typeface="Angsana New" pitchFamily="18" charset="-34"/>
                <a:cs typeface="Angsana New" pitchFamily="18" charset="-34"/>
              </a:rPr>
              <a:t>(</a:t>
            </a:r>
            <a:r>
              <a:rPr sz="2800" b="1" dirty="0" smtClean="0">
                <a:latin typeface="Angsana New" pitchFamily="18" charset="-34"/>
                <a:cs typeface="Angsana New" pitchFamily="18" charset="-34"/>
              </a:rPr>
              <a:t>c</a:t>
            </a:r>
            <a:r>
              <a:rPr lang="en-US" sz="2800" b="1" dirty="0" smtClean="0">
                <a:latin typeface="Angsana New" pitchFamily="18" charset="-34"/>
                <a:cs typeface="Angsana New" pitchFamily="18" charset="-34"/>
              </a:rPr>
              <a:t>apacity</a:t>
            </a:r>
            <a:r>
              <a:rPr lang="th-TH" sz="2800" b="1" dirty="0" smtClean="0">
                <a:latin typeface="Angsana New" pitchFamily="18" charset="-34"/>
                <a:cs typeface="Angsana New" pitchFamily="18" charset="-34"/>
              </a:rPr>
              <a:t>)</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อุปกรณ์หน่วยความจำ</a:t>
            </a:r>
            <a:r>
              <a:rPr sz="2800" b="1" dirty="0" smtClean="0">
                <a:latin typeface="Angsana New" pitchFamily="18" charset="-34"/>
                <a:cs typeface="Angsana New" pitchFamily="18" charset="-34"/>
              </a:rPr>
              <a:t> </a:t>
            </a:r>
            <a:r>
              <a:rPr lang="th-TH" sz="2800" b="1" dirty="0" smtClean="0">
                <a:latin typeface="Angsana New" pitchFamily="18" charset="-34"/>
                <a:cs typeface="Angsana New" pitchFamily="18" charset="-34"/>
              </a:rPr>
              <a:t>(</a:t>
            </a:r>
            <a:r>
              <a:rPr sz="2800" b="1" dirty="0" smtClean="0">
                <a:latin typeface="Angsana New" pitchFamily="18" charset="-34"/>
                <a:cs typeface="Angsana New" pitchFamily="18" charset="-34"/>
              </a:rPr>
              <a:t>s</a:t>
            </a:r>
            <a:r>
              <a:rPr lang="en-US" sz="2800" b="1" dirty="0" smtClean="0">
                <a:latin typeface="Angsana New" pitchFamily="18" charset="-34"/>
                <a:cs typeface="Angsana New" pitchFamily="18" charset="-34"/>
              </a:rPr>
              <a:t>torage devices</a:t>
            </a:r>
            <a:r>
              <a:rPr lang="th-TH" sz="2800" b="1" dirty="0" smtClean="0">
                <a:latin typeface="Angsana New" pitchFamily="18" charset="-34"/>
                <a:cs typeface="Angsana New" pitchFamily="18" charset="-34"/>
              </a:rPr>
              <a:t>)</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ความเร็วในการเข้าถึง</a:t>
            </a:r>
            <a:r>
              <a:rPr sz="2800" b="1" dirty="0" smtClean="0">
                <a:latin typeface="Angsana New" pitchFamily="18" charset="-34"/>
                <a:cs typeface="Angsana New" pitchFamily="18" charset="-34"/>
              </a:rPr>
              <a:t> </a:t>
            </a:r>
            <a:r>
              <a:rPr lang="th-TH" sz="2800" b="1" dirty="0" smtClean="0">
                <a:latin typeface="Angsana New" pitchFamily="18" charset="-34"/>
                <a:cs typeface="Angsana New" pitchFamily="18" charset="-34"/>
              </a:rPr>
              <a:t>(</a:t>
            </a:r>
            <a:r>
              <a:rPr sz="2800" b="1" dirty="0" smtClean="0">
                <a:latin typeface="Angsana New" pitchFamily="18" charset="-34"/>
                <a:cs typeface="Angsana New" pitchFamily="18" charset="-34"/>
              </a:rPr>
              <a:t>a</a:t>
            </a:r>
            <a:r>
              <a:rPr lang="en-US" sz="2800" b="1" dirty="0" smtClean="0">
                <a:latin typeface="Angsana New" pitchFamily="18" charset="-34"/>
                <a:cs typeface="Angsana New" pitchFamily="18" charset="-34"/>
              </a:rPr>
              <a:t>ccess speed</a:t>
            </a:r>
            <a:r>
              <a:rPr lang="th-TH" sz="2800" b="1" dirty="0" smtClean="0">
                <a:latin typeface="Angsana New" pitchFamily="18" charset="-34"/>
                <a:cs typeface="Angsana New" pitchFamily="18" charset="-34"/>
              </a:rPr>
              <a:t>)</a:t>
            </a:r>
            <a:endParaRPr lang="en-US" sz="2800" b="1" dirty="0">
              <a:latin typeface="Angsana New" pitchFamily="18" charset="-34"/>
              <a:cs typeface="Angsana New" pitchFamily="18" charset="-34"/>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7966" y="3429000"/>
            <a:ext cx="1901943" cy="2611142"/>
          </a:xfrm>
          <a:prstGeom prst="rect">
            <a:avLst/>
          </a:prstGeom>
        </p:spPr>
      </p:pic>
    </p:spTree>
    <p:custDataLst>
      <p:tags r:id="rId1"/>
    </p:custDataLst>
    <p:extLst>
      <p:ext uri="{BB962C8B-B14F-4D97-AF65-F5344CB8AC3E}">
        <p14:creationId xmlns:p14="http://schemas.microsoft.com/office/powerpoint/2010/main" val="5401163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h-TH" sz="4000" dirty="0" smtClean="0">
                <a:latin typeface="Angsana New" pitchFamily="18" charset="-34"/>
                <a:cs typeface="Angsana New" pitchFamily="18" charset="-34"/>
              </a:rPr>
              <a:t>ฮาร์ดดิสก์ (</a:t>
            </a:r>
            <a:r>
              <a:rPr sz="4000" smtClean="0">
                <a:latin typeface="Angsana New" pitchFamily="18" charset="-34"/>
                <a:cs typeface="Angsana New" pitchFamily="18" charset="-34"/>
              </a:rPr>
              <a:t>h</a:t>
            </a:r>
            <a:r>
              <a:rPr lang="en-US" sz="4000" dirty="0" err="1" smtClean="0">
                <a:latin typeface="Angsana New" pitchFamily="18" charset="-34"/>
                <a:cs typeface="Angsana New" pitchFamily="18" charset="-34"/>
              </a:rPr>
              <a:t>ard</a:t>
            </a:r>
            <a:r>
              <a:rPr lang="en-US" sz="4000" dirty="0" smtClean="0">
                <a:latin typeface="Angsana New" pitchFamily="18" charset="-34"/>
                <a:cs typeface="Angsana New" pitchFamily="18" charset="-34"/>
              </a:rPr>
              <a:t> disks</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7" name="Content Placeholder 6"/>
          <p:cNvSpPr>
            <a:spLocks noGrp="1"/>
          </p:cNvSpPr>
          <p:nvPr>
            <p:ph idx="1"/>
          </p:nvPr>
        </p:nvSpPr>
        <p:spPr>
          <a:xfrm>
            <a:off x="1506071" y="1711720"/>
            <a:ext cx="9508175" cy="1503328"/>
          </a:xfrm>
        </p:spPr>
        <p:txBody>
          <a:bodyPr>
            <a:noAutofit/>
          </a:bodyPr>
          <a:lstStyle/>
          <a:p>
            <a:r>
              <a:rPr lang="th-TH" sz="3200" b="1" dirty="0" smtClean="0">
                <a:latin typeface="Angsana New" pitchFamily="18" charset="-34"/>
                <a:cs typeface="Angsana New" pitchFamily="18" charset="-34"/>
              </a:rPr>
              <a:t>ส่วนประกอบ</a:t>
            </a:r>
            <a:r>
              <a:rPr lang="th-TH" sz="3200" b="1" dirty="0">
                <a:latin typeface="Angsana New" pitchFamily="18" charset="-34"/>
                <a:cs typeface="Angsana New" pitchFamily="18" charset="-34"/>
              </a:rPr>
              <a:t>ภายในของฮาร์ดดิสก์เป็นแผ่นโลหะหนาแข็งวางซ้อนกัน เรียกว่า </a:t>
            </a:r>
            <a:r>
              <a:rPr lang="th-TH" sz="3200" b="1" dirty="0" smtClean="0">
                <a:latin typeface="Angsana New" pitchFamily="18" charset="-34"/>
                <a:cs typeface="Angsana New" pitchFamily="18" charset="-34"/>
              </a:rPr>
              <a:t/>
            </a:r>
            <a:br>
              <a:rPr lang="th-TH" sz="3200" b="1" dirty="0" smtClean="0">
                <a:latin typeface="Angsana New" pitchFamily="18" charset="-34"/>
                <a:cs typeface="Angsana New" pitchFamily="18" charset="-34"/>
              </a:rPr>
            </a:br>
            <a:r>
              <a:rPr lang="th-TH" sz="3200" b="1" dirty="0" err="1" smtClean="0">
                <a:latin typeface="Angsana New" pitchFamily="18" charset="-34"/>
                <a:cs typeface="Angsana New" pitchFamily="18" charset="-34"/>
              </a:rPr>
              <a:t>แพลต</a:t>
            </a:r>
            <a:r>
              <a:rPr lang="th-TH" sz="3200" b="1" dirty="0" err="1">
                <a:latin typeface="Angsana New" pitchFamily="18" charset="-34"/>
                <a:cs typeface="Angsana New" pitchFamily="18" charset="-34"/>
              </a:rPr>
              <a:t>เตอร์</a:t>
            </a:r>
            <a:r>
              <a:rPr lang="th-TH" sz="3200" b="1" dirty="0">
                <a:latin typeface="Angsana New" pitchFamily="18" charset="-34"/>
                <a:cs typeface="Angsana New" pitchFamily="18" charset="-34"/>
              </a:rPr>
              <a:t> (</a:t>
            </a:r>
            <a:r>
              <a:rPr sz="3200" b="1">
                <a:latin typeface="Angsana New" pitchFamily="18" charset="-34"/>
                <a:cs typeface="Angsana New" pitchFamily="18" charset="-34"/>
              </a:rPr>
              <a:t>platter) </a:t>
            </a:r>
            <a:r>
              <a:rPr lang="th-TH" sz="3200" b="1" dirty="0">
                <a:latin typeface="Angsana New" pitchFamily="18" charset="-34"/>
                <a:cs typeface="Angsana New" pitchFamily="18" charset="-34"/>
              </a:rPr>
              <a:t>ฮาร์ดดิสก์บันทึกและจัดการไฟล์โดยใช้ </a:t>
            </a:r>
            <a:r>
              <a:rPr lang="th-TH" sz="3200" b="1" dirty="0" err="1">
                <a:latin typeface="Angsana New" pitchFamily="18" charset="-34"/>
                <a:cs typeface="Angsana New" pitchFamily="18" charset="-34"/>
              </a:rPr>
              <a:t>แทร็ค</a:t>
            </a:r>
            <a:r>
              <a:rPr lang="th-TH" sz="3200" b="1" dirty="0">
                <a:latin typeface="Angsana New" pitchFamily="18" charset="-34"/>
                <a:cs typeface="Angsana New" pitchFamily="18" charset="-34"/>
              </a:rPr>
              <a:t> (</a:t>
            </a:r>
            <a:r>
              <a:rPr sz="3200" b="1">
                <a:latin typeface="Angsana New" pitchFamily="18" charset="-34"/>
                <a:cs typeface="Angsana New" pitchFamily="18" charset="-34"/>
              </a:rPr>
              <a:t>track) </a:t>
            </a:r>
            <a:r>
              <a:rPr lang="th-TH" sz="3200" b="1" dirty="0">
                <a:latin typeface="Angsana New" pitchFamily="18" charset="-34"/>
                <a:cs typeface="Angsana New" pitchFamily="18" charset="-34"/>
              </a:rPr>
              <a:t>เซกเตอร์ (</a:t>
            </a:r>
            <a:r>
              <a:rPr sz="3200" b="1">
                <a:latin typeface="Angsana New" pitchFamily="18" charset="-34"/>
                <a:cs typeface="Angsana New" pitchFamily="18" charset="-34"/>
              </a:rPr>
              <a:t>sector) </a:t>
            </a:r>
            <a:r>
              <a:rPr lang="th-TH" sz="3200" b="1" dirty="0">
                <a:latin typeface="Angsana New" pitchFamily="18" charset="-34"/>
                <a:cs typeface="Angsana New" pitchFamily="18" charset="-34"/>
              </a:rPr>
              <a:t>และไซ</a:t>
            </a:r>
            <a:r>
              <a:rPr lang="th-TH" sz="3200" b="1" dirty="0" err="1">
                <a:latin typeface="Angsana New" pitchFamily="18" charset="-34"/>
                <a:cs typeface="Angsana New" pitchFamily="18" charset="-34"/>
              </a:rPr>
              <a:t>ลินเดอร์</a:t>
            </a:r>
            <a:r>
              <a:rPr lang="th-TH" sz="3200" b="1" dirty="0">
                <a:latin typeface="Angsana New" pitchFamily="18" charset="-34"/>
                <a:cs typeface="Angsana New" pitchFamily="18" charset="-34"/>
              </a:rPr>
              <a:t> </a:t>
            </a:r>
            <a:r>
              <a:rPr lang="th-TH" sz="3200" b="1" dirty="0" smtClean="0">
                <a:latin typeface="Angsana New" pitchFamily="18" charset="-34"/>
                <a:cs typeface="Angsana New" pitchFamily="18" charset="-34"/>
              </a:rPr>
              <a:t>(</a:t>
            </a:r>
            <a:r>
              <a:rPr sz="3200" b="1" smtClean="0">
                <a:latin typeface="Angsana New" pitchFamily="18" charset="-34"/>
                <a:cs typeface="Angsana New" pitchFamily="18" charset="-34"/>
              </a:rPr>
              <a:t>Cylider</a:t>
            </a:r>
            <a:r>
              <a:rPr lang="th-TH" sz="3200" b="1" dirty="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มีความไวต่อการเสียหาย</a:t>
            </a:r>
            <a:endParaRPr lang="en-US" sz="3200" b="1" dirty="0" smtClean="0">
              <a:latin typeface="Angsana New" pitchFamily="18" charset="-34"/>
              <a:cs typeface="Angsana New" pitchFamily="18" charset="-34"/>
            </a:endParaRPr>
          </a:p>
          <a:p>
            <a:pPr marL="0" indent="0">
              <a:buNone/>
            </a:pPr>
            <a:endParaRPr lang="en-US" sz="3200" b="1" dirty="0">
              <a:latin typeface="Angsana New" pitchFamily="18" charset="-34"/>
              <a:cs typeface="Angsana New" pitchFamily="18" charset="-34"/>
            </a:endParaRPr>
          </a:p>
        </p:txBody>
      </p:sp>
      <p:pic>
        <p:nvPicPr>
          <p:cNvPr id="1026" name="Picture 2" descr="C:\Users\Zouharis\Documents\Laurie\McGraw Hill Computing Essentials 2013\CE_2013_ArtFiles\ole16821_ch08\ole16821_08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6" y="3714752"/>
            <a:ext cx="3357586" cy="2528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2710691" y="4000504"/>
            <a:ext cx="2885243" cy="2280222"/>
          </a:xfrm>
          <a:prstGeom prst="rect">
            <a:avLst/>
          </a:prstGeom>
        </p:spPr>
      </p:pic>
    </p:spTree>
    <p:custDataLst>
      <p:tags r:id="rId1"/>
    </p:custDataLst>
    <p:extLst>
      <p:ext uri="{BB962C8B-B14F-4D97-AF65-F5344CB8AC3E}">
        <p14:creationId xmlns:p14="http://schemas.microsoft.com/office/powerpoint/2010/main" val="62975842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3880926" y="2468418"/>
            <a:ext cx="5124450" cy="3860800"/>
            <a:chOff x="2009553" y="2169043"/>
            <a:chExt cx="5124893" cy="3859618"/>
          </a:xfrm>
        </p:grpSpPr>
        <p:sp>
          <p:nvSpPr>
            <p:cNvPr id="6" name="Rectangle 5"/>
            <p:cNvSpPr/>
            <p:nvPr/>
          </p:nvSpPr>
          <p:spPr>
            <a:xfrm>
              <a:off x="2009553" y="2169043"/>
              <a:ext cx="5124893" cy="3859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ngsana New" pitchFamily="18" charset="-34"/>
                <a:cs typeface="Angsana New" pitchFamily="18" charset="-34"/>
              </a:endParaRPr>
            </a:p>
          </p:txBody>
        </p:sp>
        <p:pic>
          <p:nvPicPr>
            <p:cNvPr id="7" name="Picture 8" descr="ole16708_08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6316" y="2460552"/>
              <a:ext cx="4551363" cy="3276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หัวอ่านเสียหาย (</a:t>
            </a:r>
            <a:r>
              <a:rPr sz="4000" smtClean="0">
                <a:latin typeface="Angsana New" pitchFamily="18" charset="-34"/>
                <a:cs typeface="Angsana New" pitchFamily="18" charset="-34"/>
              </a:rPr>
              <a:t>h</a:t>
            </a:r>
            <a:r>
              <a:rPr lang="en-US" sz="4000" dirty="0" err="1" smtClean="0">
                <a:latin typeface="Angsana New" pitchFamily="18" charset="-34"/>
                <a:cs typeface="Angsana New" pitchFamily="18" charset="-34"/>
              </a:rPr>
              <a:t>ead</a:t>
            </a:r>
            <a:r>
              <a:rPr lang="en-US" sz="4000" dirty="0" smtClean="0">
                <a:latin typeface="Angsana New" pitchFamily="18" charset="-34"/>
                <a:cs typeface="Angsana New" pitchFamily="18" charset="-34"/>
              </a:rPr>
              <a:t> crash</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8159" y="1591439"/>
            <a:ext cx="9508175" cy="4308938"/>
          </a:xfrm>
        </p:spPr>
        <p:txBody>
          <a:bodyPr>
            <a:normAutofit/>
          </a:bodyPr>
          <a:lstStyle/>
          <a:p>
            <a:r>
              <a:rPr lang="th-TH" sz="3200" b="1" dirty="0">
                <a:latin typeface="Angsana New" pitchFamily="18" charset="-34"/>
                <a:cs typeface="Angsana New" pitchFamily="18" charset="-34"/>
              </a:rPr>
              <a:t>อนุภาคจากควัน รอยนิ้วมือ ฝุ่น หรือเส้นผม จึงสามารถทำให้หัวอ่านเขียนเสียหายได้</a:t>
            </a:r>
            <a:endParaRPr lang="en-US" sz="32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ภัยพิบัติ</a:t>
            </a:r>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93578891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ประเภทของฮาร์ดดิสก์ (</a:t>
            </a:r>
            <a:r>
              <a:rPr sz="4000" smtClean="0">
                <a:latin typeface="Angsana New" pitchFamily="18" charset="-34"/>
                <a:cs typeface="Angsana New" pitchFamily="18" charset="-34"/>
              </a:rPr>
              <a:t>t</a:t>
            </a:r>
            <a:r>
              <a:rPr lang="en-US" sz="4000" dirty="0" err="1" smtClean="0">
                <a:latin typeface="Angsana New" pitchFamily="18" charset="-34"/>
                <a:cs typeface="Angsana New" pitchFamily="18" charset="-34"/>
              </a:rPr>
              <a:t>ypes</a:t>
            </a:r>
            <a:r>
              <a:rPr lang="en-US" sz="4000" dirty="0" smtClean="0">
                <a:latin typeface="Angsana New" pitchFamily="18" charset="-34"/>
                <a:cs typeface="Angsana New" pitchFamily="18" charset="-34"/>
              </a:rPr>
              <a:t> of hard disks</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42177"/>
            <a:ext cx="5809129" cy="4308938"/>
          </a:xfrm>
        </p:spPr>
        <p:txBody>
          <a:bodyPr>
            <a:noAutofit/>
          </a:bodyPr>
          <a:lstStyle/>
          <a:p>
            <a:pPr marL="0" indent="0">
              <a:buNone/>
            </a:pPr>
            <a:r>
              <a:rPr lang="th-TH" sz="3200" b="1" dirty="0">
                <a:latin typeface="Angsana New" pitchFamily="18" charset="-34"/>
                <a:cs typeface="Angsana New" pitchFamily="18" charset="-34"/>
              </a:rPr>
              <a:t>ฮาร์ดดิสก์</a:t>
            </a:r>
            <a:r>
              <a:rPr lang="th-TH" sz="3200" b="1" dirty="0" smtClean="0">
                <a:latin typeface="Angsana New" pitchFamily="18" charset="-34"/>
                <a:cs typeface="Angsana New" pitchFamily="18" charset="-34"/>
              </a:rPr>
              <a:t>ภายใน</a:t>
            </a:r>
            <a:r>
              <a:rPr sz="3200" b="1" dirty="0" smtClean="0">
                <a:latin typeface="Angsana New" pitchFamily="18" charset="-34"/>
                <a:cs typeface="Angsana New" pitchFamily="18" charset="-34"/>
              </a:rPr>
              <a:t> </a:t>
            </a:r>
            <a:r>
              <a:rPr lang="th-TH" sz="3200" b="1" dirty="0" smtClean="0">
                <a:latin typeface="Angsana New" pitchFamily="18" charset="-34"/>
                <a:cs typeface="Angsana New" pitchFamily="18" charset="-34"/>
              </a:rPr>
              <a:t>(</a:t>
            </a:r>
            <a:r>
              <a:rPr sz="3200" b="1" dirty="0" smtClean="0">
                <a:latin typeface="Angsana New" pitchFamily="18" charset="-34"/>
                <a:cs typeface="Angsana New" pitchFamily="18" charset="-34"/>
              </a:rPr>
              <a:t>i</a:t>
            </a:r>
            <a:r>
              <a:rPr lang="en-US" sz="3200" b="1" dirty="0" smtClean="0">
                <a:latin typeface="Angsana New" pitchFamily="18" charset="-34"/>
                <a:cs typeface="Angsana New" pitchFamily="18" charset="-34"/>
              </a:rPr>
              <a:t>nternal</a:t>
            </a:r>
            <a:r>
              <a:rPr lang="th-TH" sz="3200" b="1" dirty="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ติดตั้งอยู่ภายในหน่วยระบบ</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ใช้จัดเก็บข้อมูลต่างๆ เช่น ใช้เก็บโปรแกรมระบบปฏิบัติการ และโปรแกรม</a:t>
            </a:r>
            <a:r>
              <a:rPr lang="th-TH" sz="2800" b="1" dirty="0" smtClean="0">
                <a:latin typeface="Angsana New" pitchFamily="18" charset="-34"/>
                <a:cs typeface="Angsana New" pitchFamily="18" charset="-34"/>
              </a:rPr>
              <a:t>ประยุกต์</a:t>
            </a:r>
            <a:endParaRPr lang="en-US" sz="2800" b="1" dirty="0" smtClean="0">
              <a:latin typeface="Angsana New" pitchFamily="18" charset="-34"/>
              <a:cs typeface="Angsana New" pitchFamily="18" charset="-34"/>
            </a:endParaRPr>
          </a:p>
          <a:p>
            <a:pPr marL="0" indent="-8573">
              <a:buNone/>
            </a:pPr>
            <a:r>
              <a:rPr lang="th-TH" sz="3200" b="1" dirty="0" smtClean="0">
                <a:latin typeface="Angsana New" pitchFamily="18" charset="-34"/>
                <a:cs typeface="Angsana New" pitchFamily="18" charset="-34"/>
              </a:rPr>
              <a:t>ฮาร์ดดิสก์ภายนอก (</a:t>
            </a:r>
            <a:r>
              <a:rPr sz="3200" b="1" dirty="0" smtClean="0">
                <a:latin typeface="Angsana New" pitchFamily="18" charset="-34"/>
                <a:cs typeface="Angsana New" pitchFamily="18" charset="-34"/>
              </a:rPr>
              <a:t>external</a:t>
            </a:r>
            <a:r>
              <a:rPr sz="3200" b="1" dirty="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marL="685800" lvl="1" indent="-342900"/>
            <a:r>
              <a:rPr lang="th-TH" sz="2800" b="1" dirty="0">
                <a:latin typeface="Angsana New" pitchFamily="18" charset="-34"/>
                <a:cs typeface="Angsana New" pitchFamily="18" charset="-34"/>
              </a:rPr>
              <a:t>สามารถถอดออกจากระบบได้ง่าย</a:t>
            </a:r>
            <a:r>
              <a:rPr lang="en-US" sz="2800" b="1" dirty="0" smtClean="0">
                <a:latin typeface="Angsana New" pitchFamily="18" charset="-34"/>
                <a:cs typeface="Angsana New" pitchFamily="18" charset="-34"/>
              </a:rPr>
              <a:t> </a:t>
            </a:r>
          </a:p>
          <a:p>
            <a:pPr marL="685800" lvl="1" indent="-342900"/>
            <a:r>
              <a:rPr lang="th-TH" sz="2800" b="1" dirty="0">
                <a:latin typeface="Angsana New" pitchFamily="18" charset="-34"/>
                <a:cs typeface="Angsana New" pitchFamily="18" charset="-34"/>
              </a:rPr>
              <a:t>นำมาใช้เพื่อเสริมการใช้งานฮาร์ดดิสก์ภายใน</a:t>
            </a:r>
            <a:endParaRPr lang="en-US" sz="2800" b="1" dirty="0" smtClean="0">
              <a:latin typeface="Angsana New" pitchFamily="18" charset="-34"/>
              <a:cs typeface="Angsana New" pitchFamily="18" charset="-34"/>
            </a:endParaRPr>
          </a:p>
        </p:txBody>
      </p:sp>
      <p:pic>
        <p:nvPicPr>
          <p:cNvPr id="5" name="Picture 4"/>
          <p:cNvPicPr>
            <a:picLocks noChangeAspect="1"/>
          </p:cNvPicPr>
          <p:nvPr/>
        </p:nvPicPr>
        <p:blipFill>
          <a:blip r:embed="rId4"/>
          <a:stretch>
            <a:fillRect/>
          </a:stretch>
        </p:blipFill>
        <p:spPr>
          <a:xfrm>
            <a:off x="7924801" y="3858225"/>
            <a:ext cx="2895600" cy="2468880"/>
          </a:xfrm>
          <a:prstGeom prst="rect">
            <a:avLst/>
          </a:prstGeom>
        </p:spPr>
      </p:pic>
    </p:spTree>
    <p:custDataLst>
      <p:tags r:id="rId1"/>
    </p:custDataLst>
    <p:extLst>
      <p:ext uri="{BB962C8B-B14F-4D97-AF65-F5344CB8AC3E}">
        <p14:creationId xmlns:p14="http://schemas.microsoft.com/office/powerpoint/2010/main" val="30694331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การเพิ่มประสิทธิภาพของฮาร์ดดิสก์ (</a:t>
            </a:r>
            <a:r>
              <a:rPr sz="4000" smtClean="0">
                <a:latin typeface="Angsana New" pitchFamily="18" charset="-34"/>
                <a:cs typeface="Angsana New" pitchFamily="18" charset="-34"/>
              </a:rPr>
              <a:t>performance enhancements</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809588" y="1660938"/>
            <a:ext cx="6929486" cy="4525963"/>
          </a:xfrm>
        </p:spPr>
        <p:txBody>
          <a:bodyPr>
            <a:noAutofit/>
          </a:bodyPr>
          <a:lstStyle/>
          <a:p>
            <a:r>
              <a:rPr lang="th-TH" sz="3200" b="1" dirty="0">
                <a:latin typeface="Angsana New" pitchFamily="18" charset="-34"/>
                <a:cs typeface="Angsana New" pitchFamily="18" charset="-34"/>
              </a:rPr>
              <a:t>การแคชดิสก์ (</a:t>
            </a:r>
            <a:r>
              <a:rPr sz="3200" b="1">
                <a:latin typeface="Angsana New" pitchFamily="18" charset="-34"/>
                <a:cs typeface="Angsana New" pitchFamily="18" charset="-34"/>
              </a:rPr>
              <a:t>disk caching) </a:t>
            </a:r>
            <a:r>
              <a:rPr lang="th-TH" sz="3200" b="1" dirty="0">
                <a:latin typeface="Angsana New" pitchFamily="18" charset="-34"/>
                <a:cs typeface="Angsana New" pitchFamily="18" charset="-34"/>
              </a:rPr>
              <a:t>เป็นการเพิ่มประสิทธิภาพของ</a:t>
            </a:r>
            <a:r>
              <a:rPr lang="th-TH" sz="3200" b="1" dirty="0" smtClean="0">
                <a:latin typeface="Angsana New" pitchFamily="18" charset="-34"/>
                <a:cs typeface="Angsana New" pitchFamily="18" charset="-34"/>
              </a:rPr>
              <a:t>ฮาร์ดดิสก์</a:t>
            </a:r>
          </a:p>
          <a:p>
            <a:r>
              <a:rPr lang="th-TH" sz="3200" b="1" dirty="0">
                <a:latin typeface="Angsana New" pitchFamily="18" charset="-34"/>
                <a:cs typeface="Angsana New" pitchFamily="18" charset="-34"/>
              </a:rPr>
              <a:t>ชุดจานบันทึกอิสระเสริมซ้อน (</a:t>
            </a:r>
            <a:r>
              <a:rPr sz="3200" b="1">
                <a:latin typeface="Angsana New" pitchFamily="18" charset="-34"/>
                <a:cs typeface="Angsana New" pitchFamily="18" charset="-34"/>
              </a:rPr>
              <a:t>redundant arrays of inexpensive disks) </a:t>
            </a:r>
            <a:r>
              <a:rPr lang="th-TH" sz="3200" b="1" dirty="0">
                <a:latin typeface="Angsana New" pitchFamily="18" charset="-34"/>
                <a:cs typeface="Angsana New" pitchFamily="18" charset="-34"/>
              </a:rPr>
              <a:t>เรียกสั้น ๆ ว่า </a:t>
            </a:r>
            <a:r>
              <a:rPr lang="th-TH" sz="3200" b="1" dirty="0" err="1">
                <a:latin typeface="Angsana New" pitchFamily="18" charset="-34"/>
                <a:cs typeface="Angsana New" pitchFamily="18" charset="-34"/>
              </a:rPr>
              <a:t>เรด</a:t>
            </a:r>
            <a:r>
              <a:rPr lang="th-TH" sz="3200" b="1" dirty="0">
                <a:latin typeface="Angsana New" pitchFamily="18" charset="-34"/>
                <a:cs typeface="Angsana New" pitchFamily="18" charset="-34"/>
              </a:rPr>
              <a:t> (</a:t>
            </a:r>
            <a:r>
              <a:rPr sz="3200" b="1">
                <a:latin typeface="Angsana New" pitchFamily="18" charset="-34"/>
                <a:cs typeface="Angsana New" pitchFamily="18" charset="-34"/>
              </a:rPr>
              <a:t>RAID) </a:t>
            </a:r>
            <a:r>
              <a:rPr lang="th-TH" sz="3200" b="1" dirty="0">
                <a:latin typeface="Angsana New" pitchFamily="18" charset="-34"/>
                <a:cs typeface="Angsana New" pitchFamily="18" charset="-34"/>
              </a:rPr>
              <a:t>เพิ่มประสิทธิภาพด้วยการขยายหน่วยบันทึกข้อมูลภายนอก และเพิ่มความเร็วการเข้าถึง</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การบีบอัดและคลายการบีบอัดไฟล์ (</a:t>
            </a:r>
            <a:r>
              <a:rPr sz="3200" b="1">
                <a:latin typeface="Angsana New" pitchFamily="18" charset="-34"/>
                <a:cs typeface="Angsana New" pitchFamily="18" charset="-34"/>
              </a:rPr>
              <a:t>file compression and file decompression) </a:t>
            </a:r>
            <a:r>
              <a:rPr lang="th-TH" sz="3200" b="1" dirty="0">
                <a:latin typeface="Angsana New" pitchFamily="18" charset="-34"/>
                <a:cs typeface="Angsana New" pitchFamily="18" charset="-34"/>
              </a:rPr>
              <a:t>เป็นการเพิ่มความจุของหน่วยความจำโดยการลดเนื้อที่ที่ใช้เก็บข้อมูลและโปรแกรมลง</a:t>
            </a:r>
            <a:endParaRPr lang="en-US" sz="3200" b="1" dirty="0" smtClean="0">
              <a:latin typeface="Angsana New" pitchFamily="18" charset="-34"/>
              <a:cs typeface="Angsana New" pitchFamily="18" charset="-34"/>
            </a:endParaRPr>
          </a:p>
          <a:p>
            <a:endParaRPr lang="en-US" sz="3200" b="1" dirty="0">
              <a:latin typeface="Angsana New" pitchFamily="18" charset="-34"/>
              <a:cs typeface="Angsana New" pitchFamily="18" charset="-34"/>
            </a:endParaRPr>
          </a:p>
        </p:txBody>
      </p:sp>
      <p:grpSp>
        <p:nvGrpSpPr>
          <p:cNvPr id="8" name="Group 3"/>
          <p:cNvGrpSpPr>
            <a:grpSpLocks noChangeAspect="1"/>
          </p:cNvGrpSpPr>
          <p:nvPr/>
        </p:nvGrpSpPr>
        <p:grpSpPr bwMode="auto">
          <a:xfrm>
            <a:off x="8264444" y="3198741"/>
            <a:ext cx="3291840" cy="3373531"/>
            <a:chOff x="5305647" y="1383562"/>
            <a:chExt cx="3455581" cy="3539312"/>
          </a:xfrm>
        </p:grpSpPr>
        <p:sp>
          <p:nvSpPr>
            <p:cNvPr id="9" name="Rectangle 8"/>
            <p:cNvSpPr/>
            <p:nvPr/>
          </p:nvSpPr>
          <p:spPr>
            <a:xfrm>
              <a:off x="5305647" y="1383562"/>
              <a:ext cx="3455581" cy="3539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ngsana New" pitchFamily="18" charset="-34"/>
                <a:cs typeface="Angsana New" pitchFamily="18" charset="-34"/>
              </a:endParaRPr>
            </a:p>
          </p:txBody>
        </p:sp>
        <p:pic>
          <p:nvPicPr>
            <p:cNvPr id="10" name="Picture 6" descr="C:\Users\Glen\Documents\McGraw-Hill\OLeary-CE2012\ART\ole16805_ch08\ole16805_cut08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9749" y="1552575"/>
              <a:ext cx="3127375" cy="3170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11" name="ตาราง 10"/>
          <p:cNvGraphicFramePr>
            <a:graphicFrameLocks noGrp="1"/>
          </p:cNvGraphicFramePr>
          <p:nvPr/>
        </p:nvGraphicFramePr>
        <p:xfrm>
          <a:off x="7596198" y="1579244"/>
          <a:ext cx="4214842" cy="1706880"/>
        </p:xfrm>
        <a:graphic>
          <a:graphicData uri="http://schemas.openxmlformats.org/drawingml/2006/table">
            <a:tbl>
              <a:tblPr>
                <a:tableStyleId>{BC89EF96-8CEA-46FF-86C4-4CE0E7609802}</a:tableStyleId>
              </a:tblPr>
              <a:tblGrid>
                <a:gridCol w="1156097"/>
                <a:gridCol w="3058745"/>
              </a:tblGrid>
              <a:tr h="0">
                <a:tc>
                  <a:txBody>
                    <a:bodyPr/>
                    <a:lstStyle/>
                    <a:p>
                      <a:pPr algn="ctr">
                        <a:spcAft>
                          <a:spcPts val="0"/>
                        </a:spcAft>
                      </a:pPr>
                      <a:r>
                        <a:rPr lang="th-TH" sz="1400" b="1" dirty="0">
                          <a:solidFill>
                            <a:schemeClr val="bg1"/>
                          </a:solidFill>
                        </a:rPr>
                        <a:t>เทคนิค</a:t>
                      </a:r>
                      <a:endParaRPr lang="en-US" sz="1600" b="1" dirty="0">
                        <a:solidFill>
                          <a:schemeClr val="bg1"/>
                        </a:solidFill>
                        <a:latin typeface="Angsana New"/>
                        <a:ea typeface="Times New Roman"/>
                        <a:cs typeface="Cordia New"/>
                      </a:endParaRPr>
                    </a:p>
                  </a:txBody>
                  <a:tcPr marL="68580" marR="68580" marT="0" marB="0">
                    <a:solidFill>
                      <a:schemeClr val="accent1">
                        <a:lumMod val="75000"/>
                      </a:schemeClr>
                    </a:solidFill>
                  </a:tcPr>
                </a:tc>
                <a:tc>
                  <a:txBody>
                    <a:bodyPr/>
                    <a:lstStyle/>
                    <a:p>
                      <a:pPr algn="ctr">
                        <a:spcAft>
                          <a:spcPts val="0"/>
                        </a:spcAft>
                      </a:pPr>
                      <a:r>
                        <a:rPr lang="th-TH" sz="1400" b="1" dirty="0">
                          <a:solidFill>
                            <a:schemeClr val="bg1"/>
                          </a:solidFill>
                        </a:rPr>
                        <a:t>รายละเอียด</a:t>
                      </a:r>
                      <a:endParaRPr lang="en-US" sz="1600" b="1" dirty="0">
                        <a:solidFill>
                          <a:schemeClr val="bg1"/>
                        </a:solidFill>
                        <a:latin typeface="Angsana New"/>
                        <a:ea typeface="Times New Roman"/>
                        <a:cs typeface="Cordia New"/>
                      </a:endParaRPr>
                    </a:p>
                  </a:txBody>
                  <a:tcPr marL="68580" marR="68580" marT="0" marB="0">
                    <a:solidFill>
                      <a:schemeClr val="accent1">
                        <a:lumMod val="75000"/>
                      </a:schemeClr>
                    </a:solidFill>
                  </a:tcPr>
                </a:tc>
              </a:tr>
              <a:tr h="0">
                <a:tc>
                  <a:txBody>
                    <a:bodyPr/>
                    <a:lstStyle/>
                    <a:p>
                      <a:pPr algn="thaiDist">
                        <a:spcAft>
                          <a:spcPts val="0"/>
                        </a:spcAft>
                      </a:pPr>
                      <a:r>
                        <a:rPr lang="th-TH" sz="1400"/>
                        <a:t>การแคชดิสก์</a:t>
                      </a:r>
                      <a:endParaRPr lang="en-US" sz="1600">
                        <a:latin typeface="Angsana New"/>
                        <a:ea typeface="Times New Roman"/>
                        <a:cs typeface="Cordia New"/>
                      </a:endParaRPr>
                    </a:p>
                  </a:txBody>
                  <a:tcPr marL="68580" marR="68580" marT="0" marB="0"/>
                </a:tc>
                <a:tc>
                  <a:txBody>
                    <a:bodyPr/>
                    <a:lstStyle/>
                    <a:p>
                      <a:pPr algn="thaiDist">
                        <a:spcAft>
                          <a:spcPts val="0"/>
                        </a:spcAft>
                      </a:pPr>
                      <a:r>
                        <a:rPr lang="th-TH" sz="1400"/>
                        <a:t>เก็บข้อมูลที่ใช้บ่อยไว้ในหน่วยความจำหลักโดยอาศัยการคาดการณ์ข้อมูลล่วงหน้า</a:t>
                      </a:r>
                      <a:endParaRPr lang="en-US" sz="1600">
                        <a:latin typeface="Angsana New"/>
                        <a:ea typeface="Times New Roman"/>
                        <a:cs typeface="Cordia New"/>
                      </a:endParaRPr>
                    </a:p>
                  </a:txBody>
                  <a:tcPr marL="68580" marR="68580" marT="0" marB="0"/>
                </a:tc>
              </a:tr>
              <a:tr h="0">
                <a:tc>
                  <a:txBody>
                    <a:bodyPr/>
                    <a:lstStyle/>
                    <a:p>
                      <a:pPr algn="thaiDist">
                        <a:spcAft>
                          <a:spcPts val="0"/>
                        </a:spcAft>
                      </a:pPr>
                      <a:r>
                        <a:rPr lang="th-TH" sz="1400"/>
                        <a:t>ชุดจานบันทึกอิสระเสริมซ้อน</a:t>
                      </a:r>
                      <a:endParaRPr lang="en-US" sz="1600">
                        <a:latin typeface="Angsana New"/>
                        <a:ea typeface="Times New Roman"/>
                        <a:cs typeface="Cordia New"/>
                      </a:endParaRPr>
                    </a:p>
                  </a:txBody>
                  <a:tcPr marL="68580" marR="68580" marT="0" marB="0"/>
                </a:tc>
                <a:tc>
                  <a:txBody>
                    <a:bodyPr/>
                    <a:lstStyle/>
                    <a:p>
                      <a:pPr algn="thaiDist">
                        <a:spcAft>
                          <a:spcPts val="0"/>
                        </a:spcAft>
                      </a:pPr>
                      <a:r>
                        <a:rPr lang="th-TH" sz="1400"/>
                        <a:t>นำฮาร์ดดิสก์ราคาถูกหลายตัวมารวมกลุ่มกันและเชื่อมต่อกัน</a:t>
                      </a:r>
                      <a:endParaRPr lang="en-US" sz="1600">
                        <a:latin typeface="Angsana New"/>
                        <a:ea typeface="Times New Roman"/>
                        <a:cs typeface="Cordia New"/>
                      </a:endParaRPr>
                    </a:p>
                  </a:txBody>
                  <a:tcPr marL="68580" marR="68580" marT="0" marB="0"/>
                </a:tc>
              </a:tr>
              <a:tr h="0">
                <a:tc>
                  <a:txBody>
                    <a:bodyPr/>
                    <a:lstStyle/>
                    <a:p>
                      <a:pPr algn="thaiDist">
                        <a:spcAft>
                          <a:spcPts val="0"/>
                        </a:spcAft>
                      </a:pPr>
                      <a:r>
                        <a:rPr lang="th-TH" sz="1400"/>
                        <a:t>การบีบอัดไฟล์</a:t>
                      </a:r>
                      <a:endParaRPr lang="en-US" sz="1600">
                        <a:latin typeface="Angsana New"/>
                        <a:ea typeface="Times New Roman"/>
                        <a:cs typeface="Cordia New"/>
                      </a:endParaRPr>
                    </a:p>
                  </a:txBody>
                  <a:tcPr marL="68580" marR="68580" marT="0" marB="0"/>
                </a:tc>
                <a:tc>
                  <a:txBody>
                    <a:bodyPr/>
                    <a:lstStyle/>
                    <a:p>
                      <a:pPr algn="thaiDist">
                        <a:spcAft>
                          <a:spcPts val="0"/>
                        </a:spcAft>
                      </a:pPr>
                      <a:r>
                        <a:rPr lang="th-TH" sz="1400"/>
                        <a:t>ลดขนาดของไฟล์</a:t>
                      </a:r>
                      <a:endParaRPr lang="en-US" sz="1600">
                        <a:latin typeface="Angsana New"/>
                        <a:ea typeface="Times New Roman"/>
                        <a:cs typeface="Cordia New"/>
                      </a:endParaRPr>
                    </a:p>
                  </a:txBody>
                  <a:tcPr marL="68580" marR="68580" marT="0" marB="0"/>
                </a:tc>
              </a:tr>
              <a:tr h="0">
                <a:tc>
                  <a:txBody>
                    <a:bodyPr/>
                    <a:lstStyle/>
                    <a:p>
                      <a:pPr algn="thaiDist">
                        <a:spcAft>
                          <a:spcPts val="0"/>
                        </a:spcAft>
                      </a:pPr>
                      <a:r>
                        <a:rPr lang="th-TH" sz="1400"/>
                        <a:t>การคลายการบีบอัดไฟล์</a:t>
                      </a:r>
                      <a:endParaRPr lang="en-US" sz="1600">
                        <a:latin typeface="Angsana New"/>
                        <a:ea typeface="Times New Roman"/>
                        <a:cs typeface="Cordia New"/>
                      </a:endParaRPr>
                    </a:p>
                  </a:txBody>
                  <a:tcPr marL="68580" marR="68580" marT="0" marB="0"/>
                </a:tc>
                <a:tc>
                  <a:txBody>
                    <a:bodyPr/>
                    <a:lstStyle/>
                    <a:p>
                      <a:pPr algn="thaiDist">
                        <a:spcAft>
                          <a:spcPts val="0"/>
                        </a:spcAft>
                      </a:pPr>
                      <a:r>
                        <a:rPr lang="th-TH" sz="1400" dirty="0"/>
                        <a:t>คลายไฟล์ที่บีบอัด</a:t>
                      </a:r>
                      <a:endParaRPr lang="en-US" sz="1600" dirty="0">
                        <a:latin typeface="Angsana New"/>
                        <a:ea typeface="Times New Roman"/>
                        <a:cs typeface="Cordia New"/>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1350766569"/>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2015Theme">
  <a:themeElements>
    <a:clrScheme name="CE colors 2015">
      <a:dk1>
        <a:sysClr val="windowText" lastClr="000000"/>
      </a:dk1>
      <a:lt1>
        <a:sysClr val="window" lastClr="FFFFFF"/>
      </a:lt1>
      <a:dk2>
        <a:srgbClr val="7A96BE"/>
      </a:dk2>
      <a:lt2>
        <a:srgbClr val="DAD7BE"/>
      </a:lt2>
      <a:accent1>
        <a:srgbClr val="239FC6"/>
      </a:accent1>
      <a:accent2>
        <a:srgbClr val="F79757"/>
      </a:accent2>
      <a:accent3>
        <a:srgbClr val="899F77"/>
      </a:accent3>
      <a:accent4>
        <a:srgbClr val="FFE894"/>
      </a:accent4>
      <a:accent5>
        <a:srgbClr val="B33925"/>
      </a:accent5>
      <a:accent6>
        <a:srgbClr val="5B57A6"/>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2015Theme" id="{B0661E8E-E36E-4532-9CA6-959E3B7E921D}" vid="{606AAE9F-0D9B-43EC-9713-F9A402890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CE2015Theme</Template>
  <TotalTime>805</TotalTime>
  <Words>2877</Words>
  <Application>Microsoft Office PowerPoint</Application>
  <PresentationFormat>Widescreen</PresentationFormat>
  <Paragraphs>295</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宋体</vt:lpstr>
      <vt:lpstr>Angsana New</vt:lpstr>
      <vt:lpstr>Arial</vt:lpstr>
      <vt:lpstr>Calibri</vt:lpstr>
      <vt:lpstr>Cordia New</vt:lpstr>
      <vt:lpstr>Times New Roman</vt:lpstr>
      <vt:lpstr>Wingdings</vt:lpstr>
      <vt:lpstr>CE2015Theme</vt:lpstr>
      <vt:lpstr>หน่วยความจำสำรอง Secondary Storage</vt:lpstr>
      <vt:lpstr>วัตถุประสงค์</vt:lpstr>
      <vt:lpstr>วัตถุประสงค์</vt:lpstr>
      <vt:lpstr>บทนำ</vt:lpstr>
      <vt:lpstr>หน่วยความจำ (storage)</vt:lpstr>
      <vt:lpstr>ฮาร์ดดิสก์ (hard disks)</vt:lpstr>
      <vt:lpstr>หัวอ่านเสียหาย (head crash)</vt:lpstr>
      <vt:lpstr>ประเภทของฮาร์ดดิสก์ (types of hard disks)</vt:lpstr>
      <vt:lpstr>การเพิ่มประสิทธิภาพของฮาร์ดดิสก์ (performance enhancements)</vt:lpstr>
      <vt:lpstr>ออปติคัลดิสก์ (optical disc)</vt:lpstr>
      <vt:lpstr>คอมแพคดิสก์ (Compact Disc (CDs))</vt:lpstr>
      <vt:lpstr>ดิวีดี (Digital Versatile Discs (DVDs))</vt:lpstr>
      <vt:lpstr>บลูเร (Blu-Ray) หรือ (BDs)</vt:lpstr>
      <vt:lpstr>หน่วยบันทึกโซลิดสเตท (solid-state storage)</vt:lpstr>
      <vt:lpstr>คลาวด์คอมพิวติ้ง (cloud computing)</vt:lpstr>
      <vt:lpstr>การให้บริการคลาวด์</vt:lpstr>
      <vt:lpstr>Making IT Work for You ~ หน่วยเก็บข้อมูลคลาวด์</vt:lpstr>
      <vt:lpstr>อุปกรณ์หน่วยบันทึกความจุสูง (mass storage devices)</vt:lpstr>
      <vt:lpstr>ระบบเครือข่ายที่เก็บข้อมูล  Storage Area Network (SAN)</vt:lpstr>
      <vt:lpstr>อาชีพทางด้านเทคโนโลยีสารสนเทศ</vt:lpstr>
      <vt:lpstr>การมองสู่อนาคต ~ ยุคถัดไปของหน่วยบันทึกข้อมูล</vt:lpstr>
      <vt:lpstr>แบบทดสอบปลายเปิด (หน้า 1 จาก 2) </vt:lpstr>
      <vt:lpstr>แบบทดสอบปลายเปิด (หน้า 2 จาก 2) </vt:lpstr>
    </vt:vector>
  </TitlesOfParts>
  <Company>Glendale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Storage</dc:title>
  <dc:creator>Rachelle</dc:creator>
  <cp:lastModifiedBy>sasalak tongkaw</cp:lastModifiedBy>
  <cp:revision>38</cp:revision>
  <dcterms:created xsi:type="dcterms:W3CDTF">2012-12-09T20:38:43Z</dcterms:created>
  <dcterms:modified xsi:type="dcterms:W3CDTF">2015-05-28T11:03:36Z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D5863BD6-9038-4E7F-B5C6-D77AF54502E4</vt:lpwstr>
  </property>
  <property fmtid="{D5CDD505-2E9C-101B-9397-08002B2CF9AE}" pid="3" name="ArticulatePath">
    <vt:lpwstr>OLeary_CE_2015_PPT_Ch07</vt:lpwstr>
  </property>
</Properties>
</file>