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2"/>
  </p:notesMasterIdLst>
  <p:sldIdLst>
    <p:sldId id="287" r:id="rId2"/>
    <p:sldId id="258" r:id="rId3"/>
    <p:sldId id="290" r:id="rId4"/>
    <p:sldId id="260" r:id="rId5"/>
    <p:sldId id="261" r:id="rId6"/>
    <p:sldId id="262" r:id="rId7"/>
    <p:sldId id="264" r:id="rId8"/>
    <p:sldId id="265" r:id="rId9"/>
    <p:sldId id="266" r:id="rId10"/>
    <p:sldId id="267" r:id="rId11"/>
    <p:sldId id="289" r:id="rId12"/>
    <p:sldId id="268" r:id="rId13"/>
    <p:sldId id="269" r:id="rId14"/>
    <p:sldId id="270" r:id="rId15"/>
    <p:sldId id="271" r:id="rId16"/>
    <p:sldId id="272" r:id="rId17"/>
    <p:sldId id="273" r:id="rId18"/>
    <p:sldId id="274" r:id="rId19"/>
    <p:sldId id="275" r:id="rId20"/>
    <p:sldId id="276" r:id="rId21"/>
    <p:sldId id="277" r:id="rId22"/>
    <p:sldId id="278" r:id="rId23"/>
    <p:sldId id="283" r:id="rId24"/>
    <p:sldId id="285" r:id="rId25"/>
    <p:sldId id="286" r:id="rId26"/>
    <p:sldId id="288" r:id="rId27"/>
    <p:sldId id="279" r:id="rId28"/>
    <p:sldId id="280" r:id="rId29"/>
    <p:sldId id="281" r:id="rId30"/>
    <p:sldId id="282"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29" autoAdjust="0"/>
    <p:restoredTop sz="70100" autoAdjust="0"/>
  </p:normalViewPr>
  <p:slideViewPr>
    <p:cSldViewPr>
      <p:cViewPr varScale="1">
        <p:scale>
          <a:sx n="92" d="100"/>
          <a:sy n="92" d="100"/>
        </p:scale>
        <p:origin x="-570" y="-102"/>
      </p:cViewPr>
      <p:guideLst>
        <p:guide orient="horz" pos="2160"/>
        <p:guide pos="3840"/>
      </p:guideLst>
    </p:cSldViewPr>
  </p:slideViewPr>
  <p:notesTextViewPr>
    <p:cViewPr>
      <p:scale>
        <a:sx n="1" d="1"/>
        <a:sy n="1" d="1"/>
      </p:scale>
      <p:origin x="0" y="0"/>
    </p:cViewPr>
  </p:notesTextViewPr>
  <p:notesViewPr>
    <p:cSldViewPr>
      <p:cViewPr varScale="1">
        <p:scale>
          <a:sx n="91" d="100"/>
          <a:sy n="91" d="100"/>
        </p:scale>
        <p:origin x="-72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ED32B-7F70-41DC-A1D3-21C3BD2B55E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AB454878-7A2B-4EC9-A65D-5D600786F8CD}">
      <dgm:prSet phldrT="[Text]" custT="1"/>
      <dgm:spPr/>
      <dgm:t>
        <a:bodyPr/>
        <a:lstStyle/>
        <a:p>
          <a:r>
            <a:rPr lang="th-TH" sz="2800" b="1" dirty="0" smtClean="0">
              <a:solidFill>
                <a:schemeClr val="tx1"/>
              </a:solidFill>
              <a:latin typeface="Angsana New" pitchFamily="18" charset="-34"/>
              <a:cs typeface="Angsana New" pitchFamily="18" charset="-34"/>
            </a:rPr>
            <a:t>เมาส์</a:t>
          </a:r>
          <a:endParaRPr lang="en-US" sz="2800" b="1" dirty="0">
            <a:solidFill>
              <a:schemeClr val="tx1"/>
            </a:solidFill>
            <a:latin typeface="Angsana New" pitchFamily="18" charset="-34"/>
            <a:cs typeface="Angsana New" pitchFamily="18" charset="-34"/>
          </a:endParaRPr>
        </a:p>
      </dgm:t>
    </dgm:pt>
    <dgm:pt modelId="{42C1C4BC-0664-451A-B669-81F46C593198}" type="parTrans" cxnId="{4E940D23-6E74-48EE-80E6-97307760C0C6}">
      <dgm:prSet/>
      <dgm:spPr/>
      <dgm:t>
        <a:bodyPr/>
        <a:lstStyle/>
        <a:p>
          <a:endParaRPr lang="en-US"/>
        </a:p>
      </dgm:t>
    </dgm:pt>
    <dgm:pt modelId="{057D6A79-1426-43B1-B2E1-52602E241A55}" type="sibTrans" cxnId="{4E940D23-6E74-48EE-80E6-97307760C0C6}">
      <dgm:prSet/>
      <dgm:spPr/>
      <dgm:t>
        <a:bodyPr/>
        <a:lstStyle/>
        <a:p>
          <a:endParaRPr lang="en-US"/>
        </a:p>
      </dgm:t>
    </dgm:pt>
    <dgm:pt modelId="{C98B3BB2-7F12-4356-8194-55625116160B}">
      <dgm:prSet phldrT="[Text]" custT="1"/>
      <dgm:spPr/>
      <dgm:t>
        <a:bodyPr/>
        <a:lstStyle/>
        <a:p>
          <a:r>
            <a:rPr lang="th-TH" sz="2800" b="1" dirty="0" smtClean="0">
              <a:latin typeface="Angsana New" pitchFamily="18" charset="-34"/>
              <a:cs typeface="Angsana New" pitchFamily="18" charset="-34"/>
            </a:rPr>
            <a:t>จอสัมผัส</a:t>
          </a:r>
          <a:r>
            <a:rPr lang="th-TH" sz="2800" b="1" dirty="0" err="1" smtClean="0">
              <a:latin typeface="Angsana New" pitchFamily="18" charset="-34"/>
              <a:cs typeface="Angsana New" pitchFamily="18" charset="-34"/>
            </a:rPr>
            <a:t>แบบมัลติทัช</a:t>
          </a:r>
          <a:r>
            <a:rPr lang="th-TH" sz="2800" b="1" dirty="0" smtClean="0">
              <a:latin typeface="Angsana New" pitchFamily="18" charset="-34"/>
              <a:cs typeface="Angsana New" pitchFamily="18" charset="-34"/>
            </a:rPr>
            <a:t> </a:t>
          </a:r>
          <a:endParaRPr lang="en-US" sz="2800" b="1" dirty="0">
            <a:solidFill>
              <a:schemeClr val="tx1"/>
            </a:solidFill>
            <a:latin typeface="Angsana New" pitchFamily="18" charset="-34"/>
            <a:cs typeface="Angsana New" pitchFamily="18" charset="-34"/>
          </a:endParaRPr>
        </a:p>
      </dgm:t>
    </dgm:pt>
    <dgm:pt modelId="{DB175817-338A-47ED-B38C-27646F8B7EDF}" type="parTrans" cxnId="{6AC05266-9DA9-4FFB-9085-59B64327BEDC}">
      <dgm:prSet/>
      <dgm:spPr/>
      <dgm:t>
        <a:bodyPr/>
        <a:lstStyle/>
        <a:p>
          <a:endParaRPr lang="en-US"/>
        </a:p>
      </dgm:t>
    </dgm:pt>
    <dgm:pt modelId="{400D1EA8-3E84-4650-9DEE-90978197BAD1}" type="sibTrans" cxnId="{6AC05266-9DA9-4FFB-9085-59B64327BEDC}">
      <dgm:prSet/>
      <dgm:spPr/>
      <dgm:t>
        <a:bodyPr/>
        <a:lstStyle/>
        <a:p>
          <a:endParaRPr lang="en-US"/>
        </a:p>
      </dgm:t>
    </dgm:pt>
    <dgm:pt modelId="{BED6DE13-0099-4B5B-B145-D3B7C623B9C7}">
      <dgm:prSet phldrT="[Text]" custT="1"/>
      <dgm:spPr/>
      <dgm:t>
        <a:bodyPr/>
        <a:lstStyle/>
        <a:p>
          <a:r>
            <a:rPr lang="th-TH" sz="2800" b="1" dirty="0" smtClean="0">
              <a:latin typeface="Angsana New" pitchFamily="18" charset="-34"/>
              <a:cs typeface="Angsana New" pitchFamily="18" charset="-34"/>
            </a:rPr>
            <a:t>แผ่นสัมผัส </a:t>
          </a:r>
          <a:endParaRPr lang="en-US" sz="2800" b="1" dirty="0">
            <a:solidFill>
              <a:schemeClr val="tx1"/>
            </a:solidFill>
            <a:latin typeface="Angsana New" pitchFamily="18" charset="-34"/>
            <a:cs typeface="Angsana New" pitchFamily="18" charset="-34"/>
          </a:endParaRPr>
        </a:p>
      </dgm:t>
    </dgm:pt>
    <dgm:pt modelId="{231EA3A0-BB96-4A48-856E-C67E0CD0459E}" type="parTrans" cxnId="{2AA5010A-BCD6-42F6-9728-EC1CA9E8F616}">
      <dgm:prSet/>
      <dgm:spPr/>
      <dgm:t>
        <a:bodyPr/>
        <a:lstStyle/>
        <a:p>
          <a:endParaRPr lang="en-US"/>
        </a:p>
      </dgm:t>
    </dgm:pt>
    <dgm:pt modelId="{45B37025-E0B3-443D-8D5F-B6CDCF145EB2}" type="sibTrans" cxnId="{2AA5010A-BCD6-42F6-9728-EC1CA9E8F616}">
      <dgm:prSet/>
      <dgm:spPr/>
      <dgm:t>
        <a:bodyPr/>
        <a:lstStyle/>
        <a:p>
          <a:endParaRPr lang="en-US"/>
        </a:p>
      </dgm:t>
    </dgm:pt>
    <dgm:pt modelId="{576DABE6-FDAF-407A-AE68-0709CCE15052}" type="pres">
      <dgm:prSet presAssocID="{434ED32B-7F70-41DC-A1D3-21C3BD2B55EF}" presName="Name0" presStyleCnt="0">
        <dgm:presLayoutVars>
          <dgm:dir/>
          <dgm:resizeHandles val="exact"/>
        </dgm:presLayoutVars>
      </dgm:prSet>
      <dgm:spPr/>
      <dgm:t>
        <a:bodyPr/>
        <a:lstStyle/>
        <a:p>
          <a:endParaRPr lang="en-US"/>
        </a:p>
      </dgm:t>
    </dgm:pt>
    <dgm:pt modelId="{FC2D5C4B-E806-4E07-A36E-38B7441593DF}" type="pres">
      <dgm:prSet presAssocID="{AB454878-7A2B-4EC9-A65D-5D600786F8CD}" presName="compNode" presStyleCnt="0"/>
      <dgm:spPr/>
    </dgm:pt>
    <dgm:pt modelId="{8CB43CDE-1C4A-46DA-8E68-F55C3D664561}" type="pres">
      <dgm:prSet presAssocID="{AB454878-7A2B-4EC9-A65D-5D600786F8CD}" presName="pictRect" presStyleLbl="node1" presStyleIdx="0" presStyleCnt="3" custScaleX="105030" custLinFactNeighborX="20607" custLinFactNeighborY="-886"/>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10CDBD35-F53A-4629-8ACF-D14F47D602EA}" type="pres">
      <dgm:prSet presAssocID="{AB454878-7A2B-4EC9-A65D-5D600786F8CD}" presName="textRect" presStyleLbl="revTx" presStyleIdx="0" presStyleCnt="3">
        <dgm:presLayoutVars>
          <dgm:bulletEnabled val="1"/>
        </dgm:presLayoutVars>
      </dgm:prSet>
      <dgm:spPr/>
      <dgm:t>
        <a:bodyPr/>
        <a:lstStyle/>
        <a:p>
          <a:endParaRPr lang="en-US"/>
        </a:p>
      </dgm:t>
    </dgm:pt>
    <dgm:pt modelId="{B30CEB6D-710C-43AF-B7CE-7085A74DC271}" type="pres">
      <dgm:prSet presAssocID="{057D6A79-1426-43B1-B2E1-52602E241A55}" presName="sibTrans" presStyleLbl="sibTrans2D1" presStyleIdx="0" presStyleCnt="0"/>
      <dgm:spPr/>
      <dgm:t>
        <a:bodyPr/>
        <a:lstStyle/>
        <a:p>
          <a:endParaRPr lang="en-US"/>
        </a:p>
      </dgm:t>
    </dgm:pt>
    <dgm:pt modelId="{66D8C399-81B9-4410-8E5C-60C97BEDA7BD}" type="pres">
      <dgm:prSet presAssocID="{C98B3BB2-7F12-4356-8194-55625116160B}" presName="compNode" presStyleCnt="0"/>
      <dgm:spPr/>
    </dgm:pt>
    <dgm:pt modelId="{7733E46C-9BC2-41B9-A70D-AA1D477A2DAC}" type="pres">
      <dgm:prSet presAssocID="{C98B3BB2-7F12-4356-8194-55625116160B}" presName="pictRect" presStyleLbl="node1" presStyleIdx="1" presStyleCnt="3" custScaleX="105030" custLinFactNeighborX="30691" custLinFactNeighborY="-199"/>
      <dgm:spPr>
        <a:blipFill rotWithShape="1">
          <a:blip xmlns:r="http://schemas.openxmlformats.org/officeDocument/2006/relationships" r:embed="rId2"/>
          <a:stretch>
            <a:fillRect/>
          </a:stretch>
        </a:blipFill>
      </dgm:spPr>
      <dgm:t>
        <a:bodyPr/>
        <a:lstStyle/>
        <a:p>
          <a:endParaRPr lang="en-US"/>
        </a:p>
      </dgm:t>
    </dgm:pt>
    <dgm:pt modelId="{7059B303-C68F-49EE-B1C7-421DDAB880D0}" type="pres">
      <dgm:prSet presAssocID="{C98B3BB2-7F12-4356-8194-55625116160B}" presName="textRect" presStyleLbl="revTx" presStyleIdx="1" presStyleCnt="3" custScaleX="160731" custScaleY="105105" custLinFactNeighborX="25323" custLinFactNeighborY="4509">
        <dgm:presLayoutVars>
          <dgm:bulletEnabled val="1"/>
        </dgm:presLayoutVars>
      </dgm:prSet>
      <dgm:spPr/>
      <dgm:t>
        <a:bodyPr/>
        <a:lstStyle/>
        <a:p>
          <a:endParaRPr lang="en-US"/>
        </a:p>
      </dgm:t>
    </dgm:pt>
    <dgm:pt modelId="{38220C02-C37F-4F65-8669-F23D9BA7F92F}" type="pres">
      <dgm:prSet presAssocID="{400D1EA8-3E84-4650-9DEE-90978197BAD1}" presName="sibTrans" presStyleLbl="sibTrans2D1" presStyleIdx="0" presStyleCnt="0"/>
      <dgm:spPr/>
      <dgm:t>
        <a:bodyPr/>
        <a:lstStyle/>
        <a:p>
          <a:endParaRPr lang="en-US"/>
        </a:p>
      </dgm:t>
    </dgm:pt>
    <dgm:pt modelId="{CF8DBBCC-BAA9-4179-A750-2A23A5C19220}" type="pres">
      <dgm:prSet presAssocID="{BED6DE13-0099-4B5B-B145-D3B7C623B9C7}" presName="compNode" presStyleCnt="0"/>
      <dgm:spPr/>
    </dgm:pt>
    <dgm:pt modelId="{832140E0-8ABA-4689-B138-2494F44E094E}" type="pres">
      <dgm:prSet presAssocID="{BED6DE13-0099-4B5B-B145-D3B7C623B9C7}" presName="pictRect" presStyleLbl="node1" presStyleIdx="2" presStyleCnt="3" custScaleX="105030"/>
      <dgm:spPr>
        <a:blipFill rotWithShape="1">
          <a:blip xmlns:r="http://schemas.openxmlformats.org/officeDocument/2006/relationships" r:embed="rId3"/>
          <a:stretch>
            <a:fillRect/>
          </a:stretch>
        </a:blipFill>
      </dgm:spPr>
      <dgm:t>
        <a:bodyPr/>
        <a:lstStyle/>
        <a:p>
          <a:endParaRPr lang="en-US"/>
        </a:p>
      </dgm:t>
    </dgm:pt>
    <dgm:pt modelId="{6D714315-9526-458B-A047-ED573C5B31F5}" type="pres">
      <dgm:prSet presAssocID="{BED6DE13-0099-4B5B-B145-D3B7C623B9C7}" presName="textRect" presStyleLbl="revTx" presStyleIdx="2" presStyleCnt="3">
        <dgm:presLayoutVars>
          <dgm:bulletEnabled val="1"/>
        </dgm:presLayoutVars>
      </dgm:prSet>
      <dgm:spPr/>
      <dgm:t>
        <a:bodyPr/>
        <a:lstStyle/>
        <a:p>
          <a:endParaRPr lang="en-US"/>
        </a:p>
      </dgm:t>
    </dgm:pt>
  </dgm:ptLst>
  <dgm:cxnLst>
    <dgm:cxn modelId="{6AC05266-9DA9-4FFB-9085-59B64327BEDC}" srcId="{434ED32B-7F70-41DC-A1D3-21C3BD2B55EF}" destId="{C98B3BB2-7F12-4356-8194-55625116160B}" srcOrd="1" destOrd="0" parTransId="{DB175817-338A-47ED-B38C-27646F8B7EDF}" sibTransId="{400D1EA8-3E84-4650-9DEE-90978197BAD1}"/>
    <dgm:cxn modelId="{07B52C8C-8497-4978-AA2A-32DA15E5DAAB}" type="presOf" srcId="{AB454878-7A2B-4EC9-A65D-5D600786F8CD}" destId="{10CDBD35-F53A-4629-8ACF-D14F47D602EA}" srcOrd="0" destOrd="0" presId="urn:microsoft.com/office/officeart/2005/8/layout/pList1"/>
    <dgm:cxn modelId="{0EE78855-8121-4D5D-A2BB-540812849983}" type="presOf" srcId="{400D1EA8-3E84-4650-9DEE-90978197BAD1}" destId="{38220C02-C37F-4F65-8669-F23D9BA7F92F}" srcOrd="0" destOrd="0" presId="urn:microsoft.com/office/officeart/2005/8/layout/pList1"/>
    <dgm:cxn modelId="{4E940D23-6E74-48EE-80E6-97307760C0C6}" srcId="{434ED32B-7F70-41DC-A1D3-21C3BD2B55EF}" destId="{AB454878-7A2B-4EC9-A65D-5D600786F8CD}" srcOrd="0" destOrd="0" parTransId="{42C1C4BC-0664-451A-B669-81F46C593198}" sibTransId="{057D6A79-1426-43B1-B2E1-52602E241A55}"/>
    <dgm:cxn modelId="{2AA5010A-BCD6-42F6-9728-EC1CA9E8F616}" srcId="{434ED32B-7F70-41DC-A1D3-21C3BD2B55EF}" destId="{BED6DE13-0099-4B5B-B145-D3B7C623B9C7}" srcOrd="2" destOrd="0" parTransId="{231EA3A0-BB96-4A48-856E-C67E0CD0459E}" sibTransId="{45B37025-E0B3-443D-8D5F-B6CDCF145EB2}"/>
    <dgm:cxn modelId="{F1108FB0-4A43-48E2-88A3-236356DCC97B}" type="presOf" srcId="{C98B3BB2-7F12-4356-8194-55625116160B}" destId="{7059B303-C68F-49EE-B1C7-421DDAB880D0}" srcOrd="0" destOrd="0" presId="urn:microsoft.com/office/officeart/2005/8/layout/pList1"/>
    <dgm:cxn modelId="{18B29DDA-2A1F-4C2B-94EB-5A13E7C3B21B}" type="presOf" srcId="{BED6DE13-0099-4B5B-B145-D3B7C623B9C7}" destId="{6D714315-9526-458B-A047-ED573C5B31F5}" srcOrd="0" destOrd="0" presId="urn:microsoft.com/office/officeart/2005/8/layout/pList1"/>
    <dgm:cxn modelId="{DEA923C4-CBC7-41A9-866D-60BF47FF3722}" type="presOf" srcId="{434ED32B-7F70-41DC-A1D3-21C3BD2B55EF}" destId="{576DABE6-FDAF-407A-AE68-0709CCE15052}" srcOrd="0" destOrd="0" presId="urn:microsoft.com/office/officeart/2005/8/layout/pList1"/>
    <dgm:cxn modelId="{77A74876-A72A-4DB4-A7EC-420AFA27D421}" type="presOf" srcId="{057D6A79-1426-43B1-B2E1-52602E241A55}" destId="{B30CEB6D-710C-43AF-B7CE-7085A74DC271}" srcOrd="0" destOrd="0" presId="urn:microsoft.com/office/officeart/2005/8/layout/pList1"/>
    <dgm:cxn modelId="{3F823948-600C-42BE-8AC1-E329DD5D9E54}" type="presParOf" srcId="{576DABE6-FDAF-407A-AE68-0709CCE15052}" destId="{FC2D5C4B-E806-4E07-A36E-38B7441593DF}" srcOrd="0" destOrd="0" presId="urn:microsoft.com/office/officeart/2005/8/layout/pList1"/>
    <dgm:cxn modelId="{435B01BA-2DD4-4CC7-8943-ECA0FA732EFC}" type="presParOf" srcId="{FC2D5C4B-E806-4E07-A36E-38B7441593DF}" destId="{8CB43CDE-1C4A-46DA-8E68-F55C3D664561}" srcOrd="0" destOrd="0" presId="urn:microsoft.com/office/officeart/2005/8/layout/pList1"/>
    <dgm:cxn modelId="{2CDE45FB-6E5B-4E1C-B236-063120FFE97F}" type="presParOf" srcId="{FC2D5C4B-E806-4E07-A36E-38B7441593DF}" destId="{10CDBD35-F53A-4629-8ACF-D14F47D602EA}" srcOrd="1" destOrd="0" presId="urn:microsoft.com/office/officeart/2005/8/layout/pList1"/>
    <dgm:cxn modelId="{505C7FD9-B2BC-4547-9758-2DE1AEF4BA8B}" type="presParOf" srcId="{576DABE6-FDAF-407A-AE68-0709CCE15052}" destId="{B30CEB6D-710C-43AF-B7CE-7085A74DC271}" srcOrd="1" destOrd="0" presId="urn:microsoft.com/office/officeart/2005/8/layout/pList1"/>
    <dgm:cxn modelId="{BD7F6499-0AEC-4CD7-91B2-7A91EC0A5D06}" type="presParOf" srcId="{576DABE6-FDAF-407A-AE68-0709CCE15052}" destId="{66D8C399-81B9-4410-8E5C-60C97BEDA7BD}" srcOrd="2" destOrd="0" presId="urn:microsoft.com/office/officeart/2005/8/layout/pList1"/>
    <dgm:cxn modelId="{BADE6686-9472-4333-8AAB-EC158538B19C}" type="presParOf" srcId="{66D8C399-81B9-4410-8E5C-60C97BEDA7BD}" destId="{7733E46C-9BC2-41B9-A70D-AA1D477A2DAC}" srcOrd="0" destOrd="0" presId="urn:microsoft.com/office/officeart/2005/8/layout/pList1"/>
    <dgm:cxn modelId="{C1552E4E-0DD7-4B27-8B2B-418B71091309}" type="presParOf" srcId="{66D8C399-81B9-4410-8E5C-60C97BEDA7BD}" destId="{7059B303-C68F-49EE-B1C7-421DDAB880D0}" srcOrd="1" destOrd="0" presId="urn:microsoft.com/office/officeart/2005/8/layout/pList1"/>
    <dgm:cxn modelId="{9B0C4A33-8C87-42FC-A624-82E9D5D72B3D}" type="presParOf" srcId="{576DABE6-FDAF-407A-AE68-0709CCE15052}" destId="{38220C02-C37F-4F65-8669-F23D9BA7F92F}" srcOrd="3" destOrd="0" presId="urn:microsoft.com/office/officeart/2005/8/layout/pList1"/>
    <dgm:cxn modelId="{2077CE11-B087-4D56-ABDB-31633FA41D75}" type="presParOf" srcId="{576DABE6-FDAF-407A-AE68-0709CCE15052}" destId="{CF8DBBCC-BAA9-4179-A750-2A23A5C19220}" srcOrd="4" destOrd="0" presId="urn:microsoft.com/office/officeart/2005/8/layout/pList1"/>
    <dgm:cxn modelId="{AA214E36-2E67-411E-8FF8-7A5272632CAB}" type="presParOf" srcId="{CF8DBBCC-BAA9-4179-A750-2A23A5C19220}" destId="{832140E0-8ABA-4689-B138-2494F44E094E}" srcOrd="0" destOrd="0" presId="urn:microsoft.com/office/officeart/2005/8/layout/pList1"/>
    <dgm:cxn modelId="{0CDE459F-C6EB-4DFF-A75C-2A99958D1B50}" type="presParOf" srcId="{CF8DBBCC-BAA9-4179-A750-2A23A5C19220}" destId="{6D714315-9526-458B-A047-ED573C5B31F5}"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43CDE-1C4A-46DA-8E68-F55C3D664561}">
      <dsp:nvSpPr>
        <dsp:cNvPr id="0" name=""/>
        <dsp:cNvSpPr/>
      </dsp:nvSpPr>
      <dsp:spPr>
        <a:xfrm>
          <a:off x="1509851" y="0"/>
          <a:ext cx="2332946" cy="153042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CDBD35-F53A-4629-8ACF-D14F47D602EA}">
      <dsp:nvSpPr>
        <dsp:cNvPr id="0" name=""/>
        <dsp:cNvSpPr/>
      </dsp:nvSpPr>
      <dsp:spPr>
        <a:xfrm>
          <a:off x="1107988" y="1541366"/>
          <a:ext cx="2221219" cy="824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th-TH" sz="2800" b="1" kern="1200" dirty="0" smtClean="0">
              <a:solidFill>
                <a:schemeClr val="tx1"/>
              </a:solidFill>
              <a:latin typeface="Angsana New" pitchFamily="18" charset="-34"/>
              <a:cs typeface="Angsana New" pitchFamily="18" charset="-34"/>
            </a:rPr>
            <a:t>เมาส์</a:t>
          </a:r>
          <a:endParaRPr lang="en-US" sz="2800" b="1" kern="1200" dirty="0">
            <a:solidFill>
              <a:schemeClr val="tx1"/>
            </a:solidFill>
            <a:latin typeface="Angsana New" pitchFamily="18" charset="-34"/>
            <a:cs typeface="Angsana New" pitchFamily="18" charset="-34"/>
          </a:endParaRPr>
        </a:p>
      </dsp:txBody>
      <dsp:txXfrm>
        <a:off x="1107988" y="1541366"/>
        <a:ext cx="2221219" cy="824072"/>
      </dsp:txXfrm>
    </dsp:sp>
    <dsp:sp modelId="{7733E46C-9BC2-41B9-A70D-AA1D477A2DAC}">
      <dsp:nvSpPr>
        <dsp:cNvPr id="0" name=""/>
        <dsp:cNvSpPr/>
      </dsp:nvSpPr>
      <dsp:spPr>
        <a:xfrm>
          <a:off x="4907622" y="0"/>
          <a:ext cx="2332946" cy="1530420"/>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59B303-C68F-49EE-B1C7-421DDAB880D0}">
      <dsp:nvSpPr>
        <dsp:cNvPr id="0" name=""/>
        <dsp:cNvSpPr/>
      </dsp:nvSpPr>
      <dsp:spPr>
        <a:xfrm>
          <a:off x="4169766" y="1546972"/>
          <a:ext cx="3570188" cy="866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th-TH" sz="2800" b="1" kern="1200" dirty="0" smtClean="0">
              <a:latin typeface="Angsana New" pitchFamily="18" charset="-34"/>
              <a:cs typeface="Angsana New" pitchFamily="18" charset="-34"/>
            </a:rPr>
            <a:t>จอสัมผัส</a:t>
          </a:r>
          <a:r>
            <a:rPr lang="th-TH" sz="2800" b="1" kern="1200" dirty="0" err="1" smtClean="0">
              <a:latin typeface="Angsana New" pitchFamily="18" charset="-34"/>
              <a:cs typeface="Angsana New" pitchFamily="18" charset="-34"/>
            </a:rPr>
            <a:t>แบบมัลติทัช</a:t>
          </a:r>
          <a:r>
            <a:rPr lang="th-TH" sz="2800" b="1" kern="1200" dirty="0" smtClean="0">
              <a:latin typeface="Angsana New" pitchFamily="18" charset="-34"/>
              <a:cs typeface="Angsana New" pitchFamily="18" charset="-34"/>
            </a:rPr>
            <a:t> </a:t>
          </a:r>
          <a:endParaRPr lang="en-US" sz="2800" b="1" kern="1200" dirty="0">
            <a:solidFill>
              <a:schemeClr val="tx1"/>
            </a:solidFill>
            <a:latin typeface="Angsana New" pitchFamily="18" charset="-34"/>
            <a:cs typeface="Angsana New" pitchFamily="18" charset="-34"/>
          </a:endParaRPr>
        </a:p>
      </dsp:txBody>
      <dsp:txXfrm>
        <a:off x="4169766" y="1546972"/>
        <a:ext cx="3570188" cy="866141"/>
      </dsp:txXfrm>
    </dsp:sp>
    <dsp:sp modelId="{832140E0-8ABA-4689-B138-2494F44E094E}">
      <dsp:nvSpPr>
        <dsp:cNvPr id="0" name=""/>
        <dsp:cNvSpPr/>
      </dsp:nvSpPr>
      <dsp:spPr>
        <a:xfrm>
          <a:off x="2948326" y="2598078"/>
          <a:ext cx="2332946" cy="1530420"/>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714315-9526-458B-A047-ED573C5B31F5}">
      <dsp:nvSpPr>
        <dsp:cNvPr id="0" name=""/>
        <dsp:cNvSpPr/>
      </dsp:nvSpPr>
      <dsp:spPr>
        <a:xfrm>
          <a:off x="3004190" y="4128498"/>
          <a:ext cx="2221219" cy="824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th-TH" sz="2800" b="1" kern="1200" dirty="0" smtClean="0">
              <a:latin typeface="Angsana New" pitchFamily="18" charset="-34"/>
              <a:cs typeface="Angsana New" pitchFamily="18" charset="-34"/>
            </a:rPr>
            <a:t>แผ่นสัมผัส </a:t>
          </a:r>
          <a:endParaRPr lang="en-US" sz="2800" b="1" kern="1200" dirty="0">
            <a:solidFill>
              <a:schemeClr val="tx1"/>
            </a:solidFill>
            <a:latin typeface="Angsana New" pitchFamily="18" charset="-34"/>
            <a:cs typeface="Angsana New" pitchFamily="18" charset="-34"/>
          </a:endParaRPr>
        </a:p>
      </dsp:txBody>
      <dsp:txXfrm>
        <a:off x="3004190" y="4128498"/>
        <a:ext cx="2221219" cy="82407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08DB98-039C-4E2E-ACE2-67154E366047}" type="datetimeFigureOut">
              <a:rPr lang="en-US" smtClean="0"/>
              <a:t>7/14/2019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51A43F-E11C-4EDD-9B69-DF2399121347}" type="slidenum">
              <a:rPr lang="en-US" smtClean="0"/>
              <a:t>‹#›</a:t>
            </a:fld>
            <a:endParaRPr lang="en-US" dirty="0"/>
          </a:p>
        </p:txBody>
      </p:sp>
    </p:spTree>
    <p:extLst>
      <p:ext uri="{BB962C8B-B14F-4D97-AF65-F5344CB8AC3E}">
        <p14:creationId xmlns:p14="http://schemas.microsoft.com/office/powerpoint/2010/main" val="3861407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a:t>
            </a:fld>
            <a:endParaRPr lang="en-US" dirty="0"/>
          </a:p>
        </p:txBody>
      </p:sp>
    </p:spTree>
    <p:extLst>
      <p:ext uri="{BB962C8B-B14F-4D97-AF65-F5344CB8AC3E}">
        <p14:creationId xmlns:p14="http://schemas.microsoft.com/office/powerpoint/2010/main" val="3307156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None/>
            </a:pPr>
            <a:r>
              <a:rPr lang="en-US" sz="1200" dirty="0" smtClean="0"/>
              <a:t>Bar code readers or bar code scanners (Key Term) </a:t>
            </a:r>
          </a:p>
          <a:p>
            <a:pPr eaLnBrk="1" hangingPunct="1">
              <a:spcBef>
                <a:spcPct val="0"/>
              </a:spcBef>
              <a:buFontTx/>
              <a:buNone/>
            </a:pPr>
            <a:endParaRPr lang="en-US" sz="1200" dirty="0" smtClean="0"/>
          </a:p>
          <a:p>
            <a:pPr eaLnBrk="1" hangingPunct="1">
              <a:spcBef>
                <a:spcPct val="0"/>
              </a:spcBef>
              <a:buFontTx/>
              <a:buNone/>
            </a:pPr>
            <a:r>
              <a:rPr lang="en-US" sz="1200" dirty="0" smtClean="0"/>
              <a:t>You see these devices at the grocery store</a:t>
            </a:r>
          </a:p>
          <a:p>
            <a:pPr lvl="1" eaLnBrk="1" hangingPunct="1">
              <a:spcBef>
                <a:spcPct val="0"/>
              </a:spcBef>
              <a:buFontTx/>
              <a:buChar char="•"/>
            </a:pPr>
            <a:r>
              <a:rPr lang="en-US" sz="1200" dirty="0" smtClean="0"/>
              <a:t>Wand reader (key term) or platform scanner (key term) </a:t>
            </a:r>
          </a:p>
          <a:p>
            <a:pPr lvl="1" eaLnBrk="1" hangingPunct="1">
              <a:spcBef>
                <a:spcPct val="0"/>
              </a:spcBef>
              <a:buFontTx/>
              <a:buChar char="•"/>
            </a:pPr>
            <a:r>
              <a:rPr lang="en-US" sz="1200" dirty="0" smtClean="0"/>
              <a:t>Reads bar codes or vertical zebra striped marks printed on product containers </a:t>
            </a:r>
          </a:p>
          <a:p>
            <a:pPr lvl="2" eaLnBrk="1" hangingPunct="1">
              <a:spcBef>
                <a:spcPct val="0"/>
              </a:spcBef>
              <a:buFontTx/>
              <a:buChar char="•"/>
            </a:pPr>
            <a:r>
              <a:rPr lang="en-US" sz="1200" dirty="0" smtClean="0"/>
              <a:t>Products have a UPC (Universal Product Code) (Key Term)</a:t>
            </a:r>
          </a:p>
          <a:p>
            <a:pPr lvl="2" eaLnBrk="1" hangingPunct="1">
              <a:spcBef>
                <a:spcPct val="0"/>
              </a:spcBef>
              <a:buFontTx/>
              <a:buChar char="•"/>
            </a:pPr>
            <a:r>
              <a:rPr lang="en-US" sz="1200" dirty="0" err="1" smtClean="0"/>
              <a:t>MaxiCode</a:t>
            </a:r>
            <a:r>
              <a:rPr lang="en-US" sz="1200" dirty="0" smtClean="0"/>
              <a:t> (key term) used for routing and</a:t>
            </a:r>
            <a:r>
              <a:rPr lang="en-US" sz="1200" baseline="0" dirty="0" smtClean="0"/>
              <a:t> tracing packages</a:t>
            </a:r>
          </a:p>
          <a:p>
            <a:pPr lvl="2" eaLnBrk="1" hangingPunct="1">
              <a:spcBef>
                <a:spcPct val="0"/>
              </a:spcBef>
              <a:buFontTx/>
              <a:buChar char="•"/>
            </a:pPr>
            <a:r>
              <a:rPr lang="en-US" sz="1200" baseline="0" dirty="0" smtClean="0"/>
              <a:t>QR code (key term) provides consumer information</a:t>
            </a:r>
          </a:p>
          <a:p>
            <a:pPr lvl="2" eaLnBrk="1" hangingPunct="1">
              <a:spcBef>
                <a:spcPct val="0"/>
              </a:spcBef>
              <a:buFontTx/>
              <a:buNone/>
            </a:pPr>
            <a:endParaRPr lang="en-US" sz="1200" dirty="0" smtClean="0"/>
          </a:p>
          <a:p>
            <a:pPr lvl="0" eaLnBrk="1" hangingPunct="1">
              <a:spcBef>
                <a:spcPct val="0"/>
              </a:spcBef>
              <a:buFontTx/>
              <a:buChar char="•"/>
            </a:pPr>
            <a:r>
              <a:rPr lang="en-US" sz="1200" dirty="0" smtClean="0"/>
              <a:t>RFID</a:t>
            </a:r>
            <a:r>
              <a:rPr lang="en-US" sz="1200" baseline="0" dirty="0" smtClean="0"/>
              <a:t> (radio frequency identification) tags are tiny chips embedded for tracking. Read by RFID readers (key term) </a:t>
            </a:r>
            <a:endParaRPr lang="en-US" sz="1200" dirty="0" smtClean="0"/>
          </a:p>
          <a:p>
            <a:pPr eaLnBrk="1" hangingPunct="1">
              <a:spcBef>
                <a:spcPct val="0"/>
              </a:spcBef>
              <a:buFontTx/>
              <a:buChar char="•"/>
            </a:pPr>
            <a:r>
              <a:rPr lang="en-US" sz="1200" dirty="0" smtClean="0"/>
              <a:t>Character and mark recognition devices are scanners that recognize special characters &amp; marks </a:t>
            </a:r>
          </a:p>
          <a:p>
            <a:pPr lvl="1" eaLnBrk="1" hangingPunct="1">
              <a:spcBef>
                <a:spcPct val="0"/>
              </a:spcBef>
              <a:buFontTx/>
              <a:buChar char="•"/>
            </a:pPr>
            <a:r>
              <a:rPr lang="en-US" sz="1200" dirty="0" smtClean="0"/>
              <a:t>MICR (key term)– used by banks to read magnetically encoded characters on the bottom</a:t>
            </a:r>
            <a:r>
              <a:rPr lang="en-US" sz="1200" baseline="0" dirty="0" smtClean="0"/>
              <a:t> of checks and deposit slips</a:t>
            </a:r>
            <a:r>
              <a:rPr lang="en-US" sz="1200" dirty="0" smtClean="0"/>
              <a:t>; numbers are read by a reader/sorter </a:t>
            </a:r>
          </a:p>
          <a:p>
            <a:pPr lvl="1" eaLnBrk="1" hangingPunct="1">
              <a:spcBef>
                <a:spcPct val="0"/>
              </a:spcBef>
              <a:buFontTx/>
              <a:buChar char="•"/>
            </a:pPr>
            <a:r>
              <a:rPr lang="en-US" sz="1200" dirty="0" smtClean="0"/>
              <a:t>OCR (key term)– specially preprinted characters are read by OCR devices such as wand scanners, read price tags</a:t>
            </a:r>
          </a:p>
          <a:p>
            <a:pPr lvl="1" eaLnBrk="1" hangingPunct="1">
              <a:spcBef>
                <a:spcPct val="0"/>
              </a:spcBef>
              <a:buFontTx/>
              <a:buChar char="•"/>
            </a:pPr>
            <a:r>
              <a:rPr lang="en-US" sz="1200" dirty="0" smtClean="0"/>
              <a:t>OMR (key term) (also called mark sensing) – devices sense the presence or absence of marks, common for standardized and multiple choice test scoring</a:t>
            </a:r>
          </a:p>
          <a:p>
            <a:endParaRPr lang="en-US" sz="1200" dirty="0"/>
          </a:p>
        </p:txBody>
      </p:sp>
      <p:sp>
        <p:nvSpPr>
          <p:cNvPr id="4" name="Slide Number Placeholder 3"/>
          <p:cNvSpPr>
            <a:spLocks noGrp="1"/>
          </p:cNvSpPr>
          <p:nvPr>
            <p:ph type="sldNum" sz="quarter" idx="10"/>
          </p:nvPr>
        </p:nvSpPr>
        <p:spPr/>
        <p:txBody>
          <a:bodyPr/>
          <a:lstStyle/>
          <a:p>
            <a:fld id="{698C3BD6-6E9E-4EC5-9EB7-9EF59D084D06}" type="slidenum">
              <a:rPr lang="en-US" smtClean="0"/>
              <a:t>11</a:t>
            </a:fld>
            <a:endParaRPr lang="en-US" dirty="0"/>
          </a:p>
        </p:txBody>
      </p:sp>
    </p:spTree>
    <p:extLst>
      <p:ext uri="{BB962C8B-B14F-4D97-AF65-F5344CB8AC3E}">
        <p14:creationId xmlns:p14="http://schemas.microsoft.com/office/powerpoint/2010/main" val="62000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None/>
            </a:pPr>
            <a:r>
              <a:rPr lang="en-US" dirty="0" smtClean="0"/>
              <a:t>Imaging capturing devices create or capture original images </a:t>
            </a:r>
          </a:p>
          <a:p>
            <a:pPr eaLnBrk="1" hangingPunct="1">
              <a:spcBef>
                <a:spcPct val="0"/>
              </a:spcBef>
              <a:buFontTx/>
              <a:buNone/>
            </a:pPr>
            <a:endParaRPr lang="en-US" dirty="0" smtClean="0"/>
          </a:p>
          <a:p>
            <a:pPr lvl="1" eaLnBrk="1" hangingPunct="1">
              <a:spcBef>
                <a:spcPct val="0"/>
              </a:spcBef>
              <a:buFontTx/>
              <a:buChar char="•"/>
            </a:pPr>
            <a:r>
              <a:rPr lang="en-US" dirty="0" smtClean="0"/>
              <a:t>Digital cameras (key term) –  similar to traditional cameras except images are recorded digitally on disk or a camera’s memory </a:t>
            </a:r>
          </a:p>
          <a:p>
            <a:pPr lvl="1" eaLnBrk="1" hangingPunct="1">
              <a:spcBef>
                <a:spcPct val="0"/>
              </a:spcBef>
              <a:buFontTx/>
              <a:buChar char="•"/>
            </a:pPr>
            <a:endParaRPr lang="en-US" dirty="0" smtClean="0"/>
          </a:p>
          <a:p>
            <a:pPr lvl="1" eaLnBrk="1" hangingPunct="1">
              <a:spcBef>
                <a:spcPct val="0"/>
              </a:spcBef>
              <a:buFontTx/>
              <a:buChar char="•"/>
            </a:pPr>
            <a:r>
              <a:rPr lang="en-US" dirty="0" smtClean="0"/>
              <a:t>Webcams (key term) – also referred to as web cameras are specialized digital video cameras that capture images and send them to a computer to broadcast over the Internet</a:t>
            </a:r>
          </a:p>
          <a:p>
            <a:pPr lvl="2" eaLnBrk="1" hangingPunct="1">
              <a:spcBef>
                <a:spcPct val="0"/>
              </a:spcBef>
              <a:buFontTx/>
              <a:buChar char="•"/>
            </a:pPr>
            <a:r>
              <a:rPr lang="en-US" dirty="0" smtClean="0"/>
              <a:t>Built into smartphones</a:t>
            </a:r>
            <a:r>
              <a:rPr lang="en-US" baseline="0" dirty="0" smtClean="0"/>
              <a:t> and tablets</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12</a:t>
            </a:fld>
            <a:endParaRPr lang="en-US" dirty="0"/>
          </a:p>
        </p:txBody>
      </p:sp>
    </p:spTree>
    <p:extLst>
      <p:ext uri="{BB962C8B-B14F-4D97-AF65-F5344CB8AC3E}">
        <p14:creationId xmlns:p14="http://schemas.microsoft.com/office/powerpoint/2010/main" val="1149057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None/>
            </a:pPr>
            <a:r>
              <a:rPr lang="en-US" dirty="0" smtClean="0"/>
              <a:t>Audio output devices convert sound into a form that can be processed by the system unit</a:t>
            </a:r>
          </a:p>
          <a:p>
            <a:pPr eaLnBrk="1" hangingPunct="1">
              <a:spcBef>
                <a:spcPct val="0"/>
              </a:spcBef>
              <a:buFontTx/>
              <a:buNone/>
            </a:pPr>
            <a:endParaRPr lang="en-US" dirty="0" smtClean="0"/>
          </a:p>
          <a:p>
            <a:pPr eaLnBrk="1" hangingPunct="1">
              <a:spcBef>
                <a:spcPct val="0"/>
              </a:spcBef>
              <a:buFontTx/>
              <a:buNone/>
            </a:pPr>
            <a:r>
              <a:rPr lang="en-US" dirty="0" smtClean="0"/>
              <a:t>Microphone is the most popular device</a:t>
            </a:r>
          </a:p>
          <a:p>
            <a:pPr eaLnBrk="1" hangingPunct="1">
              <a:spcBef>
                <a:spcPct val="0"/>
              </a:spcBef>
              <a:buFontTx/>
              <a:buNone/>
            </a:pPr>
            <a:endParaRPr lang="en-US" dirty="0" smtClean="0"/>
          </a:p>
          <a:p>
            <a:pPr eaLnBrk="1" hangingPunct="1">
              <a:spcBef>
                <a:spcPct val="0"/>
              </a:spcBef>
              <a:buFontTx/>
              <a:buNone/>
            </a:pPr>
            <a:r>
              <a:rPr lang="en-US" dirty="0" smtClean="0"/>
              <a:t>Voice recognition systems (key term) </a:t>
            </a:r>
          </a:p>
          <a:p>
            <a:pPr lvl="1" eaLnBrk="1" hangingPunct="1">
              <a:spcBef>
                <a:spcPct val="0"/>
              </a:spcBef>
              <a:buFontTx/>
              <a:buChar char="•"/>
            </a:pPr>
            <a:r>
              <a:rPr lang="en-US" dirty="0" smtClean="0"/>
              <a:t>Microphone, bundled with sound card and software</a:t>
            </a:r>
          </a:p>
          <a:p>
            <a:pPr lvl="1" eaLnBrk="1" hangingPunct="1">
              <a:spcBef>
                <a:spcPct val="0"/>
              </a:spcBef>
              <a:buFontTx/>
              <a:buChar char="•"/>
            </a:pPr>
            <a:r>
              <a:rPr lang="en-US" dirty="0" smtClean="0"/>
              <a:t>Some can translate from one language to another</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13</a:t>
            </a:fld>
            <a:endParaRPr lang="en-US" dirty="0"/>
          </a:p>
        </p:txBody>
      </p:sp>
    </p:spTree>
    <p:extLst>
      <p:ext uri="{BB962C8B-B14F-4D97-AF65-F5344CB8AC3E}">
        <p14:creationId xmlns:p14="http://schemas.microsoft.com/office/powerpoint/2010/main" val="3825242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None/>
            </a:pPr>
            <a:r>
              <a:rPr lang="en-US" dirty="0" smtClean="0"/>
              <a:t>Output (key term) is process data or information </a:t>
            </a:r>
          </a:p>
          <a:p>
            <a:pPr eaLnBrk="1" hangingPunct="1">
              <a:spcBef>
                <a:spcPct val="0"/>
              </a:spcBef>
              <a:buFontTx/>
              <a:buChar char="•"/>
            </a:pPr>
            <a:r>
              <a:rPr lang="en-US" dirty="0" smtClean="0"/>
              <a:t>Converts machine-readable information into people-readable form</a:t>
            </a:r>
          </a:p>
          <a:p>
            <a:pPr eaLnBrk="1" hangingPunct="1">
              <a:spcBef>
                <a:spcPct val="0"/>
              </a:spcBef>
              <a:buFontTx/>
              <a:buChar char="•"/>
            </a:pPr>
            <a:r>
              <a:rPr lang="en-US" dirty="0" smtClean="0"/>
              <a:t>Most common output types – text, graphics, photos, audio, and video</a:t>
            </a:r>
          </a:p>
          <a:p>
            <a:pPr eaLnBrk="1" hangingPunct="1">
              <a:spcBef>
                <a:spcPct val="0"/>
              </a:spcBef>
              <a:buFontTx/>
              <a:buNone/>
            </a:pPr>
            <a:endParaRPr lang="en-US" dirty="0" smtClean="0"/>
          </a:p>
          <a:p>
            <a:pPr eaLnBrk="1" hangingPunct="1">
              <a:spcBef>
                <a:spcPct val="0"/>
              </a:spcBef>
              <a:buFontTx/>
              <a:buNone/>
            </a:pPr>
            <a:r>
              <a:rPr lang="en-US" dirty="0" smtClean="0"/>
              <a:t>Output device is any hardware used to provide or to create output</a:t>
            </a:r>
          </a:p>
          <a:p>
            <a:pPr eaLnBrk="1" hangingPunct="1">
              <a:spcBef>
                <a:spcPct val="0"/>
              </a:spcBef>
              <a:buFontTx/>
              <a:buNone/>
            </a:pPr>
            <a:endParaRPr lang="en-US" dirty="0" smtClean="0"/>
          </a:p>
          <a:p>
            <a:pPr eaLnBrk="1" hangingPunct="1">
              <a:spcBef>
                <a:spcPct val="0"/>
              </a:spcBef>
              <a:buFontTx/>
              <a:buChar char="•"/>
            </a:pPr>
            <a:r>
              <a:rPr lang="en-US" dirty="0" smtClean="0"/>
              <a:t>The most widely used output devices (key term) are monitors, printer, and audio-output devices </a:t>
            </a:r>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14</a:t>
            </a:fld>
            <a:endParaRPr lang="en-US" dirty="0"/>
          </a:p>
        </p:txBody>
      </p:sp>
    </p:spTree>
    <p:extLst>
      <p:ext uri="{BB962C8B-B14F-4D97-AF65-F5344CB8AC3E}">
        <p14:creationId xmlns:p14="http://schemas.microsoft.com/office/powerpoint/2010/main" val="504220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Monitors are commonly called display screens (Key Term) and the output is referred to as soft copy (key term)</a:t>
            </a:r>
          </a:p>
          <a:p>
            <a:pPr eaLnBrk="1" hangingPunct="1">
              <a:spcBef>
                <a:spcPct val="0"/>
              </a:spcBef>
              <a:buFontTx/>
              <a:buChar char="•"/>
            </a:pPr>
            <a:endParaRPr lang="en-US" dirty="0" smtClean="0"/>
          </a:p>
          <a:p>
            <a:pPr eaLnBrk="1" hangingPunct="1">
              <a:spcBef>
                <a:spcPct val="0"/>
              </a:spcBef>
              <a:buFontTx/>
              <a:buNone/>
            </a:pPr>
            <a:r>
              <a:rPr lang="en-US" dirty="0" smtClean="0"/>
              <a:t>Standards indicate screen quality (resolution).  Some monitors are used on the desktop, others are portable.</a:t>
            </a:r>
          </a:p>
          <a:p>
            <a:pPr eaLnBrk="1" hangingPunct="1">
              <a:spcBef>
                <a:spcPct val="0"/>
              </a:spcBef>
              <a:buFontTx/>
              <a:buNone/>
            </a:pPr>
            <a:endParaRPr lang="en-US" dirty="0" smtClean="0"/>
          </a:p>
          <a:p>
            <a:pPr eaLnBrk="1" hangingPunct="1">
              <a:spcBef>
                <a:spcPct val="0"/>
              </a:spcBef>
              <a:buFontTx/>
              <a:buNone/>
            </a:pPr>
            <a:r>
              <a:rPr lang="en-US" dirty="0" smtClean="0"/>
              <a:t>Features – most important is clarity (Key Term)</a:t>
            </a:r>
          </a:p>
          <a:p>
            <a:pPr lvl="1" eaLnBrk="1" hangingPunct="1">
              <a:spcBef>
                <a:spcPct val="0"/>
              </a:spcBef>
              <a:buFontTx/>
              <a:buChar char="•"/>
            </a:pPr>
            <a:r>
              <a:rPr lang="en-US" dirty="0" smtClean="0"/>
              <a:t>Clarity (key term) – quality</a:t>
            </a:r>
            <a:r>
              <a:rPr lang="en-US" baseline="0" dirty="0" smtClean="0"/>
              <a:t> and sharpness of the displayed images</a:t>
            </a:r>
            <a:endParaRPr lang="en-US" dirty="0" smtClean="0"/>
          </a:p>
          <a:p>
            <a:pPr lvl="1" eaLnBrk="1" hangingPunct="1">
              <a:spcBef>
                <a:spcPct val="0"/>
              </a:spcBef>
              <a:buFontTx/>
              <a:buChar char="•"/>
            </a:pPr>
            <a:r>
              <a:rPr lang="en-US" dirty="0" smtClean="0"/>
              <a:t>Resolution (key term) – one of the most important features; images are formed on a monitor by a series of dots or pixels (picture elements) (Key Term)</a:t>
            </a:r>
          </a:p>
          <a:p>
            <a:pPr lvl="1" eaLnBrk="1" hangingPunct="1">
              <a:spcBef>
                <a:spcPct val="0"/>
              </a:spcBef>
              <a:buFontTx/>
              <a:buChar char="•"/>
            </a:pPr>
            <a:r>
              <a:rPr lang="en-US" dirty="0" smtClean="0"/>
              <a:t>Dot (pixel) pitch (Key Term) – the distance between each pixel; most newer monitors have a dot pitch of .30 mm (30/100</a:t>
            </a:r>
            <a:r>
              <a:rPr lang="en-US" baseline="30000" dirty="0" smtClean="0"/>
              <a:t>th</a:t>
            </a:r>
            <a:r>
              <a:rPr lang="en-US" dirty="0" smtClean="0"/>
              <a:t> of a millimeter) or less</a:t>
            </a:r>
          </a:p>
          <a:p>
            <a:pPr lvl="1" eaLnBrk="1" hangingPunct="1">
              <a:spcBef>
                <a:spcPct val="0"/>
              </a:spcBef>
              <a:buFontTx/>
              <a:buChar char="•"/>
            </a:pPr>
            <a:r>
              <a:rPr lang="en-US" dirty="0" smtClean="0"/>
              <a:t>Contrast ratios</a:t>
            </a:r>
            <a:r>
              <a:rPr lang="en-US" baseline="0" dirty="0" smtClean="0"/>
              <a:t> (key term) – monitor’s ability to display color</a:t>
            </a:r>
            <a:endParaRPr lang="en-US" dirty="0" smtClean="0"/>
          </a:p>
          <a:p>
            <a:pPr lvl="1" eaLnBrk="1" hangingPunct="1">
              <a:spcBef>
                <a:spcPct val="0"/>
              </a:spcBef>
              <a:buFontTx/>
              <a:buChar char="•"/>
            </a:pPr>
            <a:r>
              <a:rPr lang="en-US" dirty="0" smtClean="0"/>
              <a:t>Size (key term) – or active</a:t>
            </a:r>
            <a:r>
              <a:rPr lang="en-US" baseline="0" dirty="0" smtClean="0"/>
              <a:t> display area</a:t>
            </a:r>
            <a:r>
              <a:rPr lang="en-US" dirty="0" smtClean="0"/>
              <a:t> is measured by the diagonal length of a monitor’s viewing area </a:t>
            </a:r>
          </a:p>
          <a:p>
            <a:pPr lvl="2" eaLnBrk="1" hangingPunct="1">
              <a:spcBef>
                <a:spcPct val="0"/>
              </a:spcBef>
              <a:buFontTx/>
              <a:buChar char="•"/>
            </a:pPr>
            <a:r>
              <a:rPr lang="en-US" dirty="0" smtClean="0"/>
              <a:t>Common sizes are 15, 17, 19, 21, and 24 inches</a:t>
            </a:r>
          </a:p>
          <a:p>
            <a:pPr lvl="1" eaLnBrk="1" hangingPunct="1">
              <a:spcBef>
                <a:spcPct val="0"/>
              </a:spcBef>
              <a:buFontTx/>
              <a:buChar char="•"/>
            </a:pPr>
            <a:r>
              <a:rPr lang="en-US" dirty="0" smtClean="0"/>
              <a:t>Aspect ratio (key term)– determined by the width of a monitor divided</a:t>
            </a:r>
            <a:r>
              <a:rPr lang="en-US" baseline="0" dirty="0" smtClean="0"/>
              <a:t> by its height.  Common aspect ratios for monitors are 4:3 (standard) and 16:10 (wide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15</a:t>
            </a:fld>
            <a:endParaRPr lang="en-US" dirty="0"/>
          </a:p>
        </p:txBody>
      </p:sp>
    </p:spTree>
    <p:extLst>
      <p:ext uri="{BB962C8B-B14F-4D97-AF65-F5344CB8AC3E}">
        <p14:creationId xmlns:p14="http://schemas.microsoft.com/office/powerpoint/2010/main" val="1593597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None/>
            </a:pPr>
            <a:r>
              <a:rPr lang="en-US" dirty="0" smtClean="0"/>
              <a:t>Flat-Panel Monitors (key term) – are most widely used.</a:t>
            </a:r>
          </a:p>
          <a:p>
            <a:pPr lvl="1" eaLnBrk="1" hangingPunct="1">
              <a:spcBef>
                <a:spcPct val="0"/>
              </a:spcBef>
              <a:buFontTx/>
              <a:buChar char="•"/>
            </a:pPr>
            <a:r>
              <a:rPr lang="en-US" dirty="0" smtClean="0"/>
              <a:t>Require less</a:t>
            </a:r>
            <a:r>
              <a:rPr lang="en-US" baseline="0" dirty="0" smtClean="0"/>
              <a:t> power to operate</a:t>
            </a:r>
          </a:p>
          <a:p>
            <a:pPr lvl="1" eaLnBrk="1" hangingPunct="1">
              <a:spcBef>
                <a:spcPct val="0"/>
              </a:spcBef>
              <a:buFontTx/>
              <a:buChar char="•"/>
            </a:pPr>
            <a:r>
              <a:rPr lang="en-US" baseline="0" dirty="0" smtClean="0"/>
              <a:t>Portable and thin</a:t>
            </a:r>
          </a:p>
          <a:p>
            <a:pPr lvl="1" eaLnBrk="1" hangingPunct="1">
              <a:spcBef>
                <a:spcPct val="0"/>
              </a:spcBef>
              <a:buFontTx/>
              <a:buChar char="•"/>
            </a:pPr>
            <a:r>
              <a:rPr lang="en-US" baseline="0" dirty="0" smtClean="0"/>
              <a:t>Most are backlit</a:t>
            </a:r>
          </a:p>
          <a:p>
            <a:pPr lvl="0" eaLnBrk="1" hangingPunct="1">
              <a:spcBef>
                <a:spcPct val="0"/>
              </a:spcBef>
              <a:buFontTx/>
              <a:buNone/>
            </a:pPr>
            <a:endParaRPr lang="en-US" baseline="0" dirty="0" smtClean="0"/>
          </a:p>
          <a:p>
            <a:pPr lvl="0" eaLnBrk="1" hangingPunct="1">
              <a:spcBef>
                <a:spcPct val="0"/>
              </a:spcBef>
              <a:buFontTx/>
              <a:buNone/>
            </a:pPr>
            <a:endParaRPr lang="en-US" baseline="0" dirty="0" smtClean="0"/>
          </a:p>
          <a:p>
            <a:pPr lvl="0" eaLnBrk="1" hangingPunct="1">
              <a:spcBef>
                <a:spcPct val="0"/>
              </a:spcBef>
              <a:buFontTx/>
              <a:buNone/>
            </a:pPr>
            <a:r>
              <a:rPr lang="en-US" baseline="0" dirty="0" smtClean="0"/>
              <a:t>E-Book – also called e-book readers (key term) are handheld, book sized; cost less than publishing and delivery of printed material</a:t>
            </a:r>
            <a:endParaRPr lang="en-US" dirty="0" smtClean="0"/>
          </a:p>
          <a:p>
            <a:pPr marL="457200" marR="0" lvl="1" indent="0" algn="l" defTabSz="914400" rtl="0" eaLnBrk="1" fontAlgn="auto" latinLnBrk="0" hangingPunct="1">
              <a:lnSpc>
                <a:spcPct val="100000"/>
              </a:lnSpc>
              <a:spcBef>
                <a:spcPct val="0"/>
              </a:spcBef>
              <a:spcAft>
                <a:spcPts val="0"/>
              </a:spcAft>
              <a:buClrTx/>
              <a:buSzTx/>
              <a:buFontTx/>
              <a:buNone/>
              <a:tabLst/>
              <a:defRPr/>
            </a:pPr>
            <a:r>
              <a:rPr lang="en-US" dirty="0" smtClean="0"/>
              <a:t/>
            </a:r>
            <a:br>
              <a:rPr lang="en-US" dirty="0" smtClean="0"/>
            </a:br>
            <a:endParaRPr lang="en-US" dirty="0" smtClean="0"/>
          </a:p>
        </p:txBody>
      </p:sp>
      <p:sp>
        <p:nvSpPr>
          <p:cNvPr id="4" name="Slide Number Placeholder 3"/>
          <p:cNvSpPr>
            <a:spLocks noGrp="1"/>
          </p:cNvSpPr>
          <p:nvPr>
            <p:ph type="sldNum" sz="quarter" idx="10"/>
          </p:nvPr>
        </p:nvSpPr>
        <p:spPr/>
        <p:txBody>
          <a:bodyPr/>
          <a:lstStyle/>
          <a:p>
            <a:fld id="{698C3BD6-6E9E-4EC5-9EB7-9EF59D084D06}" type="slidenum">
              <a:rPr lang="en-US" smtClean="0"/>
              <a:t>16</a:t>
            </a:fld>
            <a:endParaRPr lang="en-US" dirty="0"/>
          </a:p>
        </p:txBody>
      </p:sp>
    </p:spTree>
    <p:extLst>
      <p:ext uri="{BB962C8B-B14F-4D97-AF65-F5344CB8AC3E}">
        <p14:creationId xmlns:p14="http://schemas.microsoft.com/office/powerpoint/2010/main" val="594952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eaLnBrk="1" hangingPunct="1">
              <a:spcBef>
                <a:spcPct val="0"/>
              </a:spcBef>
              <a:buFontTx/>
              <a:buChar char="•"/>
            </a:pPr>
            <a:r>
              <a:rPr lang="en-US" dirty="0" smtClean="0"/>
              <a:t>Digital whiteboards – specialized devices with a large display connected to a computer or projector.  The computer’s desktop is displayed on the digital whiteboard and controlled using a</a:t>
            </a:r>
            <a:r>
              <a:rPr lang="en-US" baseline="0" dirty="0" smtClean="0"/>
              <a:t> special pen, a finger, or some other type of device.  Digital whiteboards are used in classrooms and corporate boardrooms.</a:t>
            </a:r>
            <a:endParaRPr lang="en-US" dirty="0" smtClean="0"/>
          </a:p>
          <a:p>
            <a:pPr lvl="0" eaLnBrk="1" hangingPunct="1">
              <a:spcBef>
                <a:spcPct val="0"/>
              </a:spcBef>
              <a:buFontTx/>
              <a:buChar char="•"/>
            </a:pPr>
            <a:r>
              <a:rPr lang="en-US" dirty="0" smtClean="0"/>
              <a:t>HDTV – merger of microcomputer and TV called PC/TV; output is digital so can freeze video sequences to create high-quality still images</a:t>
            </a:r>
          </a:p>
          <a:p>
            <a:pPr lvl="0" eaLnBrk="1" hangingPunct="1">
              <a:spcBef>
                <a:spcPct val="0"/>
              </a:spcBef>
              <a:buFontTx/>
              <a:buChar char="•"/>
            </a:pPr>
            <a:r>
              <a:rPr lang="en-US" dirty="0" smtClean="0"/>
              <a:t>Cathode-ray tubes (CRTs) (key term) – older technology monitors</a:t>
            </a:r>
            <a:r>
              <a:rPr lang="en-US" baseline="0" dirty="0" smtClean="0"/>
              <a:t> that have been replaced by flat-screens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17</a:t>
            </a:fld>
            <a:endParaRPr lang="en-US" dirty="0"/>
          </a:p>
        </p:txBody>
      </p:sp>
    </p:spTree>
    <p:extLst>
      <p:ext uri="{BB962C8B-B14F-4D97-AF65-F5344CB8AC3E}">
        <p14:creationId xmlns:p14="http://schemas.microsoft.com/office/powerpoint/2010/main" val="1552408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smtClean="0"/>
              <a:t>Printers (key term) translate information that has been processed by the system unit and present the information on paper </a:t>
            </a:r>
          </a:p>
          <a:p>
            <a:pPr eaLnBrk="1" hangingPunct="1">
              <a:spcBef>
                <a:spcPct val="0"/>
              </a:spcBef>
              <a:buFontTx/>
              <a:buChar char="•"/>
            </a:pPr>
            <a:r>
              <a:rPr lang="en-US" dirty="0" smtClean="0"/>
              <a:t>Output is called hard copy</a:t>
            </a:r>
          </a:p>
          <a:p>
            <a:pPr eaLnBrk="1" hangingPunct="1">
              <a:spcBef>
                <a:spcPct val="0"/>
              </a:spcBef>
              <a:buFontTx/>
              <a:buChar char="•"/>
            </a:pPr>
            <a:r>
              <a:rPr lang="en-US" dirty="0" smtClean="0"/>
              <a:t>Features</a:t>
            </a:r>
          </a:p>
          <a:p>
            <a:pPr lvl="1" eaLnBrk="1" hangingPunct="1">
              <a:spcBef>
                <a:spcPct val="0"/>
              </a:spcBef>
              <a:buFontTx/>
              <a:buChar char="•"/>
            </a:pPr>
            <a:r>
              <a:rPr lang="en-US" dirty="0" smtClean="0"/>
              <a:t>Resolution (key term) – measures the clarity of images produced </a:t>
            </a:r>
          </a:p>
          <a:p>
            <a:pPr lvl="2" eaLnBrk="1" hangingPunct="1">
              <a:spcBef>
                <a:spcPct val="0"/>
              </a:spcBef>
              <a:buFontTx/>
              <a:buChar char="•"/>
            </a:pPr>
            <a:r>
              <a:rPr lang="en-US" dirty="0" smtClean="0"/>
              <a:t>Measured in dots-per-inch (dpi) (Key Term)</a:t>
            </a:r>
          </a:p>
          <a:p>
            <a:pPr lvl="2" eaLnBrk="1" hangingPunct="1">
              <a:spcBef>
                <a:spcPct val="0"/>
              </a:spcBef>
              <a:buFontTx/>
              <a:buChar char="•"/>
            </a:pPr>
            <a:r>
              <a:rPr lang="en-US" dirty="0" smtClean="0"/>
              <a:t>Most printers use an average of 1200 dpi x 4800 dpi; the higher the dpi, the better the quality of image produced</a:t>
            </a:r>
          </a:p>
          <a:p>
            <a:pPr lvl="1" eaLnBrk="1" hangingPunct="1">
              <a:spcBef>
                <a:spcPct val="0"/>
              </a:spcBef>
              <a:buFontTx/>
              <a:buChar char="•"/>
            </a:pPr>
            <a:r>
              <a:rPr lang="en-US" dirty="0" smtClean="0"/>
              <a:t>Color (key term) – more expensive to print in color; usually have the option to print in either color or b/w. </a:t>
            </a:r>
            <a:r>
              <a:rPr lang="en-US" baseline="0" dirty="0" smtClean="0"/>
              <a:t> Grayscale (key term) images are displayed using shades of gray.</a:t>
            </a:r>
            <a:endParaRPr lang="en-US" dirty="0" smtClean="0"/>
          </a:p>
          <a:p>
            <a:pPr lvl="1" eaLnBrk="1" hangingPunct="1">
              <a:spcBef>
                <a:spcPct val="0"/>
              </a:spcBef>
              <a:buFontTx/>
              <a:buChar char="•"/>
            </a:pPr>
            <a:r>
              <a:rPr lang="en-US" dirty="0" smtClean="0"/>
              <a:t>Speed (key term) – measured in the number of pages printed per minute </a:t>
            </a:r>
          </a:p>
          <a:p>
            <a:pPr lvl="2" eaLnBrk="1" hangingPunct="1">
              <a:spcBef>
                <a:spcPct val="0"/>
              </a:spcBef>
              <a:buFontTx/>
              <a:buChar char="•"/>
            </a:pPr>
            <a:r>
              <a:rPr lang="en-US" dirty="0" smtClean="0"/>
              <a:t>15-19 pages per minute is the average for a single color page (black); 13-15 pages per minute for color </a:t>
            </a:r>
          </a:p>
          <a:p>
            <a:pPr lvl="1" eaLnBrk="1" hangingPunct="1">
              <a:spcBef>
                <a:spcPct val="0"/>
              </a:spcBef>
              <a:buFontTx/>
              <a:buChar char="•"/>
            </a:pPr>
            <a:r>
              <a:rPr lang="en-US" dirty="0" smtClean="0"/>
              <a:t>Memory (key term) – used to store printing instructions and documents waiting to be printed </a:t>
            </a:r>
          </a:p>
          <a:p>
            <a:pPr lvl="1" eaLnBrk="1" hangingPunct="1">
              <a:spcBef>
                <a:spcPct val="0"/>
              </a:spcBef>
              <a:buFontTx/>
              <a:buChar char="•"/>
            </a:pPr>
            <a:r>
              <a:rPr lang="en-US" dirty="0" smtClean="0"/>
              <a:t>Duplex printing</a:t>
            </a:r>
            <a:r>
              <a:rPr lang="en-US" baseline="0" dirty="0" smtClean="0"/>
              <a:t> (key term) – automatic printing on both sides of a sheet of paper</a:t>
            </a: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19</a:t>
            </a:fld>
            <a:endParaRPr lang="en-US" dirty="0"/>
          </a:p>
        </p:txBody>
      </p:sp>
    </p:spTree>
    <p:extLst>
      <p:ext uri="{BB962C8B-B14F-4D97-AF65-F5344CB8AC3E}">
        <p14:creationId xmlns:p14="http://schemas.microsoft.com/office/powerpoint/2010/main" val="1862446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lnSpc>
                <a:spcPct val="90000"/>
              </a:lnSpc>
              <a:spcBef>
                <a:spcPct val="0"/>
              </a:spcBef>
              <a:buFontTx/>
              <a:buNone/>
            </a:pPr>
            <a:r>
              <a:rPr lang="en-US" dirty="0" smtClean="0"/>
              <a:t>Inkjet printers (key term) spray ink at high speed onto the surface of paper </a:t>
            </a:r>
          </a:p>
          <a:p>
            <a:pPr lvl="1" eaLnBrk="1" hangingPunct="1">
              <a:lnSpc>
                <a:spcPct val="90000"/>
              </a:lnSpc>
              <a:spcBef>
                <a:spcPct val="0"/>
              </a:spcBef>
              <a:buFontTx/>
              <a:buChar char="•"/>
            </a:pPr>
            <a:r>
              <a:rPr lang="en-US" dirty="0" smtClean="0"/>
              <a:t>Reliable, quiet and inexpensive</a:t>
            </a:r>
          </a:p>
          <a:p>
            <a:pPr eaLnBrk="1" hangingPunct="1">
              <a:lnSpc>
                <a:spcPct val="90000"/>
              </a:lnSpc>
              <a:spcBef>
                <a:spcPct val="0"/>
              </a:spcBef>
              <a:buFontTx/>
              <a:buNone/>
            </a:pPr>
            <a:endParaRPr lang="en-US" dirty="0" smtClean="0"/>
          </a:p>
          <a:p>
            <a:pPr eaLnBrk="1" hangingPunct="1">
              <a:lnSpc>
                <a:spcPct val="90000"/>
              </a:lnSpc>
              <a:spcBef>
                <a:spcPct val="0"/>
              </a:spcBef>
              <a:buFontTx/>
              <a:buNone/>
            </a:pPr>
            <a:r>
              <a:rPr lang="en-US" dirty="0" smtClean="0"/>
              <a:t>Laser printers (key term) uses a laser light beam to produce images </a:t>
            </a:r>
          </a:p>
          <a:p>
            <a:pPr lvl="1" eaLnBrk="1" hangingPunct="1">
              <a:lnSpc>
                <a:spcPct val="90000"/>
              </a:lnSpc>
              <a:spcBef>
                <a:spcPct val="0"/>
              </a:spcBef>
              <a:buFontTx/>
              <a:buChar char="•"/>
            </a:pPr>
            <a:r>
              <a:rPr lang="en-US" dirty="0" smtClean="0"/>
              <a:t>Faster, excellent quality and more expensive than ink jet printers</a:t>
            </a:r>
          </a:p>
          <a:p>
            <a:pPr lvl="1" eaLnBrk="1" hangingPunct="1">
              <a:lnSpc>
                <a:spcPct val="90000"/>
              </a:lnSpc>
              <a:spcBef>
                <a:spcPct val="0"/>
              </a:spcBef>
              <a:buFontTx/>
              <a:buChar char="•"/>
            </a:pPr>
            <a:r>
              <a:rPr lang="en-US" dirty="0" smtClean="0"/>
              <a:t>Personal (key term) and shared (key term) laser</a:t>
            </a:r>
            <a:r>
              <a:rPr lang="en-US" baseline="0" dirty="0" smtClean="0"/>
              <a:t> printers</a:t>
            </a:r>
            <a:endParaRPr lang="en-US" dirty="0" smtClean="0"/>
          </a:p>
          <a:p>
            <a:pPr eaLnBrk="1" hangingPunct="1">
              <a:lnSpc>
                <a:spcPct val="90000"/>
              </a:lnSpc>
              <a:spcBef>
                <a:spcPct val="0"/>
              </a:spcBef>
              <a:buFontTx/>
              <a:buNone/>
            </a:pPr>
            <a:r>
              <a:rPr lang="en-US" dirty="0" smtClean="0"/>
              <a:t>3D</a:t>
            </a:r>
            <a:r>
              <a:rPr lang="en-US" baseline="0" dirty="0" smtClean="0"/>
              <a:t> Printers (key term)</a:t>
            </a:r>
          </a:p>
          <a:p>
            <a:pPr marL="628650" lvl="1" indent="-171450" eaLnBrk="1" hangingPunct="1">
              <a:lnSpc>
                <a:spcPct val="90000"/>
              </a:lnSpc>
              <a:spcBef>
                <a:spcPct val="0"/>
              </a:spcBef>
              <a:buFont typeface="Arial" panose="020B0604020202020204" pitchFamily="34" charset="0"/>
              <a:buChar char="•"/>
            </a:pPr>
            <a:r>
              <a:rPr lang="en-US" baseline="0" dirty="0" smtClean="0"/>
              <a:t>Creates 3-dimensional shapes, adds a thin layer of material repeatedly until the item is created</a:t>
            </a:r>
          </a:p>
          <a:p>
            <a:pPr marL="628650" lvl="1" indent="-171450" eaLnBrk="1" hangingPunct="1">
              <a:lnSpc>
                <a:spcPct val="90000"/>
              </a:lnSpc>
              <a:spcBef>
                <a:spcPct val="0"/>
              </a:spcBef>
              <a:buFont typeface="Arial" panose="020B0604020202020204" pitchFamily="34" charset="0"/>
              <a:buChar char="•"/>
            </a:pPr>
            <a:endParaRPr lang="en-US" dirty="0" smtClean="0"/>
          </a:p>
          <a:p>
            <a:pPr eaLnBrk="1" hangingPunct="1">
              <a:lnSpc>
                <a:spcPct val="90000"/>
              </a:lnSpc>
              <a:spcBef>
                <a:spcPct val="0"/>
              </a:spcBef>
              <a:buFontTx/>
              <a:buNone/>
            </a:pPr>
            <a:r>
              <a:rPr lang="en-US" dirty="0" smtClean="0"/>
              <a:t>Other Printers</a:t>
            </a:r>
          </a:p>
          <a:p>
            <a:pPr lvl="1" eaLnBrk="1" hangingPunct="1">
              <a:lnSpc>
                <a:spcPct val="90000"/>
              </a:lnSpc>
              <a:spcBef>
                <a:spcPct val="0"/>
              </a:spcBef>
              <a:buFontTx/>
              <a:buChar char="•"/>
            </a:pPr>
            <a:r>
              <a:rPr lang="en-US" dirty="0" smtClean="0"/>
              <a:t>Cloud (key term) –</a:t>
            </a:r>
            <a:r>
              <a:rPr lang="en-US" baseline="0" dirty="0" smtClean="0"/>
              <a:t> connected to the Internet and provide printing services to others on the Internet.  Google Cloud Print is an example.  Once a user activates a printers using Google Chrome OS, the user can access the printer anywhere with an Internet connection.</a:t>
            </a:r>
            <a:endParaRPr lang="en-US" dirty="0" smtClean="0"/>
          </a:p>
          <a:p>
            <a:pPr lvl="1" eaLnBrk="1" hangingPunct="1">
              <a:lnSpc>
                <a:spcPct val="90000"/>
              </a:lnSpc>
              <a:spcBef>
                <a:spcPct val="0"/>
              </a:spcBef>
              <a:buFontTx/>
              <a:buChar char="•"/>
            </a:pPr>
            <a:r>
              <a:rPr lang="en-US" dirty="0" smtClean="0"/>
              <a:t>Thermal printers (key term) – uses heat elements to produce images on heat sensitive paper,</a:t>
            </a:r>
            <a:r>
              <a:rPr lang="en-US" baseline="0" dirty="0" smtClean="0"/>
              <a:t> ATMs and gas pumps</a:t>
            </a:r>
            <a:endParaRPr lang="en-US" dirty="0" smtClean="0"/>
          </a:p>
          <a:p>
            <a:pPr lvl="1" eaLnBrk="1" hangingPunct="1">
              <a:lnSpc>
                <a:spcPct val="90000"/>
              </a:lnSpc>
              <a:spcBef>
                <a:spcPct val="0"/>
              </a:spcBef>
              <a:buFontTx/>
              <a:buChar char="•"/>
            </a:pPr>
            <a:r>
              <a:rPr lang="en-US" dirty="0" smtClean="0"/>
              <a:t>Plotters (key term) – special purpose for maps, images, architectural &amp; engineering drawings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20</a:t>
            </a:fld>
            <a:endParaRPr lang="en-US" dirty="0"/>
          </a:p>
        </p:txBody>
      </p:sp>
    </p:spTree>
    <p:extLst>
      <p:ext uri="{BB962C8B-B14F-4D97-AF65-F5344CB8AC3E}">
        <p14:creationId xmlns:p14="http://schemas.microsoft.com/office/powerpoint/2010/main" val="2502518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None/>
            </a:pPr>
            <a:r>
              <a:rPr lang="en-US" dirty="0" smtClean="0"/>
              <a:t>Speakers (key term) and headsets (key term) are the most widely used audio-output</a:t>
            </a:r>
            <a:r>
              <a:rPr lang="en-US" baseline="0" dirty="0" smtClean="0"/>
              <a:t> devices</a:t>
            </a:r>
            <a:endParaRPr lang="en-US" dirty="0" smtClean="0"/>
          </a:p>
          <a:p>
            <a:pPr lvl="1" eaLnBrk="1" hangingPunct="1">
              <a:spcBef>
                <a:spcPct val="0"/>
              </a:spcBef>
              <a:buFontTx/>
              <a:buChar char="•"/>
            </a:pPr>
            <a:r>
              <a:rPr lang="en-US" dirty="0" smtClean="0"/>
              <a:t>Connected to a sound card in the system unit </a:t>
            </a:r>
          </a:p>
          <a:p>
            <a:pPr lvl="1" eaLnBrk="1" hangingPunct="1">
              <a:spcBef>
                <a:spcPct val="0"/>
              </a:spcBef>
              <a:buFontTx/>
              <a:buChar char="•"/>
            </a:pPr>
            <a:r>
              <a:rPr lang="en-US" dirty="0" smtClean="0"/>
              <a:t>Voice output is quite common; creating voice output is not as difficult as recognizing and interpreting voice input</a:t>
            </a:r>
          </a:p>
          <a:p>
            <a:pPr lvl="1" eaLnBrk="1" hangingPunct="1">
              <a:spcBef>
                <a:spcPct val="0"/>
              </a:spcBef>
              <a:buFontTx/>
              <a:buChar char="•"/>
            </a:pPr>
            <a:endParaRPr lang="en-US" dirty="0" smtClean="0"/>
          </a:p>
          <a:p>
            <a:pPr lvl="0" eaLnBrk="1" hangingPunct="1">
              <a:spcBef>
                <a:spcPct val="0"/>
              </a:spcBef>
              <a:buFontTx/>
              <a:buNone/>
            </a:pPr>
            <a:r>
              <a:rPr lang="en-US" dirty="0" smtClean="0"/>
              <a:t>Bluetooth</a:t>
            </a:r>
            <a:r>
              <a:rPr lang="en-US" baseline="0" dirty="0" smtClean="0"/>
              <a:t> (key term) technology – wireless technology used to connect speakers and headsets to wireless sound cards</a:t>
            </a:r>
            <a:endParaRPr lang="en-US" dirty="0" smtClean="0"/>
          </a:p>
        </p:txBody>
      </p:sp>
      <p:sp>
        <p:nvSpPr>
          <p:cNvPr id="4" name="Slide Number Placeholder 3"/>
          <p:cNvSpPr>
            <a:spLocks noGrp="1"/>
          </p:cNvSpPr>
          <p:nvPr>
            <p:ph type="sldNum" sz="quarter" idx="10"/>
          </p:nvPr>
        </p:nvSpPr>
        <p:spPr/>
        <p:txBody>
          <a:bodyPr/>
          <a:lstStyle/>
          <a:p>
            <a:fld id="{698C3BD6-6E9E-4EC5-9EB7-9EF59D084D06}" type="slidenum">
              <a:rPr lang="en-US" smtClean="0"/>
              <a:t>21</a:t>
            </a:fld>
            <a:endParaRPr lang="en-US" dirty="0"/>
          </a:p>
        </p:txBody>
      </p:sp>
    </p:spTree>
    <p:extLst>
      <p:ext uri="{BB962C8B-B14F-4D97-AF65-F5344CB8AC3E}">
        <p14:creationId xmlns:p14="http://schemas.microsoft.com/office/powerpoint/2010/main" val="2911218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51A43F-E11C-4EDD-9B69-DF2399121347}" type="slidenum">
              <a:rPr lang="en-US" smtClean="0"/>
              <a:t>2</a:t>
            </a:fld>
            <a:endParaRPr lang="en-US" dirty="0"/>
          </a:p>
        </p:txBody>
      </p:sp>
    </p:spTree>
    <p:extLst>
      <p:ext uri="{BB962C8B-B14F-4D97-AF65-F5344CB8AC3E}">
        <p14:creationId xmlns:p14="http://schemas.microsoft.com/office/powerpoint/2010/main" val="3197679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None/>
            </a:pPr>
            <a:r>
              <a:rPr lang="en-US" dirty="0" smtClean="0"/>
              <a:t>Multifunctional devices (MFD) (key term) combine the capabilities of a scanner, printer, fax and copy machine</a:t>
            </a:r>
          </a:p>
          <a:p>
            <a:pPr marL="628650" lvl="1" indent="-171450" eaLnBrk="1" hangingPunct="1">
              <a:spcBef>
                <a:spcPct val="0"/>
              </a:spcBef>
              <a:buFont typeface="Arial" panose="020B0604020202020204" pitchFamily="34" charset="0"/>
              <a:buChar char="•"/>
            </a:pPr>
            <a:r>
              <a:rPr lang="en-US" dirty="0" smtClean="0"/>
              <a:t>Usually</a:t>
            </a:r>
            <a:r>
              <a:rPr lang="en-US" baseline="0" dirty="0" smtClean="0"/>
              <a:t> lower in price and more cost efficient than purchasing the products separately; however the quality is lower</a:t>
            </a:r>
            <a:endParaRPr lang="en-US" dirty="0" smtClean="0"/>
          </a:p>
          <a:p>
            <a:pPr eaLnBrk="1" hangingPunct="1">
              <a:spcBef>
                <a:spcPct val="0"/>
              </a:spcBef>
              <a:buFontTx/>
              <a:buNone/>
            </a:pPr>
            <a:endParaRPr lang="en-US" dirty="0" smtClean="0"/>
          </a:p>
          <a:p>
            <a:pPr eaLnBrk="1" hangingPunct="1">
              <a:spcBef>
                <a:spcPct val="0"/>
              </a:spcBef>
              <a:buFontTx/>
              <a:buNone/>
            </a:pPr>
            <a:r>
              <a:rPr lang="en-US" dirty="0" smtClean="0"/>
              <a:t>Internet telephone (key term) – specialized input and output devices for receiving and sending voice communication</a:t>
            </a:r>
          </a:p>
          <a:p>
            <a:pPr marL="457200" marR="0" lvl="1" indent="0" algn="l" defTabSz="914400" rtl="0" eaLnBrk="1" fontAlgn="auto" latinLnBrk="0" hangingPunct="1">
              <a:lnSpc>
                <a:spcPct val="100000"/>
              </a:lnSpc>
              <a:spcBef>
                <a:spcPct val="0"/>
              </a:spcBef>
              <a:spcAft>
                <a:spcPts val="0"/>
              </a:spcAft>
              <a:buClrTx/>
              <a:buSzTx/>
              <a:buFontTx/>
              <a:buChar char="•"/>
              <a:tabLst/>
              <a:defRPr/>
            </a:pPr>
            <a:r>
              <a:rPr lang="en-US" dirty="0" smtClean="0"/>
              <a:t>Voice over IP (VoIP) (Key Term)</a:t>
            </a:r>
            <a:r>
              <a:rPr lang="en-US" baseline="0" dirty="0" smtClean="0"/>
              <a:t> – </a:t>
            </a:r>
            <a:r>
              <a:rPr lang="en-US" dirty="0" smtClean="0"/>
              <a:t>voice and other types of communication over the Internet</a:t>
            </a:r>
          </a:p>
          <a:p>
            <a:pPr lvl="2" eaLnBrk="1" hangingPunct="1">
              <a:spcBef>
                <a:spcPct val="0"/>
              </a:spcBef>
              <a:buFontTx/>
              <a:buChar char="•"/>
            </a:pPr>
            <a:r>
              <a:rPr lang="en-US" dirty="0" smtClean="0"/>
              <a:t>Also known</a:t>
            </a:r>
            <a:r>
              <a:rPr lang="en-US" baseline="0" dirty="0" smtClean="0"/>
              <a:t> as telephony (key term) and Internet telephony (key term)  - VoIP application that uses VoIP</a:t>
            </a:r>
          </a:p>
          <a:p>
            <a:pPr lvl="2" eaLnBrk="1" hangingPunct="1">
              <a:spcBef>
                <a:spcPct val="0"/>
              </a:spcBef>
              <a:buFontTx/>
              <a:buNone/>
            </a:pPr>
            <a:r>
              <a:rPr lang="en-US" baseline="0" dirty="0" smtClean="0"/>
              <a:t> </a:t>
            </a:r>
          </a:p>
          <a:p>
            <a:pPr lvl="0" eaLnBrk="1" hangingPunct="1">
              <a:spcBef>
                <a:spcPct val="0"/>
              </a:spcBef>
              <a:buFontTx/>
              <a:buNone/>
            </a:pPr>
            <a:r>
              <a:rPr lang="en-US" baseline="0" dirty="0" smtClean="0"/>
              <a:t>Providers include Phone Power, Phone.com, and Skype</a:t>
            </a:r>
          </a:p>
          <a:p>
            <a:pPr lvl="2" eaLnBrk="1" hangingPunct="1">
              <a:spcBef>
                <a:spcPct val="0"/>
              </a:spcBef>
              <a:buFontTx/>
              <a:buChar char="•"/>
            </a:pPr>
            <a:r>
              <a:rPr lang="en-US" baseline="0" dirty="0" smtClean="0"/>
              <a:t>Skype – doesn’t need any special hardware.  Once you subscribe use your computer’s existing audio and video to communicate with any other Skype subscribers.  Skype is free for domestic calls and low-cost for international.  For an additional fee you can place calls to non-Skype subscribers.</a:t>
            </a:r>
          </a:p>
          <a:p>
            <a:pPr lvl="1" eaLnBrk="1" hangingPunct="1">
              <a:spcBef>
                <a:spcPct val="0"/>
              </a:spcBef>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22</a:t>
            </a:fld>
            <a:endParaRPr lang="en-US" dirty="0"/>
          </a:p>
        </p:txBody>
      </p:sp>
    </p:spTree>
    <p:extLst>
      <p:ext uri="{BB962C8B-B14F-4D97-AF65-F5344CB8AC3E}">
        <p14:creationId xmlns:p14="http://schemas.microsoft.com/office/powerpoint/2010/main" val="2534671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51A43F-E11C-4EDD-9B69-DF2399121347}" type="slidenum">
              <a:rPr lang="en-US" smtClean="0"/>
              <a:t>23</a:t>
            </a:fld>
            <a:endParaRPr lang="en-US" dirty="0"/>
          </a:p>
        </p:txBody>
      </p:sp>
    </p:spTree>
    <p:extLst>
      <p:ext uri="{BB962C8B-B14F-4D97-AF65-F5344CB8AC3E}">
        <p14:creationId xmlns:p14="http://schemas.microsoft.com/office/powerpoint/2010/main" val="2150805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a:p>
            <a:pPr marL="0" indent="0">
              <a:buFont typeface="Arial" pitchFamily="34" charset="0"/>
              <a:buNone/>
            </a:pPr>
            <a:r>
              <a:rPr lang="en-US" baseline="0" dirty="0" smtClean="0"/>
              <a:t>Virtual Reality (key term) – simulated reality created in 3-d through computers. Creates a virtual or (immersive experience) </a:t>
            </a:r>
          </a:p>
          <a:p>
            <a:pPr marL="0" indent="0">
              <a:buFont typeface="Arial" pitchFamily="34" charset="0"/>
              <a:buNone/>
            </a:pPr>
            <a:endParaRPr lang="en-US" baseline="0" dirty="0" smtClean="0"/>
          </a:p>
          <a:p>
            <a:pPr marL="0" indent="0">
              <a:buFont typeface="Arial" pitchFamily="34" charset="0"/>
              <a:buNone/>
            </a:pPr>
            <a:r>
              <a:rPr lang="en-US" baseline="0" dirty="0" smtClean="0"/>
              <a:t>Headgear (key term) and gloves (key term) have sensors to collect data that work with software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51A43F-E11C-4EDD-9B69-DF2399121347}" type="slidenum">
              <a:rPr lang="en-US" smtClean="0"/>
              <a:t>24</a:t>
            </a:fld>
            <a:endParaRPr lang="en-US" dirty="0"/>
          </a:p>
        </p:txBody>
      </p:sp>
    </p:spTree>
    <p:extLst>
      <p:ext uri="{BB962C8B-B14F-4D97-AF65-F5344CB8AC3E}">
        <p14:creationId xmlns:p14="http://schemas.microsoft.com/office/powerpoint/2010/main" val="2756583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Ergonomics (key term) – fitting the task to the user </a:t>
            </a:r>
          </a:p>
          <a:p>
            <a:endParaRPr lang="en-US" dirty="0" smtClean="0"/>
          </a:p>
          <a:p>
            <a:r>
              <a:rPr lang="en-US" dirty="0" smtClean="0"/>
              <a:t>Study</a:t>
            </a:r>
            <a:r>
              <a:rPr lang="en-US" baseline="0" dirty="0" smtClean="0"/>
              <a:t> to avoid :</a:t>
            </a:r>
          </a:p>
          <a:p>
            <a:endParaRPr lang="en-US" baseline="0" dirty="0" smtClean="0"/>
          </a:p>
          <a:p>
            <a:pPr marL="171450" indent="-171450">
              <a:buFont typeface="Arial" pitchFamily="34" charset="0"/>
              <a:buChar char="•"/>
            </a:pPr>
            <a:r>
              <a:rPr lang="en-US" baseline="0" dirty="0" smtClean="0"/>
              <a:t>Eyestrain (key term) and headache (key term) – 15 minute break every hour</a:t>
            </a:r>
          </a:p>
          <a:p>
            <a:pPr marL="171450" indent="-171450">
              <a:buFont typeface="Arial" pitchFamily="34" charset="0"/>
              <a:buChar char="•"/>
            </a:pPr>
            <a:r>
              <a:rPr lang="en-US" baseline="0" dirty="0" smtClean="0"/>
              <a:t>Back and neck pain (key term) – equipment should be adjustable</a:t>
            </a:r>
          </a:p>
          <a:p>
            <a:pPr marL="171450" indent="-171450">
              <a:buFont typeface="Arial" pitchFamily="34" charset="0"/>
              <a:buChar char="•"/>
            </a:pPr>
            <a:r>
              <a:rPr lang="en-US" baseline="0" dirty="0" smtClean="0"/>
              <a:t>Repetitive strain injury (key term) RSI (key term) – injury caused by repetitive injury </a:t>
            </a:r>
          </a:p>
          <a:p>
            <a:pPr marL="171450" indent="-171450">
              <a:buFont typeface="Arial" pitchFamily="34" charset="0"/>
              <a:buChar char="•"/>
            </a:pPr>
            <a:r>
              <a:rPr lang="en-US" baseline="0" dirty="0" smtClean="0"/>
              <a:t>Carpal tunnel syndrome (Key term) – damage to nerves and tendons in hands</a:t>
            </a:r>
            <a:endParaRPr lang="en-US" dirty="0"/>
          </a:p>
        </p:txBody>
      </p:sp>
      <p:sp>
        <p:nvSpPr>
          <p:cNvPr id="4" name="Slide Number Placeholder 3"/>
          <p:cNvSpPr>
            <a:spLocks noGrp="1"/>
          </p:cNvSpPr>
          <p:nvPr>
            <p:ph type="sldNum" sz="quarter" idx="10"/>
          </p:nvPr>
        </p:nvSpPr>
        <p:spPr/>
        <p:txBody>
          <a:bodyPr/>
          <a:lstStyle/>
          <a:p>
            <a:fld id="{7D51A43F-E11C-4EDD-9B69-DF2399121347}" type="slidenum">
              <a:rPr lang="en-US" smtClean="0"/>
              <a:t>25</a:t>
            </a:fld>
            <a:endParaRPr lang="en-US" dirty="0"/>
          </a:p>
        </p:txBody>
      </p:sp>
    </p:spTree>
    <p:extLst>
      <p:ext uri="{BB962C8B-B14F-4D97-AF65-F5344CB8AC3E}">
        <p14:creationId xmlns:p14="http://schemas.microsoft.com/office/powerpoint/2010/main" val="580979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Portable devices are not set</a:t>
            </a:r>
            <a:r>
              <a:rPr lang="en-US" baseline="0" dirty="0" smtClean="0"/>
              <a:t> up for ergonomics</a:t>
            </a:r>
            <a:endParaRPr lang="en-US" dirty="0" smtClean="0"/>
          </a:p>
          <a:p>
            <a:endParaRPr lang="en-US" dirty="0" smtClean="0"/>
          </a:p>
          <a:p>
            <a:r>
              <a:rPr lang="en-US" dirty="0" smtClean="0"/>
              <a:t>Study</a:t>
            </a:r>
            <a:r>
              <a:rPr lang="en-US" baseline="0" dirty="0" smtClean="0"/>
              <a:t> to avoid :</a:t>
            </a:r>
          </a:p>
          <a:p>
            <a:endParaRPr lang="en-US" baseline="0" dirty="0" smtClean="0"/>
          </a:p>
          <a:p>
            <a:pPr marL="628650" lvl="1" indent="-171450">
              <a:buFont typeface="Arial" pitchFamily="34" charset="0"/>
              <a:buChar char="•"/>
            </a:pPr>
            <a:r>
              <a:rPr lang="en-US" baseline="0" dirty="0" smtClean="0"/>
              <a:t>Laptops – raise the level of the screen with books or reams of paper or connect an external keyboard</a:t>
            </a:r>
          </a:p>
          <a:p>
            <a:pPr marL="628650" lvl="1" indent="-171450">
              <a:buFont typeface="Arial" pitchFamily="34" charset="0"/>
              <a:buChar char="•"/>
            </a:pPr>
            <a:r>
              <a:rPr lang="en-US" baseline="0" dirty="0" smtClean="0"/>
              <a:t>Tablets – avoid tablet hunch by taking frequent breaks or using a stand or external keyboard</a:t>
            </a:r>
          </a:p>
          <a:p>
            <a:pPr marL="628650" lvl="1" indent="-171450">
              <a:buFont typeface="Arial" pitchFamily="34" charset="0"/>
              <a:buChar char="•"/>
            </a:pPr>
            <a:r>
              <a:rPr lang="en-US" baseline="0" dirty="0" smtClean="0"/>
              <a:t>Smartphones – avoid blackberry thumb by keeping wrists straight, head up and shoulders straight.</a:t>
            </a:r>
            <a:endParaRPr lang="en-US" dirty="0"/>
          </a:p>
        </p:txBody>
      </p:sp>
      <p:sp>
        <p:nvSpPr>
          <p:cNvPr id="4" name="Slide Number Placeholder 3"/>
          <p:cNvSpPr>
            <a:spLocks noGrp="1"/>
          </p:cNvSpPr>
          <p:nvPr>
            <p:ph type="sldNum" sz="quarter" idx="10"/>
          </p:nvPr>
        </p:nvSpPr>
        <p:spPr/>
        <p:txBody>
          <a:bodyPr/>
          <a:lstStyle/>
          <a:p>
            <a:fld id="{7D51A43F-E11C-4EDD-9B69-DF2399121347}" type="slidenum">
              <a:rPr lang="en-US" smtClean="0"/>
              <a:t>26</a:t>
            </a:fld>
            <a:endParaRPr lang="en-US" dirty="0"/>
          </a:p>
        </p:txBody>
      </p:sp>
    </p:spTree>
    <p:extLst>
      <p:ext uri="{BB962C8B-B14F-4D97-AF65-F5344CB8AC3E}">
        <p14:creationId xmlns:p14="http://schemas.microsoft.com/office/powerpoint/2010/main" val="189841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smtClean="0"/>
              <a:t>Have students turn to the end of Chapter 6 in their textbooks to view the same “Open-Ended” questions/statements</a:t>
            </a:r>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211804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smtClean="0"/>
              <a:t>Have students turn to the end of Chapter 6 in their textbooks to view the same “Open-Ended” questions/statements.</a:t>
            </a:r>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491647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51A43F-E11C-4EDD-9B69-DF2399121347}" type="slidenum">
              <a:rPr lang="en-US" smtClean="0"/>
              <a:t>3</a:t>
            </a:fld>
            <a:endParaRPr lang="en-US" dirty="0"/>
          </a:p>
        </p:txBody>
      </p:sp>
    </p:spTree>
    <p:extLst>
      <p:ext uri="{BB962C8B-B14F-4D97-AF65-F5344CB8AC3E}">
        <p14:creationId xmlns:p14="http://schemas.microsoft.com/office/powerpoint/2010/main" val="3197679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pPr>
            <a:r>
              <a:rPr lang="en-US" dirty="0" smtClean="0"/>
              <a:t>Input (key term) </a:t>
            </a:r>
          </a:p>
          <a:p>
            <a:pPr eaLnBrk="1" hangingPunct="1">
              <a:spcBef>
                <a:spcPct val="0"/>
              </a:spcBef>
              <a:buFontTx/>
              <a:buChar char="•"/>
            </a:pPr>
            <a:r>
              <a:rPr lang="en-US" dirty="0" smtClean="0"/>
              <a:t>Input devices (key term) are hardware used to translate words, sounds, images, and actions that people understand into a form that the computer can understand </a:t>
            </a:r>
          </a:p>
          <a:p>
            <a:pPr eaLnBrk="1" hangingPunct="1">
              <a:spcBef>
                <a:spcPct val="0"/>
              </a:spcBef>
              <a:buFontTx/>
              <a:buChar char="•"/>
            </a:pPr>
            <a:r>
              <a:rPr lang="en-US" dirty="0" smtClean="0"/>
              <a:t>Input allows user to put their information into computer language </a:t>
            </a:r>
          </a:p>
          <a:p>
            <a:pPr eaLnBrk="1" hangingPunct="1">
              <a:spcBef>
                <a:spcPct val="0"/>
              </a:spcBef>
              <a:buFontTx/>
              <a:buChar char="•"/>
            </a:pPr>
            <a:r>
              <a:rPr lang="en-US" dirty="0" smtClean="0"/>
              <a:t>Most common are keyboard, mouse, scanning devices, image capturing devices and audio-input devices</a:t>
            </a:r>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5</a:t>
            </a:fld>
            <a:endParaRPr lang="en-US" dirty="0"/>
          </a:p>
        </p:txBody>
      </p:sp>
    </p:spTree>
    <p:extLst>
      <p:ext uri="{BB962C8B-B14F-4D97-AF65-F5344CB8AC3E}">
        <p14:creationId xmlns:p14="http://schemas.microsoft.com/office/powerpoint/2010/main" val="1300653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smtClean="0"/>
              <a:t>Keyboards (key term) come in a variety of designs – most common way to input data</a:t>
            </a:r>
          </a:p>
          <a:p>
            <a:pPr lvl="1" eaLnBrk="1" hangingPunct="1">
              <a:spcBef>
                <a:spcPct val="0"/>
              </a:spcBef>
              <a:buFontTx/>
              <a:buChar char="•"/>
            </a:pPr>
            <a:r>
              <a:rPr lang="en-US" dirty="0" smtClean="0"/>
              <a:t>Range from full-sized to miniature and from rigid to flexible</a:t>
            </a:r>
          </a:p>
          <a:p>
            <a:pPr lvl="1" eaLnBrk="1" hangingPunct="1">
              <a:spcBef>
                <a:spcPct val="0"/>
              </a:spcBef>
              <a:buFontTx/>
              <a:buChar char="•"/>
            </a:pPr>
            <a:r>
              <a:rPr lang="en-US" dirty="0" smtClean="0"/>
              <a:t>Common types</a:t>
            </a:r>
          </a:p>
          <a:p>
            <a:pPr lvl="2" eaLnBrk="1" hangingPunct="1">
              <a:spcBef>
                <a:spcPct val="0"/>
              </a:spcBef>
              <a:buFontTx/>
              <a:buChar char="•"/>
            </a:pPr>
            <a:r>
              <a:rPr lang="en-US" dirty="0" smtClean="0"/>
              <a:t>Traditional keyboard (key term) – full sized, rigid, rectangular keyboards that include function, navigational, and numeric keys </a:t>
            </a:r>
          </a:p>
          <a:p>
            <a:pPr lvl="2" eaLnBrk="1" hangingPunct="1">
              <a:spcBef>
                <a:spcPct val="0"/>
              </a:spcBef>
              <a:buFontTx/>
              <a:buChar char="•"/>
            </a:pPr>
            <a:r>
              <a:rPr lang="en-US" dirty="0" smtClean="0"/>
              <a:t>Laptop</a:t>
            </a:r>
            <a:r>
              <a:rPr lang="en-US" baseline="0" dirty="0" smtClean="0"/>
              <a:t> keyboard </a:t>
            </a:r>
            <a:r>
              <a:rPr lang="en-US" dirty="0" smtClean="0"/>
              <a:t>(key term) – used on laptop computers</a:t>
            </a:r>
          </a:p>
          <a:p>
            <a:pPr lvl="2" eaLnBrk="1" hangingPunct="1">
              <a:spcBef>
                <a:spcPct val="0"/>
              </a:spcBef>
              <a:buFontTx/>
              <a:buChar char="•"/>
            </a:pPr>
            <a:r>
              <a:rPr lang="en-US" dirty="0" smtClean="0"/>
              <a:t>Virtual keyboard (key term) – keyboard for a tablet PC and mobile devices– shown on a touch screen</a:t>
            </a:r>
          </a:p>
          <a:p>
            <a:pPr lvl="2" eaLnBrk="1" hangingPunct="1">
              <a:spcBef>
                <a:spcPct val="0"/>
              </a:spcBef>
              <a:buFontTx/>
              <a:buChar char="•"/>
            </a:pPr>
            <a:r>
              <a:rPr lang="en-US" dirty="0" smtClean="0"/>
              <a:t>Thumb keyboard (key term) – used on smartphones </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6</a:t>
            </a:fld>
            <a:endParaRPr lang="en-US" dirty="0"/>
          </a:p>
        </p:txBody>
      </p:sp>
    </p:spTree>
    <p:extLst>
      <p:ext uri="{BB962C8B-B14F-4D97-AF65-F5344CB8AC3E}">
        <p14:creationId xmlns:p14="http://schemas.microsoft.com/office/powerpoint/2010/main" val="1122008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None/>
            </a:pPr>
            <a:r>
              <a:rPr lang="en-US" sz="900" dirty="0" smtClean="0"/>
              <a:t>Pointing Devices (key term) provide an intuitive interface by accepting pointing gestures and converting them into machine-readable input</a:t>
            </a:r>
          </a:p>
          <a:p>
            <a:pPr eaLnBrk="1" hangingPunct="1">
              <a:spcBef>
                <a:spcPct val="0"/>
              </a:spcBef>
              <a:buFontTx/>
              <a:buNone/>
            </a:pPr>
            <a:endParaRPr lang="en-US" sz="900" dirty="0" smtClean="0"/>
          </a:p>
          <a:p>
            <a:pPr eaLnBrk="1" hangingPunct="1">
              <a:spcBef>
                <a:spcPct val="0"/>
              </a:spcBef>
              <a:buFontTx/>
              <a:buChar char="•"/>
            </a:pPr>
            <a:r>
              <a:rPr lang="en-US" sz="900" dirty="0" smtClean="0"/>
              <a:t>Mouse (key term) controls a mouse pointer (key term) that appears in the shape of an arrow</a:t>
            </a:r>
          </a:p>
          <a:p>
            <a:pPr eaLnBrk="1" hangingPunct="1">
              <a:spcBef>
                <a:spcPct val="0"/>
              </a:spcBef>
              <a:buFontTx/>
              <a:buChar char="•"/>
            </a:pPr>
            <a:r>
              <a:rPr lang="en-US" sz="900" dirty="0" smtClean="0"/>
              <a:t>Some mice have a wheel button (key term) for scrolling. The Optical Mouse (key term) is the most widely used</a:t>
            </a:r>
          </a:p>
          <a:p>
            <a:pPr eaLnBrk="1" hangingPunct="1">
              <a:spcBef>
                <a:spcPct val="0"/>
              </a:spcBef>
              <a:buFontTx/>
              <a:buChar char="•"/>
            </a:pPr>
            <a:r>
              <a:rPr lang="en-US" sz="900" dirty="0" smtClean="0"/>
              <a:t>Mouse types</a:t>
            </a:r>
          </a:p>
          <a:p>
            <a:pPr lvl="1" eaLnBrk="1" hangingPunct="1">
              <a:spcBef>
                <a:spcPct val="0"/>
              </a:spcBef>
              <a:buFontTx/>
              <a:buChar char="•"/>
            </a:pPr>
            <a:r>
              <a:rPr lang="en-US" sz="900" dirty="0" smtClean="0"/>
              <a:t>Optical mouse (Key Term) – has no moving parts </a:t>
            </a:r>
          </a:p>
          <a:p>
            <a:pPr lvl="2" eaLnBrk="1" hangingPunct="1">
              <a:spcBef>
                <a:spcPct val="0"/>
              </a:spcBef>
              <a:buFontTx/>
              <a:buChar char="•"/>
            </a:pPr>
            <a:r>
              <a:rPr lang="en-US" sz="900" dirty="0" smtClean="0"/>
              <a:t>Emits and senses light to detect mouse movement </a:t>
            </a:r>
          </a:p>
          <a:p>
            <a:pPr lvl="2" eaLnBrk="1" hangingPunct="1">
              <a:spcBef>
                <a:spcPct val="0"/>
              </a:spcBef>
              <a:buFontTx/>
              <a:buChar char="•"/>
            </a:pPr>
            <a:r>
              <a:rPr lang="en-US" sz="900" dirty="0" smtClean="0"/>
              <a:t>Can be used on any surface</a:t>
            </a:r>
          </a:p>
          <a:p>
            <a:pPr lvl="1" eaLnBrk="1" hangingPunct="1">
              <a:spcBef>
                <a:spcPct val="0"/>
              </a:spcBef>
              <a:buFontTx/>
              <a:buChar char="•"/>
            </a:pPr>
            <a:r>
              <a:rPr lang="en-US" sz="900" dirty="0" smtClean="0"/>
              <a:t>Cordless mouse (Key Term) or wireless mouse (Key Term) – battery powered </a:t>
            </a:r>
          </a:p>
          <a:p>
            <a:pPr lvl="2" eaLnBrk="1" hangingPunct="1">
              <a:spcBef>
                <a:spcPct val="0"/>
              </a:spcBef>
              <a:buFontTx/>
              <a:buChar char="•"/>
            </a:pPr>
            <a:r>
              <a:rPr lang="en-US" sz="900" dirty="0" smtClean="0"/>
              <a:t>Uses radio waves or infrared light waves </a:t>
            </a:r>
          </a:p>
          <a:p>
            <a:pPr lvl="1" eaLnBrk="1" hangingPunct="1">
              <a:spcBef>
                <a:spcPct val="0"/>
              </a:spcBef>
              <a:buFontTx/>
              <a:buChar char="•"/>
            </a:pPr>
            <a:r>
              <a:rPr lang="en-US" sz="900" dirty="0" smtClean="0"/>
              <a:t>Touch pads (key term) –controls the pointer by  moving and tapping your fingers on the surface of a pad</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900"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en-US" sz="900" dirty="0" err="1" smtClean="0"/>
              <a:t>Multitouch</a:t>
            </a:r>
            <a:r>
              <a:rPr lang="en-US" sz="900" dirty="0" smtClean="0"/>
              <a:t> screen (key term) – can be touched with more than</a:t>
            </a:r>
            <a:r>
              <a:rPr lang="en-US" sz="900" baseline="0" dirty="0" smtClean="0"/>
              <a:t> one finger, which allows for interactions such as rotating graphical objects on the screen with your hand or zooming in and out by pinching and stretching your fingers.  These screens are common on mobile devices such as the Apple iPhone, and some notebook computers and desktop monitors.</a:t>
            </a:r>
            <a:endParaRPr lang="en-US" sz="900" dirty="0" smtClean="0"/>
          </a:p>
          <a:p>
            <a:pPr lvl="0" eaLnBrk="1" hangingPunct="1">
              <a:spcBef>
                <a:spcPct val="0"/>
              </a:spcBef>
              <a:buFontTx/>
              <a:buChar char="•"/>
            </a:pPr>
            <a:endParaRPr lang="en-US" sz="900" dirty="0" smtClean="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7</a:t>
            </a:fld>
            <a:endParaRPr lang="en-US" dirty="0"/>
          </a:p>
        </p:txBody>
      </p:sp>
    </p:spTree>
    <p:extLst>
      <p:ext uri="{BB962C8B-B14F-4D97-AF65-F5344CB8AC3E}">
        <p14:creationId xmlns:p14="http://schemas.microsoft.com/office/powerpoint/2010/main" val="1675756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pPr lvl="1" eaLnBrk="1" hangingPunct="1">
              <a:spcBef>
                <a:spcPct val="0"/>
              </a:spcBef>
              <a:buFontTx/>
              <a:buChar char="•"/>
            </a:pPr>
            <a:r>
              <a:rPr lang="en-US" dirty="0" smtClean="0"/>
              <a:t>Joystick (key term)– input for computer games </a:t>
            </a:r>
          </a:p>
          <a:p>
            <a:pPr lvl="1" eaLnBrk="1" hangingPunct="1">
              <a:spcBef>
                <a:spcPct val="0"/>
              </a:spcBef>
              <a:buFontTx/>
              <a:buChar char="•"/>
            </a:pPr>
            <a:r>
              <a:rPr lang="en-US" dirty="0" smtClean="0"/>
              <a:t>Dance pad (key term) – input for dance games</a:t>
            </a:r>
          </a:p>
          <a:p>
            <a:pPr lvl="1" eaLnBrk="1" hangingPunct="1">
              <a:spcBef>
                <a:spcPct val="0"/>
              </a:spcBef>
              <a:buFontTx/>
              <a:buChar char="•"/>
            </a:pPr>
            <a:r>
              <a:rPr lang="en-US" dirty="0" smtClean="0"/>
              <a:t>Game pads (key term) – held by two hands</a:t>
            </a:r>
          </a:p>
          <a:p>
            <a:pPr lvl="1" eaLnBrk="1" hangingPunct="1">
              <a:spcBef>
                <a:spcPct val="0"/>
              </a:spcBef>
              <a:buFontTx/>
              <a:buChar char="•"/>
            </a:pPr>
            <a:r>
              <a:rPr lang="en-US" dirty="0" smtClean="0"/>
              <a:t>Motion sensing</a:t>
            </a:r>
            <a:r>
              <a:rPr lang="en-US" baseline="0" dirty="0" smtClean="0"/>
              <a:t> device (key term) – control games by user movement</a:t>
            </a:r>
            <a:endParaRPr lang="en-US" dirty="0" smtClean="0"/>
          </a:p>
          <a:p>
            <a:pPr marL="457200" marR="0" lvl="1" indent="0" algn="l" defTabSz="914400" rtl="0" eaLnBrk="1" fontAlgn="auto" latinLnBrk="0" hangingPunct="1">
              <a:lnSpc>
                <a:spcPct val="100000"/>
              </a:lnSpc>
              <a:spcBef>
                <a:spcPct val="0"/>
              </a:spcBef>
              <a:spcAft>
                <a:spcPts val="0"/>
              </a:spcAft>
              <a:buClrTx/>
              <a:buSzTx/>
              <a:buFontTx/>
              <a:buChar char="•"/>
              <a:tabLst/>
              <a:defRPr/>
            </a:pPr>
            <a:r>
              <a:rPr lang="en-US" dirty="0" smtClean="0"/>
              <a:t>Stylus (Key term) – uses pressure to draw images on a screen; interacts with a computer through handwriting recognition software (Key Term)</a:t>
            </a:r>
          </a:p>
          <a:p>
            <a:pPr lvl="1" eaLnBrk="1" hangingPunct="1">
              <a:spcBef>
                <a:spcPct val="0"/>
              </a:spcBef>
              <a:buFontTx/>
              <a:buChar char="•"/>
            </a:pPr>
            <a:endParaRPr lang="en-US" dirty="0" smtClean="0"/>
          </a:p>
        </p:txBody>
      </p:sp>
      <p:sp>
        <p:nvSpPr>
          <p:cNvPr id="4" name="Slide Number Placeholder 3"/>
          <p:cNvSpPr>
            <a:spLocks noGrp="1"/>
          </p:cNvSpPr>
          <p:nvPr>
            <p:ph type="sldNum" sz="quarter" idx="10"/>
          </p:nvPr>
        </p:nvSpPr>
        <p:spPr/>
        <p:txBody>
          <a:bodyPr/>
          <a:lstStyle/>
          <a:p>
            <a:fld id="{698C3BD6-6E9E-4EC5-9EB7-9EF59D084D06}" type="slidenum">
              <a:rPr lang="en-US" smtClean="0"/>
              <a:t>8</a:t>
            </a:fld>
            <a:endParaRPr lang="en-US" dirty="0"/>
          </a:p>
        </p:txBody>
      </p:sp>
    </p:spTree>
    <p:extLst>
      <p:ext uri="{BB962C8B-B14F-4D97-AF65-F5344CB8AC3E}">
        <p14:creationId xmlns:p14="http://schemas.microsoft.com/office/powerpoint/2010/main" val="101062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461963" eaLnBrk="1" hangingPunct="1">
              <a:spcBef>
                <a:spcPct val="0"/>
              </a:spcBef>
              <a:buFontTx/>
              <a:buNone/>
            </a:pPr>
            <a:r>
              <a:rPr lang="en-US" dirty="0" smtClean="0"/>
              <a:t>Scanning devices (key term) convert scanned data into a form the system unit can process </a:t>
            </a:r>
          </a:p>
          <a:p>
            <a:pPr defTabSz="461963" eaLnBrk="1" hangingPunct="1">
              <a:spcBef>
                <a:spcPct val="0"/>
              </a:spcBef>
              <a:buFontTx/>
              <a:buNone/>
            </a:pPr>
            <a:endParaRPr lang="en-US" dirty="0" smtClean="0"/>
          </a:p>
          <a:p>
            <a:pPr defTabSz="461963" eaLnBrk="1" hangingPunct="1">
              <a:spcBef>
                <a:spcPct val="0"/>
              </a:spcBef>
              <a:buFontTx/>
              <a:buNone/>
            </a:pPr>
            <a:r>
              <a:rPr lang="en-US" dirty="0" smtClean="0"/>
              <a:t>Types </a:t>
            </a:r>
          </a:p>
          <a:p>
            <a:pPr marL="461963" lvl="1" defTabSz="461963" eaLnBrk="1" hangingPunct="1">
              <a:spcBef>
                <a:spcPct val="0"/>
              </a:spcBef>
              <a:buFontTx/>
              <a:buChar char="•"/>
            </a:pPr>
            <a:r>
              <a:rPr lang="en-US" dirty="0" smtClean="0"/>
              <a:t>Optical (key term) – known as a scanner (key term)</a:t>
            </a:r>
          </a:p>
          <a:p>
            <a:pPr marL="461963" lvl="1" defTabSz="461963" eaLnBrk="1" hangingPunct="1">
              <a:spcBef>
                <a:spcPct val="0"/>
              </a:spcBef>
              <a:buFontTx/>
              <a:buChar char="•"/>
            </a:pPr>
            <a:r>
              <a:rPr lang="en-US" dirty="0" smtClean="0"/>
              <a:t>Recognizes light, dark, and colored areas that make up individual letters or images</a:t>
            </a:r>
          </a:p>
          <a:p>
            <a:pPr marL="461963" lvl="1" defTabSz="461963" eaLnBrk="1" hangingPunct="1">
              <a:spcBef>
                <a:spcPct val="0"/>
              </a:spcBef>
              <a:buFontTx/>
              <a:buChar char="•"/>
            </a:pPr>
            <a:r>
              <a:rPr lang="en-US" dirty="0" smtClean="0"/>
              <a:t>Types</a:t>
            </a:r>
          </a:p>
          <a:p>
            <a:pPr lvl="2" defTabSz="461963" eaLnBrk="1" hangingPunct="1">
              <a:spcBef>
                <a:spcPct val="0"/>
              </a:spcBef>
              <a:buFontTx/>
              <a:buChar char="•"/>
            </a:pPr>
            <a:r>
              <a:rPr lang="en-US" dirty="0" smtClean="0"/>
              <a:t>Flatbed (key term)– much like a copy machine</a:t>
            </a:r>
          </a:p>
          <a:p>
            <a:pPr lvl="2" defTabSz="461963" eaLnBrk="1" hangingPunct="1">
              <a:spcBef>
                <a:spcPct val="0"/>
              </a:spcBef>
              <a:buFontTx/>
              <a:buChar char="•"/>
            </a:pPr>
            <a:r>
              <a:rPr lang="en-US" dirty="0" smtClean="0"/>
              <a:t>Document (key term)– similar to flatbed except that it can quickly scan multipage documents; automatically feeds one page of a document at a time</a:t>
            </a:r>
          </a:p>
          <a:p>
            <a:pPr lvl="2" defTabSz="461963" eaLnBrk="1" hangingPunct="1">
              <a:spcBef>
                <a:spcPct val="0"/>
              </a:spcBef>
              <a:buFontTx/>
              <a:buChar char="•"/>
            </a:pPr>
            <a:r>
              <a:rPr lang="en-US" dirty="0" smtClean="0"/>
              <a:t>Portable (key term)– typically a handheld device that slides across the image making direct contact </a:t>
            </a:r>
          </a:p>
          <a:p>
            <a:pPr defTabSz="461963" eaLnBrk="1" hangingPunct="1">
              <a:spcBef>
                <a:spcPct val="0"/>
              </a:spcBef>
              <a:buFontTx/>
              <a:buChar char="•"/>
            </a:pPr>
            <a:r>
              <a:rPr lang="en-US" dirty="0" smtClean="0"/>
              <a:t>Card Readers (key term) interpret encoded information that is stored on debit, credit, and identification cards</a:t>
            </a:r>
          </a:p>
          <a:p>
            <a:pPr defTabSz="461963" eaLnBrk="1" hangingPunct="1">
              <a:spcBef>
                <a:spcPct val="0"/>
              </a:spcBef>
              <a:buFontTx/>
              <a:buChar char="•"/>
            </a:pPr>
            <a:r>
              <a:rPr lang="en-US" dirty="0" smtClean="0"/>
              <a:t>Types</a:t>
            </a:r>
          </a:p>
          <a:p>
            <a:pPr marL="461963" lvl="1" defTabSz="461963" eaLnBrk="1" hangingPunct="1">
              <a:spcBef>
                <a:spcPct val="0"/>
              </a:spcBef>
              <a:buFontTx/>
              <a:buChar char="•"/>
            </a:pPr>
            <a:r>
              <a:rPr lang="en-US" dirty="0" smtClean="0"/>
              <a:t>Magnetic card reader (Key Term) – information is stored on a thin magnetic strip on the back of a card; is read when swiped through a card reader</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t>9</a:t>
            </a:fld>
            <a:endParaRPr lang="en-US" dirty="0"/>
          </a:p>
        </p:txBody>
      </p:sp>
    </p:spTree>
    <p:extLst>
      <p:ext uri="{BB962C8B-B14F-4D97-AF65-F5344CB8AC3E}">
        <p14:creationId xmlns:p14="http://schemas.microsoft.com/office/powerpoint/2010/main" val="2464985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None/>
            </a:pPr>
            <a:r>
              <a:rPr lang="en-US" sz="1200" dirty="0" smtClean="0"/>
              <a:t>Bar code readers or bar code scanners (Key Term) </a:t>
            </a:r>
          </a:p>
          <a:p>
            <a:pPr eaLnBrk="1" hangingPunct="1">
              <a:spcBef>
                <a:spcPct val="0"/>
              </a:spcBef>
              <a:buFontTx/>
              <a:buNone/>
            </a:pPr>
            <a:endParaRPr lang="en-US" sz="1200" dirty="0" smtClean="0"/>
          </a:p>
          <a:p>
            <a:pPr eaLnBrk="1" hangingPunct="1">
              <a:spcBef>
                <a:spcPct val="0"/>
              </a:spcBef>
              <a:buFontTx/>
              <a:buNone/>
            </a:pPr>
            <a:r>
              <a:rPr lang="en-US" sz="1200" dirty="0" smtClean="0"/>
              <a:t>You see these devices at the grocery store</a:t>
            </a:r>
          </a:p>
          <a:p>
            <a:pPr lvl="1" eaLnBrk="1" hangingPunct="1">
              <a:spcBef>
                <a:spcPct val="0"/>
              </a:spcBef>
              <a:buFontTx/>
              <a:buChar char="•"/>
            </a:pPr>
            <a:r>
              <a:rPr lang="en-US" sz="1200" dirty="0" smtClean="0"/>
              <a:t>Wand reader (key term) or platform scanner (key term) </a:t>
            </a:r>
          </a:p>
          <a:p>
            <a:pPr lvl="1" eaLnBrk="1" hangingPunct="1">
              <a:spcBef>
                <a:spcPct val="0"/>
              </a:spcBef>
              <a:buFontTx/>
              <a:buChar char="•"/>
            </a:pPr>
            <a:r>
              <a:rPr lang="en-US" sz="1200" dirty="0" smtClean="0"/>
              <a:t>Reads bar codes or vertical zebra striped marks printed on product containers </a:t>
            </a:r>
          </a:p>
          <a:p>
            <a:pPr lvl="2" eaLnBrk="1" hangingPunct="1">
              <a:spcBef>
                <a:spcPct val="0"/>
              </a:spcBef>
              <a:buFontTx/>
              <a:buChar char="•"/>
            </a:pPr>
            <a:r>
              <a:rPr lang="en-US" sz="1200" dirty="0" smtClean="0"/>
              <a:t>Products have a UPC (Universal Product Code) (Key Term)</a:t>
            </a:r>
          </a:p>
          <a:p>
            <a:pPr lvl="2" eaLnBrk="1" hangingPunct="1">
              <a:spcBef>
                <a:spcPct val="0"/>
              </a:spcBef>
              <a:buFontTx/>
              <a:buChar char="•"/>
            </a:pPr>
            <a:r>
              <a:rPr lang="en-US" sz="1200" dirty="0" err="1" smtClean="0"/>
              <a:t>MaxiCode</a:t>
            </a:r>
            <a:r>
              <a:rPr lang="en-US" sz="1200" dirty="0" smtClean="0"/>
              <a:t> (key term) used for routing and</a:t>
            </a:r>
            <a:r>
              <a:rPr lang="en-US" sz="1200" baseline="0" dirty="0" smtClean="0"/>
              <a:t> tracing packages</a:t>
            </a:r>
          </a:p>
          <a:p>
            <a:pPr lvl="2" eaLnBrk="1" hangingPunct="1">
              <a:spcBef>
                <a:spcPct val="0"/>
              </a:spcBef>
              <a:buFontTx/>
              <a:buChar char="•"/>
            </a:pPr>
            <a:r>
              <a:rPr lang="en-US" sz="1200" baseline="0" dirty="0" smtClean="0"/>
              <a:t>QR code (key term) provides consumer information</a:t>
            </a:r>
          </a:p>
          <a:p>
            <a:pPr lvl="2" eaLnBrk="1" hangingPunct="1">
              <a:spcBef>
                <a:spcPct val="0"/>
              </a:spcBef>
              <a:buFontTx/>
              <a:buNone/>
            </a:pPr>
            <a:endParaRPr lang="en-US" sz="1200" dirty="0" smtClean="0"/>
          </a:p>
          <a:p>
            <a:pPr lvl="0" eaLnBrk="1" hangingPunct="1">
              <a:spcBef>
                <a:spcPct val="0"/>
              </a:spcBef>
              <a:buFontTx/>
              <a:buChar char="•"/>
            </a:pPr>
            <a:r>
              <a:rPr lang="en-US" sz="1200" dirty="0" smtClean="0"/>
              <a:t>RFID</a:t>
            </a:r>
            <a:r>
              <a:rPr lang="en-US" sz="1200" baseline="0" dirty="0" smtClean="0"/>
              <a:t> (radio frequency identification) tags are tiny chips embedded for tracking. Read by RFID readers (key term) </a:t>
            </a:r>
            <a:endParaRPr lang="en-US" sz="1200" dirty="0" smtClean="0"/>
          </a:p>
          <a:p>
            <a:pPr eaLnBrk="1" hangingPunct="1">
              <a:spcBef>
                <a:spcPct val="0"/>
              </a:spcBef>
              <a:buFontTx/>
              <a:buChar char="•"/>
            </a:pPr>
            <a:r>
              <a:rPr lang="en-US" sz="1200" dirty="0" smtClean="0"/>
              <a:t>Character and mark recognition devices are scanners that recognize special characters &amp; marks </a:t>
            </a:r>
          </a:p>
          <a:p>
            <a:pPr lvl="1" eaLnBrk="1" hangingPunct="1">
              <a:spcBef>
                <a:spcPct val="0"/>
              </a:spcBef>
              <a:buFontTx/>
              <a:buChar char="•"/>
            </a:pPr>
            <a:r>
              <a:rPr lang="en-US" sz="1200" dirty="0" smtClean="0"/>
              <a:t>MICR (key term)– used by banks to read magnetically encoded characters on the bottom</a:t>
            </a:r>
            <a:r>
              <a:rPr lang="en-US" sz="1200" baseline="0" dirty="0" smtClean="0"/>
              <a:t> of checks and deposit slips</a:t>
            </a:r>
            <a:r>
              <a:rPr lang="en-US" sz="1200" dirty="0" smtClean="0"/>
              <a:t>; numbers are read by a reader/sorter </a:t>
            </a:r>
          </a:p>
          <a:p>
            <a:pPr lvl="1" eaLnBrk="1" hangingPunct="1">
              <a:spcBef>
                <a:spcPct val="0"/>
              </a:spcBef>
              <a:buFontTx/>
              <a:buChar char="•"/>
            </a:pPr>
            <a:r>
              <a:rPr lang="en-US" sz="1200" dirty="0" smtClean="0"/>
              <a:t>OCR (key term)– specially preprinted characters are read by OCR devices such as wand scanners, read price tags</a:t>
            </a:r>
          </a:p>
          <a:p>
            <a:pPr lvl="1" eaLnBrk="1" hangingPunct="1">
              <a:spcBef>
                <a:spcPct val="0"/>
              </a:spcBef>
              <a:buFontTx/>
              <a:buChar char="•"/>
            </a:pPr>
            <a:r>
              <a:rPr lang="en-US" sz="1200" dirty="0" smtClean="0"/>
              <a:t>OMR (key term) (also called mark sensing) – devices sense the presence or absence of marks, common for standardized and multiple choice test scoring</a:t>
            </a:r>
          </a:p>
          <a:p>
            <a:endParaRPr lang="en-US" sz="1200" dirty="0"/>
          </a:p>
        </p:txBody>
      </p:sp>
      <p:sp>
        <p:nvSpPr>
          <p:cNvPr id="4" name="Slide Number Placeholder 3"/>
          <p:cNvSpPr>
            <a:spLocks noGrp="1"/>
          </p:cNvSpPr>
          <p:nvPr>
            <p:ph type="sldNum" sz="quarter" idx="10"/>
          </p:nvPr>
        </p:nvSpPr>
        <p:spPr/>
        <p:txBody>
          <a:bodyPr/>
          <a:lstStyle/>
          <a:p>
            <a:fld id="{698C3BD6-6E9E-4EC5-9EB7-9EF59D084D06}" type="slidenum">
              <a:rPr lang="en-US" smtClean="0"/>
              <a:t>10</a:t>
            </a:fld>
            <a:endParaRPr lang="en-US" dirty="0"/>
          </a:p>
        </p:txBody>
      </p:sp>
    </p:spTree>
    <p:extLst>
      <p:ext uri="{BB962C8B-B14F-4D97-AF65-F5344CB8AC3E}">
        <p14:creationId xmlns:p14="http://schemas.microsoft.com/office/powerpoint/2010/main" val="62000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2137" b="44074"/>
          <a:stretch/>
        </p:blipFill>
        <p:spPr>
          <a:xfrm>
            <a:off x="0" y="1351243"/>
            <a:ext cx="12188952" cy="4229099"/>
          </a:xfrm>
          <a:prstGeom prst="rect">
            <a:avLst/>
          </a:prstGeom>
          <a:effectLst>
            <a:reflection blurRad="6350" stA="52000" endA="300" endPos="35000" dir="5400000" sy="-100000" algn="bl" rotWithShape="0"/>
          </a:effectLst>
        </p:spPr>
      </p:pic>
      <p:sp>
        <p:nvSpPr>
          <p:cNvPr id="12" name="Rectangle 11"/>
          <p:cNvSpPr/>
          <p:nvPr/>
        </p:nvSpPr>
        <p:spPr>
          <a:xfrm>
            <a:off x="0" y="6492240"/>
            <a:ext cx="12192000" cy="365760"/>
          </a:xfrm>
          <a:prstGeom prst="rect">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1" hangingPunct="1">
              <a:spcBef>
                <a:spcPct val="0"/>
              </a:spcBef>
              <a:buClrTx/>
              <a:buFontTx/>
              <a:buNone/>
            </a:pPr>
            <a:r>
              <a:rPr lang="en-IN" altLang="en-US" sz="1000" dirty="0" smtClean="0">
                <a:solidFill>
                  <a:schemeClr val="bg1"/>
                </a:solidFill>
                <a:latin typeface="Times New Roman" charset="0"/>
                <a:cs typeface="Times New Roman" charset="0"/>
              </a:rPr>
              <a:t>Copyright © 2015 McGraw-Hill Education.</a:t>
            </a:r>
            <a:r>
              <a:rPr lang="en-IN" altLang="en-US" sz="1000" baseline="0" dirty="0" smtClean="0">
                <a:solidFill>
                  <a:schemeClr val="bg1"/>
                </a:solidFill>
                <a:latin typeface="Times New Roman" charset="0"/>
                <a:cs typeface="Times New Roman" charset="0"/>
              </a:rPr>
              <a:t> </a:t>
            </a:r>
            <a:r>
              <a:rPr lang="en-IN" altLang="en-US" sz="1000" dirty="0" smtClean="0">
                <a:solidFill>
                  <a:schemeClr val="bg1"/>
                </a:solidFill>
                <a:latin typeface="Times New Roman" charset="0"/>
                <a:cs typeface="Times New Roman" charset="0"/>
              </a:rPr>
              <a:t>All rights reserved. No reproduction or distribution without the prior written consent of McGraw-Hill Education.</a:t>
            </a:r>
            <a:endParaRPr lang="en-IN" altLang="en-US" sz="1000" dirty="0">
              <a:solidFill>
                <a:schemeClr val="bg1"/>
              </a:solidFill>
              <a:latin typeface="Times New Roman" charset="0"/>
              <a:cs typeface="Times New Roman" charset="0"/>
            </a:endParaRPr>
          </a:p>
        </p:txBody>
      </p:sp>
      <p:grpSp>
        <p:nvGrpSpPr>
          <p:cNvPr id="34" name="Group 33"/>
          <p:cNvGrpSpPr/>
          <p:nvPr/>
        </p:nvGrpSpPr>
        <p:grpSpPr>
          <a:xfrm>
            <a:off x="0" y="2"/>
            <a:ext cx="12201613" cy="2453267"/>
            <a:chOff x="0" y="0"/>
            <a:chExt cx="12201613" cy="2453267"/>
          </a:xfrm>
          <a:gradFill flip="none" rotWithShape="1">
            <a:gsLst>
              <a:gs pos="0">
                <a:schemeClr val="accent1">
                  <a:lumMod val="60000"/>
                  <a:lumOff val="40000"/>
                </a:schemeClr>
              </a:gs>
              <a:gs pos="70000">
                <a:schemeClr val="accent1">
                  <a:lumMod val="75000"/>
                </a:schemeClr>
              </a:gs>
              <a:gs pos="100000">
                <a:schemeClr val="accent1">
                  <a:lumMod val="50000"/>
                </a:schemeClr>
              </a:gs>
            </a:gsLst>
            <a:lin ang="16200000" scaled="1"/>
            <a:tileRect/>
          </a:gradFill>
        </p:grpSpPr>
        <p:sp>
          <p:nvSpPr>
            <p:cNvPr id="24" name="Rectangle 4"/>
            <p:cNvSpPr/>
            <p:nvPr/>
          </p:nvSpPr>
          <p:spPr>
            <a:xfrm>
              <a:off x="0" y="0"/>
              <a:ext cx="6217920" cy="2453267"/>
            </a:xfrm>
            <a:custGeom>
              <a:avLst/>
              <a:gdLst>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2497873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11151 w 6099717"/>
                <a:gd name="connsiteY3" fmla="*/ 1460810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1349297 h 2497873"/>
                <a:gd name="connsiteX4" fmla="*/ 0 w 6099717"/>
                <a:gd name="connsiteY4" fmla="*/ 0 h 2497873"/>
                <a:gd name="connsiteX0" fmla="*/ 0 w 6099717"/>
                <a:gd name="connsiteY0" fmla="*/ 0 h 3077736"/>
                <a:gd name="connsiteX1" fmla="*/ 6099717 w 6099717"/>
                <a:gd name="connsiteY1" fmla="*/ 0 h 3077736"/>
                <a:gd name="connsiteX2" fmla="*/ 6055112 w 6099717"/>
                <a:gd name="connsiteY2" fmla="*/ 3077736 h 3077736"/>
                <a:gd name="connsiteX3" fmla="*/ 0 w 6099717"/>
                <a:gd name="connsiteY3" fmla="*/ 1349297 h 3077736"/>
                <a:gd name="connsiteX4" fmla="*/ 0 w 6099717"/>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0 w 6110868"/>
                <a:gd name="connsiteY3" fmla="*/ 1282390 h 3077736"/>
                <a:gd name="connsiteX4" fmla="*/ 11151 w 6110868"/>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4003288 w 6110868"/>
                <a:gd name="connsiteY3" fmla="*/ 2453267 h 3077736"/>
                <a:gd name="connsiteX4" fmla="*/ 0 w 6110868"/>
                <a:gd name="connsiteY4" fmla="*/ 1282390 h 3077736"/>
                <a:gd name="connsiteX5" fmla="*/ 11151 w 6110868"/>
                <a:gd name="connsiteY5" fmla="*/ 0 h 3077736"/>
                <a:gd name="connsiteX0" fmla="*/ 11151 w 6110868"/>
                <a:gd name="connsiteY0" fmla="*/ 0 h 2453267"/>
                <a:gd name="connsiteX1" fmla="*/ 6110868 w 6110868"/>
                <a:gd name="connsiteY1" fmla="*/ 0 h 2453267"/>
                <a:gd name="connsiteX2" fmla="*/ 6088565 w 6110868"/>
                <a:gd name="connsiteY2" fmla="*/ 2442116 h 2453267"/>
                <a:gd name="connsiteX3" fmla="*/ 4003288 w 6110868"/>
                <a:gd name="connsiteY3" fmla="*/ 2453267 h 2453267"/>
                <a:gd name="connsiteX4" fmla="*/ 0 w 6110868"/>
                <a:gd name="connsiteY4" fmla="*/ 1282390 h 2453267"/>
                <a:gd name="connsiteX5" fmla="*/ 11151 w 6110868"/>
                <a:gd name="connsiteY5" fmla="*/ 0 h 245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0868" h="2453267">
                  <a:moveTo>
                    <a:pt x="11151" y="0"/>
                  </a:moveTo>
                  <a:lnTo>
                    <a:pt x="6110868" y="0"/>
                  </a:lnTo>
                  <a:lnTo>
                    <a:pt x="6088565" y="2442116"/>
                  </a:lnTo>
                  <a:lnTo>
                    <a:pt x="4003288" y="2453267"/>
                  </a:lnTo>
                  <a:lnTo>
                    <a:pt x="0" y="1282390"/>
                  </a:lnTo>
                  <a:lnTo>
                    <a:pt x="1115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4"/>
            <p:cNvSpPr/>
            <p:nvPr/>
          </p:nvSpPr>
          <p:spPr>
            <a:xfrm flipH="1">
              <a:off x="5983316" y="0"/>
              <a:ext cx="6218297" cy="2453267"/>
            </a:xfrm>
            <a:custGeom>
              <a:avLst/>
              <a:gdLst>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2497873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11151 w 6099717"/>
                <a:gd name="connsiteY3" fmla="*/ 1460810 h 2497873"/>
                <a:gd name="connsiteX4" fmla="*/ 0 w 6099717"/>
                <a:gd name="connsiteY4" fmla="*/ 0 h 2497873"/>
                <a:gd name="connsiteX0" fmla="*/ 0 w 6099717"/>
                <a:gd name="connsiteY0" fmla="*/ 0 h 2497873"/>
                <a:gd name="connsiteX1" fmla="*/ 6099717 w 6099717"/>
                <a:gd name="connsiteY1" fmla="*/ 0 h 2497873"/>
                <a:gd name="connsiteX2" fmla="*/ 6099717 w 6099717"/>
                <a:gd name="connsiteY2" fmla="*/ 2497873 h 2497873"/>
                <a:gd name="connsiteX3" fmla="*/ 0 w 6099717"/>
                <a:gd name="connsiteY3" fmla="*/ 1349297 h 2497873"/>
                <a:gd name="connsiteX4" fmla="*/ 0 w 6099717"/>
                <a:gd name="connsiteY4" fmla="*/ 0 h 2497873"/>
                <a:gd name="connsiteX0" fmla="*/ 0 w 6099717"/>
                <a:gd name="connsiteY0" fmla="*/ 0 h 3077736"/>
                <a:gd name="connsiteX1" fmla="*/ 6099717 w 6099717"/>
                <a:gd name="connsiteY1" fmla="*/ 0 h 3077736"/>
                <a:gd name="connsiteX2" fmla="*/ 6055112 w 6099717"/>
                <a:gd name="connsiteY2" fmla="*/ 3077736 h 3077736"/>
                <a:gd name="connsiteX3" fmla="*/ 0 w 6099717"/>
                <a:gd name="connsiteY3" fmla="*/ 1349297 h 3077736"/>
                <a:gd name="connsiteX4" fmla="*/ 0 w 6099717"/>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0 w 6110868"/>
                <a:gd name="connsiteY3" fmla="*/ 1282390 h 3077736"/>
                <a:gd name="connsiteX4" fmla="*/ 11151 w 6110868"/>
                <a:gd name="connsiteY4" fmla="*/ 0 h 3077736"/>
                <a:gd name="connsiteX0" fmla="*/ 11151 w 6110868"/>
                <a:gd name="connsiteY0" fmla="*/ 0 h 3077736"/>
                <a:gd name="connsiteX1" fmla="*/ 6110868 w 6110868"/>
                <a:gd name="connsiteY1" fmla="*/ 0 h 3077736"/>
                <a:gd name="connsiteX2" fmla="*/ 6066263 w 6110868"/>
                <a:gd name="connsiteY2" fmla="*/ 3077736 h 3077736"/>
                <a:gd name="connsiteX3" fmla="*/ 4003288 w 6110868"/>
                <a:gd name="connsiteY3" fmla="*/ 2453267 h 3077736"/>
                <a:gd name="connsiteX4" fmla="*/ 0 w 6110868"/>
                <a:gd name="connsiteY4" fmla="*/ 1282390 h 3077736"/>
                <a:gd name="connsiteX5" fmla="*/ 11151 w 6110868"/>
                <a:gd name="connsiteY5" fmla="*/ 0 h 3077736"/>
                <a:gd name="connsiteX0" fmla="*/ 11151 w 6110868"/>
                <a:gd name="connsiteY0" fmla="*/ 0 h 2453267"/>
                <a:gd name="connsiteX1" fmla="*/ 6110868 w 6110868"/>
                <a:gd name="connsiteY1" fmla="*/ 0 h 2453267"/>
                <a:gd name="connsiteX2" fmla="*/ 6088565 w 6110868"/>
                <a:gd name="connsiteY2" fmla="*/ 2442116 h 2453267"/>
                <a:gd name="connsiteX3" fmla="*/ 4003288 w 6110868"/>
                <a:gd name="connsiteY3" fmla="*/ 2453267 h 2453267"/>
                <a:gd name="connsiteX4" fmla="*/ 0 w 6110868"/>
                <a:gd name="connsiteY4" fmla="*/ 1282390 h 2453267"/>
                <a:gd name="connsiteX5" fmla="*/ 11151 w 6110868"/>
                <a:gd name="connsiteY5" fmla="*/ 0 h 2453267"/>
                <a:gd name="connsiteX0" fmla="*/ 0 w 6111239"/>
                <a:gd name="connsiteY0" fmla="*/ 0 h 2453267"/>
                <a:gd name="connsiteX1" fmla="*/ 6111239 w 6111239"/>
                <a:gd name="connsiteY1" fmla="*/ 0 h 2453267"/>
                <a:gd name="connsiteX2" fmla="*/ 6088936 w 6111239"/>
                <a:gd name="connsiteY2" fmla="*/ 2442116 h 2453267"/>
                <a:gd name="connsiteX3" fmla="*/ 4003659 w 6111239"/>
                <a:gd name="connsiteY3" fmla="*/ 2453267 h 2453267"/>
                <a:gd name="connsiteX4" fmla="*/ 371 w 6111239"/>
                <a:gd name="connsiteY4" fmla="*/ 1282390 h 2453267"/>
                <a:gd name="connsiteX5" fmla="*/ 0 w 6111239"/>
                <a:gd name="connsiteY5" fmla="*/ 0 h 245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1239" h="2453267">
                  <a:moveTo>
                    <a:pt x="0" y="0"/>
                  </a:moveTo>
                  <a:lnTo>
                    <a:pt x="6111239" y="0"/>
                  </a:lnTo>
                  <a:lnTo>
                    <a:pt x="6088936" y="2442116"/>
                  </a:lnTo>
                  <a:lnTo>
                    <a:pt x="4003659" y="2453267"/>
                  </a:lnTo>
                  <a:lnTo>
                    <a:pt x="371" y="1282390"/>
                  </a:lnTo>
                  <a:cubicBezTo>
                    <a:pt x="247" y="854927"/>
                    <a:pt x="124" y="427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ctrTitle"/>
          </p:nvPr>
        </p:nvSpPr>
        <p:spPr>
          <a:xfrm>
            <a:off x="2383359" y="2"/>
            <a:ext cx="7887343" cy="2121677"/>
          </a:xfrm>
          <a:prstGeom prst="rect">
            <a:avLst/>
          </a:prstGeom>
          <a:noFill/>
        </p:spPr>
        <p:txBody>
          <a:bodyPr>
            <a:noAutofit/>
            <a:scene3d>
              <a:camera prst="orthographicFront"/>
              <a:lightRig rig="soft" dir="t">
                <a:rot lat="0" lon="0" rev="10800000"/>
              </a:lightRig>
            </a:scene3d>
            <a:sp3d>
              <a:bevelT w="27940" h="12700"/>
              <a:contourClr>
                <a:srgbClr val="DDDDDD"/>
              </a:contourClr>
            </a:sp3d>
          </a:bodyPr>
          <a:lstStyle>
            <a:lvl1pPr algn="l">
              <a:defRPr sz="4050" b="1" cap="none" spc="-113">
                <a:ln w="11430"/>
                <a:solidFill>
                  <a:schemeClr val="bg1"/>
                </a:solidFill>
                <a:effectLst>
                  <a:outerShdw blurRad="50800" dist="38100" dir="2700000" algn="tl" rotWithShape="0">
                    <a:prstClr val="black">
                      <a:alpha val="70000"/>
                    </a:prstClr>
                  </a:outerShdw>
                </a:effectLst>
              </a:defRPr>
            </a:lvl1pPr>
          </a:lstStyle>
          <a:p>
            <a:r>
              <a:rPr lang="en-US" smtClean="0"/>
              <a:t>Click to edit Master title style</a:t>
            </a:r>
            <a:endParaRPr lang="en-US" dirty="0"/>
          </a:p>
        </p:txBody>
      </p:sp>
      <p:grpSp>
        <p:nvGrpSpPr>
          <p:cNvPr id="26" name="Group 25"/>
          <p:cNvGrpSpPr/>
          <p:nvPr/>
        </p:nvGrpSpPr>
        <p:grpSpPr>
          <a:xfrm>
            <a:off x="1" y="0"/>
            <a:ext cx="1315844" cy="1234440"/>
            <a:chOff x="0" y="71081"/>
            <a:chExt cx="1315844" cy="1280160"/>
          </a:xfrm>
          <a:solidFill>
            <a:schemeClr val="accent3"/>
          </a:solidFill>
        </p:grpSpPr>
        <p:sp>
          <p:nvSpPr>
            <p:cNvPr id="18" name="Freeform 17"/>
            <p:cNvSpPr/>
            <p:nvPr/>
          </p:nvSpPr>
          <p:spPr>
            <a:xfrm flipH="1">
              <a:off x="0" y="71081"/>
              <a:ext cx="1315844" cy="1280160"/>
            </a:xfrm>
            <a:custGeom>
              <a:avLst/>
              <a:gdLst>
                <a:gd name="connsiteX0" fmla="*/ 314957 w 1005840"/>
                <a:gd name="connsiteY0" fmla="*/ 0 h 1280160"/>
                <a:gd name="connsiteX1" fmla="*/ 1005840 w 1005840"/>
                <a:gd name="connsiteY1" fmla="*/ 0 h 1280160"/>
                <a:gd name="connsiteX2" fmla="*/ 1005840 w 1005840"/>
                <a:gd name="connsiteY2" fmla="*/ 1280160 h 1280160"/>
                <a:gd name="connsiteX3" fmla="*/ 314957 w 1005840"/>
                <a:gd name="connsiteY3" fmla="*/ 1280160 h 1280160"/>
                <a:gd name="connsiteX4" fmla="*/ 6398 w 1005840"/>
                <a:gd name="connsiteY4" fmla="*/ 1028677 h 1280160"/>
                <a:gd name="connsiteX5" fmla="*/ 0 w 1005840"/>
                <a:gd name="connsiteY5" fmla="*/ 965212 h 1280160"/>
                <a:gd name="connsiteX6" fmla="*/ 0 w 1005840"/>
                <a:gd name="connsiteY6" fmla="*/ 314948 h 1280160"/>
                <a:gd name="connsiteX7" fmla="*/ 6398 w 1005840"/>
                <a:gd name="connsiteY7" fmla="*/ 251483 h 1280160"/>
                <a:gd name="connsiteX8" fmla="*/ 251482 w 1005840"/>
                <a:gd name="connsiteY8" fmla="*/ 639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40" h="1280160">
                  <a:moveTo>
                    <a:pt x="314957" y="0"/>
                  </a:moveTo>
                  <a:lnTo>
                    <a:pt x="1005840" y="0"/>
                  </a:lnTo>
                  <a:lnTo>
                    <a:pt x="1005840" y="1280160"/>
                  </a:lnTo>
                  <a:lnTo>
                    <a:pt x="314957" y="1280160"/>
                  </a:lnTo>
                  <a:cubicBezTo>
                    <a:pt x="162753" y="1280160"/>
                    <a:pt x="35766" y="1172199"/>
                    <a:pt x="6398" y="1028677"/>
                  </a:cubicBezTo>
                  <a:lnTo>
                    <a:pt x="0" y="965212"/>
                  </a:lnTo>
                  <a:lnTo>
                    <a:pt x="0" y="314948"/>
                  </a:lnTo>
                  <a:lnTo>
                    <a:pt x="6398" y="251483"/>
                  </a:lnTo>
                  <a:cubicBezTo>
                    <a:pt x="31571" y="128465"/>
                    <a:pt x="128464" y="31572"/>
                    <a:pt x="251482" y="6399"/>
                  </a:cubicBezTo>
                  <a:close/>
                </a:path>
              </a:pathLst>
            </a:cu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Box 18"/>
            <p:cNvSpPr txBox="1"/>
            <p:nvPr/>
          </p:nvSpPr>
          <p:spPr>
            <a:xfrm rot="16200000">
              <a:off x="-298178" y="540864"/>
              <a:ext cx="1070358" cy="323165"/>
            </a:xfrm>
            <a:prstGeom prst="rect">
              <a:avLst/>
            </a:prstGeom>
            <a:noFill/>
            <a:ln>
              <a:noFill/>
            </a:ln>
          </p:spPr>
          <p:txBody>
            <a:bodyPr wrap="square" rtlCol="0">
              <a:spAutoFit/>
            </a:bodyPr>
            <a:lstStyle/>
            <a:p>
              <a:r>
                <a:rPr lang="en-US" sz="1500" dirty="0" smtClean="0">
                  <a:solidFill>
                    <a:schemeClr val="bg1"/>
                  </a:solidFill>
                </a:rPr>
                <a:t>Chapter</a:t>
              </a:r>
              <a:endParaRPr lang="en-US" sz="1500" dirty="0">
                <a:solidFill>
                  <a:schemeClr val="bg1"/>
                </a:solidFill>
              </a:endParaRPr>
            </a:p>
          </p:txBody>
        </p:sp>
      </p:grpSp>
      <p:sp>
        <p:nvSpPr>
          <p:cNvPr id="28" name="Rectangle 27"/>
          <p:cNvSpPr/>
          <p:nvPr/>
        </p:nvSpPr>
        <p:spPr>
          <a:xfrm flipV="1">
            <a:off x="4083331" y="2407546"/>
            <a:ext cx="4099367"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p:cNvSpPr/>
          <p:nvPr/>
        </p:nvSpPr>
        <p:spPr>
          <a:xfrm rot="20641458" flipV="1">
            <a:off x="8091807" y="1824352"/>
            <a:ext cx="4206240"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p:nvSpPr>
        <p:spPr>
          <a:xfrm rot="958542" flipH="1" flipV="1">
            <a:off x="-112056" y="1813399"/>
            <a:ext cx="4297680"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ustDataLst>
      <p:tags r:id="rId1"/>
    </p:custDataLst>
    <p:extLst>
      <p:ext uri="{BB962C8B-B14F-4D97-AF65-F5344CB8AC3E}">
        <p14:creationId xmlns:p14="http://schemas.microsoft.com/office/powerpoint/2010/main" val="148619150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9917" y="2125042"/>
            <a:ext cx="8753763" cy="2323374"/>
          </a:xfrm>
          <a:prstGeom prst="roundRect">
            <a:avLst/>
          </a:prstGeom>
          <a:solidFill>
            <a:schemeClr val="accent4"/>
          </a:solidFill>
          <a:effectLst>
            <a:outerShdw blurRad="50800" dist="38100" dir="2700000" algn="tl" rotWithShape="0">
              <a:prstClr val="black">
                <a:alpha val="40000"/>
              </a:prstClr>
            </a:outerShdw>
          </a:effectLst>
        </p:spPr>
        <p:txBody>
          <a:bodyPr/>
          <a:lstStyle>
            <a:lvl1pPr>
              <a:defRPr sz="3300" baseline="0">
                <a:solidFill>
                  <a:schemeClr val="accent5">
                    <a:lumMod val="75000"/>
                  </a:schemeClr>
                </a:solidFill>
              </a:defRPr>
            </a:lvl1pPr>
          </a:lstStyle>
          <a:p>
            <a:r>
              <a:rPr lang="en-US" dirty="0" smtClean="0"/>
              <a:t>Click to enter quotation text.</a:t>
            </a:r>
            <a:endParaRPr lang="en-US" dirty="0"/>
          </a:p>
        </p:txBody>
      </p:sp>
      <p:sp>
        <p:nvSpPr>
          <p:cNvPr id="4" name="Date Placeholder 3"/>
          <p:cNvSpPr>
            <a:spLocks noGrp="1"/>
          </p:cNvSpPr>
          <p:nvPr>
            <p:ph type="dt" sz="half" idx="10"/>
          </p:nvPr>
        </p:nvSpPr>
        <p:spPr>
          <a:xfrm>
            <a:off x="11036977" y="6022514"/>
            <a:ext cx="1130583" cy="274320"/>
          </a:xfrm>
          <a:prstGeom prst="rect">
            <a:avLst/>
          </a:prstGeom>
        </p:spPr>
        <p:txBody>
          <a:bodyPr/>
          <a:lstStyle/>
          <a:p>
            <a:endParaRPr lang="en-US" dirty="0"/>
          </a:p>
        </p:txBody>
      </p:sp>
      <p:sp>
        <p:nvSpPr>
          <p:cNvPr id="5" name="Footer Placeholder 4"/>
          <p:cNvSpPr>
            <a:spLocks noGrp="1"/>
          </p:cNvSpPr>
          <p:nvPr>
            <p:ph type="ftr" sz="quarter" idx="11"/>
          </p:nvPr>
        </p:nvSpPr>
        <p:spPr>
          <a:xfrm>
            <a:off x="7066516" y="6303097"/>
            <a:ext cx="3860800"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948359" y="6303097"/>
            <a:ext cx="1219200" cy="274320"/>
          </a:xfrm>
          <a:prstGeom prst="rect">
            <a:avLst/>
          </a:prstGeom>
        </p:spPr>
        <p:txBody>
          <a:bodyPr/>
          <a:lstStyle/>
          <a:p>
            <a:fld id="{E43ED437-6A7D-468F-88D0-FF1AC0BDAAB7}" type="slidenum">
              <a:rPr lang="en-US" smtClean="0"/>
              <a:t>‹#›</a:t>
            </a:fld>
            <a:endParaRPr lang="en-US" dirty="0"/>
          </a:p>
        </p:txBody>
      </p:sp>
      <p:sp>
        <p:nvSpPr>
          <p:cNvPr id="10" name="Text Placeholder 3"/>
          <p:cNvSpPr>
            <a:spLocks noGrp="1"/>
          </p:cNvSpPr>
          <p:nvPr>
            <p:ph type="body" sz="half" idx="2" hasCustomPrompt="1"/>
          </p:nvPr>
        </p:nvSpPr>
        <p:spPr>
          <a:xfrm>
            <a:off x="2179917" y="4613565"/>
            <a:ext cx="8753763" cy="1413493"/>
          </a:xfrm>
        </p:spPr>
        <p:txBody>
          <a:bodyPr anchor="t">
            <a:normAutofit/>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Click to enter caption.</a:t>
            </a:r>
          </a:p>
        </p:txBody>
      </p:sp>
      <p:sp>
        <p:nvSpPr>
          <p:cNvPr id="12" name="TextBox 11"/>
          <p:cNvSpPr txBox="1"/>
          <p:nvPr/>
        </p:nvSpPr>
        <p:spPr>
          <a:xfrm>
            <a:off x="1503411" y="1648497"/>
            <a:ext cx="801912"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sz="9150" dirty="0" smtClean="0">
                <a:solidFill>
                  <a:schemeClr val="accent5">
                    <a:lumMod val="75000"/>
                  </a:schemeClr>
                </a:solidFill>
              </a:rPr>
              <a:t>“</a:t>
            </a:r>
            <a:endParaRPr lang="en-US" sz="9150" dirty="0">
              <a:solidFill>
                <a:schemeClr val="accent5">
                  <a:lumMod val="75000"/>
                </a:schemeClr>
              </a:solidFill>
            </a:endParaRPr>
          </a:p>
        </p:txBody>
      </p:sp>
      <p:sp>
        <p:nvSpPr>
          <p:cNvPr id="15" name="TextBox 14"/>
          <p:cNvSpPr txBox="1"/>
          <p:nvPr/>
        </p:nvSpPr>
        <p:spPr>
          <a:xfrm>
            <a:off x="10746100" y="3291031"/>
            <a:ext cx="801912"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sz="9150" dirty="0" smtClean="0">
                <a:solidFill>
                  <a:schemeClr val="accent5">
                    <a:lumMod val="75000"/>
                  </a:schemeClr>
                </a:solidFill>
              </a:rPr>
              <a:t>”</a:t>
            </a:r>
            <a:endParaRPr lang="en-US" sz="9150" dirty="0">
              <a:solidFill>
                <a:schemeClr val="accent5">
                  <a:lumMod val="75000"/>
                </a:schemeClr>
              </a:solidFill>
            </a:endParaRPr>
          </a:p>
        </p:txBody>
      </p:sp>
    </p:spTree>
    <p:extLst>
      <p:ext uri="{BB962C8B-B14F-4D97-AF65-F5344CB8AC3E}">
        <p14:creationId xmlns:p14="http://schemas.microsoft.com/office/powerpoint/2010/main" val="2198056462"/>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6071" y="0"/>
            <a:ext cx="10588699" cy="1188720"/>
          </a:xfrm>
        </p:spPr>
        <p:txBody>
          <a:bodyPr vert="horz" lIns="91440" tIns="45720" rIns="91440" bIns="45720" rtlCol="0" anchor="ctr">
            <a:normAutofit/>
          </a:bodyPr>
          <a:lstStyle>
            <a:lvl1pPr>
              <a:defRPr lang="en-US" dirty="0"/>
            </a:lvl1pPr>
          </a:lstStyle>
          <a:p>
            <a:pPr lvl="0"/>
            <a:r>
              <a:rPr lang="en-US" dirty="0" smtClean="0"/>
              <a:t>Click to edit Master title style  </a:t>
            </a:r>
            <a:endParaRPr lang="en-US" dirty="0"/>
          </a:p>
        </p:txBody>
      </p:sp>
      <p:sp>
        <p:nvSpPr>
          <p:cNvPr id="3" name="Content Placeholder 2"/>
          <p:cNvSpPr>
            <a:spLocks noGrp="1"/>
          </p:cNvSpPr>
          <p:nvPr>
            <p:ph idx="1"/>
          </p:nvPr>
        </p:nvSpPr>
        <p:spPr>
          <a:xfrm>
            <a:off x="2074226" y="1817225"/>
            <a:ext cx="9508175" cy="4308938"/>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E43ED437-6A7D-468F-88D0-FF1AC0BDAAB7}" type="slidenum">
              <a:rPr lang="en-US" smtClean="0"/>
              <a:t>‹#›</a:t>
            </a:fld>
            <a:endParaRPr lang="en-US" dirty="0"/>
          </a:p>
        </p:txBody>
      </p:sp>
      <p:sp>
        <p:nvSpPr>
          <p:cNvPr id="9"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97AE78A7-366A-4EE6-ADE0-193E6B68FDAC}" type="datetimeFigureOut">
              <a:rPr lang="en-US" smtClean="0"/>
              <a:t>7/14/2019</a:t>
            </a:fld>
            <a:endParaRPr lang="en-US" dirty="0"/>
          </a:p>
        </p:txBody>
      </p:sp>
      <p:sp>
        <p:nvSpPr>
          <p:cNvPr id="10"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extLst>
      <p:ext uri="{BB962C8B-B14F-4D97-AF65-F5344CB8AC3E}">
        <p14:creationId xmlns:p14="http://schemas.microsoft.com/office/powerpoint/2010/main" val="3189655729"/>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t="2137" b="44074"/>
          <a:stretch/>
        </p:blipFill>
        <p:spPr>
          <a:xfrm>
            <a:off x="0" y="2"/>
            <a:ext cx="12188952" cy="4229099"/>
          </a:xfrm>
          <a:prstGeom prst="rect">
            <a:avLst/>
          </a:prstGeom>
          <a:effectLst>
            <a:reflection blurRad="6350" stA="52000" endA="300" endPos="35000" dir="5400000" sy="-100000" algn="bl" rotWithShape="0"/>
          </a:effectLst>
        </p:spPr>
      </p:pic>
      <p:sp>
        <p:nvSpPr>
          <p:cNvPr id="14" name="Rectangle 13"/>
          <p:cNvSpPr/>
          <p:nvPr/>
        </p:nvSpPr>
        <p:spPr>
          <a:xfrm>
            <a:off x="0" y="4244339"/>
            <a:ext cx="12192000" cy="2348318"/>
          </a:xfrm>
          <a:prstGeom prst="rect">
            <a:avLst/>
          </a:prstGeom>
          <a:gradFill flip="none" rotWithShape="1">
            <a:gsLst>
              <a:gs pos="0">
                <a:schemeClr val="accent1">
                  <a:lumMod val="60000"/>
                  <a:lumOff val="40000"/>
                </a:schemeClr>
              </a:gs>
              <a:gs pos="55000">
                <a:schemeClr val="accent1">
                  <a:lumMod val="75000"/>
                </a:schemeClr>
              </a:gs>
              <a:gs pos="100000">
                <a:schemeClr val="accent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 name="Title 1"/>
          <p:cNvSpPr>
            <a:spLocks noGrp="1"/>
          </p:cNvSpPr>
          <p:nvPr>
            <p:ph type="title" hasCustomPrompt="1"/>
          </p:nvPr>
        </p:nvSpPr>
        <p:spPr>
          <a:xfrm>
            <a:off x="3631107" y="4255936"/>
            <a:ext cx="8423564" cy="1596195"/>
          </a:xfrm>
          <a:noFill/>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defRPr lang="en-US" sz="4050" spc="-113" dirty="0">
                <a:ln w="11430"/>
                <a:solidFill>
                  <a:schemeClr val="bg1"/>
                </a:solidFill>
                <a:effectLst>
                  <a:outerShdw blurRad="50800" dist="38100" dir="2700000" algn="tl" rotWithShape="0">
                    <a:prstClr val="black">
                      <a:alpha val="70000"/>
                    </a:prstClr>
                  </a:outerShdw>
                </a:effectLst>
              </a:defRPr>
            </a:lvl1pPr>
          </a:lstStyle>
          <a:p>
            <a:pPr lvl="0"/>
            <a:r>
              <a:rPr lang="en-US" dirty="0" smtClean="0"/>
              <a:t>Click to Edit</a:t>
            </a:r>
            <a:br>
              <a:rPr lang="en-US" dirty="0" smtClean="0"/>
            </a:br>
            <a:r>
              <a:rPr lang="en-US" dirty="0" smtClean="0"/>
              <a:t> Title</a:t>
            </a:r>
            <a:endParaRPr lang="en-US" dirty="0"/>
          </a:p>
        </p:txBody>
      </p:sp>
      <p:sp>
        <p:nvSpPr>
          <p:cNvPr id="3" name="Text Placeholder 2"/>
          <p:cNvSpPr>
            <a:spLocks noGrp="1"/>
          </p:cNvSpPr>
          <p:nvPr>
            <p:ph type="body" idx="1"/>
          </p:nvPr>
        </p:nvSpPr>
        <p:spPr>
          <a:xfrm>
            <a:off x="3622767" y="5825295"/>
            <a:ext cx="8404196"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2400" b="1" cap="none" spc="0" dirty="0" smtClean="0">
                <a:ln w="11430"/>
                <a:solidFill>
                  <a:schemeClr val="bg1"/>
                </a:solidFill>
                <a:effectLst>
                  <a:outerShdw blurRad="38100" dist="38100" dir="2700000" algn="tl">
                    <a:srgbClr val="000000">
                      <a:alpha val="84000"/>
                    </a:srgbClr>
                  </a:outerShdw>
                </a:effectLst>
                <a:latin typeface="+mj-lt"/>
                <a:ea typeface="+mj-ea"/>
                <a:cs typeface="+mj-cs"/>
              </a:defRPr>
            </a:lvl1pPr>
          </a:lstStyle>
          <a:p>
            <a:pPr lvl="0">
              <a:spcBef>
                <a:spcPct val="0"/>
              </a:spcBef>
            </a:pPr>
            <a:r>
              <a:rPr lang="en-US" smtClean="0"/>
              <a:t>Click to edit Master text styles</a:t>
            </a:r>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chemeClr val="bg1"/>
                </a:solidFill>
              </a:defRPr>
            </a:lvl1pPr>
          </a:lstStyle>
          <a:p>
            <a:fld id="{E43ED437-6A7D-468F-88D0-FF1AC0BDAAB7}" type="slidenum">
              <a:rPr lang="en-US" smtClean="0"/>
              <a:t>‹#›</a:t>
            </a:fld>
            <a:endParaRPr lang="en-US" dirty="0"/>
          </a:p>
        </p:txBody>
      </p:sp>
      <p:sp>
        <p:nvSpPr>
          <p:cNvPr id="11"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chemeClr val="bg1"/>
                </a:solidFill>
              </a:defRPr>
            </a:lvl1pPr>
          </a:lstStyle>
          <a:p>
            <a:fld id="{97AE78A7-366A-4EE6-ADE0-193E6B68FDAC}" type="datetimeFigureOut">
              <a:rPr lang="en-US" smtClean="0"/>
              <a:t>7/14/2019</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17" name="Rectangle 16"/>
          <p:cNvSpPr/>
          <p:nvPr/>
        </p:nvSpPr>
        <p:spPr>
          <a:xfrm>
            <a:off x="3048" y="4221107"/>
            <a:ext cx="12188952"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63985040"/>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7" cy="1188720"/>
          </a:xfrm>
        </p:spPr>
        <p:txBody>
          <a:bodyPr/>
          <a:lstStyle/>
          <a:p>
            <a:r>
              <a:rPr lang="en-US" smtClean="0"/>
              <a:t>Click to edit Master title style</a:t>
            </a:r>
            <a:endParaRPr lang="en-US"/>
          </a:p>
        </p:txBody>
      </p:sp>
      <p:sp>
        <p:nvSpPr>
          <p:cNvPr id="9" name="Text Placeholder 8"/>
          <p:cNvSpPr>
            <a:spLocks noGrp="1"/>
          </p:cNvSpPr>
          <p:nvPr>
            <p:ph type="body" sz="quarter" idx="13"/>
          </p:nvPr>
        </p:nvSpPr>
        <p:spPr>
          <a:xfrm>
            <a:off x="1539943" y="1828215"/>
            <a:ext cx="4846320" cy="4285073"/>
          </a:xfrm>
        </p:spPr>
        <p:txBody>
          <a:bodyPr/>
          <a:lstStyle>
            <a:lvl1pPr marL="205740" indent="-205740">
              <a:buFont typeface="Arial" pitchFamily="34" charset="0"/>
              <a:buChar char="•"/>
              <a:tabLst>
                <a:tab pos="205740" algn="l"/>
              </a:tabLst>
              <a:defRPr b="0"/>
            </a:lvl1pPr>
            <a:lvl2pPr marL="557213" indent="-214313">
              <a:buFont typeface="Arial" pitchFamily="34" charset="0"/>
              <a:buChar char="•"/>
              <a:defRPr/>
            </a:lvl2pPr>
            <a:lvl3pPr marL="857250" indent="-171450">
              <a:buFont typeface="Arial" pitchFamily="34" charset="0"/>
              <a:buChar char="•"/>
              <a:defRPr/>
            </a:lvl3pPr>
            <a:lvl4pPr marL="1200150" indent="-171450">
              <a:buFont typeface="Arial" pitchFamily="34" charset="0"/>
              <a:buChar char="•"/>
              <a:defRPr/>
            </a:lvl4pPr>
            <a:lvl5pPr marL="1543050" indent="-1714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4"/>
          </p:nvPr>
        </p:nvSpPr>
        <p:spPr>
          <a:xfrm>
            <a:off x="6748883" y="1828802"/>
            <a:ext cx="4846320" cy="4295601"/>
          </a:xfrm>
        </p:spPr>
        <p:txBody>
          <a:bodyPr/>
          <a:lstStyle>
            <a:lvl1pPr marL="205740" indent="-205740">
              <a:buFont typeface="Arial" pitchFamily="34" charset="0"/>
              <a:buChar char="•"/>
              <a:defRPr b="0"/>
            </a:lvl1pPr>
            <a:lvl2pPr marL="557213" indent="-214313">
              <a:buFont typeface="Arial" pitchFamily="34" charset="0"/>
              <a:buChar char="•"/>
              <a:defRPr/>
            </a:lvl2pPr>
            <a:lvl3pPr marL="857250" indent="-171450">
              <a:buFont typeface="Arial" pitchFamily="34" charset="0"/>
              <a:buChar char="•"/>
              <a:defRPr/>
            </a:lvl3pPr>
            <a:lvl4pPr marL="1200150" indent="-171450">
              <a:buFont typeface="Arial" pitchFamily="34" charset="0"/>
              <a:buChar char="•"/>
              <a:defRPr/>
            </a:lvl4pPr>
            <a:lvl5pPr marL="1543050" indent="-1714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E43ED437-6A7D-468F-88D0-FF1AC0BDAAB7}" type="slidenum">
              <a:rPr lang="en-US" smtClean="0"/>
              <a:t>‹#›</a:t>
            </a:fld>
            <a:endParaRPr lang="en-US" dirty="0"/>
          </a:p>
        </p:txBody>
      </p:sp>
      <p:sp>
        <p:nvSpPr>
          <p:cNvPr id="10"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97AE78A7-366A-4EE6-ADE0-193E6B68FDAC}" type="datetimeFigureOut">
              <a:rPr lang="en-US" smtClean="0"/>
              <a:t>7/14/2019</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extLst>
      <p:ext uri="{BB962C8B-B14F-4D97-AF65-F5344CB8AC3E}">
        <p14:creationId xmlns:p14="http://schemas.microsoft.com/office/powerpoint/2010/main" val="605571157"/>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7" cy="118872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632301" y="1836055"/>
            <a:ext cx="4846320" cy="639762"/>
          </a:xfrm>
          <a:prstGeom prst="rect">
            <a:avLst/>
          </a:prstGeom>
          <a:solidFill>
            <a:schemeClr val="accent3">
              <a:lumMod val="50000"/>
            </a:schemeClr>
          </a:solidFill>
        </p:spPr>
        <p:style>
          <a:lnRef idx="0">
            <a:schemeClr val="accent5"/>
          </a:lnRef>
          <a:fillRef idx="3">
            <a:schemeClr val="accent5"/>
          </a:fillRef>
          <a:effectRef idx="3">
            <a:schemeClr val="accent5"/>
          </a:effectRef>
          <a:fontRef idx="none"/>
        </p:style>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5" name="Text Placeholder 4"/>
          <p:cNvSpPr>
            <a:spLocks noGrp="1"/>
          </p:cNvSpPr>
          <p:nvPr>
            <p:ph type="body" sz="quarter" idx="3"/>
          </p:nvPr>
        </p:nvSpPr>
        <p:spPr>
          <a:xfrm>
            <a:off x="6850087" y="1836055"/>
            <a:ext cx="4846320" cy="639762"/>
          </a:xfrm>
          <a:prstGeom prst="rect">
            <a:avLst/>
          </a:prstGeom>
          <a:solidFill>
            <a:schemeClr val="accent3">
              <a:lumMod val="50000"/>
            </a:schemeClr>
          </a:solidFill>
        </p:spPr>
        <p:style>
          <a:lnRef idx="0">
            <a:schemeClr val="accent5"/>
          </a:lnRef>
          <a:fillRef idx="3">
            <a:schemeClr val="accent5"/>
          </a:fillRef>
          <a:effectRef idx="3">
            <a:schemeClr val="accent5"/>
          </a:effectRef>
          <a:fontRef idx="none"/>
        </p:style>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Text Placeholder 10"/>
          <p:cNvSpPr>
            <a:spLocks noGrp="1"/>
          </p:cNvSpPr>
          <p:nvPr>
            <p:ph type="body" sz="quarter" idx="13"/>
          </p:nvPr>
        </p:nvSpPr>
        <p:spPr>
          <a:xfrm>
            <a:off x="1632301" y="2480581"/>
            <a:ext cx="4846320" cy="3781324"/>
          </a:xfrm>
        </p:spPr>
        <p:txBody>
          <a:bodyPr/>
          <a:lstStyle>
            <a:lvl1pPr>
              <a:defRPr sz="18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p:cNvSpPr>
            <a:spLocks noGrp="1"/>
          </p:cNvSpPr>
          <p:nvPr>
            <p:ph type="body" sz="quarter" idx="14"/>
          </p:nvPr>
        </p:nvSpPr>
        <p:spPr>
          <a:xfrm>
            <a:off x="6850087" y="2480583"/>
            <a:ext cx="4846320" cy="3756909"/>
          </a:xfrm>
        </p:spPr>
        <p:txBody>
          <a:bodyPr/>
          <a:lstStyle>
            <a:lvl1pPr>
              <a:defRPr sz="1800"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E43ED437-6A7D-468F-88D0-FF1AC0BDAAB7}" type="slidenum">
              <a:rPr lang="en-US" smtClean="0"/>
              <a:t>‹#›</a:t>
            </a:fld>
            <a:endParaRPr lang="en-US" dirty="0"/>
          </a:p>
        </p:txBody>
      </p:sp>
      <p:sp>
        <p:nvSpPr>
          <p:cNvPr id="12"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97AE78A7-366A-4EE6-ADE0-193E6B68FDAC}" type="datetimeFigureOut">
              <a:rPr lang="en-US" smtClean="0"/>
              <a:t>7/14/2019</a:t>
            </a:fld>
            <a:endParaRPr lang="en-US" dirty="0"/>
          </a:p>
        </p:txBody>
      </p:sp>
      <p:sp>
        <p:nvSpPr>
          <p:cNvPr id="14" name="Footer Placeholder 4"/>
          <p:cNvSpPr>
            <a:spLocks noGrp="1"/>
          </p:cNvSpPr>
          <p:nvPr>
            <p:ph type="ftr" sz="quarter" idx="15"/>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extLst>
      <p:ext uri="{BB962C8B-B14F-4D97-AF65-F5344CB8AC3E}">
        <p14:creationId xmlns:p14="http://schemas.microsoft.com/office/powerpoint/2010/main" val="4043119301"/>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9517" y="0"/>
            <a:ext cx="10661923" cy="1188720"/>
          </a:xfrm>
        </p:spPr>
        <p:txBody>
          <a:bodyPr vert="horz" lIns="91440" tIns="45720" rIns="91440" bIns="45720" rtlCol="0" anchor="ctr">
            <a:normAutofit/>
          </a:bodyPr>
          <a:lstStyle>
            <a:lvl1pPr>
              <a:defRPr lang="en-US"/>
            </a:lvl1pPr>
          </a:lstStyle>
          <a:p>
            <a:pPr lvl="0"/>
            <a:r>
              <a:rPr lang="en-US" smtClean="0"/>
              <a:t>Click to edit Master title style</a:t>
            </a:r>
            <a:endParaRPr lang="en-US"/>
          </a:p>
        </p:txBody>
      </p:sp>
      <p:sp>
        <p:nvSpPr>
          <p:cNvPr id="6"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E43ED437-6A7D-468F-88D0-FF1AC0BDAAB7}" type="slidenum">
              <a:rPr lang="en-US" smtClean="0"/>
              <a:t>‹#›</a:t>
            </a:fld>
            <a:endParaRPr lang="en-US" dirty="0"/>
          </a:p>
        </p:txBody>
      </p:sp>
      <p:sp>
        <p:nvSpPr>
          <p:cNvPr id="7"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97AE78A7-366A-4EE6-ADE0-193E6B68FDAC}" type="datetimeFigureOut">
              <a:rPr lang="en-US" smtClean="0"/>
              <a:t>7/14/2019</a:t>
            </a:fld>
            <a:endParaRPr lang="en-US" dirty="0"/>
          </a:p>
        </p:txBody>
      </p:sp>
      <p:sp>
        <p:nvSpPr>
          <p:cNvPr id="8"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extLst>
      <p:ext uri="{BB962C8B-B14F-4D97-AF65-F5344CB8AC3E}">
        <p14:creationId xmlns:p14="http://schemas.microsoft.com/office/powerpoint/2010/main" val="2777347866"/>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E43ED437-6A7D-468F-88D0-FF1AC0BDAAB7}" type="slidenum">
              <a:rPr lang="en-US" smtClean="0"/>
              <a:t>‹#›</a:t>
            </a:fld>
            <a:endParaRPr lang="en-US" dirty="0"/>
          </a:p>
        </p:txBody>
      </p:sp>
      <p:sp>
        <p:nvSpPr>
          <p:cNvPr id="6"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97AE78A7-366A-4EE6-ADE0-193E6B68FDAC}" type="datetimeFigureOut">
              <a:rPr lang="en-US" smtClean="0"/>
              <a:t>7/14/2019</a:t>
            </a:fld>
            <a:endParaRPr lang="en-US" dirty="0"/>
          </a:p>
        </p:txBody>
      </p:sp>
      <p:sp>
        <p:nvSpPr>
          <p:cNvPr id="7"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endParaRPr lang="en-US" dirty="0"/>
          </a:p>
        </p:txBody>
      </p:sp>
    </p:spTree>
    <p:extLst>
      <p:ext uri="{BB962C8B-B14F-4D97-AF65-F5344CB8AC3E}">
        <p14:creationId xmlns:p14="http://schemas.microsoft.com/office/powerpoint/2010/main" val="649135362"/>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52492" y="1447800"/>
            <a:ext cx="9939931" cy="1447800"/>
          </a:xfrm>
        </p:spPr>
        <p:txBody>
          <a:bodyPr anchor="b"/>
          <a:lstStyle>
            <a:lvl1pPr algn="l">
              <a:defRPr sz="3300" b="1">
                <a:solidFill>
                  <a:schemeClr val="accent5">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282155" y="3129280"/>
            <a:ext cx="6310267" cy="2890520"/>
          </a:xfrm>
        </p:spPr>
        <p:txBody>
          <a:bodyPr anchor="t">
            <a:normAutofit/>
          </a:bodyPr>
          <a:lstStyle>
            <a:lvl1pPr>
              <a:defRPr sz="1800"/>
            </a:lvl1pPr>
            <a:lvl2pPr>
              <a:defRPr sz="1500"/>
            </a:lvl2pPr>
            <a:lvl3pPr>
              <a:defRPr sz="1350"/>
            </a:lvl3pPr>
            <a:lvl4pPr>
              <a:defRPr sz="1200"/>
            </a:lvl4pPr>
            <a:lvl5pPr>
              <a:defRPr sz="120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52494" y="3129282"/>
            <a:ext cx="3401063" cy="2895599"/>
          </a:xfrm>
        </p:spPr>
        <p:txBody>
          <a:bodyPr>
            <a:normAutofit/>
          </a:bodyPr>
          <a:lstStyle>
            <a:lvl1pPr marL="0" indent="0">
              <a:buNone/>
              <a:defRPr sz="1800" b="1"/>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7" name="Date Placeholder 4"/>
          <p:cNvSpPr>
            <a:spLocks noGrp="1"/>
          </p:cNvSpPr>
          <p:nvPr>
            <p:ph type="dt" sz="half" idx="10"/>
          </p:nvPr>
        </p:nvSpPr>
        <p:spPr>
          <a:xfrm>
            <a:off x="11036977" y="6022514"/>
            <a:ext cx="1130583" cy="274320"/>
          </a:xfrm>
          <a:prstGeom prst="rect">
            <a:avLst/>
          </a:prstGeom>
        </p:spPr>
        <p:txBody>
          <a:bodyPr/>
          <a:lstStyle/>
          <a:p>
            <a:endParaRPr lang="en-US" dirty="0"/>
          </a:p>
        </p:txBody>
      </p:sp>
      <p:sp>
        <p:nvSpPr>
          <p:cNvPr id="5" name="Footer Placeholder 5"/>
          <p:cNvSpPr>
            <a:spLocks noGrp="1"/>
          </p:cNvSpPr>
          <p:nvPr>
            <p:ph type="ftr" sz="quarter" idx="11"/>
          </p:nvPr>
        </p:nvSpPr>
        <p:spPr>
          <a:xfrm>
            <a:off x="7066516" y="6303097"/>
            <a:ext cx="3860800" cy="274320"/>
          </a:xfrm>
          <a:prstGeom prst="rect">
            <a:avLst/>
          </a:prstGeom>
        </p:spPr>
        <p:txBody>
          <a:bodyPr/>
          <a:lstStyle/>
          <a:p>
            <a:endParaRPr lang="en-US" dirty="0"/>
          </a:p>
        </p:txBody>
      </p:sp>
      <p:sp>
        <p:nvSpPr>
          <p:cNvPr id="6" name="Slide Number Placeholder 6"/>
          <p:cNvSpPr>
            <a:spLocks noGrp="1"/>
          </p:cNvSpPr>
          <p:nvPr>
            <p:ph type="sldNum" sz="quarter" idx="12"/>
          </p:nvPr>
        </p:nvSpPr>
        <p:spPr>
          <a:xfrm>
            <a:off x="10948359" y="6303097"/>
            <a:ext cx="1219200" cy="274320"/>
          </a:xfrm>
          <a:prstGeom prst="rect">
            <a:avLst/>
          </a:prstGeom>
        </p:spPr>
        <p:txBody>
          <a:bodyPr/>
          <a:lstStyle/>
          <a:p>
            <a:fld id="{E43ED437-6A7D-468F-88D0-FF1AC0BDAAB7}" type="slidenum">
              <a:rPr lang="en-US" smtClean="0"/>
              <a:t>‹#›</a:t>
            </a:fld>
            <a:endParaRPr lang="en-US" dirty="0"/>
          </a:p>
        </p:txBody>
      </p:sp>
    </p:spTree>
    <p:extLst>
      <p:ext uri="{BB962C8B-B14F-4D97-AF65-F5344CB8AC3E}">
        <p14:creationId xmlns:p14="http://schemas.microsoft.com/office/powerpoint/2010/main" val="2997572215"/>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1105" y="1881086"/>
            <a:ext cx="5092907" cy="1574808"/>
          </a:xfrm>
        </p:spPr>
        <p:txBody>
          <a:bodyPr anchor="b">
            <a:normAutofit/>
          </a:bodyPr>
          <a:lstStyle>
            <a:lvl1pPr algn="l">
              <a:defRPr sz="3300" b="1">
                <a:solidFill>
                  <a:schemeClr val="accent5">
                    <a:lumMod val="75000"/>
                  </a:schemeClr>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7716029" y="887506"/>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612152" y="3684494"/>
            <a:ext cx="5084979" cy="1371600"/>
          </a:xfrm>
        </p:spPr>
        <p:txBody>
          <a:bodyPr>
            <a:normAutofit/>
          </a:bodyPr>
          <a:lstStyle>
            <a:lvl1pPr marL="0" indent="0">
              <a:buNone/>
              <a:defRPr sz="1800" b="1"/>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11036977" y="6022514"/>
            <a:ext cx="1130583" cy="274320"/>
          </a:xfrm>
          <a:prstGeom prst="rect">
            <a:avLst/>
          </a:prstGeom>
        </p:spPr>
        <p:txBody>
          <a:bodyPr/>
          <a:lstStyle/>
          <a:p>
            <a:endParaRPr lang="en-US" dirty="0"/>
          </a:p>
        </p:txBody>
      </p:sp>
      <p:sp>
        <p:nvSpPr>
          <p:cNvPr id="6" name="Footer Placeholder 5"/>
          <p:cNvSpPr>
            <a:spLocks noGrp="1"/>
          </p:cNvSpPr>
          <p:nvPr>
            <p:ph type="ftr" sz="quarter" idx="11"/>
          </p:nvPr>
        </p:nvSpPr>
        <p:spPr>
          <a:xfrm>
            <a:off x="7066516" y="6303097"/>
            <a:ext cx="3860800" cy="27432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948359" y="6303097"/>
            <a:ext cx="1219200" cy="274320"/>
          </a:xfrm>
          <a:prstGeom prst="rect">
            <a:avLst/>
          </a:prstGeom>
        </p:spPr>
        <p:txBody>
          <a:bodyPr/>
          <a:lstStyle/>
          <a:p>
            <a:fld id="{E43ED437-6A7D-468F-88D0-FF1AC0BDAAB7}" type="slidenum">
              <a:rPr lang="en-US" smtClean="0"/>
              <a:t>‹#›</a:t>
            </a:fld>
            <a:endParaRPr lang="en-US" dirty="0"/>
          </a:p>
        </p:txBody>
      </p:sp>
    </p:spTree>
    <p:extLst>
      <p:ext uri="{BB962C8B-B14F-4D97-AF65-F5344CB8AC3E}">
        <p14:creationId xmlns:p14="http://schemas.microsoft.com/office/powerpoint/2010/main" val="3538936592"/>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6200000">
            <a:off x="-3200399" y="3200400"/>
            <a:ext cx="6858000" cy="457200"/>
          </a:xfrm>
          <a:prstGeom prst="rect">
            <a:avLst/>
          </a:prstGeom>
          <a:gradFill flip="none" rotWithShape="1">
            <a:gsLst>
              <a:gs pos="0">
                <a:schemeClr val="bg1"/>
              </a:gs>
              <a:gs pos="40000">
                <a:schemeClr val="bg1"/>
              </a:gs>
              <a:gs pos="55000">
                <a:schemeClr val="accent1">
                  <a:lumMod val="60000"/>
                  <a:lumOff val="40000"/>
                </a:schemeClr>
              </a:gs>
              <a:gs pos="75000">
                <a:schemeClr val="accent1">
                  <a:lumMod val="75000"/>
                </a:schemeClr>
              </a:gs>
              <a:gs pos="100000">
                <a:schemeClr val="accent1">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350" baseline="0" dirty="0" smtClean="0">
                <a:solidFill>
                  <a:prstClr val="white"/>
                </a:solidFill>
              </a:rPr>
              <a:t>      Computing Essentials 2015</a:t>
            </a:r>
            <a:endParaRPr lang="en-US" sz="1350" dirty="0">
              <a:solidFill>
                <a:prstClr val="white"/>
              </a:solidFill>
            </a:endParaRPr>
          </a:p>
        </p:txBody>
      </p:sp>
      <p:sp>
        <p:nvSpPr>
          <p:cNvPr id="29" name="Rectangle 28"/>
          <p:cNvSpPr/>
          <p:nvPr/>
        </p:nvSpPr>
        <p:spPr>
          <a:xfrm>
            <a:off x="0" y="-157"/>
            <a:ext cx="12192000" cy="1371600"/>
          </a:xfrm>
          <a:prstGeom prst="rect">
            <a:avLst/>
          </a:prstGeom>
          <a:gradFill flip="none" rotWithShape="1">
            <a:gsLst>
              <a:gs pos="20000">
                <a:schemeClr val="bg1"/>
              </a:gs>
              <a:gs pos="0">
                <a:schemeClr val="bg1"/>
              </a:gs>
              <a:gs pos="60000">
                <a:schemeClr val="accent1">
                  <a:lumMod val="60000"/>
                  <a:lumOff val="40000"/>
                </a:schemeClr>
              </a:gs>
              <a:gs pos="80000">
                <a:schemeClr val="accent1">
                  <a:lumMod val="60000"/>
                  <a:lumOff val="40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dirty="0">
              <a:solidFill>
                <a:prstClr val="white"/>
              </a:solidFill>
              <a:effectLst/>
            </a:endParaRPr>
          </a:p>
        </p:txBody>
      </p:sp>
      <p:sp>
        <p:nvSpPr>
          <p:cNvPr id="7" name="Rectangle 6"/>
          <p:cNvSpPr/>
          <p:nvPr/>
        </p:nvSpPr>
        <p:spPr>
          <a:xfrm>
            <a:off x="0" y="6583680"/>
            <a:ext cx="12192000" cy="274320"/>
          </a:xfrm>
          <a:prstGeom prst="rect">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endParaRPr lang="en-US" sz="600" dirty="0">
              <a:solidFill>
                <a:prstClr val="white"/>
              </a:solidFill>
              <a:cs typeface="Arial" pitchFamily="34" charset="0"/>
            </a:endParaRPr>
          </a:p>
        </p:txBody>
      </p:sp>
      <p:sp>
        <p:nvSpPr>
          <p:cNvPr id="10" name="Text Placeholder 9"/>
          <p:cNvSpPr>
            <a:spLocks noGrp="1"/>
          </p:cNvSpPr>
          <p:nvPr>
            <p:ph type="body" idx="1"/>
          </p:nvPr>
        </p:nvSpPr>
        <p:spPr>
          <a:xfrm>
            <a:off x="1913385" y="1818748"/>
            <a:ext cx="9945665" cy="43074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518164" y="100359"/>
            <a:ext cx="10673837" cy="1188720"/>
          </a:xfrm>
          <a:prstGeom prst="rect">
            <a:avLst/>
          </a:prstGeom>
        </p:spPr>
        <p:txBody>
          <a:bodyPr vert="horz" lIns="91440" tIns="45720" rIns="91440" bIns="45720" rtlCol="0" anchor="ctr">
            <a:normAutofit/>
          </a:bodyPr>
          <a:lstStyle/>
          <a:p>
            <a:pPr lvl="0"/>
            <a:r>
              <a:rPr lang="en-US" dirty="0" smtClean="0"/>
              <a:t>Click to edit Master title </a:t>
            </a:r>
            <a:br>
              <a:rPr lang="en-US" dirty="0" smtClean="0"/>
            </a:br>
            <a:r>
              <a:rPr lang="en-US" dirty="0" smtClean="0"/>
              <a:t>style</a:t>
            </a:r>
            <a:endParaRPr lang="en-US" dirty="0"/>
          </a:p>
        </p:txBody>
      </p:sp>
      <p:pic>
        <p:nvPicPr>
          <p:cNvPr id="20" name="Picture 19"/>
          <p:cNvPicPr>
            <a:picLocks noChangeAspect="1"/>
          </p:cNvPicPr>
          <p:nvPr/>
        </p:nvPicPr>
        <p:blipFill rotWithShape="1">
          <a:blip r:embed="rId13">
            <a:extLst>
              <a:ext uri="{28A0092B-C50C-407E-A947-70E740481C1C}">
                <a14:useLocalDpi xmlns:a14="http://schemas.microsoft.com/office/drawing/2010/main" val="0"/>
              </a:ext>
            </a:extLst>
          </a:blip>
          <a:srcRect l="37475" t="15306" r="38007" b="43838"/>
          <a:stretch/>
        </p:blipFill>
        <p:spPr>
          <a:xfrm>
            <a:off x="1" y="0"/>
            <a:ext cx="1276017" cy="1371600"/>
          </a:xfrm>
          <a:prstGeom prst="rect">
            <a:avLst/>
          </a:prstGeom>
          <a:effectLst>
            <a:reflection blurRad="6350" stA="50000" endA="300" endPos="90000" dir="5400000" sy="-100000" algn="bl" rotWithShape="0"/>
          </a:effectLst>
        </p:spPr>
      </p:pic>
      <p:sp>
        <p:nvSpPr>
          <p:cNvPr id="3" name="Rectangle 2"/>
          <p:cNvSpPr/>
          <p:nvPr/>
        </p:nvSpPr>
        <p:spPr>
          <a:xfrm>
            <a:off x="3048" y="1339364"/>
            <a:ext cx="12188952" cy="64008"/>
          </a:xfrm>
          <a:prstGeom prst="rect">
            <a:avLst/>
          </a:prstGeom>
          <a:solidFill>
            <a:schemeClr val="tx2">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0" y="0"/>
            <a:ext cx="12188952" cy="64008"/>
          </a:xfrm>
          <a:prstGeom prst="rect">
            <a:avLst/>
          </a:prstGeom>
          <a:solidFill>
            <a:schemeClr val="tx2">
              <a:lumMod val="50000"/>
              <a:alpha val="6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2"/>
          <p:cNvSpPr txBox="1">
            <a:spLocks noGrp="1"/>
          </p:cNvSpPr>
          <p:nvPr userDrawn="1"/>
        </p:nvSpPr>
        <p:spPr bwMode="auto">
          <a:xfrm>
            <a:off x="9778682" y="6507163"/>
            <a:ext cx="2413318" cy="350837"/>
          </a:xfrm>
          <a:prstGeom prst="rect">
            <a:avLst/>
          </a:prstGeom>
          <a:noFill/>
          <a:ln>
            <a:miter lim="800000"/>
            <a:headEnd/>
            <a:tailEnd/>
          </a:ln>
        </p:spPr>
        <p:txBody>
          <a:bodyPr anchor="b"/>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zh-CN" sz="1000" dirty="0" smtClean="0">
                <a:solidFill>
                  <a:schemeClr val="bg1"/>
                </a:solidFill>
                <a:latin typeface="Times New Roman" charset="0"/>
                <a:ea typeface="宋体" charset="-122"/>
              </a:rPr>
              <a:t>6-</a:t>
            </a:r>
            <a:fld id="{904A1C09-83D9-4225-B389-16680B713356}" type="slidenum">
              <a:rPr lang="en-US" altLang="zh-CN" sz="1000" smtClean="0">
                <a:solidFill>
                  <a:schemeClr val="bg1"/>
                </a:solidFill>
                <a:latin typeface="Times New Roman" charset="0"/>
                <a:ea typeface="宋体" charset="-122"/>
              </a:rPr>
              <a:pPr algn="r" eaLnBrk="1" hangingPunct="1">
                <a:defRPr/>
              </a:pPr>
              <a:t>‹#›</a:t>
            </a:fld>
            <a:endParaRPr lang="en-US" altLang="zh-CN" sz="1000" dirty="0" smtClean="0">
              <a:solidFill>
                <a:schemeClr val="bg1"/>
              </a:solidFill>
              <a:latin typeface="Times New Roman" charset="0"/>
              <a:ea typeface="宋体" charset="-122"/>
            </a:endParaRPr>
          </a:p>
        </p:txBody>
      </p:sp>
    </p:spTree>
    <p:custDataLst>
      <p:tags r:id="rId12"/>
    </p:custDataLst>
    <p:extLst>
      <p:ext uri="{BB962C8B-B14F-4D97-AF65-F5344CB8AC3E}">
        <p14:creationId xmlns:p14="http://schemas.microsoft.com/office/powerpoint/2010/main" val="421498391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transition spd="slow">
    <p:cover/>
  </p:transition>
  <p:txStyles>
    <p:titleStyle>
      <a:lvl1pPr algn="l" defTabSz="685800" rtl="0" eaLnBrk="1" latinLnBrk="0" hangingPunct="1">
        <a:spcBef>
          <a:spcPct val="0"/>
        </a:spcBef>
        <a:buNone/>
        <a:defRPr lang="en-US" sz="3000" b="1" kern="1200" cap="none" spc="0" dirty="0" smtClean="0">
          <a:ln w="18415" cmpd="sng">
            <a:noFill/>
            <a:prstDash val="solid"/>
          </a:ln>
          <a:solidFill>
            <a:schemeClr val="tx1"/>
          </a:solidFill>
          <a:effectLst/>
          <a:latin typeface="+mj-lt"/>
          <a:ea typeface="+mj-ea"/>
          <a:cs typeface="+mj-cs"/>
        </a:defRPr>
      </a:lvl1pPr>
    </p:titleStyle>
    <p:bodyStyle>
      <a:lvl1pPr marL="205740" indent="-20574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2100" b="0" kern="1200" dirty="0" smtClean="0">
          <a:solidFill>
            <a:schemeClr val="tx1"/>
          </a:solidFill>
          <a:latin typeface="+mn-lt"/>
          <a:ea typeface="+mn-ea"/>
          <a:cs typeface="+mn-cs"/>
        </a:defRPr>
      </a:lvl1pPr>
      <a:lvl2pPr marL="557213" indent="-214313"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800" kern="1200" dirty="0" smtClean="0">
          <a:solidFill>
            <a:schemeClr val="tx1"/>
          </a:solidFill>
          <a:latin typeface="+mn-lt"/>
          <a:ea typeface="+mn-ea"/>
          <a:cs typeface="+mn-cs"/>
        </a:defRPr>
      </a:lvl2pPr>
      <a:lvl3pPr marL="8572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500" kern="1200" dirty="0" smtClean="0">
          <a:solidFill>
            <a:schemeClr val="tx1"/>
          </a:solidFill>
          <a:latin typeface="+mn-lt"/>
          <a:ea typeface="+mn-ea"/>
          <a:cs typeface="+mn-cs"/>
        </a:defRPr>
      </a:lvl3pPr>
      <a:lvl4pPr marL="12001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350" kern="1200" dirty="0" smtClean="0">
          <a:solidFill>
            <a:schemeClr val="tx1"/>
          </a:solidFill>
          <a:latin typeface="+mn-lt"/>
          <a:ea typeface="+mn-ea"/>
          <a:cs typeface="+mn-cs"/>
        </a:defRPr>
      </a:lvl4pPr>
      <a:lvl5pPr marL="15430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350" kern="1200" dirty="0" smtClean="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5.xml"/><Relationship Id="rId5" Type="http://schemas.openxmlformats.org/officeDocument/2006/relationships/image" Target="../media/image21.emf"/><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2.tm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4.emf"/><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6.emf"/><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8.emf"/><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0.tmp"/></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34.emf"/><Relationship Id="rId5" Type="http://schemas.openxmlformats.org/officeDocument/2006/relationships/image" Target="../media/image33.tmp"/><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5.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36.emf"/></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21.xml"/><Relationship Id="rId7"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hyperlink" Target="http://www.skype.com/" TargetMode="External"/><Relationship Id="rId9" Type="http://schemas.openxmlformats.org/officeDocument/2006/relationships/image" Target="../media/image41.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42.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43.tmp"/></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tmp"/><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6.tmp"/><Relationship Id="rId5" Type="http://schemas.openxmlformats.org/officeDocument/2006/relationships/image" Target="../media/image5.tmp"/><Relationship Id="rId4" Type="http://schemas.openxmlformats.org/officeDocument/2006/relationships/image" Target="../media/image4.tmp"/></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notesSlide" Target="../notesSlides/notesSlide7.xml"/><Relationship Id="rId7" Type="http://schemas.openxmlformats.org/officeDocument/2006/relationships/image" Target="../media/image14.emf"/><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latin typeface="Angsana New" pitchFamily="18" charset="-34"/>
                <a:cs typeface="Angsana New" pitchFamily="18" charset="-34"/>
              </a:rPr>
              <a:t> </a:t>
            </a:r>
            <a:r>
              <a:rPr lang="th-TH" sz="6600" dirty="0" smtClean="0">
                <a:latin typeface="Angsana New" pitchFamily="18" charset="-34"/>
                <a:cs typeface="Angsana New" pitchFamily="18" charset="-34"/>
              </a:rPr>
              <a:t>อุปกรณ์รับเข้าและอุปกรณ์ส่งออก</a:t>
            </a:r>
            <a:endParaRPr lang="en-US" sz="6600" dirty="0">
              <a:latin typeface="Angsana New" pitchFamily="18" charset="-34"/>
              <a:cs typeface="Angsana New" pitchFamily="18" charset="-34"/>
            </a:endParaRPr>
          </a:p>
        </p:txBody>
      </p:sp>
      <p:pic>
        <p:nvPicPr>
          <p:cNvPr id="3" name="Picture 2"/>
          <p:cNvPicPr>
            <a:picLocks noChangeAspect="1"/>
          </p:cNvPicPr>
          <p:nvPr/>
        </p:nvPicPr>
        <p:blipFill>
          <a:blip r:embed="rId4"/>
          <a:stretch>
            <a:fillRect/>
          </a:stretch>
        </p:blipFill>
        <p:spPr>
          <a:xfrm>
            <a:off x="5507685" y="2700465"/>
            <a:ext cx="1176630" cy="1457070"/>
          </a:xfrm>
          <a:prstGeom prst="rect">
            <a:avLst/>
          </a:prstGeom>
        </p:spPr>
      </p:pic>
      <p:sp>
        <p:nvSpPr>
          <p:cNvPr id="6" name="TextBox 5"/>
          <p:cNvSpPr txBox="1"/>
          <p:nvPr/>
        </p:nvSpPr>
        <p:spPr>
          <a:xfrm>
            <a:off x="457200" y="346587"/>
            <a:ext cx="535724" cy="923330"/>
          </a:xfrm>
          <a:prstGeom prst="rect">
            <a:avLst/>
          </a:prstGeom>
          <a:noFill/>
        </p:spPr>
        <p:txBody>
          <a:bodyPr wrap="none" rtlCol="0">
            <a:spAutoFit/>
          </a:bodyPr>
          <a:lstStyle/>
          <a:p>
            <a:r>
              <a:rPr lang="en-US" sz="5400" b="1" dirty="0">
                <a:solidFill>
                  <a:prstClr val="white"/>
                </a:solidFill>
              </a:rPr>
              <a:t>6</a:t>
            </a:r>
          </a:p>
        </p:txBody>
      </p:sp>
    </p:spTree>
    <p:custDataLst>
      <p:tags r:id="rId1"/>
    </p:custDataLst>
    <p:extLst>
      <p:ext uri="{BB962C8B-B14F-4D97-AF65-F5344CB8AC3E}">
        <p14:creationId xmlns:p14="http://schemas.microsoft.com/office/powerpoint/2010/main" val="6112672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a:latin typeface="Angsana New" pitchFamily="18" charset="-34"/>
                <a:cs typeface="Angsana New" pitchFamily="18" charset="-34"/>
              </a:rPr>
              <a:t>เครื่อง</a:t>
            </a:r>
            <a:r>
              <a:rPr lang="th-TH" sz="4000" dirty="0" smtClean="0">
                <a:latin typeface="Angsana New" pitchFamily="18" charset="-34"/>
                <a:cs typeface="Angsana New" pitchFamily="18" charset="-34"/>
              </a:rPr>
              <a:t>สแกน</a:t>
            </a:r>
            <a:r>
              <a:rPr lang="en-US" sz="4000" dirty="0" smtClean="0">
                <a:latin typeface="Angsana New" pitchFamily="18" charset="-34"/>
                <a:cs typeface="Angsana New" pitchFamily="18" charset="-34"/>
              </a:rPr>
              <a:t> (</a:t>
            </a:r>
            <a:r>
              <a:rPr lang="th-TH" sz="4000" dirty="0" smtClean="0">
                <a:latin typeface="Angsana New" pitchFamily="18" charset="-34"/>
                <a:cs typeface="Angsana New" pitchFamily="18" charset="-34"/>
              </a:rPr>
              <a:t>ต่อ</a:t>
            </a:r>
            <a:r>
              <a:rPr lang="en-US" sz="4000" dirty="0" smtClean="0">
                <a:latin typeface="Angsana New" pitchFamily="18" charset="-34"/>
                <a:cs typeface="Angsana New" pitchFamily="18" charset="-34"/>
              </a:rPr>
              <a:t>) </a:t>
            </a:r>
            <a:endParaRPr lang="en-US" sz="4000" dirty="0">
              <a:latin typeface="Angsana New" pitchFamily="18" charset="-34"/>
              <a:cs typeface="Angsana New" pitchFamily="18" charset="-34"/>
            </a:endParaRPr>
          </a:p>
        </p:txBody>
      </p:sp>
      <p:sp>
        <p:nvSpPr>
          <p:cNvPr id="4" name="Text Placeholder 3"/>
          <p:cNvSpPr>
            <a:spLocks noGrp="1"/>
          </p:cNvSpPr>
          <p:nvPr>
            <p:ph type="body" sz="quarter" idx="13"/>
          </p:nvPr>
        </p:nvSpPr>
        <p:spPr>
          <a:xfrm>
            <a:off x="1066799" y="1677748"/>
            <a:ext cx="7601045" cy="4951652"/>
          </a:xfrm>
          <a:prstGeom prst="rect">
            <a:avLst/>
          </a:prstGeom>
        </p:spPr>
        <p:txBody>
          <a:bodyPr>
            <a:normAutofit/>
          </a:bodyPr>
          <a:lstStyle/>
          <a:p>
            <a:r>
              <a:rPr lang="th-TH" sz="3200" b="1" dirty="0">
                <a:latin typeface="Angsana New" pitchFamily="18" charset="-34"/>
                <a:cs typeface="Angsana New" pitchFamily="18" charset="-34"/>
              </a:rPr>
              <a:t>เครื่องอ่านบาร์โค้ด (</a:t>
            </a:r>
            <a:r>
              <a:rPr lang="en-US" sz="3200" b="1" dirty="0">
                <a:latin typeface="Angsana New" pitchFamily="18" charset="-34"/>
                <a:cs typeface="Angsana New" pitchFamily="18" charset="-34"/>
              </a:rPr>
              <a:t>Bar code reader)</a:t>
            </a:r>
          </a:p>
          <a:p>
            <a:pPr lvl="1"/>
            <a:r>
              <a:rPr lang="th-TH" sz="2800" b="1" dirty="0">
                <a:latin typeface="Angsana New" pitchFamily="18" charset="-34"/>
                <a:cs typeface="Angsana New" pitchFamily="18" charset="-34"/>
              </a:rPr>
              <a:t>เครื่องอ่านแบบมือถือ (</a:t>
            </a:r>
            <a:r>
              <a:rPr lang="en-US" sz="2800" b="1" dirty="0">
                <a:latin typeface="Angsana New" pitchFamily="18" charset="-34"/>
                <a:cs typeface="Angsana New" pitchFamily="18" charset="-34"/>
              </a:rPr>
              <a:t>wand reader</a:t>
            </a:r>
            <a:r>
              <a:rPr lang="th-TH" sz="2800" b="1" dirty="0">
                <a:latin typeface="Angsana New" pitchFamily="18" charset="-34"/>
                <a:cs typeface="Angsana New" pitchFamily="18" charset="-34"/>
              </a:rPr>
              <a:t>) </a:t>
            </a:r>
            <a:r>
              <a:rPr lang="en-US" sz="2800" b="1" dirty="0" smtClean="0">
                <a:latin typeface="Angsana New" pitchFamily="18" charset="-34"/>
                <a:cs typeface="Angsana New" pitchFamily="18" charset="-34"/>
              </a:rPr>
              <a:t> </a:t>
            </a:r>
            <a:endParaRPr lang="en-US" sz="2800" b="1" dirty="0">
              <a:latin typeface="Angsana New" pitchFamily="18" charset="-34"/>
              <a:cs typeface="Angsana New" pitchFamily="18" charset="-34"/>
            </a:endParaRPr>
          </a:p>
          <a:p>
            <a:pPr lvl="1"/>
            <a:r>
              <a:rPr lang="th-TH" sz="2800" b="1" dirty="0">
                <a:latin typeface="Angsana New" pitchFamily="18" charset="-34"/>
                <a:cs typeface="Angsana New" pitchFamily="18" charset="-34"/>
              </a:rPr>
              <a:t>เครื่องสแกนแบบติดตั้ง (</a:t>
            </a:r>
            <a:r>
              <a:rPr lang="en-US" sz="2800" b="1" dirty="0">
                <a:latin typeface="Angsana New" pitchFamily="18" charset="-34"/>
                <a:cs typeface="Angsana New" pitchFamily="18" charset="-34"/>
              </a:rPr>
              <a:t>platform scanners</a:t>
            </a:r>
            <a:r>
              <a:rPr lang="th-TH" sz="2800" b="1" dirty="0">
                <a:latin typeface="Angsana New" pitchFamily="18" charset="-34"/>
                <a:cs typeface="Angsana New" pitchFamily="18" charset="-34"/>
              </a:rPr>
              <a:t>) </a:t>
            </a:r>
            <a:endParaRPr lang="en-US" sz="2800" b="1" dirty="0">
              <a:latin typeface="Angsana New" pitchFamily="18" charset="-34"/>
              <a:cs typeface="Angsana New" pitchFamily="18" charset="-34"/>
            </a:endParaRPr>
          </a:p>
          <a:p>
            <a:pPr lvl="2"/>
            <a:r>
              <a:rPr lang="th-TH" sz="2800" b="1" dirty="0">
                <a:latin typeface="Angsana New" pitchFamily="18" charset="-34"/>
                <a:cs typeface="Angsana New" pitchFamily="18" charset="-34"/>
              </a:rPr>
              <a:t>ยูพีซี (</a:t>
            </a:r>
            <a:r>
              <a:rPr lang="en-US" sz="2800" b="1" dirty="0">
                <a:latin typeface="Angsana New" pitchFamily="18" charset="-34"/>
                <a:cs typeface="Angsana New" pitchFamily="18" charset="-34"/>
              </a:rPr>
              <a:t>Universal Product Code : UPC</a:t>
            </a:r>
            <a:r>
              <a:rPr lang="th-TH" sz="2800" b="1" dirty="0">
                <a:latin typeface="Angsana New" pitchFamily="18" charset="-34"/>
                <a:cs typeface="Angsana New" pitchFamily="18" charset="-34"/>
              </a:rPr>
              <a:t>)</a:t>
            </a:r>
            <a:r>
              <a:rPr lang="en-US" sz="2800" b="1" dirty="0">
                <a:latin typeface="Angsana New" pitchFamily="18" charset="-34"/>
                <a:cs typeface="Angsana New" pitchFamily="18" charset="-34"/>
              </a:rPr>
              <a:t> </a:t>
            </a:r>
          </a:p>
          <a:p>
            <a:pPr lvl="2"/>
            <a:r>
              <a:rPr lang="th-TH" sz="2800" b="1" dirty="0" err="1">
                <a:latin typeface="Angsana New" pitchFamily="18" charset="-34"/>
                <a:cs typeface="Angsana New" pitchFamily="18" charset="-34"/>
              </a:rPr>
              <a:t>รหัสแม็ก</a:t>
            </a:r>
            <a:r>
              <a:rPr lang="th-TH" sz="2800" b="1" dirty="0">
                <a:latin typeface="Angsana New" pitchFamily="18" charset="-34"/>
                <a:cs typeface="Angsana New" pitchFamily="18" charset="-34"/>
              </a:rPr>
              <a:t>ซี (</a:t>
            </a:r>
            <a:r>
              <a:rPr lang="en-US" sz="2800" b="1" dirty="0" err="1">
                <a:latin typeface="Angsana New" pitchFamily="18" charset="-34"/>
                <a:cs typeface="Angsana New" pitchFamily="18" charset="-34"/>
              </a:rPr>
              <a:t>MaxiCode</a:t>
            </a:r>
            <a:r>
              <a:rPr lang="th-TH" sz="2800" b="1" dirty="0">
                <a:latin typeface="Angsana New" pitchFamily="18" charset="-34"/>
                <a:cs typeface="Angsana New" pitchFamily="18" charset="-34"/>
              </a:rPr>
              <a:t>)  </a:t>
            </a:r>
            <a:endParaRPr lang="en-US" sz="2800" b="1" dirty="0" smtClean="0">
              <a:latin typeface="Angsana New" pitchFamily="18" charset="-34"/>
              <a:cs typeface="Angsana New" pitchFamily="18" charset="-34"/>
            </a:endParaRPr>
          </a:p>
          <a:p>
            <a:pPr lvl="2"/>
            <a:r>
              <a:rPr lang="th-TH" sz="2800" b="1" dirty="0" smtClean="0">
                <a:latin typeface="Angsana New" pitchFamily="18" charset="-34"/>
                <a:cs typeface="Angsana New" pitchFamily="18" charset="-34"/>
              </a:rPr>
              <a:t>รหัส</a:t>
            </a:r>
            <a:r>
              <a:rPr lang="th-TH" sz="2800" b="1" dirty="0">
                <a:latin typeface="Angsana New" pitchFamily="18" charset="-34"/>
                <a:cs typeface="Angsana New" pitchFamily="18" charset="-34"/>
              </a:rPr>
              <a:t>คิว</a:t>
            </a:r>
            <a:r>
              <a:rPr lang="th-TH" sz="2800" b="1" dirty="0" err="1">
                <a:latin typeface="Angsana New" pitchFamily="18" charset="-34"/>
                <a:cs typeface="Angsana New" pitchFamily="18" charset="-34"/>
              </a:rPr>
              <a:t>อาร์</a:t>
            </a:r>
            <a:r>
              <a:rPr lang="th-TH" sz="2800" b="1" dirty="0">
                <a:latin typeface="Angsana New" pitchFamily="18" charset="-34"/>
                <a:cs typeface="Angsana New" pitchFamily="18" charset="-34"/>
              </a:rPr>
              <a:t> (</a:t>
            </a:r>
            <a:r>
              <a:rPr lang="en-US" sz="2800" b="1" dirty="0">
                <a:latin typeface="Angsana New" pitchFamily="18" charset="-34"/>
                <a:cs typeface="Angsana New" pitchFamily="18" charset="-34"/>
              </a:rPr>
              <a:t>QR code</a:t>
            </a:r>
            <a:r>
              <a:rPr lang="th-TH" sz="2800" b="1" dirty="0" smtClean="0">
                <a:latin typeface="Angsana New" pitchFamily="18" charset="-34"/>
                <a:cs typeface="Angsana New" pitchFamily="18" charset="-34"/>
              </a:rPr>
              <a:t>)</a:t>
            </a:r>
            <a:endParaRPr lang="en-US" sz="2800" b="1" dirty="0">
              <a:latin typeface="Angsana New" pitchFamily="18" charset="-34"/>
              <a:cs typeface="Angsana New" pitchFamily="18" charset="-34"/>
            </a:endParaRPr>
          </a:p>
          <a:p>
            <a:r>
              <a:rPr lang="th-TH" sz="3200" b="1" dirty="0">
                <a:latin typeface="Angsana New" pitchFamily="18" charset="-34"/>
                <a:cs typeface="Angsana New" pitchFamily="18" charset="-34"/>
              </a:rPr>
              <a:t>เครื่องอ่าน</a:t>
            </a:r>
            <a:r>
              <a:rPr lang="th-TH" sz="3200" b="1" dirty="0" err="1">
                <a:latin typeface="Angsana New" pitchFamily="18" charset="-34"/>
                <a:cs typeface="Angsana New" pitchFamily="18" charset="-34"/>
              </a:rPr>
              <a:t>อาร์เอฟ</a:t>
            </a:r>
            <a:r>
              <a:rPr lang="th-TH" sz="3200" b="1" dirty="0">
                <a:latin typeface="Angsana New" pitchFamily="18" charset="-34"/>
                <a:cs typeface="Angsana New" pitchFamily="18" charset="-34"/>
              </a:rPr>
              <a:t>ไอดี (</a:t>
            </a:r>
            <a:r>
              <a:rPr lang="en-US" sz="3200" b="1" dirty="0">
                <a:latin typeface="Angsana New" pitchFamily="18" charset="-34"/>
                <a:cs typeface="Angsana New" pitchFamily="18" charset="-34"/>
              </a:rPr>
              <a:t>RFID </a:t>
            </a:r>
            <a:r>
              <a:rPr lang="en-US" sz="3200" b="1" dirty="0" smtClean="0">
                <a:latin typeface="Angsana New" pitchFamily="18" charset="-34"/>
                <a:cs typeface="Angsana New" pitchFamily="18" charset="-34"/>
              </a:rPr>
              <a:t>readers</a:t>
            </a:r>
            <a:r>
              <a:rPr lang="th-TH" sz="3200" b="1" dirty="0" smtClean="0">
                <a:latin typeface="Angsana New" pitchFamily="18" charset="-34"/>
                <a:cs typeface="Angsana New" pitchFamily="18" charset="-34"/>
              </a:rPr>
              <a:t>) </a:t>
            </a:r>
            <a:endParaRPr lang="en-US" sz="3200" b="1" dirty="0">
              <a:latin typeface="Angsana New" pitchFamily="18" charset="-34"/>
              <a:cs typeface="Angsana New" pitchFamily="18" charset="-34"/>
            </a:endParaRPr>
          </a:p>
          <a:p>
            <a:pPr lvl="1"/>
            <a:r>
              <a:rPr lang="th-TH" sz="2800" b="1" dirty="0">
                <a:latin typeface="Angsana New" pitchFamily="18" charset="-34"/>
                <a:cs typeface="Angsana New" pitchFamily="18" charset="-34"/>
              </a:rPr>
              <a:t>ไม</a:t>
            </a:r>
            <a:r>
              <a:rPr lang="th-TH" sz="2800" b="1" dirty="0" err="1">
                <a:latin typeface="Angsana New" pitchFamily="18" charset="-34"/>
                <a:cs typeface="Angsana New" pitchFamily="18" charset="-34"/>
              </a:rPr>
              <a:t>โครชิฟอาร์เอฟ</a:t>
            </a:r>
            <a:r>
              <a:rPr lang="th-TH" sz="2800" b="1" dirty="0">
                <a:latin typeface="Angsana New" pitchFamily="18" charset="-34"/>
                <a:cs typeface="Angsana New" pitchFamily="18" charset="-34"/>
              </a:rPr>
              <a:t>ไอดี (</a:t>
            </a:r>
            <a:r>
              <a:rPr lang="en-US" sz="2800" b="1" dirty="0">
                <a:latin typeface="Angsana New" pitchFamily="18" charset="-34"/>
                <a:cs typeface="Angsana New" pitchFamily="18" charset="-34"/>
              </a:rPr>
              <a:t>radio frequency identification : RFID</a:t>
            </a:r>
            <a:r>
              <a:rPr lang="th-TH" sz="2800" b="1" dirty="0">
                <a:latin typeface="Angsana New" pitchFamily="18" charset="-34"/>
                <a:cs typeface="Angsana New" pitchFamily="18" charset="-34"/>
              </a:rPr>
              <a:t>) ที่ฝัง</a:t>
            </a:r>
            <a:r>
              <a:rPr lang="th-TH" sz="2800" b="1" dirty="0" smtClean="0">
                <a:latin typeface="Angsana New" pitchFamily="18" charset="-34"/>
                <a:cs typeface="Angsana New" pitchFamily="18" charset="-34"/>
              </a:rPr>
              <a:t>อยู่</a:t>
            </a:r>
            <a:r>
              <a:rPr lang="th-TH" sz="2800" b="1" dirty="0" err="1" smtClean="0">
                <a:latin typeface="Angsana New" pitchFamily="18" charset="-34"/>
                <a:cs typeface="Angsana New" pitchFamily="18" charset="-34"/>
              </a:rPr>
              <a:t>อาร์</a:t>
            </a:r>
            <a:r>
              <a:rPr lang="th-TH" sz="2800" b="1" dirty="0" err="1">
                <a:latin typeface="Angsana New" pitchFamily="18" charset="-34"/>
                <a:cs typeface="Angsana New" pitchFamily="18" charset="-34"/>
              </a:rPr>
              <a:t>เอฟ</a:t>
            </a:r>
            <a:r>
              <a:rPr lang="th-TH" sz="2800" b="1" dirty="0">
                <a:latin typeface="Angsana New" pitchFamily="18" charset="-34"/>
                <a:cs typeface="Angsana New" pitchFamily="18" charset="-34"/>
              </a:rPr>
              <a:t>ไอ</a:t>
            </a:r>
            <a:r>
              <a:rPr lang="th-TH" sz="2800" b="1" dirty="0" smtClean="0">
                <a:latin typeface="Angsana New" pitchFamily="18" charset="-34"/>
                <a:cs typeface="Angsana New" pitchFamily="18" charset="-34"/>
              </a:rPr>
              <a:t>ดี</a:t>
            </a:r>
            <a:r>
              <a:rPr lang="th-TH" sz="2800" b="1" dirty="0" err="1" smtClean="0">
                <a:latin typeface="Angsana New" pitchFamily="18" charset="-34"/>
                <a:cs typeface="Angsana New" pitchFamily="18" charset="-34"/>
              </a:rPr>
              <a:t>แท็ก</a:t>
            </a:r>
            <a:r>
              <a:rPr lang="th-TH" sz="2800" b="1" dirty="0" smtClean="0">
                <a:latin typeface="Angsana New" pitchFamily="18" charset="-34"/>
                <a:cs typeface="Angsana New" pitchFamily="18" charset="-34"/>
              </a:rPr>
              <a:t>จะเป็น</a:t>
            </a:r>
            <a:r>
              <a:rPr lang="th-TH" sz="2800" b="1" dirty="0" err="1" smtClean="0">
                <a:latin typeface="Angsana New" pitchFamily="18" charset="-34"/>
                <a:cs typeface="Angsana New" pitchFamily="18" charset="-34"/>
              </a:rPr>
              <a:t>ชิฟ</a:t>
            </a:r>
            <a:r>
              <a:rPr lang="th-TH" sz="2800" b="1" dirty="0" smtClean="0">
                <a:latin typeface="Angsana New" pitchFamily="18" charset="-34"/>
                <a:cs typeface="Angsana New" pitchFamily="18" charset="-34"/>
              </a:rPr>
              <a:t>ที่ฝังไว้</a:t>
            </a:r>
            <a:r>
              <a:rPr lang="th-TH" sz="2800" b="1" dirty="0">
                <a:latin typeface="Angsana New" pitchFamily="18" charset="-34"/>
                <a:cs typeface="Angsana New" pitchFamily="18" charset="-34"/>
              </a:rPr>
              <a:t>ในอุปกรณ์หรือสิ่ง</a:t>
            </a:r>
            <a:r>
              <a:rPr lang="th-TH" sz="2800" b="1" dirty="0" smtClean="0">
                <a:latin typeface="Angsana New" pitchFamily="18" charset="-34"/>
                <a:cs typeface="Angsana New" pitchFamily="18" charset="-34"/>
              </a:rPr>
              <a:t>ต่างๆ เพื่อติดตาม </a:t>
            </a:r>
            <a:endParaRPr lang="en-US" sz="2800" b="1" dirty="0">
              <a:latin typeface="Angsana New" pitchFamily="18" charset="-34"/>
              <a:cs typeface="Angsana New" pitchFamily="18" charset="-34"/>
            </a:endParaRPr>
          </a:p>
        </p:txBody>
      </p:sp>
      <p:grpSp>
        <p:nvGrpSpPr>
          <p:cNvPr id="11" name="Group 10"/>
          <p:cNvGrpSpPr/>
          <p:nvPr/>
        </p:nvGrpSpPr>
        <p:grpSpPr>
          <a:xfrm>
            <a:off x="8667845" y="1837584"/>
            <a:ext cx="3143155" cy="2318792"/>
            <a:chOff x="8044330" y="1837584"/>
            <a:chExt cx="3143155" cy="2318792"/>
          </a:xfrm>
        </p:grpSpPr>
        <p:pic>
          <p:nvPicPr>
            <p:cNvPr id="6147" name="Picture 3" descr="C:\Users\Zouharis\Documents\Laurie\McGraw Hill Computing Essentials 2013\CE_2013_ArtFiles\ole16821_ch07\ole16821_07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0" y="1879530"/>
              <a:ext cx="1281485" cy="17536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8044330" y="1837584"/>
              <a:ext cx="1161955" cy="1795572"/>
            </a:xfrm>
            <a:prstGeom prst="rect">
              <a:avLst/>
            </a:prstGeom>
          </p:spPr>
        </p:pic>
        <p:sp>
          <p:nvSpPr>
            <p:cNvPr id="9" name="TextBox 8"/>
            <p:cNvSpPr txBox="1"/>
            <p:nvPr/>
          </p:nvSpPr>
          <p:spPr>
            <a:xfrm>
              <a:off x="8534399" y="3633156"/>
              <a:ext cx="2272085" cy="523220"/>
            </a:xfrm>
            <a:prstGeom prst="rect">
              <a:avLst/>
            </a:prstGeom>
            <a:noFill/>
          </p:spPr>
          <p:txBody>
            <a:bodyPr wrap="square" rtlCol="0">
              <a:spAutoFit/>
            </a:bodyPr>
            <a:lstStyle/>
            <a:p>
              <a:r>
                <a:rPr lang="en-US" sz="2800" b="1" dirty="0" smtClean="0">
                  <a:latin typeface="Angsana New" pitchFamily="18" charset="-34"/>
                  <a:cs typeface="Angsana New" pitchFamily="18" charset="-34"/>
                </a:rPr>
                <a:t>Bar code readers </a:t>
              </a:r>
              <a:endParaRPr lang="en-US" sz="2800" b="1" dirty="0">
                <a:latin typeface="Angsana New" pitchFamily="18" charset="-34"/>
                <a:cs typeface="Angsana New" pitchFamily="18" charset="-34"/>
              </a:endParaRPr>
            </a:p>
          </p:txBody>
        </p:sp>
      </p:grpSp>
      <p:grpSp>
        <p:nvGrpSpPr>
          <p:cNvPr id="12" name="Group 11"/>
          <p:cNvGrpSpPr/>
          <p:nvPr/>
        </p:nvGrpSpPr>
        <p:grpSpPr>
          <a:xfrm>
            <a:off x="9282486" y="4262264"/>
            <a:ext cx="1918914" cy="2117662"/>
            <a:chOff x="9282486" y="4262264"/>
            <a:chExt cx="1918914" cy="2117662"/>
          </a:xfrm>
        </p:grpSpPr>
        <p:pic>
          <p:nvPicPr>
            <p:cNvPr id="8" name="Picture 7"/>
            <p:cNvPicPr>
              <a:picLocks noChangeAspect="1"/>
            </p:cNvPicPr>
            <p:nvPr/>
          </p:nvPicPr>
          <p:blipFill>
            <a:blip r:embed="rId6"/>
            <a:stretch>
              <a:fillRect/>
            </a:stretch>
          </p:blipFill>
          <p:spPr>
            <a:xfrm>
              <a:off x="9511085" y="4262264"/>
              <a:ext cx="1434699" cy="1594442"/>
            </a:xfrm>
            <a:prstGeom prst="rect">
              <a:avLst/>
            </a:prstGeom>
          </p:spPr>
        </p:pic>
        <p:sp>
          <p:nvSpPr>
            <p:cNvPr id="10" name="TextBox 9"/>
            <p:cNvSpPr txBox="1"/>
            <p:nvPr/>
          </p:nvSpPr>
          <p:spPr>
            <a:xfrm>
              <a:off x="9282486" y="5856706"/>
              <a:ext cx="1918914" cy="523220"/>
            </a:xfrm>
            <a:prstGeom prst="rect">
              <a:avLst/>
            </a:prstGeom>
            <a:noFill/>
          </p:spPr>
          <p:txBody>
            <a:bodyPr wrap="square" rtlCol="0">
              <a:spAutoFit/>
            </a:bodyPr>
            <a:lstStyle/>
            <a:p>
              <a:pPr algn="ctr"/>
              <a:r>
                <a:rPr lang="en-US" sz="2800" b="1" dirty="0" smtClean="0">
                  <a:latin typeface="Angsana New" pitchFamily="18" charset="-34"/>
                  <a:cs typeface="Angsana New" pitchFamily="18" charset="-34"/>
                </a:rPr>
                <a:t>RFID Reader</a:t>
              </a:r>
              <a:endParaRPr lang="en-US" sz="2800" b="1" dirty="0">
                <a:latin typeface="Angsana New" pitchFamily="18" charset="-34"/>
                <a:cs typeface="Angsana New" pitchFamily="18" charset="-34"/>
              </a:endParaRPr>
            </a:p>
          </p:txBody>
        </p:sp>
      </p:grpSp>
    </p:spTree>
    <p:custDataLst>
      <p:tags r:id="rId1"/>
    </p:custDataLst>
    <p:extLst>
      <p:ext uri="{BB962C8B-B14F-4D97-AF65-F5344CB8AC3E}">
        <p14:creationId xmlns:p14="http://schemas.microsoft.com/office/powerpoint/2010/main" val="20028399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a:latin typeface="Angsana New" pitchFamily="18" charset="-34"/>
                <a:cs typeface="Angsana New" pitchFamily="18" charset="-34"/>
              </a:rPr>
              <a:t>เครื่อง</a:t>
            </a:r>
            <a:r>
              <a:rPr lang="th-TH" sz="4000" dirty="0" smtClean="0">
                <a:latin typeface="Angsana New" pitchFamily="18" charset="-34"/>
                <a:cs typeface="Angsana New" pitchFamily="18" charset="-34"/>
              </a:rPr>
              <a:t>สแกน</a:t>
            </a:r>
            <a:r>
              <a:rPr lang="en-US" sz="4000" dirty="0" smtClean="0">
                <a:latin typeface="Angsana New" pitchFamily="18" charset="-34"/>
                <a:cs typeface="Angsana New" pitchFamily="18" charset="-34"/>
              </a:rPr>
              <a:t> (</a:t>
            </a:r>
            <a:r>
              <a:rPr lang="th-TH" sz="4000" dirty="0" smtClean="0">
                <a:latin typeface="Angsana New" pitchFamily="18" charset="-34"/>
                <a:cs typeface="Angsana New" pitchFamily="18" charset="-34"/>
              </a:rPr>
              <a:t>ต่อ</a:t>
            </a:r>
            <a:r>
              <a:rPr lang="en-US" sz="4000" dirty="0" smtClean="0">
                <a:latin typeface="Angsana New" pitchFamily="18" charset="-34"/>
                <a:cs typeface="Angsana New" pitchFamily="18" charset="-34"/>
              </a:rPr>
              <a:t>) </a:t>
            </a:r>
            <a:endParaRPr lang="en-US" sz="4000" dirty="0">
              <a:latin typeface="Angsana New" pitchFamily="18" charset="-34"/>
              <a:cs typeface="Angsana New" pitchFamily="18" charset="-34"/>
            </a:endParaRPr>
          </a:p>
        </p:txBody>
      </p:sp>
      <p:sp>
        <p:nvSpPr>
          <p:cNvPr id="4" name="Text Placeholder 3"/>
          <p:cNvSpPr>
            <a:spLocks noGrp="1"/>
          </p:cNvSpPr>
          <p:nvPr>
            <p:ph type="body" sz="quarter" idx="13"/>
          </p:nvPr>
        </p:nvSpPr>
        <p:spPr>
          <a:xfrm>
            <a:off x="1501706" y="1677748"/>
            <a:ext cx="5782450" cy="4522788"/>
          </a:xfrm>
          <a:prstGeom prst="rect">
            <a:avLst/>
          </a:prstGeom>
        </p:spPr>
        <p:txBody>
          <a:bodyPr>
            <a:normAutofit/>
          </a:bodyPr>
          <a:lstStyle/>
          <a:p>
            <a:r>
              <a:rPr lang="th-TH" sz="3200" b="1" dirty="0" smtClean="0">
                <a:latin typeface="Angsana New" pitchFamily="18" charset="-34"/>
                <a:cs typeface="Angsana New" pitchFamily="18" charset="-34"/>
              </a:rPr>
              <a:t>เครื่อง</a:t>
            </a:r>
            <a:r>
              <a:rPr lang="th-TH" sz="3200" b="1" dirty="0">
                <a:latin typeface="Angsana New" pitchFamily="18" charset="-34"/>
                <a:cs typeface="Angsana New" pitchFamily="18" charset="-34"/>
              </a:rPr>
              <a:t>รู้จำอักขระและเครื่องหมาย (</a:t>
            </a:r>
            <a:r>
              <a:rPr lang="en-US" sz="3200" b="1" dirty="0">
                <a:latin typeface="Angsana New" pitchFamily="18" charset="-34"/>
                <a:cs typeface="Angsana New" pitchFamily="18" charset="-34"/>
              </a:rPr>
              <a:t>character and mark recognition device</a:t>
            </a:r>
            <a:r>
              <a:rPr lang="th-TH" sz="3200" b="1" dirty="0">
                <a:latin typeface="Angsana New" pitchFamily="18" charset="-34"/>
                <a:cs typeface="Angsana New" pitchFamily="18" charset="-34"/>
              </a:rPr>
              <a:t>)</a:t>
            </a:r>
            <a:endParaRPr lang="th-TH" sz="3200" b="1" dirty="0" smtClean="0">
              <a:latin typeface="Angsana New" pitchFamily="18" charset="-34"/>
              <a:cs typeface="Angsana New" pitchFamily="18" charset="-34"/>
            </a:endParaRPr>
          </a:p>
          <a:p>
            <a:pPr lvl="1"/>
            <a:r>
              <a:rPr lang="th-TH" sz="2800" b="1" dirty="0">
                <a:latin typeface="Angsana New" pitchFamily="18" charset="-34"/>
                <a:cs typeface="Angsana New" pitchFamily="18" charset="-34"/>
              </a:rPr>
              <a:t>เครื่องรู้จำอักขระที่พิมพ์ด้วยหมึกแม่เหล็ก (</a:t>
            </a:r>
            <a:r>
              <a:rPr lang="en-US" sz="2800" b="1" dirty="0">
                <a:latin typeface="Angsana New" pitchFamily="18" charset="-34"/>
                <a:cs typeface="Angsana New" pitchFamily="18" charset="-34"/>
              </a:rPr>
              <a:t>magnetic-ink character recognition : MICR</a:t>
            </a:r>
            <a:r>
              <a:rPr lang="th-TH" sz="2800" b="1" dirty="0">
                <a:latin typeface="Angsana New" pitchFamily="18" charset="-34"/>
                <a:cs typeface="Angsana New" pitchFamily="18" charset="-34"/>
              </a:rPr>
              <a:t>)</a:t>
            </a:r>
            <a:endParaRPr lang="th-TH" sz="2800" b="1" dirty="0" smtClean="0">
              <a:latin typeface="Angsana New" pitchFamily="18" charset="-34"/>
              <a:cs typeface="Angsana New" pitchFamily="18" charset="-34"/>
            </a:endParaRPr>
          </a:p>
          <a:p>
            <a:pPr lvl="1"/>
            <a:r>
              <a:rPr lang="th-TH" sz="2800" b="1" dirty="0">
                <a:latin typeface="Angsana New" pitchFamily="18" charset="-34"/>
                <a:cs typeface="Angsana New" pitchFamily="18" charset="-34"/>
              </a:rPr>
              <a:t>เครื่องรู้จำอักขระด้วยแสง (</a:t>
            </a:r>
            <a:r>
              <a:rPr lang="en-US" sz="2800" b="1" dirty="0">
                <a:latin typeface="Angsana New" pitchFamily="18" charset="-34"/>
                <a:cs typeface="Angsana New" pitchFamily="18" charset="-34"/>
              </a:rPr>
              <a:t>optical-character recognition : OCR</a:t>
            </a:r>
            <a:r>
              <a:rPr lang="th-TH" sz="2800" b="1" dirty="0" smtClean="0">
                <a:latin typeface="Angsana New" pitchFamily="18" charset="-34"/>
                <a:cs typeface="Angsana New" pitchFamily="18" charset="-34"/>
              </a:rPr>
              <a:t>)</a:t>
            </a:r>
            <a:endParaRPr lang="en-US" sz="2800" b="1" dirty="0">
              <a:latin typeface="Angsana New" pitchFamily="18" charset="-34"/>
              <a:cs typeface="Angsana New" pitchFamily="18" charset="-34"/>
            </a:endParaRPr>
          </a:p>
          <a:p>
            <a:pPr lvl="1"/>
            <a:r>
              <a:rPr lang="th-TH" sz="2800" b="1" dirty="0">
                <a:latin typeface="Angsana New" pitchFamily="18" charset="-34"/>
                <a:cs typeface="Angsana New" pitchFamily="18" charset="-34"/>
              </a:rPr>
              <a:t>เครื่องรู้จำเครื่องหมายด้วยแสง (</a:t>
            </a:r>
            <a:r>
              <a:rPr lang="en-US" sz="2800" b="1" dirty="0">
                <a:latin typeface="Angsana New" pitchFamily="18" charset="-34"/>
                <a:cs typeface="Angsana New" pitchFamily="18" charset="-34"/>
              </a:rPr>
              <a:t>optical-mark</a:t>
            </a:r>
            <a:r>
              <a:rPr lang="th-TH" sz="2800" b="1" dirty="0">
                <a:latin typeface="Angsana New" pitchFamily="18" charset="-34"/>
                <a:cs typeface="Angsana New" pitchFamily="18" charset="-34"/>
              </a:rPr>
              <a:t> </a:t>
            </a:r>
            <a:r>
              <a:rPr lang="en-US" sz="2800" b="1" dirty="0">
                <a:latin typeface="Angsana New" pitchFamily="18" charset="-34"/>
                <a:cs typeface="Angsana New" pitchFamily="18" charset="-34"/>
              </a:rPr>
              <a:t>recognition : OMR</a:t>
            </a:r>
            <a:r>
              <a:rPr lang="th-TH" sz="2800" b="1" dirty="0" smtClean="0">
                <a:latin typeface="Angsana New" pitchFamily="18" charset="-34"/>
                <a:cs typeface="Angsana New" pitchFamily="18" charset="-34"/>
              </a:rPr>
              <a:t>)</a:t>
            </a:r>
            <a:endParaRPr lang="en-US" sz="2800" b="1" dirty="0">
              <a:latin typeface="Angsana New" pitchFamily="18" charset="-34"/>
              <a:cs typeface="Angsana New" pitchFamily="18" charset="-34"/>
            </a:endParaRPr>
          </a:p>
        </p:txBody>
      </p:sp>
      <p:grpSp>
        <p:nvGrpSpPr>
          <p:cNvPr id="11" name="Group 10"/>
          <p:cNvGrpSpPr/>
          <p:nvPr/>
        </p:nvGrpSpPr>
        <p:grpSpPr>
          <a:xfrm>
            <a:off x="7556901" y="1837584"/>
            <a:ext cx="3630584" cy="2026404"/>
            <a:chOff x="7556901" y="1837584"/>
            <a:chExt cx="3630584" cy="2026404"/>
          </a:xfrm>
        </p:grpSpPr>
        <p:pic>
          <p:nvPicPr>
            <p:cNvPr id="6147" name="Picture 3" descr="C:\Users\Zouharis\Documents\Laurie\McGraw Hill Computing Essentials 2013\CE_2013_ArtFiles\ole16821_ch07\ole16821_07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0" y="1879530"/>
              <a:ext cx="1281485" cy="17536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7556901" y="1837584"/>
              <a:ext cx="1161955" cy="1795572"/>
            </a:xfrm>
            <a:prstGeom prst="rect">
              <a:avLst/>
            </a:prstGeom>
          </p:spPr>
        </p:pic>
        <p:sp>
          <p:nvSpPr>
            <p:cNvPr id="9" name="TextBox 8"/>
            <p:cNvSpPr txBox="1"/>
            <p:nvPr/>
          </p:nvSpPr>
          <p:spPr>
            <a:xfrm>
              <a:off x="8534400" y="3633156"/>
              <a:ext cx="1752600" cy="230832"/>
            </a:xfrm>
            <a:prstGeom prst="rect">
              <a:avLst/>
            </a:prstGeom>
            <a:noFill/>
          </p:spPr>
          <p:txBody>
            <a:bodyPr wrap="square" rtlCol="0">
              <a:spAutoFit/>
            </a:bodyPr>
            <a:lstStyle/>
            <a:p>
              <a:r>
                <a:rPr lang="en-US" sz="900" dirty="0" smtClean="0"/>
                <a:t>Bar code readers </a:t>
              </a:r>
              <a:endParaRPr lang="en-US" sz="900" dirty="0"/>
            </a:p>
          </p:txBody>
        </p:sp>
      </p:grpSp>
      <p:grpSp>
        <p:nvGrpSpPr>
          <p:cNvPr id="12" name="Group 11"/>
          <p:cNvGrpSpPr/>
          <p:nvPr/>
        </p:nvGrpSpPr>
        <p:grpSpPr>
          <a:xfrm>
            <a:off x="8839200" y="4262264"/>
            <a:ext cx="1447800" cy="1825274"/>
            <a:chOff x="8839200" y="4262264"/>
            <a:chExt cx="1447800" cy="1825274"/>
          </a:xfrm>
        </p:grpSpPr>
        <p:pic>
          <p:nvPicPr>
            <p:cNvPr id="8" name="Picture 7"/>
            <p:cNvPicPr>
              <a:picLocks noChangeAspect="1"/>
            </p:cNvPicPr>
            <p:nvPr/>
          </p:nvPicPr>
          <p:blipFill>
            <a:blip r:embed="rId6"/>
            <a:stretch>
              <a:fillRect/>
            </a:stretch>
          </p:blipFill>
          <p:spPr>
            <a:xfrm>
              <a:off x="8839200" y="4262264"/>
              <a:ext cx="1434699" cy="1594442"/>
            </a:xfrm>
            <a:prstGeom prst="rect">
              <a:avLst/>
            </a:prstGeom>
          </p:spPr>
        </p:pic>
        <p:sp>
          <p:nvSpPr>
            <p:cNvPr id="10" name="TextBox 9"/>
            <p:cNvSpPr txBox="1"/>
            <p:nvPr/>
          </p:nvSpPr>
          <p:spPr>
            <a:xfrm>
              <a:off x="8839200" y="5856706"/>
              <a:ext cx="1447800" cy="230832"/>
            </a:xfrm>
            <a:prstGeom prst="rect">
              <a:avLst/>
            </a:prstGeom>
            <a:noFill/>
          </p:spPr>
          <p:txBody>
            <a:bodyPr wrap="square" rtlCol="0">
              <a:spAutoFit/>
            </a:bodyPr>
            <a:lstStyle/>
            <a:p>
              <a:pPr algn="ctr"/>
              <a:r>
                <a:rPr lang="en-US" sz="900" dirty="0" smtClean="0"/>
                <a:t>RFID Reader</a:t>
              </a:r>
              <a:endParaRPr lang="en-US" sz="900" dirty="0"/>
            </a:p>
          </p:txBody>
        </p:sp>
      </p:grpSp>
    </p:spTree>
    <p:custDataLst>
      <p:tags r:id="rId1"/>
    </p:custDataLst>
    <p:extLst>
      <p:ext uri="{BB962C8B-B14F-4D97-AF65-F5344CB8AC3E}">
        <p14:creationId xmlns:p14="http://schemas.microsoft.com/office/powerpoint/2010/main" val="33491521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th-TH" sz="4000" dirty="0">
                <a:latin typeface="Angsana New" pitchFamily="18" charset="-34"/>
                <a:cs typeface="Angsana New" pitchFamily="18" charset="-34"/>
              </a:rPr>
              <a:t>อุปกรณ์</a:t>
            </a:r>
            <a:r>
              <a:rPr lang="th-TH" sz="4000" dirty="0" smtClean="0">
                <a:latin typeface="Angsana New" pitchFamily="18" charset="-34"/>
                <a:cs typeface="Angsana New" pitchFamily="18" charset="-34"/>
              </a:rPr>
              <a:t>บันทึกภาพ</a:t>
            </a:r>
            <a:endParaRPr lang="en-US" sz="4000" dirty="0">
              <a:latin typeface="Angsana New" pitchFamily="18" charset="-34"/>
              <a:cs typeface="Angsana New" pitchFamily="18" charset="-34"/>
            </a:endParaRPr>
          </a:p>
        </p:txBody>
      </p:sp>
      <p:sp>
        <p:nvSpPr>
          <p:cNvPr id="7" name="Content Placeholder 6"/>
          <p:cNvSpPr>
            <a:spLocks noGrp="1"/>
          </p:cNvSpPr>
          <p:nvPr>
            <p:ph type="body" idx="1"/>
          </p:nvPr>
        </p:nvSpPr>
        <p:spPr>
          <a:xfrm>
            <a:off x="1646412" y="1836055"/>
            <a:ext cx="4846320" cy="639762"/>
          </a:xfrm>
        </p:spPr>
        <p:txBody>
          <a:bodyPr>
            <a:normAutofit/>
          </a:bodyPr>
          <a:lstStyle/>
          <a:p>
            <a:r>
              <a:rPr lang="th-TH" sz="3200" dirty="0">
                <a:latin typeface="Angsana New" pitchFamily="18" charset="-34"/>
                <a:cs typeface="Angsana New" pitchFamily="18" charset="-34"/>
              </a:rPr>
              <a:t>กล้อง</a:t>
            </a:r>
            <a:r>
              <a:rPr lang="th-TH" sz="3200" dirty="0" err="1">
                <a:latin typeface="Angsana New" pitchFamily="18" charset="-34"/>
                <a:cs typeface="Angsana New" pitchFamily="18" charset="-34"/>
              </a:rPr>
              <a:t>ถ่ายภาพดิจิทัล</a:t>
            </a:r>
            <a:r>
              <a:rPr lang="th-TH" sz="3200" dirty="0">
                <a:latin typeface="Angsana New" pitchFamily="18" charset="-34"/>
                <a:cs typeface="Angsana New" pitchFamily="18" charset="-34"/>
              </a:rPr>
              <a:t> (</a:t>
            </a:r>
            <a:r>
              <a:rPr lang="en-US" sz="3200" dirty="0">
                <a:latin typeface="Angsana New" pitchFamily="18" charset="-34"/>
                <a:cs typeface="Angsana New" pitchFamily="18" charset="-34"/>
              </a:rPr>
              <a:t>digital camera</a:t>
            </a:r>
            <a:r>
              <a:rPr lang="th-TH" sz="3200" dirty="0">
                <a:latin typeface="Angsana New" pitchFamily="18" charset="-34"/>
                <a:cs typeface="Angsana New" pitchFamily="18" charset="-34"/>
              </a:rPr>
              <a:t>) </a:t>
            </a:r>
            <a:endParaRPr lang="en-US" sz="3200" dirty="0" smtClean="0">
              <a:latin typeface="Angsana New" pitchFamily="18" charset="-34"/>
              <a:cs typeface="Angsana New" pitchFamily="18" charset="-34"/>
            </a:endParaRPr>
          </a:p>
        </p:txBody>
      </p:sp>
      <p:sp>
        <p:nvSpPr>
          <p:cNvPr id="5" name="Text Placeholder 4"/>
          <p:cNvSpPr>
            <a:spLocks noGrp="1"/>
          </p:cNvSpPr>
          <p:nvPr>
            <p:ph type="body" sz="quarter" idx="3"/>
          </p:nvPr>
        </p:nvSpPr>
        <p:spPr/>
        <p:txBody>
          <a:bodyPr>
            <a:normAutofit/>
          </a:bodyPr>
          <a:lstStyle/>
          <a:p>
            <a:r>
              <a:rPr lang="th-TH" sz="3200" dirty="0">
                <a:latin typeface="Angsana New" pitchFamily="18" charset="-34"/>
                <a:cs typeface="Angsana New" pitchFamily="18" charset="-34"/>
              </a:rPr>
              <a:t>เว็บแคม (</a:t>
            </a:r>
            <a:r>
              <a:rPr lang="en-US" sz="3200" dirty="0">
                <a:latin typeface="Angsana New" pitchFamily="18" charset="-34"/>
                <a:cs typeface="Angsana New" pitchFamily="18" charset="-34"/>
              </a:rPr>
              <a:t>webcam</a:t>
            </a:r>
            <a:r>
              <a:rPr lang="th-TH" sz="3200" dirty="0">
                <a:latin typeface="Angsana New" pitchFamily="18" charset="-34"/>
                <a:cs typeface="Angsana New" pitchFamily="18" charset="-34"/>
              </a:rPr>
              <a:t>) </a:t>
            </a:r>
            <a:endParaRPr lang="en-US" sz="3200" dirty="0">
              <a:latin typeface="Angsana New" pitchFamily="18" charset="-34"/>
              <a:cs typeface="Angsana New" pitchFamily="18" charset="-34"/>
            </a:endParaRPr>
          </a:p>
        </p:txBody>
      </p:sp>
      <p:sp>
        <p:nvSpPr>
          <p:cNvPr id="8" name="Text Placeholder 7"/>
          <p:cNvSpPr>
            <a:spLocks noGrp="1"/>
          </p:cNvSpPr>
          <p:nvPr>
            <p:ph type="body" sz="quarter" idx="13"/>
          </p:nvPr>
        </p:nvSpPr>
        <p:spPr/>
        <p:txBody>
          <a:bodyPr/>
          <a:lstStyle/>
          <a:p>
            <a:pPr marL="205740" lvl="1" indent="-205740"/>
            <a:r>
              <a:rPr lang="th-TH" sz="2800" b="1" dirty="0" smtClean="0">
                <a:latin typeface="Angsana New" pitchFamily="18" charset="-34"/>
                <a:cs typeface="Angsana New" pitchFamily="18" charset="-34"/>
              </a:rPr>
              <a:t>บันทึก</a:t>
            </a:r>
            <a:r>
              <a:rPr lang="th-TH" sz="2800" b="1" dirty="0">
                <a:latin typeface="Angsana New" pitchFamily="18" charset="-34"/>
                <a:cs typeface="Angsana New" pitchFamily="18" charset="-34"/>
              </a:rPr>
              <a:t>รูปภาพในรูปแบบดิจิทัลลงในเมมโมรีการ์ด (</a:t>
            </a:r>
            <a:r>
              <a:rPr lang="en-US" sz="2800" b="1" dirty="0">
                <a:latin typeface="Angsana New" pitchFamily="18" charset="-34"/>
                <a:cs typeface="Angsana New" pitchFamily="18" charset="-34"/>
              </a:rPr>
              <a:t>memory card</a:t>
            </a:r>
            <a:r>
              <a:rPr lang="th-TH" sz="2800" b="1" dirty="0">
                <a:latin typeface="Angsana New" pitchFamily="18" charset="-34"/>
                <a:cs typeface="Angsana New" pitchFamily="18" charset="-34"/>
              </a:rPr>
              <a:t>) หรือหน่วยความจำของกล้อง</a:t>
            </a:r>
            <a:endParaRPr lang="th-TH" sz="2800" b="1" dirty="0" smtClean="0">
              <a:latin typeface="Angsana New" pitchFamily="18" charset="-34"/>
              <a:cs typeface="Angsana New" pitchFamily="18" charset="-34"/>
            </a:endParaRPr>
          </a:p>
          <a:p>
            <a:pPr marL="0" lvl="1" indent="0">
              <a:buNone/>
            </a:pPr>
            <a:r>
              <a:rPr lang="en-US" dirty="0" smtClean="0">
                <a:latin typeface="Angsana New" pitchFamily="18" charset="-34"/>
                <a:cs typeface="Angsana New" pitchFamily="18" charset="-34"/>
              </a:rPr>
              <a:t> </a:t>
            </a:r>
            <a:endParaRPr lang="en-US" dirty="0">
              <a:latin typeface="Angsana New" pitchFamily="18" charset="-34"/>
              <a:cs typeface="Angsana New" pitchFamily="18" charset="-34"/>
            </a:endParaRPr>
          </a:p>
          <a:p>
            <a:endParaRPr lang="en-US" dirty="0">
              <a:latin typeface="Angsana New" pitchFamily="18" charset="-34"/>
              <a:cs typeface="Angsana New" pitchFamily="18" charset="-34"/>
            </a:endParaRPr>
          </a:p>
        </p:txBody>
      </p:sp>
      <p:sp>
        <p:nvSpPr>
          <p:cNvPr id="9" name="Text Placeholder 8"/>
          <p:cNvSpPr>
            <a:spLocks noGrp="1"/>
          </p:cNvSpPr>
          <p:nvPr>
            <p:ph type="body" sz="quarter" idx="14"/>
          </p:nvPr>
        </p:nvSpPr>
        <p:spPr/>
        <p:txBody>
          <a:bodyPr/>
          <a:lstStyle/>
          <a:p>
            <a:pPr marL="205740" lvl="1" indent="-205740"/>
            <a:r>
              <a:rPr lang="th-TH" sz="2800" b="1" dirty="0">
                <a:latin typeface="Angsana New" pitchFamily="18" charset="-34"/>
                <a:cs typeface="Angsana New" pitchFamily="18" charset="-34"/>
              </a:rPr>
              <a:t>จับภาพและส่งสัญญาณภาพไปยังเครื่องคอมพิวเตอร์เพื่อกระจายต่อไปยังเครือข่ายอินเตอร์เน็ต</a:t>
            </a:r>
            <a:endParaRPr lang="th-TH" sz="2800" b="1" dirty="0" smtClean="0">
              <a:latin typeface="Angsana New" pitchFamily="18" charset="-34"/>
              <a:cs typeface="Angsana New" pitchFamily="18" charset="-34"/>
            </a:endParaRPr>
          </a:p>
          <a:p>
            <a:pPr marL="0" indent="0">
              <a:buNone/>
            </a:pPr>
            <a:endParaRPr lang="en-US" dirty="0">
              <a:latin typeface="Angsana New" pitchFamily="18" charset="-34"/>
              <a:cs typeface="Angsana New" pitchFamily="18" charset="-34"/>
            </a:endParaRPr>
          </a:p>
        </p:txBody>
      </p:sp>
      <p:pic>
        <p:nvPicPr>
          <p:cNvPr id="7171" name="Picture 3" descr="C:\Users\Zouharis\Documents\Laurie\McGraw Hill Computing Essentials 2013\CE_2013_ArtFiles\ole16821_ch07\ole16821_0717.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0000"/>
          <a:stretch/>
        </p:blipFill>
        <p:spPr bwMode="auto">
          <a:xfrm>
            <a:off x="7741920" y="3810000"/>
            <a:ext cx="2148840" cy="149467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2895600" y="3915529"/>
            <a:ext cx="2148840" cy="1337023"/>
          </a:xfrm>
          <a:prstGeom prst="rect">
            <a:avLst/>
          </a:prstGeom>
        </p:spPr>
      </p:pic>
      <p:sp>
        <p:nvSpPr>
          <p:cNvPr id="4" name="TextBox 3"/>
          <p:cNvSpPr txBox="1"/>
          <p:nvPr/>
        </p:nvSpPr>
        <p:spPr>
          <a:xfrm>
            <a:off x="3377293" y="5027548"/>
            <a:ext cx="1726484" cy="215444"/>
          </a:xfrm>
          <a:prstGeom prst="rect">
            <a:avLst/>
          </a:prstGeom>
          <a:noFill/>
        </p:spPr>
        <p:txBody>
          <a:bodyPr wrap="square" rtlCol="0">
            <a:spAutoFit/>
          </a:bodyPr>
          <a:lstStyle/>
          <a:p>
            <a:r>
              <a:rPr lang="en-US" sz="800" dirty="0" smtClean="0"/>
              <a:t>Digital Camera</a:t>
            </a:r>
            <a:endParaRPr lang="en-US" sz="800" dirty="0"/>
          </a:p>
        </p:txBody>
      </p:sp>
    </p:spTree>
    <p:custDataLst>
      <p:tags r:id="rId1"/>
    </p:custDataLst>
    <p:extLst>
      <p:ext uri="{BB962C8B-B14F-4D97-AF65-F5344CB8AC3E}">
        <p14:creationId xmlns:p14="http://schemas.microsoft.com/office/powerpoint/2010/main" val="2731106123"/>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a:latin typeface="Angsana New" pitchFamily="18" charset="-34"/>
                <a:cs typeface="Angsana New" pitchFamily="18" charset="-34"/>
              </a:rPr>
              <a:t>อุปกรณ์รับเสียง (</a:t>
            </a:r>
            <a:r>
              <a:rPr lang="en-US" sz="4000" dirty="0">
                <a:latin typeface="Angsana New" pitchFamily="18" charset="-34"/>
                <a:cs typeface="Angsana New" pitchFamily="18" charset="-34"/>
              </a:rPr>
              <a:t>audio-input device</a:t>
            </a:r>
            <a:r>
              <a:rPr lang="th-TH" sz="4000" dirty="0">
                <a:latin typeface="Angsana New" pitchFamily="18" charset="-34"/>
                <a:cs typeface="Angsana New" pitchFamily="18" charset="-34"/>
              </a:rPr>
              <a:t>) </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6071" y="1600200"/>
            <a:ext cx="5564979" cy="4525963"/>
          </a:xfrm>
        </p:spPr>
        <p:txBody>
          <a:bodyPr/>
          <a:lstStyle/>
          <a:p>
            <a:r>
              <a:rPr lang="th-TH" sz="3200" b="1" dirty="0">
                <a:latin typeface="Angsana New" pitchFamily="18" charset="-34"/>
                <a:cs typeface="Angsana New" pitchFamily="18" charset="-34"/>
              </a:rPr>
              <a:t>ระบบรู้จำเสียง</a:t>
            </a:r>
          </a:p>
          <a:p>
            <a:pPr lvl="1"/>
            <a:r>
              <a:rPr lang="th-TH" sz="2800" b="1" dirty="0">
                <a:latin typeface="Angsana New" pitchFamily="18" charset="-34"/>
                <a:cs typeface="Angsana New" pitchFamily="18" charset="-34"/>
              </a:rPr>
              <a:t>ประกอบด้วย  ไมโครโฟน การ์ดเสียง และซอฟต์แวร์ประยุกต์เฉพาะงาน </a:t>
            </a:r>
          </a:p>
          <a:p>
            <a:pPr lvl="1"/>
            <a:r>
              <a:rPr lang="th-TH" sz="2800" b="1" dirty="0">
                <a:latin typeface="Angsana New" pitchFamily="18" charset="-34"/>
                <a:cs typeface="Angsana New" pitchFamily="18" charset="-34"/>
              </a:rPr>
              <a:t>ผู้ใช้สามารถใช้เสียงสั่งงานคอมพิวเตอร์หรือใช้เสียงในการสร้างเอกสารด้วยคำพูดให้เป็นตัวอักษรในโปรแกรมประมวลผลคำ </a:t>
            </a:r>
          </a:p>
          <a:p>
            <a:pPr lvl="1"/>
            <a:endParaRPr lang="th-TH" dirty="0" smtClean="0">
              <a:latin typeface="Angsana New" pitchFamily="18" charset="-34"/>
              <a:cs typeface="Angsana New" pitchFamily="18" charset="-34"/>
            </a:endParaRPr>
          </a:p>
          <a:p>
            <a:endParaRPr lang="en-US" dirty="0">
              <a:latin typeface="Angsana New" pitchFamily="18" charset="-34"/>
              <a:cs typeface="Angsana New" pitchFamily="18" charset="-34"/>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1" y="2819401"/>
            <a:ext cx="895475" cy="2638793"/>
          </a:xfrm>
          <a:prstGeom prst="rect">
            <a:avLst/>
          </a:prstGeom>
        </p:spPr>
      </p:pic>
    </p:spTree>
    <p:custDataLst>
      <p:tags r:id="rId1"/>
    </p:custDataLst>
    <p:extLst>
      <p:ext uri="{BB962C8B-B14F-4D97-AF65-F5344CB8AC3E}">
        <p14:creationId xmlns:p14="http://schemas.microsoft.com/office/powerpoint/2010/main" val="3647228348"/>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a:latin typeface="Angsana New" pitchFamily="18" charset="-34"/>
                <a:cs typeface="Angsana New" pitchFamily="18" charset="-34"/>
              </a:rPr>
              <a:t>การ</a:t>
            </a:r>
            <a:r>
              <a:rPr lang="th-TH" sz="4000" dirty="0" smtClean="0">
                <a:latin typeface="Angsana New" pitchFamily="18" charset="-34"/>
                <a:cs typeface="Angsana New" pitchFamily="18" charset="-34"/>
              </a:rPr>
              <a:t>ส่งออกคืออะไร</a:t>
            </a:r>
            <a:r>
              <a:rPr lang="en-US" sz="4000" dirty="0" smtClean="0">
                <a:latin typeface="Angsana New" pitchFamily="18" charset="-34"/>
                <a:cs typeface="Angsana New" pitchFamily="18" charset="-34"/>
              </a:rPr>
              <a:t>?</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6071" y="1591438"/>
            <a:ext cx="9508175" cy="4733161"/>
          </a:xfrm>
        </p:spPr>
        <p:txBody>
          <a:bodyPr>
            <a:normAutofit lnSpcReduction="10000"/>
          </a:bodyPr>
          <a:lstStyle/>
          <a:p>
            <a:r>
              <a:rPr lang="th-TH" sz="3200" b="1" dirty="0">
                <a:latin typeface="Angsana New" pitchFamily="18" charset="-34"/>
                <a:cs typeface="Angsana New" pitchFamily="18" charset="-34"/>
              </a:rPr>
              <a:t>ประมวลผลข้อมูลหรือสารสนเทศ</a:t>
            </a:r>
          </a:p>
          <a:p>
            <a:r>
              <a:rPr lang="th-TH" sz="3200" b="1" dirty="0">
                <a:latin typeface="Angsana New" pitchFamily="18" charset="-34"/>
                <a:cs typeface="Angsana New" pitchFamily="18" charset="-34"/>
              </a:rPr>
              <a:t>ชนิดของการส่งออก</a:t>
            </a:r>
          </a:p>
          <a:p>
            <a:pPr lvl="1"/>
            <a:r>
              <a:rPr lang="th-TH" sz="2800" b="1" dirty="0">
                <a:latin typeface="Angsana New" pitchFamily="18" charset="-34"/>
                <a:cs typeface="Angsana New" pitchFamily="18" charset="-34"/>
              </a:rPr>
              <a:t>ข้อความ</a:t>
            </a:r>
          </a:p>
          <a:p>
            <a:pPr lvl="1"/>
            <a:r>
              <a:rPr lang="th-TH" sz="2800" b="1" dirty="0">
                <a:latin typeface="Angsana New" pitchFamily="18" charset="-34"/>
                <a:cs typeface="Angsana New" pitchFamily="18" charset="-34"/>
              </a:rPr>
              <a:t>กราฟิก/ภาพ</a:t>
            </a:r>
          </a:p>
          <a:p>
            <a:pPr lvl="1"/>
            <a:r>
              <a:rPr lang="th-TH" sz="2800" b="1" dirty="0">
                <a:latin typeface="Angsana New" pitchFamily="18" charset="-34"/>
                <a:cs typeface="Angsana New" pitchFamily="18" charset="-34"/>
              </a:rPr>
              <a:t>เสียง และ </a:t>
            </a:r>
            <a:r>
              <a:rPr lang="th-TH" sz="2800" b="1" dirty="0" smtClean="0">
                <a:latin typeface="Angsana New" pitchFamily="18" charset="-34"/>
                <a:cs typeface="Angsana New" pitchFamily="18" charset="-34"/>
              </a:rPr>
              <a:t>วิดีโอ</a:t>
            </a:r>
            <a:endParaRPr lang="th-TH" sz="2800" b="1" dirty="0">
              <a:latin typeface="Angsana New" pitchFamily="18" charset="-34"/>
              <a:cs typeface="Angsana New" pitchFamily="18" charset="-34"/>
            </a:endParaRPr>
          </a:p>
          <a:p>
            <a:r>
              <a:rPr lang="th-TH" sz="3200" b="1" dirty="0">
                <a:latin typeface="Angsana New" pitchFamily="18" charset="-34"/>
                <a:cs typeface="Angsana New" pitchFamily="18" charset="-34"/>
              </a:rPr>
              <a:t>อุปกรณ์ส่งออก</a:t>
            </a:r>
          </a:p>
          <a:p>
            <a:pPr lvl="1"/>
            <a:r>
              <a:rPr lang="th-TH" sz="2800" b="1" dirty="0">
                <a:latin typeface="Angsana New" pitchFamily="18" charset="-34"/>
                <a:cs typeface="Angsana New" pitchFamily="18" charset="-34"/>
              </a:rPr>
              <a:t>จอภาพ</a:t>
            </a:r>
          </a:p>
          <a:p>
            <a:pPr lvl="1"/>
            <a:r>
              <a:rPr lang="th-TH" sz="2800" b="1" dirty="0">
                <a:latin typeface="Angsana New" pitchFamily="18" charset="-34"/>
                <a:cs typeface="Angsana New" pitchFamily="18" charset="-34"/>
              </a:rPr>
              <a:t>เครื่องพิมพ์</a:t>
            </a:r>
          </a:p>
          <a:p>
            <a:pPr lvl="1"/>
            <a:r>
              <a:rPr lang="th-TH" sz="2800" b="1" dirty="0">
                <a:latin typeface="Angsana New" pitchFamily="18" charset="-34"/>
                <a:cs typeface="Angsana New" pitchFamily="18" charset="-34"/>
              </a:rPr>
              <a:t>อุปกรณ์ส่งออกเสียง</a:t>
            </a:r>
          </a:p>
          <a:p>
            <a:endParaRPr lang="en-US"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1641134480"/>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C:\Users\Glen\Documents\McGraw-Hill\OLeary-CE2012\ART\ole16805_ch07\ole16805_07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230" y="1600200"/>
            <a:ext cx="3017520" cy="245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th-TH" sz="4000" dirty="0" smtClean="0">
                <a:latin typeface="Angsana New" pitchFamily="18" charset="-34"/>
                <a:cs typeface="Angsana New" pitchFamily="18" charset="-34"/>
              </a:rPr>
              <a:t>จอภาพ</a:t>
            </a:r>
            <a:r>
              <a:rPr lang="en-US" sz="4000" dirty="0" smtClean="0">
                <a:latin typeface="Angsana New" pitchFamily="18" charset="-34"/>
                <a:cs typeface="Angsana New" pitchFamily="18" charset="-34"/>
              </a:rPr>
              <a:t> </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6071" y="1676400"/>
            <a:ext cx="9508175" cy="4308938"/>
          </a:xfrm>
        </p:spPr>
        <p:txBody>
          <a:bodyPr>
            <a:normAutofit lnSpcReduction="10000"/>
          </a:bodyPr>
          <a:lstStyle/>
          <a:p>
            <a:r>
              <a:rPr lang="th-TH" sz="3200" b="1" dirty="0">
                <a:latin typeface="Angsana New" pitchFamily="18" charset="-34"/>
                <a:cs typeface="Angsana New" pitchFamily="18" charset="-34"/>
              </a:rPr>
              <a:t>หน้าจอหรือหน้า</a:t>
            </a:r>
            <a:r>
              <a:rPr lang="th-TH" sz="3200" b="1" dirty="0" smtClean="0">
                <a:latin typeface="Angsana New" pitchFamily="18" charset="-34"/>
                <a:cs typeface="Angsana New" pitchFamily="18" charset="-34"/>
              </a:rPr>
              <a:t>จอแสดงผล</a:t>
            </a:r>
            <a:endParaRPr lang="th-TH" sz="3200" b="1" dirty="0">
              <a:latin typeface="Angsana New" pitchFamily="18" charset="-34"/>
              <a:cs typeface="Angsana New" pitchFamily="18" charset="-34"/>
            </a:endParaRPr>
          </a:p>
          <a:p>
            <a:r>
              <a:rPr lang="th-TH" sz="3200" b="1" dirty="0">
                <a:latin typeface="Angsana New" pitchFamily="18" charset="-34"/>
                <a:cs typeface="Angsana New" pitchFamily="18" charset="-34"/>
              </a:rPr>
              <a:t>ข้อมูลที่ส่งออกมาจะเรียกว่า “ </a:t>
            </a:r>
            <a:r>
              <a:rPr lang="en-US" sz="3200" b="1" dirty="0">
                <a:latin typeface="Angsana New" pitchFamily="18" charset="-34"/>
                <a:cs typeface="Angsana New" pitchFamily="18" charset="-34"/>
              </a:rPr>
              <a:t>soft copy ”</a:t>
            </a:r>
          </a:p>
          <a:p>
            <a:r>
              <a:rPr lang="th-TH" sz="3200" b="1" dirty="0">
                <a:latin typeface="Angsana New" pitchFamily="18" charset="-34"/>
                <a:cs typeface="Angsana New" pitchFamily="18" charset="-34"/>
              </a:rPr>
              <a:t>คุณลักษณะ </a:t>
            </a:r>
          </a:p>
          <a:p>
            <a:pPr lvl="1"/>
            <a:r>
              <a:rPr lang="th-TH" sz="2800" b="1" dirty="0" smtClean="0">
                <a:latin typeface="Angsana New" pitchFamily="18" charset="-34"/>
                <a:cs typeface="Angsana New" pitchFamily="18" charset="-34"/>
              </a:rPr>
              <a:t>ความละเอียด</a:t>
            </a:r>
            <a:r>
              <a:rPr lang="en-US" sz="2800" b="1" dirty="0" smtClean="0">
                <a:latin typeface="Angsana New" pitchFamily="18" charset="-34"/>
                <a:cs typeface="Angsana New" pitchFamily="18" charset="-34"/>
              </a:rPr>
              <a:t> (resolution/pixels)</a:t>
            </a:r>
          </a:p>
          <a:p>
            <a:pPr lvl="1"/>
            <a:r>
              <a:rPr lang="th-TH" sz="2800" b="1" dirty="0" err="1" smtClean="0">
                <a:latin typeface="Angsana New" pitchFamily="18" charset="-34"/>
                <a:cs typeface="Angsana New" pitchFamily="18" charset="-34"/>
              </a:rPr>
              <a:t>ดอตพิช</a:t>
            </a:r>
            <a:r>
              <a:rPr lang="th-TH" sz="2800" b="1" dirty="0" smtClean="0">
                <a:latin typeface="Angsana New" pitchFamily="18" charset="-34"/>
                <a:cs typeface="Angsana New" pitchFamily="18" charset="-34"/>
              </a:rPr>
              <a:t> </a:t>
            </a:r>
            <a:r>
              <a:rPr lang="th-TH" sz="2800" b="1" dirty="0">
                <a:latin typeface="Angsana New" pitchFamily="18" charset="-34"/>
                <a:cs typeface="Angsana New" pitchFamily="18" charset="-34"/>
              </a:rPr>
              <a:t>(</a:t>
            </a:r>
            <a:r>
              <a:rPr lang="en-US" sz="2800" b="1" dirty="0">
                <a:latin typeface="Angsana New" pitchFamily="18" charset="-34"/>
                <a:cs typeface="Angsana New" pitchFamily="18" charset="-34"/>
              </a:rPr>
              <a:t>Dot pitch) </a:t>
            </a:r>
            <a:endParaRPr lang="en-US" sz="2800" b="1" dirty="0" smtClean="0">
              <a:latin typeface="Angsana New" pitchFamily="18" charset="-34"/>
              <a:cs typeface="Angsana New" pitchFamily="18" charset="-34"/>
            </a:endParaRPr>
          </a:p>
          <a:p>
            <a:pPr lvl="1"/>
            <a:r>
              <a:rPr lang="th-TH" sz="2800" b="1" dirty="0">
                <a:latin typeface="Angsana New" pitchFamily="18" charset="-34"/>
                <a:cs typeface="Angsana New" pitchFamily="18" charset="-34"/>
              </a:rPr>
              <a:t>อัตราคอนทราสต์ (</a:t>
            </a:r>
            <a:r>
              <a:rPr lang="en-US" sz="2800" b="1" dirty="0">
                <a:latin typeface="Angsana New" pitchFamily="18" charset="-34"/>
                <a:cs typeface="Angsana New" pitchFamily="18" charset="-34"/>
              </a:rPr>
              <a:t>contrast ratio</a:t>
            </a:r>
            <a:r>
              <a:rPr lang="th-TH" sz="2800" b="1" dirty="0">
                <a:latin typeface="Angsana New" pitchFamily="18" charset="-34"/>
                <a:cs typeface="Angsana New" pitchFamily="18" charset="-34"/>
              </a:rPr>
              <a:t>) </a:t>
            </a:r>
            <a:endParaRPr lang="en-US" sz="2800" b="1" dirty="0" smtClean="0">
              <a:latin typeface="Angsana New" pitchFamily="18" charset="-34"/>
              <a:cs typeface="Angsana New" pitchFamily="18" charset="-34"/>
            </a:endParaRPr>
          </a:p>
          <a:p>
            <a:pPr lvl="1"/>
            <a:r>
              <a:rPr lang="th-TH" sz="2800" b="1" dirty="0" smtClean="0">
                <a:latin typeface="Angsana New" pitchFamily="18" charset="-34"/>
                <a:cs typeface="Angsana New" pitchFamily="18" charset="-34"/>
              </a:rPr>
              <a:t>ขนาด </a:t>
            </a:r>
            <a:r>
              <a:rPr lang="th-TH" sz="2800" b="1" dirty="0">
                <a:latin typeface="Angsana New" pitchFamily="18" charset="-34"/>
                <a:cs typeface="Angsana New" pitchFamily="18" charset="-34"/>
              </a:rPr>
              <a:t>(</a:t>
            </a:r>
            <a:r>
              <a:rPr lang="en-US" sz="2800" b="1" dirty="0">
                <a:latin typeface="Angsana New" pitchFamily="18" charset="-34"/>
                <a:cs typeface="Angsana New" pitchFamily="18" charset="-34"/>
              </a:rPr>
              <a:t>size)  </a:t>
            </a:r>
          </a:p>
          <a:p>
            <a:pPr lvl="1"/>
            <a:r>
              <a:rPr lang="th-TH" sz="2800" b="1" dirty="0" smtClean="0">
                <a:latin typeface="Angsana New" pitchFamily="18" charset="-34"/>
                <a:cs typeface="Angsana New" pitchFamily="18" charset="-34"/>
              </a:rPr>
              <a:t>อัตราส่วน</a:t>
            </a:r>
            <a:r>
              <a:rPr lang="th-TH" sz="2800" b="1" dirty="0">
                <a:latin typeface="Angsana New" pitchFamily="18" charset="-34"/>
                <a:cs typeface="Angsana New" pitchFamily="18" charset="-34"/>
              </a:rPr>
              <a:t>จอภาพ (</a:t>
            </a:r>
            <a:r>
              <a:rPr lang="en-US" sz="2800" b="1" dirty="0">
                <a:latin typeface="Angsana New" pitchFamily="18" charset="-34"/>
                <a:cs typeface="Angsana New" pitchFamily="18" charset="-34"/>
              </a:rPr>
              <a:t>aspect ratio</a:t>
            </a:r>
            <a:r>
              <a:rPr lang="en-US" sz="2800" b="1" dirty="0" smtClean="0">
                <a:latin typeface="Angsana New" pitchFamily="18" charset="-34"/>
                <a:cs typeface="Angsana New" pitchFamily="18" charset="-34"/>
              </a:rPr>
              <a:t>)</a:t>
            </a:r>
            <a:endParaRPr lang="en-US" sz="2800" b="1" dirty="0">
              <a:latin typeface="Angsana New" pitchFamily="18" charset="-34"/>
              <a:cs typeface="Angsana New" pitchFamily="18" charset="-34"/>
            </a:endParaRPr>
          </a:p>
        </p:txBody>
      </p:sp>
      <p:pic>
        <p:nvPicPr>
          <p:cNvPr id="6" name="Picture 5"/>
          <p:cNvPicPr>
            <a:picLocks noChangeAspect="1"/>
          </p:cNvPicPr>
          <p:nvPr/>
        </p:nvPicPr>
        <p:blipFill>
          <a:blip r:embed="rId5"/>
          <a:stretch>
            <a:fillRect/>
          </a:stretch>
        </p:blipFill>
        <p:spPr>
          <a:xfrm>
            <a:off x="5638800" y="4539105"/>
            <a:ext cx="2057400" cy="1478463"/>
          </a:xfrm>
          <a:prstGeom prst="rect">
            <a:avLst/>
          </a:prstGeom>
        </p:spPr>
      </p:pic>
      <p:sp>
        <p:nvSpPr>
          <p:cNvPr id="7" name="TextBox 6"/>
          <p:cNvSpPr txBox="1"/>
          <p:nvPr/>
        </p:nvSpPr>
        <p:spPr>
          <a:xfrm>
            <a:off x="5638800" y="6017568"/>
            <a:ext cx="2057400" cy="954107"/>
          </a:xfrm>
          <a:prstGeom prst="rect">
            <a:avLst/>
          </a:prstGeom>
          <a:noFill/>
        </p:spPr>
        <p:txBody>
          <a:bodyPr wrap="square" rtlCol="0">
            <a:spAutoFit/>
          </a:bodyPr>
          <a:lstStyle/>
          <a:p>
            <a:pPr algn="ctr"/>
            <a:r>
              <a:rPr lang="en-US" sz="2800" b="1" dirty="0" smtClean="0">
                <a:latin typeface="Angsana New" pitchFamily="18" charset="-34"/>
                <a:cs typeface="Angsana New" pitchFamily="18" charset="-34"/>
              </a:rPr>
              <a:t>Resolution Standards</a:t>
            </a:r>
            <a:endParaRPr lang="en-US" sz="2800" b="1"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1150693909"/>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a:latin typeface="Angsana New" pitchFamily="18" charset="-34"/>
                <a:cs typeface="Angsana New" pitchFamily="18" charset="-34"/>
              </a:rPr>
              <a:t>จอภาพ (ต่อ</a:t>
            </a:r>
            <a:r>
              <a:rPr lang="th-TH" sz="4000" dirty="0" smtClean="0">
                <a:latin typeface="Angsana New" pitchFamily="18" charset="-34"/>
                <a:cs typeface="Angsana New" pitchFamily="18" charset="-34"/>
              </a:rPr>
              <a:t>)</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6071" y="1752600"/>
            <a:ext cx="5428129" cy="4495800"/>
          </a:xfrm>
        </p:spPr>
        <p:txBody>
          <a:bodyPr>
            <a:normAutofit lnSpcReduction="10000"/>
          </a:bodyPr>
          <a:lstStyle/>
          <a:p>
            <a:r>
              <a:rPr lang="th-TH" sz="3200" b="1" dirty="0">
                <a:latin typeface="Angsana New" pitchFamily="18" charset="-34"/>
                <a:cs typeface="Angsana New" pitchFamily="18" charset="-34"/>
              </a:rPr>
              <a:t>จอภาพแบบแฟลตพาแนล (</a:t>
            </a:r>
            <a:r>
              <a:rPr lang="en-US" sz="3200" b="1" dirty="0">
                <a:latin typeface="Angsana New" pitchFamily="18" charset="-34"/>
                <a:cs typeface="Angsana New" pitchFamily="18" charset="-34"/>
              </a:rPr>
              <a:t>flat-panel monitor</a:t>
            </a:r>
            <a:r>
              <a:rPr lang="th-TH" sz="3200" b="1" dirty="0">
                <a:latin typeface="Angsana New" pitchFamily="18" charset="-34"/>
                <a:cs typeface="Angsana New" pitchFamily="18" charset="-34"/>
              </a:rPr>
              <a:t>) </a:t>
            </a:r>
            <a:r>
              <a:rPr lang="th-TH" sz="3200" b="1" dirty="0" smtClean="0">
                <a:latin typeface="Angsana New" pitchFamily="18" charset="-34"/>
                <a:cs typeface="Angsana New" pitchFamily="18" charset="-34"/>
              </a:rPr>
              <a:t>เป็นชนิดที่ใช้กันทั่วไป</a:t>
            </a:r>
            <a:endParaRPr lang="en-US" sz="3200" b="1" dirty="0" smtClean="0">
              <a:latin typeface="Angsana New" pitchFamily="18" charset="-34"/>
              <a:cs typeface="Angsana New" pitchFamily="18" charset="-34"/>
            </a:endParaRPr>
          </a:p>
          <a:p>
            <a:pPr lvl="1"/>
            <a:r>
              <a:rPr lang="th-TH" sz="2800" b="1" dirty="0">
                <a:latin typeface="Angsana New" pitchFamily="18" charset="-34"/>
                <a:cs typeface="Angsana New" pitchFamily="18" charset="-34"/>
              </a:rPr>
              <a:t>ใช้พลังงานน้อย</a:t>
            </a:r>
          </a:p>
          <a:p>
            <a:pPr lvl="1"/>
            <a:r>
              <a:rPr lang="th-TH" sz="2800" b="1" dirty="0">
                <a:latin typeface="Angsana New" pitchFamily="18" charset="-34"/>
                <a:cs typeface="Angsana New" pitchFamily="18" charset="-34"/>
              </a:rPr>
              <a:t>เคลื่อนย้าย</a:t>
            </a:r>
            <a:r>
              <a:rPr lang="th-TH" sz="2800" b="1" dirty="0" smtClean="0">
                <a:latin typeface="Angsana New" pitchFamily="18" charset="-34"/>
                <a:cs typeface="Angsana New" pitchFamily="18" charset="-34"/>
              </a:rPr>
              <a:t>สะดวกและมีรูปร่างบาง</a:t>
            </a:r>
            <a:endParaRPr lang="en-US" sz="2800" b="1" dirty="0">
              <a:latin typeface="Angsana New" pitchFamily="18" charset="-34"/>
              <a:cs typeface="Angsana New" pitchFamily="18" charset="-34"/>
            </a:endParaRPr>
          </a:p>
          <a:p>
            <a:pPr marL="105727" indent="0">
              <a:buNone/>
            </a:pPr>
            <a:r>
              <a:rPr lang="th-TH" sz="3200" b="1" dirty="0" smtClean="0">
                <a:latin typeface="Angsana New" pitchFamily="18" charset="-34"/>
                <a:cs typeface="Angsana New" pitchFamily="18" charset="-34"/>
              </a:rPr>
              <a:t>แบ่ง</a:t>
            </a:r>
            <a:r>
              <a:rPr lang="th-TH" sz="3200" b="1" dirty="0">
                <a:latin typeface="Angsana New" pitchFamily="18" charset="-34"/>
                <a:cs typeface="Angsana New" pitchFamily="18" charset="-34"/>
              </a:rPr>
              <a:t>ออกเป็น 2 ประเภท คือ </a:t>
            </a:r>
            <a:r>
              <a:rPr lang="th-TH" sz="3200" b="1" dirty="0" smtClean="0">
                <a:latin typeface="Angsana New" pitchFamily="18" charset="-34"/>
                <a:cs typeface="Angsana New" pitchFamily="18" charset="-34"/>
              </a:rPr>
              <a:t>และ</a:t>
            </a:r>
            <a:r>
              <a:rPr lang="en-US" sz="3200" b="1" dirty="0" smtClean="0">
                <a:latin typeface="Angsana New" pitchFamily="18" charset="-34"/>
                <a:cs typeface="Angsana New" pitchFamily="18" charset="-34"/>
              </a:rPr>
              <a:t>Two types:</a:t>
            </a:r>
          </a:p>
          <a:p>
            <a:pPr marL="742950" lvl="1" indent="-285750"/>
            <a:r>
              <a:rPr lang="th-TH" sz="2800" b="1" dirty="0" smtClean="0">
                <a:latin typeface="Angsana New" pitchFamily="18" charset="-34"/>
                <a:cs typeface="Angsana New" pitchFamily="18" charset="-34"/>
              </a:rPr>
              <a:t>จอ</a:t>
            </a:r>
            <a:r>
              <a:rPr lang="th-TH" sz="2800" b="1" dirty="0" err="1" smtClean="0">
                <a:latin typeface="Angsana New" pitchFamily="18" charset="-34"/>
                <a:cs typeface="Angsana New" pitchFamily="18" charset="-34"/>
              </a:rPr>
              <a:t>แอล</a:t>
            </a:r>
            <a:r>
              <a:rPr lang="th-TH" sz="2800" b="1" dirty="0" smtClean="0">
                <a:latin typeface="Angsana New" pitchFamily="18" charset="-34"/>
                <a:cs typeface="Angsana New" pitchFamily="18" charset="-34"/>
              </a:rPr>
              <a:t>ซีดี (</a:t>
            </a:r>
            <a:r>
              <a:rPr lang="en-US" sz="2800" b="1" dirty="0" smtClean="0">
                <a:latin typeface="Angsana New" pitchFamily="18" charset="-34"/>
                <a:cs typeface="Angsana New" pitchFamily="18" charset="-34"/>
              </a:rPr>
              <a:t>LCD</a:t>
            </a:r>
            <a:r>
              <a:rPr lang="th-TH" sz="2800" b="1" dirty="0" smtClean="0">
                <a:latin typeface="Angsana New" pitchFamily="18" charset="-34"/>
                <a:cs typeface="Angsana New" pitchFamily="18" charset="-34"/>
              </a:rPr>
              <a:t>)</a:t>
            </a:r>
            <a:endParaRPr lang="en-US" sz="2800" b="1" dirty="0" smtClean="0">
              <a:latin typeface="Angsana New" pitchFamily="18" charset="-34"/>
              <a:cs typeface="Angsana New" pitchFamily="18" charset="-34"/>
            </a:endParaRPr>
          </a:p>
          <a:p>
            <a:pPr marL="1042987" lvl="2" indent="-285750"/>
            <a:r>
              <a:rPr lang="th-TH" sz="2800" b="1" dirty="0" smtClean="0">
                <a:latin typeface="Angsana New" pitchFamily="18" charset="-34"/>
                <a:cs typeface="Angsana New" pitchFamily="18" charset="-34"/>
              </a:rPr>
              <a:t>จอภาพแบบเก่า</a:t>
            </a:r>
            <a:endParaRPr lang="en-US" sz="2800" b="1" dirty="0" smtClean="0">
              <a:latin typeface="Angsana New" pitchFamily="18" charset="-34"/>
              <a:cs typeface="Angsana New" pitchFamily="18" charset="-34"/>
            </a:endParaRPr>
          </a:p>
          <a:p>
            <a:pPr marL="742950" lvl="1" indent="-285750"/>
            <a:r>
              <a:rPr lang="th-TH" sz="2800" b="1" dirty="0">
                <a:latin typeface="Angsana New" pitchFamily="18" charset="-34"/>
                <a:cs typeface="Angsana New" pitchFamily="18" charset="-34"/>
              </a:rPr>
              <a:t>จอแอลอีดี (</a:t>
            </a:r>
            <a:r>
              <a:rPr lang="en-US" sz="2800" b="1" dirty="0">
                <a:latin typeface="Angsana New" pitchFamily="18" charset="-34"/>
                <a:cs typeface="Angsana New" pitchFamily="18" charset="-34"/>
              </a:rPr>
              <a:t>LED</a:t>
            </a:r>
            <a:r>
              <a:rPr lang="th-TH" sz="2800" b="1" dirty="0" smtClean="0">
                <a:latin typeface="Angsana New" pitchFamily="18" charset="-34"/>
                <a:cs typeface="Angsana New" pitchFamily="18" charset="-34"/>
              </a:rPr>
              <a:t>)</a:t>
            </a:r>
            <a:endParaRPr lang="en-US" sz="2800" b="1" dirty="0" smtClean="0">
              <a:latin typeface="Angsana New" pitchFamily="18" charset="-34"/>
              <a:cs typeface="Angsana New" pitchFamily="18" charset="-34"/>
            </a:endParaRPr>
          </a:p>
          <a:p>
            <a:pPr marL="1042987" lvl="2" indent="-285750"/>
            <a:r>
              <a:rPr lang="th-TH" sz="2800" b="1" dirty="0">
                <a:latin typeface="Angsana New" pitchFamily="18" charset="-34"/>
                <a:cs typeface="Angsana New" pitchFamily="18" charset="-34"/>
              </a:rPr>
              <a:t>ใช้หลอดไฟชนิด</a:t>
            </a:r>
            <a:r>
              <a:rPr lang="th-TH" sz="2800" b="1" dirty="0" smtClean="0">
                <a:latin typeface="Angsana New" pitchFamily="18" charset="-34"/>
                <a:cs typeface="Angsana New" pitchFamily="18" charset="-34"/>
              </a:rPr>
              <a:t>แอลอีดีทำให้ภาพคมชัด</a:t>
            </a:r>
            <a:endParaRPr lang="en-US" sz="2800" b="1" dirty="0">
              <a:latin typeface="Angsana New" pitchFamily="18" charset="-34"/>
              <a:cs typeface="Angsana New" pitchFamily="18" charset="-34"/>
            </a:endParaRPr>
          </a:p>
        </p:txBody>
      </p:sp>
      <p:pic>
        <p:nvPicPr>
          <p:cNvPr id="5" name="Picture 4"/>
          <p:cNvPicPr>
            <a:picLocks noChangeAspect="1"/>
          </p:cNvPicPr>
          <p:nvPr/>
        </p:nvPicPr>
        <p:blipFill>
          <a:blip r:embed="rId4"/>
          <a:stretch>
            <a:fillRect/>
          </a:stretch>
        </p:blipFill>
        <p:spPr>
          <a:xfrm>
            <a:off x="7397535" y="3048000"/>
            <a:ext cx="1517865" cy="2376637"/>
          </a:xfrm>
          <a:prstGeom prst="rect">
            <a:avLst/>
          </a:prstGeom>
        </p:spPr>
      </p:pic>
      <p:sp>
        <p:nvSpPr>
          <p:cNvPr id="6" name="TextBox 5"/>
          <p:cNvSpPr txBox="1"/>
          <p:nvPr/>
        </p:nvSpPr>
        <p:spPr>
          <a:xfrm>
            <a:off x="6705600" y="5257800"/>
            <a:ext cx="2640884" cy="523220"/>
          </a:xfrm>
          <a:prstGeom prst="rect">
            <a:avLst/>
          </a:prstGeom>
          <a:noFill/>
        </p:spPr>
        <p:txBody>
          <a:bodyPr wrap="square" rtlCol="0">
            <a:spAutoFit/>
          </a:bodyPr>
          <a:lstStyle/>
          <a:p>
            <a:pPr algn="ctr"/>
            <a:r>
              <a:rPr lang="en-US" sz="2800" b="1" dirty="0" smtClean="0">
                <a:latin typeface="Angsana New" pitchFamily="18" charset="-34"/>
                <a:cs typeface="Angsana New" pitchFamily="18" charset="-34"/>
              </a:rPr>
              <a:t>Flat-panel monitor</a:t>
            </a:r>
            <a:endParaRPr lang="en-US" sz="2800" b="1" dirty="0">
              <a:latin typeface="Angsana New" pitchFamily="18" charset="-34"/>
              <a:cs typeface="Angsana New" pitchFamily="18" charset="-34"/>
            </a:endParaRPr>
          </a:p>
        </p:txBody>
      </p:sp>
      <p:pic>
        <p:nvPicPr>
          <p:cNvPr id="9" name="Picture 8"/>
          <p:cNvPicPr>
            <a:picLocks noChangeAspect="1"/>
          </p:cNvPicPr>
          <p:nvPr/>
        </p:nvPicPr>
        <p:blipFill>
          <a:blip r:embed="rId5"/>
          <a:stretch>
            <a:fillRect/>
          </a:stretch>
        </p:blipFill>
        <p:spPr>
          <a:xfrm>
            <a:off x="10465516" y="3200400"/>
            <a:ext cx="1040684" cy="1308436"/>
          </a:xfrm>
          <a:prstGeom prst="rect">
            <a:avLst/>
          </a:prstGeom>
        </p:spPr>
      </p:pic>
      <p:sp>
        <p:nvSpPr>
          <p:cNvPr id="10" name="TextBox 9"/>
          <p:cNvSpPr txBox="1"/>
          <p:nvPr/>
        </p:nvSpPr>
        <p:spPr>
          <a:xfrm>
            <a:off x="10465516" y="4508836"/>
            <a:ext cx="1040684" cy="523220"/>
          </a:xfrm>
          <a:prstGeom prst="rect">
            <a:avLst/>
          </a:prstGeom>
          <a:noFill/>
        </p:spPr>
        <p:txBody>
          <a:bodyPr wrap="square" rtlCol="0">
            <a:spAutoFit/>
          </a:bodyPr>
          <a:lstStyle/>
          <a:p>
            <a:pPr algn="ctr"/>
            <a:r>
              <a:rPr lang="en-US" sz="2800" b="1" dirty="0" smtClean="0">
                <a:latin typeface="Angsana New" pitchFamily="18" charset="-34"/>
                <a:cs typeface="Angsana New" pitchFamily="18" charset="-34"/>
              </a:rPr>
              <a:t>E-Book</a:t>
            </a:r>
            <a:endParaRPr lang="en-US" sz="2800" b="1" dirty="0">
              <a:latin typeface="Angsana New" pitchFamily="18" charset="-34"/>
              <a:cs typeface="Angsana New" pitchFamily="18" charset="-34"/>
            </a:endParaRPr>
          </a:p>
        </p:txBody>
      </p:sp>
      <p:sp>
        <p:nvSpPr>
          <p:cNvPr id="8" name="Content Placeholder 2"/>
          <p:cNvSpPr txBox="1">
            <a:spLocks/>
          </p:cNvSpPr>
          <p:nvPr/>
        </p:nvSpPr>
        <p:spPr>
          <a:xfrm>
            <a:off x="6763871" y="1828800"/>
            <a:ext cx="5428129" cy="1828800"/>
          </a:xfrm>
          <a:prstGeom prst="rect">
            <a:avLst/>
          </a:prstGeom>
        </p:spPr>
        <p:txBody>
          <a:bodyPr vert="horz" lIns="91440" tIns="45720" rIns="91440" bIns="45720" rtlCol="0">
            <a:normAutofit/>
          </a:bodyPr>
          <a:lstStyle>
            <a:lvl1pPr marL="205740" indent="-20574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2100" b="0" kern="1200" dirty="0" smtClean="0">
                <a:solidFill>
                  <a:schemeClr val="tx1"/>
                </a:solidFill>
                <a:latin typeface="+mn-lt"/>
                <a:ea typeface="+mn-ea"/>
                <a:cs typeface="+mn-cs"/>
              </a:defRPr>
            </a:lvl1pPr>
            <a:lvl2pPr marL="557213" indent="-214313"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800" kern="1200" dirty="0" smtClean="0">
                <a:solidFill>
                  <a:schemeClr val="tx1"/>
                </a:solidFill>
                <a:latin typeface="+mn-lt"/>
                <a:ea typeface="+mn-ea"/>
                <a:cs typeface="+mn-cs"/>
              </a:defRPr>
            </a:lvl2pPr>
            <a:lvl3pPr marL="8572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500" kern="1200" dirty="0" smtClean="0">
                <a:solidFill>
                  <a:schemeClr val="tx1"/>
                </a:solidFill>
                <a:latin typeface="+mn-lt"/>
                <a:ea typeface="+mn-ea"/>
                <a:cs typeface="+mn-cs"/>
              </a:defRPr>
            </a:lvl3pPr>
            <a:lvl4pPr marL="12001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350" kern="1200" dirty="0" smtClean="0">
                <a:solidFill>
                  <a:schemeClr val="tx1"/>
                </a:solidFill>
                <a:latin typeface="+mn-lt"/>
                <a:ea typeface="+mn-ea"/>
                <a:cs typeface="+mn-cs"/>
              </a:defRPr>
            </a:lvl4pPr>
            <a:lvl5pPr marL="1543050" indent="-171450" algn="l" defTabSz="685800" rtl="0" eaLnBrk="1" latinLnBrk="0" hangingPunct="1">
              <a:spcBef>
                <a:spcPct val="20000"/>
              </a:spcBef>
              <a:buClr>
                <a:schemeClr val="accent2">
                  <a:lumMod val="75000"/>
                </a:schemeClr>
              </a:buClr>
              <a:buSzPct val="110000"/>
              <a:buFont typeface="Arial" pitchFamily="34" charset="0"/>
              <a:buChar char="•"/>
              <a:tabLst>
                <a:tab pos="205740" algn="l"/>
              </a:tabLst>
              <a:defRPr lang="en-US" sz="1350" kern="1200" dirty="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91477" indent="-285750"/>
            <a:r>
              <a:rPr lang="th-TH" sz="3200" b="1" dirty="0" err="1">
                <a:latin typeface="Angsana New" pitchFamily="18" charset="-34"/>
                <a:cs typeface="Angsana New" pitchFamily="18" charset="-34"/>
              </a:rPr>
              <a:t>อีบุ๊ค</a:t>
            </a:r>
            <a:r>
              <a:rPr lang="th-TH" sz="3200" b="1" dirty="0">
                <a:latin typeface="Angsana New" pitchFamily="18" charset="-34"/>
                <a:cs typeface="Angsana New" pitchFamily="18" charset="-34"/>
              </a:rPr>
              <a:t> (</a:t>
            </a:r>
            <a:r>
              <a:rPr lang="en-US" sz="3200" b="1" dirty="0">
                <a:latin typeface="Angsana New" pitchFamily="18" charset="-34"/>
                <a:cs typeface="Angsana New" pitchFamily="18" charset="-34"/>
              </a:rPr>
              <a:t>E-book</a:t>
            </a:r>
            <a:r>
              <a:rPr lang="th-TH" sz="3200" b="1" dirty="0">
                <a:latin typeface="Angsana New" pitchFamily="18" charset="-34"/>
                <a:cs typeface="Angsana New" pitchFamily="18" charset="-34"/>
              </a:rPr>
              <a:t>) </a:t>
            </a:r>
            <a:endParaRPr lang="en-US" sz="3200" b="1" dirty="0">
              <a:latin typeface="Angsana New" pitchFamily="18" charset="-34"/>
              <a:cs typeface="Angsana New" pitchFamily="18" charset="-34"/>
            </a:endParaRPr>
          </a:p>
          <a:p>
            <a:pPr marL="742950" lvl="1" indent="-285750"/>
            <a:r>
              <a:rPr lang="th-TH" sz="2800" b="1" dirty="0">
                <a:latin typeface="Angsana New" pitchFamily="18" charset="-34"/>
                <a:cs typeface="Angsana New" pitchFamily="18" charset="-34"/>
              </a:rPr>
              <a:t>เครื่องอ่าน</a:t>
            </a:r>
            <a:r>
              <a:rPr lang="th-TH" sz="2800" b="1" dirty="0" err="1">
                <a:latin typeface="Angsana New" pitchFamily="18" charset="-34"/>
                <a:cs typeface="Angsana New" pitchFamily="18" charset="-34"/>
              </a:rPr>
              <a:t>อีบุ๊ค</a:t>
            </a:r>
            <a:r>
              <a:rPr lang="th-TH" sz="2800" b="1" dirty="0">
                <a:latin typeface="Angsana New" pitchFamily="18" charset="-34"/>
                <a:cs typeface="Angsana New" pitchFamily="18" charset="-34"/>
              </a:rPr>
              <a:t> (</a:t>
            </a:r>
            <a:r>
              <a:rPr lang="en-US" sz="2800" b="1" dirty="0">
                <a:latin typeface="Angsana New" pitchFamily="18" charset="-34"/>
                <a:cs typeface="Angsana New" pitchFamily="18" charset="-34"/>
              </a:rPr>
              <a:t>E-Book readers</a:t>
            </a:r>
            <a:r>
              <a:rPr lang="th-TH" sz="2800" b="1" dirty="0" smtClean="0">
                <a:latin typeface="Angsana New" pitchFamily="18" charset="-34"/>
                <a:cs typeface="Angsana New" pitchFamily="18" charset="-34"/>
              </a:rPr>
              <a:t>)</a:t>
            </a:r>
            <a:endParaRPr lang="en-US" sz="2800" b="1"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2161307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a:latin typeface="Angsana New" pitchFamily="18" charset="-34"/>
                <a:cs typeface="Angsana New" pitchFamily="18" charset="-34"/>
              </a:rPr>
              <a:t>จอภาพ (ต่อ</a:t>
            </a:r>
            <a:r>
              <a:rPr lang="th-TH" sz="4000" dirty="0" smtClean="0">
                <a:latin typeface="Angsana New" pitchFamily="18" charset="-34"/>
                <a:cs typeface="Angsana New" pitchFamily="18" charset="-34"/>
              </a:rPr>
              <a:t>)</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6071" y="1591439"/>
            <a:ext cx="9508175" cy="4308938"/>
          </a:xfrm>
        </p:spPr>
        <p:txBody>
          <a:bodyPr/>
          <a:lstStyle/>
          <a:p>
            <a:r>
              <a:rPr lang="th-TH" sz="3200" b="1" dirty="0">
                <a:latin typeface="Angsana New" pitchFamily="18" charset="-34"/>
                <a:cs typeface="Angsana New" pitchFamily="18" charset="-34"/>
              </a:rPr>
              <a:t>จอภาพแบบอื่นๆ</a:t>
            </a:r>
          </a:p>
          <a:p>
            <a:pPr lvl="1"/>
            <a:r>
              <a:rPr lang="th-TH" sz="2800" b="1" dirty="0">
                <a:latin typeface="Angsana New" pitchFamily="18" charset="-34"/>
                <a:cs typeface="Angsana New" pitchFamily="18" charset="-34"/>
              </a:rPr>
              <a:t>ดิจิทัลไวท์บอร์ด (</a:t>
            </a:r>
            <a:r>
              <a:rPr lang="en-US" sz="2800" b="1" dirty="0">
                <a:latin typeface="Angsana New" pitchFamily="18" charset="-34"/>
                <a:cs typeface="Angsana New" pitchFamily="18" charset="-34"/>
              </a:rPr>
              <a:t>digital </a:t>
            </a:r>
            <a:r>
              <a:rPr lang="th-TH" sz="2800" b="1" dirty="0">
                <a:latin typeface="Angsana New" pitchFamily="18" charset="-34"/>
                <a:cs typeface="Angsana New" pitchFamily="18" charset="-34"/>
              </a:rPr>
              <a:t>หรือ </a:t>
            </a:r>
            <a:r>
              <a:rPr lang="en-US" sz="2800" b="1" dirty="0">
                <a:latin typeface="Angsana New" pitchFamily="18" charset="-34"/>
                <a:cs typeface="Angsana New" pitchFamily="18" charset="-34"/>
              </a:rPr>
              <a:t>interactive whiteboard</a:t>
            </a:r>
            <a:r>
              <a:rPr lang="th-TH" sz="2800" b="1" dirty="0">
                <a:latin typeface="Angsana New" pitchFamily="18" charset="-34"/>
                <a:cs typeface="Angsana New" pitchFamily="18" charset="-34"/>
              </a:rPr>
              <a:t>) </a:t>
            </a:r>
            <a:endParaRPr lang="th-TH" sz="2800" b="1" dirty="0" smtClean="0">
              <a:solidFill>
                <a:schemeClr val="accent1"/>
              </a:solidFill>
              <a:latin typeface="Angsana New" pitchFamily="18" charset="-34"/>
              <a:cs typeface="Angsana New" pitchFamily="18" charset="-34"/>
            </a:endParaRPr>
          </a:p>
          <a:p>
            <a:pPr lvl="1"/>
            <a:r>
              <a:rPr lang="th-TH" sz="2800" b="1" dirty="0">
                <a:latin typeface="Angsana New" pitchFamily="18" charset="-34"/>
                <a:cs typeface="Angsana New" pitchFamily="18" charset="-34"/>
              </a:rPr>
              <a:t>เอชดีทีวี (</a:t>
            </a:r>
            <a:r>
              <a:rPr lang="en-US" sz="2800" b="1" dirty="0">
                <a:latin typeface="Angsana New" pitchFamily="18" charset="-34"/>
                <a:cs typeface="Angsana New" pitchFamily="18" charset="-34"/>
              </a:rPr>
              <a:t>high-definition television : HDTV</a:t>
            </a:r>
            <a:r>
              <a:rPr lang="th-TH" sz="2800" b="1" dirty="0">
                <a:latin typeface="Angsana New" pitchFamily="18" charset="-34"/>
                <a:cs typeface="Angsana New" pitchFamily="18" charset="-34"/>
              </a:rPr>
              <a:t>) </a:t>
            </a:r>
            <a:endParaRPr lang="th-TH" sz="2800" b="1" dirty="0" smtClean="0">
              <a:latin typeface="Angsana New" pitchFamily="18" charset="-34"/>
              <a:cs typeface="Angsana New" pitchFamily="18" charset="-34"/>
            </a:endParaRPr>
          </a:p>
          <a:p>
            <a:pPr marL="342900" lvl="1" indent="0">
              <a:buNone/>
            </a:pPr>
            <a:r>
              <a:rPr lang="th-TH" sz="2800" b="1" dirty="0">
                <a:latin typeface="Angsana New" pitchFamily="18" charset="-34"/>
                <a:cs typeface="Angsana New" pitchFamily="18" charset="-34"/>
              </a:rPr>
              <a:t> </a:t>
            </a:r>
            <a:r>
              <a:rPr lang="th-TH" sz="2800" b="1" dirty="0" smtClean="0">
                <a:latin typeface="Angsana New" pitchFamily="18" charset="-34"/>
                <a:cs typeface="Angsana New" pitchFamily="18" charset="-34"/>
              </a:rPr>
              <a:t>   หรือ</a:t>
            </a:r>
            <a:r>
              <a:rPr lang="th-TH" sz="2800" b="1" dirty="0">
                <a:latin typeface="Angsana New" pitchFamily="18" charset="-34"/>
                <a:cs typeface="Angsana New" pitchFamily="18" charset="-34"/>
              </a:rPr>
              <a:t>เรียกว่าโทรทัศน์ความละเอียดสูง </a:t>
            </a:r>
            <a:endParaRPr lang="th-TH" sz="2800" b="1" dirty="0" smtClean="0">
              <a:solidFill>
                <a:schemeClr val="accent1"/>
              </a:solidFill>
              <a:latin typeface="Angsana New" pitchFamily="18" charset="-34"/>
              <a:cs typeface="Angsana New" pitchFamily="18" charset="-34"/>
            </a:endParaRPr>
          </a:p>
          <a:p>
            <a:pPr lvl="1"/>
            <a:r>
              <a:rPr lang="th-TH" sz="2800" b="1" dirty="0">
                <a:latin typeface="Angsana New" pitchFamily="18" charset="-34"/>
                <a:cs typeface="Angsana New" pitchFamily="18" charset="-34"/>
              </a:rPr>
              <a:t>จอภาพแบบหลอดรังสีคาโธด (</a:t>
            </a:r>
            <a:r>
              <a:rPr lang="en-US" sz="2800" b="1" dirty="0">
                <a:latin typeface="Angsana New" pitchFamily="18" charset="-34"/>
                <a:cs typeface="Angsana New" pitchFamily="18" charset="-34"/>
              </a:rPr>
              <a:t>cathode ray tube : CRT</a:t>
            </a:r>
            <a:r>
              <a:rPr lang="th-TH" sz="2800" b="1" dirty="0">
                <a:latin typeface="Angsana New" pitchFamily="18" charset="-34"/>
                <a:cs typeface="Angsana New" pitchFamily="18" charset="-34"/>
              </a:rPr>
              <a:t>) </a:t>
            </a:r>
            <a:endParaRPr lang="th-TH" sz="2800" b="1" dirty="0" smtClean="0">
              <a:latin typeface="Angsana New" pitchFamily="18" charset="-34"/>
              <a:cs typeface="Angsana New" pitchFamily="18" charset="-34"/>
            </a:endParaRPr>
          </a:p>
          <a:p>
            <a:pPr marL="342900" lvl="1" indent="0">
              <a:buNone/>
            </a:pPr>
            <a:r>
              <a:rPr lang="th-TH" sz="2800" b="1" dirty="0">
                <a:latin typeface="Angsana New" pitchFamily="18" charset="-34"/>
                <a:cs typeface="Angsana New" pitchFamily="18" charset="-34"/>
              </a:rPr>
              <a:t> </a:t>
            </a:r>
            <a:r>
              <a:rPr lang="th-TH" sz="2800" b="1" dirty="0" smtClean="0">
                <a:latin typeface="Angsana New" pitchFamily="18" charset="-34"/>
                <a:cs typeface="Angsana New" pitchFamily="18" charset="-34"/>
              </a:rPr>
              <a:t>  หรือ</a:t>
            </a:r>
            <a:r>
              <a:rPr lang="th-TH" sz="2800" b="1" dirty="0">
                <a:latin typeface="Angsana New" pitchFamily="18" charset="-34"/>
                <a:cs typeface="Angsana New" pitchFamily="18" charset="-34"/>
              </a:rPr>
              <a:t>จอภาพซีอาร์ที </a:t>
            </a:r>
            <a:endParaRPr lang="th-TH" sz="2800" b="1" dirty="0" smtClean="0">
              <a:latin typeface="Angsana New" pitchFamily="18" charset="-34"/>
              <a:cs typeface="Angsana New" pitchFamily="18" charset="-34"/>
            </a:endParaRPr>
          </a:p>
          <a:p>
            <a:pPr marL="342900" lvl="1" indent="0">
              <a:buNone/>
            </a:pPr>
            <a:r>
              <a:rPr lang="en-US" sz="2400" dirty="0" smtClean="0">
                <a:latin typeface="Angsana New" pitchFamily="18" charset="-34"/>
                <a:cs typeface="Angsana New" pitchFamily="18" charset="-34"/>
              </a:rPr>
              <a:t> </a:t>
            </a:r>
            <a:endParaRPr lang="th-TH" sz="2400" dirty="0" smtClean="0">
              <a:latin typeface="Angsana New" pitchFamily="18" charset="-34"/>
              <a:cs typeface="Angsana New" pitchFamily="18" charset="-34"/>
            </a:endParaRPr>
          </a:p>
          <a:p>
            <a:pPr lvl="1"/>
            <a:endParaRPr lang="en-US" dirty="0">
              <a:latin typeface="Angsana New" pitchFamily="18" charset="-34"/>
              <a:cs typeface="Angsana New" pitchFamily="18" charset="-34"/>
            </a:endParaRPr>
          </a:p>
        </p:txBody>
      </p:sp>
      <p:pic>
        <p:nvPicPr>
          <p:cNvPr id="10243" name="Picture 3" descr="C:\Users\Zouharis\Documents\Laurie\McGraw Hill Computing Essentials 2013\CE_2013_ArtFiles\ole16821_ch07\ole16821_07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1046" y="1457980"/>
            <a:ext cx="2743200" cy="18412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0" y="3286780"/>
            <a:ext cx="2632246" cy="523220"/>
          </a:xfrm>
          <a:prstGeom prst="rect">
            <a:avLst/>
          </a:prstGeom>
          <a:noFill/>
        </p:spPr>
        <p:txBody>
          <a:bodyPr wrap="square" rtlCol="0">
            <a:spAutoFit/>
          </a:bodyPr>
          <a:lstStyle/>
          <a:p>
            <a:pPr algn="ctr"/>
            <a:r>
              <a:rPr lang="en-US" sz="2800" b="1" dirty="0" smtClean="0">
                <a:latin typeface="Angsana New" pitchFamily="18" charset="-34"/>
                <a:cs typeface="Angsana New" pitchFamily="18" charset="-34"/>
              </a:rPr>
              <a:t>Digital whiteboard</a:t>
            </a:r>
            <a:endParaRPr lang="en-US" sz="2800" b="1" dirty="0">
              <a:latin typeface="Angsana New" pitchFamily="18" charset="-34"/>
              <a:cs typeface="Angsana New" pitchFamily="18" charset="-34"/>
            </a:endParaRPr>
          </a:p>
        </p:txBody>
      </p:sp>
      <p:pic>
        <p:nvPicPr>
          <p:cNvPr id="7" name="Picture 6"/>
          <p:cNvPicPr>
            <a:picLocks noChangeAspect="1"/>
          </p:cNvPicPr>
          <p:nvPr/>
        </p:nvPicPr>
        <p:blipFill>
          <a:blip r:embed="rId5"/>
          <a:stretch>
            <a:fillRect/>
          </a:stretch>
        </p:blipFill>
        <p:spPr>
          <a:xfrm>
            <a:off x="8305800" y="3810000"/>
            <a:ext cx="2667000" cy="2241034"/>
          </a:xfrm>
          <a:prstGeom prst="rect">
            <a:avLst/>
          </a:prstGeom>
        </p:spPr>
      </p:pic>
      <p:sp>
        <p:nvSpPr>
          <p:cNvPr id="8" name="TextBox 7"/>
          <p:cNvSpPr txBox="1"/>
          <p:nvPr/>
        </p:nvSpPr>
        <p:spPr>
          <a:xfrm>
            <a:off x="9067800" y="6051034"/>
            <a:ext cx="1752600" cy="523220"/>
          </a:xfrm>
          <a:prstGeom prst="rect">
            <a:avLst/>
          </a:prstGeom>
          <a:noFill/>
        </p:spPr>
        <p:txBody>
          <a:bodyPr wrap="square" rtlCol="0">
            <a:spAutoFit/>
          </a:bodyPr>
          <a:lstStyle/>
          <a:p>
            <a:pPr algn="ctr"/>
            <a:r>
              <a:rPr lang="en-US" sz="2800" b="1" dirty="0" smtClean="0">
                <a:latin typeface="Angsana New" pitchFamily="18" charset="-34"/>
                <a:cs typeface="Angsana New" pitchFamily="18" charset="-34"/>
              </a:rPr>
              <a:t>HDTV</a:t>
            </a:r>
            <a:endParaRPr lang="en-US" sz="2800" b="1"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1306235139"/>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ngsana New" pitchFamily="18" charset="-34"/>
                <a:cs typeface="Angsana New" pitchFamily="18" charset="-34"/>
              </a:rPr>
              <a:t>Making IT Work for You </a:t>
            </a:r>
            <a:r>
              <a:rPr lang="th-TH" sz="4000" dirty="0" smtClean="0">
                <a:latin typeface="Angsana New" pitchFamily="18" charset="-34"/>
                <a:cs typeface="Angsana New" pitchFamily="18" charset="-34"/>
              </a:rPr>
              <a:t>การใช้</a:t>
            </a:r>
            <a:r>
              <a:rPr lang="en-US" sz="4000" dirty="0" smtClean="0">
                <a:latin typeface="Angsana New" pitchFamily="18" charset="-34"/>
                <a:cs typeface="Angsana New" pitchFamily="18" charset="-34"/>
              </a:rPr>
              <a:t> E-Books</a:t>
            </a:r>
            <a:endParaRPr lang="en-US" sz="4000" dirty="0">
              <a:latin typeface="Angsana New" pitchFamily="18" charset="-34"/>
              <a:cs typeface="Angsana New" pitchFamily="18" charset="-34"/>
            </a:endParaRPr>
          </a:p>
        </p:txBody>
      </p:sp>
      <p:sp>
        <p:nvSpPr>
          <p:cNvPr id="5" name="Content Placeholder 4"/>
          <p:cNvSpPr>
            <a:spLocks noGrp="1"/>
          </p:cNvSpPr>
          <p:nvPr>
            <p:ph idx="1"/>
          </p:nvPr>
        </p:nvSpPr>
        <p:spPr>
          <a:xfrm>
            <a:off x="1506071" y="1752601"/>
            <a:ext cx="7942729" cy="1295399"/>
          </a:xfrm>
        </p:spPr>
        <p:txBody>
          <a:bodyPr>
            <a:normAutofit/>
          </a:bodyPr>
          <a:lstStyle/>
          <a:p>
            <a:r>
              <a:rPr lang="th-TH" sz="3200" b="1" dirty="0" smtClean="0">
                <a:latin typeface="Angsana New" pitchFamily="18" charset="-34"/>
                <a:cs typeface="Angsana New" pitchFamily="18" charset="-34"/>
              </a:rPr>
              <a:t>สามารถอ่านได้ทุกที่</a:t>
            </a:r>
            <a:endParaRPr lang="en-US" sz="3200" b="1" dirty="0" smtClean="0">
              <a:latin typeface="Angsana New" pitchFamily="18" charset="-34"/>
              <a:cs typeface="Angsana New" pitchFamily="18" charset="-34"/>
            </a:endParaRPr>
          </a:p>
          <a:p>
            <a:r>
              <a:rPr lang="th-TH" sz="3200" b="1" dirty="0">
                <a:latin typeface="Angsana New" pitchFamily="18" charset="-34"/>
                <a:cs typeface="Angsana New" pitchFamily="18" charset="-34"/>
              </a:rPr>
              <a:t>คุณลักษณะ</a:t>
            </a:r>
            <a:r>
              <a:rPr lang="th-TH" sz="3200" b="1" dirty="0" smtClean="0">
                <a:latin typeface="Angsana New" pitchFamily="18" charset="-34"/>
                <a:cs typeface="Angsana New" pitchFamily="18" charset="-34"/>
              </a:rPr>
              <a:t>หลายอย่างเหมือนหนังสือพิมพ์</a:t>
            </a:r>
            <a:r>
              <a:rPr lang="th-TH" sz="3200" b="1" dirty="0">
                <a:latin typeface="Angsana New" pitchFamily="18" charset="-34"/>
                <a:cs typeface="Angsana New" pitchFamily="18" charset="-34"/>
              </a:rPr>
              <a:t>และ</a:t>
            </a:r>
            <a:r>
              <a:rPr lang="th-TH" sz="3200" b="1" dirty="0" smtClean="0">
                <a:latin typeface="Angsana New" pitchFamily="18" charset="-34"/>
                <a:cs typeface="Angsana New" pitchFamily="18" charset="-34"/>
              </a:rPr>
              <a:t>นิตยสาร</a:t>
            </a:r>
            <a:endParaRPr lang="th-TH" sz="3200" b="1" dirty="0">
              <a:latin typeface="Angsana New" pitchFamily="18" charset="-34"/>
              <a:cs typeface="Angsana New" pitchFamily="18" charset="-34"/>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200" y="3429000"/>
            <a:ext cx="1876687" cy="1886213"/>
          </a:xfrm>
          <a:prstGeom prst="rect">
            <a:avLst/>
          </a:prstGeom>
        </p:spPr>
      </p:pic>
      <p:pic>
        <p:nvPicPr>
          <p:cNvPr id="6" name="Picture 5" descr="Screen Clipping"/>
          <p:cNvPicPr>
            <a:picLocks noChangeAspect="1"/>
          </p:cNvPicPr>
          <p:nvPr/>
        </p:nvPicPr>
        <p:blipFill>
          <a:blip r:embed="rId4">
            <a:clrChange>
              <a:clrFrom>
                <a:srgbClr val="E7EFF3"/>
              </a:clrFrom>
              <a:clrTo>
                <a:srgbClr val="E7EFF3">
                  <a:alpha val="0"/>
                </a:srgbClr>
              </a:clrTo>
            </a:clrChange>
            <a:extLst>
              <a:ext uri="{28A0092B-C50C-407E-A947-70E740481C1C}">
                <a14:useLocalDpi xmlns:a14="http://schemas.microsoft.com/office/drawing/2010/main" val="0"/>
              </a:ext>
            </a:extLst>
          </a:blip>
          <a:stretch>
            <a:fillRect/>
          </a:stretch>
        </p:blipFill>
        <p:spPr>
          <a:xfrm>
            <a:off x="2543735" y="3810000"/>
            <a:ext cx="2667000" cy="1689100"/>
          </a:xfrm>
          <a:prstGeom prst="rect">
            <a:avLst/>
          </a:prstGeom>
        </p:spPr>
      </p:pic>
    </p:spTree>
    <p:custDataLst>
      <p:tags r:id="rId1"/>
    </p:custDataLst>
    <p:extLst>
      <p:ext uri="{BB962C8B-B14F-4D97-AF65-F5344CB8AC3E}">
        <p14:creationId xmlns:p14="http://schemas.microsoft.com/office/powerpoint/2010/main" val="4032954183"/>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Glen\Documents\McGraw-Hill\OLeary-CE2012\ART\ole16805_ch07\ole16805_07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1520" y="3250913"/>
            <a:ext cx="4572000" cy="2175174"/>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th-TH" sz="4000" dirty="0" smtClean="0">
                <a:latin typeface="Angsana New" pitchFamily="18" charset="-34"/>
                <a:cs typeface="Angsana New" pitchFamily="18" charset="-34"/>
              </a:rPr>
              <a:t>เครื่องพิมพ์</a:t>
            </a:r>
            <a:r>
              <a:rPr lang="en-US" sz="4000" dirty="0" smtClean="0">
                <a:latin typeface="Angsana New" pitchFamily="18" charset="-34"/>
                <a:cs typeface="Angsana New" pitchFamily="18" charset="-34"/>
              </a:rPr>
              <a:t> </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6071" y="1676400"/>
            <a:ext cx="9508175" cy="4308938"/>
          </a:xfrm>
        </p:spPr>
        <p:txBody>
          <a:bodyPr>
            <a:normAutofit lnSpcReduction="10000"/>
          </a:bodyPr>
          <a:lstStyle/>
          <a:p>
            <a:pPr>
              <a:defRPr/>
            </a:pPr>
            <a:r>
              <a:rPr lang="th-TH" sz="3200" b="1" dirty="0">
                <a:latin typeface="Angsana New" pitchFamily="18" charset="-34"/>
                <a:cs typeface="Angsana New" pitchFamily="18" charset="-34"/>
              </a:rPr>
              <a:t>แปลงข้อมูลที่ได้รับการประมวลผลโดยหน่วยระบบ</a:t>
            </a:r>
          </a:p>
          <a:p>
            <a:pPr>
              <a:defRPr/>
            </a:pPr>
            <a:r>
              <a:rPr lang="th-TH" sz="3200" b="1" dirty="0">
                <a:latin typeface="Angsana New" pitchFamily="18" charset="-34"/>
                <a:cs typeface="Angsana New" pitchFamily="18" charset="-34"/>
              </a:rPr>
              <a:t>ข้อมูลที่พิมพ์ออกมาจะเรียกว่า "</a:t>
            </a:r>
            <a:r>
              <a:rPr lang="en-US" sz="3200" b="1" dirty="0">
                <a:latin typeface="Angsana New" pitchFamily="18" charset="-34"/>
                <a:cs typeface="Angsana New" pitchFamily="18" charset="-34"/>
              </a:rPr>
              <a:t>hard copy"</a:t>
            </a:r>
          </a:p>
          <a:p>
            <a:pPr>
              <a:defRPr/>
            </a:pPr>
            <a:r>
              <a:rPr lang="th-TH" sz="3200" b="1" dirty="0">
                <a:latin typeface="Angsana New" pitchFamily="18" charset="-34"/>
                <a:cs typeface="Angsana New" pitchFamily="18" charset="-34"/>
              </a:rPr>
              <a:t>คุณลักษณะ</a:t>
            </a:r>
          </a:p>
          <a:p>
            <a:pPr lvl="1">
              <a:defRPr/>
            </a:pPr>
            <a:r>
              <a:rPr lang="th-TH" sz="2800" b="1" dirty="0">
                <a:latin typeface="Angsana New" pitchFamily="18" charset="-34"/>
                <a:cs typeface="Angsana New" pitchFamily="18" charset="-34"/>
              </a:rPr>
              <a:t>ความละเอียด </a:t>
            </a:r>
            <a:r>
              <a:rPr lang="th-TH" sz="2800" b="1" dirty="0" smtClean="0">
                <a:latin typeface="Angsana New" pitchFamily="18" charset="-34"/>
                <a:cs typeface="Angsana New" pitchFamily="18" charset="-34"/>
              </a:rPr>
              <a:t>(</a:t>
            </a:r>
            <a:r>
              <a:rPr lang="en-US" sz="2800" b="1" dirty="0">
                <a:latin typeface="Angsana New" pitchFamily="18" charset="-34"/>
                <a:cs typeface="Angsana New" pitchFamily="18" charset="-34"/>
              </a:rPr>
              <a:t>r</a:t>
            </a:r>
            <a:r>
              <a:rPr lang="en-US" sz="2800" b="1" dirty="0" smtClean="0">
                <a:latin typeface="Angsana New" pitchFamily="18" charset="-34"/>
                <a:cs typeface="Angsana New" pitchFamily="18" charset="-34"/>
              </a:rPr>
              <a:t>esolution)</a:t>
            </a:r>
            <a:endParaRPr lang="en-US" sz="2800" b="1" dirty="0">
              <a:latin typeface="Angsana New" pitchFamily="18" charset="-34"/>
              <a:cs typeface="Angsana New" pitchFamily="18" charset="-34"/>
            </a:endParaRPr>
          </a:p>
          <a:p>
            <a:pPr lvl="1">
              <a:defRPr/>
            </a:pPr>
            <a:r>
              <a:rPr lang="th-TH" sz="2800" b="1" dirty="0">
                <a:latin typeface="Angsana New" pitchFamily="18" charset="-34"/>
                <a:cs typeface="Angsana New" pitchFamily="18" charset="-34"/>
              </a:rPr>
              <a:t>สี </a:t>
            </a:r>
            <a:r>
              <a:rPr lang="th-TH" sz="2800" b="1" dirty="0" smtClean="0">
                <a:latin typeface="Angsana New" pitchFamily="18" charset="-34"/>
                <a:cs typeface="Angsana New" pitchFamily="18" charset="-34"/>
              </a:rPr>
              <a:t>(</a:t>
            </a:r>
            <a:r>
              <a:rPr lang="en-US" sz="2800" b="1" dirty="0" smtClean="0">
                <a:latin typeface="Angsana New" pitchFamily="18" charset="-34"/>
                <a:cs typeface="Angsana New" pitchFamily="18" charset="-34"/>
              </a:rPr>
              <a:t>color</a:t>
            </a:r>
            <a:r>
              <a:rPr lang="en-US" sz="2800" b="1" dirty="0">
                <a:latin typeface="Angsana New" pitchFamily="18" charset="-34"/>
                <a:cs typeface="Angsana New" pitchFamily="18" charset="-34"/>
              </a:rPr>
              <a:t>)</a:t>
            </a:r>
          </a:p>
          <a:p>
            <a:pPr lvl="1">
              <a:defRPr/>
            </a:pPr>
            <a:r>
              <a:rPr lang="th-TH" sz="2800" b="1" dirty="0">
                <a:latin typeface="Angsana New" pitchFamily="18" charset="-34"/>
                <a:cs typeface="Angsana New" pitchFamily="18" charset="-34"/>
              </a:rPr>
              <a:t>ความเร็ว (</a:t>
            </a:r>
            <a:r>
              <a:rPr lang="en-US" sz="2800" b="1" dirty="0">
                <a:latin typeface="Angsana New" pitchFamily="18" charset="-34"/>
                <a:cs typeface="Angsana New" pitchFamily="18" charset="-34"/>
              </a:rPr>
              <a:t>Speed</a:t>
            </a:r>
            <a:r>
              <a:rPr lang="en-US" sz="2800" b="1" dirty="0" smtClean="0">
                <a:latin typeface="Angsana New" pitchFamily="18" charset="-34"/>
                <a:cs typeface="Angsana New" pitchFamily="18" charset="-34"/>
              </a:rPr>
              <a:t>)</a:t>
            </a:r>
            <a:endParaRPr lang="th-TH" sz="2800" b="1" dirty="0">
              <a:latin typeface="Angsana New" pitchFamily="18" charset="-34"/>
              <a:cs typeface="Angsana New" pitchFamily="18" charset="-34"/>
            </a:endParaRPr>
          </a:p>
          <a:p>
            <a:pPr lvl="1"/>
            <a:r>
              <a:rPr lang="th-TH" sz="2800" b="1" dirty="0" smtClean="0">
                <a:latin typeface="Angsana New" pitchFamily="18" charset="-34"/>
                <a:cs typeface="Angsana New" pitchFamily="18" charset="-34"/>
              </a:rPr>
              <a:t>ความ</a:t>
            </a:r>
            <a:r>
              <a:rPr lang="th-TH" sz="2800" b="1" dirty="0">
                <a:latin typeface="Angsana New" pitchFamily="18" charset="-34"/>
                <a:cs typeface="Angsana New" pitchFamily="18" charset="-34"/>
              </a:rPr>
              <a:t>จุของหน่วยความจำ (</a:t>
            </a:r>
            <a:r>
              <a:rPr lang="en-US" sz="2800" b="1" dirty="0">
                <a:latin typeface="Angsana New" pitchFamily="18" charset="-34"/>
                <a:cs typeface="Angsana New" pitchFamily="18" charset="-34"/>
              </a:rPr>
              <a:t>Memory)</a:t>
            </a:r>
          </a:p>
          <a:p>
            <a:pPr lvl="1"/>
            <a:r>
              <a:rPr lang="th-TH" sz="2800" b="1" dirty="0">
                <a:latin typeface="Angsana New" pitchFamily="18" charset="-34"/>
                <a:cs typeface="Angsana New" pitchFamily="18" charset="-34"/>
              </a:rPr>
              <a:t>การพิมพ์แบบสองด้าน (</a:t>
            </a:r>
            <a:r>
              <a:rPr lang="en-US" sz="2800" b="1" dirty="0">
                <a:latin typeface="Angsana New" pitchFamily="18" charset="-34"/>
                <a:cs typeface="Angsana New" pitchFamily="18" charset="-34"/>
              </a:rPr>
              <a:t>Duplex printing)</a:t>
            </a:r>
          </a:p>
          <a:p>
            <a:pPr lvl="1">
              <a:defRPr/>
            </a:pPr>
            <a:endParaRPr lang="en-US" sz="2400"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1213314535"/>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th-TH" sz="4000" dirty="0">
                <a:latin typeface="Angsana New" pitchFamily="18" charset="-34"/>
                <a:cs typeface="Angsana New" pitchFamily="18" charset="-34"/>
              </a:rPr>
              <a:t>วัตถุประสงค์</a:t>
            </a:r>
            <a:br>
              <a:rPr lang="th-TH" sz="4000" dirty="0">
                <a:latin typeface="Angsana New" pitchFamily="18" charset="-34"/>
                <a:cs typeface="Angsana New" pitchFamily="18" charset="-34"/>
              </a:rPr>
            </a:br>
            <a:r>
              <a:rPr lang="th-TH" sz="4000" dirty="0">
                <a:latin typeface="Angsana New" pitchFamily="18" charset="-34"/>
                <a:cs typeface="Angsana New" pitchFamily="18" charset="-34"/>
              </a:rPr>
              <a:t>หลังจากศึกษาบทนี้ คุณ</a:t>
            </a:r>
            <a:r>
              <a:rPr lang="th-TH" sz="4000" dirty="0" smtClean="0">
                <a:latin typeface="Angsana New" pitchFamily="18" charset="-34"/>
                <a:cs typeface="Angsana New" pitchFamily="18" charset="-34"/>
              </a:rPr>
              <a:t>สามารถ</a:t>
            </a:r>
            <a:endParaRPr lang="en-US" sz="4000" dirty="0">
              <a:latin typeface="Angsana New" pitchFamily="18" charset="-34"/>
              <a:cs typeface="Angsana New" pitchFamily="18" charset="-34"/>
            </a:endParaRPr>
          </a:p>
        </p:txBody>
      </p:sp>
      <p:sp>
        <p:nvSpPr>
          <p:cNvPr id="6" name="Content Placeholder 5"/>
          <p:cNvSpPr>
            <a:spLocks noGrp="1"/>
          </p:cNvSpPr>
          <p:nvPr>
            <p:ph idx="1"/>
          </p:nvPr>
        </p:nvSpPr>
        <p:spPr>
          <a:xfrm>
            <a:off x="1506071" y="1676400"/>
            <a:ext cx="10000129" cy="4308938"/>
          </a:xfrm>
        </p:spPr>
        <p:txBody>
          <a:bodyPr>
            <a:noAutofit/>
          </a:bodyPr>
          <a:lstStyle/>
          <a:p>
            <a:pPr marL="457200" lvl="0" indent="-457200">
              <a:buFont typeface="+mj-lt"/>
              <a:buAutoNum type="arabicPeriod"/>
            </a:pPr>
            <a:r>
              <a:rPr lang="th-TH" sz="3200" b="1" dirty="0">
                <a:latin typeface="Angsana New" pitchFamily="18" charset="-34"/>
                <a:cs typeface="Angsana New" pitchFamily="18" charset="-34"/>
              </a:rPr>
              <a:t>อธิบายความหมายของการรับเข้า</a:t>
            </a:r>
            <a:endParaRPr lang="en-US" sz="3200" b="1" dirty="0">
              <a:latin typeface="Angsana New" pitchFamily="18" charset="-34"/>
              <a:cs typeface="Angsana New" pitchFamily="18" charset="-34"/>
            </a:endParaRPr>
          </a:p>
          <a:p>
            <a:pPr marL="457200" lvl="0" indent="-457200">
              <a:buFont typeface="+mj-lt"/>
              <a:buAutoNum type="arabicPeriod"/>
            </a:pPr>
            <a:r>
              <a:rPr lang="th-TH" sz="3200" b="1" dirty="0">
                <a:latin typeface="Angsana New" pitchFamily="18" charset="-34"/>
                <a:cs typeface="Angsana New" pitchFamily="18" charset="-34"/>
              </a:rPr>
              <a:t>อธิบายเกี่ยวกับการคีย์ข้อมูลเข้าและคุณสมบัติของคีย์บอร์ด</a:t>
            </a:r>
            <a:endParaRPr lang="en-US" sz="3200" b="1" dirty="0">
              <a:latin typeface="Angsana New" pitchFamily="18" charset="-34"/>
              <a:cs typeface="Angsana New" pitchFamily="18" charset="-34"/>
            </a:endParaRPr>
          </a:p>
          <a:p>
            <a:pPr marL="457200" lvl="0" indent="-457200">
              <a:buFont typeface="+mj-lt"/>
              <a:buAutoNum type="arabicPeriod"/>
            </a:pPr>
            <a:r>
              <a:rPr lang="th-TH" sz="3200" b="1" dirty="0">
                <a:latin typeface="Angsana New" pitchFamily="18" charset="-34"/>
                <a:cs typeface="Angsana New" pitchFamily="18" charset="-34"/>
              </a:rPr>
              <a:t>บอกความแตกต่างระหว่างอุปกรณ์ชี้  อุปกรณ์ควบคุมเกม  และสไตลัส</a:t>
            </a:r>
            <a:endParaRPr lang="en-US" sz="3200" b="1" dirty="0">
              <a:latin typeface="Angsana New" pitchFamily="18" charset="-34"/>
              <a:cs typeface="Angsana New" pitchFamily="18" charset="-34"/>
            </a:endParaRPr>
          </a:p>
          <a:p>
            <a:pPr marL="457200" lvl="0" indent="-457200">
              <a:buFont typeface="+mj-lt"/>
              <a:buAutoNum type="arabicPeriod"/>
            </a:pPr>
            <a:r>
              <a:rPr lang="th-TH" sz="3200" b="1" dirty="0">
                <a:latin typeface="Angsana New" pitchFamily="18" charset="-34"/>
                <a:cs typeface="Angsana New" pitchFamily="18" charset="-34"/>
              </a:rPr>
              <a:t>อธิบายถึงอุปกรณ์สแกนภาพ</a:t>
            </a:r>
            <a:r>
              <a:rPr lang="en-US" sz="3200" b="1" dirty="0">
                <a:latin typeface="Angsana New" pitchFamily="18" charset="-34"/>
                <a:cs typeface="Angsana New" pitchFamily="18" charset="-34"/>
              </a:rPr>
              <a:t>  </a:t>
            </a:r>
            <a:r>
              <a:rPr lang="th-TH" sz="3200" b="1" dirty="0">
                <a:latin typeface="Angsana New" pitchFamily="18" charset="-34"/>
                <a:cs typeface="Angsana New" pitchFamily="18" charset="-34"/>
              </a:rPr>
              <a:t>ออปติคอลสแกนเนอร์</a:t>
            </a:r>
            <a:r>
              <a:rPr lang="en-US" sz="3200" b="1" dirty="0">
                <a:latin typeface="Angsana New" pitchFamily="18" charset="-34"/>
                <a:cs typeface="Angsana New" pitchFamily="18" charset="-34"/>
              </a:rPr>
              <a:t>  </a:t>
            </a:r>
            <a:r>
              <a:rPr lang="th-TH" sz="3200" b="1" dirty="0">
                <a:latin typeface="Angsana New" pitchFamily="18" charset="-34"/>
                <a:cs typeface="Angsana New" pitchFamily="18" charset="-34"/>
              </a:rPr>
              <a:t>เครื่องอ่านอาร์เอฟไอดี</a:t>
            </a:r>
            <a:r>
              <a:rPr lang="en-US" sz="3200" b="1" dirty="0">
                <a:latin typeface="Angsana New" pitchFamily="18" charset="-34"/>
                <a:cs typeface="Angsana New" pitchFamily="18" charset="-34"/>
              </a:rPr>
              <a:t>  </a:t>
            </a:r>
            <a:r>
              <a:rPr lang="th-TH" sz="3200" b="1" dirty="0">
                <a:latin typeface="Angsana New" pitchFamily="18" charset="-34"/>
                <a:cs typeface="Angsana New" pitchFamily="18" charset="-34"/>
              </a:rPr>
              <a:t>อุปกรณ์รู้จำเสียง</a:t>
            </a:r>
            <a:endParaRPr lang="en-US" sz="3200" b="1" dirty="0">
              <a:latin typeface="Angsana New" pitchFamily="18" charset="-34"/>
              <a:cs typeface="Angsana New" pitchFamily="18" charset="-34"/>
            </a:endParaRPr>
          </a:p>
          <a:p>
            <a:pPr marL="457200" lvl="0" indent="-457200">
              <a:buFont typeface="+mj-lt"/>
              <a:buAutoNum type="arabicPeriod"/>
            </a:pPr>
            <a:r>
              <a:rPr lang="th-TH" sz="3200" b="1" dirty="0">
                <a:latin typeface="Angsana New" pitchFamily="18" charset="-34"/>
                <a:cs typeface="Angsana New" pitchFamily="18" charset="-34"/>
              </a:rPr>
              <a:t>อธิบายถึงอุปกรณ์รู้จำภาพและอุปกรณ์บันทึกเสียง</a:t>
            </a:r>
            <a:endParaRPr lang="en-US" sz="3200" b="1" dirty="0">
              <a:latin typeface="Angsana New" pitchFamily="18" charset="-34"/>
              <a:cs typeface="Angsana New" pitchFamily="18" charset="-34"/>
            </a:endParaRPr>
          </a:p>
          <a:p>
            <a:pPr marL="457200" lvl="0" indent="-457200">
              <a:buFont typeface="+mj-lt"/>
              <a:buAutoNum type="arabicPeriod"/>
            </a:pPr>
            <a:r>
              <a:rPr lang="th-TH" sz="3200" b="1" dirty="0">
                <a:latin typeface="Angsana New" pitchFamily="18" charset="-34"/>
                <a:cs typeface="Angsana New" pitchFamily="18" charset="-34"/>
              </a:rPr>
              <a:t>อธิบายความหมายของการ</a:t>
            </a:r>
            <a:r>
              <a:rPr lang="th-TH" sz="3200" b="1" dirty="0" smtClean="0">
                <a:latin typeface="Angsana New" pitchFamily="18" charset="-34"/>
                <a:cs typeface="Angsana New" pitchFamily="18" charset="-34"/>
              </a:rPr>
              <a:t>ส่งออก</a:t>
            </a:r>
            <a:endParaRPr lang="en-US" sz="3200" b="1"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2791870189"/>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a:latin typeface="Angsana New" pitchFamily="18" charset="-34"/>
                <a:cs typeface="Angsana New" pitchFamily="18" charset="-34"/>
              </a:rPr>
              <a:t>เครื่องพิมพ์ (ต่อ)</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6071" y="1782500"/>
            <a:ext cx="9508175" cy="4308938"/>
          </a:xfrm>
        </p:spPr>
        <p:txBody>
          <a:bodyPr>
            <a:normAutofit lnSpcReduction="10000"/>
          </a:bodyPr>
          <a:lstStyle/>
          <a:p>
            <a:pPr>
              <a:tabLst>
                <a:tab pos="274320" algn="l"/>
              </a:tabLst>
              <a:defRPr/>
            </a:pPr>
            <a:r>
              <a:rPr lang="th-TH" sz="3200" b="1" dirty="0">
                <a:solidFill>
                  <a:schemeClr val="accent1"/>
                </a:solidFill>
                <a:latin typeface="Angsana New" pitchFamily="18" charset="-34"/>
                <a:cs typeface="Angsana New" pitchFamily="18" charset="-34"/>
              </a:rPr>
              <a:t>เครื่องพิมพ์อิงค์เจ็ท (</a:t>
            </a:r>
            <a:r>
              <a:rPr lang="en-US" sz="3200" b="1" dirty="0">
                <a:solidFill>
                  <a:schemeClr val="accent1"/>
                </a:solidFill>
                <a:latin typeface="Angsana New" pitchFamily="18" charset="-34"/>
                <a:cs typeface="Angsana New" pitchFamily="18" charset="-34"/>
              </a:rPr>
              <a:t>Ink-jet printers)</a:t>
            </a:r>
          </a:p>
          <a:p>
            <a:pPr>
              <a:tabLst>
                <a:tab pos="274320" algn="l"/>
              </a:tabLst>
              <a:defRPr/>
            </a:pPr>
            <a:r>
              <a:rPr lang="th-TH" sz="3200" b="1" dirty="0">
                <a:solidFill>
                  <a:schemeClr val="accent1"/>
                </a:solidFill>
                <a:latin typeface="Angsana New" pitchFamily="18" charset="-34"/>
                <a:cs typeface="Angsana New" pitchFamily="18" charset="-34"/>
              </a:rPr>
              <a:t>เครื่องพิมพ์เลเซอร์ (</a:t>
            </a:r>
            <a:r>
              <a:rPr lang="en-US" sz="3200" b="1" dirty="0">
                <a:solidFill>
                  <a:schemeClr val="accent1"/>
                </a:solidFill>
                <a:latin typeface="Angsana New" pitchFamily="18" charset="-34"/>
                <a:cs typeface="Angsana New" pitchFamily="18" charset="-34"/>
              </a:rPr>
              <a:t>Laser printers</a:t>
            </a:r>
            <a:r>
              <a:rPr lang="en-US" sz="3200" b="1" dirty="0" smtClean="0">
                <a:solidFill>
                  <a:schemeClr val="accent1"/>
                </a:solidFill>
                <a:latin typeface="Angsana New" pitchFamily="18" charset="-34"/>
                <a:cs typeface="Angsana New" pitchFamily="18" charset="-34"/>
              </a:rPr>
              <a:t>)</a:t>
            </a:r>
            <a:endParaRPr lang="en-US" sz="3200" b="1" dirty="0" smtClean="0">
              <a:latin typeface="Angsana New" pitchFamily="18" charset="-34"/>
              <a:cs typeface="Angsana New" pitchFamily="18" charset="-34"/>
            </a:endParaRPr>
          </a:p>
          <a:p>
            <a:pPr lvl="1">
              <a:tabLst>
                <a:tab pos="274320" algn="l"/>
              </a:tabLst>
              <a:defRPr/>
            </a:pPr>
            <a:r>
              <a:rPr lang="th-TH" sz="2800" b="1" dirty="0">
                <a:latin typeface="Angsana New" pitchFamily="18" charset="-34"/>
                <a:cs typeface="Angsana New" pitchFamily="18" charset="-34"/>
              </a:rPr>
              <a:t>ส่วนบุคคลหรือแบบใช้งานร่วมกัน</a:t>
            </a:r>
          </a:p>
          <a:p>
            <a:r>
              <a:rPr lang="th-TH" sz="3200" b="1" dirty="0">
                <a:latin typeface="Angsana New" pitchFamily="18" charset="-34"/>
                <a:cs typeface="Angsana New" pitchFamily="18" charset="-34"/>
              </a:rPr>
              <a:t>เครื่องพิมพ์ 3 มิติ (</a:t>
            </a:r>
            <a:r>
              <a:rPr lang="en-US" sz="3200" b="1" dirty="0">
                <a:latin typeface="Angsana New" pitchFamily="18" charset="-34"/>
                <a:cs typeface="Angsana New" pitchFamily="18" charset="-34"/>
              </a:rPr>
              <a:t>3D printer</a:t>
            </a:r>
            <a:r>
              <a:rPr lang="th-TH" sz="3200" b="1" dirty="0">
                <a:latin typeface="Angsana New" pitchFamily="18" charset="-34"/>
                <a:cs typeface="Angsana New" pitchFamily="18" charset="-34"/>
              </a:rPr>
              <a:t>) </a:t>
            </a:r>
            <a:endParaRPr lang="en-US" sz="3200" b="1" dirty="0" smtClean="0">
              <a:latin typeface="Angsana New" pitchFamily="18" charset="-34"/>
              <a:cs typeface="Angsana New" pitchFamily="18" charset="-34"/>
            </a:endParaRPr>
          </a:p>
          <a:p>
            <a:pPr lvl="1"/>
            <a:r>
              <a:rPr lang="th-TH" sz="2800" b="1" dirty="0" smtClean="0">
                <a:latin typeface="Angsana New" pitchFamily="18" charset="-34"/>
                <a:cs typeface="Angsana New" pitchFamily="18" charset="-34"/>
              </a:rPr>
              <a:t>ใช้สารเติมแต่ง</a:t>
            </a:r>
            <a:endParaRPr lang="en-US" sz="2800" b="1" dirty="0" smtClean="0">
              <a:latin typeface="Angsana New" pitchFamily="18" charset="-34"/>
              <a:cs typeface="Angsana New" pitchFamily="18" charset="-34"/>
            </a:endParaRPr>
          </a:p>
          <a:p>
            <a:r>
              <a:rPr lang="th-TH" sz="3200" b="1" dirty="0" smtClean="0">
                <a:latin typeface="Angsana New" pitchFamily="18" charset="-34"/>
                <a:cs typeface="Angsana New" pitchFamily="18" charset="-34"/>
              </a:rPr>
              <a:t>เครื่องพิมพ์ชนิดอื่น</a:t>
            </a:r>
            <a:endParaRPr lang="en-US" sz="3200" b="1" dirty="0" smtClean="0">
              <a:latin typeface="Angsana New" pitchFamily="18" charset="-34"/>
              <a:cs typeface="Angsana New" pitchFamily="18" charset="-34"/>
            </a:endParaRPr>
          </a:p>
          <a:p>
            <a:pPr lvl="1"/>
            <a:r>
              <a:rPr lang="th-TH" sz="2800" b="1" dirty="0">
                <a:latin typeface="Angsana New" pitchFamily="18" charset="-34"/>
                <a:cs typeface="Angsana New" pitchFamily="18" charset="-34"/>
              </a:rPr>
              <a:t>เครื่องพิมพ์เทอร์มัล (</a:t>
            </a:r>
            <a:r>
              <a:rPr lang="en-US" sz="2800" b="1" dirty="0">
                <a:latin typeface="Angsana New" pitchFamily="18" charset="-34"/>
                <a:cs typeface="Angsana New" pitchFamily="18" charset="-34"/>
              </a:rPr>
              <a:t>thermal printer</a:t>
            </a:r>
            <a:r>
              <a:rPr lang="th-TH" sz="2800" b="1" dirty="0">
                <a:latin typeface="Angsana New" pitchFamily="18" charset="-34"/>
                <a:cs typeface="Angsana New" pitchFamily="18" charset="-34"/>
              </a:rPr>
              <a:t>) </a:t>
            </a:r>
            <a:endParaRPr lang="th-TH" sz="2800" b="1" dirty="0" smtClean="0">
              <a:latin typeface="Angsana New" pitchFamily="18" charset="-34"/>
              <a:cs typeface="Angsana New" pitchFamily="18" charset="-34"/>
            </a:endParaRPr>
          </a:p>
          <a:p>
            <a:pPr lvl="1"/>
            <a:r>
              <a:rPr lang="th-TH" sz="2800" b="1" dirty="0">
                <a:latin typeface="Angsana New" pitchFamily="18" charset="-34"/>
                <a:cs typeface="Angsana New" pitchFamily="18" charset="-34"/>
              </a:rPr>
              <a:t>พล็อตเตอร์ (</a:t>
            </a:r>
            <a:r>
              <a:rPr lang="en-US" sz="2800" b="1" dirty="0">
                <a:latin typeface="Angsana New" pitchFamily="18" charset="-34"/>
                <a:cs typeface="Angsana New" pitchFamily="18" charset="-34"/>
              </a:rPr>
              <a:t>plotter</a:t>
            </a:r>
            <a:r>
              <a:rPr lang="th-TH" sz="2800" b="1" dirty="0">
                <a:latin typeface="Angsana New" pitchFamily="18" charset="-34"/>
                <a:cs typeface="Angsana New" pitchFamily="18" charset="-34"/>
              </a:rPr>
              <a:t>) </a:t>
            </a:r>
            <a:endParaRPr lang="fr-FR" sz="2800" b="1" dirty="0" smtClean="0">
              <a:latin typeface="Angsana New" pitchFamily="18" charset="-34"/>
              <a:cs typeface="Angsana New" pitchFamily="18" charset="-34"/>
            </a:endParaRPr>
          </a:p>
        </p:txBody>
      </p:sp>
      <p:pic>
        <p:nvPicPr>
          <p:cNvPr id="12291" name="Picture 3" descr="C:\Users\Zouharis\Documents\Laurie\McGraw Hill Computing Essentials 2013\CE_2013_ArtFiles\ole16821_ch07\ole16821_07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4446" y="2727931"/>
            <a:ext cx="1645920" cy="20641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1794361"/>
            <a:ext cx="2620211" cy="1524000"/>
          </a:xfrm>
          <a:prstGeom prst="rect">
            <a:avLst/>
          </a:prstGeom>
        </p:spPr>
      </p:pic>
      <p:sp>
        <p:nvSpPr>
          <p:cNvPr id="6" name="TextBox 5"/>
          <p:cNvSpPr txBox="1"/>
          <p:nvPr/>
        </p:nvSpPr>
        <p:spPr>
          <a:xfrm>
            <a:off x="6629400" y="3318361"/>
            <a:ext cx="1524000" cy="523220"/>
          </a:xfrm>
          <a:prstGeom prst="rect">
            <a:avLst/>
          </a:prstGeom>
          <a:noFill/>
        </p:spPr>
        <p:txBody>
          <a:bodyPr wrap="square" rtlCol="0">
            <a:spAutoFit/>
          </a:bodyPr>
          <a:lstStyle/>
          <a:p>
            <a:pPr algn="ctr"/>
            <a:r>
              <a:rPr lang="en-US" sz="2800" b="1" dirty="0" smtClean="0">
                <a:latin typeface="Angsana New" pitchFamily="18" charset="-34"/>
                <a:cs typeface="Angsana New" pitchFamily="18" charset="-34"/>
              </a:rPr>
              <a:t>Inkjet</a:t>
            </a:r>
            <a:endParaRPr lang="en-US" sz="2800" b="1" dirty="0">
              <a:latin typeface="Angsana New" pitchFamily="18" charset="-34"/>
              <a:cs typeface="Angsana New" pitchFamily="18" charset="-34"/>
            </a:endParaRPr>
          </a:p>
        </p:txBody>
      </p:sp>
      <p:sp>
        <p:nvSpPr>
          <p:cNvPr id="7" name="TextBox 6"/>
          <p:cNvSpPr txBox="1"/>
          <p:nvPr/>
        </p:nvSpPr>
        <p:spPr>
          <a:xfrm>
            <a:off x="9829800" y="4792108"/>
            <a:ext cx="990600" cy="523220"/>
          </a:xfrm>
          <a:prstGeom prst="rect">
            <a:avLst/>
          </a:prstGeom>
          <a:noFill/>
        </p:spPr>
        <p:txBody>
          <a:bodyPr wrap="square" rtlCol="0">
            <a:spAutoFit/>
          </a:bodyPr>
          <a:lstStyle/>
          <a:p>
            <a:pPr algn="ctr"/>
            <a:r>
              <a:rPr lang="en-US" sz="2800" b="1" dirty="0" smtClean="0">
                <a:latin typeface="Angsana New" pitchFamily="18" charset="-34"/>
                <a:cs typeface="Angsana New" pitchFamily="18" charset="-34"/>
              </a:rPr>
              <a:t>Laser</a:t>
            </a:r>
            <a:endParaRPr lang="en-US" sz="2800" b="1" dirty="0">
              <a:latin typeface="Angsana New" pitchFamily="18" charset="-34"/>
              <a:cs typeface="Angsana New" pitchFamily="18" charset="-34"/>
            </a:endParaRPr>
          </a:p>
        </p:txBody>
      </p:sp>
      <p:pic>
        <p:nvPicPr>
          <p:cNvPr id="8" name="Picture 7"/>
          <p:cNvPicPr>
            <a:picLocks noChangeAspect="1"/>
          </p:cNvPicPr>
          <p:nvPr/>
        </p:nvPicPr>
        <p:blipFill>
          <a:blip r:embed="rId6"/>
          <a:stretch>
            <a:fillRect/>
          </a:stretch>
        </p:blipFill>
        <p:spPr>
          <a:xfrm>
            <a:off x="5623845" y="4020024"/>
            <a:ext cx="2515444" cy="1644674"/>
          </a:xfrm>
          <a:prstGeom prst="rect">
            <a:avLst/>
          </a:prstGeom>
        </p:spPr>
      </p:pic>
      <p:sp>
        <p:nvSpPr>
          <p:cNvPr id="9" name="TextBox 8"/>
          <p:cNvSpPr txBox="1"/>
          <p:nvPr/>
        </p:nvSpPr>
        <p:spPr>
          <a:xfrm>
            <a:off x="5791200" y="5715000"/>
            <a:ext cx="2209800" cy="523220"/>
          </a:xfrm>
          <a:prstGeom prst="rect">
            <a:avLst/>
          </a:prstGeom>
          <a:noFill/>
        </p:spPr>
        <p:txBody>
          <a:bodyPr wrap="square" rtlCol="0">
            <a:spAutoFit/>
          </a:bodyPr>
          <a:lstStyle/>
          <a:p>
            <a:pPr algn="ctr"/>
            <a:r>
              <a:rPr lang="en-US" sz="2800" b="1" dirty="0" smtClean="0">
                <a:latin typeface="Angsana New" pitchFamily="18" charset="-34"/>
                <a:cs typeface="Angsana New" pitchFamily="18" charset="-34"/>
              </a:rPr>
              <a:t>3-D Printer</a:t>
            </a:r>
            <a:endParaRPr lang="en-US" sz="2800" b="1"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1180979646"/>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spc="-150" dirty="0">
                <a:ln w="11430"/>
                <a:solidFill>
                  <a:schemeClr val="accent1">
                    <a:lumMod val="75000"/>
                  </a:schemeClr>
                </a:solidFill>
                <a:latin typeface="Angsana New" pitchFamily="18" charset="-34"/>
                <a:cs typeface="Angsana New" pitchFamily="18" charset="-34"/>
              </a:rPr>
              <a:t>อุปกรณ์ส่งออกเสียงและ</a:t>
            </a:r>
            <a:r>
              <a:rPr lang="th-TH" sz="4000" spc="-150" dirty="0" smtClean="0">
                <a:ln w="11430"/>
                <a:solidFill>
                  <a:schemeClr val="accent1">
                    <a:lumMod val="75000"/>
                  </a:schemeClr>
                </a:solidFill>
                <a:latin typeface="Angsana New" pitchFamily="18" charset="-34"/>
                <a:cs typeface="Angsana New" pitchFamily="18" charset="-34"/>
              </a:rPr>
              <a:t>วิดีโอ</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6071" y="1701498"/>
            <a:ext cx="6518288" cy="4525963"/>
          </a:xfrm>
        </p:spPr>
        <p:txBody>
          <a:bodyPr>
            <a:normAutofit/>
          </a:bodyPr>
          <a:lstStyle/>
          <a:p>
            <a:r>
              <a:rPr lang="th-TH" sz="3200" b="1" dirty="0">
                <a:latin typeface="Angsana New" pitchFamily="18" charset="-34"/>
                <a:cs typeface="Angsana New" pitchFamily="18" charset="-34"/>
              </a:rPr>
              <a:t>แปลงเสียงจากคอมพิวเตอร์ให้เป็นเสียงที่มนุษย์เข้าใจได้</a:t>
            </a:r>
          </a:p>
          <a:p>
            <a:pPr lvl="1"/>
            <a:r>
              <a:rPr lang="th-TH" sz="2800" b="1" dirty="0">
                <a:latin typeface="Angsana New" pitchFamily="18" charset="-34"/>
                <a:cs typeface="Angsana New" pitchFamily="18" charset="-34"/>
              </a:rPr>
              <a:t>ลำโพงและหูฟัง </a:t>
            </a:r>
          </a:p>
          <a:p>
            <a:r>
              <a:rPr lang="th-TH" sz="3200" b="1" dirty="0" err="1">
                <a:latin typeface="Angsana New" pitchFamily="18" charset="-34"/>
                <a:cs typeface="Angsana New" pitchFamily="18" charset="-34"/>
              </a:rPr>
              <a:t>เทคโนโลยีบลู</a:t>
            </a:r>
            <a:r>
              <a:rPr lang="th-TH" sz="3200" b="1" dirty="0" err="1" smtClean="0">
                <a:latin typeface="Angsana New" pitchFamily="18" charset="-34"/>
                <a:cs typeface="Angsana New" pitchFamily="18" charset="-34"/>
              </a:rPr>
              <a:t>ทูธ</a:t>
            </a:r>
            <a:r>
              <a:rPr lang="th-TH" sz="3200" b="1" dirty="0" smtClean="0">
                <a:latin typeface="Angsana New" pitchFamily="18" charset="-34"/>
                <a:cs typeface="Angsana New" pitchFamily="18" charset="-34"/>
              </a:rPr>
              <a:t> (</a:t>
            </a:r>
            <a:r>
              <a:rPr lang="en-US" sz="3200" b="1" dirty="0" err="1">
                <a:latin typeface="Angsana New" pitchFamily="18" charset="-34"/>
                <a:cs typeface="Angsana New" pitchFamily="18" charset="-34"/>
              </a:rPr>
              <a:t>b</a:t>
            </a:r>
            <a:r>
              <a:rPr lang="en-US" sz="3200" b="1" dirty="0" err="1" smtClean="0">
                <a:latin typeface="Angsana New" pitchFamily="18" charset="-34"/>
                <a:cs typeface="Angsana New" pitchFamily="18" charset="-34"/>
              </a:rPr>
              <a:t>luetooth</a:t>
            </a:r>
            <a:r>
              <a:rPr lang="en-US" sz="3200" b="1" dirty="0" smtClean="0">
                <a:latin typeface="Angsana New" pitchFamily="18" charset="-34"/>
                <a:cs typeface="Angsana New" pitchFamily="18" charset="-34"/>
              </a:rPr>
              <a:t> technology</a:t>
            </a:r>
            <a:r>
              <a:rPr lang="th-TH" sz="3200" b="1" dirty="0" smtClean="0">
                <a:latin typeface="Angsana New" pitchFamily="18" charset="-34"/>
                <a:cs typeface="Angsana New" pitchFamily="18" charset="-34"/>
              </a:rPr>
              <a:t>)</a:t>
            </a:r>
            <a:endParaRPr lang="en-US" sz="3200" b="1" dirty="0" smtClean="0">
              <a:latin typeface="Angsana New" pitchFamily="18" charset="-34"/>
              <a:cs typeface="Angsana New" pitchFamily="18" charset="-34"/>
            </a:endParaRPr>
          </a:p>
          <a:p>
            <a:pPr lvl="1"/>
            <a:r>
              <a:rPr lang="th-TH" sz="2800" b="1" dirty="0" smtClean="0">
                <a:latin typeface="Angsana New" pitchFamily="18" charset="-34"/>
                <a:cs typeface="Angsana New" pitchFamily="18" charset="-34"/>
              </a:rPr>
              <a:t>เทคโนโลยีไร้สาย</a:t>
            </a:r>
          </a:p>
          <a:p>
            <a:pPr lvl="1"/>
            <a:r>
              <a:rPr lang="th-TH" sz="2800" b="1" dirty="0">
                <a:latin typeface="Angsana New" pitchFamily="18" charset="-34"/>
                <a:cs typeface="Angsana New" pitchFamily="18" charset="-34"/>
              </a:rPr>
              <a:t>ไมโครโฟนและหู</a:t>
            </a:r>
            <a:r>
              <a:rPr lang="th-TH" sz="2800" b="1" dirty="0" smtClean="0">
                <a:latin typeface="Angsana New" pitchFamily="18" charset="-34"/>
                <a:cs typeface="Angsana New" pitchFamily="18" charset="-34"/>
              </a:rPr>
              <a:t>ฟัง</a:t>
            </a:r>
            <a:endParaRPr lang="th-TH" sz="2800" b="1" dirty="0">
              <a:latin typeface="Angsana New" pitchFamily="18" charset="-34"/>
              <a:cs typeface="Angsana New" pitchFamily="18" charset="-34"/>
            </a:endParaRPr>
          </a:p>
        </p:txBody>
      </p:sp>
      <p:pic>
        <p:nvPicPr>
          <p:cNvPr id="6" name="Picture 5"/>
          <p:cNvPicPr>
            <a:picLocks noChangeAspect="1"/>
          </p:cNvPicPr>
          <p:nvPr/>
        </p:nvPicPr>
        <p:blipFill>
          <a:blip r:embed="rId4"/>
          <a:stretch>
            <a:fillRect/>
          </a:stretch>
        </p:blipFill>
        <p:spPr>
          <a:xfrm>
            <a:off x="9067800" y="1828800"/>
            <a:ext cx="2005613" cy="2400300"/>
          </a:xfrm>
          <a:prstGeom prst="rect">
            <a:avLst/>
          </a:prstGeom>
        </p:spPr>
      </p:pic>
      <p:sp>
        <p:nvSpPr>
          <p:cNvPr id="7" name="TextBox 6"/>
          <p:cNvSpPr txBox="1"/>
          <p:nvPr/>
        </p:nvSpPr>
        <p:spPr>
          <a:xfrm>
            <a:off x="9448800" y="4229100"/>
            <a:ext cx="1624613" cy="523220"/>
          </a:xfrm>
          <a:prstGeom prst="rect">
            <a:avLst/>
          </a:prstGeom>
          <a:noFill/>
        </p:spPr>
        <p:txBody>
          <a:bodyPr wrap="square" rtlCol="0">
            <a:spAutoFit/>
          </a:bodyPr>
          <a:lstStyle/>
          <a:p>
            <a:pPr algn="ctr"/>
            <a:r>
              <a:rPr lang="en-US" sz="2800" b="1" dirty="0" smtClean="0">
                <a:latin typeface="Angsana New" pitchFamily="18" charset="-34"/>
                <a:cs typeface="Angsana New" pitchFamily="18" charset="-34"/>
              </a:rPr>
              <a:t>Headset</a:t>
            </a:r>
            <a:endParaRPr lang="en-US" sz="2800" b="1"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2660400006"/>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spc="-150" dirty="0">
                <a:ln w="11430"/>
                <a:solidFill>
                  <a:schemeClr val="accent1">
                    <a:lumMod val="75000"/>
                  </a:schemeClr>
                </a:solidFill>
                <a:latin typeface="Angsana New" pitchFamily="18" charset="-34"/>
                <a:cs typeface="Angsana New" pitchFamily="18" charset="-34"/>
              </a:rPr>
              <a:t>การรวมอุปกรณ์รับเข้าและส่งออกเข้า</a:t>
            </a:r>
            <a:r>
              <a:rPr lang="th-TH" sz="4000" spc="-150" dirty="0" smtClean="0">
                <a:ln w="11430"/>
                <a:solidFill>
                  <a:schemeClr val="accent1">
                    <a:lumMod val="75000"/>
                  </a:schemeClr>
                </a:solidFill>
                <a:latin typeface="Angsana New" pitchFamily="18" charset="-34"/>
                <a:cs typeface="Angsana New" pitchFamily="18" charset="-34"/>
              </a:rPr>
              <a:t>ด้วยกัน</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371600" y="1676400"/>
            <a:ext cx="6400800" cy="4927894"/>
          </a:xfrm>
        </p:spPr>
        <p:txBody>
          <a:bodyPr>
            <a:normAutofit/>
          </a:bodyPr>
          <a:lstStyle/>
          <a:p>
            <a:r>
              <a:rPr lang="th-TH" sz="3200" b="1" dirty="0">
                <a:latin typeface="Angsana New" pitchFamily="18" charset="-34"/>
                <a:cs typeface="Angsana New" pitchFamily="18" charset="-34"/>
              </a:rPr>
              <a:t>อุปกรณ์มัลติฟังก์ชัน (</a:t>
            </a:r>
            <a:r>
              <a:rPr lang="en-US" sz="3200" b="1" dirty="0">
                <a:latin typeface="Angsana New" pitchFamily="18" charset="-34"/>
                <a:cs typeface="Angsana New" pitchFamily="18" charset="-34"/>
              </a:rPr>
              <a:t>multifunctional device : MFD</a:t>
            </a:r>
            <a:r>
              <a:rPr lang="th-TH" sz="3200" b="1" dirty="0">
                <a:latin typeface="Angsana New" pitchFamily="18" charset="-34"/>
                <a:cs typeface="Angsana New" pitchFamily="18" charset="-34"/>
              </a:rPr>
              <a:t>) </a:t>
            </a:r>
            <a:endParaRPr lang="th-TH" sz="3200" b="1" dirty="0" smtClean="0">
              <a:latin typeface="Angsana New" pitchFamily="18" charset="-34"/>
              <a:cs typeface="Angsana New" pitchFamily="18" charset="-34"/>
            </a:endParaRPr>
          </a:p>
          <a:p>
            <a:pPr lvl="1"/>
            <a:r>
              <a:rPr lang="th-TH" sz="2800" b="1" dirty="0" smtClean="0">
                <a:latin typeface="Angsana New" pitchFamily="18" charset="-34"/>
                <a:cs typeface="Angsana New" pitchFamily="18" charset="-34"/>
              </a:rPr>
              <a:t>ต้นทุนต่ำ</a:t>
            </a:r>
            <a:r>
              <a:rPr lang="th-TH" sz="2800" b="1" dirty="0">
                <a:latin typeface="Angsana New" pitchFamily="18" charset="-34"/>
                <a:cs typeface="Angsana New" pitchFamily="18" charset="-34"/>
              </a:rPr>
              <a:t> </a:t>
            </a:r>
            <a:r>
              <a:rPr lang="th-TH" sz="2800" b="1" dirty="0" smtClean="0">
                <a:latin typeface="Angsana New" pitchFamily="18" charset="-34"/>
                <a:cs typeface="Angsana New" pitchFamily="18" charset="-34"/>
              </a:rPr>
              <a:t>คุณภาพงานต่ำ</a:t>
            </a:r>
          </a:p>
          <a:p>
            <a:r>
              <a:rPr lang="th-TH" sz="3200" b="1" dirty="0">
                <a:latin typeface="Angsana New" pitchFamily="18" charset="-34"/>
                <a:cs typeface="Angsana New" pitchFamily="18" charset="-34"/>
              </a:rPr>
              <a:t>อินเทอร์เน็ตเทเลโฟน (</a:t>
            </a:r>
            <a:r>
              <a:rPr lang="en-US" sz="3200" b="1" dirty="0">
                <a:latin typeface="Angsana New" pitchFamily="18" charset="-34"/>
                <a:cs typeface="Angsana New" pitchFamily="18" charset="-34"/>
              </a:rPr>
              <a:t>internet telephone</a:t>
            </a:r>
            <a:r>
              <a:rPr lang="th-TH" sz="3200" b="1" dirty="0">
                <a:latin typeface="Angsana New" pitchFamily="18" charset="-34"/>
                <a:cs typeface="Angsana New" pitchFamily="18" charset="-34"/>
              </a:rPr>
              <a:t>) </a:t>
            </a:r>
            <a:endParaRPr lang="th-TH" sz="3200" b="1" dirty="0" smtClean="0">
              <a:latin typeface="Angsana New" pitchFamily="18" charset="-34"/>
              <a:cs typeface="Angsana New" pitchFamily="18" charset="-34"/>
            </a:endParaRPr>
          </a:p>
          <a:p>
            <a:pPr lvl="1"/>
            <a:r>
              <a:rPr lang="th-TH" sz="2800" b="1" dirty="0" smtClean="0">
                <a:solidFill>
                  <a:schemeClr val="accent1"/>
                </a:solidFill>
                <a:latin typeface="Angsana New" pitchFamily="18" charset="-34"/>
                <a:cs typeface="Angsana New" pitchFamily="18" charset="-34"/>
              </a:rPr>
              <a:t>อาจเรียกว่า</a:t>
            </a:r>
            <a:r>
              <a:rPr lang="th-TH" sz="2800" b="1" dirty="0" err="1" smtClean="0">
                <a:solidFill>
                  <a:schemeClr val="accent1"/>
                </a:solidFill>
                <a:latin typeface="Angsana New" pitchFamily="18" charset="-34"/>
                <a:cs typeface="Angsana New" pitchFamily="18" charset="-34"/>
              </a:rPr>
              <a:t>เทเลโฟนี</a:t>
            </a:r>
            <a:r>
              <a:rPr lang="th-TH" sz="2800" b="1" dirty="0" smtClean="0">
                <a:solidFill>
                  <a:schemeClr val="accent1"/>
                </a:solidFill>
                <a:latin typeface="Angsana New" pitchFamily="18" charset="-34"/>
                <a:cs typeface="Angsana New" pitchFamily="18" charset="-34"/>
              </a:rPr>
              <a:t> (</a:t>
            </a:r>
            <a:r>
              <a:rPr lang="en-US" sz="2800" b="1" dirty="0" smtClean="0">
                <a:solidFill>
                  <a:schemeClr val="accent1"/>
                </a:solidFill>
                <a:latin typeface="Angsana New" pitchFamily="18" charset="-34"/>
                <a:cs typeface="Angsana New" pitchFamily="18" charset="-34"/>
              </a:rPr>
              <a:t>telephony)</a:t>
            </a:r>
            <a:r>
              <a:rPr lang="th-TH" sz="2800" b="1" dirty="0" smtClean="0">
                <a:solidFill>
                  <a:schemeClr val="accent1"/>
                </a:solidFill>
                <a:latin typeface="Angsana New" pitchFamily="18" charset="-34"/>
                <a:cs typeface="Angsana New" pitchFamily="18" charset="-34"/>
              </a:rPr>
              <a:t> หรืออินเทอร์เน็ต</a:t>
            </a:r>
            <a:r>
              <a:rPr lang="th-TH" sz="2800" b="1" dirty="0" err="1" smtClean="0">
                <a:solidFill>
                  <a:schemeClr val="accent1"/>
                </a:solidFill>
                <a:latin typeface="Angsana New" pitchFamily="18" charset="-34"/>
                <a:cs typeface="Angsana New" pitchFamily="18" charset="-34"/>
              </a:rPr>
              <a:t>เทเลโฟนี</a:t>
            </a:r>
            <a:r>
              <a:rPr lang="th-TH" sz="2800" b="1" dirty="0" smtClean="0">
                <a:solidFill>
                  <a:schemeClr val="accent1"/>
                </a:solidFill>
                <a:latin typeface="Angsana New" pitchFamily="18" charset="-34"/>
                <a:cs typeface="Angsana New" pitchFamily="18" charset="-34"/>
              </a:rPr>
              <a:t> (</a:t>
            </a:r>
            <a:r>
              <a:rPr lang="en-US" sz="2800" b="1" dirty="0" smtClean="0">
                <a:solidFill>
                  <a:schemeClr val="accent1"/>
                </a:solidFill>
                <a:latin typeface="Angsana New" pitchFamily="18" charset="-34"/>
                <a:cs typeface="Angsana New" pitchFamily="18" charset="-34"/>
              </a:rPr>
              <a:t>Internet telephony)</a:t>
            </a:r>
            <a:endParaRPr lang="th-TH" sz="2800" b="1" dirty="0" smtClean="0">
              <a:solidFill>
                <a:schemeClr val="accent1"/>
              </a:solidFill>
              <a:latin typeface="Angsana New" pitchFamily="18" charset="-34"/>
              <a:cs typeface="Angsana New" pitchFamily="18" charset="-34"/>
            </a:endParaRPr>
          </a:p>
          <a:p>
            <a:pPr lvl="1"/>
            <a:r>
              <a:rPr lang="th-TH" sz="2800" b="1" dirty="0" err="1" smtClean="0">
                <a:solidFill>
                  <a:schemeClr val="accent1"/>
                </a:solidFill>
                <a:latin typeface="Angsana New" pitchFamily="18" charset="-34"/>
                <a:cs typeface="Angsana New" pitchFamily="18" charset="-34"/>
              </a:rPr>
              <a:t>วอยซ์</a:t>
            </a:r>
            <a:r>
              <a:rPr lang="th-TH" sz="2800" b="1" dirty="0">
                <a:solidFill>
                  <a:schemeClr val="accent1"/>
                </a:solidFill>
                <a:latin typeface="Angsana New" pitchFamily="18" charset="-34"/>
                <a:cs typeface="Angsana New" pitchFamily="18" charset="-34"/>
              </a:rPr>
              <a:t>โอ</a:t>
            </a:r>
            <a:r>
              <a:rPr lang="th-TH" sz="2800" b="1" dirty="0" err="1">
                <a:solidFill>
                  <a:schemeClr val="accent1"/>
                </a:solidFill>
                <a:latin typeface="Angsana New" pitchFamily="18" charset="-34"/>
                <a:cs typeface="Angsana New" pitchFamily="18" charset="-34"/>
              </a:rPr>
              <a:t>เวอร์</a:t>
            </a:r>
            <a:r>
              <a:rPr lang="th-TH" sz="2800" b="1" dirty="0">
                <a:solidFill>
                  <a:schemeClr val="accent1"/>
                </a:solidFill>
                <a:latin typeface="Angsana New" pitchFamily="18" charset="-34"/>
                <a:cs typeface="Angsana New" pitchFamily="18" charset="-34"/>
              </a:rPr>
              <a:t>ไอพี  (</a:t>
            </a:r>
            <a:r>
              <a:rPr lang="en-US" sz="2800" b="1" dirty="0">
                <a:solidFill>
                  <a:schemeClr val="accent1"/>
                </a:solidFill>
                <a:latin typeface="Angsana New" pitchFamily="18" charset="-34"/>
                <a:cs typeface="Angsana New" pitchFamily="18" charset="-34"/>
              </a:rPr>
              <a:t>Voice-over IP : VoIP) </a:t>
            </a:r>
            <a:endParaRPr lang="en-US" sz="2800" b="1" dirty="0" smtClean="0">
              <a:latin typeface="Angsana New" pitchFamily="18" charset="-34"/>
              <a:cs typeface="Angsana New" pitchFamily="18" charset="-34"/>
            </a:endParaRPr>
          </a:p>
          <a:p>
            <a:pPr lvl="2"/>
            <a:r>
              <a:rPr lang="en-US" sz="2800" b="1" dirty="0" smtClean="0">
                <a:latin typeface="Angsana New" pitchFamily="18" charset="-34"/>
                <a:cs typeface="Angsana New" pitchFamily="18" charset="-34"/>
              </a:rPr>
              <a:t>Phone Power</a:t>
            </a:r>
          </a:p>
          <a:p>
            <a:pPr lvl="2"/>
            <a:r>
              <a:rPr lang="en-US" sz="2800" b="1" dirty="0" smtClean="0">
                <a:latin typeface="Angsana New" pitchFamily="18" charset="-34"/>
                <a:cs typeface="Angsana New" pitchFamily="18" charset="-34"/>
              </a:rPr>
              <a:t>Phone.com</a:t>
            </a:r>
          </a:p>
          <a:p>
            <a:pPr lvl="2"/>
            <a:r>
              <a:rPr lang="en-US" sz="2800" b="1" dirty="0" smtClean="0">
                <a:latin typeface="Angsana New" pitchFamily="18" charset="-34"/>
                <a:cs typeface="Angsana New" pitchFamily="18" charset="-34"/>
              </a:rPr>
              <a:t>Skype</a:t>
            </a:r>
          </a:p>
          <a:p>
            <a:pPr marL="685800" lvl="2" indent="0">
              <a:buNone/>
            </a:pPr>
            <a:endParaRPr lang="en-US" dirty="0" smtClean="0">
              <a:solidFill>
                <a:schemeClr val="accent1"/>
              </a:solidFill>
              <a:latin typeface="Angsana New" pitchFamily="18" charset="-34"/>
              <a:cs typeface="Angsana New" pitchFamily="18" charset="-34"/>
            </a:endParaRPr>
          </a:p>
          <a:p>
            <a:endParaRPr lang="en-US" dirty="0">
              <a:latin typeface="Angsana New" pitchFamily="18" charset="-34"/>
              <a:cs typeface="Angsana New" pitchFamily="18" charset="-34"/>
            </a:endParaRPr>
          </a:p>
        </p:txBody>
      </p:sp>
      <p:pic>
        <p:nvPicPr>
          <p:cNvPr id="6" name="Picture 5"/>
          <p:cNvPicPr>
            <a:picLocks noChangeAspect="1"/>
          </p:cNvPicPr>
          <p:nvPr/>
        </p:nvPicPr>
        <p:blipFill>
          <a:blip r:embed="rId4"/>
          <a:stretch>
            <a:fillRect/>
          </a:stretch>
        </p:blipFill>
        <p:spPr>
          <a:xfrm>
            <a:off x="8077200" y="1957325"/>
            <a:ext cx="1706437" cy="3644900"/>
          </a:xfrm>
          <a:prstGeom prst="rect">
            <a:avLst/>
          </a:prstGeom>
        </p:spPr>
      </p:pic>
      <p:sp>
        <p:nvSpPr>
          <p:cNvPr id="7" name="TextBox 6"/>
          <p:cNvSpPr txBox="1"/>
          <p:nvPr/>
        </p:nvSpPr>
        <p:spPr>
          <a:xfrm>
            <a:off x="8229600" y="5602225"/>
            <a:ext cx="2590800" cy="523220"/>
          </a:xfrm>
          <a:prstGeom prst="rect">
            <a:avLst/>
          </a:prstGeom>
          <a:noFill/>
        </p:spPr>
        <p:txBody>
          <a:bodyPr wrap="square" rtlCol="0">
            <a:spAutoFit/>
          </a:bodyPr>
          <a:lstStyle/>
          <a:p>
            <a:pPr algn="ctr"/>
            <a:r>
              <a:rPr lang="en-US" sz="2800" b="1" dirty="0" smtClean="0">
                <a:latin typeface="Angsana New" pitchFamily="18" charset="-34"/>
                <a:cs typeface="Angsana New" pitchFamily="18" charset="-34"/>
              </a:rPr>
              <a:t>Internet telephone</a:t>
            </a:r>
            <a:endParaRPr lang="en-US" sz="2800" b="1"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2243379295"/>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ngsana New" pitchFamily="18" charset="-34"/>
                <a:cs typeface="Angsana New" pitchFamily="18" charset="-34"/>
              </a:rPr>
              <a:t>Making IT Work for You  </a:t>
            </a:r>
            <a:r>
              <a:rPr lang="th-TH" sz="4000" dirty="0" smtClean="0">
                <a:latin typeface="Angsana New" pitchFamily="18" charset="-34"/>
                <a:cs typeface="Angsana New" pitchFamily="18" charset="-34"/>
              </a:rPr>
              <a:t>การใช้ </a:t>
            </a:r>
            <a:r>
              <a:rPr lang="en-US" sz="4000" dirty="0" smtClean="0">
                <a:latin typeface="Angsana New" pitchFamily="18" charset="-34"/>
                <a:cs typeface="Angsana New" pitchFamily="18" charset="-34"/>
              </a:rPr>
              <a:t>Skype</a:t>
            </a:r>
            <a:endParaRPr lang="en-US" sz="4000" dirty="0">
              <a:latin typeface="Angsana New" pitchFamily="18" charset="-34"/>
              <a:cs typeface="Angsana New" pitchFamily="18" charset="-34"/>
            </a:endParaRPr>
          </a:p>
        </p:txBody>
      </p:sp>
      <p:sp>
        <p:nvSpPr>
          <p:cNvPr id="5" name="Content Placeholder 4"/>
          <p:cNvSpPr>
            <a:spLocks noGrp="1"/>
          </p:cNvSpPr>
          <p:nvPr>
            <p:ph idx="1"/>
          </p:nvPr>
        </p:nvSpPr>
        <p:spPr>
          <a:xfrm>
            <a:off x="1371600" y="1561866"/>
            <a:ext cx="4611667" cy="1650404"/>
          </a:xfrm>
        </p:spPr>
        <p:txBody>
          <a:bodyPr>
            <a:normAutofit/>
          </a:bodyPr>
          <a:lstStyle/>
          <a:p>
            <a:r>
              <a:rPr lang="th-TH" sz="3200" b="1" dirty="0" smtClean="0">
                <a:latin typeface="Angsana New" pitchFamily="18" charset="-34"/>
                <a:cs typeface="Angsana New" pitchFamily="18" charset="-34"/>
              </a:rPr>
              <a:t>การสื่อสารโดยใช้ </a:t>
            </a:r>
            <a:r>
              <a:rPr lang="en-US" sz="3200" b="1" dirty="0" smtClean="0">
                <a:latin typeface="Angsana New" pitchFamily="18" charset="-34"/>
                <a:cs typeface="Angsana New" pitchFamily="18" charset="-34"/>
              </a:rPr>
              <a:t>VoIP</a:t>
            </a:r>
          </a:p>
          <a:p>
            <a:r>
              <a:rPr lang="en-US" sz="3200" b="1" dirty="0" smtClean="0">
                <a:latin typeface="Angsana New" pitchFamily="18" charset="-34"/>
                <a:cs typeface="Angsana New" pitchFamily="18" charset="-34"/>
                <a:hlinkClick r:id="rId4"/>
              </a:rPr>
              <a:t>www.skype.com</a:t>
            </a:r>
            <a:endParaRPr lang="en-US" sz="3200" b="1" dirty="0">
              <a:latin typeface="Angsana New" pitchFamily="18" charset="-34"/>
              <a:cs typeface="Angsana New" pitchFamily="18" charset="-34"/>
            </a:endParaRPr>
          </a:p>
        </p:txBody>
      </p:sp>
      <p:pic>
        <p:nvPicPr>
          <p:cNvPr id="3" name="Picture 2"/>
          <p:cNvPicPr>
            <a:picLocks noChangeAspect="1"/>
          </p:cNvPicPr>
          <p:nvPr/>
        </p:nvPicPr>
        <p:blipFill>
          <a:blip r:embed="rId5"/>
          <a:stretch>
            <a:fillRect/>
          </a:stretch>
        </p:blipFill>
        <p:spPr>
          <a:xfrm>
            <a:off x="1066800" y="2755911"/>
            <a:ext cx="3200400" cy="2963813"/>
          </a:xfrm>
          <a:prstGeom prst="rect">
            <a:avLst/>
          </a:prstGeom>
        </p:spPr>
      </p:pic>
      <p:pic>
        <p:nvPicPr>
          <p:cNvPr id="6" name="Picture 5"/>
          <p:cNvPicPr>
            <a:picLocks noChangeAspect="1"/>
          </p:cNvPicPr>
          <p:nvPr/>
        </p:nvPicPr>
        <p:blipFill>
          <a:blip r:embed="rId6"/>
          <a:stretch>
            <a:fillRect/>
          </a:stretch>
        </p:blipFill>
        <p:spPr>
          <a:xfrm>
            <a:off x="4713985" y="2209800"/>
            <a:ext cx="3148163" cy="1924064"/>
          </a:xfrm>
          <a:prstGeom prst="rect">
            <a:avLst/>
          </a:prstGeom>
        </p:spPr>
      </p:pic>
      <p:pic>
        <p:nvPicPr>
          <p:cNvPr id="9" name="Picture 8"/>
          <p:cNvPicPr>
            <a:picLocks noChangeAspect="1"/>
          </p:cNvPicPr>
          <p:nvPr/>
        </p:nvPicPr>
        <p:blipFill>
          <a:blip r:embed="rId7"/>
          <a:stretch>
            <a:fillRect/>
          </a:stretch>
        </p:blipFill>
        <p:spPr>
          <a:xfrm>
            <a:off x="4877305" y="4882236"/>
            <a:ext cx="2984843" cy="1256994"/>
          </a:xfrm>
          <a:prstGeom prst="rect">
            <a:avLst/>
          </a:prstGeom>
        </p:spPr>
      </p:pic>
      <p:pic>
        <p:nvPicPr>
          <p:cNvPr id="10" name="Picture 9"/>
          <p:cNvPicPr>
            <a:picLocks noChangeAspect="1"/>
          </p:cNvPicPr>
          <p:nvPr/>
        </p:nvPicPr>
        <p:blipFill>
          <a:blip r:embed="rId8"/>
          <a:stretch>
            <a:fillRect/>
          </a:stretch>
        </p:blipFill>
        <p:spPr>
          <a:xfrm>
            <a:off x="8796404" y="2362200"/>
            <a:ext cx="2408129" cy="1353429"/>
          </a:xfrm>
          <a:prstGeom prst="rect">
            <a:avLst/>
          </a:prstGeom>
        </p:spPr>
      </p:pic>
      <p:pic>
        <p:nvPicPr>
          <p:cNvPr id="11" name="Picture 10"/>
          <p:cNvPicPr>
            <a:picLocks noChangeAspect="1"/>
          </p:cNvPicPr>
          <p:nvPr/>
        </p:nvPicPr>
        <p:blipFill>
          <a:blip r:embed="rId9"/>
          <a:stretch>
            <a:fillRect/>
          </a:stretch>
        </p:blipFill>
        <p:spPr>
          <a:xfrm>
            <a:off x="9502363" y="4436966"/>
            <a:ext cx="1702170" cy="1498647"/>
          </a:xfrm>
          <a:prstGeom prst="rect">
            <a:avLst/>
          </a:prstGeom>
        </p:spPr>
      </p:pic>
      <p:sp>
        <p:nvSpPr>
          <p:cNvPr id="12" name="TextBox 11"/>
          <p:cNvSpPr txBox="1"/>
          <p:nvPr/>
        </p:nvSpPr>
        <p:spPr>
          <a:xfrm>
            <a:off x="1066800" y="5791200"/>
            <a:ext cx="3200400" cy="523220"/>
          </a:xfrm>
          <a:prstGeom prst="rect">
            <a:avLst/>
          </a:prstGeom>
          <a:noFill/>
        </p:spPr>
        <p:txBody>
          <a:bodyPr wrap="square" rtlCol="0">
            <a:spAutoFit/>
          </a:bodyPr>
          <a:lstStyle/>
          <a:p>
            <a:pPr algn="ctr"/>
            <a:r>
              <a:rPr lang="en-US" sz="2800" b="1" dirty="0" smtClean="0">
                <a:latin typeface="Angsana New" pitchFamily="18" charset="-34"/>
                <a:cs typeface="Angsana New" pitchFamily="18" charset="-34"/>
              </a:rPr>
              <a:t>Getting Started</a:t>
            </a:r>
          </a:p>
        </p:txBody>
      </p:sp>
      <p:sp>
        <p:nvSpPr>
          <p:cNvPr id="13" name="TextBox 12"/>
          <p:cNvSpPr txBox="1"/>
          <p:nvPr/>
        </p:nvSpPr>
        <p:spPr>
          <a:xfrm>
            <a:off x="4957720" y="4141946"/>
            <a:ext cx="2904428" cy="523220"/>
          </a:xfrm>
          <a:prstGeom prst="rect">
            <a:avLst/>
          </a:prstGeom>
          <a:noFill/>
        </p:spPr>
        <p:txBody>
          <a:bodyPr wrap="square" rtlCol="0">
            <a:spAutoFit/>
          </a:bodyPr>
          <a:lstStyle/>
          <a:p>
            <a:pPr algn="ctr"/>
            <a:r>
              <a:rPr lang="en-US" sz="2800" b="1" dirty="0" smtClean="0">
                <a:latin typeface="Angsana New" pitchFamily="18" charset="-34"/>
                <a:cs typeface="Angsana New" pitchFamily="18" charset="-34"/>
              </a:rPr>
              <a:t>Adding a Contact</a:t>
            </a:r>
            <a:endParaRPr lang="en-US" sz="2800" b="1" dirty="0">
              <a:latin typeface="Angsana New" pitchFamily="18" charset="-34"/>
              <a:cs typeface="Angsana New" pitchFamily="18" charset="-34"/>
            </a:endParaRPr>
          </a:p>
        </p:txBody>
      </p:sp>
      <p:sp>
        <p:nvSpPr>
          <p:cNvPr id="14" name="TextBox 13"/>
          <p:cNvSpPr txBox="1"/>
          <p:nvPr/>
        </p:nvSpPr>
        <p:spPr>
          <a:xfrm>
            <a:off x="4877305" y="6139230"/>
            <a:ext cx="3809495" cy="523220"/>
          </a:xfrm>
          <a:prstGeom prst="rect">
            <a:avLst/>
          </a:prstGeom>
          <a:noFill/>
        </p:spPr>
        <p:txBody>
          <a:bodyPr wrap="square" rtlCol="0">
            <a:spAutoFit/>
          </a:bodyPr>
          <a:lstStyle/>
          <a:p>
            <a:pPr algn="ctr"/>
            <a:r>
              <a:rPr lang="en-US" sz="2800" b="1" dirty="0" smtClean="0">
                <a:latin typeface="Angsana New" pitchFamily="18" charset="-34"/>
                <a:cs typeface="Angsana New" pitchFamily="18" charset="-34"/>
              </a:rPr>
              <a:t>Skype-to-Skype Communication</a:t>
            </a:r>
            <a:endParaRPr lang="en-US" sz="2800" b="1" dirty="0">
              <a:latin typeface="Angsana New" pitchFamily="18" charset="-34"/>
              <a:cs typeface="Angsana New" pitchFamily="18" charset="-34"/>
            </a:endParaRPr>
          </a:p>
        </p:txBody>
      </p:sp>
      <p:sp>
        <p:nvSpPr>
          <p:cNvPr id="15" name="TextBox 14"/>
          <p:cNvSpPr txBox="1"/>
          <p:nvPr/>
        </p:nvSpPr>
        <p:spPr>
          <a:xfrm>
            <a:off x="8148933" y="3715628"/>
            <a:ext cx="3662067" cy="523220"/>
          </a:xfrm>
          <a:prstGeom prst="rect">
            <a:avLst/>
          </a:prstGeom>
          <a:noFill/>
        </p:spPr>
        <p:txBody>
          <a:bodyPr wrap="square" rtlCol="0">
            <a:spAutoFit/>
          </a:bodyPr>
          <a:lstStyle/>
          <a:p>
            <a:pPr algn="ctr"/>
            <a:r>
              <a:rPr lang="en-US" sz="2800" b="1" dirty="0" smtClean="0">
                <a:latin typeface="Angsana New" pitchFamily="18" charset="-34"/>
                <a:cs typeface="Angsana New" pitchFamily="18" charset="-34"/>
              </a:rPr>
              <a:t>Skype-to-Skype Communication</a:t>
            </a:r>
            <a:endParaRPr lang="en-US" sz="2800" b="1" dirty="0">
              <a:latin typeface="Angsana New" pitchFamily="18" charset="-34"/>
              <a:cs typeface="Angsana New" pitchFamily="18" charset="-34"/>
            </a:endParaRPr>
          </a:p>
        </p:txBody>
      </p:sp>
      <p:sp>
        <p:nvSpPr>
          <p:cNvPr id="16" name="TextBox 15"/>
          <p:cNvSpPr txBox="1"/>
          <p:nvPr/>
        </p:nvSpPr>
        <p:spPr>
          <a:xfrm>
            <a:off x="8829700" y="5940667"/>
            <a:ext cx="3047495" cy="523220"/>
          </a:xfrm>
          <a:prstGeom prst="rect">
            <a:avLst/>
          </a:prstGeom>
          <a:noFill/>
        </p:spPr>
        <p:txBody>
          <a:bodyPr wrap="square" rtlCol="0">
            <a:spAutoFit/>
          </a:bodyPr>
          <a:lstStyle/>
          <a:p>
            <a:pPr algn="ctr"/>
            <a:r>
              <a:rPr lang="en-US" sz="2800" b="1" dirty="0" smtClean="0">
                <a:latin typeface="Angsana New" pitchFamily="18" charset="-34"/>
                <a:cs typeface="Angsana New" pitchFamily="18" charset="-34"/>
              </a:rPr>
              <a:t>VoIP</a:t>
            </a:r>
            <a:endParaRPr lang="en-US" sz="2800" b="1"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20887520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itchFamily="18" charset="-34"/>
                <a:cs typeface="Angsana New" pitchFamily="18" charset="-34"/>
              </a:rPr>
              <a:t>ความจริงเสมือน </a:t>
            </a:r>
            <a:r>
              <a:rPr lang="en-US" sz="4000" dirty="0" smtClean="0">
                <a:latin typeface="Angsana New" pitchFamily="18" charset="-34"/>
                <a:cs typeface="Angsana New" pitchFamily="18" charset="-34"/>
              </a:rPr>
              <a:t>(virtual reality)</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6071" y="1752600"/>
            <a:ext cx="9508175" cy="4308938"/>
          </a:xfrm>
        </p:spPr>
        <p:txBody>
          <a:bodyPr>
            <a:normAutofit/>
          </a:bodyPr>
          <a:lstStyle/>
          <a:p>
            <a:r>
              <a:rPr lang="th-TH" sz="3200" b="1" dirty="0" smtClean="0">
                <a:latin typeface="Angsana New" pitchFamily="18" charset="-34"/>
                <a:cs typeface="Angsana New" pitchFamily="18" charset="-34"/>
              </a:rPr>
              <a:t>ความจริงเสมือน</a:t>
            </a:r>
            <a:endParaRPr lang="en-US" sz="3200" b="1" dirty="0" smtClean="0">
              <a:latin typeface="Angsana New" pitchFamily="18" charset="-34"/>
              <a:cs typeface="Angsana New" pitchFamily="18" charset="-34"/>
            </a:endParaRPr>
          </a:p>
          <a:p>
            <a:pPr lvl="1"/>
            <a:r>
              <a:rPr lang="th-TH" sz="2800" b="1" dirty="0">
                <a:latin typeface="Angsana New" pitchFamily="18" charset="-34"/>
                <a:cs typeface="Angsana New" pitchFamily="18" charset="-34"/>
              </a:rPr>
              <a:t>หมวกความจริง</a:t>
            </a:r>
            <a:r>
              <a:rPr lang="th-TH" sz="2800" b="1" dirty="0" smtClean="0">
                <a:latin typeface="Angsana New" pitchFamily="18" charset="-34"/>
                <a:cs typeface="Angsana New" pitchFamily="18" charset="-34"/>
              </a:rPr>
              <a:t>เสมือน</a:t>
            </a:r>
            <a:endParaRPr lang="en-US" sz="2800" b="1" dirty="0" smtClean="0">
              <a:latin typeface="Angsana New" pitchFamily="18" charset="-34"/>
              <a:cs typeface="Angsana New" pitchFamily="18" charset="-34"/>
            </a:endParaRPr>
          </a:p>
          <a:p>
            <a:pPr lvl="1"/>
            <a:r>
              <a:rPr lang="th-TH" sz="2800" b="1" dirty="0" smtClean="0">
                <a:latin typeface="Angsana New" pitchFamily="18" charset="-34"/>
                <a:cs typeface="Angsana New" pitchFamily="18" charset="-34"/>
              </a:rPr>
              <a:t>ถุง</a:t>
            </a:r>
            <a:r>
              <a:rPr lang="th-TH" sz="2800" b="1" dirty="0">
                <a:latin typeface="Angsana New" pitchFamily="18" charset="-34"/>
                <a:cs typeface="Angsana New" pitchFamily="18" charset="-34"/>
              </a:rPr>
              <a:t>มือสัมผัส </a:t>
            </a:r>
            <a:endParaRPr lang="en-US" sz="2800" b="1" dirty="0">
              <a:latin typeface="Angsana New" pitchFamily="18" charset="-34"/>
              <a:cs typeface="Angsana New" pitchFamily="18" charset="-34"/>
            </a:endParaRPr>
          </a:p>
        </p:txBody>
      </p:sp>
      <p:pic>
        <p:nvPicPr>
          <p:cNvPr id="4" name="Picture 3"/>
          <p:cNvPicPr>
            <a:picLocks noChangeAspect="1"/>
          </p:cNvPicPr>
          <p:nvPr/>
        </p:nvPicPr>
        <p:blipFill>
          <a:blip r:embed="rId4"/>
          <a:stretch>
            <a:fillRect/>
          </a:stretch>
        </p:blipFill>
        <p:spPr>
          <a:xfrm>
            <a:off x="5562600" y="2362200"/>
            <a:ext cx="4953000" cy="3353464"/>
          </a:xfrm>
          <a:prstGeom prst="rect">
            <a:avLst/>
          </a:prstGeom>
        </p:spPr>
      </p:pic>
    </p:spTree>
    <p:custDataLst>
      <p:tags r:id="rId1"/>
    </p:custDataLst>
    <p:extLst>
      <p:ext uri="{BB962C8B-B14F-4D97-AF65-F5344CB8AC3E}">
        <p14:creationId xmlns:p14="http://schemas.microsoft.com/office/powerpoint/2010/main" val="3421918977"/>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a:latin typeface="Angsana New" pitchFamily="18" charset="-34"/>
                <a:cs typeface="Angsana New" pitchFamily="18" charset="-34"/>
              </a:rPr>
              <a:t> </a:t>
            </a:r>
            <a:r>
              <a:rPr lang="th-TH" sz="4000" dirty="0" err="1">
                <a:latin typeface="Angsana New" pitchFamily="18" charset="-34"/>
                <a:cs typeface="Angsana New" pitchFamily="18" charset="-34"/>
              </a:rPr>
              <a:t>การย</a:t>
            </a:r>
            <a:r>
              <a:rPr lang="th-TH" sz="4000" dirty="0" smtClean="0">
                <a:latin typeface="Angsana New" pitchFamily="18" charset="-34"/>
                <a:cs typeface="Angsana New" pitchFamily="18" charset="-34"/>
              </a:rPr>
              <a:t>ศาสตร์ </a:t>
            </a:r>
            <a:r>
              <a:rPr lang="en-US" sz="4000" dirty="0" smtClean="0">
                <a:latin typeface="Angsana New" pitchFamily="18" charset="-34"/>
                <a:cs typeface="Angsana New" pitchFamily="18" charset="-34"/>
              </a:rPr>
              <a:t>(ergonomics)</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447800" y="1676400"/>
            <a:ext cx="6400800" cy="4393883"/>
          </a:xfrm>
        </p:spPr>
        <p:txBody>
          <a:bodyPr>
            <a:normAutofit/>
          </a:bodyPr>
          <a:lstStyle/>
          <a:p>
            <a:r>
              <a:rPr lang="th-TH" sz="3200" b="1" dirty="0" smtClean="0">
                <a:latin typeface="Angsana New" pitchFamily="18" charset="-34"/>
                <a:cs typeface="Angsana New" pitchFamily="18" charset="-34"/>
              </a:rPr>
              <a:t>การศึกษาปัจจัยที่เกี่ยวข้องกับอุปกรณ์ที่มนุษย์ใช้งาน</a:t>
            </a:r>
            <a:endParaRPr lang="en-US" sz="3200" b="1" dirty="0" smtClean="0">
              <a:latin typeface="Angsana New" pitchFamily="18" charset="-34"/>
              <a:cs typeface="Angsana New" pitchFamily="18" charset="-34"/>
            </a:endParaRPr>
          </a:p>
          <a:p>
            <a:r>
              <a:rPr lang="th-TH" sz="3200" b="1" dirty="0" smtClean="0">
                <a:latin typeface="Angsana New" pitchFamily="18" charset="-34"/>
                <a:cs typeface="Angsana New" pitchFamily="18" charset="-34"/>
              </a:rPr>
              <a:t>อาการทางด้าน</a:t>
            </a:r>
            <a:r>
              <a:rPr lang="th-TH" sz="3200" b="1" dirty="0">
                <a:latin typeface="Angsana New" pitchFamily="18" charset="-34"/>
                <a:cs typeface="Angsana New" pitchFamily="18" charset="-34"/>
              </a:rPr>
              <a:t>ร่างกายที่มักจะเกิดกับผู้ใช้คอมพิวเตอร์</a:t>
            </a:r>
            <a:endParaRPr lang="th-TH" sz="3200" b="1" dirty="0" smtClean="0">
              <a:latin typeface="Angsana New" pitchFamily="18" charset="-34"/>
              <a:cs typeface="Angsana New" pitchFamily="18" charset="-34"/>
            </a:endParaRPr>
          </a:p>
          <a:p>
            <a:pPr lvl="1"/>
            <a:r>
              <a:rPr lang="th-TH" sz="2800" b="1" dirty="0" smtClean="0">
                <a:latin typeface="Angsana New" pitchFamily="18" charset="-34"/>
                <a:cs typeface="Angsana New" pitchFamily="18" charset="-34"/>
              </a:rPr>
              <a:t>เมื่อย</a:t>
            </a:r>
            <a:r>
              <a:rPr lang="th-TH" sz="2800" b="1" dirty="0">
                <a:latin typeface="Angsana New" pitchFamily="18" charset="-34"/>
                <a:cs typeface="Angsana New" pitchFamily="18" charset="-34"/>
              </a:rPr>
              <a:t>สายตาและปวดหัว </a:t>
            </a:r>
            <a:endParaRPr lang="th-TH" sz="2800" b="1" dirty="0" smtClean="0">
              <a:latin typeface="Angsana New" pitchFamily="18" charset="-34"/>
              <a:cs typeface="Angsana New" pitchFamily="18" charset="-34"/>
            </a:endParaRPr>
          </a:p>
          <a:p>
            <a:pPr lvl="1"/>
            <a:r>
              <a:rPr lang="th-TH" sz="2800" b="1" dirty="0">
                <a:latin typeface="Angsana New" pitchFamily="18" charset="-34"/>
                <a:cs typeface="Angsana New" pitchFamily="18" charset="-34"/>
              </a:rPr>
              <a:t>ปวดหลังหรือปวดคอ </a:t>
            </a:r>
            <a:endParaRPr lang="th-TH" sz="2800" b="1" dirty="0" smtClean="0">
              <a:latin typeface="Angsana New" pitchFamily="18" charset="-34"/>
              <a:cs typeface="Angsana New" pitchFamily="18" charset="-34"/>
            </a:endParaRPr>
          </a:p>
          <a:p>
            <a:pPr lvl="1"/>
            <a:r>
              <a:rPr lang="th-TH" sz="2800" b="1" dirty="0">
                <a:latin typeface="Angsana New" pitchFamily="18" charset="-34"/>
                <a:cs typeface="Angsana New" pitchFamily="18" charset="-34"/>
              </a:rPr>
              <a:t>การบาดเจ็บจากการทำซ้ำๆ </a:t>
            </a:r>
            <a:endParaRPr lang="th-TH" sz="2800" b="1" dirty="0" smtClean="0">
              <a:latin typeface="Angsana New" pitchFamily="18" charset="-34"/>
              <a:cs typeface="Angsana New" pitchFamily="18" charset="-34"/>
            </a:endParaRPr>
          </a:p>
          <a:p>
            <a:pPr marL="457200" lvl="1" indent="0">
              <a:buNone/>
            </a:pPr>
            <a:endParaRPr lang="en-US" dirty="0">
              <a:latin typeface="Angsana New" pitchFamily="18" charset="-34"/>
              <a:cs typeface="Angsana New" pitchFamily="18" charset="-34"/>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4724" y="1752600"/>
            <a:ext cx="4358676" cy="2972236"/>
          </a:xfrm>
          <a:prstGeom prst="rect">
            <a:avLst/>
          </a:prstGeom>
        </p:spPr>
      </p:pic>
    </p:spTree>
    <p:custDataLst>
      <p:tags r:id="rId1"/>
    </p:custDataLst>
    <p:extLst>
      <p:ext uri="{BB962C8B-B14F-4D97-AF65-F5344CB8AC3E}">
        <p14:creationId xmlns:p14="http://schemas.microsoft.com/office/powerpoint/2010/main" val="1632330553"/>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err="1">
                <a:latin typeface="Angsana New" pitchFamily="18" charset="-34"/>
                <a:cs typeface="Angsana New" pitchFamily="18" charset="-34"/>
              </a:rPr>
              <a:t>การย</a:t>
            </a:r>
            <a:r>
              <a:rPr lang="th-TH" sz="4000" dirty="0">
                <a:latin typeface="Angsana New" pitchFamily="18" charset="-34"/>
                <a:cs typeface="Angsana New" pitchFamily="18" charset="-34"/>
              </a:rPr>
              <a:t>ศาสตร์ </a:t>
            </a:r>
            <a:r>
              <a:rPr lang="en-US" sz="4000" dirty="0">
                <a:latin typeface="Angsana New" pitchFamily="18" charset="-34"/>
                <a:cs typeface="Angsana New" pitchFamily="18" charset="-34"/>
              </a:rPr>
              <a:t>(ergonomics</a:t>
            </a:r>
            <a:r>
              <a:rPr lang="en-US" sz="4000" dirty="0" smtClean="0">
                <a:latin typeface="Angsana New" pitchFamily="18" charset="-34"/>
                <a:cs typeface="Angsana New" pitchFamily="18" charset="-34"/>
              </a:rPr>
              <a:t>)</a:t>
            </a:r>
            <a:r>
              <a:rPr lang="th-TH" sz="4000" dirty="0" smtClean="0">
                <a:latin typeface="Angsana New" pitchFamily="18" charset="-34"/>
                <a:cs typeface="Angsana New" pitchFamily="18" charset="-34"/>
              </a:rPr>
              <a:t> (ต่อ)</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6070" y="1676400"/>
            <a:ext cx="8323729" cy="4393883"/>
          </a:xfrm>
        </p:spPr>
        <p:txBody>
          <a:bodyPr>
            <a:normAutofit/>
          </a:bodyPr>
          <a:lstStyle/>
          <a:p>
            <a:r>
              <a:rPr lang="th-TH" sz="3200" b="1" dirty="0">
                <a:latin typeface="Angsana New" pitchFamily="18" charset="-34"/>
                <a:cs typeface="Angsana New" pitchFamily="18" charset="-34"/>
              </a:rPr>
              <a:t>คอมพิวเตอร์แบบพกพา </a:t>
            </a:r>
            <a:endParaRPr lang="en-US" sz="3200" b="1" dirty="0" smtClean="0">
              <a:latin typeface="Angsana New" pitchFamily="18" charset="-34"/>
              <a:cs typeface="Angsana New" pitchFamily="18" charset="-34"/>
            </a:endParaRPr>
          </a:p>
          <a:p>
            <a:pPr lvl="1"/>
            <a:r>
              <a:rPr lang="th-TH" sz="2800" b="1" dirty="0" smtClean="0">
                <a:latin typeface="Angsana New" pitchFamily="18" charset="-34"/>
                <a:cs typeface="Angsana New" pitchFamily="18" charset="-34"/>
              </a:rPr>
              <a:t>อุปกรณ์ที่ออกแบบโดยไม่ใช้</a:t>
            </a:r>
            <a:r>
              <a:rPr lang="th-TH" sz="2800" b="1" dirty="0" err="1" smtClean="0">
                <a:latin typeface="Angsana New" pitchFamily="18" charset="-34"/>
                <a:cs typeface="Angsana New" pitchFamily="18" charset="-34"/>
              </a:rPr>
              <a:t>หลักการย</a:t>
            </a:r>
            <a:r>
              <a:rPr lang="th-TH" sz="2800" b="1" dirty="0" smtClean="0">
                <a:latin typeface="Angsana New" pitchFamily="18" charset="-34"/>
                <a:cs typeface="Angsana New" pitchFamily="18" charset="-34"/>
              </a:rPr>
              <a:t>ศาสตร์</a:t>
            </a:r>
          </a:p>
          <a:p>
            <a:pPr lvl="2"/>
            <a:r>
              <a:rPr lang="th-TH" sz="2800" b="1" dirty="0" err="1" smtClean="0">
                <a:latin typeface="Angsana New" pitchFamily="18" charset="-34"/>
                <a:cs typeface="Angsana New" pitchFamily="18" charset="-34"/>
              </a:rPr>
              <a:t>แล็ปท็</a:t>
            </a:r>
            <a:r>
              <a:rPr lang="th-TH" sz="2800" b="1" dirty="0">
                <a:latin typeface="Angsana New" pitchFamily="18" charset="-34"/>
                <a:cs typeface="Angsana New" pitchFamily="18" charset="-34"/>
              </a:rPr>
              <a:t>อป</a:t>
            </a:r>
            <a:r>
              <a:rPr lang="en-US" sz="2800" b="1" dirty="0">
                <a:latin typeface="Angsana New" pitchFamily="18" charset="-34"/>
                <a:cs typeface="Angsana New" pitchFamily="18" charset="-34"/>
              </a:rPr>
              <a:t> </a:t>
            </a:r>
            <a:endParaRPr lang="en-US" sz="2800" b="1" dirty="0" smtClean="0">
              <a:latin typeface="Angsana New" pitchFamily="18" charset="-34"/>
              <a:cs typeface="Angsana New" pitchFamily="18" charset="-34"/>
            </a:endParaRPr>
          </a:p>
          <a:p>
            <a:pPr lvl="2"/>
            <a:r>
              <a:rPr lang="th-TH" sz="2800" b="1" dirty="0">
                <a:latin typeface="Angsana New" pitchFamily="18" charset="-34"/>
                <a:cs typeface="Angsana New" pitchFamily="18" charset="-34"/>
              </a:rPr>
              <a:t>แท็บ</a:t>
            </a:r>
            <a:r>
              <a:rPr lang="th-TH" sz="2800" b="1" dirty="0" err="1">
                <a:latin typeface="Angsana New" pitchFamily="18" charset="-34"/>
                <a:cs typeface="Angsana New" pitchFamily="18" charset="-34"/>
              </a:rPr>
              <a:t>เล็ต</a:t>
            </a:r>
            <a:r>
              <a:rPr lang="en-US" sz="2800" b="1" dirty="0">
                <a:latin typeface="Angsana New" pitchFamily="18" charset="-34"/>
                <a:cs typeface="Angsana New" pitchFamily="18" charset="-34"/>
              </a:rPr>
              <a:t> </a:t>
            </a:r>
            <a:endParaRPr lang="en-US" sz="2800" b="1" dirty="0" smtClean="0">
              <a:latin typeface="Angsana New" pitchFamily="18" charset="-34"/>
              <a:cs typeface="Angsana New" pitchFamily="18" charset="-34"/>
            </a:endParaRPr>
          </a:p>
          <a:p>
            <a:pPr lvl="2"/>
            <a:r>
              <a:rPr lang="th-TH" sz="2800" b="1" dirty="0">
                <a:latin typeface="Angsana New" pitchFamily="18" charset="-34"/>
                <a:cs typeface="Angsana New" pitchFamily="18" charset="-34"/>
              </a:rPr>
              <a:t>สมาร์</a:t>
            </a:r>
            <a:r>
              <a:rPr lang="th-TH" sz="2800" b="1" dirty="0" err="1">
                <a:latin typeface="Angsana New" pitchFamily="18" charset="-34"/>
                <a:cs typeface="Angsana New" pitchFamily="18" charset="-34"/>
              </a:rPr>
              <a:t>ทโฟน</a:t>
            </a:r>
            <a:r>
              <a:rPr lang="th-TH" sz="2800" b="1" dirty="0">
                <a:latin typeface="Angsana New" pitchFamily="18" charset="-34"/>
                <a:cs typeface="Angsana New" pitchFamily="18" charset="-34"/>
              </a:rPr>
              <a:t> </a:t>
            </a:r>
            <a:endParaRPr lang="en-US" sz="2800" b="1" dirty="0" smtClean="0">
              <a:latin typeface="Angsana New" pitchFamily="18" charset="-34"/>
              <a:cs typeface="Angsana New" pitchFamily="18" charset="-34"/>
            </a:endParaRPr>
          </a:p>
          <a:p>
            <a:pPr lvl="2"/>
            <a:r>
              <a:rPr lang="th-TH" sz="2950" b="1" dirty="0">
                <a:latin typeface="Angsana New" pitchFamily="18" charset="-34"/>
                <a:cs typeface="Angsana New" pitchFamily="18" charset="-34"/>
              </a:rPr>
              <a:t>แบล็คเบอร์รี </a:t>
            </a:r>
            <a:r>
              <a:rPr lang="th-TH" sz="2950" b="1" dirty="0" smtClean="0">
                <a:latin typeface="Angsana New" pitchFamily="18" charset="-34"/>
                <a:cs typeface="Angsana New" pitchFamily="18" charset="-34"/>
              </a:rPr>
              <a:t>(</a:t>
            </a:r>
            <a:r>
              <a:rPr lang="en-US" sz="2950" b="1" dirty="0">
                <a:latin typeface="Angsana New" pitchFamily="18" charset="-34"/>
                <a:cs typeface="Angsana New" pitchFamily="18" charset="-34"/>
              </a:rPr>
              <a:t>b</a:t>
            </a:r>
            <a:r>
              <a:rPr lang="en-US" sz="2950" b="1" dirty="0" smtClean="0">
                <a:latin typeface="Angsana New" pitchFamily="18" charset="-34"/>
                <a:cs typeface="Angsana New" pitchFamily="18" charset="-34"/>
              </a:rPr>
              <a:t>lackberry</a:t>
            </a:r>
            <a:r>
              <a:rPr lang="th-TH" sz="2950" b="1" dirty="0">
                <a:latin typeface="Angsana New" pitchFamily="18" charset="-34"/>
                <a:cs typeface="Angsana New" pitchFamily="18" charset="-34"/>
              </a:rPr>
              <a:t>)</a:t>
            </a:r>
            <a:endParaRPr lang="en-US" sz="2950" b="1" dirty="0" smtClean="0">
              <a:latin typeface="Angsana New" pitchFamily="18" charset="-34"/>
              <a:cs typeface="Angsana New" pitchFamily="18" charset="-34"/>
            </a:endParaRPr>
          </a:p>
          <a:p>
            <a:pPr marL="457200" lvl="1" indent="0">
              <a:buNone/>
            </a:pPr>
            <a:r>
              <a:rPr lang="en-US" dirty="0" smtClean="0">
                <a:latin typeface="Angsana New" pitchFamily="18" charset="-34"/>
                <a:cs typeface="Angsana New" pitchFamily="18" charset="-34"/>
              </a:rPr>
              <a:t>	</a:t>
            </a:r>
            <a:endParaRPr lang="en-US"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3190485636"/>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a:latin typeface="Angsana New" pitchFamily="18" charset="-34"/>
                <a:cs typeface="Angsana New" pitchFamily="18" charset="-34"/>
              </a:rPr>
              <a:t>อาชีพทางด้านไอ</a:t>
            </a:r>
            <a:r>
              <a:rPr lang="th-TH" sz="4000" dirty="0" smtClean="0">
                <a:latin typeface="Angsana New" pitchFamily="18" charset="-34"/>
                <a:cs typeface="Angsana New" pitchFamily="18" charset="-34"/>
              </a:rPr>
              <a:t>ที</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8893" y="1591439"/>
            <a:ext cx="9508175" cy="4308938"/>
          </a:xfrm>
        </p:spPr>
        <p:txBody>
          <a:bodyPr>
            <a:normAutofit/>
          </a:bodyPr>
          <a:lstStyle/>
          <a:p>
            <a:r>
              <a:rPr lang="th-TH" sz="3200" b="1" dirty="0">
                <a:latin typeface="Angsana New" pitchFamily="18" charset="-34"/>
                <a:cs typeface="Angsana New" pitchFamily="18" charset="-34"/>
              </a:rPr>
              <a:t>ผู้เขียนด้านเทคนิค (</a:t>
            </a:r>
            <a:r>
              <a:rPr lang="en-US" sz="3200" b="1" dirty="0">
                <a:solidFill>
                  <a:schemeClr val="accent1"/>
                </a:solidFill>
                <a:latin typeface="Angsana New" pitchFamily="18" charset="-34"/>
                <a:cs typeface="Angsana New" pitchFamily="18" charset="-34"/>
              </a:rPr>
              <a:t>Technical </a:t>
            </a:r>
            <a:r>
              <a:rPr lang="en-US" sz="3200" b="1" dirty="0" smtClean="0">
                <a:solidFill>
                  <a:schemeClr val="accent1"/>
                </a:solidFill>
                <a:latin typeface="Angsana New" pitchFamily="18" charset="-34"/>
                <a:cs typeface="Angsana New" pitchFamily="18" charset="-34"/>
              </a:rPr>
              <a:t>writer</a:t>
            </a:r>
            <a:r>
              <a:rPr lang="en-US" sz="3200" b="1" dirty="0" smtClean="0">
                <a:latin typeface="Angsana New" pitchFamily="18" charset="-34"/>
                <a:cs typeface="Angsana New" pitchFamily="18" charset="-34"/>
              </a:rPr>
              <a:t>)</a:t>
            </a:r>
            <a:r>
              <a:rPr lang="en-US" sz="3200" b="1" dirty="0" smtClean="0">
                <a:solidFill>
                  <a:schemeClr val="accent1"/>
                </a:solidFill>
                <a:latin typeface="Angsana New" pitchFamily="18" charset="-34"/>
                <a:cs typeface="Angsana New" pitchFamily="18" charset="-34"/>
              </a:rPr>
              <a:t> </a:t>
            </a:r>
            <a:r>
              <a:rPr lang="th-TH" sz="3200" b="1" dirty="0">
                <a:latin typeface="Angsana New" pitchFamily="18" charset="-34"/>
                <a:cs typeface="Angsana New" pitchFamily="18" charset="-34"/>
              </a:rPr>
              <a:t>เป็นคนเขียนคู่มือการใช้งานต่าง ๆ เช่น รายงานด้านเทคนิค และเอกสารเชิงเทคนิคต่าง ๆ </a:t>
            </a:r>
          </a:p>
          <a:p>
            <a:r>
              <a:rPr lang="th-TH" sz="3200" b="1" dirty="0">
                <a:latin typeface="Angsana New" pitchFamily="18" charset="-34"/>
                <a:cs typeface="Angsana New" pitchFamily="18" charset="-34"/>
              </a:rPr>
              <a:t>ต้องจบการศึกษาในระดับปริญญาตรีในสาขาต่างๆ </a:t>
            </a:r>
            <a:r>
              <a:rPr lang="th-TH" sz="3200" b="1" dirty="0" smtClean="0">
                <a:latin typeface="Angsana New" pitchFamily="18" charset="-34"/>
                <a:cs typeface="Angsana New" pitchFamily="18" charset="-34"/>
              </a:rPr>
              <a:t>ดังนี้</a:t>
            </a:r>
          </a:p>
          <a:p>
            <a:pPr lvl="1">
              <a:tabLst>
                <a:tab pos="274320" algn="l"/>
              </a:tabLst>
              <a:defRPr/>
            </a:pPr>
            <a:r>
              <a:rPr lang="th-TH" sz="2800" b="1" dirty="0" smtClean="0">
                <a:latin typeface="Angsana New" pitchFamily="18" charset="-34"/>
                <a:cs typeface="Angsana New" pitchFamily="18" charset="-34"/>
              </a:rPr>
              <a:t>การ</a:t>
            </a:r>
            <a:r>
              <a:rPr lang="th-TH" sz="2800" b="1" dirty="0">
                <a:latin typeface="Angsana New" pitchFamily="18" charset="-34"/>
                <a:cs typeface="Angsana New" pitchFamily="18" charset="-34"/>
              </a:rPr>
              <a:t>สื่อสาร </a:t>
            </a:r>
          </a:p>
          <a:p>
            <a:pPr lvl="1">
              <a:tabLst>
                <a:tab pos="274320" algn="l"/>
              </a:tabLst>
              <a:defRPr/>
            </a:pPr>
            <a:r>
              <a:rPr lang="th-TH" sz="2800" b="1" dirty="0">
                <a:latin typeface="Angsana New" pitchFamily="18" charset="-34"/>
                <a:cs typeface="Angsana New" pitchFamily="18" charset="-34"/>
              </a:rPr>
              <a:t>วารสารศาสตร์ </a:t>
            </a:r>
          </a:p>
          <a:p>
            <a:pPr lvl="1">
              <a:tabLst>
                <a:tab pos="274320" algn="l"/>
              </a:tabLst>
              <a:defRPr/>
            </a:pPr>
            <a:r>
              <a:rPr lang="th-TH" sz="2800" b="1" dirty="0">
                <a:latin typeface="Angsana New" pitchFamily="18" charset="-34"/>
                <a:cs typeface="Angsana New" pitchFamily="18" charset="-34"/>
              </a:rPr>
              <a:t>ภาษาอังกฤษ </a:t>
            </a:r>
          </a:p>
          <a:p>
            <a:pPr lvl="1">
              <a:tabLst>
                <a:tab pos="274320" algn="l"/>
              </a:tabLst>
              <a:defRPr/>
            </a:pPr>
            <a:r>
              <a:rPr lang="th-TH" sz="2800" b="1" dirty="0">
                <a:latin typeface="Angsana New" pitchFamily="18" charset="-34"/>
                <a:cs typeface="Angsana New" pitchFamily="18" charset="-34"/>
              </a:rPr>
              <a:t>ต้องเป็น ผู้ที่มี ความเชี่ยวชาญด้านเทคนิคโดยเฉพาะ </a:t>
            </a:r>
            <a:endParaRPr lang="en-US" sz="2800" b="1" dirty="0" smtClean="0">
              <a:latin typeface="Angsana New" pitchFamily="18" charset="-34"/>
              <a:cs typeface="Angsana New" pitchFamily="18" charset="-34"/>
            </a:endParaRPr>
          </a:p>
          <a:p>
            <a:r>
              <a:rPr lang="th-TH" sz="3200" b="1" dirty="0" smtClean="0">
                <a:latin typeface="Angsana New" pitchFamily="18" charset="-34"/>
                <a:cs typeface="Angsana New" pitchFamily="18" charset="-34"/>
              </a:rPr>
              <a:t>มีอัตรา</a:t>
            </a:r>
            <a:r>
              <a:rPr lang="th-TH" sz="3200" b="1" dirty="0">
                <a:latin typeface="Angsana New" pitchFamily="18" charset="-34"/>
                <a:cs typeface="Angsana New" pitchFamily="18" charset="-34"/>
              </a:rPr>
              <a:t>ค่าตอบแทนราย</a:t>
            </a:r>
            <a:r>
              <a:rPr lang="th-TH" sz="3200" b="1" dirty="0" smtClean="0">
                <a:latin typeface="Angsana New" pitchFamily="18" charset="-34"/>
                <a:cs typeface="Angsana New" pitchFamily="18" charset="-34"/>
              </a:rPr>
              <a:t>ปีประมาณ </a:t>
            </a:r>
            <a:r>
              <a:rPr lang="th-TH" sz="3200" b="1" dirty="0">
                <a:latin typeface="Angsana New" pitchFamily="18" charset="-34"/>
                <a:cs typeface="Angsana New" pitchFamily="18" charset="-34"/>
              </a:rPr>
              <a:t>$</a:t>
            </a:r>
            <a:r>
              <a:rPr lang="th-TH" sz="3200" b="1" dirty="0" smtClean="0">
                <a:latin typeface="Angsana New" pitchFamily="18" charset="-34"/>
                <a:cs typeface="Angsana New" pitchFamily="18" charset="-34"/>
              </a:rPr>
              <a:t>4</a:t>
            </a:r>
            <a:r>
              <a:rPr lang="en-US" sz="3200" b="1" dirty="0" smtClean="0">
                <a:latin typeface="Angsana New" pitchFamily="18" charset="-34"/>
                <a:cs typeface="Angsana New" pitchFamily="18" charset="-34"/>
              </a:rPr>
              <a:t>1</a:t>
            </a:r>
            <a:r>
              <a:rPr lang="th-TH" sz="3200" b="1" dirty="0" smtClean="0">
                <a:latin typeface="Angsana New" pitchFamily="18" charset="-34"/>
                <a:cs typeface="Angsana New" pitchFamily="18" charset="-34"/>
              </a:rPr>
              <a:t>,000 </a:t>
            </a:r>
            <a:r>
              <a:rPr lang="th-TH" sz="3200" b="1" dirty="0">
                <a:latin typeface="Angsana New" pitchFamily="18" charset="-34"/>
                <a:cs typeface="Angsana New" pitchFamily="18" charset="-34"/>
              </a:rPr>
              <a:t>ถึง $</a:t>
            </a:r>
            <a:r>
              <a:rPr lang="th-TH" sz="3200" b="1" dirty="0" smtClean="0">
                <a:latin typeface="Angsana New" pitchFamily="18" charset="-34"/>
                <a:cs typeface="Angsana New" pitchFamily="18" charset="-34"/>
              </a:rPr>
              <a:t>7</a:t>
            </a:r>
            <a:r>
              <a:rPr lang="en-US" sz="3200" b="1" dirty="0" smtClean="0">
                <a:latin typeface="Angsana New" pitchFamily="18" charset="-34"/>
                <a:cs typeface="Angsana New" pitchFamily="18" charset="-34"/>
              </a:rPr>
              <a:t>8</a:t>
            </a:r>
            <a:r>
              <a:rPr lang="th-TH" sz="3200" b="1" dirty="0" smtClean="0">
                <a:latin typeface="Angsana New" pitchFamily="18" charset="-34"/>
                <a:cs typeface="Angsana New" pitchFamily="18" charset="-34"/>
              </a:rPr>
              <a:t>,</a:t>
            </a:r>
            <a:r>
              <a:rPr lang="en-US" sz="3200" b="1" dirty="0" smtClean="0">
                <a:latin typeface="Angsana New" pitchFamily="18" charset="-34"/>
                <a:cs typeface="Angsana New" pitchFamily="18" charset="-34"/>
              </a:rPr>
              <a:t>0</a:t>
            </a:r>
            <a:r>
              <a:rPr lang="th-TH" sz="3200" b="1" dirty="0" smtClean="0">
                <a:latin typeface="Angsana New" pitchFamily="18" charset="-34"/>
                <a:cs typeface="Angsana New" pitchFamily="18" charset="-34"/>
              </a:rPr>
              <a:t>00 </a:t>
            </a:r>
            <a:endParaRPr lang="th-TH" sz="3200" b="1" dirty="0">
              <a:latin typeface="Angsana New" pitchFamily="18" charset="-34"/>
              <a:cs typeface="Angsana New" pitchFamily="18" charset="-34"/>
            </a:endParaRPr>
          </a:p>
        </p:txBody>
      </p:sp>
      <p:pic>
        <p:nvPicPr>
          <p:cNvPr id="5" name="Picture 4"/>
          <p:cNvPicPr>
            <a:picLocks noChangeAspect="1"/>
          </p:cNvPicPr>
          <p:nvPr/>
        </p:nvPicPr>
        <p:blipFill>
          <a:blip r:embed="rId3"/>
          <a:stretch>
            <a:fillRect/>
          </a:stretch>
        </p:blipFill>
        <p:spPr>
          <a:xfrm>
            <a:off x="8077200" y="2636477"/>
            <a:ext cx="2506985" cy="3263900"/>
          </a:xfrm>
          <a:prstGeom prst="rect">
            <a:avLst/>
          </a:prstGeom>
        </p:spPr>
      </p:pic>
    </p:spTree>
    <p:custDataLst>
      <p:tags r:id="rId1"/>
    </p:custDataLst>
    <p:extLst>
      <p:ext uri="{BB962C8B-B14F-4D97-AF65-F5344CB8AC3E}">
        <p14:creationId xmlns:p14="http://schemas.microsoft.com/office/powerpoint/2010/main" val="2227094671"/>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h-TH" sz="4000" dirty="0">
                <a:latin typeface="Angsana New" pitchFamily="18" charset="-34"/>
                <a:cs typeface="Angsana New" pitchFamily="18" charset="-34"/>
              </a:rPr>
              <a:t>มองไป</a:t>
            </a:r>
            <a:r>
              <a:rPr lang="th-TH" sz="4000" dirty="0" smtClean="0">
                <a:latin typeface="Angsana New" pitchFamily="18" charset="-34"/>
                <a:cs typeface="Angsana New" pitchFamily="18" charset="-34"/>
              </a:rPr>
              <a:t>ในอนาคต</a:t>
            </a:r>
            <a:r>
              <a:rPr lang="en-US" sz="4000" dirty="0">
                <a:latin typeface="Angsana New" pitchFamily="18" charset="-34"/>
                <a:cs typeface="Angsana New" pitchFamily="18" charset="-34"/>
              </a:rPr>
              <a:t/>
            </a:r>
            <a:br>
              <a:rPr lang="en-US" sz="4000" dirty="0">
                <a:latin typeface="Angsana New" pitchFamily="18" charset="-34"/>
                <a:cs typeface="Angsana New" pitchFamily="18" charset="-34"/>
              </a:rPr>
            </a:br>
            <a:r>
              <a:rPr lang="th-TH" sz="4000" dirty="0" smtClean="0">
                <a:latin typeface="Angsana New" pitchFamily="18" charset="-34"/>
                <a:cs typeface="Angsana New" pitchFamily="18" charset="-34"/>
              </a:rPr>
              <a:t>การแสดงผล</a:t>
            </a:r>
            <a:r>
              <a:rPr lang="th-TH" sz="4000" dirty="0">
                <a:latin typeface="Angsana New" pitchFamily="18" charset="-34"/>
                <a:cs typeface="Angsana New" pitchFamily="18" charset="-34"/>
              </a:rPr>
              <a:t>แบบ </a:t>
            </a:r>
            <a:r>
              <a:rPr lang="en-US" sz="4000" dirty="0" smtClean="0">
                <a:latin typeface="Angsana New" pitchFamily="18" charset="-34"/>
                <a:cs typeface="Angsana New" pitchFamily="18" charset="-34"/>
              </a:rPr>
              <a:t>AR</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6071" y="1676400"/>
            <a:ext cx="6647329" cy="4648200"/>
          </a:xfrm>
        </p:spPr>
        <p:txBody>
          <a:bodyPr>
            <a:normAutofit lnSpcReduction="10000"/>
          </a:bodyPr>
          <a:lstStyle/>
          <a:p>
            <a:r>
              <a:rPr lang="th-TH" sz="3200" b="1" dirty="0">
                <a:latin typeface="Angsana New" pitchFamily="18" charset="-34"/>
                <a:cs typeface="Angsana New" pitchFamily="18" charset="-34"/>
              </a:rPr>
              <a:t>การสวมใส่อุปกรณ์แสดงผลแบบ </a:t>
            </a:r>
            <a:r>
              <a:rPr lang="en-US" sz="3200" b="1" dirty="0">
                <a:latin typeface="Angsana New" pitchFamily="18" charset="-34"/>
                <a:cs typeface="Angsana New" pitchFamily="18" charset="-34"/>
              </a:rPr>
              <a:t>AR (augmented reality display) </a:t>
            </a:r>
            <a:r>
              <a:rPr lang="th-TH" sz="3200" b="1" dirty="0">
                <a:latin typeface="Angsana New" pitchFamily="18" charset="-34"/>
                <a:cs typeface="Angsana New" pitchFamily="18" charset="-34"/>
              </a:rPr>
              <a:t>จะเชื่อมโยงข้อมูลเข้ากับคอมพิวเตอร์และอินเทอร์เน็ตเพื่อทำให้คุณเห็นภาพและข้อมูลเพิ่มเติมออกมาตรงหน้าแบบทันทีทันใด</a:t>
            </a:r>
            <a:endParaRPr lang="en-US" sz="3200" b="1" dirty="0">
              <a:latin typeface="Angsana New" pitchFamily="18" charset="-34"/>
              <a:cs typeface="Angsana New" pitchFamily="18" charset="-34"/>
            </a:endParaRPr>
          </a:p>
          <a:p>
            <a:r>
              <a:rPr lang="th-TH" sz="3200" b="1" dirty="0">
                <a:latin typeface="Angsana New" pitchFamily="18" charset="-34"/>
                <a:cs typeface="Angsana New" pitchFamily="18" charset="-34"/>
              </a:rPr>
              <a:t>ได้รับงบประมาณอุดหนุน</a:t>
            </a:r>
            <a:r>
              <a:rPr lang="th-TH" sz="3200" b="1" dirty="0" smtClean="0">
                <a:latin typeface="Angsana New" pitchFamily="18" charset="-34"/>
                <a:cs typeface="Angsana New" pitchFamily="18" charset="-34"/>
              </a:rPr>
              <a:t>จากรัฐบาลในการ</a:t>
            </a:r>
            <a:r>
              <a:rPr lang="th-TH" sz="3200" b="1" dirty="0">
                <a:latin typeface="Angsana New" pitchFamily="18" charset="-34"/>
                <a:cs typeface="Angsana New" pitchFamily="18" charset="-34"/>
              </a:rPr>
              <a:t>ค้นคว้าเพื่อช่วยเหลือทหารและนักบิน</a:t>
            </a:r>
            <a:endParaRPr lang="en-US" sz="3200" b="1" dirty="0" smtClean="0">
              <a:latin typeface="Angsana New" pitchFamily="18" charset="-34"/>
              <a:cs typeface="Angsana New" pitchFamily="18" charset="-34"/>
            </a:endParaRPr>
          </a:p>
          <a:p>
            <a:r>
              <a:rPr lang="th-TH" sz="3200" b="1" dirty="0">
                <a:latin typeface="Angsana New" pitchFamily="18" charset="-34"/>
                <a:cs typeface="Angsana New" pitchFamily="18" charset="-34"/>
              </a:rPr>
              <a:t>โครงการวิจัยจาก </a:t>
            </a:r>
            <a:r>
              <a:rPr lang="en-US" sz="3200" b="1" dirty="0">
                <a:latin typeface="Angsana New" pitchFamily="18" charset="-34"/>
                <a:cs typeface="Angsana New" pitchFamily="18" charset="-34"/>
              </a:rPr>
              <a:t>Google </a:t>
            </a:r>
            <a:r>
              <a:rPr lang="th-TH" sz="3200" b="1" dirty="0">
                <a:latin typeface="Angsana New" pitchFamily="18" charset="-34"/>
                <a:cs typeface="Angsana New" pitchFamily="18" charset="-34"/>
              </a:rPr>
              <a:t>ชื่อ </a:t>
            </a:r>
            <a:r>
              <a:rPr lang="en-US" sz="3200" b="1" dirty="0">
                <a:latin typeface="Angsana New" pitchFamily="18" charset="-34"/>
                <a:cs typeface="Angsana New" pitchFamily="18" charset="-34"/>
              </a:rPr>
              <a:t>Project Glass</a:t>
            </a:r>
            <a:r>
              <a:rPr lang="th-TH" sz="3200" b="1" dirty="0">
                <a:latin typeface="Angsana New" pitchFamily="18" charset="-34"/>
                <a:cs typeface="Angsana New" pitchFamily="18" charset="-34"/>
              </a:rPr>
              <a:t> ซึ่งเป็นการสร้างแว่นตาต้นแบบที่ทดสอบการใช้งานโดยพนักงานของ </a:t>
            </a:r>
            <a:r>
              <a:rPr lang="en-US" sz="3200" b="1" dirty="0">
                <a:latin typeface="Angsana New" pitchFamily="18" charset="-34"/>
                <a:cs typeface="Angsana New" pitchFamily="18" charset="-34"/>
              </a:rPr>
              <a:t>Google</a:t>
            </a:r>
            <a:endParaRPr lang="th-TH" sz="3200" b="1" dirty="0" smtClean="0">
              <a:latin typeface="Angsana New" pitchFamily="18" charset="-34"/>
              <a:cs typeface="Angsana New" pitchFamily="18" charset="-34"/>
            </a:endParaRPr>
          </a:p>
          <a:p>
            <a:endParaRPr lang="en-US" dirty="0">
              <a:latin typeface="Angsana New" pitchFamily="18" charset="-34"/>
              <a:cs typeface="Angsana New" pitchFamily="18" charset="-34"/>
            </a:endParaRPr>
          </a:p>
        </p:txBody>
      </p:sp>
      <p:pic>
        <p:nvPicPr>
          <p:cNvPr id="5" name="Picture 4"/>
          <p:cNvPicPr>
            <a:picLocks noChangeAspect="1"/>
          </p:cNvPicPr>
          <p:nvPr/>
        </p:nvPicPr>
        <p:blipFill>
          <a:blip r:embed="rId3"/>
          <a:stretch>
            <a:fillRect/>
          </a:stretch>
        </p:blipFill>
        <p:spPr>
          <a:xfrm>
            <a:off x="8192220" y="2133600"/>
            <a:ext cx="3923580" cy="2749550"/>
          </a:xfrm>
          <a:prstGeom prst="rect">
            <a:avLst/>
          </a:prstGeom>
        </p:spPr>
      </p:pic>
    </p:spTree>
    <p:custDataLst>
      <p:tags r:id="rId1"/>
    </p:custDataLst>
    <p:extLst>
      <p:ext uri="{BB962C8B-B14F-4D97-AF65-F5344CB8AC3E}">
        <p14:creationId xmlns:p14="http://schemas.microsoft.com/office/powerpoint/2010/main" val="2055442331"/>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a:latin typeface="Angsana New" pitchFamily="18" charset="-34"/>
                <a:cs typeface="Angsana New" pitchFamily="18" charset="-34"/>
              </a:rPr>
              <a:t>แบบทดสอบปลายเปิด</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6071" y="1752600"/>
            <a:ext cx="10228729" cy="4308938"/>
          </a:xfrm>
        </p:spPr>
        <p:txBody>
          <a:bodyPr>
            <a:normAutofit lnSpcReduction="10000"/>
          </a:bodyPr>
          <a:lstStyle/>
          <a:p>
            <a:pPr marL="457200" lvl="0" indent="-457200">
              <a:buFont typeface="+mj-lt"/>
              <a:buAutoNum type="arabicPeriod"/>
              <a:defRPr/>
            </a:pPr>
            <a:r>
              <a:rPr lang="th-TH" sz="3200" b="1" dirty="0" smtClean="0">
                <a:latin typeface="Angsana New" pitchFamily="18" charset="-34"/>
                <a:cs typeface="Angsana New" pitchFamily="18" charset="-34"/>
              </a:rPr>
              <a:t>บอก</a:t>
            </a:r>
            <a:r>
              <a:rPr lang="th-TH" sz="3200" b="1" dirty="0">
                <a:latin typeface="Angsana New" pitchFamily="18" charset="-34"/>
                <a:cs typeface="Angsana New" pitchFamily="18" charset="-34"/>
              </a:rPr>
              <a:t>ความหมายของการรับเข้าและอุปกรณ์รับเข้า</a:t>
            </a:r>
            <a:endParaRPr lang="en-US" sz="3200" b="1" dirty="0">
              <a:latin typeface="Angsana New" pitchFamily="18" charset="-34"/>
              <a:cs typeface="Angsana New" pitchFamily="18" charset="-34"/>
            </a:endParaRPr>
          </a:p>
          <a:p>
            <a:pPr marL="457200" indent="-457200">
              <a:buFont typeface="+mj-lt"/>
              <a:buAutoNum type="arabicPeriod"/>
              <a:defRPr/>
            </a:pPr>
            <a:endParaRPr lang="en-US" sz="3200" b="1" dirty="0" smtClean="0">
              <a:latin typeface="Angsana New" pitchFamily="18" charset="-34"/>
              <a:cs typeface="Angsana New" pitchFamily="18" charset="-34"/>
            </a:endParaRPr>
          </a:p>
          <a:p>
            <a:pPr marL="457200" lvl="0" indent="-457200">
              <a:buFont typeface="+mj-lt"/>
              <a:buAutoNum type="arabicPeriod"/>
              <a:defRPr/>
            </a:pPr>
            <a:r>
              <a:rPr lang="th-TH" sz="3200" b="1" dirty="0">
                <a:latin typeface="Angsana New" pitchFamily="18" charset="-34"/>
                <a:cs typeface="Angsana New" pitchFamily="18" charset="-34"/>
              </a:rPr>
              <a:t>อธิบายความแตกต่างของคีย์บอร์ดแต่ละชนิด การชี้ การสแกน การบันทึกภาพ และอุปกรณ์รับเสียง</a:t>
            </a:r>
            <a:endParaRPr lang="en-US" sz="3200" b="1" dirty="0">
              <a:latin typeface="Angsana New" pitchFamily="18" charset="-34"/>
              <a:cs typeface="Angsana New" pitchFamily="18" charset="-34"/>
            </a:endParaRPr>
          </a:p>
          <a:p>
            <a:pPr marL="457200" indent="-457200">
              <a:buFont typeface="+mj-lt"/>
              <a:buAutoNum type="arabicPeriod"/>
              <a:defRPr/>
            </a:pPr>
            <a:endParaRPr lang="en-US" sz="3200" b="1" dirty="0">
              <a:latin typeface="Angsana New" pitchFamily="18" charset="-34"/>
              <a:cs typeface="Angsana New" pitchFamily="18" charset="-34"/>
            </a:endParaRPr>
          </a:p>
          <a:p>
            <a:pPr marL="457200" lvl="0" indent="-457200">
              <a:buFont typeface="+mj-lt"/>
              <a:buAutoNum type="arabicPeriod"/>
              <a:defRPr/>
            </a:pPr>
            <a:r>
              <a:rPr lang="th-TH" sz="3200" b="1" dirty="0">
                <a:latin typeface="Angsana New" pitchFamily="18" charset="-34"/>
                <a:cs typeface="Angsana New" pitchFamily="18" charset="-34"/>
              </a:rPr>
              <a:t>บอกความหมายของการส่งออกและอุปกรณ์ส่งออก</a:t>
            </a:r>
            <a:endParaRPr lang="en-US" sz="3200" b="1" dirty="0">
              <a:latin typeface="Angsana New" pitchFamily="18" charset="-34"/>
              <a:cs typeface="Angsana New" pitchFamily="18" charset="-34"/>
            </a:endParaRPr>
          </a:p>
          <a:p>
            <a:pPr marL="457200" indent="-457200">
              <a:buFont typeface="+mj-lt"/>
              <a:buAutoNum type="arabicPeriod"/>
              <a:defRPr/>
            </a:pPr>
            <a:endParaRPr lang="en-US" sz="3200" b="1" dirty="0" smtClean="0">
              <a:latin typeface="Angsana New" pitchFamily="18" charset="-34"/>
              <a:cs typeface="Angsana New" pitchFamily="18" charset="-34"/>
            </a:endParaRPr>
          </a:p>
          <a:p>
            <a:pPr marL="457200" lvl="0" indent="-457200">
              <a:buFont typeface="+mj-lt"/>
              <a:buAutoNum type="arabicPeriod"/>
              <a:defRPr/>
            </a:pPr>
            <a:r>
              <a:rPr lang="th-TH" sz="3200" b="1" dirty="0">
                <a:latin typeface="Angsana New" pitchFamily="18" charset="-34"/>
                <a:cs typeface="Angsana New" pitchFamily="18" charset="-34"/>
              </a:rPr>
              <a:t>อธิบายคุณลักษณะและความแตกต่างของจอภาพและเครื่องพิมพ์แต่ละประเภท</a:t>
            </a:r>
            <a:endParaRPr lang="en-US" sz="3200" b="1" dirty="0">
              <a:latin typeface="Angsana New" pitchFamily="18" charset="-34"/>
              <a:cs typeface="Angsana New" pitchFamily="18" charset="-34"/>
            </a:endParaRPr>
          </a:p>
          <a:p>
            <a:pPr marL="457200" indent="-457200">
              <a:buFont typeface="+mj-lt"/>
              <a:buAutoNum type="arabicPeriod"/>
              <a:defRPr/>
            </a:pPr>
            <a:endParaRPr lang="en-US" dirty="0">
              <a:latin typeface="Angsana New" pitchFamily="18" charset="-34"/>
              <a:cs typeface="Angsana New" pitchFamily="18" charset="-34"/>
            </a:endParaRPr>
          </a:p>
          <a:p>
            <a:pPr marL="0" indent="0">
              <a:buNone/>
              <a:defRPr/>
            </a:pPr>
            <a:endParaRPr lang="en-US" dirty="0">
              <a:latin typeface="Angsana New" pitchFamily="18" charset="-34"/>
              <a:cs typeface="Angsana New" pitchFamily="18" charset="-34"/>
            </a:endParaRPr>
          </a:p>
          <a:p>
            <a:endParaRPr lang="en-US"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25358289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th-TH" sz="4000" dirty="0">
                <a:latin typeface="Angsana New" pitchFamily="18" charset="-34"/>
                <a:cs typeface="Angsana New" pitchFamily="18" charset="-34"/>
              </a:rPr>
              <a:t>วัตถุประสงค์</a:t>
            </a:r>
            <a:br>
              <a:rPr lang="th-TH" sz="4000" dirty="0">
                <a:latin typeface="Angsana New" pitchFamily="18" charset="-34"/>
                <a:cs typeface="Angsana New" pitchFamily="18" charset="-34"/>
              </a:rPr>
            </a:br>
            <a:r>
              <a:rPr lang="th-TH" sz="4000" dirty="0">
                <a:latin typeface="Angsana New" pitchFamily="18" charset="-34"/>
                <a:cs typeface="Angsana New" pitchFamily="18" charset="-34"/>
              </a:rPr>
              <a:t>หลังจากศึกษาบทนี้ คุณ</a:t>
            </a:r>
            <a:r>
              <a:rPr lang="th-TH" sz="4000" dirty="0" smtClean="0">
                <a:latin typeface="Angsana New" pitchFamily="18" charset="-34"/>
                <a:cs typeface="Angsana New" pitchFamily="18" charset="-34"/>
              </a:rPr>
              <a:t>สามารถ</a:t>
            </a:r>
            <a:endParaRPr lang="en-US" sz="4000" dirty="0">
              <a:latin typeface="Angsana New" pitchFamily="18" charset="-34"/>
              <a:cs typeface="Angsana New" pitchFamily="18" charset="-34"/>
            </a:endParaRPr>
          </a:p>
        </p:txBody>
      </p:sp>
      <p:sp>
        <p:nvSpPr>
          <p:cNvPr id="6" name="Content Placeholder 5"/>
          <p:cNvSpPr>
            <a:spLocks noGrp="1"/>
          </p:cNvSpPr>
          <p:nvPr>
            <p:ph idx="1"/>
          </p:nvPr>
        </p:nvSpPr>
        <p:spPr>
          <a:xfrm>
            <a:off x="1506071" y="1676400"/>
            <a:ext cx="10000129" cy="4308938"/>
          </a:xfrm>
        </p:spPr>
        <p:txBody>
          <a:bodyPr>
            <a:noAutofit/>
          </a:bodyPr>
          <a:lstStyle/>
          <a:p>
            <a:pPr marL="514350" lvl="0" indent="-514350">
              <a:buFont typeface="+mj-lt"/>
              <a:buAutoNum type="arabicPeriod" startAt="7"/>
            </a:pPr>
            <a:r>
              <a:rPr lang="th-TH" sz="3200" b="1" dirty="0" smtClean="0">
                <a:latin typeface="Angsana New" pitchFamily="18" charset="-34"/>
                <a:cs typeface="Angsana New" pitchFamily="18" charset="-34"/>
              </a:rPr>
              <a:t>บอก</a:t>
            </a:r>
            <a:r>
              <a:rPr lang="th-TH" sz="3200" b="1" dirty="0">
                <a:latin typeface="Angsana New" pitchFamily="18" charset="-34"/>
                <a:cs typeface="Angsana New" pitchFamily="18" charset="-34"/>
              </a:rPr>
              <a:t>ความแตกต่างของหน้าจอแสดงผลแต่ละชนิด  </a:t>
            </a:r>
            <a:endParaRPr lang="en-US" sz="3200" b="1" dirty="0">
              <a:latin typeface="Angsana New" pitchFamily="18" charset="-34"/>
              <a:cs typeface="Angsana New" pitchFamily="18" charset="-34"/>
            </a:endParaRPr>
          </a:p>
          <a:p>
            <a:pPr marL="457200" lvl="0" indent="-457200">
              <a:buFont typeface="+mj-lt"/>
              <a:buAutoNum type="arabicPeriod" startAt="7"/>
            </a:pPr>
            <a:r>
              <a:rPr lang="th-TH" sz="3200" b="1" dirty="0">
                <a:latin typeface="Angsana New" pitchFamily="18" charset="-34"/>
                <a:cs typeface="Angsana New" pitchFamily="18" charset="-34"/>
              </a:rPr>
              <a:t>อธิบายคุณสมบัติของเครื่องพิมพ์แต่ละชนิด</a:t>
            </a:r>
            <a:endParaRPr lang="en-US" sz="3200" b="1" dirty="0">
              <a:latin typeface="Angsana New" pitchFamily="18" charset="-34"/>
              <a:cs typeface="Angsana New" pitchFamily="18" charset="-34"/>
            </a:endParaRPr>
          </a:p>
          <a:p>
            <a:pPr marL="457200" lvl="0" indent="-457200">
              <a:buFont typeface="+mj-lt"/>
              <a:buAutoNum type="arabicPeriod" startAt="7"/>
            </a:pPr>
            <a:r>
              <a:rPr lang="th-TH" sz="3200" b="1" dirty="0">
                <a:latin typeface="Angsana New" pitchFamily="18" charset="-34"/>
                <a:cs typeface="Angsana New" pitchFamily="18" charset="-34"/>
              </a:rPr>
              <a:t>บอกความแตกต่างระหว่างอุปกรณ์รู้จำเสียงและอุปกรณ์รู้จำภาพ</a:t>
            </a:r>
            <a:endParaRPr lang="en-US" sz="3200" b="1" dirty="0">
              <a:latin typeface="Angsana New" pitchFamily="18" charset="-34"/>
              <a:cs typeface="Angsana New" pitchFamily="18" charset="-34"/>
            </a:endParaRPr>
          </a:p>
          <a:p>
            <a:pPr marL="457200" lvl="0" indent="-457200">
              <a:buFont typeface="+mj-lt"/>
              <a:buAutoNum type="arabicPeriod" startAt="7"/>
            </a:pPr>
            <a:r>
              <a:rPr lang="th-TH" sz="3200" b="1" dirty="0">
                <a:latin typeface="Angsana New" pitchFamily="18" charset="-34"/>
                <a:cs typeface="Angsana New" pitchFamily="18" charset="-34"/>
              </a:rPr>
              <a:t>อธิบายเกี่ยวกับอุปกรณ์ที่รวมทั้งอุปกรณ์รับเข้าและอุปกรณ์ส่งออกเข้าด้วยกัน เช่น อุปกรณ์มัลติฟังก์ชัน อินเทอร์เน็ตเทเลโฟน  หมวกเสมือนจริงและถุงมือสัมผัส</a:t>
            </a:r>
            <a:endParaRPr lang="en-US" sz="3200" b="1" dirty="0">
              <a:latin typeface="Angsana New" pitchFamily="18" charset="-34"/>
              <a:cs typeface="Angsana New" pitchFamily="18" charset="-34"/>
            </a:endParaRPr>
          </a:p>
          <a:p>
            <a:pPr marL="457200" lvl="0" indent="-457200">
              <a:buFont typeface="+mj-lt"/>
              <a:buAutoNum type="arabicPeriod" startAt="7"/>
            </a:pPr>
            <a:r>
              <a:rPr lang="th-TH" sz="3200" b="1" dirty="0">
                <a:latin typeface="Angsana New" pitchFamily="18" charset="-34"/>
                <a:cs typeface="Angsana New" pitchFamily="18" charset="-34"/>
              </a:rPr>
              <a:t>อธิบายการยศาสตร์และบอกแนวทางการลดผลกระทบที่อาจจะเกิดกับร่างกายมนุษย์</a:t>
            </a:r>
            <a:endParaRPr lang="en-US" sz="3200" b="1" dirty="0">
              <a:latin typeface="Angsana New" pitchFamily="18" charset="-34"/>
              <a:cs typeface="Angsana New" pitchFamily="18" charset="-34"/>
            </a:endParaRPr>
          </a:p>
          <a:p>
            <a:pPr marL="0" indent="0">
              <a:buNone/>
            </a:pPr>
            <a:endParaRPr lang="en-US" sz="3200" dirty="0" smtClean="0">
              <a:latin typeface="Angsana New" pitchFamily="18" charset="-34"/>
              <a:cs typeface="Angsana New" pitchFamily="18" charset="-34"/>
            </a:endParaRPr>
          </a:p>
          <a:p>
            <a:endParaRPr lang="en-US" sz="3200"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3020570608"/>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a:latin typeface="Angsana New" pitchFamily="18" charset="-34"/>
                <a:cs typeface="Angsana New" pitchFamily="18" charset="-34"/>
              </a:rPr>
              <a:t>แบบทดสอบ</a:t>
            </a:r>
            <a:r>
              <a:rPr lang="th-TH" sz="4000" dirty="0" smtClean="0">
                <a:latin typeface="Angsana New" pitchFamily="18" charset="-34"/>
                <a:cs typeface="Angsana New" pitchFamily="18" charset="-34"/>
              </a:rPr>
              <a:t>ปลายเปิด (ต่อ)</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6071" y="1828800"/>
            <a:ext cx="9508175" cy="4308938"/>
          </a:xfrm>
        </p:spPr>
        <p:txBody>
          <a:bodyPr>
            <a:normAutofit/>
          </a:bodyPr>
          <a:lstStyle/>
          <a:p>
            <a:pPr marL="457200" lvl="0" indent="-457200">
              <a:buFont typeface="+mj-lt"/>
              <a:buAutoNum type="arabicPeriod" startAt="5"/>
            </a:pPr>
            <a:r>
              <a:rPr lang="th-TH" sz="3200" b="1" dirty="0">
                <a:latin typeface="Angsana New" pitchFamily="18" charset="-34"/>
                <a:cs typeface="Angsana New" pitchFamily="18" charset="-34"/>
              </a:rPr>
              <a:t>อธิบายเกี่ยวกับอุปกรณ์ส่งออกที่ใช้</a:t>
            </a:r>
            <a:r>
              <a:rPr lang="th-TH" sz="3200" b="1" dirty="0" err="1" smtClean="0">
                <a:latin typeface="Angsana New" pitchFamily="18" charset="-34"/>
                <a:cs typeface="Angsana New" pitchFamily="18" charset="-34"/>
              </a:rPr>
              <a:t>เทคโนโลยีบลูธูท</a:t>
            </a:r>
            <a:endParaRPr lang="th-TH" sz="3200" b="1" dirty="0" smtClean="0">
              <a:latin typeface="Angsana New" pitchFamily="18" charset="-34"/>
              <a:cs typeface="Angsana New" pitchFamily="18" charset="-34"/>
            </a:endParaRPr>
          </a:p>
          <a:p>
            <a:pPr marL="457200" lvl="0" indent="-457200">
              <a:buFont typeface="+mj-lt"/>
              <a:buAutoNum type="arabicPeriod" startAt="5"/>
            </a:pPr>
            <a:endParaRPr lang="en-US" sz="3200" b="1" dirty="0">
              <a:latin typeface="Angsana New" pitchFamily="18" charset="-34"/>
              <a:cs typeface="Angsana New" pitchFamily="18" charset="-34"/>
            </a:endParaRPr>
          </a:p>
          <a:p>
            <a:pPr marL="457200" lvl="0" indent="-457200">
              <a:buFont typeface="+mj-lt"/>
              <a:buAutoNum type="arabicPeriod" startAt="5"/>
            </a:pPr>
            <a:r>
              <a:rPr lang="th-TH" sz="3200" b="1" dirty="0">
                <a:latin typeface="Angsana New" pitchFamily="18" charset="-34"/>
                <a:cs typeface="Angsana New" pitchFamily="18" charset="-34"/>
              </a:rPr>
              <a:t>อภิปรายการรวมอุปกรณ์รับเข้าและส่งออกที่เรียกว่าอุปกรณ์มัลติฟังก์ชัน  อินเทอร์เน็ตเทเลโฟน  หมวกความจริงเสมือนและถุงมือ</a:t>
            </a:r>
            <a:r>
              <a:rPr lang="th-TH" sz="3200" b="1" dirty="0" smtClean="0">
                <a:latin typeface="Angsana New" pitchFamily="18" charset="-34"/>
                <a:cs typeface="Angsana New" pitchFamily="18" charset="-34"/>
              </a:rPr>
              <a:t>สัมผัส</a:t>
            </a:r>
          </a:p>
          <a:p>
            <a:pPr marL="457200" lvl="0" indent="-457200">
              <a:buFont typeface="+mj-lt"/>
              <a:buAutoNum type="arabicPeriod" startAt="5"/>
            </a:pPr>
            <a:endParaRPr lang="en-US" sz="3200" b="1" dirty="0">
              <a:latin typeface="Angsana New" pitchFamily="18" charset="-34"/>
              <a:cs typeface="Angsana New" pitchFamily="18" charset="-34"/>
            </a:endParaRPr>
          </a:p>
          <a:p>
            <a:pPr marL="457200" lvl="0" indent="-457200">
              <a:buFont typeface="+mj-lt"/>
              <a:buAutoNum type="arabicPeriod" startAt="5"/>
            </a:pPr>
            <a:r>
              <a:rPr lang="th-TH" sz="3200" b="1" dirty="0">
                <a:latin typeface="Angsana New" pitchFamily="18" charset="-34"/>
                <a:cs typeface="Angsana New" pitchFamily="18" charset="-34"/>
              </a:rPr>
              <a:t>บอกความหมายของการยศาสตร์  อธิบายถึงการลดผลกระทบที่เกิดกับร่างกาย</a:t>
            </a:r>
            <a:r>
              <a:rPr lang="en-US" sz="3200" b="1" dirty="0">
                <a:latin typeface="Angsana New" pitchFamily="18" charset="-34"/>
                <a:cs typeface="Angsana New" pitchFamily="18" charset="-34"/>
              </a:rPr>
              <a:t>  </a:t>
            </a:r>
            <a:r>
              <a:rPr lang="th-TH" sz="3200" b="1" dirty="0">
                <a:latin typeface="Angsana New" pitchFamily="18" charset="-34"/>
                <a:cs typeface="Angsana New" pitchFamily="18" charset="-34"/>
              </a:rPr>
              <a:t>และอภิปรายเกี่ยวกับการออกแบบเครื่องคอมพิวเตอร์แบบพกพา</a:t>
            </a:r>
            <a:endParaRPr lang="en-US" sz="3200" b="1" dirty="0">
              <a:latin typeface="Angsana New" pitchFamily="18" charset="-34"/>
              <a:cs typeface="Angsana New" pitchFamily="18" charset="-34"/>
            </a:endParaRPr>
          </a:p>
          <a:p>
            <a:pPr marL="457200" indent="-457200">
              <a:buFont typeface="+mj-lt"/>
              <a:buAutoNum type="arabicPeriod" startAt="5"/>
              <a:defRPr/>
            </a:pPr>
            <a:endParaRPr lang="th-TH" dirty="0" smtClean="0">
              <a:latin typeface="Angsana New" pitchFamily="18" charset="-34"/>
              <a:cs typeface="Angsana New" pitchFamily="18" charset="-34"/>
            </a:endParaRPr>
          </a:p>
          <a:p>
            <a:pPr marL="457200" indent="-457200">
              <a:buFont typeface="+mj-lt"/>
              <a:buAutoNum type="arabicPeriod" startAt="5"/>
              <a:defRPr/>
            </a:pPr>
            <a:endParaRPr lang="en-US" dirty="0" smtClean="0">
              <a:latin typeface="Angsana New" pitchFamily="18" charset="-34"/>
              <a:cs typeface="Angsana New" pitchFamily="18" charset="-34"/>
            </a:endParaRPr>
          </a:p>
          <a:p>
            <a:pPr marL="457200" indent="-457200">
              <a:buFont typeface="+mj-lt"/>
              <a:buAutoNum type="arabicPeriod" startAt="5"/>
              <a:defRPr/>
            </a:pPr>
            <a:endParaRPr lang="en-US"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9856743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a:latin typeface="Angsana New" pitchFamily="18" charset="-34"/>
                <a:cs typeface="Angsana New" pitchFamily="18" charset="-34"/>
              </a:rPr>
              <a:t>บทนำ</a:t>
            </a:r>
            <a:endParaRPr lang="en-US" sz="4000" dirty="0">
              <a:latin typeface="Angsana New" pitchFamily="18" charset="-34"/>
              <a:cs typeface="Angsana New" pitchFamily="18" charset="-34"/>
            </a:endParaRPr>
          </a:p>
        </p:txBody>
      </p:sp>
      <p:sp>
        <p:nvSpPr>
          <p:cNvPr id="3" name="Content Placeholder 2"/>
          <p:cNvSpPr>
            <a:spLocks noGrp="1"/>
          </p:cNvSpPr>
          <p:nvPr>
            <p:ph type="body" sz="quarter" idx="13"/>
          </p:nvPr>
        </p:nvSpPr>
        <p:spPr>
          <a:xfrm>
            <a:off x="1506071" y="1676400"/>
            <a:ext cx="7858330" cy="4522788"/>
          </a:xfrm>
          <a:prstGeom prst="rect">
            <a:avLst/>
          </a:prstGeom>
        </p:spPr>
        <p:txBody>
          <a:bodyPr>
            <a:normAutofit/>
          </a:bodyPr>
          <a:lstStyle/>
          <a:p>
            <a:pPr marL="273050" indent="-273050">
              <a:tabLst>
                <a:tab pos="273050" algn="l"/>
              </a:tabLst>
            </a:pPr>
            <a:r>
              <a:rPr lang="th-TH" sz="3200" b="1" dirty="0">
                <a:latin typeface="Angsana New" pitchFamily="18" charset="-34"/>
                <a:cs typeface="Angsana New" pitchFamily="18" charset="-34"/>
              </a:rPr>
              <a:t>คุณเคย</a:t>
            </a:r>
            <a:r>
              <a:rPr lang="th-TH" sz="3200" b="1" dirty="0" smtClean="0">
                <a:latin typeface="Angsana New" pitchFamily="18" charset="-34"/>
                <a:cs typeface="Angsana New" pitchFamily="18" charset="-34"/>
              </a:rPr>
              <a:t>สงสัยไหมว่า</a:t>
            </a:r>
            <a:r>
              <a:rPr lang="th-TH" sz="3200" b="1" dirty="0">
                <a:latin typeface="Angsana New" pitchFamily="18" charset="-34"/>
                <a:cs typeface="Angsana New" pitchFamily="18" charset="-34"/>
              </a:rPr>
              <a:t>สารสนเทศเข้าไปในคอมพิวเตอร์และออกมาแสดงผ่านหน้าจอได้อย่างไร</a:t>
            </a:r>
          </a:p>
          <a:p>
            <a:pPr lvl="1"/>
            <a:r>
              <a:rPr lang="th-TH" sz="2800" b="1" dirty="0">
                <a:latin typeface="Angsana New" pitchFamily="18" charset="-34"/>
                <a:cs typeface="Angsana New" pitchFamily="18" charset="-34"/>
              </a:rPr>
              <a:t>อุปกรณ์รับเข้าจะแปลงสิ่งที่มนุษย์เข้าใจให้อยู่ในรูปแบบ</a:t>
            </a:r>
          </a:p>
          <a:p>
            <a:pPr lvl="1">
              <a:buNone/>
            </a:pPr>
            <a:r>
              <a:rPr lang="th-TH" sz="2800" b="1" dirty="0">
                <a:latin typeface="Angsana New" pitchFamily="18" charset="-34"/>
                <a:cs typeface="Angsana New" pitchFamily="18" charset="-34"/>
              </a:rPr>
              <a:t>	ที่หน่วยระบบเข้าใจและสามารถประมวลผลได้ </a:t>
            </a:r>
          </a:p>
          <a:p>
            <a:pPr lvl="1"/>
            <a:r>
              <a:rPr lang="th-TH" sz="2800" b="1" dirty="0">
                <a:latin typeface="Angsana New" pitchFamily="18" charset="-34"/>
                <a:cs typeface="Angsana New" pitchFamily="18" charset="-34"/>
              </a:rPr>
              <a:t>อุปกรณ์ส่งออกจะแปลงผลลัพธ์ที่ได้จากคอมพิวเตอร์ </a:t>
            </a:r>
          </a:p>
          <a:p>
            <a:pPr lvl="1">
              <a:buNone/>
            </a:pPr>
            <a:r>
              <a:rPr lang="th-TH" sz="2800" b="1" dirty="0">
                <a:latin typeface="Angsana New" pitchFamily="18" charset="-34"/>
                <a:cs typeface="Angsana New" pitchFamily="18" charset="-34"/>
              </a:rPr>
              <a:t>	โดยจะแปลงข้อมูลที่ผ่านการประมวลผลจากหน่วยระบบ</a:t>
            </a:r>
          </a:p>
          <a:p>
            <a:pPr lvl="1">
              <a:buNone/>
            </a:pPr>
            <a:r>
              <a:rPr lang="th-TH" sz="2800" b="1" dirty="0">
                <a:latin typeface="Angsana New" pitchFamily="18" charset="-34"/>
                <a:cs typeface="Angsana New" pitchFamily="18" charset="-34"/>
              </a:rPr>
              <a:t>	ให้อยู่ในรูปแบบที่มนุษย์เข้าใจได้ </a:t>
            </a:r>
          </a:p>
          <a:p>
            <a:endParaRPr lang="en-US" dirty="0">
              <a:latin typeface="Angsana New" pitchFamily="18" charset="-34"/>
              <a:cs typeface="Angsana New" pitchFamily="18" charset="-34"/>
            </a:endParaRPr>
          </a:p>
        </p:txBody>
      </p:sp>
      <p:pic>
        <p:nvPicPr>
          <p:cNvPr id="5" name="Picture 4"/>
          <p:cNvPicPr>
            <a:picLocks noChangeAspect="1"/>
          </p:cNvPicPr>
          <p:nvPr/>
        </p:nvPicPr>
        <p:blipFill>
          <a:blip r:embed="rId3"/>
          <a:stretch>
            <a:fillRect/>
          </a:stretch>
        </p:blipFill>
        <p:spPr>
          <a:xfrm>
            <a:off x="8915400" y="2667000"/>
            <a:ext cx="2361736" cy="3302000"/>
          </a:xfrm>
          <a:prstGeom prst="rect">
            <a:avLst/>
          </a:prstGeom>
        </p:spPr>
      </p:pic>
    </p:spTree>
    <p:custDataLst>
      <p:tags r:id="rId1"/>
    </p:custDataLst>
    <p:extLst>
      <p:ext uri="{BB962C8B-B14F-4D97-AF65-F5344CB8AC3E}">
        <p14:creationId xmlns:p14="http://schemas.microsoft.com/office/powerpoint/2010/main" val="2254365128"/>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th-TH" sz="4000" dirty="0">
                <a:latin typeface="Angsana New" pitchFamily="18" charset="-34"/>
                <a:cs typeface="Angsana New" pitchFamily="18" charset="-34"/>
              </a:rPr>
              <a:t>การรับเข้าคืออะไร </a:t>
            </a:r>
            <a:endParaRPr lang="en-US" sz="4000" dirty="0">
              <a:latin typeface="Angsana New" pitchFamily="18" charset="-34"/>
              <a:cs typeface="Angsana New" pitchFamily="18" charset="-34"/>
            </a:endParaRPr>
          </a:p>
        </p:txBody>
      </p:sp>
      <p:sp>
        <p:nvSpPr>
          <p:cNvPr id="7" name="Content Placeholder 6"/>
          <p:cNvSpPr>
            <a:spLocks noGrp="1"/>
          </p:cNvSpPr>
          <p:nvPr>
            <p:ph idx="1"/>
          </p:nvPr>
        </p:nvSpPr>
        <p:spPr>
          <a:xfrm>
            <a:off x="1506071" y="1828800"/>
            <a:ext cx="9508175" cy="4308938"/>
          </a:xfrm>
        </p:spPr>
        <p:txBody>
          <a:bodyPr>
            <a:normAutofit fontScale="92500" lnSpcReduction="20000"/>
          </a:bodyPr>
          <a:lstStyle/>
          <a:p>
            <a:pPr>
              <a:tabLst>
                <a:tab pos="274320" algn="l"/>
              </a:tabLst>
              <a:defRPr/>
            </a:pPr>
            <a:r>
              <a:rPr lang="th-TH" sz="3500" b="1" dirty="0">
                <a:latin typeface="Angsana New" pitchFamily="18" charset="-34"/>
                <a:cs typeface="Angsana New" pitchFamily="18" charset="-34"/>
              </a:rPr>
              <a:t>ข้อมูลหรือชุดคำสั่งที่ถูกใช้โดยคอมพิวเตอร์ </a:t>
            </a:r>
          </a:p>
          <a:p>
            <a:pPr>
              <a:tabLst>
                <a:tab pos="274320" algn="l"/>
              </a:tabLst>
              <a:defRPr/>
            </a:pPr>
            <a:r>
              <a:rPr lang="th-TH" sz="3500" b="1" dirty="0">
                <a:latin typeface="Angsana New" pitchFamily="18" charset="-34"/>
                <a:cs typeface="Angsana New" pitchFamily="18" charset="-34"/>
              </a:rPr>
              <a:t>อุปกรณ์รับเข้าจะช่วยแปลงข้อมูลให้อยู่รูปแบบที่หน่วยระบบสามารถประมวลผล</a:t>
            </a:r>
            <a:r>
              <a:rPr lang="th-TH" sz="3500" b="1" dirty="0" smtClean="0">
                <a:latin typeface="Angsana New" pitchFamily="18" charset="-34"/>
                <a:cs typeface="Angsana New" pitchFamily="18" charset="-34"/>
              </a:rPr>
              <a:t>ได้</a:t>
            </a:r>
          </a:p>
          <a:p>
            <a:pPr>
              <a:tabLst>
                <a:tab pos="274320" algn="l"/>
              </a:tabLst>
              <a:defRPr/>
            </a:pPr>
            <a:r>
              <a:rPr lang="th-TH" sz="3500" b="1" dirty="0">
                <a:latin typeface="Angsana New" pitchFamily="18" charset="-34"/>
                <a:cs typeface="Angsana New" pitchFamily="18" charset="-34"/>
              </a:rPr>
              <a:t>อุปกรณ์รับเข้ามีดังนี้ : </a:t>
            </a:r>
          </a:p>
          <a:p>
            <a:pPr lvl="1">
              <a:tabLst>
                <a:tab pos="274320" algn="l"/>
              </a:tabLst>
              <a:defRPr/>
            </a:pPr>
            <a:r>
              <a:rPr lang="th-TH" sz="3000" b="1" dirty="0" smtClean="0">
                <a:latin typeface="Angsana New" pitchFamily="18" charset="-34"/>
                <a:cs typeface="Angsana New" pitchFamily="18" charset="-34"/>
              </a:rPr>
              <a:t>คีย์บอร์ด</a:t>
            </a:r>
          </a:p>
          <a:p>
            <a:pPr lvl="1">
              <a:tabLst>
                <a:tab pos="274320" algn="l"/>
              </a:tabLst>
              <a:defRPr/>
            </a:pPr>
            <a:r>
              <a:rPr lang="th-TH" sz="3000" b="1" dirty="0" smtClean="0">
                <a:latin typeface="Angsana New" pitchFamily="18" charset="-34"/>
                <a:cs typeface="Angsana New" pitchFamily="18" charset="-34"/>
              </a:rPr>
              <a:t>เมาส์</a:t>
            </a:r>
            <a:endParaRPr lang="th-TH" sz="3000" b="1" dirty="0">
              <a:latin typeface="Angsana New" pitchFamily="18" charset="-34"/>
              <a:cs typeface="Angsana New" pitchFamily="18" charset="-34"/>
            </a:endParaRPr>
          </a:p>
          <a:p>
            <a:pPr lvl="1">
              <a:tabLst>
                <a:tab pos="274320" algn="l"/>
              </a:tabLst>
              <a:defRPr/>
            </a:pPr>
            <a:r>
              <a:rPr lang="th-TH" sz="3000" b="1" dirty="0">
                <a:latin typeface="Angsana New" pitchFamily="18" charset="-34"/>
                <a:cs typeface="Angsana New" pitchFamily="18" charset="-34"/>
              </a:rPr>
              <a:t>อุปกรณ์</a:t>
            </a:r>
            <a:r>
              <a:rPr lang="th-TH" sz="3000" b="1" dirty="0" smtClean="0">
                <a:latin typeface="Angsana New" pitchFamily="18" charset="-34"/>
                <a:cs typeface="Angsana New" pitchFamily="18" charset="-34"/>
              </a:rPr>
              <a:t>ชี้</a:t>
            </a:r>
          </a:p>
          <a:p>
            <a:pPr lvl="1">
              <a:defRPr/>
            </a:pPr>
            <a:r>
              <a:rPr lang="th-TH" sz="3000" b="1" dirty="0" smtClean="0">
                <a:latin typeface="Angsana New" pitchFamily="18" charset="-34"/>
                <a:cs typeface="Angsana New" pitchFamily="18" charset="-34"/>
              </a:rPr>
              <a:t>เครื่อง</a:t>
            </a:r>
            <a:r>
              <a:rPr lang="th-TH" sz="3000" b="1" dirty="0">
                <a:latin typeface="Angsana New" pitchFamily="18" charset="-34"/>
                <a:cs typeface="Angsana New" pitchFamily="18" charset="-34"/>
              </a:rPr>
              <a:t>สแกน </a:t>
            </a:r>
          </a:p>
          <a:p>
            <a:pPr lvl="1">
              <a:defRPr/>
            </a:pPr>
            <a:r>
              <a:rPr lang="th-TH" sz="3000" b="1" dirty="0" smtClean="0">
                <a:latin typeface="Angsana New" pitchFamily="18" charset="-34"/>
                <a:cs typeface="Angsana New" pitchFamily="18" charset="-34"/>
              </a:rPr>
              <a:t>อุปกรณ์จับภาพ </a:t>
            </a:r>
          </a:p>
          <a:p>
            <a:pPr lvl="1">
              <a:defRPr/>
            </a:pPr>
            <a:r>
              <a:rPr lang="th-TH" sz="3000" b="1" dirty="0" smtClean="0">
                <a:latin typeface="Angsana New" pitchFamily="18" charset="-34"/>
                <a:cs typeface="Angsana New" pitchFamily="18" charset="-34"/>
              </a:rPr>
              <a:t>อุปกรณ์</a:t>
            </a:r>
            <a:r>
              <a:rPr lang="th-TH" sz="3000" b="1" dirty="0">
                <a:latin typeface="Angsana New" pitchFamily="18" charset="-34"/>
                <a:cs typeface="Angsana New" pitchFamily="18" charset="-34"/>
              </a:rPr>
              <a:t>รับเสียง</a:t>
            </a:r>
          </a:p>
          <a:p>
            <a:pPr lvl="1"/>
            <a:endParaRPr lang="en-US"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1706507866"/>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smtClean="0">
                <a:latin typeface="Angsana New" pitchFamily="18" charset="-34"/>
                <a:cs typeface="Angsana New" pitchFamily="18" charset="-34"/>
              </a:rPr>
              <a:t>คีย์บอร์ด</a:t>
            </a:r>
            <a:endParaRPr lang="en-US" sz="4000" dirty="0">
              <a:latin typeface="Angsana New" pitchFamily="18" charset="-34"/>
              <a:cs typeface="Angsana New" pitchFamily="18" charset="-34"/>
            </a:endParaRPr>
          </a:p>
        </p:txBody>
      </p:sp>
      <p:sp>
        <p:nvSpPr>
          <p:cNvPr id="3" name="Content Placeholder 2"/>
          <p:cNvSpPr>
            <a:spLocks noGrp="1"/>
          </p:cNvSpPr>
          <p:nvPr>
            <p:ph idx="1"/>
          </p:nvPr>
        </p:nvSpPr>
        <p:spPr>
          <a:xfrm>
            <a:off x="1506070" y="1665697"/>
            <a:ext cx="9508175" cy="1922136"/>
          </a:xfrm>
        </p:spPr>
        <p:txBody>
          <a:bodyPr>
            <a:noAutofit/>
          </a:bodyPr>
          <a:lstStyle/>
          <a:p>
            <a:r>
              <a:rPr lang="th-TH" sz="3200" b="1" dirty="0">
                <a:latin typeface="Angsana New" pitchFamily="18" charset="-34"/>
                <a:cs typeface="Angsana New" pitchFamily="18" charset="-34"/>
              </a:rPr>
              <a:t>คีย์บอร์ด</a:t>
            </a:r>
          </a:p>
          <a:p>
            <a:pPr lvl="1"/>
            <a:r>
              <a:rPr lang="th-TH" sz="2800" b="1" dirty="0">
                <a:latin typeface="Angsana New" pitchFamily="18" charset="-34"/>
                <a:cs typeface="Angsana New" pitchFamily="18" charset="-34"/>
              </a:rPr>
              <a:t>คีย์บอร์ดแบบดั้งเดิม </a:t>
            </a:r>
          </a:p>
          <a:p>
            <a:pPr lvl="1"/>
            <a:r>
              <a:rPr lang="th-TH" sz="2800" b="1" dirty="0">
                <a:latin typeface="Angsana New" pitchFamily="18" charset="-34"/>
                <a:cs typeface="Angsana New" pitchFamily="18" charset="-34"/>
              </a:rPr>
              <a:t>คีย์บอร์ด</a:t>
            </a:r>
            <a:r>
              <a:rPr lang="th-TH" sz="2800" b="1" dirty="0" err="1">
                <a:latin typeface="Angsana New" pitchFamily="18" charset="-34"/>
                <a:cs typeface="Angsana New" pitchFamily="18" charset="-34"/>
              </a:rPr>
              <a:t>แล็ปท็</a:t>
            </a:r>
            <a:r>
              <a:rPr lang="th-TH" sz="2800" b="1" dirty="0">
                <a:latin typeface="Angsana New" pitchFamily="18" charset="-34"/>
                <a:cs typeface="Angsana New" pitchFamily="18" charset="-34"/>
              </a:rPr>
              <a:t>อป  </a:t>
            </a:r>
          </a:p>
          <a:p>
            <a:pPr lvl="1"/>
            <a:r>
              <a:rPr lang="th-TH" sz="2800" b="1" dirty="0">
                <a:latin typeface="Angsana New" pitchFamily="18" charset="-34"/>
                <a:cs typeface="Angsana New" pitchFamily="18" charset="-34"/>
              </a:rPr>
              <a:t>คีย์บอร์ดแบบเสมือน  </a:t>
            </a:r>
          </a:p>
          <a:p>
            <a:pPr lvl="1"/>
            <a:r>
              <a:rPr lang="th-TH" sz="2800" b="1" dirty="0">
                <a:latin typeface="Angsana New" pitchFamily="18" charset="-34"/>
                <a:cs typeface="Angsana New" pitchFamily="18" charset="-34"/>
              </a:rPr>
              <a:t>คีย์บอร์ดขนาดเล็ก </a:t>
            </a:r>
          </a:p>
          <a:p>
            <a:endParaRPr lang="en-US" sz="3200" dirty="0">
              <a:latin typeface="Angsana New" pitchFamily="18" charset="-34"/>
              <a:cs typeface="Angsana New" pitchFamily="18" charset="-34"/>
            </a:endParaRPr>
          </a:p>
        </p:txBody>
      </p:sp>
      <p:pic>
        <p:nvPicPr>
          <p:cNvPr id="6" name="Picture 5" descr="Screen Clipping"/>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178" t="2859" r="1431"/>
          <a:stretch/>
        </p:blipFill>
        <p:spPr>
          <a:xfrm>
            <a:off x="1061093" y="4571625"/>
            <a:ext cx="3064146" cy="1524000"/>
          </a:xfrm>
          <a:prstGeom prst="rect">
            <a:avLst/>
          </a:prstGeom>
        </p:spPr>
      </p:pic>
      <p:grpSp>
        <p:nvGrpSpPr>
          <p:cNvPr id="13" name="Group 12"/>
          <p:cNvGrpSpPr/>
          <p:nvPr/>
        </p:nvGrpSpPr>
        <p:grpSpPr>
          <a:xfrm>
            <a:off x="5483761" y="3886200"/>
            <a:ext cx="1552792" cy="1307307"/>
            <a:chOff x="5483761" y="3886200"/>
            <a:chExt cx="1552792" cy="1307307"/>
          </a:xfrm>
        </p:grpSpPr>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761" y="3886200"/>
              <a:ext cx="1552792" cy="1076475"/>
            </a:xfrm>
            <a:prstGeom prst="rect">
              <a:avLst/>
            </a:prstGeom>
          </p:spPr>
        </p:pic>
        <p:sp>
          <p:nvSpPr>
            <p:cNvPr id="9" name="TextBox 8"/>
            <p:cNvSpPr txBox="1"/>
            <p:nvPr/>
          </p:nvSpPr>
          <p:spPr>
            <a:xfrm>
              <a:off x="5483761" y="4962675"/>
              <a:ext cx="1552792" cy="230832"/>
            </a:xfrm>
            <a:prstGeom prst="rect">
              <a:avLst/>
            </a:prstGeom>
            <a:noFill/>
          </p:spPr>
          <p:txBody>
            <a:bodyPr wrap="square" rtlCol="0">
              <a:spAutoFit/>
            </a:bodyPr>
            <a:lstStyle/>
            <a:p>
              <a:pPr algn="ctr"/>
              <a:r>
                <a:rPr lang="en-US" sz="900" dirty="0" smtClean="0"/>
                <a:t>Laptop keyboard</a:t>
              </a:r>
              <a:endParaRPr lang="en-US" sz="900" dirty="0"/>
            </a:p>
          </p:txBody>
        </p:sp>
      </p:grpSp>
      <p:grpSp>
        <p:nvGrpSpPr>
          <p:cNvPr id="14" name="Group 13"/>
          <p:cNvGrpSpPr/>
          <p:nvPr/>
        </p:nvGrpSpPr>
        <p:grpSpPr>
          <a:xfrm>
            <a:off x="7693378" y="4962675"/>
            <a:ext cx="1552792" cy="1248366"/>
            <a:chOff x="7693378" y="4962675"/>
            <a:chExt cx="1552792" cy="1248366"/>
          </a:xfrm>
        </p:grpSpPr>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6200" y="4962675"/>
              <a:ext cx="1533739" cy="1057423"/>
            </a:xfrm>
            <a:prstGeom prst="rect">
              <a:avLst/>
            </a:prstGeom>
          </p:spPr>
        </p:pic>
        <p:sp>
          <p:nvSpPr>
            <p:cNvPr id="11" name="TextBox 10"/>
            <p:cNvSpPr txBox="1"/>
            <p:nvPr/>
          </p:nvSpPr>
          <p:spPr>
            <a:xfrm>
              <a:off x="7693378" y="5980209"/>
              <a:ext cx="1552792" cy="230832"/>
            </a:xfrm>
            <a:prstGeom prst="rect">
              <a:avLst/>
            </a:prstGeom>
            <a:noFill/>
          </p:spPr>
          <p:txBody>
            <a:bodyPr wrap="square" rtlCol="0">
              <a:spAutoFit/>
            </a:bodyPr>
            <a:lstStyle/>
            <a:p>
              <a:pPr algn="ctr"/>
              <a:r>
                <a:rPr lang="en-US" sz="900" dirty="0" smtClean="0"/>
                <a:t>Virtual keyboard</a:t>
              </a:r>
              <a:endParaRPr lang="en-US" sz="900" dirty="0"/>
            </a:p>
          </p:txBody>
        </p:sp>
      </p:grpSp>
      <p:grpSp>
        <p:nvGrpSpPr>
          <p:cNvPr id="15" name="Group 14"/>
          <p:cNvGrpSpPr/>
          <p:nvPr/>
        </p:nvGrpSpPr>
        <p:grpSpPr>
          <a:xfrm>
            <a:off x="10237848" y="3890963"/>
            <a:ext cx="1552792" cy="2374256"/>
            <a:chOff x="10237848" y="3890963"/>
            <a:chExt cx="1552792" cy="2374256"/>
          </a:xfrm>
        </p:grpSpPr>
        <p:pic>
          <p:nvPicPr>
            <p:cNvPr id="5" name="Picture 4"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52138" y="3890963"/>
              <a:ext cx="1524213" cy="2143424"/>
            </a:xfrm>
            <a:prstGeom prst="rect">
              <a:avLst/>
            </a:prstGeom>
          </p:spPr>
        </p:pic>
        <p:sp>
          <p:nvSpPr>
            <p:cNvPr id="12" name="TextBox 11"/>
            <p:cNvSpPr txBox="1"/>
            <p:nvPr/>
          </p:nvSpPr>
          <p:spPr>
            <a:xfrm>
              <a:off x="10237848" y="6034387"/>
              <a:ext cx="1552792" cy="230832"/>
            </a:xfrm>
            <a:prstGeom prst="rect">
              <a:avLst/>
            </a:prstGeom>
            <a:noFill/>
          </p:spPr>
          <p:txBody>
            <a:bodyPr wrap="square" rtlCol="0">
              <a:spAutoFit/>
            </a:bodyPr>
            <a:lstStyle/>
            <a:p>
              <a:pPr algn="ctr"/>
              <a:r>
                <a:rPr lang="en-US" sz="900" dirty="0" smtClean="0"/>
                <a:t>Thumb keyboard</a:t>
              </a:r>
              <a:endParaRPr lang="en-US" sz="900" dirty="0"/>
            </a:p>
          </p:txBody>
        </p:sp>
      </p:grpSp>
    </p:spTree>
    <p:custDataLst>
      <p:tags r:id="rId1"/>
    </p:custDataLst>
    <p:extLst>
      <p:ext uri="{BB962C8B-B14F-4D97-AF65-F5344CB8AC3E}">
        <p14:creationId xmlns:p14="http://schemas.microsoft.com/office/powerpoint/2010/main" val="9806383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a:latin typeface="Angsana New" pitchFamily="18" charset="-34"/>
                <a:cs typeface="Angsana New" pitchFamily="18" charset="-34"/>
              </a:rPr>
              <a:t>อุปกรณ์</a:t>
            </a:r>
            <a:r>
              <a:rPr lang="th-TH" sz="4000" dirty="0" smtClean="0">
                <a:latin typeface="Angsana New" pitchFamily="18" charset="-34"/>
                <a:cs typeface="Angsana New" pitchFamily="18" charset="-34"/>
              </a:rPr>
              <a:t>ชี้</a:t>
            </a:r>
            <a:endParaRPr lang="en-US" sz="4000" dirty="0">
              <a:latin typeface="Angsana New" pitchFamily="18" charset="-34"/>
              <a:cs typeface="Angsana New" pitchFamily="18" charset="-34"/>
            </a:endParaRPr>
          </a:p>
        </p:txBody>
      </p:sp>
      <p:graphicFrame>
        <p:nvGraphicFramePr>
          <p:cNvPr id="5" name="Diagram 4"/>
          <p:cNvGraphicFramePr/>
          <p:nvPr>
            <p:extLst>
              <p:ext uri="{D42A27DB-BD31-4B8C-83A1-F6EECF244321}">
                <p14:modId xmlns:p14="http://schemas.microsoft.com/office/powerpoint/2010/main" val="2436233721"/>
              </p:ext>
            </p:extLst>
          </p:nvPr>
        </p:nvGraphicFramePr>
        <p:xfrm>
          <a:off x="3611069" y="1600200"/>
          <a:ext cx="82296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1752600" y="1905000"/>
            <a:ext cx="2297424" cy="1384995"/>
          </a:xfrm>
          <a:prstGeom prst="rect">
            <a:avLst/>
          </a:prstGeom>
          <a:noFill/>
        </p:spPr>
        <p:txBody>
          <a:bodyPr wrap="none" rtlCol="0">
            <a:spAutoFit/>
          </a:bodyPr>
          <a:lstStyle/>
          <a:p>
            <a:r>
              <a:rPr lang="th-TH" sz="2800" b="1" i="1" dirty="0" smtClean="0">
                <a:solidFill>
                  <a:schemeClr val="accent1"/>
                </a:solidFill>
                <a:latin typeface="Angsana New" pitchFamily="18" charset="-34"/>
                <a:cs typeface="Angsana New" pitchFamily="18" charset="-34"/>
              </a:rPr>
              <a:t>เมาส์</a:t>
            </a:r>
            <a:r>
              <a:rPr lang="th-TH" sz="2800" b="1" i="1" dirty="0">
                <a:solidFill>
                  <a:schemeClr val="accent1"/>
                </a:solidFill>
                <a:latin typeface="Angsana New" pitchFamily="18" charset="-34"/>
                <a:cs typeface="Angsana New" pitchFamily="18" charset="-34"/>
              </a:rPr>
              <a:t>แบบใช้แสง </a:t>
            </a:r>
            <a:endParaRPr lang="en-US" sz="2800" b="1" i="1" dirty="0">
              <a:solidFill>
                <a:schemeClr val="accent1"/>
              </a:solidFill>
              <a:latin typeface="Angsana New" pitchFamily="18" charset="-34"/>
              <a:cs typeface="Angsana New" pitchFamily="18" charset="-34"/>
            </a:endParaRPr>
          </a:p>
          <a:p>
            <a:r>
              <a:rPr lang="th-TH" sz="2800" b="1" i="1" dirty="0">
                <a:solidFill>
                  <a:schemeClr val="accent1"/>
                </a:solidFill>
                <a:latin typeface="Angsana New" pitchFamily="18" charset="-34"/>
                <a:cs typeface="Angsana New" pitchFamily="18" charset="-34"/>
              </a:rPr>
              <a:t>เมาส์แบบกลไกไร้สาย</a:t>
            </a:r>
            <a:endParaRPr lang="en-US" sz="2800" b="1" i="1" dirty="0">
              <a:solidFill>
                <a:schemeClr val="accent1"/>
              </a:solidFill>
              <a:latin typeface="Angsana New" pitchFamily="18" charset="-34"/>
              <a:cs typeface="Angsana New" pitchFamily="18" charset="-34"/>
            </a:endParaRPr>
          </a:p>
          <a:p>
            <a:endParaRPr lang="en-US" sz="2800" b="1" i="1" dirty="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1679523698"/>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a:latin typeface="Angsana New" pitchFamily="18" charset="-34"/>
                <a:cs typeface="Angsana New" pitchFamily="18" charset="-34"/>
              </a:rPr>
              <a:t>อุปกรณ์</a:t>
            </a:r>
            <a:r>
              <a:rPr lang="th-TH" sz="4000" dirty="0" smtClean="0">
                <a:latin typeface="Angsana New" pitchFamily="18" charset="-34"/>
                <a:cs typeface="Angsana New" pitchFamily="18" charset="-34"/>
              </a:rPr>
              <a:t>ชี้ </a:t>
            </a:r>
            <a:r>
              <a:rPr lang="en-US" sz="4000" dirty="0" smtClean="0">
                <a:latin typeface="Angsana New" pitchFamily="18" charset="-34"/>
                <a:cs typeface="Angsana New" pitchFamily="18" charset="-34"/>
              </a:rPr>
              <a:t>(</a:t>
            </a:r>
            <a:r>
              <a:rPr lang="th-TH" sz="4000" dirty="0" smtClean="0">
                <a:latin typeface="Angsana New" pitchFamily="18" charset="-34"/>
                <a:cs typeface="Angsana New" pitchFamily="18" charset="-34"/>
              </a:rPr>
              <a:t>ต่อ</a:t>
            </a:r>
            <a:r>
              <a:rPr lang="en-US" sz="4000" dirty="0" smtClean="0">
                <a:latin typeface="Angsana New" pitchFamily="18" charset="-34"/>
                <a:cs typeface="Angsana New" pitchFamily="18" charset="-34"/>
              </a:rPr>
              <a:t>) </a:t>
            </a:r>
            <a:endParaRPr lang="en-US" sz="4000" dirty="0">
              <a:latin typeface="Angsana New" pitchFamily="18" charset="-34"/>
              <a:cs typeface="Angsana New" pitchFamily="18" charset="-34"/>
            </a:endParaRPr>
          </a:p>
        </p:txBody>
      </p:sp>
      <p:sp>
        <p:nvSpPr>
          <p:cNvPr id="5" name="Rectangle 4"/>
          <p:cNvSpPr/>
          <p:nvPr/>
        </p:nvSpPr>
        <p:spPr>
          <a:xfrm>
            <a:off x="1519517" y="1600200"/>
            <a:ext cx="7052553" cy="4557940"/>
          </a:xfrm>
          <a:prstGeom prst="rect">
            <a:avLst/>
          </a:prstGeom>
        </p:spPr>
        <p:txBody>
          <a:bodyPr/>
          <a:lstStyle/>
          <a:p>
            <a:pPr lvl="0"/>
            <a:endParaRPr lang="en-US" sz="2400" dirty="0">
              <a:solidFill>
                <a:schemeClr val="tx1"/>
              </a:solidFill>
            </a:endParaRPr>
          </a:p>
        </p:txBody>
      </p:sp>
      <p:pic>
        <p:nvPicPr>
          <p:cNvPr id="9" name="Picture 8"/>
          <p:cNvPicPr>
            <a:picLocks noChangeAspect="1"/>
          </p:cNvPicPr>
          <p:nvPr/>
        </p:nvPicPr>
        <p:blipFill>
          <a:blip r:embed="rId4"/>
          <a:stretch>
            <a:fillRect/>
          </a:stretch>
        </p:blipFill>
        <p:spPr>
          <a:xfrm>
            <a:off x="1752600" y="4343400"/>
            <a:ext cx="1590377" cy="1828800"/>
          </a:xfrm>
          <a:prstGeom prst="rect">
            <a:avLst/>
          </a:prstGeom>
        </p:spPr>
      </p:pic>
      <p:pic>
        <p:nvPicPr>
          <p:cNvPr id="10" name="Picture 9"/>
          <p:cNvPicPr>
            <a:picLocks noChangeAspect="1"/>
          </p:cNvPicPr>
          <p:nvPr/>
        </p:nvPicPr>
        <p:blipFill>
          <a:blip r:embed="rId5"/>
          <a:stretch>
            <a:fillRect/>
          </a:stretch>
        </p:blipFill>
        <p:spPr>
          <a:xfrm>
            <a:off x="3934482" y="4343400"/>
            <a:ext cx="1677733" cy="1828800"/>
          </a:xfrm>
          <a:prstGeom prst="rect">
            <a:avLst/>
          </a:prstGeom>
        </p:spPr>
      </p:pic>
      <p:pic>
        <p:nvPicPr>
          <p:cNvPr id="11" name="Picture 10"/>
          <p:cNvPicPr>
            <a:picLocks noChangeAspect="1"/>
          </p:cNvPicPr>
          <p:nvPr/>
        </p:nvPicPr>
        <p:blipFill>
          <a:blip r:embed="rId6"/>
          <a:stretch>
            <a:fillRect/>
          </a:stretch>
        </p:blipFill>
        <p:spPr>
          <a:xfrm>
            <a:off x="5963079" y="4648200"/>
            <a:ext cx="1682496" cy="1481107"/>
          </a:xfrm>
          <a:prstGeom prst="rect">
            <a:avLst/>
          </a:prstGeom>
        </p:spPr>
      </p:pic>
      <p:pic>
        <p:nvPicPr>
          <p:cNvPr id="12" name="Picture 11"/>
          <p:cNvPicPr>
            <a:picLocks noChangeAspect="1"/>
          </p:cNvPicPr>
          <p:nvPr/>
        </p:nvPicPr>
        <p:blipFill>
          <a:blip r:embed="rId7"/>
          <a:stretch>
            <a:fillRect/>
          </a:stretch>
        </p:blipFill>
        <p:spPr>
          <a:xfrm>
            <a:off x="8157203" y="4793570"/>
            <a:ext cx="1682496" cy="550662"/>
          </a:xfrm>
          <a:prstGeom prst="rect">
            <a:avLst/>
          </a:prstGeom>
        </p:spPr>
      </p:pic>
      <p:pic>
        <p:nvPicPr>
          <p:cNvPr id="13" name="Picture 12"/>
          <p:cNvPicPr>
            <a:picLocks noChangeAspect="1"/>
          </p:cNvPicPr>
          <p:nvPr/>
        </p:nvPicPr>
        <p:blipFill>
          <a:blip r:embed="rId8"/>
          <a:stretch>
            <a:fillRect/>
          </a:stretch>
        </p:blipFill>
        <p:spPr>
          <a:xfrm>
            <a:off x="10439400" y="4329340"/>
            <a:ext cx="1339043" cy="1828800"/>
          </a:xfrm>
          <a:prstGeom prst="rect">
            <a:avLst/>
          </a:prstGeom>
        </p:spPr>
      </p:pic>
      <p:sp>
        <p:nvSpPr>
          <p:cNvPr id="15" name="Rectangle 14"/>
          <p:cNvSpPr/>
          <p:nvPr/>
        </p:nvSpPr>
        <p:spPr>
          <a:xfrm>
            <a:off x="1549575" y="1600200"/>
            <a:ext cx="6096000" cy="2554545"/>
          </a:xfrm>
          <a:prstGeom prst="rect">
            <a:avLst/>
          </a:prstGeom>
        </p:spPr>
        <p:txBody>
          <a:bodyPr>
            <a:spAutoFit/>
          </a:bodyPr>
          <a:lstStyle/>
          <a:p>
            <a:pPr marL="285750" indent="-285750">
              <a:buFont typeface="Arial" panose="020B0604020202020204" pitchFamily="34" charset="0"/>
              <a:buChar char="•"/>
            </a:pPr>
            <a:r>
              <a:rPr lang="th-TH" sz="3200" b="1" dirty="0" err="1" smtClean="0">
                <a:latin typeface="Angsana New" pitchFamily="18" charset="-34"/>
                <a:cs typeface="Angsana New" pitchFamily="18" charset="-34"/>
              </a:rPr>
              <a:t>จอยสติ๊ก</a:t>
            </a:r>
            <a:endParaRPr lang="en-US" sz="3200" b="1" dirty="0" smtClean="0">
              <a:latin typeface="Angsana New" pitchFamily="18" charset="-34"/>
              <a:cs typeface="Angsana New" pitchFamily="18" charset="-34"/>
            </a:endParaRPr>
          </a:p>
          <a:p>
            <a:pPr marL="285750" indent="-285750">
              <a:buFont typeface="Arial" panose="020B0604020202020204" pitchFamily="34" charset="0"/>
              <a:buChar char="•"/>
            </a:pPr>
            <a:r>
              <a:rPr lang="th-TH" sz="3200" b="1" dirty="0">
                <a:latin typeface="Angsana New" pitchFamily="18" charset="-34"/>
                <a:cs typeface="Angsana New" pitchFamily="18" charset="-34"/>
              </a:rPr>
              <a:t>แผงควบคุมการ</a:t>
            </a:r>
            <a:r>
              <a:rPr lang="th-TH" sz="3200" b="1" dirty="0" smtClean="0">
                <a:latin typeface="Angsana New" pitchFamily="18" charset="-34"/>
                <a:cs typeface="Angsana New" pitchFamily="18" charset="-34"/>
              </a:rPr>
              <a:t>เต้น </a:t>
            </a:r>
            <a:endParaRPr lang="en-US" sz="3200" b="1" dirty="0" smtClean="0">
              <a:latin typeface="Angsana New" pitchFamily="18" charset="-34"/>
              <a:cs typeface="Angsana New" pitchFamily="18" charset="-34"/>
            </a:endParaRPr>
          </a:p>
          <a:p>
            <a:pPr marL="285750" indent="-285750">
              <a:buFont typeface="Arial" panose="020B0604020202020204" pitchFamily="34" charset="0"/>
              <a:buChar char="•"/>
            </a:pPr>
            <a:r>
              <a:rPr lang="th-TH" sz="3200" b="1" dirty="0" smtClean="0">
                <a:latin typeface="Angsana New" pitchFamily="18" charset="-34"/>
                <a:cs typeface="Angsana New" pitchFamily="18" charset="-34"/>
              </a:rPr>
              <a:t>แผ่นเกม</a:t>
            </a:r>
            <a:endParaRPr lang="en-US" sz="3200" b="1" dirty="0" smtClean="0">
              <a:latin typeface="Angsana New" pitchFamily="18" charset="-34"/>
              <a:cs typeface="Angsana New" pitchFamily="18" charset="-34"/>
            </a:endParaRPr>
          </a:p>
          <a:p>
            <a:pPr marL="285750" indent="-285750">
              <a:buFont typeface="Arial" panose="020B0604020202020204" pitchFamily="34" charset="0"/>
              <a:buChar char="•"/>
            </a:pPr>
            <a:r>
              <a:rPr lang="th-TH" sz="3200" b="1" dirty="0">
                <a:latin typeface="Angsana New" pitchFamily="18" charset="-34"/>
                <a:cs typeface="Angsana New" pitchFamily="18" charset="-34"/>
              </a:rPr>
              <a:t>อุปกรณ์ตรวจจับความเคลื่อนไหว </a:t>
            </a:r>
            <a:endParaRPr lang="en-US" sz="3200" b="1" dirty="0" smtClean="0">
              <a:latin typeface="Angsana New" pitchFamily="18" charset="-34"/>
              <a:cs typeface="Angsana New" pitchFamily="18" charset="-34"/>
            </a:endParaRPr>
          </a:p>
          <a:p>
            <a:pPr marL="285750" indent="-285750">
              <a:buFont typeface="Arial" panose="020B0604020202020204" pitchFamily="34" charset="0"/>
              <a:buChar char="•"/>
            </a:pPr>
            <a:r>
              <a:rPr lang="th-TH" sz="3200" b="1" dirty="0" err="1">
                <a:latin typeface="Angsana New" pitchFamily="18" charset="-34"/>
                <a:cs typeface="Angsana New" pitchFamily="18" charset="-34"/>
              </a:rPr>
              <a:t>สไตลัส</a:t>
            </a:r>
            <a:r>
              <a:rPr lang="th-TH" sz="3200" b="1" dirty="0">
                <a:latin typeface="Angsana New" pitchFamily="18" charset="-34"/>
                <a:cs typeface="Angsana New" pitchFamily="18" charset="-34"/>
              </a:rPr>
              <a:t> </a:t>
            </a:r>
            <a:endParaRPr lang="en-US" sz="3200" b="1" dirty="0" smtClean="0">
              <a:latin typeface="Angsana New" pitchFamily="18" charset="-34"/>
              <a:cs typeface="Angsana New" pitchFamily="18" charset="-34"/>
            </a:endParaRPr>
          </a:p>
        </p:txBody>
      </p:sp>
    </p:spTree>
    <p:custDataLst>
      <p:tags r:id="rId1"/>
    </p:custDataLst>
    <p:extLst>
      <p:ext uri="{BB962C8B-B14F-4D97-AF65-F5344CB8AC3E}">
        <p14:creationId xmlns:p14="http://schemas.microsoft.com/office/powerpoint/2010/main" val="15897203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sz="4000" dirty="0">
                <a:latin typeface="Angsana New" pitchFamily="18" charset="-34"/>
                <a:cs typeface="Angsana New" pitchFamily="18" charset="-34"/>
              </a:rPr>
              <a:t>เครื่องสแกน</a:t>
            </a:r>
            <a:endParaRPr lang="en-US" sz="4000" dirty="0">
              <a:latin typeface="Angsana New" pitchFamily="18" charset="-34"/>
              <a:cs typeface="Angsana New" pitchFamily="18" charset="-34"/>
            </a:endParaRPr>
          </a:p>
        </p:txBody>
      </p:sp>
      <p:sp>
        <p:nvSpPr>
          <p:cNvPr id="4" name="Text Placeholder 3"/>
          <p:cNvSpPr>
            <a:spLocks noGrp="1"/>
          </p:cNvSpPr>
          <p:nvPr>
            <p:ph type="body" sz="quarter" idx="13"/>
          </p:nvPr>
        </p:nvSpPr>
        <p:spPr>
          <a:xfrm>
            <a:off x="1506071" y="1716117"/>
            <a:ext cx="4138960" cy="4522788"/>
          </a:xfrm>
          <a:prstGeom prst="rect">
            <a:avLst/>
          </a:prstGeom>
        </p:spPr>
        <p:txBody>
          <a:bodyPr>
            <a:normAutofit/>
          </a:bodyPr>
          <a:lstStyle/>
          <a:p>
            <a:r>
              <a:rPr lang="th-TH" sz="3200" b="1" dirty="0">
                <a:latin typeface="Angsana New" pitchFamily="18" charset="-34"/>
                <a:cs typeface="Angsana New" pitchFamily="18" charset="-34"/>
              </a:rPr>
              <a:t>ออปติคอลสแกนเนอร์ </a:t>
            </a:r>
          </a:p>
          <a:p>
            <a:pPr lvl="1"/>
            <a:r>
              <a:rPr lang="th-TH" sz="2800" b="1" dirty="0">
                <a:latin typeface="Angsana New" pitchFamily="18" charset="-34"/>
                <a:cs typeface="Angsana New" pitchFamily="18" charset="-34"/>
              </a:rPr>
              <a:t>แบบแท่นนอน (</a:t>
            </a:r>
            <a:r>
              <a:rPr lang="en-US" sz="2800" b="1" dirty="0">
                <a:latin typeface="Angsana New" pitchFamily="18" charset="-34"/>
                <a:cs typeface="Angsana New" pitchFamily="18" charset="-34"/>
              </a:rPr>
              <a:t>Flatbed scanners)</a:t>
            </a:r>
          </a:p>
          <a:p>
            <a:pPr lvl="1"/>
            <a:r>
              <a:rPr lang="th-TH" sz="2800" b="1" dirty="0">
                <a:latin typeface="Angsana New" pitchFamily="18" charset="-34"/>
                <a:cs typeface="Angsana New" pitchFamily="18" charset="-34"/>
              </a:rPr>
              <a:t>แบบสแกนเอกสาร (</a:t>
            </a:r>
            <a:r>
              <a:rPr lang="en-US" sz="2800" b="1" dirty="0">
                <a:latin typeface="Angsana New" pitchFamily="18" charset="-34"/>
                <a:cs typeface="Angsana New" pitchFamily="18" charset="-34"/>
              </a:rPr>
              <a:t>Document scanners)</a:t>
            </a:r>
          </a:p>
          <a:p>
            <a:pPr lvl="1"/>
            <a:r>
              <a:rPr lang="th-TH" sz="2800" b="1" dirty="0">
                <a:latin typeface="Angsana New" pitchFamily="18" charset="-34"/>
                <a:cs typeface="Angsana New" pitchFamily="18" charset="-34"/>
              </a:rPr>
              <a:t>แบบพกพา (</a:t>
            </a:r>
            <a:r>
              <a:rPr lang="en-US" sz="2800" b="1" dirty="0">
                <a:latin typeface="Angsana New" pitchFamily="18" charset="-34"/>
                <a:cs typeface="Angsana New" pitchFamily="18" charset="-34"/>
              </a:rPr>
              <a:t>Portable scanners)</a:t>
            </a:r>
            <a:endParaRPr lang="th-TH" sz="2800" b="1" dirty="0" smtClean="0">
              <a:latin typeface="Angsana New" pitchFamily="18" charset="-34"/>
              <a:cs typeface="Angsana New" pitchFamily="18" charset="-34"/>
            </a:endParaRPr>
          </a:p>
          <a:p>
            <a:r>
              <a:rPr lang="th-TH" sz="3200" b="1" dirty="0">
                <a:latin typeface="Angsana New" pitchFamily="18" charset="-34"/>
                <a:cs typeface="Angsana New" pitchFamily="18" charset="-34"/>
              </a:rPr>
              <a:t>เครื่องอ่านบัตร (</a:t>
            </a:r>
            <a:r>
              <a:rPr lang="en-US" sz="3200" b="1" dirty="0">
                <a:latin typeface="Angsana New" pitchFamily="18" charset="-34"/>
                <a:cs typeface="Angsana New" pitchFamily="18" charset="-34"/>
              </a:rPr>
              <a:t>Card reader</a:t>
            </a:r>
            <a:r>
              <a:rPr lang="en-US" sz="3200" b="1" dirty="0" smtClean="0">
                <a:latin typeface="Angsana New" pitchFamily="18" charset="-34"/>
                <a:cs typeface="Angsana New" pitchFamily="18" charset="-34"/>
              </a:rPr>
              <a:t>)</a:t>
            </a:r>
          </a:p>
          <a:p>
            <a:pPr lvl="1"/>
            <a:r>
              <a:rPr lang="th-TH" sz="2800" b="1" dirty="0">
                <a:latin typeface="Angsana New" pitchFamily="18" charset="-34"/>
                <a:cs typeface="Angsana New" pitchFamily="18" charset="-34"/>
              </a:rPr>
              <a:t>เครื่องอ่านบัตรแถบแม่เหล็ก </a:t>
            </a:r>
            <a:r>
              <a:rPr lang="en-US" sz="2800" b="1" dirty="0">
                <a:latin typeface="Angsana New" pitchFamily="18" charset="-34"/>
                <a:cs typeface="Angsana New" pitchFamily="18" charset="-34"/>
              </a:rPr>
              <a:t>(magnetic card reader</a:t>
            </a:r>
            <a:r>
              <a:rPr lang="en-US" sz="2800" b="1" dirty="0" smtClean="0">
                <a:latin typeface="Angsana New" pitchFamily="18" charset="-34"/>
                <a:cs typeface="Angsana New" pitchFamily="18" charset="-34"/>
              </a:rPr>
              <a:t>)</a:t>
            </a:r>
            <a:endParaRPr lang="en-US" sz="2800" b="1" dirty="0">
              <a:latin typeface="Angsana New" pitchFamily="18" charset="-34"/>
              <a:cs typeface="Angsana New" pitchFamily="18" charset="-34"/>
            </a:endParaRPr>
          </a:p>
        </p:txBody>
      </p:sp>
      <p:pic>
        <p:nvPicPr>
          <p:cNvPr id="5122" name="Picture 2" descr="C:\Users\Zouharis\Documents\Laurie\McGraw Hill Computing Essentials 2013\CE_2013_ArtFiles\ole16821_ch07\ole16821_071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498" t="52076" r="24714"/>
          <a:stretch/>
        </p:blipFill>
        <p:spPr bwMode="auto">
          <a:xfrm>
            <a:off x="8001000" y="2438400"/>
            <a:ext cx="2590800" cy="204004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70821921"/>
      </p:ext>
    </p:extLst>
  </p:cSld>
  <p:clrMapOvr>
    <a:masterClrMapping/>
  </p:clrMapOvr>
  <p:transition spd="slow">
    <p:cov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E2015Theme">
  <a:themeElements>
    <a:clrScheme name="CE colors 2015">
      <a:dk1>
        <a:sysClr val="windowText" lastClr="000000"/>
      </a:dk1>
      <a:lt1>
        <a:sysClr val="window" lastClr="FFFFFF"/>
      </a:lt1>
      <a:dk2>
        <a:srgbClr val="7A96BE"/>
      </a:dk2>
      <a:lt2>
        <a:srgbClr val="DAD7BE"/>
      </a:lt2>
      <a:accent1>
        <a:srgbClr val="239FC6"/>
      </a:accent1>
      <a:accent2>
        <a:srgbClr val="F79757"/>
      </a:accent2>
      <a:accent3>
        <a:srgbClr val="899F77"/>
      </a:accent3>
      <a:accent4>
        <a:srgbClr val="FFE894"/>
      </a:accent4>
      <a:accent5>
        <a:srgbClr val="B33925"/>
      </a:accent5>
      <a:accent6>
        <a:srgbClr val="5B57A6"/>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CE2015Theme" id="{B0661E8E-E36E-4532-9CA6-959E3B7E921D}" vid="{606AAE9F-0D9B-43EC-9713-F9A402890F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CE2015Theme</Template>
  <TotalTime>3562</TotalTime>
  <Words>3651</Words>
  <Application>Microsoft Office PowerPoint</Application>
  <PresentationFormat>กำหนดเอง</PresentationFormat>
  <Paragraphs>425</Paragraphs>
  <Slides>30</Slides>
  <Notes>26</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30</vt:i4>
      </vt:variant>
    </vt:vector>
  </HeadingPairs>
  <TitlesOfParts>
    <vt:vector size="31" baseType="lpstr">
      <vt:lpstr>CE2015Theme</vt:lpstr>
      <vt:lpstr> อุปกรณ์รับเข้าและอุปกรณ์ส่งออก</vt:lpstr>
      <vt:lpstr>วัตถุประสงค์ หลังจากศึกษาบทนี้ คุณสามารถ</vt:lpstr>
      <vt:lpstr>วัตถุประสงค์ หลังจากศึกษาบทนี้ คุณสามารถ</vt:lpstr>
      <vt:lpstr>บทนำ</vt:lpstr>
      <vt:lpstr>การรับเข้าคืออะไร </vt:lpstr>
      <vt:lpstr>คีย์บอร์ด</vt:lpstr>
      <vt:lpstr>อุปกรณ์ชี้</vt:lpstr>
      <vt:lpstr>อุปกรณ์ชี้ (ต่อ) </vt:lpstr>
      <vt:lpstr>เครื่องสแกน</vt:lpstr>
      <vt:lpstr>เครื่องสแกน (ต่อ) </vt:lpstr>
      <vt:lpstr>เครื่องสแกน (ต่อ) </vt:lpstr>
      <vt:lpstr>อุปกรณ์บันทึกภาพ</vt:lpstr>
      <vt:lpstr>อุปกรณ์รับเสียง (audio-input device) </vt:lpstr>
      <vt:lpstr>การส่งออกคืออะไร?</vt:lpstr>
      <vt:lpstr>จอภาพ </vt:lpstr>
      <vt:lpstr>จอภาพ (ต่อ)</vt:lpstr>
      <vt:lpstr>จอภาพ (ต่อ)</vt:lpstr>
      <vt:lpstr>Making IT Work for You การใช้ E-Books</vt:lpstr>
      <vt:lpstr>เครื่องพิมพ์ </vt:lpstr>
      <vt:lpstr>เครื่องพิมพ์ (ต่อ)</vt:lpstr>
      <vt:lpstr>อุปกรณ์ส่งออกเสียงและวิดีโอ</vt:lpstr>
      <vt:lpstr>การรวมอุปกรณ์รับเข้าและส่งออกเข้าด้วยกัน</vt:lpstr>
      <vt:lpstr>Making IT Work for You  การใช้ Skype</vt:lpstr>
      <vt:lpstr>ความจริงเสมือน (virtual reality)</vt:lpstr>
      <vt:lpstr> การยศาสตร์ (ergonomics)</vt:lpstr>
      <vt:lpstr>การยศาสตร์ (ergonomics) (ต่อ)</vt:lpstr>
      <vt:lpstr>อาชีพทางด้านไอที</vt:lpstr>
      <vt:lpstr>มองไปในอนาคต การแสดงผลแบบ AR</vt:lpstr>
      <vt:lpstr>แบบทดสอบปลายเปิด</vt:lpstr>
      <vt:lpstr>แบบทดสอบปลายเปิด (ต่อ)</vt:lpstr>
    </vt:vector>
  </TitlesOfParts>
  <Company>Glendale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Input and Output</dc:title>
  <dc:creator>Rachelle</dc:creator>
  <cp:lastModifiedBy>Windows User</cp:lastModifiedBy>
  <cp:revision>107</cp:revision>
  <dcterms:created xsi:type="dcterms:W3CDTF">2012-12-09T18:03:45Z</dcterms:created>
  <dcterms:modified xsi:type="dcterms:W3CDTF">2019-07-14T14:24:41Z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4F214AD6-3CCE-48B3-933C-6239BDD0BB0E</vt:lpwstr>
  </property>
  <property fmtid="{D5CDD505-2E9C-101B-9397-08002B2CF9AE}" pid="3" name="ArticulatePath">
    <vt:lpwstr>OLeary_CE_2015_PPT_Ch06</vt:lpwstr>
  </property>
</Properties>
</file>