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7"/>
  </p:notesMasterIdLst>
  <p:sldIdLst>
    <p:sldId id="293" r:id="rId2"/>
    <p:sldId id="258" r:id="rId3"/>
    <p:sldId id="260" r:id="rId4"/>
    <p:sldId id="261" r:id="rId5"/>
    <p:sldId id="295" r:id="rId6"/>
    <p:sldId id="294" r:id="rId7"/>
    <p:sldId id="297" r:id="rId8"/>
    <p:sldId id="298" r:id="rId9"/>
    <p:sldId id="29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3935" autoAdjust="0"/>
  </p:normalViewPr>
  <p:slideViewPr>
    <p:cSldViewPr>
      <p:cViewPr varScale="1">
        <p:scale>
          <a:sx n="92" d="100"/>
          <a:sy n="92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8ACD-8D0D-49F0-AD26-F30EBF5CF654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B6C01-3949-4333-85C2-555F78BF9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3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Sockets (key</a:t>
            </a:r>
            <a:r>
              <a:rPr lang="en-US" baseline="0" dirty="0" smtClean="0"/>
              <a:t> term) – connection point for chips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Chips (key term) contain numerous circuits etched on a small wafer of layers of silicon and other materials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Chips are mounted on carrier packages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Chips are also referred to as a silicon chip (Key Term), semiconductor (Key Term), or integrated circuit (Key Term)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Slots (key term)</a:t>
            </a:r>
            <a:r>
              <a:rPr lang="en-US" baseline="0" dirty="0" smtClean="0"/>
              <a:t> – connection point for specialized cards or circuit 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Provides expansion capability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Bus lines (key term) –connecting lines that provide pathways that support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4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Central Processing Unit (CPU) (key term) or processor</a:t>
            </a:r>
            <a:r>
              <a:rPr lang="en-US" baseline="0" dirty="0" smtClean="0"/>
              <a:t> is </a:t>
            </a:r>
            <a:r>
              <a:rPr lang="en-US" dirty="0" smtClean="0"/>
              <a:t>located on the microprocessor (key term)  chip and has two components - the control unit and the arithmetic-logic unit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Control Unit (key term)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Program instructions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Directs flow between memory and Arithmetic-Logic Unit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Directs flow between CPU and I/O devices</a:t>
            </a:r>
          </a:p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Arithmetic-Logic Unit – ALU (key term) </a:t>
            </a:r>
          </a:p>
          <a:p>
            <a:pPr marL="685800" lvl="1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Two types of operations</a:t>
            </a:r>
          </a:p>
          <a:p>
            <a:pPr marL="1143000" lvl="2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Arithmetic operation (Key Term) such as addition,</a:t>
            </a:r>
            <a:r>
              <a:rPr lang="en-US" baseline="0" dirty="0" smtClean="0"/>
              <a:t> subtraction, multiplication and division</a:t>
            </a:r>
            <a:endParaRPr lang="en-US" dirty="0" smtClean="0"/>
          </a:p>
          <a:p>
            <a:pPr marL="1143000" lvl="2" indent="-228600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Logical operation (Key Term) comparisons</a:t>
            </a:r>
            <a:r>
              <a:rPr lang="en-US" baseline="0" dirty="0" smtClean="0"/>
              <a:t> such as equal to, less than and greater than</a:t>
            </a: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8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A word (Key Term) is the number of bits that can be accessed at one time by the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8 bits group</a:t>
            </a:r>
            <a:r>
              <a:rPr lang="en-US" baseline="0" dirty="0" smtClean="0"/>
              <a:t> together to form a byte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32 bit word</a:t>
            </a:r>
            <a:r>
              <a:rPr lang="en-US" baseline="0" dirty="0" smtClean="0"/>
              <a:t> computer can access 4 bytes at a time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64 bit word computer can access 8 bytes at a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Clock speed (key term) –</a:t>
            </a:r>
            <a:r>
              <a:rPr lang="en-US" baseline="0" dirty="0" smtClean="0"/>
              <a:t> number of times the CPU can fetch and process data and instructions in a 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Older computers measured in millionth of a second – microsecond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Newer computers measured in billionth of a second – nanosecond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Super computers measured in picoseconds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01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r>
              <a:rPr lang="en-US" baseline="0" dirty="0" smtClean="0"/>
              <a:t> chip (key term) – allow a single computer to run two or more operations at the same time</a:t>
            </a:r>
          </a:p>
          <a:p>
            <a:r>
              <a:rPr lang="en-US" baseline="0" dirty="0" smtClean="0"/>
              <a:t>Example:  quad-core processor could have one core computing a complex Excel spreadsheet while the other is running a multimedia presentation while the third is running Word and the fourth is running </a:t>
            </a:r>
            <a:r>
              <a:rPr lang="en-US" baseline="0" dirty="0" err="1" smtClean="0"/>
              <a:t>Acess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Parallel Processing (key term) – dividing tasks into parts that can be distributed across each core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0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Specialty processors are designed to handle special functions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Coprocessor</a:t>
            </a:r>
            <a:r>
              <a:rPr lang="en-US" baseline="0" dirty="0" smtClean="0"/>
              <a:t> (key term) chips designed to improve specific computing operations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Graphics coprocessor (key term),</a:t>
            </a:r>
            <a:r>
              <a:rPr lang="en-US" baseline="0" dirty="0" smtClean="0"/>
              <a:t> Graphics Processing Unit</a:t>
            </a:r>
            <a:endParaRPr lang="en-US" dirty="0" smtClean="0"/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Displaying 3-D images and encrypting data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Cars may have up to 70 specialty</a:t>
            </a:r>
            <a:r>
              <a:rPr lang="en-US" baseline="0" dirty="0" smtClean="0"/>
              <a:t> processors now.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45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Tx/>
              <a:buNone/>
              <a:tabLst>
                <a:tab pos="457200" algn="l"/>
              </a:tabLst>
            </a:pPr>
            <a:r>
              <a:rPr lang="en-US" sz="1200" dirty="0" smtClean="0"/>
              <a:t>Memory</a:t>
            </a:r>
            <a:r>
              <a:rPr lang="en-US" sz="1200" baseline="0" dirty="0" smtClean="0"/>
              <a:t> (key term) – holding area for data, instructions and information</a:t>
            </a:r>
            <a:endParaRPr lang="en-US" sz="1200" dirty="0" smtClean="0"/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200" dirty="0" smtClean="0"/>
              <a:t>RAM (Random-access memory) (Key Term)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200" dirty="0" smtClean="0"/>
              <a:t>ROM (Read-only memory) (Key Term)</a:t>
            </a:r>
          </a:p>
          <a:p>
            <a:pPr eaLnBrk="1" hangingPunct="1">
              <a:spcBef>
                <a:spcPct val="0"/>
              </a:spcBef>
              <a:tabLst>
                <a:tab pos="457200" algn="l"/>
              </a:tabLst>
            </a:pPr>
            <a:r>
              <a:rPr lang="en-US" sz="1200" dirty="0" smtClean="0"/>
              <a:t>Flash (Key Term)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87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 smtClean="0"/>
              <a:t>Temporarily holds data and programs being processed by the CPU</a:t>
            </a:r>
          </a:p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 smtClean="0"/>
              <a:t>Volatile - when power shuts off, contents of RAM are emptied</a:t>
            </a:r>
          </a:p>
          <a:p>
            <a:pPr lvl="0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 smtClean="0"/>
              <a:t>Exception - flash RAM can retain data when power disrupted, used in high end portable computers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Cache memory (key term)  – improves processing by acting as a temporary high-speed holding area between the memory and CPU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  <a:tabLst>
                <a:tab pos="457200" algn="l"/>
              </a:tabLst>
            </a:pPr>
            <a:r>
              <a:rPr lang="en-US" sz="1100" dirty="0" smtClean="0"/>
              <a:t>Area in RAM set aside to store information frequently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aseline="0" dirty="0" smtClean="0"/>
              <a:t>DIMM (dual in-line memory module) (key term) – additional RAM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baseline="0" dirty="0" smtClean="0"/>
              <a:t>Virtual memory (key term) – dividing a program between memory and storage enabling the system to run very large programs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Flash memory – can retain data even if the power is disrupted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Most expensive type of RAM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Used for digital telephones, digital video cameras, and portable computers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RAM is also referred to as temporary or volatile storage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It is a good idea to save your work in progress to a second a secondary storage device. which is permanent or nonvolatile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1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 is used for special instructions such as starting</a:t>
            </a:r>
            <a:r>
              <a:rPr lang="en-US" baseline="0" dirty="0" smtClean="0"/>
              <a:t> the computer, accessing memory and handling keyboard input.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ROM chips have been replaced by flash memory by many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5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for a wide-range of applications</a:t>
            </a:r>
          </a:p>
          <a:p>
            <a:r>
              <a:rPr lang="en-US" dirty="0" smtClean="0"/>
              <a:t>Used to store start-up instructions;</a:t>
            </a:r>
            <a:r>
              <a:rPr lang="en-US" baseline="0" dirty="0" smtClean="0"/>
              <a:t> BIOS (basic input/output system) (key term)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4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 students</a:t>
            </a:r>
            <a:r>
              <a:rPr lang="en-US" baseline="0" dirty="0" smtClean="0"/>
              <a:t> about the Computer Buyer’s Guide at the end of the book which provides additional information on purchasing a computer.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07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Expansion slots (key term) used to insert</a:t>
            </a:r>
            <a:r>
              <a:rPr lang="en-US" baseline="0" dirty="0" smtClean="0"/>
              <a:t> expansion cards (key term) </a:t>
            </a:r>
            <a:endParaRPr lang="en-US" dirty="0" smtClean="0"/>
          </a:p>
          <a:p>
            <a:pPr marL="171450" indent="-17145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Graphics cards  (Key term)  - provides high quality of 3-D graphics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Sound cards (key term) –accepts audio input from microphones and converts it into a format that can be processed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Network Interface Cards (Key Term) (NICs) or Network Adapter Cards) – attaches</a:t>
            </a:r>
            <a:r>
              <a:rPr lang="en-US" baseline="0" dirty="0" smtClean="0"/>
              <a:t> a user </a:t>
            </a:r>
            <a:r>
              <a:rPr lang="en-US" dirty="0" smtClean="0"/>
              <a:t>to a network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Wireless network cards (key term) – allow computers to be connected to a network without cables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Plug and Play (key</a:t>
            </a:r>
            <a:r>
              <a:rPr lang="en-US" baseline="0" dirty="0" smtClean="0"/>
              <a:t> term) – plug in any device and have it work immediately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PC cards (key term) – plug into PCMCIA slots (key term) or PC cards slots (key terms) on laptops, tablets or mobile devices. Also known as ExpressCard (key term) slots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59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Bus lines provide (key term) data pathways that connect various system components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 bus line is also called a bus (Key Term)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Bus width (key term) is the number</a:t>
            </a:r>
            <a:r>
              <a:rPr lang="en-US" baseline="0" dirty="0" smtClean="0"/>
              <a:t> of bits that can travel at once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It is a pathway for bits representing data and instructions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A bus is similar to a multilane</a:t>
            </a:r>
            <a:r>
              <a:rPr lang="en-US" baseline="0" dirty="0" smtClean="0"/>
              <a:t> highway.</a:t>
            </a: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Every computer has two basic categories of buses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System bus (key term) – connects the CPU to memory on the system board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Expansion bus (key term) – connects the CPU other components</a:t>
            </a:r>
            <a:r>
              <a:rPr lang="en-US" baseline="0" dirty="0" smtClean="0"/>
              <a:t> and </a:t>
            </a:r>
            <a:r>
              <a:rPr lang="en-US" dirty="0" smtClean="0"/>
              <a:t>to slots on the system board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9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dirty="0" smtClean="0"/>
              <a:t>Universal Serial Bus (USB) (key term) – most widely </a:t>
            </a:r>
            <a:r>
              <a:rPr lang="en-US" sz="1200" dirty="0" err="1" smtClean="0"/>
              <a:t>userd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200" dirty="0" smtClean="0"/>
              <a:t>FireWire buses (key term) – similar to USB but more specialized.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200" dirty="0" smtClean="0"/>
              <a:t>used primarily</a:t>
            </a:r>
            <a:r>
              <a:rPr lang="en-US" sz="1200" baseline="0" dirty="0" smtClean="0"/>
              <a:t> to connect audio and video equipment to the system board</a:t>
            </a:r>
            <a:endParaRPr lang="en-US" sz="120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z="1200" dirty="0" smtClean="0"/>
              <a:t>PCI Express (PCIe) (key term)– widely used in many of today’s most powerful computers; provides a single dedicated path for each connected device (unlike</a:t>
            </a:r>
            <a:r>
              <a:rPr lang="en-US" sz="1200" baseline="0" dirty="0" smtClean="0"/>
              <a:t> other buses which share a single bus line or path with several devices.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09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/>
              <a:t>Ports are connecting sockets on the outside of a system unit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Ports are often standard features of computer systems and others are more specialized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6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DA8F"/>
                </a:solidFill>
              </a:rPr>
              <a:t>Port (key term) – socket for external</a:t>
            </a:r>
            <a:r>
              <a:rPr lang="en-US" baseline="0" dirty="0" smtClean="0">
                <a:solidFill>
                  <a:srgbClr val="FFDA8F"/>
                </a:solidFill>
              </a:rPr>
              <a:t> devices</a:t>
            </a:r>
            <a:endParaRPr lang="en-US" dirty="0" smtClean="0">
              <a:solidFill>
                <a:srgbClr val="FFDA8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>
                <a:solidFill>
                  <a:srgbClr val="FFDA8F"/>
                </a:solidFill>
              </a:rPr>
              <a:t>VGA (Video Graphics Adapter) (key term) and DVI (Digital Video Interface) (key term) –</a:t>
            </a:r>
            <a:r>
              <a:rPr lang="en-US" baseline="0" dirty="0" smtClean="0">
                <a:solidFill>
                  <a:srgbClr val="FFDA8F"/>
                </a:solidFill>
              </a:rPr>
              <a:t> provides connections to analog and digital monitors	</a:t>
            </a:r>
            <a:endParaRPr lang="en-US" dirty="0" smtClean="0">
              <a:solidFill>
                <a:srgbClr val="FFDA8F"/>
              </a:solidFill>
            </a:endParaRPr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/>
              <a:t>USB (universal serial bus) (key term) </a:t>
            </a:r>
            <a:r>
              <a:rPr lang="en-US" baseline="0" dirty="0" smtClean="0">
                <a:solidFill>
                  <a:srgbClr val="FFDA8F"/>
                </a:solidFill>
              </a:rPr>
              <a:t>- connects several devices to the system unit</a:t>
            </a:r>
            <a:endParaRPr lang="en-US" dirty="0" smtClean="0"/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/>
              <a:t>FireWire ports (key term) connects camcorders and storage</a:t>
            </a:r>
            <a:r>
              <a:rPr lang="en-US" baseline="0" dirty="0" smtClean="0"/>
              <a:t> devices</a:t>
            </a:r>
            <a:endParaRPr lang="en-US" dirty="0" smtClean="0"/>
          </a:p>
          <a:p>
            <a:pPr lvl="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/>
              <a:t>Ethernet (key term) – standard</a:t>
            </a:r>
            <a:r>
              <a:rPr lang="en-US" baseline="0" dirty="0" smtClean="0"/>
              <a:t> for networking, allows you to connect multiple computers for sharing files, or to a DSL or cable modem for internet access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09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Serial Advanced Technology</a:t>
            </a:r>
            <a:r>
              <a:rPr lang="en-US" baseline="0" dirty="0" smtClean="0"/>
              <a:t> Attachment (eSATA) (key term) – provides a very high-speed hard drive connection</a:t>
            </a:r>
          </a:p>
          <a:p>
            <a:endParaRPr lang="en-US" baseline="0" dirty="0" smtClean="0"/>
          </a:p>
          <a:p>
            <a:r>
              <a:rPr lang="en-US" dirty="0" smtClean="0"/>
              <a:t>High Definition Multimedia Interface (HDMI)</a:t>
            </a:r>
            <a:r>
              <a:rPr lang="en-US" baseline="0" dirty="0" smtClean="0"/>
              <a:t> (key term) – provides high-definition video and audio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Musical Instrument Digital Interface (MIDI) (key term) – special ports for connecting musical instruments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Mini DisplayPort (MiniDP or mDP) (key term) – Provides a connection for a large monitor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Thunderbolt – identified by Apple’s MacBook Pro and provides a high-speed connection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Promises to replace a number of ports such as Mini Display 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85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Cables (key term) physical</a:t>
            </a:r>
            <a:r>
              <a:rPr lang="en-US" baseline="0" dirty="0" smtClean="0"/>
              <a:t> connections for devices to the system unit via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65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28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Direct current (DC) powers computers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Desktop computers have a power supply unit (key term)  unit located within the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Laptop computers use AC adapters (key term) that are located outside the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dirty="0" err="1" smtClean="0"/>
              <a:t>Ultrabook</a:t>
            </a:r>
            <a:r>
              <a:rPr lang="en-US" baseline="0" dirty="0" smtClean="0"/>
              <a:t> and mobile devices </a:t>
            </a:r>
            <a:r>
              <a:rPr lang="en-US" dirty="0" smtClean="0"/>
              <a:t>use AC adapters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36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Opportunities for advancement typically come in the form of work on more advanced computer systems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Some computer technicians move into customer service positions or go into sales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9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System unit (key term) is also referred to as the system chassis(Key Term)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sz="1100" dirty="0" smtClean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sz="1100" dirty="0" smtClean="0"/>
              <a:t>All computers have a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Desktop (key term) – contains electronic components and selected secondary storage.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System units</a:t>
            </a:r>
            <a:r>
              <a:rPr lang="en-US" sz="1100" baseline="0" dirty="0" smtClean="0"/>
              <a:t> are placed in tower units (key term) or tower computers (key term) </a:t>
            </a:r>
            <a:endParaRPr lang="en-US" sz="11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Laptop</a:t>
            </a:r>
            <a:r>
              <a:rPr lang="en-US" sz="1100" baseline="0" dirty="0" smtClean="0"/>
              <a:t> </a:t>
            </a:r>
            <a:r>
              <a:rPr lang="en-US" sz="1100" dirty="0" smtClean="0"/>
              <a:t>(key term)  – contains electronic</a:t>
            </a:r>
            <a:r>
              <a:rPr lang="en-US" sz="1100" baseline="0" dirty="0" smtClean="0"/>
              <a:t> </a:t>
            </a:r>
            <a:r>
              <a:rPr lang="en-US" sz="1100" dirty="0" smtClean="0"/>
              <a:t>components, secondary devices, and input devices – often called notebook computers (Key Term)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 err="1" smtClean="0"/>
              <a:t>Ultrabook</a:t>
            </a:r>
            <a:r>
              <a:rPr lang="en-US" sz="1100" dirty="0" smtClean="0"/>
              <a:t> or </a:t>
            </a:r>
            <a:r>
              <a:rPr lang="en-US" sz="1100" dirty="0" err="1" smtClean="0"/>
              <a:t>Ultraportables</a:t>
            </a:r>
            <a:r>
              <a:rPr lang="en-US" sz="1100" dirty="0" smtClean="0"/>
              <a:t> (key term)</a:t>
            </a:r>
            <a:r>
              <a:rPr lang="en-US" sz="1100" baseline="0" dirty="0" smtClean="0"/>
              <a:t> or mini notebook (key term) are very portable laptops.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100" baseline="0" dirty="0" smtClean="0"/>
              <a:t>Lighter, thinner, longer battery life</a:t>
            </a:r>
            <a:endParaRPr lang="en-US" sz="11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Tablet (Key Term) or</a:t>
            </a:r>
            <a:r>
              <a:rPr lang="en-US" sz="1100" baseline="0" dirty="0" smtClean="0"/>
              <a:t> tablet computer</a:t>
            </a:r>
            <a:r>
              <a:rPr lang="en-US" sz="1100" dirty="0" smtClean="0"/>
              <a:t> – flat screen and typically do not have a keyboard. 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Operating</a:t>
            </a:r>
            <a:r>
              <a:rPr lang="en-US" sz="1100" baseline="0" dirty="0" smtClean="0"/>
              <a:t> system controls their operations</a:t>
            </a:r>
            <a:endParaRPr lang="en-US" sz="11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Mobile Devices</a:t>
            </a:r>
            <a:r>
              <a:rPr lang="en-US" sz="1100" baseline="0" dirty="0" smtClean="0"/>
              <a:t> (key term) or </a:t>
            </a:r>
            <a:r>
              <a:rPr lang="en-US" sz="1100" dirty="0" smtClean="0"/>
              <a:t>Hand-held computer systems (key term) –</a:t>
            </a:r>
            <a:r>
              <a:rPr lang="en-US" sz="1100" baseline="0" dirty="0" smtClean="0"/>
              <a:t> entire computer system is contained in the device. Smartphone (key term) is the most popular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75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Wearable computers already exist for the military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 the future, will be used by surgeons in operating rooms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6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System unit (key term) is also referred to as the system chassis(Key Term)</a:t>
            </a:r>
          </a:p>
          <a:p>
            <a:pPr lvl="0" eaLnBrk="1" hangingPunct="1">
              <a:spcBef>
                <a:spcPct val="0"/>
              </a:spcBef>
              <a:buFontTx/>
              <a:buNone/>
            </a:pPr>
            <a:endParaRPr lang="en-US" sz="1100" dirty="0" smtClean="0"/>
          </a:p>
          <a:p>
            <a:pPr lvl="0" eaLnBrk="1" hangingPunct="1">
              <a:spcBef>
                <a:spcPct val="0"/>
              </a:spcBef>
              <a:buFontTx/>
              <a:buNone/>
            </a:pPr>
            <a:r>
              <a:rPr lang="en-US" sz="1100" dirty="0" smtClean="0"/>
              <a:t>All computers have a system unit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Desktop (key term) – contains electronic components and selected secondary storage.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System units</a:t>
            </a:r>
            <a:r>
              <a:rPr lang="en-US" sz="1100" baseline="0" dirty="0" smtClean="0"/>
              <a:t> are placed in tower units (key term) or tower computers (key term) </a:t>
            </a:r>
            <a:endParaRPr lang="en-US" sz="11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Laptop</a:t>
            </a:r>
            <a:r>
              <a:rPr lang="en-US" sz="1100" baseline="0" dirty="0" smtClean="0"/>
              <a:t> </a:t>
            </a:r>
            <a:r>
              <a:rPr lang="en-US" sz="1100" dirty="0" smtClean="0"/>
              <a:t>(key term)  – contains electronic</a:t>
            </a:r>
            <a:r>
              <a:rPr lang="en-US" sz="1100" baseline="0" dirty="0" smtClean="0"/>
              <a:t> </a:t>
            </a:r>
            <a:r>
              <a:rPr lang="en-US" sz="1100" dirty="0" smtClean="0"/>
              <a:t>components, secondary devices, and input devices – often called notebook computers (Key Term)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 err="1" smtClean="0"/>
              <a:t>Ultrabook</a:t>
            </a:r>
            <a:r>
              <a:rPr lang="en-US" sz="1100" dirty="0" smtClean="0"/>
              <a:t> or </a:t>
            </a:r>
            <a:r>
              <a:rPr lang="en-US" sz="1100" dirty="0" err="1" smtClean="0"/>
              <a:t>Ultraportables</a:t>
            </a:r>
            <a:r>
              <a:rPr lang="en-US" sz="1100" dirty="0" smtClean="0"/>
              <a:t> (key term)</a:t>
            </a:r>
            <a:r>
              <a:rPr lang="en-US" sz="1100" baseline="0" dirty="0" smtClean="0"/>
              <a:t> or mini notebook (key term) are very portable laptops.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sz="1100" baseline="0" dirty="0" smtClean="0"/>
              <a:t>Lighter, thinner, longer battery life</a:t>
            </a:r>
            <a:endParaRPr lang="en-US" sz="11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Tablet (Key Term) or</a:t>
            </a:r>
            <a:r>
              <a:rPr lang="en-US" sz="1100" baseline="0" dirty="0" smtClean="0"/>
              <a:t> tablet computer</a:t>
            </a:r>
            <a:r>
              <a:rPr lang="en-US" sz="1100" dirty="0" smtClean="0"/>
              <a:t> – flat screen and typically do not have a keyboard. 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Operating</a:t>
            </a:r>
            <a:r>
              <a:rPr lang="en-US" sz="1100" baseline="0" dirty="0" smtClean="0"/>
              <a:t> system controls their operations</a:t>
            </a:r>
            <a:endParaRPr lang="en-US" sz="1100" dirty="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sz="1100" dirty="0" smtClean="0"/>
              <a:t>Mobile Devices</a:t>
            </a:r>
            <a:r>
              <a:rPr lang="en-US" sz="1100" baseline="0" dirty="0" smtClean="0"/>
              <a:t> (key term) or </a:t>
            </a:r>
            <a:r>
              <a:rPr lang="en-US" sz="1100" dirty="0" smtClean="0"/>
              <a:t>Hand-held computer systems (key term) –</a:t>
            </a:r>
            <a:r>
              <a:rPr lang="en-US" sz="1100" baseline="0" dirty="0" smtClean="0"/>
              <a:t> entire computer system is contained in the device. Smartphone (key term) is the most popular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/>
              <a:t>Components</a:t>
            </a:r>
            <a:r>
              <a:rPr lang="en-US" sz="1100" baseline="0" dirty="0" smtClean="0"/>
              <a:t> are very similar on different </a:t>
            </a:r>
            <a:r>
              <a:rPr lang="en-US" sz="1100" baseline="0" dirty="0" err="1" smtClean="0"/>
              <a:t>edvises</a:t>
            </a:r>
            <a:r>
              <a:rPr lang="en-US" sz="1100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7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signals (key</a:t>
            </a:r>
            <a:r>
              <a:rPr lang="en-US" baseline="0" dirty="0" smtClean="0"/>
              <a:t> terms) – electronic signals only recognized by computers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Analog signals (key terms) – created by 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3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Binary System (key term) – consists</a:t>
            </a:r>
            <a:r>
              <a:rPr lang="en-US" baseline="0" dirty="0" smtClean="0"/>
              <a:t> of only two digits, 0 and 1. Each 0 or 1 is called a bit (key term) which is short for binary digit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8 bits grouped together is a byte (key term)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Binary numbers are difficult to read so they are represented in a hexadecimal system (key term) or hex using 16 digits to represent binary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7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 encoding standards (key term) assign a unique</a:t>
            </a:r>
            <a:r>
              <a:rPr lang="en-US" baseline="0" dirty="0" smtClean="0"/>
              <a:t> sequence of bits to each character </a:t>
            </a:r>
          </a:p>
          <a:p>
            <a:r>
              <a:rPr lang="en-US" baseline="0" dirty="0" smtClean="0"/>
              <a:t>Historically used ASCII (key term) for microcomputers and EBCDIC (Extended Binary coded Decimal Interchange Code) (key term) for mainframes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Unicode (key term) is a new character encoding using 16 bits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Uses a variable number of bits to represent each character.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6C01-3949-4333-85C2-555F78BF93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4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board (key term) or</a:t>
            </a:r>
            <a:r>
              <a:rPr lang="en-US" baseline="0" dirty="0" smtClean="0"/>
              <a:t> mainboard (key term) or motherboard (key term) – controls communication for the entire computer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devices and components connect to the system board</a:t>
            </a:r>
          </a:p>
          <a:p>
            <a:r>
              <a:rPr lang="en-US" baseline="0" dirty="0" smtClean="0"/>
              <a:t>Acts as a data path and traffic monitor that allows the components to communicate with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1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405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27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4725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7DEFB73-251F-46FE-97CF-2BCC66E64C71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89995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7DEFB73-251F-46FE-97CF-2BCC66E64C71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061450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7DEFB73-251F-46FE-97CF-2BCC66E64C71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9341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7DEFB73-251F-46FE-97CF-2BCC66E64C71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6966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7DEFB73-251F-46FE-97CF-2BCC66E64C71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496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7DEFB73-251F-46FE-97CF-2BCC66E64C71}" type="datetimeFigureOut">
              <a:rPr lang="en-US" smtClean="0"/>
              <a:t>7/14/2019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8043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46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47AFAD40-58AF-457E-9414-BBB1059AA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9655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5-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6410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3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1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slide" Target="slide18.xml"/><Relationship Id="rId5" Type="http://schemas.openxmlformats.org/officeDocument/2006/relationships/slide" Target="slide2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slide" Target="slide18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Microsoft_Word1.docx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5" Type="http://schemas.openxmlformats.org/officeDocument/2006/relationships/slide" Target="slide24.xml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3.emf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slide" Target="slide25.xml"/><Relationship Id="rId5" Type="http://schemas.openxmlformats.org/officeDocument/2006/relationships/slide" Target="slide3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slide" Target="slide25.xml"/><Relationship Id="rId4" Type="http://schemas.openxmlformats.org/officeDocument/2006/relationships/slide" Target="slide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 smtClean="0">
                <a:latin typeface="Angsana New"/>
                <a:cs typeface="Angsana New"/>
              </a:rPr>
              <a:t>หน่วยระบบ</a:t>
            </a:r>
            <a:endParaRPr lang="en-US" dirty="0">
              <a:latin typeface="Angsana New"/>
              <a:cs typeface="Angsana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765" y="2882600"/>
            <a:ext cx="882473" cy="1092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33400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 smtClean="0">
                <a:solidFill>
                  <a:prstClr val="white"/>
                </a:solidFill>
              </a:rPr>
              <a:t>5</a:t>
            </a:r>
            <a:endParaRPr lang="en-US" sz="405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ouharis\Documents\Laurie\McGraw Hill Computing Essentials 2013\CE_2013_ArtFiles\ole16821_ch06\ole16821_0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4679"/>
            <a:ext cx="5008170" cy="38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แผงวงจรหลัก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248400" cy="48006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Angsana New"/>
                <a:cs typeface="Angsana New"/>
              </a:rPr>
              <a:t>แผงวงจรหลัก </a:t>
            </a:r>
            <a:r>
              <a:rPr lang="en-US" sz="2800" b="1" dirty="0">
                <a:latin typeface="Angsana New"/>
                <a:cs typeface="Angsana New"/>
              </a:rPr>
              <a:t>(system board)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หรือที่รู้จักกันในชื่อ </a:t>
            </a:r>
            <a:r>
              <a:rPr lang="th-TH" sz="2800" b="1" dirty="0">
                <a:latin typeface="Angsana New"/>
                <a:cs typeface="Angsana New"/>
              </a:rPr>
              <a:t>เมนบอร์ด </a:t>
            </a:r>
            <a:r>
              <a:rPr lang="en-US" sz="2800" b="1" dirty="0">
                <a:latin typeface="Angsana New"/>
                <a:cs typeface="Angsana New"/>
              </a:rPr>
              <a:t>(main board)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หรือ</a:t>
            </a:r>
            <a:r>
              <a:rPr lang="th-TH" sz="2800" b="1" dirty="0">
                <a:latin typeface="Angsana New"/>
                <a:cs typeface="Angsana New"/>
              </a:rPr>
              <a:t> มาเธอร์บอร์ด </a:t>
            </a:r>
            <a:r>
              <a:rPr lang="en-US" sz="2800" b="1" dirty="0">
                <a:latin typeface="Angsana New"/>
                <a:cs typeface="Angsana New"/>
              </a:rPr>
              <a:t>(motherboard) </a:t>
            </a:r>
            <a:r>
              <a:rPr lang="th-TH" sz="2800" dirty="0">
                <a:latin typeface="Angsana New"/>
                <a:cs typeface="Angsana New"/>
              </a:rPr>
              <a:t>ส่วนประกอบทั้งหมดของหน่วยระบบจะต้องเชื่อมต่อเข้ากับ</a:t>
            </a:r>
            <a:r>
              <a:rPr lang="th-TH" sz="2800" dirty="0" smtClean="0">
                <a:latin typeface="Angsana New"/>
                <a:cs typeface="Angsana New"/>
              </a:rPr>
              <a:t>แผงวงจรหลักนี้ มีหน้าที่ควบคุมการทำงาน เป็นเส้นทางเดินของข้อมูล และควบคุมการส่งข้อมูล</a:t>
            </a:r>
          </a:p>
          <a:p>
            <a:r>
              <a:rPr lang="th-TH" sz="2800" dirty="0">
                <a:latin typeface="Angsana New"/>
                <a:cs typeface="Angsana New"/>
              </a:rPr>
              <a:t>แผงวงจรหลักของเดสก์ท็อปคอมพิวเตอร์มักจะอยู่ด้านล่างสุดของหน่วยระบบด้านใดด้านหนึ่ง เป็นแผ่นวงจรแบนมีขนาดใหญ่ ประกอบด้วยส่วนประกอบชิ้นส่วนอิเล็กทรอนิกส์ต่างๆ รวมถึง </a:t>
            </a:r>
            <a:r>
              <a:rPr lang="th-TH" sz="2800" dirty="0" smtClean="0">
                <a:latin typeface="Angsana New"/>
                <a:cs typeface="Angsana New"/>
              </a:rPr>
              <a:t>ซ็</a:t>
            </a:r>
            <a:r>
              <a:rPr lang="th-TH" sz="2800" dirty="0">
                <a:latin typeface="Angsana New"/>
                <a:cs typeface="Angsana New"/>
              </a:rPr>
              <a:t>อกเก็ต สล็อต และเส้นทางบัส </a:t>
            </a:r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2258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ส่วนประกอบของแผงวงจรหลัก</a:t>
            </a:r>
            <a:r>
              <a:rPr lang="en-US" sz="3200" dirty="0" smtClean="0">
                <a:latin typeface="Angsana New"/>
                <a:cs typeface="Angsana New"/>
              </a:rPr>
              <a:t> 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5732929" cy="3756244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Angsana New"/>
                <a:cs typeface="Angsana New"/>
              </a:rPr>
              <a:t>ซ็อกเก็ต </a:t>
            </a:r>
            <a:r>
              <a:rPr lang="en-US" sz="3200" b="1" dirty="0" smtClean="0">
                <a:latin typeface="Angsana New"/>
                <a:cs typeface="Angsana New"/>
              </a:rPr>
              <a:t>(</a:t>
            </a:r>
            <a:r>
              <a:rPr lang="en-US" sz="3200" b="1" dirty="0">
                <a:latin typeface="Angsana New"/>
                <a:cs typeface="Angsana New"/>
              </a:rPr>
              <a:t>socket)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เป็นส่วนที่ใช้ยึดติดชิ้นส่วนอิเล็กทรอนิกส์ขนาดเล็กที่เรียกว่า</a:t>
            </a:r>
            <a:r>
              <a:rPr lang="th-TH" sz="3200" b="1" dirty="0">
                <a:latin typeface="Angsana New"/>
                <a:cs typeface="Angsana New"/>
              </a:rPr>
              <a:t> ชิป</a:t>
            </a:r>
            <a:r>
              <a:rPr lang="en-US" sz="3200" b="1" dirty="0">
                <a:latin typeface="Angsana New"/>
                <a:cs typeface="Angsana New"/>
              </a:rPr>
              <a:t> (chip)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เข้ากับแผงวงจรหลัก</a:t>
            </a:r>
            <a:endParaRPr lang="en-US" sz="3200" dirty="0" smtClean="0">
              <a:latin typeface="Angsana New"/>
              <a:cs typeface="Angsana New"/>
            </a:endParaRPr>
          </a:p>
          <a:p>
            <a:r>
              <a:rPr lang="th-TH" sz="3200" b="1" dirty="0" smtClean="0">
                <a:latin typeface="Angsana New"/>
                <a:cs typeface="Angsana New"/>
              </a:rPr>
              <a:t>ชิป (</a:t>
            </a:r>
            <a:r>
              <a:rPr lang="en-US" sz="3200" b="1" dirty="0" smtClean="0">
                <a:latin typeface="Angsana New"/>
                <a:cs typeface="Angsana New"/>
              </a:rPr>
              <a:t>Chips</a:t>
            </a:r>
            <a:r>
              <a:rPr lang="th-TH" sz="3200" b="1" dirty="0" smtClean="0">
                <a:latin typeface="Angsana New"/>
                <a:cs typeface="Angsana New"/>
              </a:rPr>
              <a:t>)</a:t>
            </a:r>
            <a:r>
              <a:rPr lang="th-TH" sz="3200" b="1" dirty="0">
                <a:latin typeface="Angsana New"/>
                <a:cs typeface="Angsana New"/>
              </a:rPr>
              <a:t> </a:t>
            </a:r>
            <a:r>
              <a:rPr lang="th-TH" sz="3200" dirty="0" smtClean="0">
                <a:latin typeface="Angsana New"/>
                <a:cs typeface="Angsana New"/>
              </a:rPr>
              <a:t>ประกอบ</a:t>
            </a:r>
            <a:r>
              <a:rPr lang="th-TH" sz="3200" dirty="0">
                <a:latin typeface="Angsana New"/>
                <a:cs typeface="Angsana New"/>
              </a:rPr>
              <a:t>ไปด้วยวงจรขนาดเล็กมากมายถูกบีบอัดอยู่ภายในสี่เหลี่ยมขนาดเล็กที่ทำมาจากวัสดุซิลิกอน ชิปบางตัวมีขนาดเล็กกว่าปลายนิ้วมนุษย์ </a:t>
            </a:r>
            <a:endParaRPr lang="en-US" sz="3200" dirty="0">
              <a:latin typeface="Angsana New"/>
              <a:cs typeface="Angsana New"/>
            </a:endParaRPr>
          </a:p>
        </p:txBody>
      </p:sp>
      <p:pic>
        <p:nvPicPr>
          <p:cNvPr id="9" name="Picture 8" descr="C:\Users\Glen\Documents\McGraw-Hill\OLeary-CE2012\ART\ole16805_ch06\ole16805_cut0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630722"/>
            <a:ext cx="2823621" cy="18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Glen\Documents\McGraw-Hill\OLeary-CE2012\ART\ole16805_ch06\ole16805_0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62802"/>
            <a:ext cx="1996846" cy="187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325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Board </a:t>
            </a:r>
            <a:r>
              <a:rPr lang="en-US" dirty="0"/>
              <a:t>Components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420" y="1591439"/>
            <a:ext cx="9508175" cy="4308938"/>
          </a:xfrm>
        </p:spPr>
        <p:txBody>
          <a:bodyPr>
            <a:normAutofit/>
          </a:bodyPr>
          <a:lstStyle/>
          <a:p>
            <a:pPr lvl="0"/>
            <a:r>
              <a:rPr lang="th-TH" sz="3600" b="1" dirty="0">
                <a:latin typeface="Angsana New"/>
                <a:cs typeface="Angsana New"/>
              </a:rPr>
              <a:t>สล็อต </a:t>
            </a:r>
            <a:r>
              <a:rPr lang="en-US" sz="3600" b="1" dirty="0">
                <a:latin typeface="Angsana New"/>
                <a:cs typeface="Angsana New"/>
              </a:rPr>
              <a:t>(slot)</a:t>
            </a:r>
            <a:r>
              <a:rPr lang="th-TH" sz="3600" dirty="0">
                <a:latin typeface="Angsana New"/>
                <a:cs typeface="Angsana New"/>
              </a:rPr>
              <a:t> เป็นจุดเชื่อมต่อสำหรับการ์ดพิเศษหรือแผงวงจรไฟฟ้า การ์ดขยายเพิ่มเหล่านี้ทำให้ความสามารถของระบบคอมพิวเตอร์มีมากขึ้น ตัวอย่างเช่น การ์ดโมเด็มจะเสียบเข้ากับสล็อตบนแผงวงจรหลักเพื่อทำให้สามารถเชื่อมต่ออินเทอร์เน็ตได้</a:t>
            </a:r>
            <a:endParaRPr lang="en-GB" sz="3600" dirty="0">
              <a:latin typeface="Angsana New"/>
              <a:cs typeface="Angsana New"/>
            </a:endParaRPr>
          </a:p>
          <a:p>
            <a:pPr lvl="0"/>
            <a:r>
              <a:rPr lang="th-TH" sz="3600" b="1" dirty="0">
                <a:latin typeface="Angsana New"/>
                <a:cs typeface="Angsana New"/>
              </a:rPr>
              <a:t>เส้นทางบัส </a:t>
            </a:r>
            <a:r>
              <a:rPr lang="en-US" sz="3600" b="1" dirty="0">
                <a:latin typeface="Angsana New"/>
                <a:cs typeface="Angsana New"/>
              </a:rPr>
              <a:t>(bus line) </a:t>
            </a:r>
            <a:r>
              <a:rPr lang="th-TH" sz="3600" dirty="0">
                <a:latin typeface="Angsana New"/>
                <a:cs typeface="Angsana New"/>
              </a:rPr>
              <a:t>เป็นเส้นทางเชื่อมต่อสื่อสารระหว่างอุปกรณ์อิเล็กทรอนิกส์ ทำให้อุปกรณ์ที่แตกต่างกันหลายชนิดสามารถติดต่อกันได้ ไม่ว่าจะเชื่อมต่ออยู่ภายในหรือติดอยู่กับแผงวงจรหลัก </a:t>
            </a:r>
            <a:endParaRPr lang="en-GB" sz="36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085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1584"/>
            <a:ext cx="9508175" cy="4308938"/>
          </a:xfrm>
        </p:spPr>
        <p:txBody>
          <a:bodyPr>
            <a:normAutofit/>
          </a:bodyPr>
          <a:lstStyle/>
          <a:p>
            <a:pPr marL="205740" lvl="1" indent="-205740"/>
            <a:r>
              <a:rPr lang="th-TH" sz="4000" b="1" dirty="0">
                <a:latin typeface="Angsana New"/>
                <a:cs typeface="Angsana New"/>
              </a:rPr>
              <a:t>หน่วยประมวลผลกลาง </a:t>
            </a:r>
            <a:r>
              <a:rPr lang="en-US" sz="4000" b="1" dirty="0">
                <a:latin typeface="Angsana New"/>
                <a:cs typeface="Angsana New"/>
              </a:rPr>
              <a:t>(central processing unit) </a:t>
            </a:r>
            <a:r>
              <a:rPr lang="th-TH" sz="4000" dirty="0">
                <a:latin typeface="Angsana New"/>
                <a:cs typeface="Angsana New"/>
              </a:rPr>
              <a:t>หรือที่นิยมเรียกว่า </a:t>
            </a:r>
            <a:r>
              <a:rPr lang="th-TH" sz="4000" b="1" dirty="0">
                <a:latin typeface="Angsana New"/>
                <a:cs typeface="Angsana New"/>
              </a:rPr>
              <a:t>ซีพียู </a:t>
            </a:r>
            <a:r>
              <a:rPr lang="en-US" sz="4000" b="1" dirty="0">
                <a:latin typeface="Angsana New"/>
                <a:cs typeface="Angsana New"/>
              </a:rPr>
              <a:t>(CPU) </a:t>
            </a:r>
            <a:r>
              <a:rPr lang="th-TH" sz="4000" dirty="0">
                <a:latin typeface="Angsana New"/>
                <a:cs typeface="Angsana New"/>
              </a:rPr>
              <a:t>หรือ</a:t>
            </a:r>
            <a:r>
              <a:rPr lang="th-TH" sz="4000" b="1" dirty="0">
                <a:latin typeface="Angsana New"/>
                <a:cs typeface="Angsana New"/>
              </a:rPr>
              <a:t>โพรเซสเซอร์ </a:t>
            </a:r>
            <a:r>
              <a:rPr lang="en-US" sz="4000" b="1" dirty="0">
                <a:latin typeface="Angsana New"/>
                <a:cs typeface="Angsana New"/>
              </a:rPr>
              <a:t>(processor) </a:t>
            </a:r>
            <a:r>
              <a:rPr lang="th-TH" sz="4000" dirty="0">
                <a:latin typeface="Angsana New"/>
                <a:cs typeface="Angsana New"/>
              </a:rPr>
              <a:t>ถูกบรรจุอยู่ในชิปที่เรียกว่า </a:t>
            </a:r>
            <a:r>
              <a:rPr lang="th-TH" sz="4000" b="1" dirty="0">
                <a:latin typeface="Angsana New"/>
                <a:cs typeface="Angsana New"/>
              </a:rPr>
              <a:t>ไมโครโพรเซสเซอร์</a:t>
            </a:r>
            <a:r>
              <a:rPr lang="en-US" sz="4000" b="1" dirty="0">
                <a:latin typeface="Angsana New"/>
                <a:cs typeface="Angsana New"/>
              </a:rPr>
              <a:t> (microprocessor)</a:t>
            </a:r>
            <a:r>
              <a:rPr lang="en-US" sz="4000" dirty="0">
                <a:latin typeface="Angsana New"/>
                <a:cs typeface="Angsana New"/>
              </a:rPr>
              <a:t> </a:t>
            </a:r>
            <a:r>
              <a:rPr lang="th-TH" sz="4000" dirty="0">
                <a:latin typeface="Angsana New"/>
                <a:cs typeface="Angsana New"/>
              </a:rPr>
              <a:t>ไมโครโพรเซสเซอร์เป็นสมองของระบบคอมพิวเตอร์ ประกอบด้วย </a:t>
            </a:r>
            <a:r>
              <a:rPr lang="en-US" sz="4000" dirty="0">
                <a:latin typeface="Angsana New"/>
                <a:cs typeface="Angsana New"/>
              </a:rPr>
              <a:t>2 </a:t>
            </a:r>
            <a:r>
              <a:rPr lang="th-TH" sz="4000" dirty="0">
                <a:latin typeface="Angsana New"/>
                <a:cs typeface="Angsana New"/>
              </a:rPr>
              <a:t>ส่วน คือ หน่วย</a:t>
            </a:r>
            <a:r>
              <a:rPr lang="th-TH" sz="4000" dirty="0" smtClean="0">
                <a:latin typeface="Angsana New"/>
                <a:cs typeface="Angsana New"/>
              </a:rPr>
              <a:t>ควบคุม</a:t>
            </a:r>
            <a:r>
              <a:rPr lang="en-US" sz="4000" dirty="0" smtClean="0">
                <a:latin typeface="Angsana New"/>
                <a:cs typeface="Angsana New"/>
              </a:rPr>
              <a:t> (</a:t>
            </a:r>
            <a:r>
              <a:rPr lang="en-US" sz="3600" dirty="0" smtClean="0">
                <a:latin typeface="Angsana New"/>
                <a:cs typeface="Angsana New"/>
              </a:rPr>
              <a:t>Control unit) </a:t>
            </a:r>
            <a:r>
              <a:rPr lang="th-TH" sz="4000" dirty="0" smtClean="0">
                <a:latin typeface="Angsana New"/>
                <a:cs typeface="Angsana New"/>
              </a:rPr>
              <a:t>กับ</a:t>
            </a:r>
            <a:r>
              <a:rPr lang="th-TH" sz="4000" dirty="0">
                <a:latin typeface="Angsana New"/>
                <a:cs typeface="Angsana New"/>
              </a:rPr>
              <a:t>หน่วยคำนวณและ</a:t>
            </a:r>
            <a:r>
              <a:rPr lang="th-TH" sz="4000" dirty="0" smtClean="0">
                <a:latin typeface="Angsana New"/>
                <a:cs typeface="Angsana New"/>
              </a:rPr>
              <a:t>ตรรกะ</a:t>
            </a:r>
            <a:r>
              <a:rPr lang="en-US" sz="4000" dirty="0" smtClean="0">
                <a:latin typeface="Angsana New"/>
                <a:cs typeface="Angsana New"/>
              </a:rPr>
              <a:t> </a:t>
            </a:r>
            <a:r>
              <a:rPr lang="en-US" sz="3600" dirty="0" smtClean="0">
                <a:latin typeface="Angsana New"/>
                <a:cs typeface="Angsana New"/>
              </a:rPr>
              <a:t>Arithmetic-logic </a:t>
            </a:r>
            <a:r>
              <a:rPr lang="en-US" sz="3600" dirty="0">
                <a:latin typeface="Angsana New"/>
                <a:cs typeface="Angsana New"/>
              </a:rPr>
              <a:t>unit (ALU</a:t>
            </a:r>
            <a:r>
              <a:rPr lang="en-US" sz="3600" dirty="0" smtClean="0">
                <a:latin typeface="Angsana New"/>
                <a:cs typeface="Angsana New"/>
              </a:rPr>
              <a:t>)</a:t>
            </a:r>
            <a:endParaRPr lang="en-US" sz="36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999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 Chips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91439"/>
            <a:ext cx="5199529" cy="4308938"/>
          </a:xfrm>
        </p:spPr>
        <p:txBody>
          <a:bodyPr>
            <a:no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ความสามารถของชิปมักจะระบุเป็นขนาดของ</a:t>
            </a:r>
            <a:r>
              <a:rPr lang="th-TH" sz="3200" b="1" dirty="0">
                <a:latin typeface="Angsana New"/>
                <a:cs typeface="Angsana New"/>
              </a:rPr>
              <a:t>เวิร์ด</a:t>
            </a:r>
            <a:r>
              <a:rPr lang="en-US" sz="3200" b="1" dirty="0">
                <a:latin typeface="Angsana New"/>
                <a:cs typeface="Angsana New"/>
              </a:rPr>
              <a:t> (word)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ซึ่งเป็นจำนวนของบิตที่ซีพียูสามารถเข้าถึงได้ในหนึ่งช่วงเวลา เช่น</a:t>
            </a:r>
            <a:r>
              <a:rPr lang="en-US" sz="3200" dirty="0">
                <a:latin typeface="Angsana New"/>
                <a:cs typeface="Angsana New"/>
              </a:rPr>
              <a:t> 16 </a:t>
            </a:r>
            <a:r>
              <a:rPr lang="th-TH" sz="3200" dirty="0">
                <a:latin typeface="Angsana New"/>
                <a:cs typeface="Angsana New"/>
              </a:rPr>
              <a:t>บิต</a:t>
            </a:r>
            <a:r>
              <a:rPr lang="en-US" sz="3200" dirty="0">
                <a:latin typeface="Angsana New"/>
                <a:cs typeface="Angsana New"/>
              </a:rPr>
              <a:t> 32 </a:t>
            </a:r>
            <a:r>
              <a:rPr lang="th-TH" sz="3200" dirty="0">
                <a:latin typeface="Angsana New"/>
                <a:cs typeface="Angsana New"/>
              </a:rPr>
              <a:t>บิต หรือ</a:t>
            </a:r>
            <a:r>
              <a:rPr lang="en-US" sz="3200" dirty="0">
                <a:latin typeface="Angsana New"/>
                <a:cs typeface="Angsana New"/>
              </a:rPr>
              <a:t> 64 </a:t>
            </a:r>
            <a:r>
              <a:rPr lang="th-TH" sz="3200" dirty="0">
                <a:latin typeface="Angsana New"/>
                <a:cs typeface="Angsana New"/>
              </a:rPr>
              <a:t>บิต</a:t>
            </a:r>
            <a:r>
              <a:rPr lang="en-US" sz="3200" dirty="0" smtClean="0">
                <a:latin typeface="Angsana New"/>
                <a:cs typeface="Angsana New"/>
              </a:rPr>
              <a:t> </a:t>
            </a:r>
            <a:endParaRPr lang="en-US" sz="3200" dirty="0">
              <a:latin typeface="Angsana New"/>
              <a:cs typeface="Angsana New"/>
            </a:endParaRPr>
          </a:p>
          <a:p>
            <a:r>
              <a:rPr lang="th-TH" sz="3200" dirty="0" smtClean="0">
                <a:latin typeface="Angsana New"/>
                <a:cs typeface="Angsana New"/>
              </a:rPr>
              <a:t>ความเร็ว</a:t>
            </a:r>
            <a:r>
              <a:rPr lang="th-TH" sz="3200" dirty="0">
                <a:latin typeface="Angsana New"/>
                <a:cs typeface="Angsana New"/>
              </a:rPr>
              <a:t>ของการประมวลผลข้อมูลของไมโครโพรเซสเซอร์ควบคุมโดยความเร็วของสัญญาณนาฬิกา เรียกว่าคล็อกสปีด (</a:t>
            </a:r>
            <a:r>
              <a:rPr lang="en-US" sz="3200" dirty="0">
                <a:latin typeface="Angsana New"/>
                <a:cs typeface="Angsana New"/>
              </a:rPr>
              <a:t>clock speed</a:t>
            </a:r>
            <a:r>
              <a:rPr lang="th-TH" sz="3200" dirty="0">
                <a:latin typeface="Angsana New"/>
                <a:cs typeface="Angsana New"/>
              </a:rPr>
              <a:t>)</a:t>
            </a:r>
            <a:endParaRPr lang="en-US" sz="3200" dirty="0">
              <a:latin typeface="Angsana New"/>
              <a:cs typeface="Angsana New"/>
            </a:endParaRPr>
          </a:p>
        </p:txBody>
      </p:sp>
      <p:pic>
        <p:nvPicPr>
          <p:cNvPr id="5" name="Picture 10" descr="C:\Users\Glen\Documents\McGraw-Hill\OLeary-CE2012\ART\ole16805_ch06\ole16805_06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65652"/>
            <a:ext cx="3205162" cy="1560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737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 Chips </a:t>
            </a:r>
            <a:r>
              <a:rPr lang="en-US" dirty="0"/>
              <a:t>(Page </a:t>
            </a:r>
            <a:r>
              <a:rPr lang="en-US" dirty="0" smtClean="0"/>
              <a:t>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6342529" cy="4308938"/>
          </a:xfrm>
        </p:spPr>
        <p:txBody>
          <a:bodyPr>
            <a:normAutofit/>
          </a:bodyPr>
          <a:lstStyle/>
          <a:p>
            <a:pPr lvl="1"/>
            <a:r>
              <a:rPr lang="th-TH" sz="3200" dirty="0" smtClean="0">
                <a:latin typeface="Angsana New"/>
                <a:cs typeface="Angsana New"/>
              </a:rPr>
              <a:t>ปัจจุบัน</a:t>
            </a:r>
            <a:r>
              <a:rPr lang="th-TH" sz="3200" dirty="0">
                <a:latin typeface="Angsana New"/>
                <a:cs typeface="Angsana New"/>
              </a:rPr>
              <a:t>มีการพัฒนาประสิทธิภาพของไมโครโพรเซสเซอร์เป็นแบบ 64 บิตและชิปแบบมัลติคอร์ </a:t>
            </a:r>
            <a:r>
              <a:rPr lang="th-TH" sz="3200" b="1" dirty="0">
                <a:latin typeface="Angsana New"/>
                <a:cs typeface="Angsana New"/>
              </a:rPr>
              <a:t>(</a:t>
            </a:r>
            <a:r>
              <a:rPr lang="en-US" sz="3200" b="1" dirty="0">
                <a:latin typeface="Angsana New"/>
                <a:cs typeface="Angsana New"/>
              </a:rPr>
              <a:t>multicore chip) </a:t>
            </a:r>
            <a:endParaRPr lang="en-US" sz="3200" b="1" dirty="0" smtClean="0">
              <a:latin typeface="Angsana New"/>
              <a:cs typeface="Angsana New"/>
            </a:endParaRPr>
          </a:p>
          <a:p>
            <a:pPr lvl="1"/>
            <a:r>
              <a:rPr lang="th-TH" sz="3200" dirty="0">
                <a:latin typeface="Angsana New"/>
                <a:cs typeface="Angsana New"/>
              </a:rPr>
              <a:t>หากจะใช้งานมัลติคอร์ให้มีประสิทธิภาพจะต้องแบ่งการทำงานในแต่ละส่วนไปยังแต่ละคอร์ ซึ่งเรียกกระบวนการแบบนี้ว่า การประมวลผลแบบขนาน (</a:t>
            </a:r>
            <a:r>
              <a:rPr lang="en-US" sz="3200" dirty="0">
                <a:latin typeface="Angsana New"/>
                <a:cs typeface="Angsana New"/>
              </a:rPr>
              <a:t>parallel processing) </a:t>
            </a:r>
            <a:r>
              <a:rPr lang="th-TH" sz="3200" dirty="0">
                <a:latin typeface="Angsana New"/>
                <a:cs typeface="Angsana New"/>
              </a:rPr>
              <a:t>เช่น ระบบปฏิบัติการ</a:t>
            </a:r>
            <a:r>
              <a:rPr lang="en-US" sz="3200" dirty="0">
                <a:latin typeface="Angsana New"/>
                <a:cs typeface="Angsana New"/>
              </a:rPr>
              <a:t> Windows 7 </a:t>
            </a:r>
            <a:r>
              <a:rPr lang="th-TH" sz="3200" dirty="0">
                <a:latin typeface="Angsana New"/>
                <a:cs typeface="Angsana New"/>
              </a:rPr>
              <a:t>และ </a:t>
            </a:r>
            <a:r>
              <a:rPr lang="en-US" sz="3200" dirty="0">
                <a:latin typeface="Angsana New"/>
                <a:cs typeface="Angsana New"/>
              </a:rPr>
              <a:t>Mac OS 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791119"/>
            <a:ext cx="2345286" cy="1527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549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โพรเซสเซอร์ชนิดพิเศษ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/>
                <a:cs typeface="Angsana New"/>
              </a:rPr>
              <a:t>โค</a:t>
            </a:r>
            <a:r>
              <a:rPr lang="th-TH" sz="2800" b="1" dirty="0">
                <a:latin typeface="Angsana New"/>
                <a:cs typeface="Angsana New"/>
              </a:rPr>
              <a:t>โพรเซสเซอร์</a:t>
            </a:r>
            <a:r>
              <a:rPr lang="en-US" sz="2800" b="1" dirty="0">
                <a:latin typeface="Angsana New"/>
                <a:cs typeface="Angsana New"/>
              </a:rPr>
              <a:t> (coprocessor) </a:t>
            </a:r>
            <a:r>
              <a:rPr lang="th-TH" sz="2800" dirty="0">
                <a:latin typeface="Angsana New"/>
                <a:cs typeface="Angsana New"/>
              </a:rPr>
              <a:t>เป็นชิปพิเศษที่ออกแบบมาเพื่องานคำนวณพิเศษบางอย่าง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b="1" dirty="0" smtClean="0">
                <a:latin typeface="Angsana New"/>
                <a:cs typeface="Angsana New"/>
              </a:rPr>
              <a:t>กราฟิก</a:t>
            </a:r>
            <a:r>
              <a:rPr lang="th-TH" sz="2800" b="1" dirty="0">
                <a:latin typeface="Angsana New"/>
                <a:cs typeface="Angsana New"/>
              </a:rPr>
              <a:t>ส์โคโพรเซสเซอร์ (</a:t>
            </a:r>
            <a:r>
              <a:rPr lang="en-US" sz="2800" b="1" dirty="0">
                <a:latin typeface="Angsana New"/>
                <a:cs typeface="Angsana New"/>
              </a:rPr>
              <a:t>graphics coprocessor)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หรือเรียกอีกชื่อหนึ่งว่า หน่วยประมวลผลกราฟิกส์ </a:t>
            </a:r>
            <a:r>
              <a:rPr lang="en-US" sz="2800" dirty="0">
                <a:latin typeface="Angsana New"/>
                <a:cs typeface="Angsana New"/>
              </a:rPr>
              <a:t>Graphics Processing Unit (GPU</a:t>
            </a:r>
            <a:r>
              <a:rPr lang="en-US" sz="2800" dirty="0" smtClean="0">
                <a:latin typeface="Angsana New"/>
                <a:cs typeface="Angsana New"/>
              </a:rPr>
              <a:t>)</a:t>
            </a:r>
            <a:r>
              <a:rPr lang="th-TH" sz="2800" dirty="0" smtClean="0">
                <a:latin typeface="Angsana New"/>
                <a:cs typeface="Angsana New"/>
              </a:rPr>
              <a:t> ถูก</a:t>
            </a:r>
            <a:r>
              <a:rPr lang="th-TH" sz="2800" dirty="0">
                <a:latin typeface="Angsana New"/>
                <a:cs typeface="Angsana New"/>
              </a:rPr>
              <a:t>ออกแบบสำหรับการทำงานทางด้านกราฟิกภาพ 3 มิติ และการเข้ารหัสข้อมูล</a:t>
            </a:r>
            <a:endParaRPr lang="en-US" sz="2800" dirty="0">
              <a:latin typeface="Angsana New"/>
              <a:cs typeface="Angsana New"/>
            </a:endParaRPr>
          </a:p>
          <a:p>
            <a:pPr lvl="1"/>
            <a:endParaRPr lang="en-US" sz="2800" dirty="0" smtClean="0">
              <a:latin typeface="Angsana New"/>
              <a:cs typeface="Angsana New"/>
            </a:endParaRPr>
          </a:p>
          <a:p>
            <a:endParaRPr lang="en-US" sz="24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460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>
                <a:latin typeface="Angsana New"/>
                <a:cs typeface="Angsana New"/>
              </a:rPr>
              <a:t>สมาร์ทการ์ด </a:t>
            </a:r>
            <a:r>
              <a:rPr lang="en-US" sz="3200" b="1" dirty="0">
                <a:latin typeface="Angsana New"/>
                <a:cs typeface="Angsana New"/>
              </a:rPr>
              <a:t>(smart card) </a:t>
            </a:r>
            <a:r>
              <a:rPr lang="th-TH" sz="3200" dirty="0">
                <a:latin typeface="Angsana New"/>
                <a:cs typeface="Angsana New"/>
              </a:rPr>
              <a:t>มีลักษณะเป็นบัตรพลาสติกสี่เหลี่ยม ขนาดเท่าบัตรเครดิต และมีชิปฝังอยู่กับตัวบัตร มหาวิทยาลัยหลายแห่งใช้แทนบัตรประจำตัวนักศึกษา </a:t>
            </a:r>
            <a:r>
              <a:rPr lang="th-TH" sz="3200" dirty="0" smtClean="0">
                <a:latin typeface="Angsana New"/>
                <a:cs typeface="Angsana New"/>
              </a:rPr>
              <a:t>และกระทรวงมหาดไทยใช้ทำบัตรประชาชน</a:t>
            </a:r>
          </a:p>
          <a:p>
            <a:r>
              <a:rPr lang="th-TH" sz="3200" b="1" dirty="0">
                <a:latin typeface="Angsana New"/>
                <a:cs typeface="Angsana New"/>
              </a:rPr>
              <a:t>อาร์เอฟไอดีแท็ก (</a:t>
            </a:r>
            <a:r>
              <a:rPr lang="en-US" sz="3200" b="1" dirty="0">
                <a:latin typeface="Angsana New"/>
                <a:cs typeface="Angsana New"/>
              </a:rPr>
              <a:t>RFID tag)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เป็นชิปชนิดพิเศษที่ฝังไปกับสินค้าเพื่อตรวจสอบสถานที่ที่ส่งสินค้าไป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 smtClean="0">
                <a:latin typeface="Angsana New"/>
                <a:cs typeface="Angsana New"/>
              </a:rPr>
              <a:t>หรือใช้สำหรับติดตามคนหรือสิ่งของ</a:t>
            </a:r>
          </a:p>
          <a:p>
            <a:endParaRPr lang="en-US" sz="3200" dirty="0"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199846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/>
                <a:cs typeface="Angsana New"/>
              </a:rPr>
              <a:t>หน่วยความจำ </a:t>
            </a:r>
            <a:r>
              <a:rPr lang="en-US" dirty="0" smtClean="0">
                <a:latin typeface="Angsana New"/>
                <a:cs typeface="Angsana New"/>
              </a:rPr>
              <a:t>(Memory)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59" y="1676400"/>
            <a:ext cx="9508175" cy="4308938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Angsana New"/>
                <a:cs typeface="Angsana New"/>
              </a:rPr>
              <a:t>หน่วยความจำ (</a:t>
            </a:r>
            <a:r>
              <a:rPr lang="en-US" sz="2800" b="1" dirty="0">
                <a:latin typeface="Angsana New"/>
                <a:cs typeface="Angsana New"/>
              </a:rPr>
              <a:t>memory)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เป็นพื้นที่สำหรับเก็บข้อมูล คำสั่ง และสารสนเทศต่าง ๆ ประกอบด้วยชิปที่เชื่อมต่อเข้ากับแผงวงจรหลักเหมือนกับไมโครโพรเซสเซอร์ ชิปหน่วยความจำที่เป็นที่รู้จักโดยทั่วไปมี </a:t>
            </a:r>
            <a:r>
              <a:rPr lang="en-US" sz="2800" dirty="0">
                <a:latin typeface="Angsana New"/>
                <a:cs typeface="Angsana New"/>
              </a:rPr>
              <a:t>3 </a:t>
            </a:r>
            <a:r>
              <a:rPr lang="th-TH" sz="2800" dirty="0">
                <a:latin typeface="Angsana New"/>
                <a:cs typeface="Angsana New"/>
              </a:rPr>
              <a:t>ชนิด </a:t>
            </a:r>
            <a:r>
              <a:rPr lang="th-TH" sz="2800" dirty="0" smtClean="0">
                <a:latin typeface="Angsana New"/>
                <a:cs typeface="Angsana New"/>
              </a:rPr>
              <a:t>คือ</a:t>
            </a:r>
          </a:p>
          <a:p>
            <a:pPr lvl="1"/>
            <a:r>
              <a:rPr lang="th-TH" sz="2800" dirty="0" smtClean="0">
                <a:latin typeface="Angsana New"/>
                <a:cs typeface="Angsana New"/>
                <a:hlinkClick r:id="rId4" action="ppaction://hlinksldjump"/>
              </a:rPr>
              <a:t>หน่วย</a:t>
            </a:r>
            <a:r>
              <a:rPr lang="th-TH" sz="2800" dirty="0">
                <a:latin typeface="Angsana New"/>
                <a:cs typeface="Angsana New"/>
                <a:hlinkClick r:id="rId4" action="ppaction://hlinksldjump"/>
              </a:rPr>
              <a:t>ความจำแรม </a:t>
            </a:r>
            <a:r>
              <a:rPr lang="en-US" sz="2800" dirty="0">
                <a:latin typeface="Angsana New"/>
                <a:cs typeface="Angsana New"/>
                <a:hlinkClick r:id="rId4" action="ppaction://hlinksldjump"/>
              </a:rPr>
              <a:t>(Random Access Memory : RAM) </a:t>
            </a:r>
            <a:endParaRPr lang="th-TH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 smtClean="0">
                <a:latin typeface="Angsana New"/>
                <a:cs typeface="Angsana New"/>
                <a:hlinkClick r:id="rId5" action="ppaction://hlinksldjump"/>
              </a:rPr>
              <a:t>หน่วย</a:t>
            </a:r>
            <a:r>
              <a:rPr lang="th-TH" sz="2800" dirty="0">
                <a:latin typeface="Angsana New"/>
                <a:cs typeface="Angsana New"/>
                <a:hlinkClick r:id="rId5" action="ppaction://hlinksldjump"/>
              </a:rPr>
              <a:t>ความจำรอม </a:t>
            </a:r>
            <a:r>
              <a:rPr lang="en-US" sz="2800" dirty="0">
                <a:latin typeface="Angsana New"/>
                <a:cs typeface="Angsana New"/>
                <a:hlinkClick r:id="rId5" action="ppaction://hlinksldjump"/>
              </a:rPr>
              <a:t>(Read-Only Memory : ROM)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>
              <a:latin typeface="Angsana New"/>
              <a:cs typeface="Angsana New"/>
            </a:endParaRPr>
          </a:p>
          <a:p>
            <a:pPr lvl="1"/>
            <a:r>
              <a:rPr lang="th-TH" sz="2800" dirty="0" smtClean="0">
                <a:latin typeface="Angsana New"/>
                <a:cs typeface="Angsana New"/>
                <a:hlinkClick r:id="rId6" action="ppaction://hlinksldjump"/>
              </a:rPr>
              <a:t>หน่วย</a:t>
            </a:r>
            <a:r>
              <a:rPr lang="th-TH" sz="2800" dirty="0">
                <a:latin typeface="Angsana New"/>
                <a:cs typeface="Angsana New"/>
                <a:hlinkClick r:id="rId6" action="ppaction://hlinksldjump"/>
              </a:rPr>
              <a:t>ความจำแฟลช</a:t>
            </a:r>
            <a:r>
              <a:rPr lang="en-US" sz="2800" dirty="0">
                <a:latin typeface="Angsana New"/>
                <a:cs typeface="Angsana New"/>
                <a:hlinkClick r:id="rId6" action="ppaction://hlinksldjump"/>
              </a:rPr>
              <a:t> (flash memory</a:t>
            </a:r>
            <a:r>
              <a:rPr lang="en-US" sz="2800" dirty="0" smtClean="0">
                <a:latin typeface="Angsana New"/>
                <a:cs typeface="Angsana New"/>
                <a:hlinkClick r:id="rId6" action="ppaction://hlinksldjump"/>
              </a:rPr>
              <a:t>)</a:t>
            </a:r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352800"/>
            <a:ext cx="3757351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67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ouharis\Documents\Laurie\McGraw Hill Computing Essentials 2013\CE_2013_ArtFiles\ole16821_ch06\ole16821_0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3291840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แรม </a:t>
            </a:r>
            <a:r>
              <a:rPr lang="en-US" dirty="0">
                <a:latin typeface="Angsana New"/>
                <a:cs typeface="Angsana New"/>
              </a:rPr>
              <a:t>(RAM</a:t>
            </a:r>
            <a:r>
              <a:rPr lang="th-TH" dirty="0">
                <a:latin typeface="Angsana New"/>
                <a:cs typeface="Angsana New"/>
              </a:rPr>
              <a:t>)</a:t>
            </a:r>
            <a:r>
              <a:rPr lang="en-US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447800"/>
            <a:ext cx="10304929" cy="3124199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Angsana New"/>
                <a:cs typeface="Angsana New"/>
              </a:rPr>
              <a:t>หน่วยความจำแรม </a:t>
            </a:r>
            <a:r>
              <a:rPr lang="en-US" sz="2400" b="1" dirty="0">
                <a:latin typeface="Angsana New"/>
                <a:cs typeface="Angsana New"/>
              </a:rPr>
              <a:t>(Random Access Memory: RAM) </a:t>
            </a:r>
            <a:r>
              <a:rPr lang="th-TH" sz="2400" b="1" dirty="0">
                <a:latin typeface="Angsana New"/>
                <a:cs typeface="Angsana New"/>
              </a:rPr>
              <a:t>เป็นหน่วยความจำสำหรับเก็บโปรแกรมและข้อมูลต่าง ๆ ในขณะที่ซีพียูกำลังประมวลผลอยู่ เรียกว่าหน่วยความจำแบบชั่วคราวหรือหน่วยเก็บแบบลบเลือน </a:t>
            </a:r>
            <a:r>
              <a:rPr lang="en-US" sz="2400" b="1" dirty="0">
                <a:latin typeface="Angsana New"/>
                <a:cs typeface="Angsana New"/>
              </a:rPr>
              <a:t>(volatile storage) </a:t>
            </a:r>
            <a:endParaRPr lang="th-TH" sz="2400" b="1" dirty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หน่วยความจำแคช </a:t>
            </a:r>
            <a:r>
              <a:rPr lang="en-US" sz="2400" b="1" dirty="0">
                <a:latin typeface="Angsana New"/>
                <a:cs typeface="Angsana New"/>
              </a:rPr>
              <a:t>(cache memory) </a:t>
            </a:r>
            <a:r>
              <a:rPr lang="th-TH" sz="2400" b="1" dirty="0">
                <a:latin typeface="Angsana New"/>
                <a:cs typeface="Angsana New"/>
              </a:rPr>
              <a:t>หรือเรียกอีกอย่างว่า แรมแคช </a:t>
            </a:r>
            <a:r>
              <a:rPr lang="en-US" sz="2400" b="1" dirty="0">
                <a:latin typeface="Angsana New"/>
                <a:cs typeface="Angsana New"/>
              </a:rPr>
              <a:t>(RAM cache) </a:t>
            </a:r>
            <a:r>
              <a:rPr lang="th-TH" sz="2400" b="1" dirty="0">
                <a:latin typeface="Angsana New"/>
                <a:cs typeface="Angsana New"/>
              </a:rPr>
              <a:t>หน่วยความจำแคชเป็นพื้นที่เก็บข้อมูลชั่วคราวที่</a:t>
            </a:r>
            <a:r>
              <a:rPr lang="th-TH" sz="2400" b="1" dirty="0" smtClean="0">
                <a:latin typeface="Angsana New"/>
                <a:cs typeface="Angsana New"/>
              </a:rPr>
              <a:t>มีความเร็ว</a:t>
            </a:r>
            <a:r>
              <a:rPr lang="th-TH" sz="2400" b="1" dirty="0">
                <a:latin typeface="Angsana New"/>
                <a:cs typeface="Angsana New"/>
              </a:rPr>
              <a:t>สูง ทำงานระหว่างหน่วยความจำและซีพียู</a:t>
            </a:r>
            <a:r>
              <a:rPr lang="en-US" sz="2400" b="1" dirty="0">
                <a:latin typeface="Angsana New"/>
                <a:cs typeface="Angsana New"/>
              </a:rPr>
              <a:t> </a:t>
            </a:r>
            <a:endParaRPr lang="th-TH" sz="2400" b="1" dirty="0">
              <a:latin typeface="Angsana New"/>
              <a:cs typeface="Angsana New"/>
            </a:endParaRPr>
          </a:p>
          <a:p>
            <a:r>
              <a:rPr lang="th-TH" sz="2400" b="1" dirty="0" smtClean="0">
                <a:latin typeface="Angsana New"/>
                <a:cs typeface="Angsana New"/>
              </a:rPr>
              <a:t>สามารถเพิ่มแรมจะต้องเพิ่มส่วนขยายที่เรียกว่าดิมม์ </a:t>
            </a:r>
            <a:r>
              <a:rPr lang="th-TH" sz="2400" b="1" dirty="0">
                <a:latin typeface="Angsana New"/>
                <a:cs typeface="Angsana New"/>
              </a:rPr>
              <a:t>(</a:t>
            </a:r>
            <a:r>
              <a:rPr lang="en-US" sz="2400" b="1" dirty="0">
                <a:latin typeface="Angsana New"/>
                <a:cs typeface="Angsana New"/>
              </a:rPr>
              <a:t>Dual In-line Memory Module : DIMM</a:t>
            </a:r>
            <a:r>
              <a:rPr lang="th-TH" sz="2400" b="1" dirty="0">
                <a:latin typeface="Angsana New"/>
                <a:cs typeface="Angsana New"/>
              </a:rPr>
              <a:t>) ลงในแผงวงจรหลัก </a:t>
            </a:r>
            <a:endParaRPr lang="en-US" sz="2400" b="1" dirty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ถ้าเครื่องคอมพิวเตอร์ที่ใช้อยู่มีหน่วยความจำแรมไม่เพียงพอ คอมพิวเตอร์อาจจะใช้หน่วยความจำเสมือน</a:t>
            </a:r>
            <a:r>
              <a:rPr lang="en-US" sz="2400" b="1" dirty="0">
                <a:latin typeface="Angsana New"/>
                <a:cs typeface="Angsana New"/>
              </a:rPr>
              <a:t> (virtual memory) </a:t>
            </a:r>
            <a:r>
              <a:rPr lang="th-TH" sz="2400" b="1" dirty="0">
                <a:latin typeface="Angsana New"/>
                <a:cs typeface="Angsana New"/>
              </a:rPr>
              <a:t>เพื่อประมวลผลโปรแกรมต่าง ๆ</a:t>
            </a:r>
            <a:r>
              <a:rPr lang="en-US" sz="2400" b="1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572000"/>
            <a:ext cx="2936083" cy="1527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205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หลังจากศึกษาบทนี้แล้วคุณสามารถ</a:t>
            </a:r>
            <a:r>
              <a:rPr lang="en-US" sz="3600" dirty="0">
                <a:latin typeface="Angsana New"/>
                <a:cs typeface="Angsana New"/>
              </a:rPr>
              <a:t> :-</a:t>
            </a:r>
            <a:endParaRPr lang="en-GB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905000"/>
            <a:ext cx="10076329" cy="430893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th-TH" sz="2800" dirty="0" smtClean="0">
                <a:latin typeface="Angsana New"/>
                <a:cs typeface="Angsana New"/>
              </a:rPr>
              <a:t>บอก</a:t>
            </a:r>
            <a:r>
              <a:rPr lang="th-TH" sz="2800" dirty="0">
                <a:latin typeface="Angsana New"/>
                <a:cs typeface="Angsana New"/>
              </a:rPr>
              <a:t>ความแตกต่งระหว่างหน่วยระบบพื้นฐานทั้ง </a:t>
            </a:r>
            <a:r>
              <a:rPr lang="en-US" sz="2800" dirty="0">
                <a:latin typeface="Angsana New"/>
                <a:cs typeface="Angsana New"/>
              </a:rPr>
              <a:t>4 </a:t>
            </a:r>
            <a:r>
              <a:rPr lang="th-TH" sz="2800" dirty="0">
                <a:latin typeface="Angsana New"/>
                <a:cs typeface="Angsana New"/>
              </a:rPr>
              <a:t>ส่วนได้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อธิบายบอร์ด ซ็อกเก็ต สล็อต และบัสได้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บอกความแตกต่างระหว่างไมโครโพรเซสเซอร์ ชิป และ ไมโครโพรเซสเซอร์ชนิดพิเศษได้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เปรียบเทียบความแตกต่างระหว่างหน่วยความจำแต่ละประเภท เช่น แรม รอม และแฟลช 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อภิปรายเกี่ยวกับสล็อตเพิ่มขยายและการ์ด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อธิบายเกี่ยวกับบัส ความกว้างของบัส และบัสเพิ่มขยายได้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อธิบายเกี่ยวกับพอรต เช่น พอร์ตมาตรฐาน และพอร์ตพิเศษต่างๆ 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อธิบายเกี่ยวกับเพาเวอร์ซัพพลาย ของระบบเดสท็อป แล็ปท็อป แท็บเล็ต และอุปกรณ์สื่อสารอื่นๆ ได้</a:t>
            </a:r>
            <a:endParaRPr lang="en-GB" sz="2800" dirty="0">
              <a:latin typeface="Angsana New"/>
              <a:cs typeface="Angsana New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800" dirty="0">
                <a:latin typeface="Angsana New"/>
                <a:cs typeface="Angsana New"/>
              </a:rPr>
              <a:t>อธิบายเกี่ยวกับการแทนตัวเลขและตัวอักษรของคอมพิวเตอร์</a:t>
            </a:r>
            <a:r>
              <a:rPr lang="th-TH" sz="2800" dirty="0" smtClean="0">
                <a:latin typeface="Angsana New"/>
                <a:cs typeface="Angsana New"/>
              </a:rPr>
              <a:t>ได้</a:t>
            </a:r>
            <a:endParaRPr lang="en-US" sz="2800" dirty="0">
              <a:latin typeface="Angsana New"/>
              <a:cs typeface="Angsana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958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หน่วยความจำรอม </a:t>
            </a:r>
            <a:r>
              <a:rPr lang="en-US" sz="3200" dirty="0">
                <a:latin typeface="Angsana New"/>
                <a:cs typeface="Angsana New"/>
              </a:rPr>
              <a:t>(Read-Only Memory: ROM)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10304929" cy="4308938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Angsana New"/>
                <a:cs typeface="Angsana New"/>
              </a:rPr>
              <a:t>หน่วยความจำรอม </a:t>
            </a:r>
            <a:r>
              <a:rPr lang="en-US" sz="2800" b="1" dirty="0">
                <a:latin typeface="Angsana New"/>
                <a:cs typeface="Angsana New"/>
              </a:rPr>
              <a:t>(Read-Only Memory: ROM) </a:t>
            </a:r>
            <a:r>
              <a:rPr lang="th-TH" sz="2800" dirty="0">
                <a:latin typeface="Angsana New"/>
                <a:cs typeface="Angsana New"/>
              </a:rPr>
              <a:t>เป็นหน่วยความจำที่มีโปรแกรมบรรจุอยู่ภายในมาจากโรงงานผลิต เป็นหน่วยความจำแบบไม่ลบเลือนและผู้ใช้ไม่สามารถเปลี่ยนแปลงข้อมูลต่าง ๆ ที่อยู่ภายในได้ 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</a:p>
          <a:p>
            <a:r>
              <a:rPr lang="th-TH" sz="2800" dirty="0">
                <a:latin typeface="Angsana New"/>
                <a:cs typeface="Angsana New"/>
              </a:rPr>
              <a:t>ซีพียูสามารถอ่านโปรแกรมที่ถูกเขียนไว้ในหน่วยความจำรอมมาใช้งานได้</a:t>
            </a:r>
            <a:r>
              <a:rPr lang="en-US" sz="2800" dirty="0">
                <a:latin typeface="Angsana New"/>
                <a:cs typeface="Angsana New"/>
              </a:rPr>
              <a:t>  </a:t>
            </a:r>
            <a:r>
              <a:rPr lang="th-TH" sz="2800" dirty="0">
                <a:latin typeface="Angsana New"/>
                <a:cs typeface="Angsana New"/>
              </a:rPr>
              <a:t>แต่ไม่สามารถเขียนหรือเปลี่ยนแปลงข้อมูลและคำสั่งต่างๆ ที่อยู่ในรอมได้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รอมชิปมักจะเก็บคำสั่งพิเศษสำหรับระบบปฏิบัติการ เช่น คำสั่งสำหรับการเปิดเครื่องคอมพิวเตอร์และการเข้าถึงหน่วยความจำแบบต่างๆ และการติดต่อกับคีย์บอร์ดเป็นต้น</a:t>
            </a:r>
            <a:r>
              <a:rPr lang="en-US" sz="2800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310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หน่วยความจำแฟลช</a:t>
            </a:r>
            <a:r>
              <a:rPr lang="en-US" sz="3600" dirty="0">
                <a:latin typeface="Angsana New"/>
                <a:cs typeface="Angsana New"/>
              </a:rPr>
              <a:t> (flash memory)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12651"/>
            <a:ext cx="9508175" cy="4308938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Angsana New"/>
                <a:cs typeface="Angsana New"/>
              </a:rPr>
              <a:t>หน่วยความจำแฟลช</a:t>
            </a:r>
            <a:r>
              <a:rPr lang="en-US" sz="3200" b="1" dirty="0">
                <a:latin typeface="Angsana New"/>
                <a:cs typeface="Angsana New"/>
              </a:rPr>
              <a:t> (flash memory)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มีประสิทธิภาพเหมือนแรมและรอมผสมกัน ซึ่งหน่วยความจำแฟลชสามารถเก็บข้อมูลไว้ได้ตลอดเวลาแม้จะไม่มีกระแสไฟฟ้าก็ตาม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th-TH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ใช้สำหรับเก็บข้อมูลการเปิดเครื่องคอมพิวเตอร์ </a:t>
            </a:r>
            <a:r>
              <a:rPr lang="th-TH" sz="3200" dirty="0" smtClean="0">
                <a:latin typeface="Angsana New"/>
                <a:cs typeface="Angsana New"/>
              </a:rPr>
              <a:t>ข้อมูล</a:t>
            </a:r>
            <a:r>
              <a:rPr lang="th-TH" sz="3200" dirty="0">
                <a:latin typeface="Angsana New"/>
                <a:cs typeface="Angsana New"/>
              </a:rPr>
              <a:t>ที่เกี่ยวข้องกับขนาดของแรม ประเภทของคีย์บอร์ด เมาส์ และการเชื่อมต่อระหว่างหน่วยความจำสำรอง</a:t>
            </a:r>
            <a:r>
              <a:rPr lang="en-US" sz="3200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497224"/>
              </p:ext>
            </p:extLst>
          </p:nvPr>
        </p:nvGraphicFramePr>
        <p:xfrm>
          <a:off x="1524000" y="4495800"/>
          <a:ext cx="939428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8" imgW="5664200" imgH="1041400" progId="Word.Document.12">
                  <p:embed/>
                </p:oleObj>
              </mc:Choice>
              <mc:Fallback>
                <p:oleObj name="Document" r:id="rId8" imgW="5664200" imgH="104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0" y="4495800"/>
                        <a:ext cx="9394283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26825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การ์ดและสล็อตเพิ่มขยาย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 smtClean="0">
                <a:latin typeface="Angsana New"/>
                <a:cs typeface="Angsana New"/>
              </a:rPr>
              <a:t> </a:t>
            </a:r>
            <a:r>
              <a:rPr lang="en-US" sz="3200" dirty="0" smtClean="0">
                <a:latin typeface="Angsana New"/>
                <a:cs typeface="Angsana New"/>
              </a:rPr>
              <a:t>(Expansion Slots and Cards)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610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Angsana New"/>
                <a:cs typeface="Angsana New"/>
              </a:rPr>
              <a:t>สล็อต</a:t>
            </a:r>
            <a:r>
              <a:rPr lang="th-TH" sz="2800" b="1" dirty="0">
                <a:latin typeface="Angsana New"/>
                <a:cs typeface="Angsana New"/>
              </a:rPr>
              <a:t>เพิ่มขยาย </a:t>
            </a:r>
            <a:r>
              <a:rPr lang="en-US" sz="2800" b="1" dirty="0">
                <a:latin typeface="Angsana New"/>
                <a:cs typeface="Angsana New"/>
              </a:rPr>
              <a:t>(expansion slot</a:t>
            </a:r>
            <a:r>
              <a:rPr lang="en-US" sz="2800" b="1" dirty="0" smtClean="0">
                <a:latin typeface="Angsana New"/>
                <a:cs typeface="Angsana New"/>
              </a:rPr>
              <a:t>) </a:t>
            </a:r>
            <a:r>
              <a:rPr lang="th-TH" sz="2800" b="1" dirty="0" smtClean="0">
                <a:latin typeface="Angsana New"/>
                <a:cs typeface="Angsana New"/>
              </a:rPr>
              <a:t>ใช้สำหรับเพิ่มอุปกรณ์บนแผงวงจรหลัก </a:t>
            </a:r>
          </a:p>
          <a:p>
            <a:pPr marL="0" indent="0">
              <a:buNone/>
            </a:pPr>
            <a:r>
              <a:rPr lang="th-TH" sz="2800" b="1" dirty="0">
                <a:latin typeface="Angsana New"/>
                <a:cs typeface="Angsana New"/>
              </a:rPr>
              <a:t>การ์ดเพิ่มขยาย </a:t>
            </a:r>
            <a:r>
              <a:rPr lang="en-US" sz="2800" b="1" dirty="0">
                <a:latin typeface="Angsana New"/>
                <a:cs typeface="Angsana New"/>
              </a:rPr>
              <a:t>(expansion card)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 smtClean="0">
                <a:latin typeface="Angsana New"/>
                <a:cs typeface="Angsana New"/>
              </a:rPr>
              <a:t> เป็นการ์ดที่ทำงานพิเศษต่างๆ ที่สามารถเพิ่มการทำงาน เช่น</a:t>
            </a:r>
            <a:endParaRPr lang="en-US" sz="2800" b="1" dirty="0" smtClean="0">
              <a:latin typeface="Angsana New"/>
              <a:cs typeface="Angsana New"/>
            </a:endParaRPr>
          </a:p>
          <a:p>
            <a:pPr lvl="1">
              <a:buFont typeface="Arial"/>
              <a:buChar char="•"/>
            </a:pPr>
            <a:r>
              <a:rPr lang="th-TH" sz="2000" b="1" dirty="0">
                <a:latin typeface="Angsana New"/>
                <a:cs typeface="Angsana New"/>
              </a:rPr>
              <a:t>การ์ดแสดงผลภาพ หรือ</a:t>
            </a:r>
            <a:r>
              <a:rPr lang="th-TH" sz="2000" dirty="0">
                <a:latin typeface="Angsana New"/>
                <a:cs typeface="Angsana New"/>
              </a:rPr>
              <a:t> </a:t>
            </a:r>
            <a:r>
              <a:rPr lang="th-TH" sz="2000" b="1" dirty="0">
                <a:latin typeface="Angsana New"/>
                <a:cs typeface="Angsana New"/>
              </a:rPr>
              <a:t>แอดวานส์กราฟิกส์การ์ด </a:t>
            </a:r>
            <a:r>
              <a:rPr lang="en-US" sz="2000" b="1" dirty="0">
                <a:latin typeface="Angsana New"/>
                <a:cs typeface="Angsana New"/>
              </a:rPr>
              <a:t>(advanced graphics card)</a:t>
            </a:r>
            <a:r>
              <a:rPr lang="en-US" sz="2000" dirty="0">
                <a:latin typeface="Angsana New"/>
                <a:cs typeface="Angsana New"/>
              </a:rPr>
              <a:t> </a:t>
            </a:r>
            <a:endParaRPr lang="th-TH" sz="2000" dirty="0" smtClean="0">
              <a:latin typeface="Angsana New"/>
              <a:cs typeface="Angsana New"/>
            </a:endParaRPr>
          </a:p>
          <a:p>
            <a:pPr lvl="1">
              <a:buFont typeface="Arial"/>
              <a:buChar char="•"/>
            </a:pPr>
            <a:r>
              <a:rPr lang="th-TH" sz="2000" b="1" dirty="0">
                <a:latin typeface="Angsana New"/>
                <a:cs typeface="Angsana New"/>
              </a:rPr>
              <a:t>การ์ดเสียง (</a:t>
            </a:r>
            <a:r>
              <a:rPr lang="en-US" sz="2000" b="1" dirty="0">
                <a:latin typeface="Angsana New"/>
                <a:cs typeface="Angsana New"/>
              </a:rPr>
              <a:t>sound card)</a:t>
            </a:r>
            <a:r>
              <a:rPr lang="en-US" sz="2000" dirty="0">
                <a:latin typeface="Angsana New"/>
                <a:cs typeface="Angsana New"/>
              </a:rPr>
              <a:t> </a:t>
            </a:r>
            <a:endParaRPr lang="th-TH" sz="2000" dirty="0" smtClean="0">
              <a:latin typeface="Angsana New"/>
              <a:cs typeface="Angsana New"/>
            </a:endParaRPr>
          </a:p>
          <a:p>
            <a:pPr lvl="1">
              <a:buFont typeface="Arial"/>
              <a:buChar char="•"/>
            </a:pPr>
            <a:r>
              <a:rPr lang="th-TH" sz="2000" b="1" dirty="0">
                <a:latin typeface="Angsana New"/>
                <a:cs typeface="Angsana New"/>
              </a:rPr>
              <a:t>การ์ดเชื่อมต่อเครือข่าย </a:t>
            </a:r>
            <a:r>
              <a:rPr lang="en-US" sz="2000" b="1" dirty="0">
                <a:latin typeface="Angsana New"/>
                <a:cs typeface="Angsana New"/>
              </a:rPr>
              <a:t>(network interface card: NIC)</a:t>
            </a:r>
            <a:r>
              <a:rPr lang="en-US" sz="2000" dirty="0">
                <a:latin typeface="Angsana New"/>
                <a:cs typeface="Angsana New"/>
              </a:rPr>
              <a:t> </a:t>
            </a:r>
            <a:r>
              <a:rPr lang="th-TH" sz="2000" dirty="0">
                <a:latin typeface="Angsana New"/>
                <a:cs typeface="Angsana New"/>
              </a:rPr>
              <a:t>บางครั้งเรียกว่า </a:t>
            </a:r>
            <a:r>
              <a:rPr lang="th-TH" sz="2000" b="1" dirty="0">
                <a:latin typeface="Angsana New"/>
                <a:cs typeface="Angsana New"/>
              </a:rPr>
              <a:t>การ์ดเน็ทเวิร์คอะแด็ปเตอร์ </a:t>
            </a:r>
            <a:endParaRPr lang="th-TH" sz="2000" b="1" dirty="0" smtClean="0">
              <a:latin typeface="Angsana New"/>
              <a:cs typeface="Angsana New"/>
            </a:endParaRPr>
          </a:p>
          <a:p>
            <a:pPr lvl="1">
              <a:buFont typeface="Arial"/>
              <a:buChar char="•"/>
            </a:pPr>
            <a:r>
              <a:rPr lang="th-TH" sz="2000" b="1" dirty="0">
                <a:latin typeface="Angsana New"/>
                <a:cs typeface="Angsana New"/>
              </a:rPr>
              <a:t>การ์ดเครือข่ายไร้สาย (</a:t>
            </a:r>
            <a:r>
              <a:rPr lang="en-US" sz="2000" b="1" dirty="0">
                <a:latin typeface="Angsana New"/>
                <a:cs typeface="Angsana New"/>
              </a:rPr>
              <a:t>wireless network card</a:t>
            </a:r>
            <a:r>
              <a:rPr lang="th-TH" sz="2000" b="1" dirty="0">
                <a:latin typeface="Angsana New"/>
                <a:cs typeface="Angsana New"/>
              </a:rPr>
              <a:t>)</a:t>
            </a:r>
            <a:r>
              <a:rPr lang="en-US" sz="2000" dirty="0">
                <a:latin typeface="Angsana New"/>
                <a:cs typeface="Angsana New"/>
              </a:rPr>
              <a:t> </a:t>
            </a:r>
            <a:endParaRPr lang="th-TH" sz="2000" dirty="0" smtClean="0">
              <a:latin typeface="Angsana New"/>
              <a:cs typeface="Angsana New"/>
            </a:endParaRPr>
          </a:p>
          <a:p>
            <a:pPr>
              <a:buFont typeface="Arial"/>
              <a:buChar char="•"/>
            </a:pPr>
            <a:r>
              <a:rPr lang="th-TH" sz="2800" b="1" dirty="0">
                <a:latin typeface="Angsana New"/>
                <a:cs typeface="Angsana New"/>
              </a:rPr>
              <a:t>พลักแอนด์เพลย์ (</a:t>
            </a:r>
            <a:r>
              <a:rPr lang="en-US" sz="2800" b="1" dirty="0">
                <a:latin typeface="Angsana New"/>
                <a:cs typeface="Angsana New"/>
              </a:rPr>
              <a:t>Plug and Play</a:t>
            </a:r>
            <a:r>
              <a:rPr lang="th-TH" sz="2800" b="1" dirty="0">
                <a:latin typeface="Angsana New"/>
                <a:cs typeface="Angsana New"/>
              </a:rPr>
              <a:t>)</a:t>
            </a:r>
            <a:r>
              <a:rPr lang="th-TH" sz="2800" dirty="0">
                <a:latin typeface="Angsana New"/>
                <a:cs typeface="Angsana New"/>
              </a:rPr>
              <a:t> </a:t>
            </a:r>
            <a:r>
              <a:rPr lang="th-TH" sz="2800" dirty="0" smtClean="0">
                <a:latin typeface="Angsana New"/>
                <a:cs typeface="Angsana New"/>
              </a:rPr>
              <a:t>คือการเชื่อมต่ออุปกรณ์ใหม่แล้วเครื่องคอมพิวเตอร์รู้จักทำงานได้ทันที</a:t>
            </a:r>
          </a:p>
          <a:p>
            <a:pPr>
              <a:buFont typeface="Arial"/>
              <a:buChar char="•"/>
            </a:pPr>
            <a:r>
              <a:rPr lang="th-TH" sz="2800" dirty="0" smtClean="0">
                <a:latin typeface="Angsana New"/>
                <a:cs typeface="Angsana New"/>
              </a:rPr>
              <a:t>การ์ด</a:t>
            </a:r>
            <a:r>
              <a:rPr lang="th-TH" sz="2800" dirty="0">
                <a:latin typeface="Angsana New"/>
                <a:cs typeface="Angsana New"/>
              </a:rPr>
              <a:t>เพิ่มขยายที่มีขนาดประมาณเท่าบัตรเครดิต </a:t>
            </a:r>
            <a:r>
              <a:rPr lang="th-TH" sz="2800" dirty="0" smtClean="0">
                <a:latin typeface="Angsana New"/>
                <a:cs typeface="Angsana New"/>
              </a:rPr>
              <a:t>เรียก</a:t>
            </a:r>
            <a:r>
              <a:rPr lang="th-TH" sz="2800" dirty="0">
                <a:latin typeface="Angsana New"/>
                <a:cs typeface="Angsana New"/>
              </a:rPr>
              <a:t>ว่า </a:t>
            </a:r>
            <a:r>
              <a:rPr lang="th-TH" sz="2800" b="1" dirty="0">
                <a:latin typeface="Angsana New"/>
                <a:cs typeface="Angsana New"/>
              </a:rPr>
              <a:t>การ์ดพีซีเอ็มซีไอเอ</a:t>
            </a:r>
            <a:r>
              <a:rPr lang="th-TH" sz="2800" dirty="0">
                <a:latin typeface="Angsana New"/>
                <a:cs typeface="Angsana New"/>
              </a:rPr>
              <a:t> </a:t>
            </a:r>
            <a:r>
              <a:rPr lang="en-US" sz="2800" b="1" dirty="0">
                <a:latin typeface="Angsana New"/>
                <a:cs typeface="Angsana New"/>
              </a:rPr>
              <a:t>(Personal Computer Memory Card International Association cards</a:t>
            </a:r>
            <a:r>
              <a:rPr lang="en-US" sz="2800" dirty="0">
                <a:latin typeface="Angsana New"/>
                <a:cs typeface="Angsana New"/>
              </a:rPr>
              <a:t>: </a:t>
            </a:r>
            <a:r>
              <a:rPr lang="en-US" sz="2800" b="1" dirty="0">
                <a:latin typeface="Angsana New"/>
                <a:cs typeface="Angsana New"/>
              </a:rPr>
              <a:t>PCMCIA) </a:t>
            </a:r>
            <a:r>
              <a:rPr lang="th-TH" sz="2800" dirty="0" smtClean="0">
                <a:latin typeface="Angsana New"/>
                <a:cs typeface="Angsana New"/>
              </a:rPr>
              <a:t>หรือ</a:t>
            </a:r>
            <a:r>
              <a:rPr lang="th-TH" sz="2800" b="1" dirty="0" smtClean="0">
                <a:latin typeface="Angsana New"/>
                <a:cs typeface="Angsana New"/>
              </a:rPr>
              <a:t>พีซี</a:t>
            </a:r>
            <a:r>
              <a:rPr lang="th-TH" sz="2800" b="1" dirty="0">
                <a:latin typeface="Angsana New"/>
                <a:cs typeface="Angsana New"/>
              </a:rPr>
              <a:t>การ์ดสล็อต </a:t>
            </a:r>
            <a:r>
              <a:rPr lang="en-US" sz="2800" b="1" dirty="0">
                <a:latin typeface="Angsana New"/>
                <a:cs typeface="Angsana New"/>
              </a:rPr>
              <a:t>(PC Card slots)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b="1" dirty="0">
                <a:latin typeface="Angsana New"/>
                <a:cs typeface="Angsana New"/>
              </a:rPr>
              <a:t>การ์ดเอ็กเพรส (</a:t>
            </a:r>
            <a:r>
              <a:rPr lang="en-US" sz="2800" b="1" dirty="0">
                <a:latin typeface="Angsana New"/>
                <a:cs typeface="Angsana New"/>
              </a:rPr>
              <a:t>ExpressCard</a:t>
            </a:r>
            <a:r>
              <a:rPr lang="th-TH" sz="2800" b="1" dirty="0">
                <a:latin typeface="Angsana New"/>
                <a:cs typeface="Angsana New"/>
              </a:rPr>
              <a:t>)</a:t>
            </a:r>
            <a:r>
              <a:rPr lang="th-TH" sz="2800" dirty="0">
                <a:latin typeface="Angsana New"/>
                <a:cs typeface="Angsana New"/>
              </a:rPr>
              <a:t> </a:t>
            </a:r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5" name="Picture 6" descr="C:\Users\Glen\Documents\McGraw-Hill\OLeary-CE2012\ART\ole16805_ch06\ole16805_0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81200"/>
            <a:ext cx="1929075" cy="229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5800"/>
            <a:ext cx="2391109" cy="156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228600"/>
            <a:ext cx="1820250" cy="1527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350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/>
                <a:cs typeface="Angsana New"/>
              </a:rPr>
              <a:t>เส้นทางบัส</a:t>
            </a:r>
            <a:r>
              <a:rPr lang="en-US" dirty="0">
                <a:latin typeface="Angsana New"/>
                <a:cs typeface="Angsana New"/>
              </a:rPr>
              <a:t> </a:t>
            </a:r>
            <a:r>
              <a:rPr lang="th-TH" dirty="0" smtClean="0">
                <a:latin typeface="Angsana New"/>
                <a:cs typeface="Angsana New"/>
              </a:rPr>
              <a:t> </a:t>
            </a:r>
            <a:r>
              <a:rPr lang="en-US" dirty="0" smtClean="0">
                <a:latin typeface="Angsana New"/>
                <a:cs typeface="Angsana New"/>
              </a:rPr>
              <a:t>(Bus Lines)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709595"/>
            <a:ext cx="7391400" cy="4308938"/>
          </a:xfrm>
        </p:spPr>
        <p:txBody>
          <a:bodyPr>
            <a:noAutofit/>
          </a:bodyPr>
          <a:lstStyle/>
          <a:p>
            <a:r>
              <a:rPr lang="th-TH" sz="2400" dirty="0">
                <a:latin typeface="Angsana New"/>
                <a:cs typeface="Angsana New"/>
              </a:rPr>
              <a:t>เส้นทางบัส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r>
              <a:rPr lang="th-TH" sz="2400" dirty="0">
                <a:latin typeface="Angsana New"/>
                <a:cs typeface="Angsana New"/>
              </a:rPr>
              <a:t> </a:t>
            </a:r>
            <a:r>
              <a:rPr lang="en-US" sz="2400" dirty="0">
                <a:latin typeface="Angsana New"/>
                <a:cs typeface="Angsana New"/>
              </a:rPr>
              <a:t>(Bus Lines</a:t>
            </a:r>
            <a:r>
              <a:rPr lang="en-US" sz="2400" dirty="0" smtClean="0">
                <a:latin typeface="Angsana New"/>
                <a:cs typeface="Angsana New"/>
              </a:rPr>
              <a:t>) </a:t>
            </a:r>
            <a:r>
              <a:rPr lang="th-TH" sz="2400" dirty="0" smtClean="0">
                <a:latin typeface="Angsana New"/>
                <a:cs typeface="Angsana New"/>
              </a:rPr>
              <a:t>หรือ </a:t>
            </a:r>
            <a:r>
              <a:rPr lang="th-TH" sz="2400" b="1" dirty="0" smtClean="0">
                <a:latin typeface="Angsana New"/>
                <a:cs typeface="Angsana New"/>
              </a:rPr>
              <a:t>บัส </a:t>
            </a:r>
            <a:r>
              <a:rPr lang="en-US" sz="2400" b="1" dirty="0">
                <a:latin typeface="Angsana New"/>
                <a:cs typeface="Angsana New"/>
              </a:rPr>
              <a:t>(bus) </a:t>
            </a:r>
            <a:r>
              <a:rPr lang="th-TH" sz="2400" dirty="0">
                <a:latin typeface="Angsana New"/>
                <a:cs typeface="Angsana New"/>
              </a:rPr>
              <a:t>เป็นส่วนที่ใช้เชื่อมต่อส่วนต่างๆ ของซีพียูเข้าไว้ด้วยกัน และยังเชื่อมต่อซีพียูเข้ากับส่วนประกอบอื่น ๆ ของแผงวงจร</a:t>
            </a:r>
            <a:r>
              <a:rPr lang="th-TH" sz="2400" dirty="0" smtClean="0">
                <a:latin typeface="Angsana New"/>
                <a:cs typeface="Angsana New"/>
              </a:rPr>
              <a:t>หลัก</a:t>
            </a:r>
            <a:endParaRPr lang="en-US" sz="2400" dirty="0" smtClean="0">
              <a:latin typeface="Angsana New"/>
              <a:cs typeface="Angsana New"/>
            </a:endParaRPr>
          </a:p>
          <a:p>
            <a:r>
              <a:rPr lang="th-TH" sz="2400" dirty="0" smtClean="0">
                <a:latin typeface="Angsana New"/>
                <a:cs typeface="Angsana New"/>
              </a:rPr>
              <a:t>บัส</a:t>
            </a:r>
            <a:r>
              <a:rPr lang="th-TH" sz="2400" dirty="0">
                <a:latin typeface="Angsana New"/>
                <a:cs typeface="Angsana New"/>
              </a:rPr>
              <a:t>เป็นเส้นทางสำหรับบิตที่แสดงข้อมูลและคำ</a:t>
            </a:r>
            <a:r>
              <a:rPr lang="th-TH" sz="2400" dirty="0" smtClean="0">
                <a:latin typeface="Angsana New"/>
                <a:cs typeface="Angsana New"/>
              </a:rPr>
              <a:t>สั่ง</a:t>
            </a:r>
          </a:p>
          <a:p>
            <a:r>
              <a:rPr lang="th-TH" sz="2400" dirty="0" smtClean="0">
                <a:latin typeface="Angsana New"/>
                <a:cs typeface="Angsana New"/>
              </a:rPr>
              <a:t>ความ</a:t>
            </a:r>
            <a:r>
              <a:rPr lang="th-TH" sz="2400" dirty="0">
                <a:latin typeface="Angsana New"/>
                <a:cs typeface="Angsana New"/>
              </a:rPr>
              <a:t>กว้างบัส </a:t>
            </a:r>
            <a:r>
              <a:rPr lang="en-US" sz="2400" dirty="0">
                <a:latin typeface="Angsana New"/>
                <a:cs typeface="Angsana New"/>
              </a:rPr>
              <a:t>(bus width</a:t>
            </a:r>
            <a:r>
              <a:rPr lang="en-US" sz="2400" dirty="0" smtClean="0">
                <a:latin typeface="Angsana New"/>
                <a:cs typeface="Angsana New"/>
              </a:rPr>
              <a:t>)</a:t>
            </a:r>
            <a:r>
              <a:rPr lang="th-TH" sz="2400" dirty="0" smtClean="0">
                <a:latin typeface="Angsana New"/>
                <a:cs typeface="Angsana New"/>
              </a:rPr>
              <a:t> คือ</a:t>
            </a:r>
            <a:r>
              <a:rPr lang="en-US" sz="2400" dirty="0" smtClean="0">
                <a:latin typeface="Angsana New"/>
                <a:cs typeface="Angsana New"/>
              </a:rPr>
              <a:t> </a:t>
            </a:r>
            <a:r>
              <a:rPr lang="th-TH" sz="2400" dirty="0" smtClean="0">
                <a:latin typeface="Angsana New"/>
                <a:cs typeface="Angsana New"/>
              </a:rPr>
              <a:t>จำนวน</a:t>
            </a:r>
            <a:r>
              <a:rPr lang="th-TH" sz="2400" dirty="0">
                <a:latin typeface="Angsana New"/>
                <a:cs typeface="Angsana New"/>
              </a:rPr>
              <a:t>ของบิตที่สามารถวิ่งได้ในเส้นทาง</a:t>
            </a:r>
            <a:r>
              <a:rPr lang="th-TH" sz="2400" dirty="0" smtClean="0">
                <a:latin typeface="Angsana New"/>
                <a:cs typeface="Angsana New"/>
              </a:rPr>
              <a:t>บัส</a:t>
            </a:r>
          </a:p>
          <a:p>
            <a:r>
              <a:rPr lang="th-TH" sz="2400" dirty="0">
                <a:latin typeface="Angsana New"/>
                <a:cs typeface="Angsana New"/>
              </a:rPr>
              <a:t>ระบบจะมีบัสอยู่ </a:t>
            </a:r>
            <a:r>
              <a:rPr lang="en-US" sz="2400" dirty="0">
                <a:latin typeface="Angsana New"/>
                <a:cs typeface="Angsana New"/>
              </a:rPr>
              <a:t>2</a:t>
            </a:r>
            <a:r>
              <a:rPr lang="th-TH" sz="2400" dirty="0">
                <a:latin typeface="Angsana New"/>
                <a:cs typeface="Angsana New"/>
              </a:rPr>
              <a:t> ประเภท </a:t>
            </a:r>
            <a:r>
              <a:rPr lang="th-TH" sz="2400" dirty="0" smtClean="0">
                <a:latin typeface="Angsana New"/>
                <a:cs typeface="Angsana New"/>
              </a:rPr>
              <a:t>คือ</a:t>
            </a:r>
            <a:endParaRPr lang="en-US" sz="2400" dirty="0" smtClean="0">
              <a:latin typeface="Angsana New"/>
              <a:cs typeface="Angsana New"/>
            </a:endParaRPr>
          </a:p>
          <a:p>
            <a:pPr lvl="1"/>
            <a:r>
              <a:rPr lang="th-TH" sz="2000" dirty="0" smtClean="0">
                <a:latin typeface="Angsana New"/>
                <a:cs typeface="Angsana New"/>
              </a:rPr>
              <a:t>บัส</a:t>
            </a:r>
            <a:r>
              <a:rPr lang="th-TH" sz="2000" dirty="0">
                <a:latin typeface="Angsana New"/>
                <a:cs typeface="Angsana New"/>
              </a:rPr>
              <a:t>ระบบ </a:t>
            </a:r>
            <a:r>
              <a:rPr lang="en-US" sz="2000" dirty="0">
                <a:latin typeface="Angsana New"/>
                <a:cs typeface="Angsana New"/>
              </a:rPr>
              <a:t>(system bus) </a:t>
            </a:r>
            <a:r>
              <a:rPr lang="th-TH" sz="2000" dirty="0">
                <a:latin typeface="Angsana New"/>
                <a:cs typeface="Angsana New"/>
              </a:rPr>
              <a:t>สำหรับเชื่อมต่อซีพียูกับหน่วยความจำบนแผงวงจรหลัก </a:t>
            </a:r>
            <a:endParaRPr lang="en-US" sz="2000" dirty="0">
              <a:latin typeface="Angsana New"/>
              <a:cs typeface="Angsana New"/>
            </a:endParaRPr>
          </a:p>
          <a:p>
            <a:pPr lvl="1"/>
            <a:r>
              <a:rPr lang="th-TH" sz="2000" dirty="0" smtClean="0">
                <a:latin typeface="Angsana New"/>
                <a:cs typeface="Angsana New"/>
              </a:rPr>
              <a:t>บัส</a:t>
            </a:r>
            <a:r>
              <a:rPr lang="th-TH" sz="2000" dirty="0">
                <a:latin typeface="Angsana New"/>
                <a:cs typeface="Angsana New"/>
              </a:rPr>
              <a:t>เพิ่มขยาย (</a:t>
            </a:r>
            <a:r>
              <a:rPr lang="en-US" sz="2000" dirty="0">
                <a:latin typeface="Angsana New"/>
                <a:cs typeface="Angsana New"/>
              </a:rPr>
              <a:t>expansion bus) </a:t>
            </a:r>
            <a:r>
              <a:rPr lang="th-TH" sz="2000" dirty="0">
                <a:latin typeface="Angsana New"/>
                <a:cs typeface="Angsana New"/>
              </a:rPr>
              <a:t>สำหรับเชื่อมต่อซีพียูกับส่วนประกอบอื่นๆ บนแผงวงจรหลัก</a:t>
            </a:r>
            <a:r>
              <a:rPr lang="en-US" sz="2000" dirty="0">
                <a:latin typeface="Angsana New"/>
                <a:cs typeface="Angsana New"/>
              </a:rPr>
              <a:t> </a:t>
            </a:r>
            <a:r>
              <a:rPr lang="en-US" sz="2000" dirty="0" smtClean="0">
                <a:latin typeface="Angsana New"/>
                <a:cs typeface="Angsana New"/>
              </a:rPr>
              <a:t> </a:t>
            </a:r>
            <a:endParaRPr lang="en-US" sz="2000" dirty="0">
              <a:latin typeface="Angsana New"/>
              <a:cs typeface="Angsana New"/>
            </a:endParaRPr>
          </a:p>
        </p:txBody>
      </p:sp>
      <p:pic>
        <p:nvPicPr>
          <p:cNvPr id="8" name="Picture 5" descr="C:\Users\Glen\Documents\McGraw-Hill\OLeary-CE2012\ART\ole16805_ch06\ole16805_0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0"/>
            <a:ext cx="2468880" cy="346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773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บัสเพิ่มขยาย (</a:t>
            </a:r>
            <a:r>
              <a:rPr lang="en-US" sz="3600" dirty="0">
                <a:latin typeface="Angsana New"/>
                <a:cs typeface="Angsana New"/>
              </a:rPr>
              <a:t>expansion bus</a:t>
            </a:r>
            <a:r>
              <a:rPr lang="th-TH" sz="3600" dirty="0">
                <a:latin typeface="Angsana New"/>
                <a:cs typeface="Angsana New"/>
              </a:rPr>
              <a:t>)</a:t>
            </a:r>
            <a:r>
              <a:rPr lang="en-US" sz="3600" dirty="0">
                <a:latin typeface="Angsana New"/>
                <a:cs typeface="Angsana New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7180729" cy="4308938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Angsana New"/>
                <a:cs typeface="Angsana New"/>
              </a:rPr>
              <a:t>บัสยูเอสบี </a:t>
            </a:r>
            <a:r>
              <a:rPr lang="en-US" sz="2800" b="1" dirty="0">
                <a:latin typeface="Angsana New"/>
                <a:cs typeface="Angsana New"/>
              </a:rPr>
              <a:t>(Universal Serial Bus: USB) </a:t>
            </a:r>
          </a:p>
          <a:p>
            <a:pPr lvl="1"/>
            <a:r>
              <a:rPr lang="th-TH" sz="2800" dirty="0">
                <a:latin typeface="Angsana New"/>
                <a:cs typeface="Angsana New"/>
              </a:rPr>
              <a:t>อุปกรณ์ยูเอสบีสามารถเชื่อมต่อจกจุดหนึ่งไปยังจุดอื่นๆ หรือฮับและเชื่อมต่อไปยังบัสยูเอสบี </a:t>
            </a:r>
            <a:endParaRPr lang="en-US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b="1" dirty="0">
                <a:latin typeface="Angsana New"/>
                <a:cs typeface="Angsana New"/>
              </a:rPr>
              <a:t>บัสไฟร์ไวร์</a:t>
            </a:r>
            <a:r>
              <a:rPr lang="en-US" sz="2800" b="1" dirty="0">
                <a:latin typeface="Angsana New"/>
                <a:cs typeface="Angsana New"/>
              </a:rPr>
              <a:t> (firewire bus)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  <a:r>
              <a:rPr lang="th-TH" sz="2800" dirty="0" smtClean="0">
                <a:latin typeface="Angsana New"/>
                <a:cs typeface="Angsana New"/>
              </a:rPr>
              <a:t>สำหรับกล้องดิจิทัล และวิดีโอ</a:t>
            </a:r>
            <a:endParaRPr lang="en-US" sz="2800" dirty="0" smtClean="0">
              <a:latin typeface="Angsana New"/>
              <a:cs typeface="Angsana New"/>
            </a:endParaRPr>
          </a:p>
          <a:p>
            <a:r>
              <a:rPr lang="th-TH" sz="2800" b="1" dirty="0" smtClean="0">
                <a:latin typeface="Angsana New"/>
                <a:cs typeface="Angsana New"/>
              </a:rPr>
              <a:t>พีซี</a:t>
            </a:r>
            <a:r>
              <a:rPr lang="th-TH" sz="2800" b="1" dirty="0">
                <a:latin typeface="Angsana New"/>
                <a:cs typeface="Angsana New"/>
              </a:rPr>
              <a:t>ไอเอกเพรส </a:t>
            </a:r>
            <a:r>
              <a:rPr lang="en-US" sz="2800" b="1" dirty="0">
                <a:latin typeface="Angsana New"/>
                <a:cs typeface="Angsana New"/>
              </a:rPr>
              <a:t>(Peripheral Component Interconnect Express: PCIe ) </a:t>
            </a:r>
            <a:r>
              <a:rPr lang="th-TH" sz="2800" dirty="0">
                <a:latin typeface="Angsana New"/>
                <a:cs typeface="Angsana New"/>
              </a:rPr>
              <a:t>บัสชนิดนี้ </a:t>
            </a:r>
            <a:endParaRPr lang="en-US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>
                <a:latin typeface="Angsana New"/>
                <a:cs typeface="Angsana New"/>
              </a:rPr>
              <a:t>ใช้สายบัสเส้นเดียวร่วมกันกับหลายอุปกรณ์ </a:t>
            </a:r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1219200"/>
            <a:ext cx="2912120" cy="470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19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พอร์ต</a:t>
            </a:r>
            <a:r>
              <a:rPr lang="en-US" sz="3600" dirty="0">
                <a:latin typeface="Angsana New"/>
                <a:cs typeface="Angsana New"/>
              </a:rPr>
              <a:t> (port)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87062"/>
            <a:ext cx="7790329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ซ็อกเก็ตสำหรับอุปกรณ์ภายนอกเพื่อให้สามารถเชื่อมต่อเข้ากับหน่วยระบบได้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  <a:endParaRPr lang="en-US" sz="28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>
                <a:latin typeface="Angsana New"/>
                <a:cs typeface="Angsana New"/>
              </a:rPr>
              <a:t>พอร์ตบางชนิดเชื่อมต่อโดยตรงกับแผงวงจร  </a:t>
            </a:r>
            <a:endParaRPr lang="th-TH" sz="28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 smtClean="0">
                <a:latin typeface="Angsana New"/>
                <a:cs typeface="Angsana New"/>
              </a:rPr>
              <a:t>พอร์ตบางชนิดเชื่อม</a:t>
            </a:r>
            <a:r>
              <a:rPr lang="th-TH" sz="2800" dirty="0">
                <a:latin typeface="Angsana New"/>
                <a:cs typeface="Angsana New"/>
              </a:rPr>
              <a:t>ต่อกับการ์ดที่เสียบเข้าไปในสล็อตของแผงวงจรหลัก </a:t>
            </a:r>
            <a:endParaRPr lang="th-TH" sz="2800" dirty="0" smtClean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2800" dirty="0" smtClean="0">
                <a:latin typeface="Angsana New"/>
                <a:cs typeface="Angsana New"/>
              </a:rPr>
              <a:t>มี </a:t>
            </a:r>
            <a:r>
              <a:rPr lang="en-US" sz="2800" dirty="0" smtClean="0">
                <a:latin typeface="Angsana New"/>
                <a:cs typeface="Angsana New"/>
              </a:rPr>
              <a:t>2 </a:t>
            </a:r>
            <a:r>
              <a:rPr lang="th-TH" sz="2800" dirty="0" smtClean="0">
                <a:latin typeface="Angsana New"/>
                <a:cs typeface="Angsana New"/>
              </a:rPr>
              <a:t>ชนิด</a:t>
            </a:r>
            <a:endParaRPr lang="en-US" sz="2800" dirty="0">
              <a:latin typeface="Angsana New"/>
              <a:cs typeface="Angsana New"/>
            </a:endParaRPr>
          </a:p>
          <a:p>
            <a:pPr lvl="1">
              <a:defRPr/>
            </a:pPr>
            <a:r>
              <a:rPr lang="th-TH" sz="2400" dirty="0" smtClean="0">
                <a:latin typeface="Angsana New"/>
                <a:cs typeface="Angsana New"/>
                <a:hlinkClick r:id="rId4" action="ppaction://hlinksldjump"/>
              </a:rPr>
              <a:t>พอร์ตมาตรฐาน (</a:t>
            </a:r>
            <a:r>
              <a:rPr lang="en-US" sz="2400" dirty="0" smtClean="0">
                <a:latin typeface="Angsana New"/>
                <a:cs typeface="Angsana New"/>
                <a:hlinkClick r:id="rId4" action="ppaction://hlinksldjump"/>
              </a:rPr>
              <a:t>Standard Ports</a:t>
            </a:r>
            <a:r>
              <a:rPr lang="th-TH" sz="2400" dirty="0" smtClean="0">
                <a:latin typeface="Angsana New"/>
                <a:cs typeface="Angsana New"/>
              </a:rPr>
              <a:t>)</a:t>
            </a:r>
            <a:endParaRPr lang="en-US" sz="2400" dirty="0">
              <a:latin typeface="Angsana New"/>
              <a:cs typeface="Angsana New"/>
            </a:endParaRPr>
          </a:p>
          <a:p>
            <a:pPr lvl="1">
              <a:defRPr/>
            </a:pPr>
            <a:r>
              <a:rPr lang="th-TH" sz="2400" dirty="0" smtClean="0">
                <a:latin typeface="Angsana New"/>
                <a:cs typeface="Angsana New"/>
                <a:hlinkClick r:id="rId5" action="ppaction://hlinksldjump"/>
              </a:rPr>
              <a:t>พอร์ตพิเศษ (</a:t>
            </a:r>
            <a:r>
              <a:rPr lang="en-US" sz="2400" dirty="0" smtClean="0">
                <a:latin typeface="Angsana New"/>
                <a:cs typeface="Angsana New"/>
                <a:hlinkClick r:id="rId5" action="ppaction://hlinksldjump"/>
              </a:rPr>
              <a:t>Specialized Ports</a:t>
            </a:r>
            <a:r>
              <a:rPr lang="th-TH" sz="2400" dirty="0" smtClean="0">
                <a:latin typeface="Angsana New"/>
                <a:cs typeface="Angsana New"/>
              </a:rPr>
              <a:t>)</a:t>
            </a:r>
            <a:endParaRPr lang="en-US" sz="2400" dirty="0">
              <a:latin typeface="Angsana New"/>
              <a:cs typeface="Angsana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1981200"/>
            <a:ext cx="1828800" cy="3710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74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พอร์ตมาตรฐาน (</a:t>
            </a:r>
            <a:r>
              <a:rPr lang="en-US" sz="3600" dirty="0" smtClean="0">
                <a:latin typeface="Angsana New"/>
                <a:cs typeface="Angsana New"/>
              </a:rPr>
              <a:t>Standard Ports</a:t>
            </a:r>
            <a:r>
              <a:rPr lang="th-TH" sz="3600" dirty="0" smtClean="0">
                <a:latin typeface="Angsana New"/>
                <a:cs typeface="Angsana New"/>
              </a:rPr>
              <a:t>)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95136"/>
            <a:ext cx="7924801" cy="4553263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Angsana New"/>
                <a:cs typeface="Angsana New"/>
              </a:rPr>
              <a:t>พอร์ตวีจีเอ (</a:t>
            </a:r>
            <a:r>
              <a:rPr lang="en-US" sz="2400" b="1" dirty="0">
                <a:latin typeface="Angsana New"/>
                <a:cs typeface="Angsana New"/>
              </a:rPr>
              <a:t>Video Graphics Adapter: VGA</a:t>
            </a:r>
            <a:r>
              <a:rPr lang="th-TH" sz="2400" b="1" dirty="0">
                <a:latin typeface="Angsana New"/>
                <a:cs typeface="Angsana New"/>
              </a:rPr>
              <a:t>) หรือพอร์ตดีวีไอ (</a:t>
            </a:r>
            <a:r>
              <a:rPr lang="en-US" sz="2400" b="1" dirty="0">
                <a:latin typeface="Angsana New"/>
                <a:cs typeface="Angsana New"/>
              </a:rPr>
              <a:t>Digital Video Interface: DVI</a:t>
            </a:r>
            <a:r>
              <a:rPr lang="th-TH" sz="2400" b="1" dirty="0">
                <a:latin typeface="Angsana New"/>
                <a:cs typeface="Angsana New"/>
              </a:rPr>
              <a:t>) </a:t>
            </a:r>
            <a:r>
              <a:rPr lang="th-TH" sz="2400" dirty="0">
                <a:latin typeface="Angsana New"/>
                <a:cs typeface="Angsana New"/>
              </a:rPr>
              <a:t>เป็นพอร์ตที่ใช้สำหรับเชื่อมกับจอภาพแบบแอนะล็อกและดิจิทัล</a:t>
            </a:r>
            <a:r>
              <a:rPr lang="th-TH" sz="2400" b="1" dirty="0">
                <a:latin typeface="Angsana New"/>
                <a:cs typeface="Angsana New"/>
              </a:rPr>
              <a:t> </a:t>
            </a:r>
            <a:endParaRPr lang="th-TH" sz="2400" b="1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พอร์ตยูเอสบี </a:t>
            </a:r>
            <a:r>
              <a:rPr lang="en-US" sz="2400" b="1" dirty="0">
                <a:latin typeface="Angsana New"/>
                <a:cs typeface="Angsana New"/>
              </a:rPr>
              <a:t>(Universal Serial Bus port : </a:t>
            </a:r>
            <a:r>
              <a:rPr lang="th-TH" sz="2400" b="1" dirty="0">
                <a:latin typeface="Angsana New"/>
                <a:cs typeface="Angsana New"/>
              </a:rPr>
              <a:t>ยูเอสบี</a:t>
            </a:r>
            <a:r>
              <a:rPr lang="en-US" sz="2400" b="1" dirty="0">
                <a:latin typeface="Angsana New"/>
                <a:cs typeface="Angsana New"/>
              </a:rPr>
              <a:t>) </a:t>
            </a:r>
            <a:r>
              <a:rPr lang="th-TH" sz="2400" dirty="0">
                <a:latin typeface="Angsana New"/>
                <a:cs typeface="Angsana New"/>
              </a:rPr>
              <a:t>เป็นพอร์ตที่ใช้ในการเชื่อมต่ออุปกรณ์หลายๆ </a:t>
            </a:r>
            <a:r>
              <a:rPr lang="th-TH" sz="2400" dirty="0" smtClean="0">
                <a:latin typeface="Angsana New"/>
                <a:cs typeface="Angsana New"/>
              </a:rPr>
              <a:t>ชนิด เช่น </a:t>
            </a:r>
            <a:r>
              <a:rPr lang="th-TH" sz="2400" dirty="0">
                <a:latin typeface="Angsana New"/>
                <a:cs typeface="Angsana New"/>
              </a:rPr>
              <a:t>อุปกรณ์เข้ากับหน่วยระบบและใช้กันอย่างกว้างขวางในการเชื่อมต่อคีย์บอร์ด เมาส์ เครื่องพิมพ์และอุปกรณ์จัดเก็บข้อมูลเข้ากับหน่วยระบบ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th-TH" sz="2400" dirty="0" smtClean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พอร์ตไฟร์ไวร์</a:t>
            </a:r>
            <a:r>
              <a:rPr lang="en-US" sz="2400" b="1" dirty="0">
                <a:latin typeface="Angsana New"/>
                <a:cs typeface="Angsana New"/>
              </a:rPr>
              <a:t> (firewire port)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r>
              <a:rPr lang="th-TH" sz="2400" dirty="0">
                <a:latin typeface="Angsana New"/>
                <a:cs typeface="Angsana New"/>
              </a:rPr>
              <a:t>พอร์ตชนิดนี้ส่งข้อมูลได้เร็วกว่าพอร์ตยูเอสบี มักใช้กับอุปกรณ์พิเศษ เช่น กล้องบันทึกภาพเคลื่อนไหวแบบดิจิทัล และอุปกรณ์จัดเก็บข้อมูลความจุ</a:t>
            </a:r>
            <a:r>
              <a:rPr lang="th-TH" sz="2400" dirty="0" smtClean="0">
                <a:latin typeface="Angsana New"/>
                <a:cs typeface="Angsana New"/>
              </a:rPr>
              <a:t>สูงๆ</a:t>
            </a:r>
            <a:endParaRPr lang="en-US" sz="2400" dirty="0">
              <a:latin typeface="Angsana New"/>
              <a:cs typeface="Angsana New"/>
            </a:endParaRPr>
          </a:p>
          <a:p>
            <a:r>
              <a:rPr lang="th-TH" sz="2400" b="1" dirty="0">
                <a:latin typeface="Angsana New"/>
                <a:cs typeface="Angsana New"/>
              </a:rPr>
              <a:t>พอร์ตอีเทอร์เน็ต (</a:t>
            </a:r>
            <a:r>
              <a:rPr lang="en-US" sz="2400" b="1" dirty="0">
                <a:latin typeface="Angsana New"/>
                <a:cs typeface="Angsana New"/>
              </a:rPr>
              <a:t>ethernet port</a:t>
            </a:r>
            <a:r>
              <a:rPr lang="th-TH" sz="2400" b="1" dirty="0">
                <a:latin typeface="Angsana New"/>
                <a:cs typeface="Angsana New"/>
              </a:rPr>
              <a:t>)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r>
              <a:rPr lang="th-TH" sz="2400" dirty="0" smtClean="0">
                <a:latin typeface="Angsana New"/>
                <a:cs typeface="Angsana New"/>
              </a:rPr>
              <a:t> เป็น</a:t>
            </a:r>
            <a:r>
              <a:rPr lang="th-TH" sz="2400" dirty="0">
                <a:latin typeface="Angsana New"/>
                <a:cs typeface="Angsana New"/>
              </a:rPr>
              <a:t>พอร์ตเครือข่ายความเร็วสูงมาตรฐานสำหรับเครื่องคอมพิวเตอร์</a:t>
            </a:r>
            <a:r>
              <a:rPr lang="en-US" sz="2400" dirty="0">
                <a:latin typeface="Angsana New"/>
                <a:cs typeface="Angsana New"/>
              </a:rPr>
              <a:t> </a:t>
            </a:r>
          </a:p>
        </p:txBody>
      </p:sp>
      <p:pic>
        <p:nvPicPr>
          <p:cNvPr id="11266" name="Picture 2" descr="C:\Users\Zouharis\Documents\Laurie\McGraw Hill Computing Essentials 2013\CE_2013_ArtFiles\ole16821_ch06\ole16821_0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676400"/>
            <a:ext cx="2651760" cy="42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660809" y="588810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577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พอร์ตชนิดพิเศษ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th-TH" sz="3200" dirty="0">
                <a:latin typeface="Angsana New"/>
                <a:cs typeface="Angsana New"/>
              </a:rPr>
              <a:t>(</a:t>
            </a:r>
            <a:r>
              <a:rPr lang="en-US" sz="3200" dirty="0" smtClean="0">
                <a:latin typeface="Angsana New"/>
                <a:cs typeface="Angsana New"/>
              </a:rPr>
              <a:t>Specialized Ports</a:t>
            </a:r>
            <a:r>
              <a:rPr lang="th-TH" sz="3200" dirty="0" smtClean="0">
                <a:latin typeface="Angsana New"/>
                <a:cs typeface="Angsana New"/>
              </a:rPr>
              <a:t>)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80365"/>
            <a:ext cx="9508175" cy="4308938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Angsana New"/>
                <a:cs typeface="Angsana New"/>
              </a:rPr>
              <a:t>พอร์ตเอส พีดีไอเอฟ (</a:t>
            </a:r>
            <a:r>
              <a:rPr lang="en-US" sz="2800" b="1" dirty="0">
                <a:latin typeface="Angsana New"/>
                <a:cs typeface="Angsana New"/>
              </a:rPr>
              <a:t>Sony/Phillips Digital Interconnect Format: S/PDIF)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>
                <a:latin typeface="Angsana New"/>
                <a:cs typeface="Angsana New"/>
              </a:rPr>
              <a:t>เป็นพอร์ตที่ใช้สำหรับการเชื่อมคอมพิวเตอร์กับระบบเครื่องเสียงโฮมเธียร์เตอร์ที่บ้าน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b="1" dirty="0">
                <a:latin typeface="Angsana New"/>
                <a:cs typeface="Angsana New"/>
              </a:rPr>
              <a:t>พอร์ตเอชดีเอ็มไอ (</a:t>
            </a:r>
            <a:r>
              <a:rPr lang="en-US" sz="2800" b="1" dirty="0">
                <a:latin typeface="Angsana New"/>
                <a:cs typeface="Angsana New"/>
              </a:rPr>
              <a:t>High definition Multimedia Interface: HDMI</a:t>
            </a:r>
            <a:r>
              <a:rPr lang="th-TH" sz="2800" b="1" dirty="0">
                <a:latin typeface="Angsana New"/>
                <a:cs typeface="Angsana New"/>
              </a:rPr>
              <a:t>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 smtClean="0">
                <a:latin typeface="Angsana New"/>
                <a:cs typeface="Angsana New"/>
              </a:rPr>
              <a:t>เป็น</a:t>
            </a:r>
            <a:r>
              <a:rPr lang="th-TH" sz="2800" dirty="0">
                <a:latin typeface="Angsana New"/>
                <a:cs typeface="Angsana New"/>
              </a:rPr>
              <a:t>พอร์ตที่ใช้สำหรับวิดีโอและออดิโอความละเอียดสูง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b="1" dirty="0">
                <a:latin typeface="Angsana New"/>
                <a:cs typeface="Angsana New"/>
              </a:rPr>
              <a:t>พอร์ตมิดี้ (</a:t>
            </a:r>
            <a:r>
              <a:rPr lang="en-US" sz="2800" b="1" dirty="0">
                <a:latin typeface="Angsana New"/>
                <a:cs typeface="Angsana New"/>
              </a:rPr>
              <a:t>musical instrument digital interface: MIDI)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>
                <a:latin typeface="Angsana New"/>
                <a:cs typeface="Angsana New"/>
              </a:rPr>
              <a:t>เป็นพอร์ตอนุกรมชนิดพิเศษที่ใช้เชื่อมต่ออุปกรณ์ดนตรีเข้ากับการ์ดเสียง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endParaRPr lang="en-US" sz="2800" dirty="0">
              <a:latin typeface="Angsana New"/>
              <a:cs typeface="Angsana New"/>
            </a:endParaRPr>
          </a:p>
          <a:p>
            <a:pPr lvl="1"/>
            <a:endParaRPr lang="en-US" sz="2800" dirty="0">
              <a:latin typeface="Angsana New"/>
              <a:cs typeface="Angsana New"/>
            </a:endParaRPr>
          </a:p>
        </p:txBody>
      </p:sp>
      <p:sp>
        <p:nvSpPr>
          <p:cNvPr id="5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F497D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956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เคเบิล (</a:t>
            </a:r>
            <a:r>
              <a:rPr lang="en-US" sz="3200" dirty="0" smtClean="0">
                <a:latin typeface="Angsana New"/>
                <a:cs typeface="Angsana New"/>
              </a:rPr>
              <a:t>Cables</a:t>
            </a:r>
            <a:r>
              <a:rPr lang="th-TH" sz="3200" dirty="0" smtClean="0">
                <a:latin typeface="Angsana New"/>
                <a:cs typeface="Angsana New"/>
              </a:rPr>
              <a:t>)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37304"/>
            <a:ext cx="9508175" cy="4308938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Angsana New"/>
                <a:cs typeface="Angsana New"/>
              </a:rPr>
              <a:t>เคเบิล</a:t>
            </a:r>
            <a:r>
              <a:rPr lang="en-US" sz="3200" b="1" dirty="0">
                <a:latin typeface="Angsana New"/>
                <a:cs typeface="Angsana New"/>
              </a:rPr>
              <a:t> (cable) </a:t>
            </a:r>
            <a:r>
              <a:rPr lang="th-TH" sz="3200" dirty="0">
                <a:latin typeface="Angsana New"/>
                <a:cs typeface="Angsana New"/>
              </a:rPr>
              <a:t>คือ สายที่ใช้เชื่อมต่ออุปกรณ์ภายนอกเข้ากับหน่วยระบบผ่านทางพอร์ตต่าง ๆ โดยสายด้านหนึ่งของเคเบิลจะติดอยู่กับอุปกรณ์ และอีกด้านหนึ่งจะมีตัวเชื่อมต่อกับพอร์ต</a:t>
            </a:r>
            <a:r>
              <a:rPr lang="en-US" sz="3200" dirty="0">
                <a:latin typeface="Angsana New"/>
                <a:cs typeface="Angsana New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581400"/>
            <a:ext cx="3300376" cy="2006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796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Making IT Work for You ~ TV Tuners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98306"/>
            <a:ext cx="7872413" cy="1295399"/>
          </a:xfrm>
        </p:spPr>
        <p:txBody>
          <a:bodyPr>
            <a:normAutofit/>
          </a:bodyPr>
          <a:lstStyle/>
          <a:p>
            <a:r>
              <a:rPr lang="en-US" dirty="0" smtClean="0"/>
              <a:t>Using Windows Media System as a DVR</a:t>
            </a:r>
          </a:p>
          <a:p>
            <a:r>
              <a:rPr lang="en-US" dirty="0" smtClean="0"/>
              <a:t>Install TV Tuner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12546"/>
            <a:ext cx="2019582" cy="78115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0"/>
            <a:ext cx="3477111" cy="2038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423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 lnSpcReduction="10000"/>
          </a:bodyPr>
          <a:lstStyle/>
          <a:p>
            <a:r>
              <a:rPr lang="th-TH" sz="2800" dirty="0" smtClean="0">
                <a:latin typeface="Angsana New"/>
                <a:cs typeface="Angsana New"/>
              </a:rPr>
              <a:t>หน่วย</a:t>
            </a:r>
            <a:r>
              <a:rPr lang="th-TH" sz="2800" dirty="0">
                <a:latin typeface="Angsana New"/>
                <a:cs typeface="Angsana New"/>
              </a:rPr>
              <a:t>ระบบมีขนาดเล็กลง เร็วขึ้น ราคาถูกลง และมีประสิทธิภาพมากขึ้น ทั้งนี้เนื่องจากวงจรรวมขนาดเล็ก หรือที่เรียกว่าไมโครชิป (</a:t>
            </a:r>
            <a:r>
              <a:rPr lang="en-US" sz="2800" dirty="0">
                <a:latin typeface="Angsana New"/>
                <a:cs typeface="Angsana New"/>
              </a:rPr>
              <a:t>microchip) </a:t>
            </a:r>
            <a:r>
              <a:rPr lang="th-TH" sz="2800" dirty="0">
                <a:latin typeface="Angsana New"/>
                <a:cs typeface="Angsana New"/>
              </a:rPr>
              <a:t>เข้ามามีบทบาทในชีวิตของเรามากยิ่งขึ้น ตัวอย่างเช่น ในอนาคตเราอาจจะมีไมโครชิป ผนวกเข้ากับสมอง ที่จะมีเซนเซอร์เพื่อทำให้เราสามารถจดจำตัวอักษรได้มากยิ่งขึ้น</a:t>
            </a:r>
            <a:endParaRPr lang="en-GB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ในบทนี้จะครอบคลุมเนื้อหาที่คุณจะต้องเตรียมตัวสำหรับอนาคตข้างหน้าดังนี้</a:t>
            </a:r>
            <a:endParaRPr lang="en-GB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ชนิดของเครื่องไมโครคอมพิวเตอร์ </a:t>
            </a:r>
            <a:r>
              <a:rPr lang="en-US" sz="2800" dirty="0">
                <a:latin typeface="Angsana New"/>
                <a:cs typeface="Angsana New"/>
              </a:rPr>
              <a:t>– </a:t>
            </a:r>
            <a:r>
              <a:rPr lang="th-TH" sz="2800" dirty="0">
                <a:latin typeface="Angsana New"/>
                <a:cs typeface="Angsana New"/>
              </a:rPr>
              <a:t>เรียนรู้เกี่ยวกับจุดแข็งและจุดอ่อนของเดสก์ท็อป แล็ปท็อป แท็บเล็ต อุปกรณ์เคลื่อนที่ต่างๆ</a:t>
            </a:r>
            <a:endParaRPr lang="en-GB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องค์ประกอบของเครื่องคอมพิวเตอร์ </a:t>
            </a:r>
            <a:r>
              <a:rPr lang="en-US" sz="2800" dirty="0">
                <a:latin typeface="Angsana New"/>
                <a:cs typeface="Angsana New"/>
              </a:rPr>
              <a:t>– </a:t>
            </a:r>
            <a:r>
              <a:rPr lang="th-TH" sz="2800" dirty="0">
                <a:latin typeface="Angsana New"/>
                <a:cs typeface="Angsana New"/>
              </a:rPr>
              <a:t>เข้าใจเกี่ยวกับไมโครโพรเซสเซอร์และหน่วยความจำที่ทำงานภายในเครื่องคอมพิวเตอร์</a:t>
            </a:r>
            <a:endParaRPr lang="en-GB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อุปกรณ์พ่วง และการอัพเกรด </a:t>
            </a:r>
            <a:r>
              <a:rPr lang="en-US" sz="2800" dirty="0">
                <a:latin typeface="Angsana New"/>
                <a:cs typeface="Angsana New"/>
              </a:rPr>
              <a:t>– </a:t>
            </a:r>
            <a:r>
              <a:rPr lang="th-TH" sz="2800" dirty="0">
                <a:latin typeface="Angsana New"/>
                <a:cs typeface="Angsana New"/>
              </a:rPr>
              <a:t>เพิ่มประสิทธิภาพการทำงานของเครื่องคอมพิวเตอร์ของคุณเอง</a:t>
            </a:r>
            <a:endParaRPr lang="en-GB" sz="2800" dirty="0">
              <a:latin typeface="Angsana New"/>
              <a:cs typeface="Angsana New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613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>
                <a:latin typeface="Angsana New"/>
                <a:cs typeface="Angsana New"/>
              </a:rPr>
              <a:t>พาวเวอร์ซัพพลาย</a:t>
            </a:r>
            <a:r>
              <a:rPr lang="en-US" sz="3600" b="0" dirty="0">
                <a:latin typeface="Angsana New"/>
                <a:cs typeface="Angsana New"/>
              </a:rPr>
              <a:t> </a:t>
            </a:r>
            <a:r>
              <a:rPr lang="en-US" sz="3600" b="0" dirty="0" smtClean="0">
                <a:latin typeface="Angsana New"/>
                <a:cs typeface="Angsana New"/>
              </a:rPr>
              <a:t> </a:t>
            </a:r>
            <a:r>
              <a:rPr lang="en-US" sz="3600" b="0" dirty="0">
                <a:latin typeface="Angsana New"/>
                <a:cs typeface="Angsana New"/>
              </a:rPr>
              <a:t>(</a:t>
            </a:r>
            <a:r>
              <a:rPr lang="en-US" sz="3600" b="0" dirty="0" smtClean="0">
                <a:latin typeface="Angsana New"/>
                <a:cs typeface="Angsana New"/>
              </a:rPr>
              <a:t>Power Supply)</a:t>
            </a:r>
            <a:endParaRPr lang="en-US" sz="3600" b="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429"/>
            <a:ext cx="9508175" cy="4308938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/>
                <a:cs typeface="Angsana New"/>
              </a:rPr>
              <a:t>เดสก์ท็อปคอมพิวเตอร์ทำงานโดยใช้</a:t>
            </a:r>
            <a:r>
              <a:rPr lang="th-TH" sz="2800" b="1" dirty="0">
                <a:latin typeface="Angsana New"/>
                <a:cs typeface="Angsana New"/>
              </a:rPr>
              <a:t>ไฟฟ้ากระแสตรง</a:t>
            </a:r>
            <a:r>
              <a:rPr lang="en-US" sz="2800" b="1" dirty="0">
                <a:latin typeface="Angsana New"/>
                <a:cs typeface="Angsana New"/>
              </a:rPr>
              <a:t> (direct </a:t>
            </a:r>
            <a:r>
              <a:rPr lang="en-US" sz="2800" b="1" dirty="0" smtClean="0">
                <a:latin typeface="Angsana New"/>
                <a:cs typeface="Angsana New"/>
              </a:rPr>
              <a:t>current</a:t>
            </a:r>
            <a:r>
              <a:rPr lang="th-TH" sz="2800" b="1" dirty="0">
                <a:latin typeface="Angsana New"/>
                <a:cs typeface="Angsana New"/>
              </a:rPr>
              <a:t> </a:t>
            </a:r>
            <a:r>
              <a:rPr lang="en-US" sz="2800" b="1" dirty="0" smtClean="0">
                <a:latin typeface="Angsana New"/>
                <a:cs typeface="Angsana New"/>
              </a:rPr>
              <a:t>: </a:t>
            </a:r>
            <a:r>
              <a:rPr lang="en-US" sz="2800" dirty="0" smtClean="0">
                <a:latin typeface="Angsana New"/>
                <a:cs typeface="Angsana New"/>
              </a:rPr>
              <a:t>DC)</a:t>
            </a:r>
          </a:p>
          <a:p>
            <a:r>
              <a:rPr lang="th-TH" sz="2800" dirty="0">
                <a:latin typeface="Angsana New"/>
                <a:cs typeface="Angsana New"/>
              </a:rPr>
              <a:t>ไฟดีซีสามารถได้จากการแปลง</a:t>
            </a:r>
            <a:r>
              <a:rPr lang="th-TH" sz="2800" b="1" dirty="0">
                <a:latin typeface="Angsana New"/>
                <a:cs typeface="Angsana New"/>
              </a:rPr>
              <a:t>ไฟฟ้ากระแสสลับ</a:t>
            </a:r>
            <a:r>
              <a:rPr lang="en-US" sz="2800" b="1" dirty="0">
                <a:latin typeface="Angsana New"/>
                <a:cs typeface="Angsana New"/>
              </a:rPr>
              <a:t> (alternating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en-US" sz="2800" b="1" dirty="0">
                <a:latin typeface="Angsana New"/>
                <a:cs typeface="Angsana New"/>
              </a:rPr>
              <a:t>current) </a:t>
            </a:r>
            <a:r>
              <a:rPr lang="th-TH" sz="2800" dirty="0">
                <a:latin typeface="Angsana New"/>
                <a:cs typeface="Angsana New"/>
              </a:rPr>
              <a:t>หรือ </a:t>
            </a:r>
            <a:r>
              <a:rPr lang="th-TH" sz="2800" b="1" dirty="0">
                <a:latin typeface="Angsana New"/>
                <a:cs typeface="Angsana New"/>
              </a:rPr>
              <a:t>ไฟเอซี </a:t>
            </a:r>
            <a:r>
              <a:rPr lang="en-US" sz="2800" b="1" dirty="0">
                <a:latin typeface="Angsana New"/>
                <a:cs typeface="Angsana New"/>
              </a:rPr>
              <a:t>(AC)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จากปลั๊กไฟหรือได้โดยตรงจากแบตเตอรี่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</a:p>
          <a:p>
            <a:r>
              <a:rPr lang="th-TH" sz="2800" dirty="0">
                <a:latin typeface="Angsana New"/>
                <a:cs typeface="Angsana New"/>
              </a:rPr>
              <a:t>เดสก์ท็อปคอมพิวเตอร์มี</a:t>
            </a:r>
            <a:r>
              <a:rPr lang="th-TH" sz="2800" b="1" dirty="0">
                <a:latin typeface="Angsana New"/>
                <a:cs typeface="Angsana New"/>
              </a:rPr>
              <a:t>พาวเวอร์ซัพพลาย</a:t>
            </a:r>
            <a:r>
              <a:rPr lang="en-US" sz="2800" b="1" dirty="0">
                <a:latin typeface="Angsana New"/>
                <a:cs typeface="Angsana New"/>
              </a:rPr>
              <a:t> (power supply unit)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อยู่ภายในหน่วยระบบ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en-US" sz="2800" dirty="0" smtClean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โน้ตบุ๊กคอมพิวเตอร์ใช้</a:t>
            </a:r>
            <a:r>
              <a:rPr lang="th-TH" sz="2800" b="1" dirty="0">
                <a:latin typeface="Angsana New"/>
                <a:cs typeface="Angsana New"/>
              </a:rPr>
              <a:t>เอซีอะแด็ปเตอร์ </a:t>
            </a:r>
            <a:r>
              <a:rPr lang="en-US" sz="2800" b="1" dirty="0">
                <a:latin typeface="Angsana New"/>
                <a:cs typeface="Angsana New"/>
              </a:rPr>
              <a:t>(AC adapter)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ซึ่งโดยทั่วไปอยู่ภายนอกหน่วย</a:t>
            </a:r>
            <a:r>
              <a:rPr lang="th-TH" sz="2800" dirty="0" smtClean="0">
                <a:latin typeface="Angsana New"/>
                <a:cs typeface="Angsana New"/>
              </a:rPr>
              <a:t>ระบบ</a:t>
            </a:r>
            <a:endParaRPr lang="en-US" sz="2800" dirty="0" smtClean="0">
              <a:latin typeface="Angsana New"/>
              <a:cs typeface="Angsana New"/>
            </a:endParaRPr>
          </a:p>
          <a:p>
            <a:endParaRPr lang="en-US" sz="2800" dirty="0">
              <a:latin typeface="Angsana New"/>
              <a:cs typeface="Angsana New"/>
            </a:endParaRPr>
          </a:p>
        </p:txBody>
      </p:sp>
      <p:pic>
        <p:nvPicPr>
          <p:cNvPr id="8" name="Picture 5" descr="C:\Users\Glen\Documents\McGraw-Hill\OLeary-CE2012\ART\ole16805_ch06\ole16805_0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506861"/>
            <a:ext cx="2488103" cy="16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Glen\Documents\McGraw-Hill\OLeary-CE2012\ART\ole16805_ch06\ole16805_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08885"/>
            <a:ext cx="1752306" cy="14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522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อาชีพที่เกี่ยวข้องกับ </a:t>
            </a:r>
            <a:r>
              <a:rPr lang="en-US" sz="3600" dirty="0" smtClean="0">
                <a:latin typeface="Angsana New"/>
                <a:cs typeface="Angsana New"/>
              </a:rPr>
              <a:t>IT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28800"/>
            <a:ext cx="9508175" cy="4308938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ช่างเทคนิคคอมพิวเตอร์ ช่างซ่อมคอมพิวเตอร์ ช่างติดตั้งระบบคอมพิวเตอร์</a:t>
            </a:r>
            <a:endParaRPr lang="en-US" sz="3200" dirty="0" smtClean="0">
              <a:latin typeface="Angsana New"/>
              <a:cs typeface="Angsana New"/>
            </a:endParaRPr>
          </a:p>
          <a:p>
            <a:r>
              <a:rPr lang="th-TH" sz="3200" dirty="0" smtClean="0">
                <a:latin typeface="Angsana New"/>
                <a:cs typeface="Angsana New"/>
              </a:rPr>
              <a:t>ผู้ว่างจ้างจะพิจารณาจาก</a:t>
            </a:r>
            <a:endParaRPr lang="en-US" sz="32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 smtClean="0">
                <a:latin typeface="Angsana New"/>
                <a:cs typeface="Angsana New"/>
              </a:rPr>
              <a:t>ใบรับรองงาน</a:t>
            </a:r>
            <a:endParaRPr lang="en-US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 smtClean="0">
                <a:latin typeface="Angsana New"/>
                <a:cs typeface="Angsana New"/>
              </a:rPr>
              <a:t>ความสามารถในการการสื่อสาร</a:t>
            </a:r>
            <a:endParaRPr lang="en-US" sz="2800" dirty="0" smtClean="0">
              <a:latin typeface="Angsana New"/>
              <a:cs typeface="Angsana New"/>
            </a:endParaRPr>
          </a:p>
          <a:p>
            <a:r>
              <a:rPr lang="th-TH" sz="3200" dirty="0" smtClean="0">
                <a:latin typeface="Angsana New"/>
                <a:cs typeface="Angsana New"/>
              </a:rPr>
              <a:t>สามารถเรียนรู้เพิ่มเติมได้</a:t>
            </a:r>
            <a:endParaRPr lang="en-US" sz="3200" dirty="0" smtClean="0">
              <a:latin typeface="Angsana New"/>
              <a:cs typeface="Angsana New"/>
            </a:endParaRPr>
          </a:p>
          <a:p>
            <a:r>
              <a:rPr lang="th-TH" sz="3200" dirty="0" smtClean="0">
                <a:latin typeface="Angsana New"/>
                <a:cs typeface="Angsana New"/>
              </a:rPr>
              <a:t>มีเงินเดือนประมาณ </a:t>
            </a:r>
            <a:r>
              <a:rPr lang="en-US" sz="3200" dirty="0" smtClean="0">
                <a:latin typeface="Angsana New"/>
                <a:cs typeface="Angsana New"/>
              </a:rPr>
              <a:t>$31K to $46K</a:t>
            </a:r>
          </a:p>
          <a:p>
            <a:endParaRPr lang="en-US" sz="3200" dirty="0">
              <a:latin typeface="Angsana New"/>
              <a:cs typeface="Angsana New"/>
            </a:endParaRPr>
          </a:p>
        </p:txBody>
      </p:sp>
      <p:pic>
        <p:nvPicPr>
          <p:cNvPr id="12290" name="Picture 2" descr="C:\Users\Zouharis\Documents\Laurie\McGraw Hill Computing Essentials 2013\CE_2013_ArtFiles\ole16821_ch06\ole16821_p06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5"/>
          <a:stretch/>
        </p:blipFill>
        <p:spPr bwMode="auto">
          <a:xfrm>
            <a:off x="7551420" y="2487173"/>
            <a:ext cx="2795016" cy="332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560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to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</a:rPr>
              <a:t>คอมพิวเตอร์ที่สวมใส่ได้</a:t>
            </a:r>
            <a:endParaRPr lang="en-US" sz="32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</a:rPr>
              <a:t>สามารถรับส่งอีเมลระหว่างวิ่งได้</a:t>
            </a:r>
            <a:endParaRPr lang="en-US" sz="32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</a:rPr>
              <a:t>จดจำตารางเวลาได้</a:t>
            </a:r>
            <a:endParaRPr lang="en-US" sz="3200" dirty="0">
              <a:latin typeface="Angsana New"/>
              <a:cs typeface="Angsana New"/>
            </a:endParaRPr>
          </a:p>
          <a:p>
            <a:pPr>
              <a:defRPr/>
            </a:pPr>
            <a:r>
              <a:rPr lang="th-TH" sz="3200" dirty="0" smtClean="0">
                <a:latin typeface="Angsana New"/>
                <a:cs typeface="Angsana New"/>
              </a:rPr>
              <a:t>จดจำชื่อเพื่อนๆ ที่อยู่ที่งานปาร์ตี้ได้</a:t>
            </a:r>
            <a:endParaRPr lang="en-US" sz="3200" dirty="0">
              <a:latin typeface="Angsana New"/>
              <a:cs typeface="Angsana New"/>
            </a:endParaRPr>
          </a:p>
          <a:p>
            <a:endParaRPr lang="en-US" sz="3200" dirty="0">
              <a:latin typeface="Angsana New"/>
              <a:cs typeface="Angsana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388024"/>
            <a:ext cx="2102665" cy="2715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130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Questions (Page 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10076329" cy="4308938"/>
          </a:xfrm>
        </p:spPr>
        <p:txBody>
          <a:bodyPr>
            <a:noAutofit/>
          </a:bodyPr>
          <a:lstStyle/>
          <a:p>
            <a:pPr lvl="0"/>
            <a:r>
              <a:rPr lang="th-TH" sz="2800" dirty="0">
                <a:latin typeface="Angsana New"/>
                <a:cs typeface="Angsana New"/>
              </a:rPr>
              <a:t>หน่วยระบบคืออะไร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จงอธิบายประเภทของหน่วยระบบไมโครคอมพิวเตอร์ทั้ง </a:t>
            </a:r>
            <a:r>
              <a:rPr lang="en-US" sz="2800" dirty="0">
                <a:latin typeface="Angsana New"/>
                <a:cs typeface="Angsana New"/>
              </a:rPr>
              <a:t>6 </a:t>
            </a:r>
            <a:r>
              <a:rPr lang="th-TH" sz="2800" dirty="0">
                <a:latin typeface="Angsana New"/>
                <a:cs typeface="Angsana New"/>
              </a:rPr>
              <a:t>ประเภท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แท็บเล็ตพีซีมีลักษณะอย่างไร จง</a:t>
            </a:r>
            <a:r>
              <a:rPr lang="th-TH" sz="2800" dirty="0" smtClean="0">
                <a:latin typeface="Angsana New"/>
                <a:cs typeface="Angsana New"/>
              </a:rPr>
              <a:t>อธิบาย</a:t>
            </a:r>
          </a:p>
          <a:p>
            <a:pPr lvl="0"/>
            <a:r>
              <a:rPr lang="th-TH" sz="2800" dirty="0">
                <a:latin typeface="Angsana New"/>
                <a:cs typeface="Angsana New"/>
              </a:rPr>
              <a:t>สัญญาณแอนะล็อกและสัญญาณดิจิทัลแตกต่างกันอย่างไร</a:t>
            </a:r>
            <a:r>
              <a:rPr lang="en-US" sz="2800" dirty="0">
                <a:latin typeface="Angsana New"/>
                <a:cs typeface="Angsana New"/>
              </a:rPr>
              <a:t> </a:t>
            </a:r>
          </a:p>
          <a:p>
            <a:pPr lvl="0"/>
            <a:r>
              <a:rPr lang="th-TH" sz="2800" dirty="0">
                <a:latin typeface="Angsana New"/>
                <a:cs typeface="Angsana New"/>
              </a:rPr>
              <a:t>ระบบเลขฐานสิบและเลขฐานสองคืออะไร  แตกต่างกันอย่างไร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จงเปรียบเทียบ </a:t>
            </a:r>
            <a:r>
              <a:rPr lang="en-US" sz="2800" dirty="0">
                <a:latin typeface="Angsana New"/>
                <a:cs typeface="Angsana New"/>
              </a:rPr>
              <a:t>EBCDIC, ASCII และ Unicode </a:t>
            </a:r>
            <a:endParaRPr lang="th-TH" sz="2800" dirty="0" smtClean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แผงวงจรหลักคืออะไร และใช้สำหรับทำอะไร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จงให้คำจำกัดความเกี่ยวกับซ็อกเก็ต สล็อต และเส้นทางบัส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ชิปคืออะไร ชิปยึดติดกับแผงวงจรหลักได้อย่างไร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 smtClean="0">
              <a:latin typeface="Angsana New"/>
              <a:cs typeface="Angsana New"/>
            </a:endParaRPr>
          </a:p>
          <a:p>
            <a:pPr marL="0" indent="0">
              <a:buNone/>
            </a:pPr>
            <a:endParaRPr lang="en-US" sz="2800" dirty="0" smtClean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430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Questions </a:t>
            </a:r>
            <a:r>
              <a:rPr lang="en-US" dirty="0"/>
              <a:t>(Page 2 </a:t>
            </a:r>
            <a:r>
              <a:rPr lang="en-US" dirty="0" smtClean="0"/>
              <a:t>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34" y="1524000"/>
            <a:ext cx="9508175" cy="4537538"/>
          </a:xfrm>
        </p:spPr>
        <p:txBody>
          <a:bodyPr>
            <a:noAutofit/>
          </a:bodyPr>
          <a:lstStyle/>
          <a:p>
            <a:pPr lvl="0"/>
            <a:r>
              <a:rPr lang="th-TH" sz="2800" dirty="0">
                <a:latin typeface="Angsana New"/>
                <a:cs typeface="Angsana New"/>
              </a:rPr>
              <a:t>ส่วนประกอบ 2 ส่วนของไมโครคอมพิวเตอร์มีอะไรบ้าง จงอธิบาย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จงให้คำจำกัดความของคำว่า </a:t>
            </a:r>
            <a:r>
              <a:rPr lang="en-US" sz="2800" dirty="0">
                <a:latin typeface="Angsana New"/>
                <a:cs typeface="Angsana New"/>
              </a:rPr>
              <a:t>clock speed, multicore chip </a:t>
            </a:r>
            <a:r>
              <a:rPr lang="th-TH" sz="2800" dirty="0">
                <a:latin typeface="Angsana New"/>
                <a:cs typeface="Angsana New"/>
              </a:rPr>
              <a:t>และ </a:t>
            </a:r>
            <a:r>
              <a:rPr lang="en-US" sz="2800" dirty="0">
                <a:latin typeface="Angsana New"/>
                <a:cs typeface="Angsana New"/>
              </a:rPr>
              <a:t>parallel processing</a:t>
            </a:r>
          </a:p>
          <a:p>
            <a:r>
              <a:rPr lang="th-TH" sz="2800" dirty="0">
                <a:latin typeface="Angsana New"/>
                <a:cs typeface="Angsana New"/>
              </a:rPr>
              <a:t>อธิบายเกี่ยวกับชิปชนิดพิเศษที่ใช้เฉพาะงาน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หน่วยความจำคืออะไร อธิบายลักษณะของหน่วยความจำทั้ง</a:t>
            </a:r>
            <a:r>
              <a:rPr lang="en-US" sz="2800" dirty="0">
                <a:latin typeface="Angsana New"/>
                <a:cs typeface="Angsana New"/>
              </a:rPr>
              <a:t> 3 </a:t>
            </a:r>
            <a:r>
              <a:rPr lang="th-TH" sz="2800" dirty="0">
                <a:latin typeface="Angsana New"/>
                <a:cs typeface="Angsana New"/>
              </a:rPr>
              <a:t>ประเภท</a:t>
            </a:r>
            <a:r>
              <a:rPr lang="en-US" sz="2800" dirty="0">
                <a:latin typeface="Angsana New"/>
                <a:cs typeface="Angsana New"/>
              </a:rPr>
              <a:t> </a:t>
            </a:r>
          </a:p>
          <a:p>
            <a:pPr lvl="0"/>
            <a:r>
              <a:rPr lang="th-TH" sz="2800" dirty="0">
                <a:latin typeface="Angsana New"/>
                <a:cs typeface="Angsana New"/>
              </a:rPr>
              <a:t>จงให้คำจำกัดความของคำต่อไปนี้ </a:t>
            </a:r>
            <a:r>
              <a:rPr lang="en-US" sz="2800" dirty="0">
                <a:latin typeface="Angsana New"/>
                <a:cs typeface="Angsana New"/>
              </a:rPr>
              <a:t>cache memory, DIMM </a:t>
            </a:r>
            <a:r>
              <a:rPr lang="th-TH" sz="2800" dirty="0">
                <a:latin typeface="Angsana New"/>
                <a:cs typeface="Angsana New"/>
              </a:rPr>
              <a:t>และ </a:t>
            </a:r>
            <a:r>
              <a:rPr lang="en-US" sz="2800" dirty="0">
                <a:latin typeface="Angsana New"/>
                <a:cs typeface="Angsana New"/>
              </a:rPr>
              <a:t>virtual memory</a:t>
            </a:r>
          </a:p>
          <a:p>
            <a:r>
              <a:rPr lang="th-TH" sz="2800" dirty="0">
                <a:latin typeface="Angsana New"/>
                <a:cs typeface="Angsana New"/>
              </a:rPr>
              <a:t>จงอธิบายลักษณะของรอมและหน่วยความจำแฟลช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th-TH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สล็อตเพิ่มขยายและการ์ดเพิ่มขยายคืออะไร อธิบายเกี่ยวกับการ์ดเพิ่มขยายทั้ง </a:t>
            </a:r>
            <a:r>
              <a:rPr lang="en-US" sz="2800" dirty="0">
                <a:latin typeface="Angsana New"/>
                <a:cs typeface="Angsana New"/>
              </a:rPr>
              <a:t>5</a:t>
            </a:r>
            <a:r>
              <a:rPr lang="th-TH" sz="2800" dirty="0">
                <a:latin typeface="Angsana New"/>
                <a:cs typeface="Angsana New"/>
              </a:rPr>
              <a:t> ประเภท</a:t>
            </a:r>
            <a:endParaRPr lang="en-US" sz="2800" dirty="0">
              <a:latin typeface="Angsana New"/>
              <a:cs typeface="Angsana New"/>
            </a:endParaRPr>
          </a:p>
          <a:p>
            <a:pPr lvl="0"/>
            <a:r>
              <a:rPr lang="th-TH" sz="2800" dirty="0">
                <a:latin typeface="Angsana New"/>
                <a:cs typeface="Angsana New"/>
              </a:rPr>
              <a:t>จงอธิบายหลักการทำงานของพลักแอนด์เพลย์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พีซีการ์ดและเอกเพรสการ์ดสล็อตคืออะไร</a:t>
            </a:r>
            <a:r>
              <a:rPr lang="en-US" sz="2800" dirty="0">
                <a:latin typeface="Angsana New"/>
                <a:cs typeface="Angsana New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latin typeface="Angsana New"/>
              <a:cs typeface="Angsana New"/>
            </a:endParaRPr>
          </a:p>
          <a:p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881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Open-Ended Questions </a:t>
            </a:r>
            <a:r>
              <a:rPr lang="en-US" dirty="0"/>
              <a:t>(Page 3 </a:t>
            </a:r>
            <a:r>
              <a:rPr lang="en-US" dirty="0" smtClean="0"/>
              <a:t>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/>
          <a:lstStyle/>
          <a:p>
            <a:pPr lvl="0"/>
            <a:r>
              <a:rPr lang="th-TH" sz="3200" dirty="0">
                <a:latin typeface="Angsana New"/>
                <a:cs typeface="Angsana New"/>
              </a:rPr>
              <a:t>บัสคืออะไรและความกว้างของบัสวัดได้อย่างไร</a:t>
            </a:r>
            <a:endParaRPr lang="en-US" sz="3200" dirty="0">
              <a:latin typeface="Angsana New"/>
              <a:cs typeface="Angsana New"/>
            </a:endParaRPr>
          </a:p>
          <a:p>
            <a:pPr lvl="0"/>
            <a:r>
              <a:rPr lang="th-TH" sz="3200" dirty="0">
                <a:latin typeface="Angsana New"/>
                <a:cs typeface="Angsana New"/>
              </a:rPr>
              <a:t>จงบอกความแตกต่างระหว่างระบบและบัสเพิ่มขยาย</a:t>
            </a:r>
            <a:endParaRPr lang="en-US" sz="3200" dirty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อธิบายบัสทั้ง </a:t>
            </a:r>
            <a:r>
              <a:rPr lang="en-US" sz="3200" dirty="0">
                <a:latin typeface="Angsana New"/>
                <a:cs typeface="Angsana New"/>
              </a:rPr>
              <a:t>3 </a:t>
            </a:r>
            <a:r>
              <a:rPr lang="en-US" sz="3200" dirty="0" err="1">
                <a:latin typeface="Angsana New"/>
                <a:cs typeface="Angsana New"/>
              </a:rPr>
              <a:t>ชนิด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th-TH" sz="3200" dirty="0" smtClean="0">
              <a:latin typeface="Angsana New"/>
              <a:cs typeface="Angsana New"/>
            </a:endParaRPr>
          </a:p>
          <a:p>
            <a:pPr lvl="0"/>
            <a:r>
              <a:rPr lang="th-TH" sz="3200" dirty="0">
                <a:latin typeface="Angsana New"/>
                <a:cs typeface="Angsana New"/>
              </a:rPr>
              <a:t>พอร์ตคืออะไร และใช้สำหรับทำอะไร</a:t>
            </a:r>
            <a:endParaRPr lang="en-US" sz="3200" dirty="0">
              <a:latin typeface="Angsana New"/>
              <a:cs typeface="Angsana New"/>
            </a:endParaRPr>
          </a:p>
          <a:p>
            <a:pPr lvl="0"/>
            <a:r>
              <a:rPr lang="th-TH" sz="3200" dirty="0">
                <a:latin typeface="Angsana New"/>
                <a:cs typeface="Angsana New"/>
              </a:rPr>
              <a:t>อธิบายลักษณะของพอร์ตมาตรฐานทั้ง </a:t>
            </a:r>
            <a:r>
              <a:rPr lang="en-US" sz="3200" dirty="0">
                <a:latin typeface="Angsana New"/>
                <a:cs typeface="Angsana New"/>
              </a:rPr>
              <a:t>4 </a:t>
            </a:r>
            <a:r>
              <a:rPr lang="th-TH" sz="3200" dirty="0">
                <a:latin typeface="Angsana New"/>
                <a:cs typeface="Angsana New"/>
              </a:rPr>
              <a:t>ชนิด และพอร์ตเลกาซีทั้ง </a:t>
            </a:r>
            <a:r>
              <a:rPr lang="en-US" sz="3200" dirty="0">
                <a:latin typeface="Angsana New"/>
                <a:cs typeface="Angsana New"/>
              </a:rPr>
              <a:t>5</a:t>
            </a:r>
            <a:r>
              <a:rPr lang="th-TH" sz="3200" dirty="0">
                <a:latin typeface="Angsana New"/>
                <a:cs typeface="Angsana New"/>
              </a:rPr>
              <a:t> ชนิด</a:t>
            </a:r>
            <a:endParaRPr lang="en-US" sz="3200" dirty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อธิบายลักษณะของพาวเวอร์ซัพพลาย และเอซีอะแด็ปเตอร์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th-TH" sz="3200" dirty="0" smtClean="0">
              <a:latin typeface="Angsana New"/>
              <a:cs typeface="Angsana New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3555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/>
                <a:cs typeface="Angsana New"/>
              </a:rPr>
              <a:t>ชนิดของหน่วยระบบ</a:t>
            </a:r>
            <a:endParaRPr lang="en-US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08" y="1655530"/>
            <a:ext cx="10532692" cy="4592869"/>
          </a:xfrm>
        </p:spPr>
        <p:txBody>
          <a:bodyPr>
            <a:noAutofit/>
          </a:bodyPr>
          <a:lstStyle/>
          <a:p>
            <a:pPr marL="205740" lvl="1" indent="-205740"/>
            <a:r>
              <a:rPr lang="th-TH" sz="2800" b="1" dirty="0">
                <a:latin typeface="Angsana New"/>
                <a:cs typeface="Angsana New"/>
              </a:rPr>
              <a:t>เดสก์ท็อป</a:t>
            </a:r>
            <a:r>
              <a:rPr lang="en-US" sz="2800" b="1" dirty="0">
                <a:latin typeface="Angsana New"/>
                <a:cs typeface="Angsana New"/>
              </a:rPr>
              <a:t> (desktop system unit) </a:t>
            </a:r>
            <a:r>
              <a:rPr lang="th-TH" sz="2800" dirty="0">
                <a:latin typeface="Angsana New"/>
                <a:cs typeface="Angsana New"/>
              </a:rPr>
              <a:t>เป็นหน่วยระบบของเครื่องคอมพิวเตอร์ส่วนบุคคล ประกอบด้วยชิ้นส่วนอุปกรณ์อิเล็กทรอนิกส์ และอุปกรณ์หน่วยความจำสำรอง อยู่ภายในเคส (</a:t>
            </a:r>
            <a:r>
              <a:rPr lang="en-US" sz="2800" dirty="0" smtClean="0">
                <a:latin typeface="Angsana New"/>
                <a:cs typeface="Angsana New"/>
              </a:rPr>
              <a:t>case)</a:t>
            </a:r>
            <a:r>
              <a:rPr lang="th-TH" sz="2800" dirty="0" smtClean="0">
                <a:latin typeface="Angsana New"/>
                <a:cs typeface="Angsana New"/>
              </a:rPr>
              <a:t>แบบตั้งเรียกว่า (</a:t>
            </a:r>
            <a:r>
              <a:rPr lang="en-US" sz="2800" dirty="0" smtClean="0">
                <a:latin typeface="Angsana New"/>
                <a:cs typeface="Angsana New"/>
              </a:rPr>
              <a:t>Tower Unit</a:t>
            </a:r>
            <a:r>
              <a:rPr lang="th-TH" sz="2800" dirty="0" smtClean="0">
                <a:latin typeface="Angsana New"/>
                <a:cs typeface="Angsana New"/>
              </a:rPr>
              <a:t>)</a:t>
            </a:r>
            <a:endParaRPr lang="en-US" sz="2800" dirty="0">
              <a:latin typeface="Angsana New"/>
              <a:cs typeface="Angsana New"/>
            </a:endParaRPr>
          </a:p>
          <a:p>
            <a:pPr marL="205740" lvl="1" indent="-205740"/>
            <a:r>
              <a:rPr lang="th-TH" sz="2800" dirty="0" smtClean="0">
                <a:latin typeface="Angsana New"/>
                <a:cs typeface="Angsana New"/>
              </a:rPr>
              <a:t>แล็ปท็</a:t>
            </a:r>
            <a:r>
              <a:rPr lang="th-TH" sz="2800" dirty="0">
                <a:latin typeface="Angsana New"/>
                <a:cs typeface="Angsana New"/>
              </a:rPr>
              <a:t>อป (</a:t>
            </a:r>
            <a:r>
              <a:rPr lang="en-US" sz="2800" dirty="0">
                <a:latin typeface="Angsana New"/>
                <a:cs typeface="Angsana New"/>
              </a:rPr>
              <a:t>laptop) </a:t>
            </a:r>
            <a:r>
              <a:rPr lang="th-TH" sz="2800" dirty="0">
                <a:latin typeface="Angsana New"/>
                <a:cs typeface="Angsana New"/>
              </a:rPr>
              <a:t>เป็นหน่วยระบบขนาดเล็ก และประสิทธิภาพน้อยกว่าระบบคอมพิวเตอร์เดสก์ท็อป</a:t>
            </a:r>
            <a:r>
              <a:rPr lang="th-TH" sz="2800" dirty="0" smtClean="0">
                <a:latin typeface="Angsana New"/>
                <a:cs typeface="Angsana New"/>
              </a:rPr>
              <a:t>โดยทั่วไป เช่น </a:t>
            </a:r>
            <a:r>
              <a:rPr lang="en-US" sz="2800" dirty="0" err="1" smtClean="0">
                <a:latin typeface="Angsana New"/>
                <a:cs typeface="Angsana New"/>
              </a:rPr>
              <a:t>Ultrabooks</a:t>
            </a:r>
            <a:endParaRPr lang="en-US" sz="2800" dirty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แท็บเล็ต (</a:t>
            </a:r>
            <a:r>
              <a:rPr lang="en-US" sz="3200" dirty="0">
                <a:latin typeface="Angsana New"/>
                <a:cs typeface="Angsana New"/>
              </a:rPr>
              <a:t>tablet) </a:t>
            </a:r>
            <a:r>
              <a:rPr lang="th-TH" sz="3200" dirty="0">
                <a:latin typeface="Angsana New"/>
                <a:cs typeface="Angsana New"/>
              </a:rPr>
              <a:t>เป็นเทคโนโลยีใหม่ล่าสุดและเป็นหน่วยระบบที่ใช้งานมากที่สุดด้วยประสิทธิภาพสูงและบาง ซึ่งประกอบด้วยจอภาพและหน่วยระบบที่อยู่ด้านหลังจอภาพ แท็บแล็ตใช้เทคโนโลยีทัชสกรีน (</a:t>
            </a:r>
            <a:r>
              <a:rPr lang="en-US" sz="3200" dirty="0">
                <a:latin typeface="Angsana New"/>
                <a:cs typeface="Angsana New"/>
              </a:rPr>
              <a:t>touch screen</a:t>
            </a:r>
            <a:r>
              <a:rPr lang="en-US" sz="3200" dirty="0" smtClean="0">
                <a:latin typeface="Angsana New"/>
                <a:cs typeface="Angsana New"/>
              </a:rPr>
              <a:t>)</a:t>
            </a:r>
            <a:endParaRPr lang="th-TH" sz="3200" dirty="0" smtClean="0">
              <a:latin typeface="Angsana New"/>
              <a:cs typeface="Angsana New"/>
            </a:endParaRPr>
          </a:p>
          <a:p>
            <a:pPr marL="205740" lvl="1" indent="-205740"/>
            <a:r>
              <a:rPr lang="th-TH" sz="2800" b="1" dirty="0">
                <a:latin typeface="Angsana New"/>
                <a:cs typeface="Angsana New"/>
              </a:rPr>
              <a:t>อุปกรณ์เคลื่อนที่ (</a:t>
            </a:r>
            <a:r>
              <a:rPr lang="en-US" sz="2800" b="1" dirty="0">
                <a:latin typeface="Angsana New"/>
                <a:cs typeface="Angsana New"/>
              </a:rPr>
              <a:t>mobile device) </a:t>
            </a:r>
            <a:r>
              <a:rPr lang="th-TH" sz="2800" dirty="0">
                <a:latin typeface="Angsana New"/>
                <a:cs typeface="Angsana New"/>
              </a:rPr>
              <a:t> หรือคอมพิวเตอร์มือถือ (</a:t>
            </a:r>
            <a:r>
              <a:rPr lang="en-US" sz="2800" dirty="0">
                <a:latin typeface="Angsana New"/>
                <a:cs typeface="Angsana New"/>
              </a:rPr>
              <a:t>handheld computer) </a:t>
            </a:r>
            <a:r>
              <a:rPr lang="th-TH" sz="2800" dirty="0">
                <a:latin typeface="Angsana New"/>
                <a:cs typeface="Angsana New"/>
              </a:rPr>
              <a:t>เป็นคอมพิวเตอร์ขนาดเล็กที่สุดที่สามารถจะอยู่ภายในมือของท่านได้  ระบบทั้งหมดจะถูกบรรจุลงในตัวเครื่อง </a:t>
            </a:r>
            <a:r>
              <a:rPr lang="th-TH" sz="2800" dirty="0" smtClean="0">
                <a:latin typeface="Angsana New"/>
                <a:cs typeface="Angsana New"/>
              </a:rPr>
              <a:t>เช่น </a:t>
            </a:r>
            <a:r>
              <a:rPr lang="en-US" sz="2800" dirty="0" smtClean="0">
                <a:latin typeface="Angsana New"/>
                <a:cs typeface="Angsana New"/>
              </a:rPr>
              <a:t>Smartphone</a:t>
            </a:r>
            <a:endParaRPr lang="en-US" sz="28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690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Angsana New"/>
                <a:cs typeface="Angsana New"/>
              </a:rPr>
              <a:t>ชนิดของหน่วยระบบ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08" y="1655531"/>
            <a:ext cx="9999291" cy="4308938"/>
          </a:xfrm>
        </p:spPr>
        <p:txBody>
          <a:bodyPr>
            <a:noAutofit/>
          </a:bodyPr>
          <a:lstStyle/>
          <a:p>
            <a:pPr marL="205740" lvl="1" indent="-205740"/>
            <a:endParaRPr lang="th-TH" sz="2400" b="1" dirty="0" smtClean="0"/>
          </a:p>
          <a:p>
            <a:pPr marL="205740" lvl="1" indent="-205740"/>
            <a:endParaRPr lang="th-TH" sz="2400" b="1" dirty="0"/>
          </a:p>
          <a:p>
            <a:pPr marL="205740" lvl="1" indent="-205740"/>
            <a:endParaRPr lang="th-TH" sz="2400" b="1" dirty="0" smtClean="0"/>
          </a:p>
          <a:p>
            <a:pPr marL="205740" lvl="1" indent="-205740"/>
            <a:endParaRPr lang="th-TH" sz="2400" b="1" dirty="0"/>
          </a:p>
          <a:p>
            <a:pPr marL="0" lvl="1" indent="0">
              <a:buNone/>
            </a:pPr>
            <a:r>
              <a:rPr lang="th-TH" sz="2400" b="1" dirty="0" smtClean="0">
                <a:latin typeface="Angsana New"/>
                <a:cs typeface="Angsana New"/>
              </a:rPr>
              <a:t>เดสก์ท็อป</a:t>
            </a:r>
            <a:r>
              <a:rPr lang="en-US" sz="2400" b="1" dirty="0" smtClean="0">
                <a:latin typeface="Angsana New"/>
                <a:cs typeface="Angsana New"/>
              </a:rPr>
              <a:t> </a:t>
            </a:r>
            <a:r>
              <a:rPr lang="en-US" sz="2400" b="1" dirty="0">
                <a:latin typeface="Angsana New"/>
                <a:cs typeface="Angsana New"/>
              </a:rPr>
              <a:t>(desktop system </a:t>
            </a:r>
            <a:r>
              <a:rPr lang="en-US" sz="2400" b="1" dirty="0" smtClean="0">
                <a:latin typeface="Angsana New"/>
                <a:cs typeface="Angsana New"/>
              </a:rPr>
              <a:t>unit)</a:t>
            </a:r>
            <a:r>
              <a:rPr lang="th-TH" sz="2400" b="1" dirty="0" smtClean="0">
                <a:latin typeface="Angsana New"/>
                <a:cs typeface="Angsana New"/>
              </a:rPr>
              <a:t>                                                                      </a:t>
            </a:r>
            <a:r>
              <a:rPr lang="th-TH" sz="2400" dirty="0" smtClean="0">
                <a:latin typeface="Angsana New"/>
                <a:cs typeface="Angsana New"/>
              </a:rPr>
              <a:t>แล็ปท็</a:t>
            </a:r>
            <a:r>
              <a:rPr lang="th-TH" sz="2400" dirty="0">
                <a:latin typeface="Angsana New"/>
                <a:cs typeface="Angsana New"/>
              </a:rPr>
              <a:t>อป (</a:t>
            </a:r>
            <a:r>
              <a:rPr lang="en-US" sz="2400" dirty="0" smtClean="0">
                <a:latin typeface="Angsana New"/>
                <a:cs typeface="Angsana New"/>
              </a:rPr>
              <a:t>laptop</a:t>
            </a:r>
            <a:r>
              <a:rPr lang="en-US" sz="2400" dirty="0">
                <a:latin typeface="Angsana New"/>
                <a:cs typeface="Angsana New"/>
              </a:rPr>
              <a:t>)</a:t>
            </a:r>
            <a:endParaRPr lang="th-TH" sz="2400" dirty="0" smtClean="0">
              <a:latin typeface="Angsana New"/>
              <a:cs typeface="Angsana New"/>
            </a:endParaRPr>
          </a:p>
          <a:p>
            <a:pPr marL="205740" lvl="1" indent="-205740"/>
            <a:endParaRPr lang="th-TH" sz="2400" dirty="0" smtClean="0">
              <a:latin typeface="Angsana New"/>
              <a:cs typeface="Angsana New"/>
            </a:endParaRPr>
          </a:p>
          <a:p>
            <a:pPr marL="205740" lvl="1" indent="-205740"/>
            <a:endParaRPr lang="th-TH" sz="2400" dirty="0"/>
          </a:p>
          <a:p>
            <a:pPr marL="205740" lvl="1" indent="-205740"/>
            <a:endParaRPr lang="th-TH" sz="2400" dirty="0" smtClean="0"/>
          </a:p>
          <a:p>
            <a:pPr marL="205740" lvl="1" indent="-205740"/>
            <a:endParaRPr lang="th-TH" sz="2400" dirty="0" smtClean="0"/>
          </a:p>
          <a:p>
            <a:pPr marL="0" lvl="1" indent="0">
              <a:buNone/>
            </a:pPr>
            <a:r>
              <a:rPr lang="th-TH" sz="2800" dirty="0" smtClean="0"/>
              <a:t>                                </a:t>
            </a:r>
            <a:r>
              <a:rPr lang="th-TH" sz="2800" dirty="0" smtClean="0">
                <a:latin typeface="Angsana New"/>
                <a:cs typeface="Angsana New"/>
              </a:rPr>
              <a:t>แท็บ</a:t>
            </a:r>
            <a:r>
              <a:rPr lang="th-TH" sz="2800" dirty="0">
                <a:latin typeface="Angsana New"/>
                <a:cs typeface="Angsana New"/>
              </a:rPr>
              <a:t>เล็ต (</a:t>
            </a:r>
            <a:r>
              <a:rPr lang="en-US" sz="2800" dirty="0">
                <a:latin typeface="Angsana New"/>
                <a:cs typeface="Angsana New"/>
              </a:rPr>
              <a:t>tablet</a:t>
            </a:r>
            <a:r>
              <a:rPr lang="en-US" sz="2800" dirty="0" smtClean="0">
                <a:latin typeface="Angsana New"/>
                <a:cs typeface="Angsana New"/>
              </a:rPr>
              <a:t>)</a:t>
            </a:r>
            <a:r>
              <a:rPr lang="th-TH" sz="2800" dirty="0" smtClean="0">
                <a:latin typeface="Angsana New"/>
                <a:cs typeface="Angsana New"/>
              </a:rPr>
              <a:t>                </a:t>
            </a:r>
            <a:r>
              <a:rPr lang="en-US" sz="2800" dirty="0" smtClean="0">
                <a:latin typeface="Angsana New"/>
                <a:cs typeface="Angsana New"/>
              </a:rPr>
              <a:t> </a:t>
            </a:r>
            <a:r>
              <a:rPr lang="th-TH" sz="2800" dirty="0" smtClean="0">
                <a:latin typeface="Angsana New"/>
                <a:cs typeface="Angsana New"/>
              </a:rPr>
              <a:t>                    </a:t>
            </a:r>
            <a:r>
              <a:rPr lang="th-TH" sz="2400" b="1" dirty="0" smtClean="0">
                <a:latin typeface="Angsana New"/>
                <a:cs typeface="Angsana New"/>
              </a:rPr>
              <a:t>อุปกรณ์</a:t>
            </a:r>
            <a:r>
              <a:rPr lang="th-TH" sz="2400" b="1" dirty="0">
                <a:latin typeface="Angsana New"/>
                <a:cs typeface="Angsana New"/>
              </a:rPr>
              <a:t>เคลื่อนที่ (</a:t>
            </a:r>
            <a:r>
              <a:rPr lang="en-US" sz="2400" b="1" dirty="0">
                <a:latin typeface="Angsana New"/>
                <a:cs typeface="Angsana New"/>
              </a:rPr>
              <a:t>mobile </a:t>
            </a:r>
            <a:r>
              <a:rPr lang="en-US" sz="2400" b="1" dirty="0" smtClean="0">
                <a:latin typeface="Angsana New"/>
                <a:cs typeface="Angsana New"/>
              </a:rPr>
              <a:t>device</a:t>
            </a:r>
            <a:endParaRPr lang="en-US" sz="2400" dirty="0">
              <a:latin typeface="Angsana New"/>
              <a:cs typeface="Angsana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65256"/>
            <a:ext cx="3716535" cy="247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65256"/>
            <a:ext cx="3780532" cy="247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38600"/>
            <a:ext cx="1506734" cy="226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32100"/>
            <a:ext cx="1511215" cy="226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075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/>
                <a:cs typeface="Angsana New"/>
              </a:rPr>
              <a:t>ส่วนประกอบ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908" y="1655531"/>
            <a:ext cx="3293691" cy="4308938"/>
          </a:xfrm>
        </p:spPr>
        <p:txBody>
          <a:bodyPr>
            <a:no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โดยทั่วไปภายในหน่วยระบบของไมโครคอมพิวเตอร์จะประกอบด้วยส่วนประกอบพื้นฐานที่เหมือนกัน ได้แก่ </a:t>
            </a:r>
            <a:r>
              <a:rPr lang="th-TH" sz="3200" b="1" dirty="0">
                <a:latin typeface="Angsana New"/>
                <a:cs typeface="Angsana New"/>
              </a:rPr>
              <a:t>แผงวงจรหลัก </a:t>
            </a:r>
            <a:r>
              <a:rPr lang="th-TH" sz="3200" dirty="0">
                <a:latin typeface="Angsana New"/>
                <a:cs typeface="Angsana New"/>
              </a:rPr>
              <a:t>ไมโคร</a:t>
            </a:r>
            <a:r>
              <a:rPr lang="th-TH" sz="3200" b="1" dirty="0">
                <a:latin typeface="Angsana New"/>
                <a:cs typeface="Angsana New"/>
              </a:rPr>
              <a:t>โพรเซสเซอร์</a:t>
            </a:r>
            <a:r>
              <a:rPr lang="th-TH" sz="3200" dirty="0">
                <a:latin typeface="Angsana New"/>
                <a:cs typeface="Angsana New"/>
              </a:rPr>
              <a:t> และ</a:t>
            </a:r>
            <a:r>
              <a:rPr lang="th-TH" sz="3200" b="1" dirty="0">
                <a:latin typeface="Angsana New"/>
                <a:cs typeface="Angsana New"/>
              </a:rPr>
              <a:t>หน่วยความจำ </a:t>
            </a:r>
            <a:endParaRPr lang="en-US" sz="2000" b="1" dirty="0">
              <a:latin typeface="Angsana New"/>
              <a:cs typeface="Angsana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5715163" cy="431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876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ข้อมูลอิเล็กทรอนิกส์และคำสั่ง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en-US" sz="3200" dirty="0" smtClean="0">
                <a:latin typeface="Angsana New"/>
                <a:cs typeface="Angsana New"/>
              </a:rPr>
              <a:t> </a:t>
            </a:r>
            <a:r>
              <a:rPr lang="en-US" sz="3200" dirty="0">
                <a:latin typeface="Angsana New"/>
                <a:cs typeface="Angsana New"/>
              </a:rPr>
              <a:t>(</a:t>
            </a:r>
            <a:r>
              <a:rPr lang="en-US" sz="3200" dirty="0" smtClean="0">
                <a:latin typeface="Angsana New"/>
                <a:cs typeface="Angsana New"/>
              </a:rPr>
              <a:t>Electronic Data and Instructions)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โดยปกติสัญญาณเสียงจะเป็นสัญญาณ</a:t>
            </a:r>
            <a:r>
              <a:rPr lang="th-TH" sz="3200" b="1" dirty="0">
                <a:latin typeface="Angsana New"/>
                <a:cs typeface="Angsana New"/>
              </a:rPr>
              <a:t>แอนะล็อก </a:t>
            </a:r>
            <a:r>
              <a:rPr lang="en-US" sz="3200" b="1" dirty="0">
                <a:latin typeface="Angsana New"/>
                <a:cs typeface="Angsana New"/>
              </a:rPr>
              <a:t>(analog)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en-US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แต่สัญญาณที่ใช้กับคอมพิวเตอร์คือ สัญญาณ</a:t>
            </a:r>
            <a:r>
              <a:rPr lang="th-TH" sz="3200" b="1" dirty="0">
                <a:latin typeface="Angsana New"/>
                <a:cs typeface="Angsana New"/>
              </a:rPr>
              <a:t>ดิจิทัล </a:t>
            </a:r>
            <a:r>
              <a:rPr lang="en-US" sz="3200" b="1" dirty="0">
                <a:latin typeface="Angsana New"/>
                <a:cs typeface="Angsana New"/>
              </a:rPr>
              <a:t>(digital)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endParaRPr lang="en-US" sz="3200" dirty="0" smtClean="0">
              <a:latin typeface="Angsana New"/>
              <a:cs typeface="Angsana New"/>
            </a:endParaRPr>
          </a:p>
          <a:p>
            <a:r>
              <a:rPr lang="th-TH" sz="3200" dirty="0">
                <a:latin typeface="Angsana New"/>
                <a:cs typeface="Angsana New"/>
              </a:rPr>
              <a:t>ดังนั้นการประมวลผลใด ๆ ที่หน่วยระบบ จะต้องทำการแปลงสัญญาณให้อยู่ในรูปสัญญาณที่คอมพิวเตอร์เข้าใจก่อน</a:t>
            </a:r>
            <a:r>
              <a:rPr lang="en-US" sz="3200" dirty="0">
                <a:latin typeface="Angsana New"/>
                <a:cs typeface="Angsana New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6924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 New"/>
                <a:cs typeface="Angsana New"/>
              </a:rPr>
              <a:t>การแทนค่าตัวเลข</a:t>
            </a:r>
            <a:r>
              <a:rPr lang="en-US" sz="3600" dirty="0">
                <a:latin typeface="Angsana New"/>
                <a:cs typeface="Angsana New"/>
              </a:rPr>
              <a:t> </a:t>
            </a:r>
            <a:r>
              <a:rPr lang="en-US" sz="3600" dirty="0" smtClean="0">
                <a:latin typeface="Angsana New"/>
                <a:cs typeface="Angsana New"/>
              </a:rPr>
              <a:t> </a:t>
            </a:r>
            <a:r>
              <a:rPr lang="en-US" sz="3600" dirty="0">
                <a:latin typeface="Angsana New"/>
                <a:cs typeface="Angsana New"/>
              </a:rPr>
              <a:t>(</a:t>
            </a:r>
            <a:r>
              <a:rPr lang="en-US" sz="3600" dirty="0" smtClean="0">
                <a:latin typeface="Angsana New"/>
                <a:cs typeface="Angsana New"/>
              </a:rPr>
              <a:t>Numeric Representation)</a:t>
            </a:r>
            <a:endParaRPr lang="en-US" sz="36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52600"/>
            <a:ext cx="7924800" cy="4308938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Angsana New"/>
                <a:cs typeface="Angsana New"/>
              </a:rPr>
              <a:t>ระบบ</a:t>
            </a:r>
            <a:r>
              <a:rPr lang="th-TH" sz="2800" b="1" dirty="0">
                <a:latin typeface="Angsana New"/>
                <a:cs typeface="Angsana New"/>
              </a:rPr>
              <a:t>เลขฐานสอง </a:t>
            </a:r>
            <a:r>
              <a:rPr lang="en-US" sz="2800" b="1" dirty="0">
                <a:latin typeface="Angsana New"/>
                <a:cs typeface="Angsana New"/>
              </a:rPr>
              <a:t>(binary system)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r>
              <a:rPr lang="th-TH" sz="2800" dirty="0">
                <a:latin typeface="Angsana New"/>
                <a:cs typeface="Angsana New"/>
              </a:rPr>
              <a:t>ประกอบด้วยตัวเลข </a:t>
            </a:r>
            <a:r>
              <a:rPr lang="en-US" sz="2800" dirty="0">
                <a:latin typeface="Angsana New"/>
                <a:cs typeface="Angsana New"/>
              </a:rPr>
              <a:t>2 </a:t>
            </a:r>
            <a:r>
              <a:rPr lang="th-TH" sz="2800" dirty="0">
                <a:latin typeface="Angsana New"/>
                <a:cs typeface="Angsana New"/>
              </a:rPr>
              <a:t>ตัว คือ</a:t>
            </a:r>
            <a:r>
              <a:rPr lang="en-US" sz="2800" dirty="0">
                <a:latin typeface="Angsana New"/>
                <a:cs typeface="Angsana New"/>
              </a:rPr>
              <a:t> 0 </a:t>
            </a:r>
            <a:r>
              <a:rPr lang="th-TH" sz="2800" dirty="0">
                <a:latin typeface="Angsana New"/>
                <a:cs typeface="Angsana New"/>
              </a:rPr>
              <a:t>และ</a:t>
            </a:r>
            <a:r>
              <a:rPr lang="en-US" sz="2800" dirty="0">
                <a:latin typeface="Angsana New"/>
                <a:cs typeface="Angsana New"/>
              </a:rPr>
              <a:t> 1 </a:t>
            </a:r>
            <a:r>
              <a:rPr lang="th-TH" sz="2800" dirty="0">
                <a:latin typeface="Angsana New"/>
                <a:cs typeface="Angsana New"/>
              </a:rPr>
              <a:t>และเรียกข้อมูลหนึ่งหลักซึ่งอาจจะเป็น </a:t>
            </a:r>
            <a:r>
              <a:rPr lang="en-US" sz="2800" dirty="0">
                <a:latin typeface="Angsana New"/>
                <a:cs typeface="Angsana New"/>
              </a:rPr>
              <a:t>0 </a:t>
            </a:r>
            <a:r>
              <a:rPr lang="th-TH" sz="2800" dirty="0">
                <a:latin typeface="Angsana New"/>
                <a:cs typeface="Angsana New"/>
              </a:rPr>
              <a:t>หรือ </a:t>
            </a:r>
            <a:r>
              <a:rPr lang="en-US" sz="2800" dirty="0">
                <a:latin typeface="Angsana New"/>
                <a:cs typeface="Angsana New"/>
              </a:rPr>
              <a:t>1 </a:t>
            </a:r>
            <a:r>
              <a:rPr lang="th-TH" sz="2800" dirty="0">
                <a:latin typeface="Angsana New"/>
                <a:cs typeface="Angsana New"/>
              </a:rPr>
              <a:t>ว่า </a:t>
            </a:r>
            <a:r>
              <a:rPr lang="th-TH" sz="2800" b="1" dirty="0">
                <a:latin typeface="Angsana New"/>
                <a:cs typeface="Angsana New"/>
              </a:rPr>
              <a:t>บิต </a:t>
            </a:r>
            <a:r>
              <a:rPr lang="en-US" sz="2800" b="1" dirty="0">
                <a:latin typeface="Angsana New"/>
                <a:cs typeface="Angsana New"/>
              </a:rPr>
              <a:t>(bit)</a:t>
            </a:r>
            <a:r>
              <a:rPr lang="en-US" sz="2800" dirty="0">
                <a:latin typeface="Angsana New"/>
                <a:cs typeface="Angsana New"/>
              </a:rPr>
              <a:t> </a:t>
            </a:r>
            <a:endParaRPr lang="en-US" sz="2800" dirty="0" smtClean="0">
              <a:latin typeface="Angsana New"/>
              <a:cs typeface="Angsana New"/>
            </a:endParaRPr>
          </a:p>
          <a:p>
            <a:pPr lvl="1"/>
            <a:r>
              <a:rPr lang="th-TH" sz="2800" dirty="0" smtClean="0">
                <a:latin typeface="Angsana New"/>
                <a:cs typeface="Angsana New"/>
              </a:rPr>
              <a:t>เปิด </a:t>
            </a:r>
            <a:r>
              <a:rPr lang="en-US" sz="2800" dirty="0" smtClean="0">
                <a:latin typeface="Angsana New"/>
                <a:cs typeface="Angsana New"/>
              </a:rPr>
              <a:t>On = 1; negative charge</a:t>
            </a:r>
          </a:p>
          <a:p>
            <a:pPr lvl="1"/>
            <a:r>
              <a:rPr lang="th-TH" sz="2800" dirty="0" smtClean="0">
                <a:latin typeface="Angsana New"/>
                <a:cs typeface="Angsana New"/>
              </a:rPr>
              <a:t>ปิด </a:t>
            </a:r>
            <a:r>
              <a:rPr lang="en-US" sz="2800" dirty="0" smtClean="0">
                <a:latin typeface="Angsana New"/>
                <a:cs typeface="Angsana New"/>
              </a:rPr>
              <a:t>Off = 0; no charge</a:t>
            </a:r>
          </a:p>
          <a:p>
            <a:r>
              <a:rPr lang="en-US" sz="2800" dirty="0" smtClean="0">
                <a:latin typeface="Angsana New"/>
                <a:cs typeface="Angsana New"/>
              </a:rPr>
              <a:t>1 </a:t>
            </a:r>
            <a:r>
              <a:rPr lang="th-TH" sz="2800" dirty="0" smtClean="0">
                <a:latin typeface="Angsana New"/>
                <a:cs typeface="Angsana New"/>
              </a:rPr>
              <a:t>ไบต์ </a:t>
            </a:r>
            <a:r>
              <a:rPr lang="en-US" sz="2800" dirty="0">
                <a:latin typeface="Angsana New"/>
                <a:cs typeface="Angsana New"/>
              </a:rPr>
              <a:t>(</a:t>
            </a:r>
            <a:r>
              <a:rPr lang="en-US" sz="2800" dirty="0" smtClean="0">
                <a:latin typeface="Angsana New"/>
                <a:cs typeface="Angsana New"/>
              </a:rPr>
              <a:t>Byte) = 8 </a:t>
            </a:r>
            <a:r>
              <a:rPr lang="th-TH" sz="2800" dirty="0" smtClean="0">
                <a:latin typeface="Angsana New"/>
                <a:cs typeface="Angsana New"/>
              </a:rPr>
              <a:t>บิต </a:t>
            </a:r>
            <a:r>
              <a:rPr lang="en-US" sz="2800" dirty="0" smtClean="0">
                <a:latin typeface="Angsana New"/>
                <a:cs typeface="Angsana New"/>
              </a:rPr>
              <a:t>(bits) </a:t>
            </a:r>
            <a:endParaRPr lang="th-TH" sz="2800" dirty="0" smtClean="0">
              <a:latin typeface="Angsana New"/>
              <a:cs typeface="Angsana New"/>
            </a:endParaRPr>
          </a:p>
          <a:p>
            <a:r>
              <a:rPr lang="th-TH" sz="2800" dirty="0">
                <a:latin typeface="Angsana New"/>
                <a:cs typeface="Angsana New"/>
              </a:rPr>
              <a:t>เพื่อให้อ่านง่ายขึ้นจึงได้จัดกลุ่มรหัสเลขฐานสองเป็นระบบเลขฐานสิบหก (</a:t>
            </a:r>
            <a:r>
              <a:rPr lang="en-US" sz="2800" dirty="0">
                <a:latin typeface="Angsana New"/>
                <a:cs typeface="Angsana New"/>
              </a:rPr>
              <a:t>hexadecimal system</a:t>
            </a:r>
            <a:r>
              <a:rPr lang="th-TH" sz="2800" dirty="0">
                <a:latin typeface="Angsana New"/>
                <a:cs typeface="Angsana New"/>
              </a:rPr>
              <a:t>) หรือเฮก (</a:t>
            </a:r>
            <a:r>
              <a:rPr lang="en-US" sz="2800" dirty="0">
                <a:latin typeface="Angsana New"/>
                <a:cs typeface="Angsana New"/>
              </a:rPr>
              <a:t>hex</a:t>
            </a:r>
            <a:r>
              <a:rPr lang="th-TH" sz="2800" dirty="0">
                <a:latin typeface="Angsana New"/>
                <a:cs typeface="Angsana New"/>
              </a:rPr>
              <a:t>) โดยแบ่งออกเป็น</a:t>
            </a:r>
            <a:r>
              <a:rPr lang="en-US" sz="2800" dirty="0">
                <a:latin typeface="Angsana New"/>
                <a:cs typeface="Angsana New"/>
              </a:rPr>
              <a:t> 16 </a:t>
            </a:r>
            <a:r>
              <a:rPr lang="th-TH" sz="2800" dirty="0">
                <a:latin typeface="Angsana New"/>
                <a:cs typeface="Angsana New"/>
              </a:rPr>
              <a:t>ดิจิต (</a:t>
            </a:r>
            <a:r>
              <a:rPr lang="en-US" sz="2800" dirty="0">
                <a:latin typeface="Angsana New"/>
                <a:cs typeface="Angsana New"/>
              </a:rPr>
              <a:t>0, 1, 2, 3, 4, 5, 6, 7, 8, 9, A, B, C, D, E, F</a:t>
            </a:r>
            <a:r>
              <a:rPr lang="th-TH" sz="2800" dirty="0">
                <a:latin typeface="Angsana New"/>
                <a:cs typeface="Angsana New"/>
              </a:rPr>
              <a:t>) แทนระบบเลขฐาน</a:t>
            </a:r>
            <a:r>
              <a:rPr lang="th-TH" sz="2800" dirty="0" smtClean="0">
                <a:latin typeface="Angsana New"/>
                <a:cs typeface="Angsana New"/>
              </a:rPr>
              <a:t>สองจำนวน</a:t>
            </a:r>
            <a:r>
              <a:rPr lang="th-TH" sz="2800" dirty="0">
                <a:latin typeface="Angsana New"/>
                <a:cs typeface="Angsana New"/>
              </a:rPr>
              <a:t>สี่ตัว</a:t>
            </a:r>
            <a:r>
              <a:rPr lang="en-US" sz="2800" dirty="0">
                <a:latin typeface="Angsana New"/>
                <a:cs typeface="Angsana New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362200"/>
            <a:ext cx="2257740" cy="3467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681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Angsana New"/>
                <a:cs typeface="Angsana New"/>
              </a:rPr>
              <a:t>การเข้ารหัสอักขระ</a:t>
            </a:r>
            <a:r>
              <a:rPr lang="en-US" sz="3200" dirty="0">
                <a:latin typeface="Angsana New"/>
                <a:cs typeface="Angsana New"/>
              </a:rPr>
              <a:t> </a:t>
            </a:r>
            <a:r>
              <a:rPr lang="en-US" sz="3200" dirty="0" smtClean="0">
                <a:latin typeface="Angsana New"/>
                <a:cs typeface="Angsana New"/>
              </a:rPr>
              <a:t> (Character Encoding)</a:t>
            </a:r>
            <a:endParaRPr lang="en-US" sz="3200" dirty="0">
              <a:latin typeface="Angsana New"/>
              <a:cs typeface="Angsana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622477" cy="4724400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ngsana New"/>
                <a:cs typeface="Angsana New"/>
              </a:rPr>
              <a:t>มาตรฐานการเข้ารหัสอักขระ</a:t>
            </a:r>
            <a:r>
              <a:rPr lang="en-US" sz="2800" dirty="0">
                <a:latin typeface="Angsana New"/>
                <a:cs typeface="Angsana New"/>
              </a:rPr>
              <a:t> (character encoding </a:t>
            </a:r>
            <a:r>
              <a:rPr lang="en-US" sz="2800" dirty="0" smtClean="0">
                <a:latin typeface="Angsana New"/>
                <a:cs typeface="Angsana New"/>
              </a:rPr>
              <a:t>standards)</a:t>
            </a:r>
          </a:p>
          <a:p>
            <a:r>
              <a:rPr lang="en-US" sz="2800" dirty="0" smtClean="0">
                <a:latin typeface="Angsana New"/>
                <a:cs typeface="Angsana New"/>
              </a:rPr>
              <a:t>ASCII</a:t>
            </a:r>
          </a:p>
          <a:p>
            <a:pPr lvl="1"/>
            <a:r>
              <a:rPr lang="en-US" sz="2400" dirty="0" smtClean="0">
                <a:latin typeface="Angsana New"/>
                <a:cs typeface="Angsana New"/>
              </a:rPr>
              <a:t>American Standard Code for Information Interchange</a:t>
            </a:r>
          </a:p>
          <a:p>
            <a:pPr lvl="1"/>
            <a:r>
              <a:rPr lang="th-TH" sz="2400" dirty="0" smtClean="0">
                <a:latin typeface="Angsana New"/>
                <a:cs typeface="Angsana New"/>
              </a:rPr>
              <a:t>ใช้สำหรับเครื่องคอมพิวเตอร์ส่วนบุคคลสมัยก่อน</a:t>
            </a:r>
            <a:endParaRPr lang="en-US" sz="2400" dirty="0" smtClean="0">
              <a:latin typeface="Angsana New"/>
              <a:cs typeface="Angsana New"/>
            </a:endParaRPr>
          </a:p>
          <a:p>
            <a:r>
              <a:rPr lang="en-US" sz="2800" dirty="0" smtClean="0">
                <a:latin typeface="Angsana New"/>
                <a:cs typeface="Angsana New"/>
              </a:rPr>
              <a:t>EBCDIC</a:t>
            </a:r>
          </a:p>
          <a:p>
            <a:pPr lvl="1"/>
            <a:r>
              <a:rPr lang="en-US" sz="2400" dirty="0" smtClean="0">
                <a:latin typeface="Angsana New"/>
                <a:cs typeface="Angsana New"/>
              </a:rPr>
              <a:t>Extended Binary coded Decimal Interchange Code</a:t>
            </a:r>
          </a:p>
          <a:p>
            <a:pPr lvl="1"/>
            <a:r>
              <a:rPr lang="th-TH" sz="2400" dirty="0" smtClean="0">
                <a:latin typeface="Angsana New"/>
                <a:cs typeface="Angsana New"/>
              </a:rPr>
              <a:t>ใช้สำหรับเครื่อง</a:t>
            </a:r>
            <a:r>
              <a:rPr lang="th-TH" sz="2400" dirty="0">
                <a:latin typeface="Angsana New"/>
                <a:cs typeface="Angsana New"/>
              </a:rPr>
              <a:t>เมนเฟรมคอมพิวเตอร์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endParaRPr lang="th-TH" sz="2400" dirty="0">
              <a:latin typeface="Angsana New"/>
              <a:cs typeface="Angsana New"/>
            </a:endParaRPr>
          </a:p>
          <a:p>
            <a:r>
              <a:rPr lang="en-US" sz="3100" dirty="0">
                <a:latin typeface="Angsana New"/>
                <a:cs typeface="Angsana New"/>
              </a:rPr>
              <a:t>Unicode</a:t>
            </a:r>
          </a:p>
          <a:p>
            <a:pPr lvl="1"/>
            <a:r>
              <a:rPr lang="th-TH" sz="2400" dirty="0">
                <a:latin typeface="Angsana New"/>
                <a:cs typeface="Angsana New"/>
              </a:rPr>
              <a:t>ลักษณะการแทนค่าคือ ตัวอักขระ </a:t>
            </a:r>
            <a:r>
              <a:rPr lang="en-US" sz="2400" dirty="0">
                <a:latin typeface="Angsana New"/>
                <a:cs typeface="Angsana New"/>
              </a:rPr>
              <a:t>128 </a:t>
            </a:r>
            <a:r>
              <a:rPr lang="en-US" sz="2400" dirty="0" err="1">
                <a:latin typeface="Angsana New"/>
                <a:cs typeface="Angsana New"/>
              </a:rPr>
              <a:t>ตัวแรกเหมือนกันกับรหัสแอสกีแต่ยูนิโค้ดใช้จำนวนบิตที่แตกต่างกัน</a:t>
            </a:r>
            <a:r>
              <a:rPr lang="en-US" sz="2400" dirty="0">
                <a:latin typeface="Angsana New"/>
                <a:cs typeface="Angsana New"/>
              </a:rPr>
              <a:t> </a:t>
            </a:r>
            <a:r>
              <a:rPr lang="th-TH" sz="2400" dirty="0" smtClean="0">
                <a:latin typeface="Angsana New"/>
                <a:cs typeface="Angsana New"/>
              </a:rPr>
              <a:t>ใช้แทนตัวอักขระเกือบทุกภาษาทั่วโลก</a:t>
            </a:r>
          </a:p>
          <a:p>
            <a:pPr lvl="1"/>
            <a:endParaRPr lang="en-US" sz="2400" dirty="0">
              <a:latin typeface="Angsana New"/>
              <a:cs typeface="Angsana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520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E2015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2015Theme" id="{B0661E8E-E36E-4532-9CA6-959E3B7E921D}" vid="{606AAE9F-0D9B-43EC-9713-F9A40289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CE2015Theme</Template>
  <TotalTime>19858</TotalTime>
  <Words>4569</Words>
  <Application>Microsoft Office PowerPoint</Application>
  <PresentationFormat>กำหนดเอง</PresentationFormat>
  <Paragraphs>372</Paragraphs>
  <Slides>35</Slides>
  <Notes>30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7" baseType="lpstr">
      <vt:lpstr>CE2015Theme</vt:lpstr>
      <vt:lpstr>Document</vt:lpstr>
      <vt:lpstr>หน่วยระบบ</vt:lpstr>
      <vt:lpstr>หลังจากศึกษาบทนี้แล้วคุณสามารถ :-</vt:lpstr>
      <vt:lpstr>Introduction</vt:lpstr>
      <vt:lpstr>ชนิดของหน่วยระบบ</vt:lpstr>
      <vt:lpstr>ชนิดของหน่วยระบบ</vt:lpstr>
      <vt:lpstr>ส่วนประกอบ</vt:lpstr>
      <vt:lpstr>ข้อมูลอิเล็กทรอนิกส์และคำสั่ง  (Electronic Data and Instructions)</vt:lpstr>
      <vt:lpstr>การแทนค่าตัวเลข  (Numeric Representation)</vt:lpstr>
      <vt:lpstr>การเข้ารหัสอักขระ  (Character Encoding)</vt:lpstr>
      <vt:lpstr>แผงวงจรหลัก</vt:lpstr>
      <vt:lpstr>ส่วนประกอบของแผงวงจรหลัก </vt:lpstr>
      <vt:lpstr>System Board Components (Cont.)</vt:lpstr>
      <vt:lpstr>Microprocessor</vt:lpstr>
      <vt:lpstr>Microprocessor Chips (Cont.)</vt:lpstr>
      <vt:lpstr>Microprocessor Chips (Page 2 of 2)</vt:lpstr>
      <vt:lpstr>โพรเซสเซอร์ชนิดพิเศษ</vt:lpstr>
      <vt:lpstr>งานนำเสนอ PowerPoint</vt:lpstr>
      <vt:lpstr>หน่วยความจำ (Memory)</vt:lpstr>
      <vt:lpstr>แรม (RAM) </vt:lpstr>
      <vt:lpstr>หน่วยความจำรอม (Read-Only Memory: ROM) </vt:lpstr>
      <vt:lpstr>หน่วยความจำแฟลช (flash memory) </vt:lpstr>
      <vt:lpstr>การ์ดและสล็อตเพิ่มขยาย  (Expansion Slots and Cards)</vt:lpstr>
      <vt:lpstr>เส้นทางบัส  (Bus Lines)</vt:lpstr>
      <vt:lpstr>บัสเพิ่มขยาย (expansion bus) </vt:lpstr>
      <vt:lpstr>พอร์ต (port) </vt:lpstr>
      <vt:lpstr>พอร์ตมาตรฐาน (Standard Ports)</vt:lpstr>
      <vt:lpstr>พอร์ตชนิดพิเศษ (Specialized Ports)</vt:lpstr>
      <vt:lpstr>เคเบิล (Cables)</vt:lpstr>
      <vt:lpstr>Making IT Work for You ~ TV Tuners</vt:lpstr>
      <vt:lpstr>พาวเวอร์ซัพพลาย  (Power Supply)</vt:lpstr>
      <vt:lpstr>อาชีพที่เกี่ยวข้องกับ IT</vt:lpstr>
      <vt:lpstr>A Look to the Future</vt:lpstr>
      <vt:lpstr>Open-Ended Questions (Page 1 of 3)</vt:lpstr>
      <vt:lpstr>Open-Ended Questions (Page 2 of 3)</vt:lpstr>
      <vt:lpstr>Open-Ended Questions (Page 3 of 3)</vt:lpstr>
    </vt:vector>
  </TitlesOfParts>
  <Company>Glendale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System Unit</dc:title>
  <dc:creator>Jessica</dc:creator>
  <cp:lastModifiedBy>Windows User</cp:lastModifiedBy>
  <cp:revision>70</cp:revision>
  <dcterms:created xsi:type="dcterms:W3CDTF">2012-12-09T17:35:22Z</dcterms:created>
  <dcterms:modified xsi:type="dcterms:W3CDTF">2019-07-14T14:20:56Z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64D02E05-FE5E-4ADA-BABC-C9C4B3CB030B</vt:lpwstr>
  </property>
  <property fmtid="{D5CDD505-2E9C-101B-9397-08002B2CF9AE}" pid="3" name="ArticulatePath">
    <vt:lpwstr>OLeary_CE_2015_PPT_Ch05</vt:lpwstr>
  </property>
</Properties>
</file>