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tags/tag29.xml" ContentType="application/vnd.openxmlformats-officedocument.presentationml.tags+xml"/>
  <Override PartName="/ppt/notesSlides/notesSlide22.xml" ContentType="application/vnd.openxmlformats-officedocument.presentationml.notesSlide+xml"/>
  <Override PartName="/ppt/tags/tag30.xml" ContentType="application/vnd.openxmlformats-officedocument.presentationml.tags+xml"/>
  <Override PartName="/ppt/notesSlides/notesSlide23.xml" ContentType="application/vnd.openxmlformats-officedocument.presentationml.notesSlide+xml"/>
  <Override PartName="/ppt/tags/tag31.xml" ContentType="application/vnd.openxmlformats-officedocument.presentationml.tags+xml"/>
  <Override PartName="/ppt/notesSlides/notesSlide24.xml" ContentType="application/vnd.openxmlformats-officedocument.presentationml.notesSlide+xml"/>
  <Override PartName="/ppt/tags/tag32.xml" ContentType="application/vnd.openxmlformats-officedocument.presentationml.tags+xml"/>
  <Override PartName="/ppt/notesSlides/notesSlide25.xml" ContentType="application/vnd.openxmlformats-officedocument.presentationml.notesSlide+xml"/>
  <Override PartName="/ppt/tags/tag33.xml" ContentType="application/vnd.openxmlformats-officedocument.presentationml.tags+xml"/>
  <Override PartName="/ppt/notesSlides/notesSlide26.xml" ContentType="application/vnd.openxmlformats-officedocument.presentationml.notesSlide+xml"/>
  <Override PartName="/ppt/tags/tag34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9"/>
  </p:notesMasterIdLst>
  <p:sldIdLst>
    <p:sldId id="286" r:id="rId2"/>
    <p:sldId id="258" r:id="rId3"/>
    <p:sldId id="260" r:id="rId4"/>
    <p:sldId id="261" r:id="rId5"/>
    <p:sldId id="262" r:id="rId6"/>
    <p:sldId id="263" r:id="rId7"/>
    <p:sldId id="302" r:id="rId8"/>
    <p:sldId id="296" r:id="rId9"/>
    <p:sldId id="297" r:id="rId10"/>
    <p:sldId id="264" r:id="rId11"/>
    <p:sldId id="301" r:id="rId12"/>
    <p:sldId id="265" r:id="rId13"/>
    <p:sldId id="266" r:id="rId14"/>
    <p:sldId id="267" r:id="rId15"/>
    <p:sldId id="268" r:id="rId16"/>
    <p:sldId id="288" r:id="rId17"/>
    <p:sldId id="269" r:id="rId18"/>
    <p:sldId id="271" r:id="rId19"/>
    <p:sldId id="273" r:id="rId20"/>
    <p:sldId id="298" r:id="rId21"/>
    <p:sldId id="274" r:id="rId22"/>
    <p:sldId id="275" r:id="rId23"/>
    <p:sldId id="276" r:id="rId24"/>
    <p:sldId id="292" r:id="rId25"/>
    <p:sldId id="293" r:id="rId26"/>
    <p:sldId id="278" r:id="rId27"/>
    <p:sldId id="289" r:id="rId28"/>
    <p:sldId id="279" r:id="rId29"/>
    <p:sldId id="294" r:id="rId30"/>
    <p:sldId id="280" r:id="rId31"/>
    <p:sldId id="281" r:id="rId32"/>
    <p:sldId id="300" r:id="rId33"/>
    <p:sldId id="303" r:id="rId34"/>
    <p:sldId id="304" r:id="rId35"/>
    <p:sldId id="282" r:id="rId36"/>
    <p:sldId id="283" r:id="rId37"/>
    <p:sldId id="284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60093"/>
    <a:srgbClr val="990033"/>
    <a:srgbClr val="FF33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6" autoAdjust="0"/>
    <p:restoredTop sz="69380" autoAdjust="0"/>
  </p:normalViewPr>
  <p:slideViewPr>
    <p:cSldViewPr>
      <p:cViewPr varScale="1">
        <p:scale>
          <a:sx n="74" d="100"/>
          <a:sy n="74" d="100"/>
        </p:scale>
        <p:origin x="6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notesViewPr>
    <p:cSldViewPr>
      <p:cViewPr>
        <p:scale>
          <a:sx n="267" d="100"/>
          <a:sy n="267" d="100"/>
        </p:scale>
        <p:origin x="-1848" y="10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345CE-01AE-4D5E-A809-AF4D3DCA1051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CA30D-CC2A-49CF-9F5B-FD7C026044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8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56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Mobile operating</a:t>
            </a:r>
            <a:r>
              <a:rPr lang="en-US" sz="1200" baseline="0" dirty="0" smtClean="0"/>
              <a:t> systems (key term) also known as mobile OS (key term) are embedded 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Android (Key</a:t>
            </a:r>
            <a:r>
              <a:rPr lang="en-US" sz="1200" baseline="0" dirty="0" smtClean="0"/>
              <a:t> term) </a:t>
            </a:r>
            <a:r>
              <a:rPr lang="en-US" sz="1200" dirty="0" smtClean="0"/>
              <a:t> – owned by Google</a:t>
            </a:r>
          </a:p>
          <a:p>
            <a:pPr lvl="0">
              <a:defRPr/>
            </a:pPr>
            <a:r>
              <a:rPr lang="en-US" sz="1200" dirty="0" err="1" smtClean="0"/>
              <a:t>iOS</a:t>
            </a:r>
            <a:r>
              <a:rPr lang="en-US" sz="1200" dirty="0" smtClean="0"/>
              <a:t> (key term) - formerly iPhone OS (key term) , </a:t>
            </a:r>
            <a:r>
              <a:rPr lang="en-US" sz="1200" dirty="0" err="1" smtClean="0"/>
              <a:t>iPadand</a:t>
            </a:r>
            <a:r>
              <a:rPr lang="en-US" sz="1200" dirty="0" smtClean="0"/>
              <a:t> iPhone</a:t>
            </a:r>
          </a:p>
          <a:p>
            <a:pPr lvl="0">
              <a:defRPr/>
            </a:pPr>
            <a:r>
              <a:rPr lang="en-US" sz="1200" dirty="0" smtClean="0"/>
              <a:t>Windows Phone 8 (key term) – introduced by Microsoft to support a variety of devices including smartphones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38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Note that LINUX is easier to learn; easily transfer to UNIX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UNIX originally designed as cross-platform to help “integrate” the Web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39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Windows (key term) most widely used microcomputer.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Windows 7 (key</a:t>
            </a:r>
            <a:r>
              <a:rPr lang="en-US" baseline="0" dirty="0" smtClean="0"/>
              <a:t> term) – traditional user interface. Released in 2009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aseline="0" dirty="0" smtClean="0"/>
              <a:t>Windows 8 (key term) – integrated desktop and mobile. Released in 2012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 smtClean="0"/>
              <a:t>Uses tiles (key term) to display active content linked to applications. 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 smtClean="0"/>
              <a:t>Tiles can be accessed through the start screen (key term) </a:t>
            </a:r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baseline="0" dirty="0" smtClean="0"/>
              <a:t>Can still get the traditional desktop, Windows RT (key term), to run on the tablet</a:t>
            </a: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More application programs are designed to run under Windows than any other operating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83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Mac OS (key</a:t>
            </a:r>
            <a:r>
              <a:rPr lang="en-US" baseline="0" dirty="0" smtClean="0"/>
              <a:t> term) – not as widely used as Windows, designed to run on a MAC</a:t>
            </a:r>
          </a:p>
          <a:p>
            <a:pPr lvl="0" eaLnBrk="1" hangingPunct="1">
              <a:spcBef>
                <a:spcPct val="0"/>
              </a:spcBef>
              <a:buFontTx/>
              <a:buNone/>
            </a:pPr>
            <a:endParaRPr lang="en-US" baseline="0" dirty="0" smtClean="0"/>
          </a:p>
          <a:p>
            <a:pPr lvl="0" eaLnBrk="1" hangingPunct="1">
              <a:spcBef>
                <a:spcPct val="0"/>
              </a:spcBef>
              <a:buFontTx/>
              <a:buNone/>
            </a:pPr>
            <a:r>
              <a:rPr lang="en-US" baseline="0" dirty="0" smtClean="0"/>
              <a:t>Mac OS X (key term) – most widely used MAC OS; has two versions.</a:t>
            </a:r>
          </a:p>
          <a:p>
            <a:pPr lvl="0" eaLnBrk="1" hangingPunct="1">
              <a:spcBef>
                <a:spcPct val="0"/>
              </a:spcBef>
              <a:buFontTx/>
              <a:buNone/>
            </a:pPr>
            <a:endParaRPr lang="en-US" baseline="0" dirty="0" smtClean="0"/>
          </a:p>
          <a:p>
            <a:pPr marL="228600" lvl="0" indent="-2286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baseline="0" dirty="0" smtClean="0"/>
              <a:t>OS X Mountain Lion (key term) – released in 2012 </a:t>
            </a:r>
          </a:p>
          <a:p>
            <a:pPr marL="228600" lvl="0" indent="-2286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baseline="0" dirty="0" smtClean="0"/>
              <a:t>OS X Mavericks – released in 2012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45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UNIX (key term) – originally</a:t>
            </a:r>
            <a:r>
              <a:rPr lang="en-US" baseline="0" dirty="0" smtClean="0"/>
              <a:t> designed to run on minicomputers but now is used in network environments</a:t>
            </a:r>
            <a:endParaRPr lang="en-US" dirty="0" smtClean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Used by powerful microcomputers and by servers on the Web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There are a large number of different versions of UNIX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LINUX – operating system that is an extension of UNIX versions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Free distribution of the operating system code – Open source</a:t>
            </a:r>
            <a:r>
              <a:rPr lang="en-US" baseline="0" dirty="0" smtClean="0"/>
              <a:t> (key term)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Google’s  Chrome OS (key term) is based on Linux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35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Virtualization (key term)</a:t>
            </a:r>
            <a:r>
              <a:rPr lang="en-US" sz="1200" baseline="0" dirty="0" smtClean="0"/>
              <a:t> – supporting multiple OS that operate independently by running virtualization software (key term) 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Each OS is known as a virtual machine (key term) </a:t>
            </a:r>
            <a:endParaRPr lang="en-US" sz="1200" dirty="0" smtClean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Host operating system (key term)</a:t>
            </a:r>
            <a:r>
              <a:rPr lang="en-US" sz="1200" baseline="0" dirty="0" smtClean="0"/>
              <a:t>  - </a:t>
            </a:r>
            <a:r>
              <a:rPr lang="en-US" sz="1200" dirty="0" smtClean="0"/>
              <a:t>OS of the physical machine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Guest operating system (key term) </a:t>
            </a:r>
            <a:r>
              <a:rPr lang="en-US" sz="1200" baseline="0" dirty="0" smtClean="0"/>
              <a:t> - </a:t>
            </a:r>
            <a:r>
              <a:rPr lang="en-US" sz="1200" dirty="0" smtClean="0"/>
              <a:t>OS of</a:t>
            </a:r>
            <a:r>
              <a:rPr lang="en-US" sz="1200" baseline="0" dirty="0" smtClean="0"/>
              <a:t> virtual machine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Hyper-V</a:t>
            </a:r>
            <a:r>
              <a:rPr lang="en-US" sz="1200" baseline="0" dirty="0" smtClean="0"/>
              <a:t> (key term) is an example of a virtual software program that is included with Windows 8 Professional edition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17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Virtualization (key term)</a:t>
            </a:r>
            <a:r>
              <a:rPr lang="en-US" sz="1200" baseline="0" dirty="0" smtClean="0"/>
              <a:t> – supporting multiple OS that operate independently by running virtualization software (key term) 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Each OS is known as a virtual machine (key term) </a:t>
            </a:r>
            <a:endParaRPr lang="en-US" sz="1200" dirty="0" smtClean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Host operating system (key term)</a:t>
            </a:r>
            <a:r>
              <a:rPr lang="en-US" sz="1200" baseline="0" dirty="0" smtClean="0"/>
              <a:t>  - </a:t>
            </a:r>
            <a:r>
              <a:rPr lang="en-US" sz="1200" dirty="0" smtClean="0"/>
              <a:t>OS of the physical machine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Guest operating system (key term) </a:t>
            </a:r>
            <a:r>
              <a:rPr lang="en-US" sz="1200" baseline="0" dirty="0" smtClean="0"/>
              <a:t> - </a:t>
            </a:r>
            <a:r>
              <a:rPr lang="en-US" sz="1200" dirty="0" smtClean="0"/>
              <a:t>OS of</a:t>
            </a:r>
            <a:r>
              <a:rPr lang="en-US" sz="1200" baseline="0" dirty="0" smtClean="0"/>
              <a:t> virtual machine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Hyper-V</a:t>
            </a:r>
            <a:r>
              <a:rPr lang="en-US" sz="1200" baseline="0" dirty="0" smtClean="0"/>
              <a:t> (key term) is an example of a virtual software program that is included with Windows 8 Professional edition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17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/>
              <a:t>Utilities (key term) – specialized programs designed to make computing easier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/>
              <a:t>Troubleshooting program</a:t>
            </a:r>
            <a:r>
              <a:rPr lang="en-US" baseline="0" dirty="0" smtClean="0"/>
              <a:t> (key term) or diagnostic program (key term) recognize and correct problems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baseline="0" dirty="0" smtClean="0"/>
              <a:t>Antivirus program (key term) guard your computer against viruses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baseline="0" dirty="0" smtClean="0"/>
              <a:t>Backup program (key term) makes copies of files to restore if the originals are damaged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baseline="0" dirty="0" smtClean="0"/>
              <a:t>File compression program (key term) reduces the size of the file requiring less storage space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endParaRPr lang="en-US" baseline="0" dirty="0" smtClean="0"/>
          </a:p>
          <a:p>
            <a:pPr lvl="1" eaLnBrk="1" hangingPunct="1">
              <a:spcBef>
                <a:spcPct val="20000"/>
              </a:spcBef>
              <a:buFontTx/>
              <a:buNone/>
            </a:pPr>
            <a:endParaRPr lang="en-US" dirty="0" smtClean="0"/>
          </a:p>
          <a:p>
            <a:pPr eaLnBrk="1" hangingPunct="1">
              <a:spcBef>
                <a:spcPct val="2000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87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File History (key term) – can create a backup for</a:t>
            </a:r>
            <a:r>
              <a:rPr lang="en-US" baseline="0" dirty="0" smtClean="0"/>
              <a:t> your hard drive</a:t>
            </a: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Disk Cleanup (key term) can assist in getter rid of unnecessary files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Disk</a:t>
            </a:r>
            <a:r>
              <a:rPr lang="en-US" baseline="0" dirty="0" smtClean="0"/>
              <a:t> Defragmenter (key term) rearranges files and unused disk space to optimize performance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30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select File History from the Windows 8 System and Security window</a:t>
            </a:r>
            <a:r>
              <a:rPr lang="en-US" baseline="0" dirty="0" smtClean="0"/>
              <a:t> and create a backup for your hard disk.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5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A30D-CC2A-49CF-9F5B-FD7C0260448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46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When you search the Web, a variety of programs and files are saved to your hard drive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Use disk cleanup (Key Term) to get rid of these unnecessary files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71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Files are stored and organized on a disk according to tracks and sectors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Tracks (Key Term) – concentric ring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Sectors (Key Term) – wedge-shaped sections of a track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OS tries to save a file on a single track across contiguous sectors. Often the file has to broken into small parts and stored wherever space is available and the disk over time becomes fragmented (key term)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Disk Defragmenter (Key Term) should be run on your computer often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Some end-users run this utility program daily, while some run it once a week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Fragmented (Key Term) files - result of a file having to be broken apart into smaller parts so it can be stored wherever space is available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56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Utility Suites (key term) combine several programs into one package</a:t>
            </a:r>
          </a:p>
          <a:p>
            <a:endParaRPr lang="en-US" dirty="0" smtClean="0"/>
          </a:p>
          <a:p>
            <a:r>
              <a:rPr lang="en-US" dirty="0" smtClean="0"/>
              <a:t>Suites provide a variety of utilities: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Programs to protect your system against</a:t>
            </a:r>
            <a:r>
              <a:rPr lang="en-US" baseline="0" dirty="0" smtClean="0"/>
              <a:t> viruses (key term)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A30D-CC2A-49CF-9F5B-FD7C0260448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26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Device drivers (key term) - programs that work with the operating system to allow communication between device(s) and the rest of the physical system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Device drivers are also referred to simply as “drivers” (Key Term)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Step-by-step guidance is offered by Windows in the form of wizards that assist with installing drivers  “Add a Device</a:t>
            </a:r>
            <a:r>
              <a:rPr lang="en-US" baseline="0" dirty="0" smtClean="0"/>
              <a:t> </a:t>
            </a:r>
            <a:r>
              <a:rPr lang="en-US" dirty="0" smtClean="0"/>
              <a:t>Wizard” (Key Term)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Drivers can also be easily updated in Windows by utilizing the Windows Update (Key Term) functionality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326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Task Manager</a:t>
            </a:r>
            <a:r>
              <a:rPr lang="en-US" baseline="0" dirty="0" smtClean="0"/>
              <a:t> gives you a view of every program that is currently running in RAM.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Press Ctrl + Alt + Del keys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Select the Start Task Manager Option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A30D-CC2A-49CF-9F5B-FD7C0260448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994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A30D-CC2A-49CF-9F5B-FD7C0260448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3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Computers may be able to fix themselves in the future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Autonomic computing is a system that allows machines to run with little human intervention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78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turn to the end of Chapter 4 in their textbooks to view the same “Open-Ended” questions/statements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3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A30D-CC2A-49CF-9F5B-FD7C0260448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System software (key term) is not a single program but is a collection of programs that handles hundreds of technical details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End-users focus on application programs more than the system software, but it is important to understand how system software works</a:t>
            </a:r>
          </a:p>
          <a:p>
            <a:endParaRPr lang="en-US" dirty="0" smtClean="0"/>
          </a:p>
          <a:p>
            <a:r>
              <a:rPr lang="en-US" dirty="0" smtClean="0"/>
              <a:t>Four types of programs: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Operating systems (key term) coordinate computer resources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Utilities (key term) perform tasks related to managing the computer resources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Device drivers (key term) programs that allow devices to communicate with the computer system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Language translators (key term) converts programming instructions into a language the computers understand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00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Operating systems (key term) collection of programs that handle technical 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A30D-CC2A-49CF-9F5B-FD7C0260448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5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User interface (key term) and graphical user interface or GUI (key term) 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Multitasking</a:t>
            </a:r>
            <a:r>
              <a:rPr lang="en-US" baseline="0" dirty="0" smtClean="0"/>
              <a:t> (key term) – the ability to switch between applications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Foreground (key term)  – the program you are currently working on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Background (key term)  – the other program that is running but not the active window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67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Booting (key term)  is the process of starting a computer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Warm boot (Key Term) – computer is already on and you restart it without turning off the power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Cold boot (Key Term) – starting a computer that has been turned off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Common features in application software:</a:t>
            </a:r>
          </a:p>
          <a:p>
            <a:endParaRPr lang="en-US" dirty="0"/>
          </a:p>
          <a:p>
            <a:r>
              <a:rPr lang="en-US" dirty="0" smtClean="0"/>
              <a:t>Gesture Control (key term) is the ability to control operations with finger movements: i.e. swiping, sliding and pinching</a:t>
            </a:r>
          </a:p>
          <a:p>
            <a:endParaRPr lang="en-US" dirty="0"/>
          </a:p>
          <a:p>
            <a:r>
              <a:rPr lang="en-US" dirty="0" smtClean="0"/>
              <a:t>Most operating systems store data and programs in system files (key term) and folders (key term)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81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Booting (key term)  is the process of starting a computer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Warm boot (Key Term) – computer is already on and you restart it without turning off the power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Cold boot (Key Term) – starting a computer that has been turned off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Common features in application software:</a:t>
            </a:r>
          </a:p>
          <a:p>
            <a:endParaRPr lang="en-US" dirty="0"/>
          </a:p>
          <a:p>
            <a:r>
              <a:rPr lang="en-US" dirty="0" smtClean="0"/>
              <a:t>Gesture Control (key term) is the ability to control operations with finger movements: i.e. swiping, sliding and pinching</a:t>
            </a:r>
          </a:p>
          <a:p>
            <a:endParaRPr lang="en-US" dirty="0"/>
          </a:p>
          <a:p>
            <a:r>
              <a:rPr lang="en-US" dirty="0" smtClean="0"/>
              <a:t>Most operating systems store data and programs in system files (key term) and folders (key term)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81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Three basic categories of operating systems: 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Embedded OS (key term) – used for handheld devices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Network operating systems (NOS) (key term) – control and coordinate networked computers. OS is stored on the network server (key term)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Stand-alone (key term) – or desktop operating systems (key term) – control a single desktop computer</a:t>
            </a:r>
          </a:p>
          <a:p>
            <a:endParaRPr lang="en-US" dirty="0" smtClean="0"/>
          </a:p>
          <a:p>
            <a:r>
              <a:rPr lang="en-US" dirty="0" smtClean="0"/>
              <a:t>Operating</a:t>
            </a:r>
            <a:r>
              <a:rPr lang="en-US" baseline="0" dirty="0" smtClean="0"/>
              <a:t> system is often referred to as the software environment (key term) or software platform (key term) some OS’ are designed to run only on specific platforms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5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44074"/>
          <a:stretch/>
        </p:blipFill>
        <p:spPr>
          <a:xfrm>
            <a:off x="0" y="1351243"/>
            <a:ext cx="12188952" cy="42290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IN" altLang="en-US" sz="10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Copyright © 2015 McGraw-Hill Education.</a:t>
            </a:r>
            <a:r>
              <a:rPr lang="en-IN" altLang="en-US" sz="1000" baseline="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IN" altLang="en-US" sz="10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All rights reserved. No reproduction or distribution without the prior written consent of McGraw-Hill Education.</a:t>
            </a:r>
            <a:endParaRPr lang="en-IN" altLang="en-US" sz="1000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2"/>
            <a:ext cx="12201613" cy="2453267"/>
            <a:chOff x="0" y="0"/>
            <a:chExt cx="12201613" cy="2453267"/>
          </a:xfr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6200000" scaled="1"/>
            <a:tileRect/>
          </a:gradFill>
        </p:grpSpPr>
        <p:sp>
          <p:nvSpPr>
            <p:cNvPr id="24" name="Rectangle 4"/>
            <p:cNvSpPr/>
            <p:nvPr/>
          </p:nvSpPr>
          <p:spPr>
            <a:xfrm>
              <a:off x="0" y="0"/>
              <a:ext cx="6217920" cy="2453267"/>
            </a:xfrm>
            <a:custGeom>
              <a:avLst/>
              <a:gdLst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2497873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11151 w 6099717"/>
                <a:gd name="connsiteY3" fmla="*/ 1460810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1349297 h 2497873"/>
                <a:gd name="connsiteX4" fmla="*/ 0 w 6099717"/>
                <a:gd name="connsiteY4" fmla="*/ 0 h 2497873"/>
                <a:gd name="connsiteX0" fmla="*/ 0 w 6099717"/>
                <a:gd name="connsiteY0" fmla="*/ 0 h 3077736"/>
                <a:gd name="connsiteX1" fmla="*/ 6099717 w 6099717"/>
                <a:gd name="connsiteY1" fmla="*/ 0 h 3077736"/>
                <a:gd name="connsiteX2" fmla="*/ 6055112 w 6099717"/>
                <a:gd name="connsiteY2" fmla="*/ 3077736 h 3077736"/>
                <a:gd name="connsiteX3" fmla="*/ 0 w 6099717"/>
                <a:gd name="connsiteY3" fmla="*/ 1349297 h 3077736"/>
                <a:gd name="connsiteX4" fmla="*/ 0 w 6099717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0 w 6110868"/>
                <a:gd name="connsiteY3" fmla="*/ 1282390 h 3077736"/>
                <a:gd name="connsiteX4" fmla="*/ 11151 w 6110868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4003288 w 6110868"/>
                <a:gd name="connsiteY3" fmla="*/ 2453267 h 3077736"/>
                <a:gd name="connsiteX4" fmla="*/ 0 w 6110868"/>
                <a:gd name="connsiteY4" fmla="*/ 1282390 h 3077736"/>
                <a:gd name="connsiteX5" fmla="*/ 11151 w 6110868"/>
                <a:gd name="connsiteY5" fmla="*/ 0 h 3077736"/>
                <a:gd name="connsiteX0" fmla="*/ 11151 w 6110868"/>
                <a:gd name="connsiteY0" fmla="*/ 0 h 2453267"/>
                <a:gd name="connsiteX1" fmla="*/ 6110868 w 6110868"/>
                <a:gd name="connsiteY1" fmla="*/ 0 h 2453267"/>
                <a:gd name="connsiteX2" fmla="*/ 6088565 w 6110868"/>
                <a:gd name="connsiteY2" fmla="*/ 2442116 h 2453267"/>
                <a:gd name="connsiteX3" fmla="*/ 4003288 w 6110868"/>
                <a:gd name="connsiteY3" fmla="*/ 2453267 h 2453267"/>
                <a:gd name="connsiteX4" fmla="*/ 0 w 6110868"/>
                <a:gd name="connsiteY4" fmla="*/ 1282390 h 2453267"/>
                <a:gd name="connsiteX5" fmla="*/ 11151 w 6110868"/>
                <a:gd name="connsiteY5" fmla="*/ 0 h 245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68" h="2453267">
                  <a:moveTo>
                    <a:pt x="11151" y="0"/>
                  </a:moveTo>
                  <a:lnTo>
                    <a:pt x="6110868" y="0"/>
                  </a:lnTo>
                  <a:lnTo>
                    <a:pt x="6088565" y="2442116"/>
                  </a:lnTo>
                  <a:lnTo>
                    <a:pt x="4003288" y="2453267"/>
                  </a:lnTo>
                  <a:lnTo>
                    <a:pt x="0" y="1282390"/>
                  </a:lnTo>
                  <a:lnTo>
                    <a:pt x="1115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4"/>
            <p:cNvSpPr/>
            <p:nvPr/>
          </p:nvSpPr>
          <p:spPr>
            <a:xfrm flipH="1">
              <a:off x="5983316" y="0"/>
              <a:ext cx="6218297" cy="2453267"/>
            </a:xfrm>
            <a:custGeom>
              <a:avLst/>
              <a:gdLst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2497873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11151 w 6099717"/>
                <a:gd name="connsiteY3" fmla="*/ 1460810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1349297 h 2497873"/>
                <a:gd name="connsiteX4" fmla="*/ 0 w 6099717"/>
                <a:gd name="connsiteY4" fmla="*/ 0 h 2497873"/>
                <a:gd name="connsiteX0" fmla="*/ 0 w 6099717"/>
                <a:gd name="connsiteY0" fmla="*/ 0 h 3077736"/>
                <a:gd name="connsiteX1" fmla="*/ 6099717 w 6099717"/>
                <a:gd name="connsiteY1" fmla="*/ 0 h 3077736"/>
                <a:gd name="connsiteX2" fmla="*/ 6055112 w 6099717"/>
                <a:gd name="connsiteY2" fmla="*/ 3077736 h 3077736"/>
                <a:gd name="connsiteX3" fmla="*/ 0 w 6099717"/>
                <a:gd name="connsiteY3" fmla="*/ 1349297 h 3077736"/>
                <a:gd name="connsiteX4" fmla="*/ 0 w 6099717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0 w 6110868"/>
                <a:gd name="connsiteY3" fmla="*/ 1282390 h 3077736"/>
                <a:gd name="connsiteX4" fmla="*/ 11151 w 6110868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4003288 w 6110868"/>
                <a:gd name="connsiteY3" fmla="*/ 2453267 h 3077736"/>
                <a:gd name="connsiteX4" fmla="*/ 0 w 6110868"/>
                <a:gd name="connsiteY4" fmla="*/ 1282390 h 3077736"/>
                <a:gd name="connsiteX5" fmla="*/ 11151 w 6110868"/>
                <a:gd name="connsiteY5" fmla="*/ 0 h 3077736"/>
                <a:gd name="connsiteX0" fmla="*/ 11151 w 6110868"/>
                <a:gd name="connsiteY0" fmla="*/ 0 h 2453267"/>
                <a:gd name="connsiteX1" fmla="*/ 6110868 w 6110868"/>
                <a:gd name="connsiteY1" fmla="*/ 0 h 2453267"/>
                <a:gd name="connsiteX2" fmla="*/ 6088565 w 6110868"/>
                <a:gd name="connsiteY2" fmla="*/ 2442116 h 2453267"/>
                <a:gd name="connsiteX3" fmla="*/ 4003288 w 6110868"/>
                <a:gd name="connsiteY3" fmla="*/ 2453267 h 2453267"/>
                <a:gd name="connsiteX4" fmla="*/ 0 w 6110868"/>
                <a:gd name="connsiteY4" fmla="*/ 1282390 h 2453267"/>
                <a:gd name="connsiteX5" fmla="*/ 11151 w 6110868"/>
                <a:gd name="connsiteY5" fmla="*/ 0 h 2453267"/>
                <a:gd name="connsiteX0" fmla="*/ 0 w 6111239"/>
                <a:gd name="connsiteY0" fmla="*/ 0 h 2453267"/>
                <a:gd name="connsiteX1" fmla="*/ 6111239 w 6111239"/>
                <a:gd name="connsiteY1" fmla="*/ 0 h 2453267"/>
                <a:gd name="connsiteX2" fmla="*/ 6088936 w 6111239"/>
                <a:gd name="connsiteY2" fmla="*/ 2442116 h 2453267"/>
                <a:gd name="connsiteX3" fmla="*/ 4003659 w 6111239"/>
                <a:gd name="connsiteY3" fmla="*/ 2453267 h 2453267"/>
                <a:gd name="connsiteX4" fmla="*/ 371 w 6111239"/>
                <a:gd name="connsiteY4" fmla="*/ 1282390 h 2453267"/>
                <a:gd name="connsiteX5" fmla="*/ 0 w 6111239"/>
                <a:gd name="connsiteY5" fmla="*/ 0 h 245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1239" h="2453267">
                  <a:moveTo>
                    <a:pt x="0" y="0"/>
                  </a:moveTo>
                  <a:lnTo>
                    <a:pt x="6111239" y="0"/>
                  </a:lnTo>
                  <a:lnTo>
                    <a:pt x="6088936" y="2442116"/>
                  </a:lnTo>
                  <a:lnTo>
                    <a:pt x="4003659" y="2453267"/>
                  </a:lnTo>
                  <a:lnTo>
                    <a:pt x="371" y="1282390"/>
                  </a:lnTo>
                  <a:cubicBezTo>
                    <a:pt x="247" y="854927"/>
                    <a:pt x="124" y="42746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3359" y="2"/>
            <a:ext cx="7887343" cy="2121677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>
              <a:defRPr sz="5400" b="1" cap="none" spc="-113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Angsana New" pitchFamily="18" charset="-34"/>
                <a:cs typeface="Angsana New" pitchFamily="18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" y="0"/>
            <a:ext cx="1315844" cy="1234440"/>
            <a:chOff x="0" y="71081"/>
            <a:chExt cx="1315844" cy="1280160"/>
          </a:xfrm>
          <a:solidFill>
            <a:schemeClr val="accent3"/>
          </a:solidFill>
        </p:grpSpPr>
        <p:sp>
          <p:nvSpPr>
            <p:cNvPr id="18" name="Freeform 17"/>
            <p:cNvSpPr/>
            <p:nvPr/>
          </p:nvSpPr>
          <p:spPr>
            <a:xfrm flipH="1">
              <a:off x="0" y="71081"/>
              <a:ext cx="1315844" cy="1280160"/>
            </a:xfrm>
            <a:custGeom>
              <a:avLst/>
              <a:gdLst>
                <a:gd name="connsiteX0" fmla="*/ 314957 w 1005840"/>
                <a:gd name="connsiteY0" fmla="*/ 0 h 1280160"/>
                <a:gd name="connsiteX1" fmla="*/ 1005840 w 1005840"/>
                <a:gd name="connsiteY1" fmla="*/ 0 h 1280160"/>
                <a:gd name="connsiteX2" fmla="*/ 1005840 w 1005840"/>
                <a:gd name="connsiteY2" fmla="*/ 1280160 h 1280160"/>
                <a:gd name="connsiteX3" fmla="*/ 314957 w 1005840"/>
                <a:gd name="connsiteY3" fmla="*/ 1280160 h 1280160"/>
                <a:gd name="connsiteX4" fmla="*/ 6398 w 1005840"/>
                <a:gd name="connsiteY4" fmla="*/ 1028677 h 1280160"/>
                <a:gd name="connsiteX5" fmla="*/ 0 w 1005840"/>
                <a:gd name="connsiteY5" fmla="*/ 965212 h 1280160"/>
                <a:gd name="connsiteX6" fmla="*/ 0 w 1005840"/>
                <a:gd name="connsiteY6" fmla="*/ 314948 h 1280160"/>
                <a:gd name="connsiteX7" fmla="*/ 6398 w 1005840"/>
                <a:gd name="connsiteY7" fmla="*/ 251483 h 1280160"/>
                <a:gd name="connsiteX8" fmla="*/ 251482 w 1005840"/>
                <a:gd name="connsiteY8" fmla="*/ 6399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5840" h="1280160">
                  <a:moveTo>
                    <a:pt x="314957" y="0"/>
                  </a:moveTo>
                  <a:lnTo>
                    <a:pt x="1005840" y="0"/>
                  </a:lnTo>
                  <a:lnTo>
                    <a:pt x="1005840" y="1280160"/>
                  </a:lnTo>
                  <a:lnTo>
                    <a:pt x="314957" y="1280160"/>
                  </a:lnTo>
                  <a:cubicBezTo>
                    <a:pt x="162753" y="1280160"/>
                    <a:pt x="35766" y="1172199"/>
                    <a:pt x="6398" y="1028677"/>
                  </a:cubicBezTo>
                  <a:lnTo>
                    <a:pt x="0" y="965212"/>
                  </a:lnTo>
                  <a:lnTo>
                    <a:pt x="0" y="314948"/>
                  </a:lnTo>
                  <a:lnTo>
                    <a:pt x="6398" y="251483"/>
                  </a:lnTo>
                  <a:cubicBezTo>
                    <a:pt x="31571" y="128465"/>
                    <a:pt x="128464" y="31572"/>
                    <a:pt x="251482" y="6399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-298178" y="540864"/>
              <a:ext cx="1070358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bg1"/>
                  </a:solidFill>
                </a:rPr>
                <a:t>Chapter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 flipV="1">
            <a:off x="4083331" y="2407546"/>
            <a:ext cx="4099367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 rot="20641458" flipV="1">
            <a:off x="8091807" y="1824352"/>
            <a:ext cx="4206240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 rot="958542" flipH="1" flipV="1">
            <a:off x="-112056" y="1813399"/>
            <a:ext cx="4297680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065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9917" y="2125042"/>
            <a:ext cx="8753763" cy="2323374"/>
          </a:xfrm>
          <a:prstGeom prst="round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30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enter quotation text.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fld id="{3648E221-7FDA-4ECE-8D5A-0E38C47E80C1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9E82E2DD-A1C7-44F1-93B9-20E60AB274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79917" y="4613565"/>
            <a:ext cx="8753763" cy="141349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enter caption.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3411" y="1648497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endParaRPr lang="en-US" sz="91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46100" y="3291031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  <a:endParaRPr lang="en-US" sz="915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411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6071" y="0"/>
            <a:ext cx="10588699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226" y="1817225"/>
            <a:ext cx="9508175" cy="4308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374248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44074"/>
          <a:stretch/>
        </p:blipFill>
        <p:spPr>
          <a:xfrm>
            <a:off x="0" y="2"/>
            <a:ext cx="12188952" cy="42290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0" y="4244339"/>
            <a:ext cx="12192000" cy="23483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5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1107" y="4255936"/>
            <a:ext cx="8423564" cy="1596195"/>
          </a:xfr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4050" spc="-113" dirty="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2767" y="5825295"/>
            <a:ext cx="8404196" cy="477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>
              <a:buFontTx/>
              <a:buNone/>
              <a:defRPr lang="en-US" sz="24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E82E2DD-A1C7-44F1-93B9-20E60AB274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3648E221-7FDA-4ECE-8D5A-0E38C47E80C1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048" y="4221107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588919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7" cy="11887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39943" y="1828215"/>
            <a:ext cx="4846320" cy="4285073"/>
          </a:xfrm>
        </p:spPr>
        <p:txBody>
          <a:bodyPr/>
          <a:lstStyle>
            <a:lvl1pPr marL="205740" indent="-205740">
              <a:buFont typeface="Arial" pitchFamily="34" charset="0"/>
              <a:buChar char="•"/>
              <a:tabLst>
                <a:tab pos="205740" algn="l"/>
              </a:tabLst>
              <a:defRPr b="1"/>
            </a:lvl1pPr>
            <a:lvl2pPr marL="557213" indent="-214313">
              <a:buFont typeface="Arial" pitchFamily="34" charset="0"/>
              <a:buChar char="•"/>
              <a:defRPr b="1"/>
            </a:lvl2pPr>
            <a:lvl3pPr marL="857250" indent="-171450">
              <a:buFont typeface="Arial" pitchFamily="34" charset="0"/>
              <a:buChar char="•"/>
              <a:defRPr b="1"/>
            </a:lvl3pPr>
            <a:lvl4pPr marL="1200150" indent="-171450">
              <a:buFont typeface="Arial" pitchFamily="34" charset="0"/>
              <a:buChar char="•"/>
              <a:defRPr b="1"/>
            </a:lvl4pPr>
            <a:lvl5pPr marL="1543050" indent="-171450">
              <a:buFont typeface="Arial" pitchFamily="34" charset="0"/>
              <a:buChar char="•"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48883" y="1828802"/>
            <a:ext cx="4846320" cy="4295601"/>
          </a:xfrm>
        </p:spPr>
        <p:txBody>
          <a:bodyPr/>
          <a:lstStyle>
            <a:lvl1pPr marL="205740" indent="-205740">
              <a:buFont typeface="Arial" pitchFamily="34" charset="0"/>
              <a:buChar char="•"/>
              <a:defRPr b="1"/>
            </a:lvl1pPr>
            <a:lvl2pPr marL="557213" indent="-214313">
              <a:buFont typeface="Arial" pitchFamily="34" charset="0"/>
              <a:buChar char="•"/>
              <a:defRPr b="1"/>
            </a:lvl2pPr>
            <a:lvl3pPr marL="857250" indent="-171450">
              <a:buFont typeface="Arial" pitchFamily="34" charset="0"/>
              <a:buChar char="•"/>
              <a:defRPr b="1"/>
            </a:lvl3pPr>
            <a:lvl4pPr marL="1200150" indent="-171450">
              <a:buFont typeface="Arial" pitchFamily="34" charset="0"/>
              <a:buChar char="•"/>
              <a:defRPr b="1"/>
            </a:lvl4pPr>
            <a:lvl5pPr marL="1543050" indent="-171450">
              <a:buFont typeface="Arial" pitchFamily="34" charset="0"/>
              <a:buChar char="•"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9E82E2DD-A1C7-44F1-93B9-20E60AB274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3648E221-7FDA-4ECE-8D5A-0E38C47E80C1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51486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7" cy="11887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2301" y="1836055"/>
            <a:ext cx="4846320" cy="639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087" y="1836055"/>
            <a:ext cx="4846320" cy="639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32301" y="2480581"/>
            <a:ext cx="4846320" cy="3781324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50087" y="2480583"/>
            <a:ext cx="4846320" cy="3756909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9E82E2DD-A1C7-44F1-93B9-20E60AB274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3648E221-7FDA-4ECE-8D5A-0E38C47E80C1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41724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517" y="0"/>
            <a:ext cx="10661923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9E82E2DD-A1C7-44F1-93B9-20E60AB274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3648E221-7FDA-4ECE-8D5A-0E38C47E80C1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96402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9E82E2DD-A1C7-44F1-93B9-20E60AB274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3648E221-7FDA-4ECE-8D5A-0E38C47E80C1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1390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492" y="1447800"/>
            <a:ext cx="9939931" cy="1447800"/>
          </a:xfrm>
        </p:spPr>
        <p:txBody>
          <a:bodyPr anchor="b"/>
          <a:lstStyle>
            <a:lvl1pPr algn="l">
              <a:defRPr sz="33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155" y="3129280"/>
            <a:ext cx="6310267" cy="2890520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2494" y="3129282"/>
            <a:ext cx="3401063" cy="2895599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fld id="{3648E221-7FDA-4ECE-8D5A-0E38C47E80C1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9E82E2DD-A1C7-44F1-93B9-20E60AB27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70513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105" y="1881086"/>
            <a:ext cx="5092907" cy="1574808"/>
          </a:xfrm>
        </p:spPr>
        <p:txBody>
          <a:bodyPr anchor="b">
            <a:normAutofit/>
          </a:bodyPr>
          <a:lstStyle>
            <a:lvl1pPr algn="l">
              <a:defRPr sz="3300" b="1">
                <a:solidFill>
                  <a:schemeClr val="accent5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16029" y="887506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2152" y="3684494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fld id="{3648E221-7FDA-4ECE-8D5A-0E38C47E80C1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9E82E2DD-A1C7-44F1-93B9-20E60AB27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3016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3200399" y="3200400"/>
            <a:ext cx="6858000" cy="457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0000">
                <a:schemeClr val="bg1"/>
              </a:gs>
              <a:gs pos="55000">
                <a:schemeClr val="accent1">
                  <a:lumMod val="60000"/>
                  <a:lumOff val="40000"/>
                </a:schemeClr>
              </a:gs>
              <a:gs pos="75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350" baseline="0" dirty="0" smtClean="0">
                <a:solidFill>
                  <a:prstClr val="white"/>
                </a:solidFill>
              </a:rPr>
              <a:t>      Computing Essentials 2015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57"/>
            <a:ext cx="12192000" cy="13716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0">
                <a:schemeClr val="bg1"/>
              </a:gs>
              <a:gs pos="6000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prstClr val="white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n-US" sz="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913385" y="1818748"/>
            <a:ext cx="9945665" cy="4307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8164" y="100359"/>
            <a:ext cx="10673837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5" t="15306" r="38007" b="43838"/>
          <a:stretch/>
        </p:blipFill>
        <p:spPr>
          <a:xfrm>
            <a:off x="1" y="0"/>
            <a:ext cx="1276017" cy="13716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048" y="1339364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 2"/>
          <p:cNvSpPr txBox="1">
            <a:spLocks noGrp="1"/>
          </p:cNvSpPr>
          <p:nvPr userDrawn="1"/>
        </p:nvSpPr>
        <p:spPr bwMode="auto">
          <a:xfrm>
            <a:off x="9778682" y="6507163"/>
            <a:ext cx="2413318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solidFill>
                  <a:schemeClr val="bg1"/>
                </a:solidFill>
                <a:latin typeface="Times New Roman" charset="0"/>
                <a:ea typeface="宋体" charset="-122"/>
              </a:rPr>
              <a:t>4-</a:t>
            </a:r>
            <a:fld id="{904A1C09-83D9-4225-B389-16680B713356}" type="slidenum">
              <a:rPr lang="en-US" altLang="zh-CN" sz="1000" smtClean="0">
                <a:solidFill>
                  <a:schemeClr val="bg1"/>
                </a:solidFill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solidFill>
                <a:schemeClr val="bg1"/>
              </a:solidFill>
              <a:latin typeface="Times New Roman" charset="0"/>
              <a:ea typeface="宋体" charset="-122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84978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ransition spd="slow">
    <p:cover/>
  </p:transition>
  <p:txStyles>
    <p:titleStyle>
      <a:lvl1pPr algn="l" defTabSz="685800" rtl="0" eaLnBrk="1" latinLnBrk="0" hangingPunct="1">
        <a:spcBef>
          <a:spcPct val="0"/>
        </a:spcBef>
        <a:buNone/>
        <a:defRPr lang="en-US" sz="4000" b="1" kern="1200" cap="none" spc="0" dirty="0" smtClean="0">
          <a:ln w="18415" cmpd="sng">
            <a:noFill/>
            <a:prstDash val="solid"/>
          </a:ln>
          <a:solidFill>
            <a:schemeClr val="tx1"/>
          </a:solidFill>
          <a:effectLst/>
          <a:latin typeface="Angsana New" pitchFamily="18" charset="-34"/>
          <a:ea typeface="+mj-ea"/>
          <a:cs typeface="Angsana New" pitchFamily="18" charset="-34"/>
        </a:defRPr>
      </a:lvl1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3200" b="0" kern="1200" dirty="0" smtClean="0">
          <a:solidFill>
            <a:schemeClr val="tx1"/>
          </a:solidFill>
          <a:latin typeface="Angsana New" pitchFamily="18" charset="-34"/>
          <a:ea typeface="+mn-ea"/>
          <a:cs typeface="Angsana New" pitchFamily="18" charset="-34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3200" kern="1200" dirty="0" smtClean="0">
          <a:solidFill>
            <a:schemeClr val="tx1"/>
          </a:solidFill>
          <a:latin typeface="Angsana New" pitchFamily="18" charset="-34"/>
          <a:ea typeface="+mn-ea"/>
          <a:cs typeface="Angsana New" pitchFamily="18" charset="-34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3200" kern="1200" dirty="0" smtClean="0">
          <a:solidFill>
            <a:schemeClr val="tx1"/>
          </a:solidFill>
          <a:latin typeface="Angsana New" pitchFamily="18" charset="-34"/>
          <a:ea typeface="+mn-ea"/>
          <a:cs typeface="Angsana New" pitchFamily="18" charset="-34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3200" kern="1200" dirty="0" smtClean="0">
          <a:solidFill>
            <a:schemeClr val="tx1"/>
          </a:solidFill>
          <a:latin typeface="Angsana New" pitchFamily="18" charset="-34"/>
          <a:ea typeface="+mn-ea"/>
          <a:cs typeface="Angsana New" pitchFamily="18" charset="-34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3200" kern="1200" dirty="0" smtClean="0">
          <a:solidFill>
            <a:schemeClr val="tx1"/>
          </a:solidFill>
          <a:latin typeface="Angsana New" pitchFamily="18" charset="-34"/>
          <a:ea typeface="+mn-ea"/>
          <a:cs typeface="Angsana New" pitchFamily="18" charset="-34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windows8.in.th/wp-content/uploads/2013/05/windows8inth-start-screen-1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9.emf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slide" Target="slide14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slide" Target="slide28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slide" Target="slide2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2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slide" Target="slide22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37.wmf"/><Relationship Id="rId5" Type="http://schemas.openxmlformats.org/officeDocument/2006/relationships/image" Target="../media/image36.jpeg"/><Relationship Id="rId4" Type="http://schemas.openxmlformats.org/officeDocument/2006/relationships/image" Target="../media/image3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4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600" dirty="0" smtClean="0"/>
              <a:t>ซอฟต์แวร์ระบบ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7685" y="2700465"/>
            <a:ext cx="1176630" cy="1457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4658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prstClr val="white"/>
                </a:solidFill>
              </a:rPr>
              <a:t>4</a:t>
            </a:r>
            <a:endParaRPr lang="en-US" sz="5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2672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440246"/>
            <a:ext cx="7278296" cy="4731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ลักษณะของ</a:t>
            </a:r>
            <a:r>
              <a:rPr lang="th-TH" dirty="0" smtClean="0"/>
              <a:t>ระบบปฏิบัติการ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72413" cy="4724400"/>
          </a:xfrm>
        </p:spPr>
        <p:txBody>
          <a:bodyPr>
            <a:normAutofit fontScale="32500" lnSpcReduction="20000"/>
          </a:bodyPr>
          <a:lstStyle/>
          <a:p>
            <a:r>
              <a:rPr lang="th-TH" sz="9800" dirty="0" smtClean="0">
                <a:latin typeface="Tw Cen MT" pitchFamily="34" charset="0"/>
              </a:rPr>
              <a:t>ลักษณะ</a:t>
            </a:r>
            <a:r>
              <a:rPr lang="th-TH" sz="9800" dirty="0">
                <a:latin typeface="Tw Cen MT" pitchFamily="34" charset="0"/>
              </a:rPr>
              <a:t>ทั่วไป</a:t>
            </a:r>
            <a:endParaRPr lang="en-US" sz="9800" dirty="0" smtClean="0"/>
          </a:p>
          <a:p>
            <a:pPr lvl="1">
              <a:lnSpc>
                <a:spcPct val="11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8600" dirty="0"/>
              <a:t>ไอคอน (</a:t>
            </a:r>
            <a:r>
              <a:rPr lang="en-US" sz="8600" dirty="0"/>
              <a:t>icon)</a:t>
            </a:r>
          </a:p>
          <a:p>
            <a:pPr lvl="1">
              <a:lnSpc>
                <a:spcPct val="11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8600" dirty="0" err="1"/>
              <a:t>พอยน์เตอร์</a:t>
            </a:r>
            <a:r>
              <a:rPr lang="th-TH" sz="8600" dirty="0"/>
              <a:t> (</a:t>
            </a:r>
            <a:r>
              <a:rPr lang="en-US" sz="8600" dirty="0"/>
              <a:t>pointer)</a:t>
            </a:r>
          </a:p>
          <a:p>
            <a:pPr lvl="1">
              <a:lnSpc>
                <a:spcPct val="11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8600" dirty="0"/>
              <a:t>หน้าต่าง (</a:t>
            </a:r>
            <a:r>
              <a:rPr lang="en-US" sz="8600" dirty="0"/>
              <a:t>window)</a:t>
            </a:r>
          </a:p>
          <a:p>
            <a:pPr lvl="1">
              <a:lnSpc>
                <a:spcPct val="11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8600" dirty="0"/>
              <a:t>เมนู (</a:t>
            </a:r>
            <a:r>
              <a:rPr lang="en-US" sz="8600" dirty="0"/>
              <a:t>menu)</a:t>
            </a:r>
          </a:p>
          <a:p>
            <a:pPr lvl="1">
              <a:lnSpc>
                <a:spcPct val="11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8600" dirty="0" err="1"/>
              <a:t>แท็บ</a:t>
            </a:r>
            <a:r>
              <a:rPr lang="th-TH" sz="8600" dirty="0"/>
              <a:t> (</a:t>
            </a:r>
            <a:r>
              <a:rPr lang="en-US" sz="8600" dirty="0"/>
              <a:t>tab)</a:t>
            </a:r>
          </a:p>
          <a:p>
            <a:pPr lvl="1">
              <a:lnSpc>
                <a:spcPct val="11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8600" dirty="0" err="1"/>
              <a:t>ไดอะล็อกบอกซ์</a:t>
            </a:r>
            <a:r>
              <a:rPr lang="th-TH" sz="8600" dirty="0"/>
              <a:t> (</a:t>
            </a:r>
            <a:r>
              <a:rPr lang="en-US" sz="8600" dirty="0"/>
              <a:t>dialog box)</a:t>
            </a:r>
          </a:p>
          <a:p>
            <a:pPr lvl="1">
              <a:lnSpc>
                <a:spcPct val="11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8600" dirty="0"/>
              <a:t>ตัวช่วยเหลือ (</a:t>
            </a:r>
            <a:r>
              <a:rPr lang="en-US" sz="8600" dirty="0"/>
              <a:t>help)</a:t>
            </a:r>
          </a:p>
          <a:p>
            <a:pPr lvl="1">
              <a:lnSpc>
                <a:spcPct val="11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8600" dirty="0"/>
              <a:t>การสั่งงานด้วยการเคลื่อนไหว (</a:t>
            </a:r>
            <a:r>
              <a:rPr lang="en-US" sz="8600" dirty="0"/>
              <a:t>gesture control)</a:t>
            </a:r>
          </a:p>
          <a:p>
            <a:pPr lvl="1">
              <a:lnSpc>
                <a:spcPct val="11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8600" dirty="0"/>
              <a:t>ไฟล์และโฟลเดอร์ (</a:t>
            </a:r>
            <a:r>
              <a:rPr lang="en-US" sz="8600" dirty="0"/>
              <a:t>Files and Folders</a:t>
            </a:r>
            <a:r>
              <a:rPr lang="th-TH" sz="8600" dirty="0"/>
              <a:t>)</a:t>
            </a:r>
            <a:endParaRPr lang="en-US" sz="86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5554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dirty="0" smtClean="0"/>
              <a:t>ตัวอย่าง </a:t>
            </a:r>
            <a:r>
              <a:rPr dirty="0" smtClean="0"/>
              <a:t>Gestures</a:t>
            </a:r>
            <a:endParaRPr lang="th-TH" dirty="0"/>
          </a:p>
        </p:txBody>
      </p:sp>
      <p:pic>
        <p:nvPicPr>
          <p:cNvPr id="25603" name="Picture 2" descr="http://images.apple.com/asia/macosx/whats-new/images/gestures_hands_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18" y="1408114"/>
            <a:ext cx="4639733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สี่เหลี่ยมผืนผ้า 4"/>
          <p:cNvSpPr>
            <a:spLocks noChangeArrowheads="1"/>
          </p:cNvSpPr>
          <p:nvPr/>
        </p:nvSpPr>
        <p:spPr bwMode="auto">
          <a:xfrm>
            <a:off x="4724400" y="2209800"/>
            <a:ext cx="6902449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ที่มา</a:t>
            </a:r>
            <a:r>
              <a:rPr lang="en-US" sz="2800" b="1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: </a:t>
            </a:r>
            <a:r>
              <a:rPr lang="en-US" sz="2800" dirty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http://www.apple.com/asia/macosx/whats-new/gestures.html</a:t>
            </a:r>
            <a:endParaRPr lang="th-TH" sz="2800" dirty="0"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</p:txBody>
      </p:sp>
      <p:sp>
        <p:nvSpPr>
          <p:cNvPr id="25605" name="AutoShape 4" descr="http://www.macuncen.com/images/stories/news/mac/osx-lion/Multi-touch-Gestures.jpg"/>
          <p:cNvSpPr>
            <a:spLocks noChangeAspect="1" noChangeArrowheads="1"/>
          </p:cNvSpPr>
          <p:nvPr/>
        </p:nvSpPr>
        <p:spPr bwMode="auto">
          <a:xfrm>
            <a:off x="254000" y="-212725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25606" name="Picture 7" descr="OS X Lion ges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01" y="4117975"/>
            <a:ext cx="657648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สี่เหลี่ยมผืนผ้า 9"/>
          <p:cNvSpPr>
            <a:spLocks noChangeArrowheads="1"/>
          </p:cNvSpPr>
          <p:nvPr/>
        </p:nvSpPr>
        <p:spPr bwMode="auto">
          <a:xfrm>
            <a:off x="3272367" y="5602289"/>
            <a:ext cx="884343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ที่มา</a:t>
            </a:r>
            <a:r>
              <a:rPr lang="en-US" sz="2800" b="1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: </a:t>
            </a:r>
            <a:r>
              <a:rPr lang="en-US" sz="2800" dirty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http://www.maclife.com/article/features/how_make_os_x_lion_more_snow_leopard</a:t>
            </a:r>
            <a:endParaRPr lang="th-TH" sz="2800" dirty="0"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ประเภทของระบบปฏิบัติการ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9296400" cy="4393883"/>
          </a:xfrm>
        </p:spPr>
        <p:txBody>
          <a:bodyPr>
            <a:normAutofit/>
          </a:bodyPr>
          <a:lstStyle/>
          <a:p>
            <a:r>
              <a:rPr lang="th-TH" dirty="0"/>
              <a:t>ระบบปฏิบัติการ แบ่งได้ 3 ประเภท ได้แก่</a:t>
            </a:r>
            <a:endParaRPr lang="en-US" dirty="0" smtClean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ระบบปฏิบัติการแบบฝัง </a:t>
            </a:r>
            <a:r>
              <a:rPr lang="en-US" sz="2800" dirty="0"/>
              <a:t>(embedded operating system)</a:t>
            </a:r>
          </a:p>
          <a:p>
            <a:pPr marL="715963" lvl="2" indent="-30163">
              <a:buNone/>
            </a:pPr>
            <a:r>
              <a:rPr lang="th-TH" sz="2400" dirty="0" err="1"/>
              <a:t>สมาร์ทโฟน</a:t>
            </a:r>
            <a:r>
              <a:rPr lang="th-TH" sz="2400" dirty="0"/>
              <a:t> กล่องรับสัญญาณเคเบิลทีวี กล่องรับสัญญาณทีวีผ่าน</a:t>
            </a:r>
            <a:r>
              <a:rPr lang="th-TH" sz="2400" dirty="0" smtClean="0"/>
              <a:t>ดาวเทียมและ</a:t>
            </a:r>
            <a:r>
              <a:rPr lang="th-TH" sz="2400" dirty="0"/>
              <a:t>ระบบวิดีโอเกม </a:t>
            </a:r>
            <a:endParaRPr lang="en-US" sz="2400" dirty="0" smtClean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ระบบปฏิบัติการเครือข่าย </a:t>
            </a:r>
            <a:r>
              <a:rPr lang="en-US" sz="2800" dirty="0"/>
              <a:t>(Network Operating System</a:t>
            </a:r>
            <a:r>
              <a:rPr lang="th-TH" sz="2800" dirty="0"/>
              <a:t> </a:t>
            </a:r>
            <a:r>
              <a:rPr lang="en-US" sz="2800" dirty="0"/>
              <a:t>: NOS)</a:t>
            </a:r>
          </a:p>
          <a:p>
            <a:pPr marL="715963" lvl="2" indent="-30163">
              <a:buNone/>
            </a:pPr>
            <a:r>
              <a:rPr lang="th-TH" sz="2400" dirty="0"/>
              <a:t>ลิ</a:t>
            </a:r>
            <a:r>
              <a:rPr lang="th-TH" sz="2400" dirty="0" err="1"/>
              <a:t>นุกซ์</a:t>
            </a:r>
            <a:r>
              <a:rPr lang="th-TH" sz="2400" dirty="0"/>
              <a:t> ยูนิกซ์ และวินโดวส์เซิร์ฟเวอร์ (</a:t>
            </a:r>
            <a:r>
              <a:rPr lang="en-US" sz="2400" dirty="0"/>
              <a:t>Windows Server)</a:t>
            </a:r>
          </a:p>
          <a:p>
            <a:pPr marL="715963" lvl="2" indent="-30163">
              <a:buNone/>
            </a:pPr>
            <a:r>
              <a:rPr lang="th-TH" sz="2400" dirty="0"/>
              <a:t>ติดตั้งอยู่ในฮาร์ดดิสก์ของเครื่องคอมพิวเตอร์แม่ข่ายหรือเครื่องเซิร์ฟเวอร์ (</a:t>
            </a:r>
            <a:r>
              <a:rPr lang="en-US" sz="2400" dirty="0"/>
              <a:t>server) </a:t>
            </a:r>
            <a:r>
              <a:rPr lang="th-TH" sz="2400" dirty="0"/>
              <a:t>เพื่อควบคุมการติดต่อสื่อสารและประสานการทำงานของเครื่องคอมพิวเตอร์ลูกข่ายหรือเครื่องไคล</a:t>
            </a:r>
            <a:r>
              <a:rPr lang="th-TH" sz="2400" dirty="0" err="1"/>
              <a:t>แอนต์</a:t>
            </a:r>
            <a:r>
              <a:rPr lang="th-TH" sz="2400" dirty="0"/>
              <a:t> (</a:t>
            </a:r>
            <a:r>
              <a:rPr lang="en-US" sz="2400" dirty="0"/>
              <a:t>client)</a:t>
            </a:r>
            <a:endParaRPr lang="en-US" sz="2400" dirty="0" smtClean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ระบบปฏิบัติการแบบสแตนอโลน </a:t>
            </a:r>
            <a:r>
              <a:rPr lang="en-US" sz="2800" dirty="0"/>
              <a:t>(stand-alone operating system)</a:t>
            </a:r>
          </a:p>
          <a:p>
            <a:pPr lvl="2">
              <a:buNone/>
            </a:pPr>
            <a:r>
              <a:rPr lang="th-TH" sz="2400" dirty="0"/>
              <a:t>เรียกอีกอย่างหนึ่งว่า </a:t>
            </a:r>
            <a:r>
              <a:rPr lang="en-US" sz="2400" dirty="0"/>
              <a:t> </a:t>
            </a:r>
            <a:r>
              <a:rPr lang="th-TH" sz="2400" dirty="0"/>
              <a:t>ระบบปฏิบัติการแบบไคล</a:t>
            </a:r>
            <a:r>
              <a:rPr lang="th-TH" sz="2400" dirty="0" err="1"/>
              <a:t>แอนต์</a:t>
            </a:r>
            <a:r>
              <a:rPr lang="th-TH" sz="2400" dirty="0"/>
              <a:t> </a:t>
            </a:r>
            <a:r>
              <a:rPr lang="en-US" sz="2400" dirty="0"/>
              <a:t>(client operating system)</a:t>
            </a:r>
          </a:p>
          <a:p>
            <a:pPr lvl="1">
              <a:buNone/>
            </a:pP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8435" y="2819400"/>
            <a:ext cx="2543565" cy="3784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49293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ระบบปฏิบัติการบนโทรศัพท์เคลื่อนที่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548967"/>
            <a:ext cx="6875929" cy="4393883"/>
          </a:xfrm>
        </p:spPr>
        <p:txBody>
          <a:bodyPr>
            <a:normAutofit/>
          </a:bodyPr>
          <a:lstStyle/>
          <a:p>
            <a:r>
              <a:rPr lang="th-TH" dirty="0"/>
              <a:t>ระบบปฏิบัติการบนโทรศัพท์เคลื่อนที่</a:t>
            </a:r>
            <a:r>
              <a:rPr lang="en-US" dirty="0"/>
              <a:t> </a:t>
            </a:r>
            <a:r>
              <a:rPr lang="th-TH" dirty="0"/>
              <a:t>(</a:t>
            </a:r>
            <a:r>
              <a:rPr lang="en-US" dirty="0"/>
              <a:t>Mobile OS </a:t>
            </a:r>
            <a:r>
              <a:rPr lang="th-TH" dirty="0"/>
              <a:t>)</a:t>
            </a:r>
            <a:endParaRPr lang="en-US" dirty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เป็นระบบปฏิบัติการแบบฝังที่ถูกติดตั้งบน</a:t>
            </a:r>
            <a:r>
              <a:rPr lang="th-TH" sz="2800" dirty="0" err="1"/>
              <a:t>สมาร์ทโฟน</a:t>
            </a:r>
            <a:r>
              <a:rPr lang="th-TH" sz="2800" dirty="0"/>
              <a:t>ทุกรุ่น</a:t>
            </a:r>
            <a:endParaRPr lang="en-US" sz="2800" dirty="0"/>
          </a:p>
          <a:p>
            <a:r>
              <a:rPr lang="th-TH" dirty="0"/>
              <a:t>ที่นิยมใช้กันอย่างแพร่หลาย ได้แก่</a:t>
            </a:r>
            <a:endParaRPr lang="en-US" dirty="0" smtClean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แอน</a:t>
            </a:r>
            <a:r>
              <a:rPr lang="th-TH" sz="2800" dirty="0" err="1"/>
              <a:t>ดรอยด์</a:t>
            </a:r>
            <a:r>
              <a:rPr lang="th-TH" sz="2800" dirty="0"/>
              <a:t> (</a:t>
            </a:r>
            <a:r>
              <a:rPr lang="en-US" sz="2800" dirty="0"/>
              <a:t>android) 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ไอโอ</a:t>
            </a:r>
            <a:r>
              <a:rPr lang="th-TH" sz="2800" dirty="0" err="1"/>
              <a:t>เอส</a:t>
            </a:r>
            <a:r>
              <a:rPr lang="th-TH" sz="2800" dirty="0"/>
              <a:t> (</a:t>
            </a:r>
            <a:r>
              <a:rPr lang="en-US" sz="2800" dirty="0" err="1"/>
              <a:t>iOS</a:t>
            </a:r>
            <a:r>
              <a:rPr lang="en-US" sz="2800" dirty="0"/>
              <a:t>)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วินโดวส์</a:t>
            </a:r>
            <a:r>
              <a:rPr lang="th-TH" sz="2800" dirty="0" err="1"/>
              <a:t>โฟน</a:t>
            </a:r>
            <a:r>
              <a:rPr lang="th-TH" sz="2800" dirty="0"/>
              <a:t> 8 (</a:t>
            </a:r>
            <a:r>
              <a:rPr lang="en-US" sz="2800" dirty="0"/>
              <a:t>Windows Phone 8)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07268" y="2142031"/>
            <a:ext cx="2779932" cy="381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7230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ระบบปฏิบัติการ</a:t>
            </a:r>
            <a:r>
              <a:rPr lang="th-TH" dirty="0" err="1" smtClean="0"/>
              <a:t>แบบสแตนอโลน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87" y="1752600"/>
            <a:ext cx="7872413" cy="4393883"/>
          </a:xfrm>
        </p:spPr>
        <p:txBody>
          <a:bodyPr>
            <a:normAutofit/>
          </a:bodyPr>
          <a:lstStyle/>
          <a:p>
            <a:r>
              <a:rPr lang="th-TH" dirty="0"/>
              <a:t>ที่นิยมใช้งานกันทั่วไป ได้แก่ 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>
                <a:hlinkClick r:id="rId4" action="ppaction://hlinksldjump"/>
              </a:rPr>
              <a:t>วินโดวส์</a:t>
            </a:r>
            <a:r>
              <a:rPr lang="th-TH" sz="2800" dirty="0"/>
              <a:t> - นิยมใช้อย่างแพร่หลาย</a:t>
            </a:r>
            <a:endParaRPr lang="th-TH" sz="2800" dirty="0">
              <a:hlinkClick r:id="rId5" action="ppaction://hlinksldjump"/>
            </a:endParaRP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>
                <a:hlinkClick r:id="rId5" action="ppaction://hlinksldjump"/>
              </a:rPr>
              <a:t>แมคโอ</a:t>
            </a:r>
            <a:r>
              <a:rPr lang="th-TH" sz="2800" dirty="0" err="1">
                <a:hlinkClick r:id="rId5" action="ppaction://hlinksldjump"/>
              </a:rPr>
              <a:t>เอส</a:t>
            </a:r>
            <a:r>
              <a:rPr lang="th-TH" sz="2800" dirty="0"/>
              <a:t> - มีความสามารถสูงและใช้งานได้ง่าย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>
                <a:hlinkClick r:id="rId6" action="ppaction://hlinksldjump"/>
              </a:rPr>
              <a:t>ยูนิกซ์</a:t>
            </a:r>
            <a:r>
              <a:rPr lang="th-TH" sz="2800" dirty="0">
                <a:hlinkClick r:id="rId7" action="ppaction://hlinksldjump"/>
              </a:rPr>
              <a:t> </a:t>
            </a:r>
            <a:r>
              <a:rPr lang="th-TH" sz="2800" dirty="0"/>
              <a:t>  - ใช้สำหรับเครือข่าย  เริ่มต้นออกแบบมาเพื่อใช้งานสำหรับเว็บ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ลิ</a:t>
            </a:r>
            <a:r>
              <a:rPr lang="th-TH" sz="2800" dirty="0" err="1"/>
              <a:t>นุกซ์</a:t>
            </a:r>
            <a:r>
              <a:rPr lang="th-TH" sz="2800" dirty="0"/>
              <a:t> - ไม่มีบริษัทเป็นเจ้าของลิขสิทธิ์ สามารถใช้งานได้ฟรีจากเว็บ</a:t>
            </a:r>
          </a:p>
          <a:p>
            <a:pPr lvl="1"/>
            <a:endParaRPr lang="en-US" sz="2400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8311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วินโดวส์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13058"/>
            <a:ext cx="7872413" cy="4393883"/>
          </a:xfrm>
        </p:spPr>
        <p:txBody>
          <a:bodyPr/>
          <a:lstStyle/>
          <a:p>
            <a:r>
              <a:rPr lang="th-TH" dirty="0"/>
              <a:t>นิยมใช้กันมากในเครื่องไมโครคอมพิวเตอร์ </a:t>
            </a:r>
            <a:endParaRPr lang="en-US" dirty="0" smtClean="0"/>
          </a:p>
          <a:p>
            <a:r>
              <a:rPr lang="th-TH" dirty="0" smtClean="0"/>
              <a:t>วินโดวส์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7</a:t>
            </a:r>
            <a:r>
              <a:rPr lang="en-US" dirty="0" smtClean="0"/>
              <a:t>- </a:t>
            </a:r>
            <a:r>
              <a:rPr lang="th-TH" dirty="0" smtClean="0"/>
              <a:t>มีส่วนต่อประสานกับผู้ใช้ (</a:t>
            </a:r>
            <a:r>
              <a:rPr lang="en-US" dirty="0"/>
              <a:t>user interface</a:t>
            </a:r>
            <a:r>
              <a:rPr lang="th-TH" dirty="0" smtClean="0"/>
              <a:t>) แบบดั้งเดิม</a:t>
            </a:r>
            <a:endParaRPr lang="en-US" dirty="0" smtClean="0"/>
          </a:p>
          <a:p>
            <a:r>
              <a:rPr lang="th-TH" dirty="0" smtClean="0"/>
              <a:t>วินโดวส์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8 – </a:t>
            </a:r>
            <a:r>
              <a:rPr lang="th-TH" dirty="0" smtClean="0">
                <a:solidFill>
                  <a:srgbClr val="000000"/>
                </a:solidFill>
              </a:rPr>
              <a:t>มีการผสมผสานระบบปฏิบัติการ</a:t>
            </a:r>
            <a:r>
              <a:rPr lang="th-TH" dirty="0" err="1" smtClean="0">
                <a:solidFill>
                  <a:srgbClr val="000000"/>
                </a:solidFill>
              </a:rPr>
              <a:t>แบบสแตนอโลน</a:t>
            </a:r>
            <a:r>
              <a:rPr lang="th-TH" dirty="0" smtClean="0">
                <a:solidFill>
                  <a:srgbClr val="000000"/>
                </a:solidFill>
              </a:rPr>
              <a:t>เข้ากับ</a:t>
            </a:r>
            <a:r>
              <a:rPr lang="th-TH" dirty="0">
                <a:solidFill>
                  <a:srgbClr val="000000"/>
                </a:solidFill>
              </a:rPr>
              <a:t>ระบบปฏิบัติการบน</a:t>
            </a:r>
            <a:r>
              <a:rPr lang="th-TH" dirty="0" smtClean="0">
                <a:solidFill>
                  <a:srgbClr val="000000"/>
                </a:solidFill>
              </a:rPr>
              <a:t>โทรศัพท์เคลื่อนที่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8" name="Picture 5" descr="C:\Users\Glen\Documents\McGraw-Hill\OLeary-CE2012\ART\ole16805_ch05\ole16805_05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4081618" cy="256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8600" y="3429000"/>
            <a:ext cx="4112296" cy="2667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14744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dows8inth-start-screen-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50" y="1572073"/>
            <a:ext cx="8832981" cy="414312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1" y="6442055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ดัดแปลงจาก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http://www.windows8.in.th/what-is-start-screen-windows-8/#more-1007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เข้าถึงเมื่อ 16 พ.ค. 2558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Line Callout 2 (Accent Bar) 6"/>
          <p:cNvSpPr/>
          <p:nvPr/>
        </p:nvSpPr>
        <p:spPr>
          <a:xfrm>
            <a:off x="911424" y="419944"/>
            <a:ext cx="9217024" cy="432048"/>
          </a:xfrm>
          <a:prstGeom prst="accentCallout2">
            <a:avLst>
              <a:gd name="adj1" fmla="val 18750"/>
              <a:gd name="adj2" fmla="val -339"/>
              <a:gd name="adj3" fmla="val 15673"/>
              <a:gd name="adj4" fmla="val -3426"/>
              <a:gd name="adj5" fmla="val 287203"/>
              <a:gd name="adj6" fmla="val -364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1. Start </a:t>
            </a:r>
            <a:r>
              <a:rPr lang="th-TH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เป็นข้อความแสดงว่าขณะนี้คุณกำลังอยู่ที่ส่วนของ </a:t>
            </a:r>
            <a:r>
              <a:rPr lang="en-US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Start Screen</a:t>
            </a:r>
            <a:endParaRPr lang="th-TH" sz="28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Line Callout 2 (Accent Bar) 7"/>
          <p:cNvSpPr/>
          <p:nvPr/>
        </p:nvSpPr>
        <p:spPr>
          <a:xfrm>
            <a:off x="7920203" y="996008"/>
            <a:ext cx="3744416" cy="432048"/>
          </a:xfrm>
          <a:prstGeom prst="accentCallout2">
            <a:avLst>
              <a:gd name="adj1" fmla="val 37991"/>
              <a:gd name="adj2" fmla="val 2010"/>
              <a:gd name="adj3" fmla="val 38762"/>
              <a:gd name="adj4" fmla="val -8255"/>
              <a:gd name="adj5" fmla="val 160217"/>
              <a:gd name="adj6" fmla="val -941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2. ชื่อของผู้ใช้ที่เข้าสู่ระบบ</a:t>
            </a:r>
            <a:endParaRPr lang="th-TH" sz="28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Line Callout 2 (Accent Bar) 8"/>
          <p:cNvSpPr/>
          <p:nvPr/>
        </p:nvSpPr>
        <p:spPr>
          <a:xfrm>
            <a:off x="2639616" y="924000"/>
            <a:ext cx="4608512" cy="432048"/>
          </a:xfrm>
          <a:prstGeom prst="accentCallout2">
            <a:avLst>
              <a:gd name="adj1" fmla="val 37990"/>
              <a:gd name="adj2" fmla="val 863"/>
              <a:gd name="adj3" fmla="val 31065"/>
              <a:gd name="adj4" fmla="val -10401"/>
              <a:gd name="adj5" fmla="val 335304"/>
              <a:gd name="adj6" fmla="val -949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3. หน้าแรก จะแสดงแอ</a:t>
            </a:r>
            <a:r>
              <a:rPr lang="th-TH" sz="2800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พพื้น</a:t>
            </a:r>
            <a:r>
              <a:rPr lang="th-TH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ฐาน</a:t>
            </a:r>
            <a:endParaRPr lang="th-TH" sz="28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Line Callout 2 (Accent Bar) 9"/>
          <p:cNvSpPr/>
          <p:nvPr/>
        </p:nvSpPr>
        <p:spPr>
          <a:xfrm>
            <a:off x="1199456" y="5892552"/>
            <a:ext cx="9121013" cy="432048"/>
          </a:xfrm>
          <a:prstGeom prst="accentCallout2">
            <a:avLst>
              <a:gd name="adj1" fmla="val 14902"/>
              <a:gd name="adj2" fmla="val -274"/>
              <a:gd name="adj3" fmla="val 15673"/>
              <a:gd name="adj4" fmla="val -6523"/>
              <a:gd name="adj5" fmla="val -463169"/>
              <a:gd name="adj6" fmla="val 3638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2800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ไทล์</a:t>
            </a:r>
            <a:r>
              <a:rPr lang="th-TH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Tiles) </a:t>
            </a:r>
            <a:r>
              <a:rPr lang="th-TH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คือภาพขนาดย่อที่ใช้แทนไอคอน</a:t>
            </a:r>
            <a:r>
              <a:rPr lang="th-TH" sz="2800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แอพหรือโปร</a:t>
            </a:r>
            <a:r>
              <a:rPr lang="th-TH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แกรม</a:t>
            </a:r>
            <a:endParaRPr lang="th-TH" sz="28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Line Callout 2 (Accent Bar) 10"/>
          <p:cNvSpPr/>
          <p:nvPr/>
        </p:nvSpPr>
        <p:spPr>
          <a:xfrm>
            <a:off x="9694368" y="2004120"/>
            <a:ext cx="2497632" cy="1512168"/>
          </a:xfrm>
          <a:prstGeom prst="accentCallout2">
            <a:avLst>
              <a:gd name="adj1" fmla="val 61079"/>
              <a:gd name="adj2" fmla="val -358"/>
              <a:gd name="adj3" fmla="val 65698"/>
              <a:gd name="adj4" fmla="val -9439"/>
              <a:gd name="adj5" fmla="val 21687"/>
              <a:gd name="adj6" fmla="val -2983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5. Charms </a:t>
            </a:r>
            <a:r>
              <a:rPr lang="th-TH" sz="2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คือแถบเมนูที่เข้าถึงคำสั่งและการตั้งค่าของ</a:t>
            </a:r>
            <a:r>
              <a:rPr lang="th-TH" sz="2800" b="1" dirty="0" err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แอพ</a:t>
            </a:r>
            <a:endParaRPr lang="th-TH" sz="28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0" y="61677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4" action="ppaction://hlinksldjump"/>
              </a:rPr>
              <a:t>Return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0287000" y="137160"/>
            <a:ext cx="17283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วินโดวส์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8 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5295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แมคโอ</a:t>
            </a:r>
            <a:r>
              <a:rPr lang="th-TH" dirty="0" err="1" smtClean="0"/>
              <a:t>เอส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568677"/>
            <a:ext cx="7561729" cy="4984523"/>
          </a:xfrm>
        </p:spPr>
        <p:txBody>
          <a:bodyPr>
            <a:normAutofit/>
          </a:bodyPr>
          <a:lstStyle/>
          <a:p>
            <a:r>
              <a:rPr lang="th-TH" dirty="0"/>
              <a:t>แมคโอ</a:t>
            </a:r>
            <a:r>
              <a:rPr lang="th-TH" dirty="0" err="1"/>
              <a:t>เอสเท็น</a:t>
            </a:r>
            <a:r>
              <a:rPr lang="th-TH" dirty="0"/>
              <a:t> </a:t>
            </a:r>
            <a:r>
              <a:rPr lang="en-US" dirty="0"/>
              <a:t>(</a:t>
            </a:r>
            <a:r>
              <a:rPr lang="en-US" dirty="0" smtClean="0"/>
              <a:t>Mac OS X) </a:t>
            </a:r>
            <a:r>
              <a:rPr lang="th-TH" dirty="0"/>
              <a:t>ใช้กับ</a:t>
            </a:r>
            <a:r>
              <a:rPr lang="th-TH" dirty="0" smtClean="0"/>
              <a:t>เครื่องคอมพิวเตอร์</a:t>
            </a:r>
            <a:r>
              <a:rPr lang="th-TH" dirty="0"/>
              <a:t>แมคอิน</a:t>
            </a:r>
            <a:r>
              <a:rPr lang="th-TH" dirty="0" err="1" smtClean="0"/>
              <a:t>ทอช</a:t>
            </a:r>
            <a:r>
              <a:rPr lang="th-TH" dirty="0" smtClean="0"/>
              <a:t>ของบริษัท</a:t>
            </a:r>
            <a:r>
              <a:rPr lang="th-TH" dirty="0"/>
              <a:t>แอปเปิ้ล</a:t>
            </a:r>
            <a:endParaRPr lang="en-US" dirty="0" smtClean="0"/>
          </a:p>
          <a:p>
            <a:r>
              <a:rPr lang="th-TH" dirty="0" smtClean="0"/>
              <a:t>เวอร์ชันที่ใช้</a:t>
            </a:r>
            <a:r>
              <a:rPr lang="th-TH" dirty="0"/>
              <a:t>กันอย่างแพร่หลาย </a:t>
            </a:r>
            <a:r>
              <a:rPr lang="th-TH" dirty="0" smtClean="0"/>
              <a:t>ได้แก่</a:t>
            </a:r>
            <a:endParaRPr lang="en-US" dirty="0" smtClean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US" sz="2800" dirty="0"/>
              <a:t>OS X Mountain Lion</a:t>
            </a:r>
          </a:p>
          <a:p>
            <a:pPr lvl="2"/>
            <a:r>
              <a:rPr lang="th-TH" sz="2000" dirty="0"/>
              <a:t>เดสก์ท็อป</a:t>
            </a:r>
            <a:r>
              <a:rPr lang="th-TH" sz="2000" dirty="0" err="1"/>
              <a:t>และแล็ปท็</a:t>
            </a:r>
            <a:r>
              <a:rPr lang="th-TH" sz="2000" dirty="0"/>
              <a:t>อป</a:t>
            </a:r>
            <a:endParaRPr lang="en-US" sz="2000" dirty="0" smtClean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US" sz="2800" dirty="0"/>
              <a:t>OS X Mavericks</a:t>
            </a:r>
          </a:p>
          <a:p>
            <a:pPr lvl="2"/>
            <a:r>
              <a:rPr lang="th-TH" sz="2000" spc="-60" dirty="0" smtClean="0"/>
              <a:t>มี</a:t>
            </a:r>
            <a:r>
              <a:rPr lang="th-TH" sz="2000" spc="-60" dirty="0"/>
              <a:t>การปรับปรุงจากเวอร์ชันเดิมให้มีระบบการจัดการพลังงานแบบ</a:t>
            </a:r>
            <a:r>
              <a:rPr lang="th-TH" sz="2000" spc="-60" dirty="0" smtClean="0"/>
              <a:t>ใหม่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US" sz="2800" dirty="0"/>
              <a:t>OS X </a:t>
            </a:r>
            <a:r>
              <a:rPr lang="en-US" sz="2800" dirty="0" err="1"/>
              <a:t>Yosimite</a:t>
            </a:r>
            <a:endParaRPr lang="en-US" sz="2800" dirty="0"/>
          </a:p>
          <a:p>
            <a:pPr lvl="2"/>
            <a:r>
              <a:rPr lang="th-TH" sz="2000" dirty="0"/>
              <a:t>มีการปรับปรุงอินเตอร์</a:t>
            </a:r>
            <a:r>
              <a:rPr lang="th-TH" sz="2000" dirty="0" err="1"/>
              <a:t>เฟซ</a:t>
            </a:r>
            <a:r>
              <a:rPr lang="th-TH" sz="2000" dirty="0"/>
              <a:t>และหน้าตาไอคอนใหม่และเพิ่ม </a:t>
            </a:r>
            <a:r>
              <a:rPr lang="en-US" sz="2000" dirty="0"/>
              <a:t>dark mode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577789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4" action="ppaction://hlinksldjump"/>
              </a:rPr>
              <a:t>Return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7520" y="2133600"/>
            <a:ext cx="5280601" cy="3276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4933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ยูนิกซ์และลินุกซ์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1600200"/>
            <a:ext cx="4366651" cy="330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9302"/>
            <a:ext cx="7872413" cy="4793898"/>
          </a:xfrm>
        </p:spPr>
        <p:txBody>
          <a:bodyPr>
            <a:normAutofit fontScale="92500" lnSpcReduction="10000"/>
          </a:bodyPr>
          <a:lstStyle/>
          <a:p>
            <a:pPr marL="205740" lvl="1" indent="-205740"/>
            <a:r>
              <a:rPr lang="th-TH" sz="3500" dirty="0"/>
              <a:t>ยูนิกซ์ </a:t>
            </a:r>
            <a:r>
              <a:rPr lang="en-US" sz="3500" dirty="0"/>
              <a:t>(</a:t>
            </a:r>
            <a:r>
              <a:rPr lang="en-US" sz="3500" dirty="0" smtClean="0"/>
              <a:t>UNIX) </a:t>
            </a:r>
            <a:r>
              <a:rPr lang="th-TH" sz="3500" dirty="0">
                <a:latin typeface="Tw Cen MT" pitchFamily="34" charset="0"/>
              </a:rPr>
              <a:t>สามารถใช้งานได้กับ</a:t>
            </a:r>
          </a:p>
          <a:p>
            <a:pPr lvl="1"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3000" dirty="0"/>
              <a:t>เครื่องแม่ข่ายบนเว็บ</a:t>
            </a:r>
          </a:p>
          <a:p>
            <a:pPr lvl="1"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3000" dirty="0"/>
              <a:t>เครื่องเมนเฟรมคอมพิวเตอร์</a:t>
            </a:r>
          </a:p>
          <a:p>
            <a:pPr lvl="1"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3000" dirty="0"/>
              <a:t>เครื่องไมโครคอมพิวเตอร์</a:t>
            </a:r>
          </a:p>
          <a:p>
            <a:r>
              <a:rPr lang="th-TH" sz="3500" spc="-50" dirty="0"/>
              <a:t>ลิ</a:t>
            </a:r>
            <a:r>
              <a:rPr lang="th-TH" sz="3500" spc="-50" dirty="0" err="1"/>
              <a:t>นุกซ์</a:t>
            </a:r>
            <a:r>
              <a:rPr lang="th-TH" sz="3500" spc="-50" dirty="0"/>
              <a:t> </a:t>
            </a:r>
            <a:r>
              <a:rPr lang="en-US" sz="3500" spc="-50" dirty="0" smtClean="0"/>
              <a:t> (LINUX) </a:t>
            </a:r>
            <a:r>
              <a:rPr lang="th-TH" sz="3500" spc="-50" dirty="0" smtClean="0"/>
              <a:t>เป็น</a:t>
            </a:r>
            <a:r>
              <a:rPr lang="th-TH" sz="3500" spc="-50" dirty="0"/>
              <a:t>ระบบปฏิบัติการที่พัฒนามาจากยูนิกซ์ </a:t>
            </a:r>
            <a:endParaRPr lang="en-US" sz="3500" spc="-50" dirty="0"/>
          </a:p>
          <a:p>
            <a:pPr lvl="1"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3000" dirty="0"/>
              <a:t>เป็นอีกหนึ่งทางเลือกสำหรับผู้ที่ไม่ใช้ระบบปฏิบัติการวินโดวส์</a:t>
            </a:r>
          </a:p>
          <a:p>
            <a:pPr lvl="1"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3000" dirty="0"/>
              <a:t>เป็นฟรีแวร์แบบโอเพ่น</a:t>
            </a:r>
            <a:r>
              <a:rPr lang="th-TH" sz="3000" dirty="0" err="1"/>
              <a:t>ซอร์ส</a:t>
            </a:r>
            <a:r>
              <a:rPr lang="th-TH" sz="3000" dirty="0"/>
              <a:t> </a:t>
            </a:r>
            <a:r>
              <a:rPr lang="en-US" sz="3000" dirty="0"/>
              <a:t>(Open </a:t>
            </a:r>
            <a:r>
              <a:rPr lang="en-US" sz="3000" dirty="0" smtClean="0"/>
              <a:t>Source</a:t>
            </a:r>
            <a:r>
              <a:rPr lang="en-US" sz="3000" dirty="0"/>
              <a:t>)</a:t>
            </a:r>
          </a:p>
          <a:p>
            <a:pPr lvl="1"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3000" dirty="0"/>
              <a:t>โครมโอเอส (</a:t>
            </a:r>
            <a:r>
              <a:rPr lang="en-US" sz="3000" dirty="0"/>
              <a:t>Chrome OS</a:t>
            </a:r>
            <a:r>
              <a:rPr lang="th-TH" sz="3000" dirty="0"/>
              <a:t>) ถูกพัฒนามาจากลิ</a:t>
            </a:r>
            <a:r>
              <a:rPr lang="th-TH" sz="3000" dirty="0" err="1"/>
              <a:t>นุกซ์</a:t>
            </a:r>
            <a:r>
              <a:rPr lang="th-TH" sz="3000" dirty="0"/>
              <a:t> การทำงานส่วนใหญ่จะเน้นการทำงานแบบออนไลน์ที่มีการเชื่อมต่อกับเครือข่ายอินเตอร์เน็ตและคลาวด์</a:t>
            </a:r>
            <a:r>
              <a:rPr lang="th-TH" sz="3000" dirty="0" err="1"/>
              <a:t>คอมพิวติ้ง</a:t>
            </a:r>
            <a:endParaRPr lang="en-US" sz="3000" dirty="0"/>
          </a:p>
          <a:p>
            <a:pPr lvl="1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058400" y="577789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5" action="ppaction://hlinksldjump"/>
              </a:rPr>
              <a:t>Return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7521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เวอร์ชวล</a:t>
            </a:r>
            <a:r>
              <a:rPr lang="th-TH" dirty="0" err="1" smtClean="0"/>
              <a:t>ไลเซชั่น</a:t>
            </a:r>
            <a:r>
              <a:rPr lang="th-TH" dirty="0" smtClean="0"/>
              <a:t> </a:t>
            </a:r>
            <a:r>
              <a:rPr lang="en-US" dirty="0" smtClean="0"/>
              <a:t>(Virtualization)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76400"/>
            <a:ext cx="9695329" cy="4393883"/>
          </a:xfrm>
        </p:spPr>
        <p:txBody>
          <a:bodyPr>
            <a:normAutofit/>
          </a:bodyPr>
          <a:lstStyle/>
          <a:p>
            <a:r>
              <a:rPr lang="th-TH" dirty="0"/>
              <a:t>สามารถติดตั้งระบบปฏิบัติการหลาย ๆ ตัวบนเครื่องคอมพิวเตอร์เพียงเครื่องเดียวได้ </a:t>
            </a:r>
          </a:p>
          <a:p>
            <a:r>
              <a:rPr lang="th-TH" dirty="0" err="1"/>
              <a:t>เวอร์ชวล</a:t>
            </a:r>
            <a:r>
              <a:rPr lang="th-TH" dirty="0" err="1" smtClean="0"/>
              <a:t>ไลเซชั่น</a:t>
            </a:r>
            <a:r>
              <a:rPr lang="th-TH" dirty="0"/>
              <a:t>ซอฟต์แวร์ </a:t>
            </a:r>
            <a:r>
              <a:rPr lang="en-US" dirty="0"/>
              <a:t>(Virtualization </a:t>
            </a:r>
            <a:r>
              <a:rPr lang="en-US" dirty="0" smtClean="0"/>
              <a:t>software) </a:t>
            </a:r>
            <a:r>
              <a:rPr lang="th-TH" dirty="0" smtClean="0"/>
              <a:t>ได้แก่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US" sz="2800" dirty="0" err="1"/>
              <a:t>VMWare</a:t>
            </a:r>
            <a:endParaRPr lang="en-US" sz="2800" dirty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US" sz="2800" dirty="0" err="1"/>
              <a:t>VirtualBox</a:t>
            </a:r>
            <a:endParaRPr lang="en-US" sz="2800" dirty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US" sz="2800" dirty="0" err="1"/>
              <a:t>Xen</a:t>
            </a:r>
            <a:endParaRPr lang="en-US" sz="2800" dirty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US" sz="2800" dirty="0"/>
              <a:t>Microsoft Hyper-V</a:t>
            </a:r>
            <a:r>
              <a:rPr lang="th-TH" sz="2800" dirty="0"/>
              <a:t> ที่มาพร้อมกับวินโดวส์ </a:t>
            </a:r>
            <a:r>
              <a:rPr lang="en-US" sz="2800" dirty="0"/>
              <a:t>8 </a:t>
            </a:r>
            <a:r>
              <a:rPr lang="th-TH" sz="2800" dirty="0"/>
              <a:t>รุ่น</a:t>
            </a:r>
            <a:r>
              <a:rPr lang="th-TH" sz="2800" dirty="0" err="1"/>
              <a:t>โปร</a:t>
            </a:r>
            <a:r>
              <a:rPr lang="th-TH" sz="2800" dirty="0"/>
              <a:t> </a:t>
            </a:r>
            <a:endParaRPr lang="en-US" sz="2800" dirty="0"/>
          </a:p>
        </p:txBody>
      </p:sp>
      <p:pic>
        <p:nvPicPr>
          <p:cNvPr id="32772" name="Picture 4" descr="Virtualization Diag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8700" y="2590800"/>
            <a:ext cx="3314700" cy="334784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191000" y="58674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http://www.thedisciplinedinvestor.com/blog/2008/01/28/vmware-vmw-short/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50649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วัตถุประสงค์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52600"/>
            <a:ext cx="10363200" cy="47244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4300" b="1" dirty="0" smtClean="0"/>
              <a:t>บอก</a:t>
            </a:r>
            <a:r>
              <a:rPr lang="th-TH" sz="4300" b="1" dirty="0"/>
              <a:t>ความแตกต่างระหว่างซอฟต์แวร์ระบบกับซอฟต์แวร์ประยุกต์ได้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300" b="1" dirty="0" smtClean="0"/>
              <a:t>อธิบาย</a:t>
            </a:r>
            <a:r>
              <a:rPr lang="th-TH" sz="4300" b="1" dirty="0"/>
              <a:t>ซอฟต์แวร์ระบบทั้ง 4 ชนิดได้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300" b="1" dirty="0" smtClean="0"/>
              <a:t>อธิบาย</a:t>
            </a:r>
            <a:r>
              <a:rPr lang="th-TH" sz="4300" b="1" dirty="0"/>
              <a:t>หน้าที่พื้นฐาน ลักษณะ และประเภทของระบบปฏิบัติการได้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300" b="1" dirty="0" smtClean="0"/>
              <a:t>เปรียบเทียบ</a:t>
            </a:r>
            <a:r>
              <a:rPr lang="th-TH" sz="4300" b="1" dirty="0"/>
              <a:t>ระบบปฏิบัติการบนอุปกรณ์เคลื่อนที่ เช่น ไอโอ</a:t>
            </a:r>
            <a:r>
              <a:rPr lang="th-TH" sz="4300" b="1" dirty="0" err="1"/>
              <a:t>เอส</a:t>
            </a:r>
            <a:r>
              <a:rPr lang="th-TH" sz="4300" b="1" dirty="0"/>
              <a:t> แอน</a:t>
            </a:r>
            <a:r>
              <a:rPr lang="th-TH" sz="4300" b="1" dirty="0" err="1"/>
              <a:t>ดรอยด์</a:t>
            </a:r>
            <a:r>
              <a:rPr lang="th-TH" sz="4300" b="1" dirty="0"/>
              <a:t> และวินโดวส์</a:t>
            </a:r>
            <a:r>
              <a:rPr lang="th-TH" sz="4300" b="1" dirty="0" err="1"/>
              <a:t>โฟน</a:t>
            </a:r>
            <a:r>
              <a:rPr lang="th-TH" sz="4300" b="1" dirty="0"/>
              <a:t>ได้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300" b="1" dirty="0" smtClean="0"/>
              <a:t>เปรียบเทียบ</a:t>
            </a:r>
            <a:r>
              <a:rPr lang="th-TH" sz="4300" b="1" dirty="0"/>
              <a:t>ระบบปฏิบัติการเดสก์ท็อป เช่น วินโดวส์ แมคโอ</a:t>
            </a:r>
            <a:r>
              <a:rPr lang="th-TH" sz="4300" b="1" dirty="0" err="1"/>
              <a:t>เอส</a:t>
            </a:r>
            <a:r>
              <a:rPr lang="th-TH" sz="4300" b="1" dirty="0"/>
              <a:t> ยูนิกซ์ ลิ</a:t>
            </a:r>
            <a:r>
              <a:rPr lang="th-TH" sz="4300" b="1" dirty="0" err="1"/>
              <a:t>นุกซ์</a:t>
            </a:r>
            <a:r>
              <a:rPr lang="th-TH" sz="4300" b="1" dirty="0"/>
              <a:t> </a:t>
            </a:r>
            <a:r>
              <a:rPr lang="en-US" sz="4300" b="1" dirty="0" smtClean="0"/>
              <a:t/>
            </a:r>
            <a:br>
              <a:rPr lang="en-US" sz="4300" b="1" dirty="0" smtClean="0"/>
            </a:br>
            <a:r>
              <a:rPr lang="th-TH" sz="4300" b="1" dirty="0" smtClean="0"/>
              <a:t>และ</a:t>
            </a:r>
            <a:r>
              <a:rPr lang="th-TH" sz="4300" b="1" dirty="0" err="1"/>
              <a:t>เวอร์ชวลไลเซชั่น</a:t>
            </a:r>
            <a:r>
              <a:rPr lang="th-TH" sz="4300" b="1" dirty="0"/>
              <a:t>ได้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300" b="1" dirty="0" smtClean="0"/>
              <a:t>อธิบาย</a:t>
            </a:r>
            <a:r>
              <a:rPr lang="th-TH" sz="4300" b="1" dirty="0"/>
              <a:t>วัตถุประสงค์ของโปรแกรม</a:t>
            </a:r>
            <a:r>
              <a:rPr lang="th-TH" sz="4300" b="1" dirty="0" err="1"/>
              <a:t>ยูทิ</a:t>
            </a:r>
            <a:r>
              <a:rPr lang="th-TH" sz="4300" b="1" dirty="0"/>
              <a:t>ลิตี และชุดโปรแกรม</a:t>
            </a:r>
            <a:r>
              <a:rPr lang="th-TH" sz="4300" b="1" dirty="0" err="1"/>
              <a:t>ยูทิ</a:t>
            </a:r>
            <a:r>
              <a:rPr lang="th-TH" sz="4300" b="1" dirty="0"/>
              <a:t>ลิตีได้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300" b="1" dirty="0" smtClean="0"/>
              <a:t>บอก</a:t>
            </a:r>
            <a:r>
              <a:rPr lang="th-TH" sz="4300" b="1" dirty="0"/>
              <a:t>เกี่ยวกับโปรแกรม</a:t>
            </a:r>
            <a:r>
              <a:rPr lang="th-TH" sz="4300" b="1" dirty="0" err="1"/>
              <a:t>ยูทิ</a:t>
            </a:r>
            <a:r>
              <a:rPr lang="th-TH" sz="4300" b="1" dirty="0"/>
              <a:t>ลิตีที่จำเป็นสำหรับการใช้งานได้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300" b="1" dirty="0" smtClean="0"/>
              <a:t>อธิบาย</a:t>
            </a:r>
            <a:r>
              <a:rPr lang="th-TH" sz="4300" b="1" dirty="0"/>
              <a:t>การใช้ประโยชน์จากโปรแกรม</a:t>
            </a:r>
            <a:r>
              <a:rPr lang="th-TH" sz="4300" b="1" dirty="0" err="1"/>
              <a:t>ยูทิ</a:t>
            </a:r>
            <a:r>
              <a:rPr lang="th-TH" sz="4300" b="1" dirty="0"/>
              <a:t>ลิตีของระบบปฏิบัติการวินโดวส์ได้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300" b="1" dirty="0" smtClean="0"/>
              <a:t>อธิบาย</a:t>
            </a:r>
            <a:r>
              <a:rPr lang="th-TH" sz="4300" b="1" dirty="0"/>
              <a:t>ดี</a:t>
            </a:r>
            <a:r>
              <a:rPr lang="th-TH" sz="4300" b="1" dirty="0" err="1"/>
              <a:t>ไวซ์ไดรเวอร์</a:t>
            </a:r>
            <a:r>
              <a:rPr lang="th-TH" sz="4300" b="1" dirty="0"/>
              <a:t>ได้</a:t>
            </a:r>
            <a:endParaRPr lang="en-US" sz="4300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8289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เวอร์ชวล</a:t>
            </a:r>
            <a:r>
              <a:rPr lang="th-TH" dirty="0" err="1" smtClean="0"/>
              <a:t>ไลเซชั่น</a:t>
            </a:r>
            <a:r>
              <a:rPr lang="th-TH" dirty="0" smtClean="0"/>
              <a:t> </a:t>
            </a:r>
            <a:r>
              <a:rPr lang="en-US" dirty="0" smtClean="0"/>
              <a:t>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76400"/>
            <a:ext cx="7872413" cy="4393883"/>
          </a:xfrm>
        </p:spPr>
        <p:txBody>
          <a:bodyPr>
            <a:normAutofit/>
          </a:bodyPr>
          <a:lstStyle/>
          <a:p>
            <a:pPr algn="thaiDist"/>
            <a:r>
              <a:rPr lang="th-TH" dirty="0" smtClean="0"/>
              <a:t>สามารถ</a:t>
            </a:r>
            <a:r>
              <a:rPr lang="th-TH" dirty="0"/>
              <a:t>สร้างเครื่องเสมือน (</a:t>
            </a:r>
            <a:r>
              <a:rPr lang="en-US" dirty="0"/>
              <a:t>virtual machine) </a:t>
            </a:r>
            <a:r>
              <a:rPr lang="th-TH" dirty="0"/>
              <a:t>บนเครื่องคอมพิวเตอร์เพียงเครื่องเดียวให้สามารถทำงานได้เสมือนกับว่ามีคอมพิวเตอร์หลายๆ เครื่อง โดยมีการแยกการทำงานของระบบต่างๆ ได้อย่างเป็นอิสระต่อกัน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US" sz="2800" dirty="0"/>
              <a:t>Host OS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US" sz="2800" dirty="0"/>
              <a:t>Guest OS</a:t>
            </a:r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05" y="3153444"/>
            <a:ext cx="5581316" cy="3552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50649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 smtClean="0"/>
              <a:t>ยูทิ</a:t>
            </a:r>
            <a:r>
              <a:rPr lang="th-TH" dirty="0" smtClean="0"/>
              <a:t>ลิตี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553557"/>
            <a:ext cx="7872413" cy="4393883"/>
          </a:xfrm>
        </p:spPr>
        <p:txBody>
          <a:bodyPr>
            <a:noAutofit/>
          </a:bodyPr>
          <a:lstStyle/>
          <a:p>
            <a:r>
              <a:rPr lang="th-TH" dirty="0"/>
              <a:t>จัดเป็นโปรแกรมพิเศษที่ออกแบบมาเพื่อช่วยให้การทำงานภายในเครื่องคอมพิวเตอร์สามารถทำงานได้ง่ายและมีประสิทธิภาพมากขึ้น </a:t>
            </a:r>
            <a:r>
              <a:rPr lang="en-US" dirty="0" smtClean="0"/>
              <a:t> </a:t>
            </a:r>
          </a:p>
          <a:p>
            <a:r>
              <a:rPr lang="th-TH" dirty="0" err="1"/>
              <a:t>ยูทิ</a:t>
            </a:r>
            <a:r>
              <a:rPr lang="th-TH" dirty="0"/>
              <a:t>ลิตีที่จำเป็นสำหรับการใช้งาน ได้แก่</a:t>
            </a:r>
            <a:endParaRPr lang="en-US" dirty="0" smtClean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โปรแกรมปรับแก้ปัญหา  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โปรแกรมป้องกัน</a:t>
            </a:r>
            <a:r>
              <a:rPr lang="th-TH" sz="2800" dirty="0" err="1"/>
              <a:t>ไวรัส</a:t>
            </a:r>
            <a:endParaRPr lang="th-TH" sz="2800" dirty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โปรแกรมสำรองข้อมูล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โปรแกรมบีบอัดไฟล์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64111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 smtClean="0"/>
              <a:t>ยูทิ</a:t>
            </a:r>
            <a:r>
              <a:rPr lang="th-TH" dirty="0" smtClean="0"/>
              <a:t>ลิตีของระบบปฏิบัติการวินโดวส์ </a:t>
            </a: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84439"/>
            <a:ext cx="9508175" cy="43089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hlinkClick r:id="rId4" action="ppaction://hlinksldjump"/>
              </a:rPr>
              <a:t>File History </a:t>
            </a:r>
            <a:endParaRPr lang="en-US" dirty="0"/>
          </a:p>
          <a:p>
            <a:pPr>
              <a:defRPr/>
            </a:pPr>
            <a:r>
              <a:rPr lang="en-US" dirty="0">
                <a:hlinkClick r:id="rId5" action="ppaction://hlinksldjump"/>
              </a:rPr>
              <a:t>Disk Cleanup</a:t>
            </a:r>
            <a:endParaRPr lang="en-US" dirty="0"/>
          </a:p>
          <a:p>
            <a:pPr>
              <a:defRPr/>
            </a:pPr>
            <a:r>
              <a:rPr lang="en-US" dirty="0">
                <a:hlinkClick r:id="rId6" action="ppaction://hlinksldjump"/>
              </a:rPr>
              <a:t>Optimize </a:t>
            </a:r>
            <a:r>
              <a:rPr lang="en-US" dirty="0" smtClean="0">
                <a:hlinkClick r:id="rId6" action="ppaction://hlinksldjump"/>
              </a:rPr>
              <a:t>Drives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584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481" y="1600200"/>
            <a:ext cx="7872413" cy="2971800"/>
          </a:xfrm>
        </p:spPr>
        <p:txBody>
          <a:bodyPr>
            <a:normAutofit/>
          </a:bodyPr>
          <a:lstStyle/>
          <a:p>
            <a:r>
              <a:rPr lang="th-TH" dirty="0"/>
              <a:t>เป็นโปรแกรมยูทิลิตีที่มาแทนโปรแกรม </a:t>
            </a:r>
            <a:r>
              <a:rPr lang="en-US" dirty="0"/>
              <a:t>Backup </a:t>
            </a:r>
            <a:r>
              <a:rPr lang="th-TH" dirty="0"/>
              <a:t>และ </a:t>
            </a:r>
            <a:r>
              <a:rPr lang="en-US" dirty="0"/>
              <a:t>Restore </a:t>
            </a:r>
            <a:r>
              <a:rPr lang="th-TH" dirty="0"/>
              <a:t>ในวินโดวส์ </a:t>
            </a:r>
            <a:r>
              <a:rPr lang="th-TH" dirty="0" smtClean="0"/>
              <a:t>7</a:t>
            </a:r>
            <a:endParaRPr lang="en-US" dirty="0" smtClean="0"/>
          </a:p>
          <a:p>
            <a:r>
              <a:rPr lang="th-TH" dirty="0"/>
              <a:t>ช่วยป้องกันข้อมูลเสียหายหรือสูญหายในกรณีที่ดิสก์</a:t>
            </a:r>
            <a:r>
              <a:rPr lang="th-TH" dirty="0" smtClean="0"/>
              <a:t>เสีย</a:t>
            </a:r>
            <a:endParaRPr lang="en-US" dirty="0" smtClean="0"/>
          </a:p>
          <a:p>
            <a:r>
              <a:rPr lang="th-TH" dirty="0"/>
              <a:t>ทำการคัดลอกไฟล์ที่เก็บอยู่ในโฟลเดอร์ </a:t>
            </a:r>
            <a:r>
              <a:rPr lang="en-US" dirty="0"/>
              <a:t>libraries, contacts, favorites</a:t>
            </a:r>
            <a:r>
              <a:rPr lang="th-TH" dirty="0"/>
              <a:t> และ </a:t>
            </a:r>
            <a:r>
              <a:rPr lang="en-US" dirty="0"/>
              <a:t>desktop</a:t>
            </a:r>
            <a:r>
              <a:rPr lang="th-TH" dirty="0"/>
              <a:t> จากฮาร์ดดิสก์ไปเก็บยังหน่วยความจำสำรองอื่น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6736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History</a:t>
            </a:r>
            <a:endParaRPr lang="th-T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04" y="1676400"/>
            <a:ext cx="52292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204" y="2286000"/>
            <a:ext cx="4953996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199404" y="4191000"/>
            <a:ext cx="26670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ight Arrow 6"/>
          <p:cNvSpPr/>
          <p:nvPr/>
        </p:nvSpPr>
        <p:spPr>
          <a:xfrm>
            <a:off x="6171204" y="4343400"/>
            <a:ext cx="685800" cy="5334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47599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th-TH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2" y="1600200"/>
            <a:ext cx="6199868" cy="467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672432"/>
            <a:ext cx="4057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819400" y="4110832"/>
            <a:ext cx="37338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ight Arrow 6"/>
          <p:cNvSpPr/>
          <p:nvPr/>
        </p:nvSpPr>
        <p:spPr>
          <a:xfrm>
            <a:off x="7010400" y="4187032"/>
            <a:ext cx="685800" cy="5334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372600" y="6172200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1F497D"/>
                </a:solidFill>
                <a:hlinkClick r:id="rId5" action="ppaction://hlinksldjump"/>
              </a:rPr>
              <a:t>Return</a:t>
            </a:r>
            <a:endParaRPr lang="en-US" sz="20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69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Cleanup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743" y="1683271"/>
            <a:ext cx="9508175" cy="2812529"/>
          </a:xfrm>
        </p:spPr>
        <p:txBody>
          <a:bodyPr>
            <a:noAutofit/>
          </a:bodyPr>
          <a:lstStyle/>
          <a:p>
            <a:r>
              <a:rPr lang="th-TH" dirty="0" smtClean="0"/>
              <a:t>กำจัด</a:t>
            </a:r>
            <a:r>
              <a:rPr lang="th-TH" dirty="0"/>
              <a:t>ไฟล์ที่ไม่จำเป็นทิ้งไปจากเครื่องคอมพิวเตอร์ </a:t>
            </a:r>
            <a:r>
              <a:rPr lang="th-TH" dirty="0" smtClean="0"/>
              <a:t>เช่น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ไฟล์ที่เกิดจากการยกเลิกการติดตั้งโปรแกรม (</a:t>
            </a:r>
            <a:r>
              <a:rPr lang="en-US" sz="2800" dirty="0"/>
              <a:t>uninstall) </a:t>
            </a:r>
            <a:r>
              <a:rPr lang="th-TH" sz="2800" dirty="0"/>
              <a:t>ที่ไม่สมบูรณ์ 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ไฟล์ต่างๆ ที่ถูกบันทึกไว้ในฮาร์ดดิสก์ขณะที่ท่องเว็บ</a:t>
            </a:r>
          </a:p>
          <a:p>
            <a:r>
              <a:rPr lang="th-TH" dirty="0" smtClean="0"/>
              <a:t>ทำ</a:t>
            </a:r>
            <a:r>
              <a:rPr lang="th-TH" dirty="0"/>
              <a:t>ให้ฮาร์ดดิสก์มีเนื้อที่ว่างเพิ่มขึ้น และช่วยเพิ่มประสิทธิภาพการทำงานของระบบให้ทำงานเร็วขึ้น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4763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09600" y="6096000"/>
            <a:ext cx="5961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ดัดแปลงจาก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http://www.windows8.in.th/disk-cleanup/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8" name="Picture 4" descr="windows8inth-disk-cleanup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" y="1519535"/>
            <a:ext cx="540192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ndows8inth-disk-cleanup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80" y="3424535"/>
            <a:ext cx="59055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indows8inth-disk-cleanup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0" y="986135"/>
            <a:ext cx="370522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dows8inth-disk-cleanup-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5" y="2057400"/>
            <a:ext cx="334327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011680" y="2891135"/>
            <a:ext cx="273344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1.เลือก</a:t>
            </a:r>
            <a:r>
              <a:rPr lang="th-TH" sz="2400" b="1" dirty="0" err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ไดรว์</a:t>
            </a:r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ที่ต้องการลบข้อมูล</a:t>
            </a:r>
            <a:endParaRPr lang="en-US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470372" y="4639270"/>
            <a:ext cx="180850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2. คลิกปุ่ม </a:t>
            </a:r>
            <a:r>
              <a:rPr lang="en-US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Cleanup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324600" y="5481935"/>
            <a:ext cx="386035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3.เลือกรายการไฟล์ที่ต้องลบ แล้วคลิกปุ่ม </a:t>
            </a:r>
            <a:r>
              <a:rPr lang="en-US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OK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315618" y="3505200"/>
            <a:ext cx="387638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4. คลิกปุ่ม </a:t>
            </a:r>
            <a:r>
              <a:rPr lang="en-US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Delete Files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เพื่อเริ่มต้นการทำงาน</a:t>
            </a:r>
            <a:endParaRPr lang="en-US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ชื่อเรื่อง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ขั้นตอนการทำ </a:t>
            </a:r>
            <a:r>
              <a:rPr lang="en-US" dirty="0"/>
              <a:t>Disk Cleanup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983480" y="3957935"/>
            <a:ext cx="5334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 Box 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0668000" y="6019800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1F497D"/>
                </a:solidFill>
                <a:hlinkClick r:id="rId7" action="ppaction://hlinksldjump"/>
              </a:rPr>
              <a:t>Return</a:t>
            </a:r>
            <a:endParaRPr lang="en-US" sz="20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42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2006" y="1795107"/>
            <a:ext cx="4257594" cy="2754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Drives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471" y="1630275"/>
            <a:ext cx="6875929" cy="4618125"/>
          </a:xfrm>
        </p:spPr>
        <p:txBody>
          <a:bodyPr>
            <a:noAutofit/>
          </a:bodyPr>
          <a:lstStyle/>
          <a:p>
            <a:r>
              <a:rPr lang="th-TH" dirty="0"/>
              <a:t>เป็นโปรแกรม</a:t>
            </a:r>
            <a:r>
              <a:rPr lang="th-TH" dirty="0" err="1"/>
              <a:t>ยูทิ</a:t>
            </a:r>
            <a:r>
              <a:rPr lang="th-TH" dirty="0"/>
              <a:t>ลิตีที่มาแทนโปรแกรม </a:t>
            </a:r>
            <a:r>
              <a:rPr lang="en-US" dirty="0"/>
              <a:t>Disk Defragmenter</a:t>
            </a:r>
            <a:r>
              <a:rPr lang="th-TH" dirty="0"/>
              <a:t> ในวินโดวส์ 7</a:t>
            </a:r>
          </a:p>
          <a:p>
            <a:r>
              <a:rPr lang="th-TH" dirty="0" smtClean="0"/>
              <a:t>การ</a:t>
            </a:r>
            <a:r>
              <a:rPr lang="th-TH" dirty="0"/>
              <a:t>จัดเก็บและการจัดการโครงสร้างของไฟล์จะกระทำบนแทร็คและเซกเตอร์ของดิสก์</a:t>
            </a:r>
            <a:endParaRPr lang="en-US" dirty="0" smtClean="0"/>
          </a:p>
          <a:p>
            <a:r>
              <a:rPr lang="th-TH" dirty="0" smtClean="0"/>
              <a:t>กำจัด </a:t>
            </a:r>
            <a:r>
              <a:rPr lang="en-US" dirty="0" smtClean="0"/>
              <a:t>fragment</a:t>
            </a:r>
            <a:r>
              <a:rPr lang="th-TH" dirty="0" smtClean="0"/>
              <a:t> ที่</a:t>
            </a:r>
            <a:r>
              <a:rPr lang="th-TH" dirty="0"/>
              <a:t>ไม่จำเป็นทิ้งไปจากเครื่องคอมพิวเตอร์</a:t>
            </a:r>
            <a:endParaRPr lang="en-US" dirty="0" smtClean="0"/>
          </a:p>
          <a:p>
            <a:r>
              <a:rPr lang="th-TH" dirty="0"/>
              <a:t>จัดระเบียบเนื้อที่ว่า</a:t>
            </a:r>
            <a:r>
              <a:rPr lang="th-TH" dirty="0" err="1"/>
              <a:t>งบน</a:t>
            </a:r>
            <a:r>
              <a:rPr lang="th-TH" dirty="0"/>
              <a:t>ดิสก์ให้อยู่บนเนื้อที่ที่ต่อเนื่องกันเพื่อเพิ่มประสิทธิภาพในการใช้งาน</a:t>
            </a:r>
          </a:p>
          <a:p>
            <a:r>
              <a:rPr lang="th-TH" dirty="0"/>
              <a:t>ช่วยให้การอ่านและบันทึกข้อมูลทำได้เร็วขึ้น</a:t>
            </a:r>
            <a:endParaRPr lang="en-US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5450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Drives 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68103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รูปภาพ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8600" y="3657600"/>
            <a:ext cx="4191000" cy="2819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257800" y="4800600"/>
            <a:ext cx="1676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ight Arrow 6"/>
          <p:cNvSpPr/>
          <p:nvPr/>
        </p:nvSpPr>
        <p:spPr>
          <a:xfrm>
            <a:off x="7086600" y="4800600"/>
            <a:ext cx="685800" cy="5334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668000" y="2743200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1F497D"/>
                </a:solidFill>
                <a:hlinkClick r:id="rId5" action="ppaction://hlinksldjump"/>
              </a:rPr>
              <a:t>Return</a:t>
            </a:r>
            <a:endParaRPr lang="en-US" sz="20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097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บทนำ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563" y="1600200"/>
            <a:ext cx="7872413" cy="4393883"/>
          </a:xfrm>
        </p:spPr>
        <p:txBody>
          <a:bodyPr>
            <a:normAutofit/>
          </a:bodyPr>
          <a:lstStyle/>
          <a:p>
            <a:r>
              <a:rPr lang="th-TH" b="1" dirty="0"/>
              <a:t>คอมพิวเตอร์ถูกนำมาใช้งานอย่างแพร่หลายในชีวิตและคาดว่า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th-TH" b="1" dirty="0"/>
              <a:t>ซอฟต์แวร์ระบบเป็นโปรแกรมสำคัญที่ทำงานอยู่เบื้องหลังการทำงานของคอมพิวเตอร์ และช่วยให้การใช้งานคอมพิวเตอร์ทำได้ง่ายและมีประสิทธิภาพเพิ่มมากขึ้น 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Zouharis\Documents\Laurie\McGraw Hill Computing Essentials 2013\CE_2013_ArtFiles\ole16821_ch05\ole16821_p05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067040"/>
            <a:ext cx="2286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2438400"/>
            <a:ext cx="613501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คอมพิวเตอร์จะมีอยู่ทุกเมื่อที่เราต้องการ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”</a:t>
            </a:r>
            <a:endParaRPr lang="th-TH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1493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ชุดโปรแกรม</a:t>
            </a:r>
            <a:r>
              <a:rPr lang="th-TH" dirty="0" err="1" smtClean="0"/>
              <a:t>ยูทิ</a:t>
            </a:r>
            <a:r>
              <a:rPr lang="th-TH" dirty="0" smtClean="0"/>
              <a:t>ลิตี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27507"/>
            <a:ext cx="7872413" cy="4393883"/>
          </a:xfrm>
        </p:spPr>
        <p:txBody>
          <a:bodyPr/>
          <a:lstStyle/>
          <a:p>
            <a:r>
              <a:rPr lang="th-TH" dirty="0"/>
              <a:t>เป็นการรวมโปรแกรม</a:t>
            </a:r>
            <a:r>
              <a:rPr lang="th-TH" dirty="0" err="1"/>
              <a:t>ยูทิ</a:t>
            </a:r>
            <a:r>
              <a:rPr lang="th-TH" dirty="0"/>
              <a:t>ลิตีหลายๆ โปรแกรมเข้าไว้เป็นชุดเดียวกัน</a:t>
            </a:r>
          </a:p>
          <a:p>
            <a:r>
              <a:rPr lang="th-TH" dirty="0"/>
              <a:t>ประหยัดค่าใช้จ่ายมากกว่าการแยกซื้อแต่ละตัว</a:t>
            </a:r>
          </a:p>
          <a:p>
            <a:r>
              <a:rPr lang="th-TH" dirty="0"/>
              <a:t>โปรแกรมที่นิยมใช้ </a:t>
            </a:r>
            <a:r>
              <a:rPr lang="th-TH" dirty="0" smtClean="0"/>
              <a:t>ได้แก่</a:t>
            </a:r>
            <a:endParaRPr lang="en-US" dirty="0" smtClean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US" sz="2800" dirty="0"/>
              <a:t>Bit Defender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US" sz="2800" dirty="0"/>
              <a:t>Norton Utilities 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US" sz="2800" dirty="0"/>
              <a:t>ZoneAlarm</a:t>
            </a:r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26740"/>
            <a:ext cx="5267682" cy="3450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84801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ดี</a:t>
            </a:r>
            <a:r>
              <a:rPr lang="th-TH" dirty="0" err="1" smtClean="0"/>
              <a:t>ไวซ์ไดรเวอร์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676400"/>
            <a:ext cx="6629400" cy="4571999"/>
          </a:xfrm>
        </p:spPr>
        <p:txBody>
          <a:bodyPr>
            <a:normAutofit fontScale="92500" lnSpcReduction="20000"/>
          </a:bodyPr>
          <a:lstStyle/>
          <a:p>
            <a:r>
              <a:rPr lang="th-TH" dirty="0"/>
              <a:t>ทำให้อุปกรณ์คอมพิวเตอร์สามารถติดต่อกับระบบคอมพิวเตอร์ได้ </a:t>
            </a:r>
          </a:p>
          <a:p>
            <a:r>
              <a:rPr lang="th-TH" dirty="0"/>
              <a:t>เมื่อคอมพิวเตอร์เริ่มทำงาน ระบบปฏิบัติการจะโหลดดี</a:t>
            </a:r>
            <a:r>
              <a:rPr lang="th-TH" dirty="0" err="1"/>
              <a:t>ไวซ์ไดรเวอร์</a:t>
            </a:r>
            <a:r>
              <a:rPr lang="th-TH" dirty="0"/>
              <a:t>ทุกตัวลงสู่หน่วยความจำ</a:t>
            </a:r>
          </a:p>
          <a:p>
            <a:r>
              <a:rPr lang="th-TH" dirty="0"/>
              <a:t>หากมีการติดตั้งอุปกรณ์ใหม่ในระบบคอมพิวเตอร์ จะต้องทำการ</a:t>
            </a:r>
            <a:r>
              <a:rPr lang="th-TH" dirty="0" smtClean="0"/>
              <a:t>ติดตั้งดี</a:t>
            </a:r>
            <a:r>
              <a:rPr lang="th-TH" dirty="0" err="1"/>
              <a:t>ไวซ์ไดรเวอร์</a:t>
            </a:r>
            <a:r>
              <a:rPr lang="th-TH" dirty="0"/>
              <a:t>ของอุปกรณ์ดังกล่าวก่อนการใช้งาน</a:t>
            </a:r>
          </a:p>
          <a:p>
            <a:r>
              <a:rPr lang="th-TH" dirty="0"/>
              <a:t>ระบบปฏิบัติการวินโดวส์ได้จัดเตรียมดี</a:t>
            </a:r>
            <a:r>
              <a:rPr lang="th-TH" dirty="0" err="1"/>
              <a:t>ไวซ์ไดรเวอร์</a:t>
            </a:r>
            <a:r>
              <a:rPr lang="th-TH" dirty="0"/>
              <a:t>ต่างๆ ไว้ในซอฟต์แวร์ระบบ</a:t>
            </a:r>
          </a:p>
          <a:p>
            <a:r>
              <a:rPr lang="th-TH" dirty="0"/>
              <a:t>อาจต้องทำการอัพเดท</a:t>
            </a:r>
            <a:r>
              <a:rPr lang="th-TH" dirty="0" err="1"/>
              <a:t>ไดรเวอร์</a:t>
            </a:r>
            <a:r>
              <a:rPr lang="th-TH" dirty="0"/>
              <a:t> หากเครื่องคอมพิวเตอร์มีการทำงานที่ไม่ถูกต้อง</a:t>
            </a:r>
            <a:endParaRPr lang="en-US" dirty="0" smtClean="0"/>
          </a:p>
          <a:p>
            <a:endParaRPr lang="en-US" sz="2800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7772400" y="2895600"/>
            <a:ext cx="1381125" cy="3587750"/>
            <a:chOff x="4173" y="1083"/>
            <a:chExt cx="1153" cy="2713"/>
          </a:xfrm>
        </p:grpSpPr>
        <p:pic>
          <p:nvPicPr>
            <p:cNvPr id="9" name="Picture 5" descr="ywwmzsyh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7" y="1083"/>
              <a:ext cx="1147" cy="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yc44aqv_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22" y="2832"/>
              <a:ext cx="1056" cy="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d1yorbvs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73" y="2112"/>
              <a:ext cx="1153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1038225"/>
            <a:ext cx="299085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63560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Windows Update</a:t>
            </a:r>
            <a:endParaRPr lang="th-TH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4" y="1459104"/>
            <a:ext cx="6555466" cy="2350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438400"/>
            <a:ext cx="5235575" cy="4030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3992880" y="2529840"/>
            <a:ext cx="153924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5562600" y="2514600"/>
            <a:ext cx="784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กดปุ่ม</a:t>
            </a:r>
            <a:endParaRPr lang="th-TH" sz="28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96200" y="182880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การตั้งค่าการอัพเดท</a:t>
            </a:r>
            <a:endParaRPr lang="th-TH" sz="28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dirty="0" smtClean="0"/>
              <a:t>การทำให้ไอทีทำงานให้คุณ</a:t>
            </a:r>
            <a:r>
              <a:rPr lang="en-US" dirty="0" smtClean="0"/>
              <a:t> </a:t>
            </a:r>
            <a:r>
              <a:rPr lang="en-US" dirty="0"/>
              <a:t>– Windows Task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481" y="1603914"/>
            <a:ext cx="5051719" cy="4393883"/>
          </a:xfrm>
        </p:spPr>
        <p:txBody>
          <a:bodyPr>
            <a:normAutofit/>
          </a:bodyPr>
          <a:lstStyle/>
          <a:p>
            <a:r>
              <a:rPr lang="th-TH" dirty="0"/>
              <a:t>คุณเคยเปิดใช้งานโปรแกรมแล้วโปรแกรมนั้นหยุดทำงาน และไม่มีการตอบสนองใดๆ หรือไม่ ? คุณทำอย่างไร ?</a:t>
            </a:r>
            <a:endParaRPr lang="en-US" dirty="0" smtClean="0"/>
          </a:p>
          <a:p>
            <a:r>
              <a:rPr lang="en-US" dirty="0" smtClean="0"/>
              <a:t>Windows Task Manager </a:t>
            </a:r>
            <a:r>
              <a:rPr lang="th-TH" dirty="0" smtClean="0"/>
              <a:t>ถูก</a:t>
            </a:r>
            <a:r>
              <a:rPr lang="th-TH" dirty="0"/>
              <a:t>ออกแบบมาเพื่อช่วยจัดการกับปัญหาในการดำเนินงานของโปรแกรมที่เปิดใช้งานอยู่ และช่วยให้การทำงานของคอมพิวเตอร์มีประสิทธิภาพยิ่งขึ้น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รูปภาพ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05600" y="1800225"/>
            <a:ext cx="5274310" cy="4676775"/>
          </a:xfrm>
          <a:prstGeom prst="rect">
            <a:avLst/>
          </a:prstGeom>
        </p:spPr>
      </p:pic>
      <p:sp>
        <p:nvSpPr>
          <p:cNvPr id="11" name="สี่เหลี่ยมผืนผ้า 5"/>
          <p:cNvSpPr/>
          <p:nvPr/>
        </p:nvSpPr>
        <p:spPr>
          <a:xfrm>
            <a:off x="8839200" y="1351300"/>
            <a:ext cx="1149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Processes</a:t>
            </a:r>
            <a:endParaRPr lang="en-US" sz="28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6558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การทำให้ไอทีทำงานให้คุณ</a:t>
            </a:r>
            <a:r>
              <a:rPr lang="en-US" dirty="0" smtClean="0"/>
              <a:t> – Windows Task Manager </a:t>
            </a:r>
            <a:r>
              <a:rPr lang="th-TH" dirty="0" smtClean="0"/>
              <a:t>(ต่อ)</a:t>
            </a:r>
            <a:endParaRPr lang="th-TH" dirty="0"/>
          </a:p>
        </p:txBody>
      </p:sp>
      <p:pic>
        <p:nvPicPr>
          <p:cNvPr id="7" name="รูปภาพ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828800"/>
            <a:ext cx="5274310" cy="4524375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2438400" y="1381780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Performance</a:t>
            </a:r>
            <a:endParaRPr lang="en-US" sz="28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รูปภาพ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1828800"/>
            <a:ext cx="5486400" cy="4524608"/>
          </a:xfrm>
          <a:prstGeom prst="rect">
            <a:avLst/>
          </a:prstGeom>
        </p:spPr>
      </p:pic>
      <p:sp>
        <p:nvSpPr>
          <p:cNvPr id="10" name="สี่เหลี่ยมผืนผ้า 7"/>
          <p:cNvSpPr/>
          <p:nvPr/>
        </p:nvSpPr>
        <p:spPr>
          <a:xfrm>
            <a:off x="8153400" y="1371600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App history</a:t>
            </a:r>
            <a:endParaRPr lang="en-US" sz="28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6990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อาชีพที่เกี่ยวข้องกับไอที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204" y="1752600"/>
            <a:ext cx="7872413" cy="43938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dirty="0"/>
              <a:t>นักคอมพิวเตอร์</a:t>
            </a:r>
            <a:r>
              <a:rPr lang="th-TH" dirty="0" err="1"/>
              <a:t>ซัพ</a:t>
            </a:r>
            <a:r>
              <a:rPr lang="th-TH" dirty="0"/>
              <a:t>พอร์ต </a:t>
            </a:r>
            <a:r>
              <a:rPr lang="th-TH" dirty="0" smtClean="0"/>
              <a:t>มีหน้าที่</a:t>
            </a:r>
            <a:r>
              <a:rPr lang="th-TH" dirty="0"/>
              <a:t>และ</a:t>
            </a:r>
            <a:r>
              <a:rPr lang="th-TH" dirty="0" smtClean="0"/>
              <a:t>คุณลักษณะดังนี้</a:t>
            </a:r>
          </a:p>
          <a:p>
            <a:r>
              <a:rPr lang="th-TH" dirty="0" smtClean="0"/>
              <a:t>ให้</a:t>
            </a:r>
            <a:r>
              <a:rPr lang="th-TH" dirty="0"/>
              <a:t>คำปรึกษาด้านเทคนิคให้แก่ลูกค้าและผู้ใช้</a:t>
            </a:r>
            <a:r>
              <a:rPr lang="th-TH" dirty="0" smtClean="0"/>
              <a:t>อื่นๆ</a:t>
            </a:r>
            <a:endParaRPr lang="en-US" dirty="0" smtClean="0"/>
          </a:p>
          <a:p>
            <a:r>
              <a:rPr lang="th-TH" dirty="0"/>
              <a:t>แก้ไขปัญหาเครือข่ายโดยทั่วไป และใช้โปรแกรมปรับแก้ปัญหาเพื่อวินิจฉัยปัญหา</a:t>
            </a:r>
            <a:endParaRPr lang="en-US" dirty="0" smtClean="0"/>
          </a:p>
          <a:p>
            <a:r>
              <a:rPr lang="th-TH" dirty="0"/>
              <a:t>ผู้ว่าจ้างจะคัดเลือกนักคอมพิวเตอร์ซัพพอร์ตจากผู้ที่สำเร็จการศึกษาในระดับปริญญา</a:t>
            </a:r>
            <a:r>
              <a:rPr lang="th-TH" dirty="0" smtClean="0"/>
              <a:t>ตรี ที่มี</a:t>
            </a:r>
            <a:r>
              <a:rPr lang="th-TH" dirty="0"/>
              <a:t>ความสามารถในการคิดวิเคราะห์ และสามารถปฏิบัติงานร่วมกับผู้อื่นได้ดี</a:t>
            </a:r>
            <a:endParaRPr lang="en-US" dirty="0" smtClean="0"/>
          </a:p>
          <a:p>
            <a:r>
              <a:rPr lang="th-TH" dirty="0"/>
              <a:t>มีรายได้ต่อปีประมาณ </a:t>
            </a:r>
            <a:r>
              <a:rPr lang="en-US" dirty="0"/>
              <a:t>$31,000 </a:t>
            </a:r>
            <a:r>
              <a:rPr lang="th-TH" dirty="0"/>
              <a:t>ถึง </a:t>
            </a:r>
            <a:r>
              <a:rPr lang="en-US" dirty="0"/>
              <a:t>$</a:t>
            </a:r>
            <a:r>
              <a:rPr lang="en-US" dirty="0" smtClean="0"/>
              <a:t>58,000</a:t>
            </a:r>
          </a:p>
          <a:p>
            <a:endParaRPr lang="en-US" dirty="0"/>
          </a:p>
        </p:txBody>
      </p:sp>
      <p:pic>
        <p:nvPicPr>
          <p:cNvPr id="8" name="Picture 5" descr="C:\Users\Glen\Documents\McGraw-Hill\OLeary-CE2012\ART\ole16805_ch05\ole16805_cut05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819400"/>
            <a:ext cx="2377440" cy="275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4630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dirty="0" smtClean="0"/>
              <a:t>มองไปในอนาคต</a:t>
            </a:r>
            <a:r>
              <a:rPr lang="en-US" dirty="0" smtClean="0"/>
              <a:t> - </a:t>
            </a:r>
            <a:r>
              <a:rPr lang="en-US" dirty="0"/>
              <a:t>IBM's Aware Supercomputer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743" y="1677119"/>
            <a:ext cx="7872413" cy="4393883"/>
          </a:xfrm>
        </p:spPr>
        <p:txBody>
          <a:bodyPr>
            <a:noAutofit/>
          </a:bodyPr>
          <a:lstStyle/>
          <a:p>
            <a:r>
              <a:rPr lang="th-TH" dirty="0"/>
              <a:t>บริษัทไอบีเอ็มพัฒนาเครื่องเซิร์ฟเวอร์ โดยใช้ชื่อโครงการว่า </a:t>
            </a:r>
            <a:r>
              <a:rPr lang="en-US" dirty="0"/>
              <a:t>Autonomic Computing Initiative (ACI) </a:t>
            </a:r>
            <a:endParaRPr lang="en-US" dirty="0" smtClean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สามารถทำงานได้โดยรับคำสั่งสั้นๆ จากมนุษย์ และสามารถทำงานได้เองจนครบกระบวนการ โดยไม่จำเป็นต้องมีคำสั่งให้ทำงานในทุกขั้นตอน </a:t>
            </a:r>
            <a:endParaRPr lang="en-US" sz="2800" dirty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เป็นระบบอัตโนมัติที่สามารถซ่อมตนเองได้ </a:t>
            </a:r>
            <a:endParaRPr lang="en-US" sz="2800" dirty="0"/>
          </a:p>
          <a:p>
            <a:r>
              <a:rPr lang="th-TH" dirty="0" smtClean="0"/>
              <a:t>เซิร์ฟเวอร์ที่บำรุงรักษาตนเอง</a:t>
            </a:r>
            <a:endParaRPr lang="en-US" dirty="0" smtClean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การซ่อมแซมตนเอง 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การอัพเดทตนเอง 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การป้องกันระบบเซิร์ฟเวอร์ด้วยตนเอง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67276" y="3657600"/>
            <a:ext cx="4176750" cy="28502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52020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คำถามปลายเปิด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905000"/>
            <a:ext cx="10304929" cy="45720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2800" dirty="0" smtClean="0"/>
              <a:t>อธิบาย</a:t>
            </a:r>
            <a:r>
              <a:rPr lang="th-TH" sz="2800" dirty="0"/>
              <a:t>เกี่ยวกับซอฟต์แวร์ระบบทั้ง 4 โปรแกรม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 smtClean="0"/>
              <a:t>อธิบาย</a:t>
            </a:r>
            <a:r>
              <a:rPr lang="th-TH" sz="2800" dirty="0"/>
              <a:t>ความหมายของระบบปฏิบัติการ หน้าที่พื้นฐาน และประเภทของระบบปฏิบัติการทั้ง 3 ประเภท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spc="-60" dirty="0" smtClean="0"/>
              <a:t>ระบบปฏิบัติการ</a:t>
            </a:r>
            <a:r>
              <a:rPr lang="th-TH" sz="2800" spc="-60" dirty="0"/>
              <a:t>บนอุปกรณ์เคลื่อนที่คืออะไร อธิบายระบบปฏิบัติการบนอุปกรณ์เคลื่อนที่ที่ได้รับความนิยม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 smtClean="0"/>
              <a:t>ระบบปฏิบัติการ</a:t>
            </a:r>
            <a:r>
              <a:rPr lang="th-TH" sz="2800" dirty="0"/>
              <a:t>เดสก์ท็อปคืออะไร ให้เปรียบเทียบระบบปฏิบัติการวินโดวส์ แมคโอ</a:t>
            </a:r>
            <a:r>
              <a:rPr lang="th-TH" sz="2800" dirty="0" err="1"/>
              <a:t>เอส</a:t>
            </a:r>
            <a:r>
              <a:rPr lang="th-TH" sz="2800" dirty="0"/>
              <a:t> ยูนิกซ์ ลิ</a:t>
            </a:r>
            <a:r>
              <a:rPr lang="th-TH" sz="2800" dirty="0" err="1"/>
              <a:t>นุกซ์</a:t>
            </a:r>
            <a:r>
              <a:rPr lang="th-TH" sz="2800" dirty="0"/>
              <a:t> และโครมโอ</a:t>
            </a:r>
            <a:r>
              <a:rPr lang="th-TH" sz="2800" dirty="0" err="1"/>
              <a:t>เอส</a:t>
            </a:r>
            <a:r>
              <a:rPr lang="th-TH" sz="2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 smtClean="0"/>
              <a:t>อภิปราย</a:t>
            </a:r>
            <a:r>
              <a:rPr lang="th-TH" sz="2800" dirty="0" err="1"/>
              <a:t>เกี่ยวกับเวอร์ชวลไลเซชั่น</a:t>
            </a:r>
            <a:endParaRPr lang="th-TH" sz="2800" dirty="0"/>
          </a:p>
          <a:p>
            <a:pPr marL="457200" indent="-457200">
              <a:buFont typeface="+mj-lt"/>
              <a:buAutoNum type="arabicPeriod"/>
            </a:pPr>
            <a:r>
              <a:rPr lang="th-TH" sz="2800" dirty="0" smtClean="0"/>
              <a:t>อภิปรายเกี่ยวกับโปรแกรม</a:t>
            </a:r>
            <a:r>
              <a:rPr lang="th-TH" sz="2800" dirty="0" err="1" smtClean="0"/>
              <a:t>ยูทิ</a:t>
            </a:r>
            <a:r>
              <a:rPr lang="th-TH" sz="2800" dirty="0" smtClean="0"/>
              <a:t>ลิตี โปรแกรม</a:t>
            </a:r>
            <a:r>
              <a:rPr lang="th-TH" sz="2800" dirty="0" err="1" smtClean="0"/>
              <a:t>ยูทิ</a:t>
            </a:r>
            <a:r>
              <a:rPr lang="th-TH" sz="2800" dirty="0" smtClean="0"/>
              <a:t>ลิตีที่จำเป็นสำหรับการใช้งาน และชุดโปรแกรม</a:t>
            </a:r>
            <a:r>
              <a:rPr lang="th-TH" sz="2800" dirty="0" err="1" smtClean="0"/>
              <a:t>ยูทิ</a:t>
            </a:r>
            <a:r>
              <a:rPr lang="th-TH" sz="2800" dirty="0" smtClean="0"/>
              <a:t>ลิตี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 smtClean="0"/>
              <a:t>อธิบายหน้าที่ของ</a:t>
            </a:r>
            <a:r>
              <a:rPr lang="th-TH" sz="2800" dirty="0" err="1" smtClean="0"/>
              <a:t>ไดรเวอร์</a:t>
            </a:r>
            <a:r>
              <a:rPr lang="th-TH" sz="2800" dirty="0" smtClean="0"/>
              <a:t> การทำงานของวิ</a:t>
            </a:r>
            <a:r>
              <a:rPr lang="th-TH" sz="2800" dirty="0" err="1" smtClean="0"/>
              <a:t>ซาร์ต</a:t>
            </a:r>
            <a:r>
              <a:rPr lang="th-TH" sz="2800" dirty="0" smtClean="0"/>
              <a:t>ที่มีชื่อว่า </a:t>
            </a:r>
            <a:r>
              <a:rPr lang="en-US" sz="2800" dirty="0" smtClean="0"/>
              <a:t>Add a Device Wizard </a:t>
            </a:r>
            <a:r>
              <a:rPr lang="th-TH" sz="2800" dirty="0" smtClean="0"/>
              <a:t>และการอัพเดต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th-TH" sz="2800" smtClean="0"/>
              <a:t>ไดร</a:t>
            </a:r>
            <a:r>
              <a:rPr lang="th-TH" sz="2800" dirty="0" err="1" smtClean="0"/>
              <a:t>เวอร์</a:t>
            </a:r>
            <a:r>
              <a:rPr lang="th-TH" sz="2800" dirty="0" smtClean="0"/>
              <a:t>โดยใช้ </a:t>
            </a:r>
            <a:r>
              <a:rPr lang="en-US" sz="2800" dirty="0" smtClean="0"/>
              <a:t>Windows Update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6157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4" cstate="print"/>
          <a:srcRect l="15069" t="18838" r="7335" b="15430"/>
          <a:stretch/>
        </p:blipFill>
        <p:spPr bwMode="auto">
          <a:xfrm>
            <a:off x="5867400" y="1676400"/>
            <a:ext cx="5334000" cy="358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969" y="1600200"/>
            <a:ext cx="6214431" cy="439388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b="1" dirty="0"/>
              <a:t>ใช้ควบคุมรายละเอียดทางด้านเทคนิค</a:t>
            </a:r>
          </a:p>
          <a:p>
            <a:pPr>
              <a:defRPr/>
            </a:pPr>
            <a:r>
              <a:rPr lang="th-TH" b="1" dirty="0"/>
              <a:t>ประกอบด้วย กลุ่มโปรแกรม 4 ประเภท ได้แก่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ระบบปฏิบัติการ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 err="1"/>
              <a:t>ยูทิ</a:t>
            </a:r>
            <a:r>
              <a:rPr lang="th-TH" sz="2800" dirty="0"/>
              <a:t>ลิตี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ดี</a:t>
            </a:r>
            <a:r>
              <a:rPr lang="th-TH" sz="2800" dirty="0" err="1"/>
              <a:t>ไวซ์ไดรเวอร์</a:t>
            </a:r>
            <a:endParaRPr lang="th-TH" sz="2800" dirty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ตัวแปลภาษา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144"/>
            <a:ext cx="8274334" cy="1143000"/>
          </a:xfrm>
        </p:spPr>
        <p:txBody>
          <a:bodyPr>
            <a:normAutofit/>
          </a:bodyPr>
          <a:lstStyle/>
          <a:p>
            <a:r>
              <a:rPr lang="th-TH" dirty="0" smtClean="0"/>
              <a:t>ซอฟต์แวร์ระบบ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0306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ระบบปฏิบัติการ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8018929" cy="4393883"/>
          </a:xfrm>
        </p:spPr>
        <p:txBody>
          <a:bodyPr>
            <a:normAutofit fontScale="92500" lnSpcReduction="10000"/>
          </a:bodyPr>
          <a:lstStyle/>
          <a:p>
            <a:r>
              <a:rPr lang="th-TH" sz="3500" dirty="0"/>
              <a:t>เป็นกลุ่มของโปรแกรมที่ใช้ควบคุมรายละเอียดทางด้านเทคนิค</a:t>
            </a:r>
          </a:p>
          <a:p>
            <a:pPr lvl="1"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3000" dirty="0"/>
              <a:t>จัดการกับทรัพยากรคอมพิวเตอร์</a:t>
            </a:r>
          </a:p>
          <a:p>
            <a:pPr lvl="1"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3000" dirty="0"/>
              <a:t>จัดเตรียมส่วนติดต่อกับผู้ใช้</a:t>
            </a:r>
          </a:p>
          <a:p>
            <a:pPr lvl="1"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3000" dirty="0"/>
              <a:t>ดำเนินงานกับซอฟต์แวร์ประยุกต์</a:t>
            </a:r>
            <a:endParaRPr lang="en-US" sz="3000" dirty="0"/>
          </a:p>
          <a:p>
            <a:r>
              <a:rPr lang="th-TH" sz="3500" dirty="0" smtClean="0"/>
              <a:t>ตัวอย่าง</a:t>
            </a:r>
            <a:r>
              <a:rPr lang="en-US" sz="3500" dirty="0" smtClean="0"/>
              <a:t> </a:t>
            </a:r>
            <a:r>
              <a:rPr lang="en-US" dirty="0" smtClean="0"/>
              <a:t> </a:t>
            </a:r>
          </a:p>
          <a:p>
            <a:pPr lvl="1"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3000" dirty="0" smtClean="0"/>
              <a:t>วินโดวส์ </a:t>
            </a:r>
            <a:r>
              <a:rPr lang="en-US" sz="3000" dirty="0" smtClean="0"/>
              <a:t>8</a:t>
            </a:r>
            <a:r>
              <a:rPr lang="th-TH" sz="3000" dirty="0" smtClean="0"/>
              <a:t> (</a:t>
            </a:r>
            <a:r>
              <a:rPr lang="en-US" sz="3000" dirty="0"/>
              <a:t>Windows </a:t>
            </a:r>
            <a:r>
              <a:rPr lang="en-US" sz="3000" dirty="0" smtClean="0"/>
              <a:t>8</a:t>
            </a:r>
            <a:r>
              <a:rPr lang="th-TH" sz="3000" dirty="0" smtClean="0"/>
              <a:t>)</a:t>
            </a:r>
            <a:endParaRPr lang="th-TH" sz="3000" dirty="0"/>
          </a:p>
          <a:p>
            <a:pPr lvl="1"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3000" dirty="0"/>
              <a:t>แมคโอ</a:t>
            </a:r>
            <a:r>
              <a:rPr lang="th-TH" sz="3000" dirty="0" err="1"/>
              <a:t>เอส</a:t>
            </a:r>
            <a:r>
              <a:rPr lang="th-TH" sz="3000" dirty="0" err="1" smtClean="0"/>
              <a:t>เท็น</a:t>
            </a:r>
            <a:r>
              <a:rPr lang="th-TH" sz="3000" dirty="0" smtClean="0"/>
              <a:t> (</a:t>
            </a:r>
            <a:r>
              <a:rPr lang="en-US" sz="3000" dirty="0"/>
              <a:t>Mac OS X</a:t>
            </a:r>
            <a:r>
              <a:rPr lang="th-TH" sz="3000" dirty="0" smtClean="0"/>
              <a:t>)</a:t>
            </a:r>
            <a:endParaRPr lang="th-TH" sz="3000" dirty="0"/>
          </a:p>
          <a:p>
            <a:pPr>
              <a:tabLst>
                <a:tab pos="274320" algn="l"/>
              </a:tabLst>
              <a:defRPr/>
            </a:pPr>
            <a:r>
              <a:rPr lang="th-TH" sz="3500" dirty="0" smtClean="0"/>
              <a:t>ระบบปฏิบัติการ</a:t>
            </a:r>
            <a:r>
              <a:rPr lang="th-TH" sz="3500" dirty="0"/>
              <a:t>มักถูกเรียกว่า สภาพแวดล้อมของซอฟต์แวร์ หรือ แพลตฟอร์ม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86800" y="2133600"/>
            <a:ext cx="2640300" cy="2933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66104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หน้าที่ของระบบปฏิบัติการ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8552329" cy="4393883"/>
          </a:xfrm>
        </p:spPr>
        <p:txBody>
          <a:bodyPr>
            <a:noAutofit/>
          </a:bodyPr>
          <a:lstStyle/>
          <a:p>
            <a:r>
              <a:rPr lang="th-TH" dirty="0"/>
              <a:t>จัดการกับทรัพยากรคอมพิวเตอร์</a:t>
            </a:r>
            <a:endParaRPr lang="en-US" dirty="0" smtClean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ประสานงานกับทรัพยากรคอมพิวเตอร์ ได้แก่ หน่วยความจำ หน่วยประมวลผล หน่วยความจำสำรอง เครื่องพิมพ์ และจอภาพ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ดูแลประสิทธิภาพของระบบ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จัดเตรียมระบบความปลอดภัย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เริ่มต้นการทำงานของคอมพิวเตอร์</a:t>
            </a:r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67424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หน้าที่ของระบบปฏิบัติการ (ต่อ)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จัดเตรียมส่วนติดต่อกับผู้ใช้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ส่วนติดต่อกับผู้ใช้ผ่านทางตัวอักษร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endParaRPr lang="th-TH" sz="800" dirty="0" smtClean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 smtClean="0"/>
              <a:t>ส่วน</a:t>
            </a:r>
            <a:r>
              <a:rPr lang="th-TH" sz="2800" dirty="0"/>
              <a:t>ต่อประสานกราฟิกกับผู้ใช้ </a:t>
            </a:r>
            <a:r>
              <a:rPr lang="en-US" sz="2800" dirty="0"/>
              <a:t>(GUI : Graphical user interface)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4" name="สี่เหลี่ยมผืนผ้า 4"/>
          <p:cNvSpPr>
            <a:spLocks noChangeArrowheads="1"/>
          </p:cNvSpPr>
          <p:nvPr/>
        </p:nvSpPr>
        <p:spPr bwMode="auto">
          <a:xfrm>
            <a:off x="6248400" y="2362200"/>
            <a:ext cx="355917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Copy  A  :  assign.doc  to  C:</a:t>
            </a:r>
            <a:endParaRPr lang="th-TH" sz="2000" dirty="0">
              <a:solidFill>
                <a:schemeClr val="bg1"/>
              </a:solidFill>
            </a:endParaRPr>
          </a:p>
        </p:txBody>
      </p:sp>
      <p:grpSp>
        <p:nvGrpSpPr>
          <p:cNvPr id="5" name="กลุ่ม 14"/>
          <p:cNvGrpSpPr>
            <a:grpSpLocks/>
          </p:cNvGrpSpPr>
          <p:nvPr/>
        </p:nvGrpSpPr>
        <p:grpSpPr bwMode="auto">
          <a:xfrm>
            <a:off x="3048000" y="3505200"/>
            <a:ext cx="6689725" cy="2992438"/>
            <a:chOff x="2220685" y="3778742"/>
            <a:chExt cx="6689965" cy="2992174"/>
          </a:xfrm>
        </p:grpSpPr>
        <p:grpSp>
          <p:nvGrpSpPr>
            <p:cNvPr id="6" name="กลุ่ม 12"/>
            <p:cNvGrpSpPr>
              <a:grpSpLocks/>
            </p:cNvGrpSpPr>
            <p:nvPr/>
          </p:nvGrpSpPr>
          <p:grpSpPr bwMode="auto">
            <a:xfrm>
              <a:off x="2220685" y="3778742"/>
              <a:ext cx="6689965" cy="2992174"/>
              <a:chOff x="2220685" y="3778742"/>
              <a:chExt cx="6689965" cy="2992174"/>
            </a:xfrm>
          </p:grpSpPr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20685" y="3778742"/>
                <a:ext cx="6689965" cy="2992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55495" y="5114473"/>
                <a:ext cx="2600325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สี่เหลี่ยมผืนผ้า 13"/>
            <p:cNvSpPr/>
            <p:nvPr/>
          </p:nvSpPr>
          <p:spPr>
            <a:xfrm>
              <a:off x="4978271" y="5661351"/>
              <a:ext cx="2554380" cy="20318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หน้าที่ของระบบปฏิบัติการ (ต่อ)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817224"/>
            <a:ext cx="5638799" cy="4735975"/>
          </a:xfrm>
        </p:spPr>
        <p:txBody>
          <a:bodyPr>
            <a:normAutofit/>
          </a:bodyPr>
          <a:lstStyle/>
          <a:p>
            <a:r>
              <a:rPr lang="th-TH" dirty="0"/>
              <a:t>ดำเนินงานกับซอฟต์แวร์ประยุกต์</a:t>
            </a:r>
            <a:endParaRPr lang="en-US" dirty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 err="1"/>
              <a:t>มัล</a:t>
            </a:r>
            <a:r>
              <a:rPr lang="th-TH" sz="2800" dirty="0"/>
              <a:t>ติ</a:t>
            </a:r>
            <a:r>
              <a:rPr lang="th-TH" sz="2800" dirty="0" err="1"/>
              <a:t>ทาสกิ้ง</a:t>
            </a:r>
            <a:r>
              <a:rPr lang="th-TH" sz="2800" dirty="0"/>
              <a:t> (</a:t>
            </a:r>
            <a:r>
              <a:rPr lang="en-US" sz="2800" dirty="0"/>
              <a:t>multitasking) </a:t>
            </a:r>
          </a:p>
          <a:p>
            <a:pPr lvl="2">
              <a:buNone/>
              <a:tabLst>
                <a:tab pos="274320" algn="l"/>
              </a:tabLst>
              <a:defRPr/>
            </a:pPr>
            <a:r>
              <a:rPr lang="th-TH" sz="2800" dirty="0"/>
              <a:t>ความสามารถในการสลับการ</a:t>
            </a:r>
            <a:r>
              <a:rPr lang="th-TH" sz="2800" dirty="0" smtClean="0"/>
              <a:t>ทำงาน</a:t>
            </a:r>
          </a:p>
          <a:p>
            <a:pPr lvl="2">
              <a:buNone/>
              <a:tabLst>
                <a:tab pos="274320" algn="l"/>
              </a:tabLst>
              <a:defRPr/>
            </a:pPr>
            <a:r>
              <a:rPr lang="th-TH" sz="2800" dirty="0" smtClean="0"/>
              <a:t>ระหว่าง</a:t>
            </a:r>
            <a:r>
              <a:rPr lang="th-TH" sz="2800" dirty="0"/>
              <a:t>โปรแกรม</a:t>
            </a:r>
            <a:r>
              <a:rPr lang="th-TH" sz="2800" dirty="0" smtClean="0"/>
              <a:t>ประยุกต์ที่</a:t>
            </a:r>
            <a:r>
              <a:rPr lang="th-TH" sz="2800" dirty="0"/>
              <a:t>อยู่ในหน่วยความจำ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ลักษณะเบื้องหน้า (</a:t>
            </a:r>
            <a:r>
              <a:rPr lang="en-US" sz="2800" dirty="0"/>
              <a:t>foreground) </a:t>
            </a:r>
          </a:p>
          <a:p>
            <a:pPr lvl="2">
              <a:buClr>
                <a:schemeClr val="accent1">
                  <a:lumMod val="75000"/>
                </a:schemeClr>
              </a:buClr>
              <a:buNone/>
              <a:tabLst>
                <a:tab pos="274320" algn="l"/>
              </a:tabLst>
              <a:defRPr/>
            </a:pPr>
            <a:r>
              <a:rPr lang="th-TH" sz="2800" dirty="0"/>
              <a:t>โปรแกรมที่กำลังใช้งานอยู่ในขณะนั้น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/>
              <a:t>ลักษณะเบื้องหลัง (</a:t>
            </a:r>
            <a:r>
              <a:rPr lang="en-US" sz="2800" dirty="0"/>
              <a:t>background)</a:t>
            </a:r>
          </a:p>
          <a:p>
            <a:pPr lvl="2">
              <a:buClr>
                <a:schemeClr val="accent1">
                  <a:lumMod val="75000"/>
                </a:schemeClr>
              </a:buClr>
              <a:buNone/>
              <a:tabLst>
                <a:tab pos="274320" algn="l"/>
              </a:tabLst>
              <a:defRPr/>
            </a:pPr>
            <a:r>
              <a:rPr lang="th-TH" sz="2800" dirty="0"/>
              <a:t>โปรแกรมอื่นๆ ที่กำลังดำเนินงานอยู่ </a:t>
            </a:r>
            <a:endParaRPr lang="th-TH" sz="2800" dirty="0" smtClean="0"/>
          </a:p>
          <a:p>
            <a:pPr lvl="2">
              <a:buClr>
                <a:schemeClr val="accent1">
                  <a:lumMod val="75000"/>
                </a:schemeClr>
              </a:buClr>
              <a:buNone/>
              <a:tabLst>
                <a:tab pos="274320" algn="l"/>
              </a:tabLst>
              <a:defRPr/>
            </a:pPr>
            <a:r>
              <a:rPr lang="th-TH" sz="2800" dirty="0" smtClean="0"/>
              <a:t>แต่</a:t>
            </a:r>
            <a:r>
              <a:rPr lang="th-TH" sz="2800" dirty="0"/>
              <a:t>ว่าไม่ได้ใช้งานในขณะนั้น</a:t>
            </a:r>
          </a:p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7224" y="2438400"/>
            <a:ext cx="6378576" cy="39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72200" y="4114801"/>
            <a:ext cx="242887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Chrome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ลักษณะเบื้องหน้า 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6600" y="1447800"/>
            <a:ext cx="338265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PowerPoint &amp; Word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ลักษณะเบื้องหลัง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9" name="Curved Connector 8"/>
          <p:cNvCxnSpPr>
            <a:stCxn id="6" idx="2"/>
          </p:cNvCxnSpPr>
          <p:nvPr/>
        </p:nvCxnSpPr>
        <p:spPr>
          <a:xfrm rot="5400000">
            <a:off x="8201203" y="2014073"/>
            <a:ext cx="681334" cy="472118"/>
          </a:xfrm>
          <a:prstGeom prst="curvedConnector3">
            <a:avLst>
              <a:gd name="adj1" fmla="val 50000"/>
            </a:avLst>
          </a:prstGeom>
          <a:ln w="381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6200000" flipH="1">
            <a:off x="9303859" y="2064859"/>
            <a:ext cx="1143000" cy="823282"/>
          </a:xfrm>
          <a:prstGeom prst="curvedConnector3">
            <a:avLst>
              <a:gd name="adj1" fmla="val 50000"/>
            </a:avLst>
          </a:prstGeom>
          <a:ln w="3810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5000" y="2438400"/>
            <a:ext cx="5410200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30240" y="2438400"/>
            <a:ext cx="0" cy="35814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125200" y="2438400"/>
            <a:ext cx="0" cy="5334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40366" y="2971800"/>
            <a:ext cx="5791200" cy="0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131566" y="2956034"/>
            <a:ext cx="0" cy="3429000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356132" y="2971800"/>
            <a:ext cx="0" cy="304800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943600" y="3276600"/>
            <a:ext cx="4800600" cy="31242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ลักษณะของระบบปฏิบัติการ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7872413" cy="4724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h-TH" dirty="0"/>
              <a:t>การบูทระบบ (</a:t>
            </a:r>
            <a:r>
              <a:rPr lang="en-US" dirty="0"/>
              <a:t>booting) </a:t>
            </a:r>
            <a:r>
              <a:rPr lang="th-TH" dirty="0"/>
              <a:t>เป็นการเริ่มต้นการทำงานของคอมพิวเตอร์ 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th-TH" sz="2800" dirty="0" err="1"/>
              <a:t>วอร์มบูท</a:t>
            </a:r>
            <a:r>
              <a:rPr lang="th-TH" sz="2800" dirty="0"/>
              <a:t> (</a:t>
            </a:r>
            <a:r>
              <a:rPr lang="en-US" sz="2800" dirty="0"/>
              <a:t>warm boot</a:t>
            </a:r>
            <a:r>
              <a:rPr lang="en-US" sz="2800" dirty="0" smtClean="0"/>
              <a:t>)</a:t>
            </a:r>
            <a:endParaRPr lang="th-TH" sz="2800" dirty="0" smtClean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endParaRPr lang="th-TH" sz="2800" dirty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endParaRPr lang="en-US" sz="2800" dirty="0" smtClean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endParaRPr lang="th-TH" sz="2800" dirty="0" smtClean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US" sz="2800" dirty="0" smtClean="0"/>
              <a:t> </a:t>
            </a:r>
            <a:r>
              <a:rPr lang="th-TH" sz="2800" dirty="0" err="1"/>
              <a:t>โคลด์</a:t>
            </a:r>
            <a:r>
              <a:rPr lang="th-TH" sz="2800" dirty="0"/>
              <a:t>บูท (</a:t>
            </a:r>
            <a:r>
              <a:rPr lang="en-US" sz="2800" dirty="0"/>
              <a:t>cold boot) </a:t>
            </a:r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endParaRPr lang="en-US" sz="2800" dirty="0"/>
          </a:p>
          <a:p>
            <a:pPr lvl="1">
              <a:lnSpc>
                <a:spcPct val="90000"/>
              </a:lnSpc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endParaRPr lang="en-US" sz="2800" dirty="0"/>
          </a:p>
          <a:p>
            <a:pPr>
              <a:buNone/>
            </a:pPr>
            <a:endParaRPr lang="en-US" dirty="0"/>
          </a:p>
        </p:txBody>
      </p:sp>
      <p:pic>
        <p:nvPicPr>
          <p:cNvPr id="54274" name="Picture 2" descr="Figure out Why a Computer Won't Boot Step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572000"/>
            <a:ext cx="2841093" cy="1895476"/>
          </a:xfrm>
          <a:prstGeom prst="rect">
            <a:avLst/>
          </a:prstGeom>
          <a:noFill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285999"/>
            <a:ext cx="2514600" cy="181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15000" y="60198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http://www.wikihow.com/Figure-out-Why-a-Computer-Won't-Boot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5554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E2015Theme">
  <a:themeElements>
    <a:clrScheme name="CE colors 2015">
      <a:dk1>
        <a:sysClr val="windowText" lastClr="000000"/>
      </a:dk1>
      <a:lt1>
        <a:sysClr val="window" lastClr="FFFFFF"/>
      </a:lt1>
      <a:dk2>
        <a:srgbClr val="7A96BE"/>
      </a:dk2>
      <a:lt2>
        <a:srgbClr val="DAD7BE"/>
      </a:lt2>
      <a:accent1>
        <a:srgbClr val="239FC6"/>
      </a:accent1>
      <a:accent2>
        <a:srgbClr val="F79757"/>
      </a:accent2>
      <a:accent3>
        <a:srgbClr val="899F77"/>
      </a:accent3>
      <a:accent4>
        <a:srgbClr val="FFE894"/>
      </a:accent4>
      <a:accent5>
        <a:srgbClr val="B33925"/>
      </a:accent5>
      <a:accent6>
        <a:srgbClr val="5B57A6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2015Theme" id="{B0661E8E-E36E-4532-9CA6-959E3B7E921D}" vid="{606AAE9F-0D9B-43EC-9713-F9A402890F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CE2015Theme</Template>
  <TotalTime>3472</TotalTime>
  <Words>3229</Words>
  <Application>Microsoft Office PowerPoint</Application>
  <PresentationFormat>Widescreen</PresentationFormat>
  <Paragraphs>375</Paragraphs>
  <Slides>37</Slides>
  <Notes>27</Notes>
  <HiddenSlides>11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宋体</vt:lpstr>
      <vt:lpstr>Angsana New</vt:lpstr>
      <vt:lpstr>Arial</vt:lpstr>
      <vt:lpstr>Calibri</vt:lpstr>
      <vt:lpstr>Cordia New</vt:lpstr>
      <vt:lpstr>Times New Roman</vt:lpstr>
      <vt:lpstr>Tw Cen MT</vt:lpstr>
      <vt:lpstr>CE2015Theme</vt:lpstr>
      <vt:lpstr>ซอฟต์แวร์ระบบ</vt:lpstr>
      <vt:lpstr>วัตถุประสงค์</vt:lpstr>
      <vt:lpstr>บทนำ</vt:lpstr>
      <vt:lpstr>ซอฟต์แวร์ระบบ</vt:lpstr>
      <vt:lpstr>ระบบปฏิบัติการ</vt:lpstr>
      <vt:lpstr>หน้าที่ของระบบปฏิบัติการ</vt:lpstr>
      <vt:lpstr>หน้าที่ของระบบปฏิบัติการ (ต่อ)</vt:lpstr>
      <vt:lpstr>หน้าที่ของระบบปฏิบัติการ (ต่อ)</vt:lpstr>
      <vt:lpstr>ลักษณะของระบบปฏิบัติการ</vt:lpstr>
      <vt:lpstr>ลักษณะของระบบปฏิบัติการ (ต่อ)</vt:lpstr>
      <vt:lpstr>ตัวอย่าง Gestures</vt:lpstr>
      <vt:lpstr>ประเภทของระบบปฏิบัติการ </vt:lpstr>
      <vt:lpstr>ระบบปฏิบัติการบนโทรศัพท์เคลื่อนที่</vt:lpstr>
      <vt:lpstr>ระบบปฏิบัติการแบบสแตนอโลน </vt:lpstr>
      <vt:lpstr>วินโดวส์</vt:lpstr>
      <vt:lpstr>PowerPoint Presentation</vt:lpstr>
      <vt:lpstr>แมคโอเอส</vt:lpstr>
      <vt:lpstr>ยูนิกซ์และลินุกซ์</vt:lpstr>
      <vt:lpstr>เวอร์ชวลไลเซชั่น (Virtualization)</vt:lpstr>
      <vt:lpstr>เวอร์ชวลไลเซชั่น (ต่อ)</vt:lpstr>
      <vt:lpstr>ยูทิลิตี</vt:lpstr>
      <vt:lpstr>ยูทิลิตีของระบบปฏิบัติการวินโดวส์ 8</vt:lpstr>
      <vt:lpstr>File History </vt:lpstr>
      <vt:lpstr>File History</vt:lpstr>
      <vt:lpstr>Recovery</vt:lpstr>
      <vt:lpstr>Disk Cleanup</vt:lpstr>
      <vt:lpstr>ขั้นตอนการทำ Disk Cleanup</vt:lpstr>
      <vt:lpstr>Optimize Drives</vt:lpstr>
      <vt:lpstr>Optimize Drives (ต่อ)</vt:lpstr>
      <vt:lpstr>ชุดโปรแกรมยูทิลิตี</vt:lpstr>
      <vt:lpstr>ดีไวซ์ไดรเวอร์</vt:lpstr>
      <vt:lpstr>Windows Update</vt:lpstr>
      <vt:lpstr>การทำให้ไอทีทำงานให้คุณ – Windows Task Manager</vt:lpstr>
      <vt:lpstr>การทำให้ไอทีทำงานให้คุณ – Windows Task Manager (ต่อ)</vt:lpstr>
      <vt:lpstr>อาชีพที่เกี่ยวข้องกับไอที</vt:lpstr>
      <vt:lpstr>มองไปในอนาคต - IBM's Aware Supercomputer</vt:lpstr>
      <vt:lpstr>คำถามปลายเปิด</vt:lpstr>
    </vt:vector>
  </TitlesOfParts>
  <Company>Glendale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Software</dc:title>
  <dc:creator>Jessica</dc:creator>
  <cp:lastModifiedBy>sasalak tongkaw</cp:lastModifiedBy>
  <cp:revision>146</cp:revision>
  <dcterms:created xsi:type="dcterms:W3CDTF">2012-12-06T19:36:46Z</dcterms:created>
  <dcterms:modified xsi:type="dcterms:W3CDTF">2015-05-28T11:12:15Z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497077F2-E64E-4EB8-BD1B-0C553C45DDFE</vt:lpwstr>
  </property>
  <property fmtid="{D5CDD505-2E9C-101B-9397-08002B2CF9AE}" pid="3" name="ArticulatePath">
    <vt:lpwstr>OLeary_CE_2015_PPT_Ch04</vt:lpwstr>
  </property>
</Properties>
</file>