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4"/>
  </p:notesMasterIdLst>
  <p:sldIdLst>
    <p:sldId id="257" r:id="rId2"/>
    <p:sldId id="262" r:id="rId3"/>
    <p:sldId id="264" r:id="rId4"/>
    <p:sldId id="265" r:id="rId5"/>
    <p:sldId id="268" r:id="rId6"/>
    <p:sldId id="299" r:id="rId7"/>
    <p:sldId id="266" r:id="rId8"/>
    <p:sldId id="271" r:id="rId9"/>
    <p:sldId id="274" r:id="rId10"/>
    <p:sldId id="275" r:id="rId11"/>
    <p:sldId id="276" r:id="rId12"/>
    <p:sldId id="280" r:id="rId13"/>
    <p:sldId id="282" r:id="rId14"/>
    <p:sldId id="288" r:id="rId15"/>
    <p:sldId id="292" r:id="rId16"/>
    <p:sldId id="283" r:id="rId17"/>
    <p:sldId id="286" r:id="rId18"/>
    <p:sldId id="267" r:id="rId19"/>
    <p:sldId id="300" r:id="rId20"/>
    <p:sldId id="301" r:id="rId21"/>
    <p:sldId id="302" r:id="rId22"/>
    <p:sldId id="303" r:id="rId23"/>
    <p:sldId id="304" r:id="rId24"/>
    <p:sldId id="305" r:id="rId25"/>
    <p:sldId id="306" r:id="rId26"/>
    <p:sldId id="294" r:id="rId27"/>
    <p:sldId id="308" r:id="rId28"/>
    <p:sldId id="307" r:id="rId29"/>
    <p:sldId id="295" r:id="rId30"/>
    <p:sldId id="296" r:id="rId31"/>
    <p:sldId id="298" r:id="rId32"/>
    <p:sldId id="297" r:id="rId33"/>
  </p:sldIdLst>
  <p:sldSz cx="12192000" cy="6858000"/>
  <p:notesSz cx="7099300" cy="10234613"/>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6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0941" autoAdjust="0"/>
  </p:normalViewPr>
  <p:slideViewPr>
    <p:cSldViewPr snapToGrid="0" snapToObjects="1">
      <p:cViewPr varScale="1">
        <p:scale>
          <a:sx n="68" d="100"/>
          <a:sy n="68" d="100"/>
        </p:scale>
        <p:origin x="876" y="54"/>
      </p:cViewPr>
      <p:guideLst>
        <p:guide orient="horz" pos="2160"/>
        <p:guide pos="3840"/>
      </p:guideLst>
    </p:cSldViewPr>
  </p:slideViewPr>
  <p:notesTextViewPr>
    <p:cViewPr>
      <p:scale>
        <a:sx n="100" d="100"/>
        <a:sy n="100" d="100"/>
      </p:scale>
      <p:origin x="0" y="0"/>
    </p:cViewPr>
  </p:notesTextViewPr>
  <p:notesViewPr>
    <p:cSldViewPr snapToGrid="0" snapToObjects="1">
      <p:cViewPr>
        <p:scale>
          <a:sx n="80" d="100"/>
          <a:sy n="80" d="100"/>
        </p:scale>
        <p:origin x="2832" y="-470"/>
      </p:cViewPr>
      <p:guideLst>
        <p:guide orient="horz" pos="2880"/>
        <p:guide pos="2160"/>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8AB71DF-279D-4D47-A314-C254A4E01B35}" type="datetimeFigureOut">
              <a:rPr lang="en-US" smtClean="0"/>
              <a:t>5/28/2015</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6325548-13B6-6B42-B09B-03C1E63216B8}" type="slidenum">
              <a:rPr lang="en-US" smtClean="0"/>
              <a:t>‹#›</a:t>
            </a:fld>
            <a:endParaRPr lang="en-US" dirty="0"/>
          </a:p>
        </p:txBody>
      </p:sp>
    </p:spTree>
    <p:extLst>
      <p:ext uri="{BB962C8B-B14F-4D97-AF65-F5344CB8AC3E}">
        <p14:creationId xmlns:p14="http://schemas.microsoft.com/office/powerpoint/2010/main" val="1695576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a:t>
            </a:fld>
            <a:endParaRPr lang="en-US" dirty="0"/>
          </a:p>
        </p:txBody>
      </p:sp>
    </p:spTree>
    <p:extLst>
      <p:ext uri="{BB962C8B-B14F-4D97-AF65-F5344CB8AC3E}">
        <p14:creationId xmlns:p14="http://schemas.microsoft.com/office/powerpoint/2010/main" val="33071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Report features</a:t>
            </a:r>
          </a:p>
          <a:p>
            <a:pPr lvl="1" eaLnBrk="1" hangingPunct="1">
              <a:spcBef>
                <a:spcPct val="0"/>
              </a:spcBef>
              <a:buFontTx/>
              <a:buChar char="•"/>
            </a:pPr>
            <a:r>
              <a:rPr lang="en-US" dirty="0" smtClean="0"/>
              <a:t>AutoCorrect</a:t>
            </a:r>
          </a:p>
          <a:p>
            <a:pPr lvl="1" eaLnBrk="1" hangingPunct="1">
              <a:spcBef>
                <a:spcPct val="0"/>
              </a:spcBef>
              <a:buFontTx/>
              <a:buChar char="•"/>
            </a:pPr>
            <a:r>
              <a:rPr lang="en-US" dirty="0" smtClean="0"/>
              <a:t>Footnote</a:t>
            </a:r>
          </a:p>
          <a:p>
            <a:pPr lvl="1" eaLnBrk="1" hangingPunct="1">
              <a:spcBef>
                <a:spcPct val="0"/>
              </a:spcBef>
              <a:buFontTx/>
              <a:buChar char="•"/>
            </a:pPr>
            <a:r>
              <a:rPr lang="en-US" dirty="0" smtClean="0"/>
              <a:t>Header or footer</a:t>
            </a:r>
          </a:p>
          <a:p>
            <a:pPr lvl="1" eaLnBrk="1" hangingPunct="1">
              <a:spcBef>
                <a:spcPct val="0"/>
              </a:spcBef>
              <a:buFontTx/>
              <a:buChar char="•"/>
            </a:pPr>
            <a:r>
              <a:rPr lang="en-US" dirty="0" smtClean="0"/>
              <a:t>Captions and cross references</a:t>
            </a:r>
          </a:p>
          <a:p>
            <a:pPr lvl="1" eaLnBrk="1" hangingPunct="1">
              <a:spcBef>
                <a:spcPct val="0"/>
              </a:spcBef>
              <a:buFontTx/>
              <a:buChar char="•"/>
            </a:pPr>
            <a:r>
              <a:rPr lang="en-US" dirty="0" smtClean="0"/>
              <a:t>Tables </a:t>
            </a:r>
          </a:p>
          <a:p>
            <a:endParaRPr lang="en-US" dirty="0" smtClean="0"/>
          </a:p>
          <a:p>
            <a:r>
              <a:rPr lang="en-US" dirty="0" smtClean="0"/>
              <a:t>Your next assignment is to create a report on Tanzanla and Peru. After conducting your research, you start writing your paper. As you enter the text for the report, you notice that the AutoCorrect</a:t>
            </a:r>
            <a:r>
              <a:rPr lang="en-US" baseline="0" dirty="0" smtClean="0"/>
              <a:t> feature automatically corrects some grammar and punctuation errors. Your report includes several figures and tables. You use the captions feature to keep track of figure and table numbers, to enter the caption text, and to position the captions. You use the footnote feature to assist in adding notes to further explain or comment on information in the report. Finally, you prepare the report for printing by adding header and footer information.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10</a:t>
            </a:fld>
            <a:endParaRPr lang="en-US" dirty="0"/>
          </a:p>
        </p:txBody>
      </p:sp>
    </p:spTree>
    <p:extLst>
      <p:ext uri="{BB962C8B-B14F-4D97-AF65-F5344CB8AC3E}">
        <p14:creationId xmlns:p14="http://schemas.microsoft.com/office/powerpoint/2010/main" val="259879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Spreadsheet program (key term)</a:t>
            </a:r>
          </a:p>
          <a:p>
            <a:pPr eaLnBrk="1" hangingPunct="1">
              <a:spcBef>
                <a:spcPct val="0"/>
              </a:spcBef>
              <a:buFontTx/>
              <a:buChar char="•"/>
            </a:pPr>
            <a:r>
              <a:rPr lang="en-US" dirty="0" smtClean="0"/>
              <a:t>Organize,</a:t>
            </a:r>
            <a:r>
              <a:rPr lang="en-US" baseline="0" dirty="0" smtClean="0"/>
              <a:t> a</a:t>
            </a:r>
            <a:r>
              <a:rPr lang="en-US" dirty="0" smtClean="0"/>
              <a:t>nalyze and graph numeric data such as budgets and financial reports</a:t>
            </a:r>
          </a:p>
          <a:p>
            <a:pPr eaLnBrk="1" hangingPunct="1">
              <a:spcBef>
                <a:spcPct val="0"/>
              </a:spcBef>
              <a:buFontTx/>
              <a:buChar char="•"/>
            </a:pPr>
            <a:r>
              <a:rPr lang="en-US" dirty="0" smtClean="0"/>
              <a:t>The most widely</a:t>
            </a:r>
            <a:r>
              <a:rPr lang="en-US" baseline="0" dirty="0" smtClean="0"/>
              <a:t> used in Microsoft Excel. Other spreadsheet applications include Apple Numbers and OpenOffice Calc.</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11</a:t>
            </a:fld>
            <a:endParaRPr lang="en-US" dirty="0"/>
          </a:p>
        </p:txBody>
      </p:sp>
    </p:spTree>
    <p:extLst>
      <p:ext uri="{BB962C8B-B14F-4D97-AF65-F5344CB8AC3E}">
        <p14:creationId xmlns:p14="http://schemas.microsoft.com/office/powerpoint/2010/main" val="337677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Features</a:t>
            </a:r>
          </a:p>
          <a:p>
            <a:pPr lvl="1" eaLnBrk="1" hangingPunct="1">
              <a:spcBef>
                <a:spcPct val="0"/>
              </a:spcBef>
              <a:buFontTx/>
              <a:buChar char="•"/>
            </a:pPr>
            <a:r>
              <a:rPr lang="en-US" dirty="0" smtClean="0"/>
              <a:t>Worksheets </a:t>
            </a:r>
          </a:p>
          <a:p>
            <a:pPr lvl="1" eaLnBrk="1" hangingPunct="1">
              <a:spcBef>
                <a:spcPct val="0"/>
              </a:spcBef>
              <a:buFontTx/>
              <a:buChar char="•"/>
            </a:pPr>
            <a:r>
              <a:rPr lang="en-US" dirty="0" smtClean="0"/>
              <a:t>Text entries</a:t>
            </a:r>
          </a:p>
          <a:p>
            <a:pPr lvl="1" eaLnBrk="1" hangingPunct="1">
              <a:spcBef>
                <a:spcPct val="0"/>
              </a:spcBef>
              <a:buFontTx/>
              <a:buChar char="•"/>
            </a:pPr>
            <a:r>
              <a:rPr lang="en-US" dirty="0" smtClean="0"/>
              <a:t>Functions </a:t>
            </a:r>
          </a:p>
          <a:p>
            <a:pPr lvl="1" eaLnBrk="1" hangingPunct="1">
              <a:spcBef>
                <a:spcPct val="0"/>
              </a:spcBef>
              <a:buFontTx/>
              <a:buChar char="•"/>
            </a:pPr>
            <a:r>
              <a:rPr lang="en-US" dirty="0" smtClean="0"/>
              <a:t>Cells </a:t>
            </a:r>
          </a:p>
          <a:p>
            <a:pPr lvl="1" eaLnBrk="1" hangingPunct="1">
              <a:spcBef>
                <a:spcPct val="0"/>
              </a:spcBef>
              <a:buFontTx/>
              <a:buChar char="•"/>
            </a:pPr>
            <a:r>
              <a:rPr lang="en-US" dirty="0" smtClean="0"/>
              <a:t>Formulas</a:t>
            </a:r>
          </a:p>
          <a:p>
            <a:endParaRPr lang="en-US" dirty="0" smtClean="0"/>
          </a:p>
          <a:p>
            <a:r>
              <a:rPr lang="en-US" dirty="0" smtClean="0"/>
              <a:t>Your first project is to develop a first-quarter</a:t>
            </a:r>
            <a:r>
              <a:rPr lang="en-US" baseline="0" dirty="0" smtClean="0"/>
              <a:t> sales forecast for the café. You begin by studying sales data and talking with several managers. After obtaining sales and expense estimates, you are ready to create the first-quarter forecast. You start structuring the worksheet by inserting descriptive text entries for the row ad column headings. Next, you insert numeric entries, including formulas and functions to perform calculations. To test the accuracy of the worksheet, you change the values in some cells and compare the recalculated spreadsheet results with hand calculations.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12</a:t>
            </a:fld>
            <a:endParaRPr lang="en-US" dirty="0"/>
          </a:p>
        </p:txBody>
      </p:sp>
    </p:spTree>
    <p:extLst>
      <p:ext uri="{BB962C8B-B14F-4D97-AF65-F5344CB8AC3E}">
        <p14:creationId xmlns:p14="http://schemas.microsoft.com/office/powerpoint/2010/main" val="263436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Features</a:t>
            </a:r>
          </a:p>
          <a:p>
            <a:pPr lvl="1" eaLnBrk="1" hangingPunct="1">
              <a:spcBef>
                <a:spcPct val="0"/>
              </a:spcBef>
              <a:buFontTx/>
              <a:buChar char="•"/>
            </a:pPr>
            <a:r>
              <a:rPr lang="en-US" dirty="0" smtClean="0"/>
              <a:t>Workbook and worksheets </a:t>
            </a:r>
          </a:p>
          <a:p>
            <a:pPr lvl="1" eaLnBrk="1" hangingPunct="1">
              <a:spcBef>
                <a:spcPct val="0"/>
              </a:spcBef>
              <a:buFontTx/>
              <a:buChar char="•"/>
            </a:pPr>
            <a:r>
              <a:rPr lang="en-US" dirty="0" smtClean="0"/>
              <a:t>What-if</a:t>
            </a:r>
            <a:r>
              <a:rPr lang="en-US" baseline="0" dirty="0" smtClean="0"/>
              <a:t> analysis</a:t>
            </a:r>
            <a:endParaRPr lang="en-US" dirty="0" smtClean="0"/>
          </a:p>
          <a:p>
            <a:pPr eaLnBrk="1" hangingPunct="1">
              <a:spcBef>
                <a:spcPct val="0"/>
              </a:spcBef>
            </a:pPr>
            <a:endParaRPr lang="en-US" dirty="0" smtClean="0"/>
          </a:p>
          <a:p>
            <a:pPr eaLnBrk="1" hangingPunct="1">
              <a:spcBef>
                <a:spcPct val="0"/>
              </a:spcBef>
            </a:pPr>
            <a:r>
              <a:rPr lang="en-US" dirty="0" smtClean="0"/>
              <a:t>After presenting the First-Quarter Forecast to the owner, you revise the format and expand the workbook</a:t>
            </a:r>
            <a:r>
              <a:rPr lang="en-US" baseline="0" dirty="0" smtClean="0"/>
              <a:t> </a:t>
            </a:r>
            <a:r>
              <a:rPr lang="en-US" dirty="0" smtClean="0"/>
              <a:t> to include worksheets for each quarter and an annual forecast summary. You give each worksheet a descriptive sheet name. At the request of the owner, you perform a what-if analysis to test the effect of different estimates for payroll, and you use chart to visualize</a:t>
            </a:r>
            <a:r>
              <a:rPr lang="en-US" baseline="0" dirty="0" smtClean="0"/>
              <a:t> the effect. </a:t>
            </a: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13</a:t>
            </a:fld>
            <a:endParaRPr lang="en-US" dirty="0"/>
          </a:p>
        </p:txBody>
      </p:sp>
    </p:spTree>
    <p:extLst>
      <p:ext uri="{BB962C8B-B14F-4D97-AF65-F5344CB8AC3E}">
        <p14:creationId xmlns:p14="http://schemas.microsoft.com/office/powerpoint/2010/main" val="3377285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Presentation graphics program (key term)</a:t>
            </a:r>
          </a:p>
          <a:p>
            <a:pPr eaLnBrk="1" hangingPunct="1">
              <a:spcBef>
                <a:spcPct val="0"/>
              </a:spcBef>
              <a:buFontTx/>
              <a:buChar char="•"/>
            </a:pPr>
            <a:r>
              <a:rPr lang="en-US" dirty="0" smtClean="0"/>
              <a:t>Creates interesting and professional presentations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14</a:t>
            </a:fld>
            <a:endParaRPr lang="en-US" dirty="0"/>
          </a:p>
        </p:txBody>
      </p:sp>
    </p:spTree>
    <p:extLst>
      <p:ext uri="{BB962C8B-B14F-4D97-AF65-F5344CB8AC3E}">
        <p14:creationId xmlns:p14="http://schemas.microsoft.com/office/powerpoint/2010/main" val="156653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Document Theme (key term) make your presentation more professional and eye catching</a:t>
            </a:r>
          </a:p>
          <a:p>
            <a:endParaRPr lang="en-US" dirty="0" smtClean="0"/>
          </a:p>
          <a:p>
            <a:r>
              <a:rPr lang="en-US" dirty="0" smtClean="0"/>
              <a:t>Animation (key term)</a:t>
            </a:r>
            <a:r>
              <a:rPr lang="en-US" baseline="0" dirty="0" smtClean="0"/>
              <a:t> to provide additional emphasis on items or show the information on a slide</a:t>
            </a:r>
          </a:p>
          <a:p>
            <a:endParaRPr lang="en-US" baseline="0" dirty="0" smtClean="0"/>
          </a:p>
          <a:p>
            <a:r>
              <a:rPr lang="en-US" baseline="0" dirty="0" smtClean="0"/>
              <a:t>Templates (ley term) provides predesigned styles and layouts to quickly create a presentation</a:t>
            </a:r>
          </a:p>
          <a:p>
            <a:endParaRPr lang="en-US" baseline="0" dirty="0" smtClean="0"/>
          </a:p>
          <a:p>
            <a:r>
              <a:rPr lang="en-US" baseline="0" dirty="0" smtClean="0"/>
              <a:t>You have been asked to crate a powerful and persuasive presentation for the director of the foundation designed to encourage other members from your community to volunteer. The first step is to meet with the director of the foundation to determine the content of the presentation. Then using PowerPoint, you begin creating the presentation by selecting a presentation template and document theme. After entering the content, you add interest to the presentation by adding animation to selected objects and using slide transition effects.</a:t>
            </a:r>
          </a:p>
        </p:txBody>
      </p:sp>
      <p:sp>
        <p:nvSpPr>
          <p:cNvPr id="4" name="Slide Number Placeholder 3"/>
          <p:cNvSpPr>
            <a:spLocks noGrp="1"/>
          </p:cNvSpPr>
          <p:nvPr>
            <p:ph type="sldNum" sz="quarter" idx="10"/>
          </p:nvPr>
        </p:nvSpPr>
        <p:spPr/>
        <p:txBody>
          <a:bodyPr/>
          <a:lstStyle/>
          <a:p>
            <a:fld id="{16325548-13B6-6B42-B09B-03C1E63216B8}" type="slidenum">
              <a:rPr lang="en-US" smtClean="0"/>
              <a:t>15</a:t>
            </a:fld>
            <a:endParaRPr lang="en-US" dirty="0"/>
          </a:p>
        </p:txBody>
      </p:sp>
    </p:spTree>
    <p:extLst>
      <p:ext uri="{BB962C8B-B14F-4D97-AF65-F5344CB8AC3E}">
        <p14:creationId xmlns:p14="http://schemas.microsoft.com/office/powerpoint/2010/main" val="52137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spcBef>
                <a:spcPct val="0"/>
              </a:spcBef>
            </a:pPr>
            <a:r>
              <a:rPr lang="en-US" dirty="0" smtClean="0"/>
              <a:t>Database (key term</a:t>
            </a:r>
            <a:r>
              <a:rPr lang="en-US" dirty="0"/>
              <a:t>) is a collection of related data</a:t>
            </a:r>
          </a:p>
          <a:p>
            <a:pPr eaLnBrk="1" hangingPunct="1">
              <a:spcBef>
                <a:spcPct val="0"/>
              </a:spcBef>
            </a:pPr>
            <a:endParaRPr lang="en-US" dirty="0" smtClean="0"/>
          </a:p>
          <a:p>
            <a:pPr eaLnBrk="1" hangingPunct="1">
              <a:spcBef>
                <a:spcPct val="0"/>
              </a:spcBef>
            </a:pPr>
            <a:r>
              <a:rPr lang="en-US" dirty="0" smtClean="0"/>
              <a:t>Database Management Systems (DBMS) (key term) or a Database Manager (key term) – program</a:t>
            </a:r>
            <a:r>
              <a:rPr lang="en-US" baseline="0" dirty="0" smtClean="0"/>
              <a:t> that sets up or structures a database</a:t>
            </a:r>
          </a:p>
          <a:p>
            <a:pPr eaLnBrk="1" hangingPunct="1">
              <a:spcBef>
                <a:spcPct val="0"/>
              </a:spcBef>
            </a:pPr>
            <a:endParaRPr lang="en-US" dirty="0" smtClean="0"/>
          </a:p>
          <a:p>
            <a:pPr eaLnBrk="1" hangingPunct="1">
              <a:spcBef>
                <a:spcPct val="0"/>
              </a:spcBef>
              <a:buFontTx/>
              <a:buChar char="•"/>
            </a:pPr>
            <a:r>
              <a:rPr lang="en-US" dirty="0" smtClean="0"/>
              <a:t>Establishes a structure for data storage, usually relational – using related tables, so related data can be easily retrieved</a:t>
            </a:r>
          </a:p>
          <a:p>
            <a:pPr eaLnBrk="1" hangingPunct="1">
              <a:lnSpc>
                <a:spcPct val="120000"/>
              </a:lnSpc>
              <a:spcBef>
                <a:spcPct val="0"/>
              </a:spcBef>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16</a:t>
            </a:fld>
            <a:endParaRPr lang="en-US" dirty="0"/>
          </a:p>
        </p:txBody>
      </p:sp>
    </p:spTree>
    <p:extLst>
      <p:ext uri="{BB962C8B-B14F-4D97-AF65-F5344CB8AC3E}">
        <p14:creationId xmlns:p14="http://schemas.microsoft.com/office/powerpoint/2010/main" val="396201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lnSpc>
                <a:spcPct val="80000"/>
              </a:lnSpc>
              <a:spcBef>
                <a:spcPct val="0"/>
              </a:spcBef>
              <a:buFontTx/>
              <a:buChar char="•"/>
            </a:pPr>
            <a:r>
              <a:rPr lang="en-US" dirty="0" smtClean="0"/>
              <a:t>The first step is to plan the database </a:t>
            </a:r>
          </a:p>
          <a:p>
            <a:pPr eaLnBrk="1" hangingPunct="1">
              <a:lnSpc>
                <a:spcPct val="80000"/>
              </a:lnSpc>
              <a:spcBef>
                <a:spcPct val="0"/>
              </a:spcBef>
              <a:buFontTx/>
              <a:buChar char="•"/>
            </a:pPr>
            <a:r>
              <a:rPr lang="en-US" dirty="0" smtClean="0"/>
              <a:t>Features</a:t>
            </a:r>
          </a:p>
          <a:p>
            <a:pPr lvl="1" eaLnBrk="1" hangingPunct="1">
              <a:lnSpc>
                <a:spcPct val="80000"/>
              </a:lnSpc>
              <a:spcBef>
                <a:spcPct val="0"/>
              </a:spcBef>
              <a:buFontTx/>
              <a:buChar char="•"/>
            </a:pPr>
            <a:r>
              <a:rPr lang="en-US" dirty="0" smtClean="0"/>
              <a:t>Primary key</a:t>
            </a:r>
          </a:p>
          <a:p>
            <a:pPr lvl="1" eaLnBrk="1" hangingPunct="1">
              <a:lnSpc>
                <a:spcPct val="80000"/>
              </a:lnSpc>
              <a:spcBef>
                <a:spcPct val="0"/>
              </a:spcBef>
              <a:buFontTx/>
              <a:buChar char="•"/>
            </a:pPr>
            <a:r>
              <a:rPr lang="en-US" dirty="0" smtClean="0"/>
              <a:t>Fields </a:t>
            </a:r>
          </a:p>
          <a:p>
            <a:pPr lvl="1" eaLnBrk="1" hangingPunct="1">
              <a:lnSpc>
                <a:spcPct val="80000"/>
              </a:lnSpc>
              <a:spcBef>
                <a:spcPct val="0"/>
              </a:spcBef>
              <a:buFontTx/>
              <a:buChar char="•"/>
            </a:pPr>
            <a:r>
              <a:rPr lang="en-US" dirty="0" smtClean="0"/>
              <a:t>Record </a:t>
            </a:r>
          </a:p>
          <a:p>
            <a:pPr lvl="1" eaLnBrk="1" hangingPunct="1">
              <a:lnSpc>
                <a:spcPct val="80000"/>
              </a:lnSpc>
              <a:spcBef>
                <a:spcPct val="0"/>
              </a:spcBef>
              <a:buFontTx/>
              <a:buChar char="•"/>
            </a:pPr>
            <a:r>
              <a:rPr lang="en-US" dirty="0" smtClean="0"/>
              <a:t>Table </a:t>
            </a:r>
          </a:p>
          <a:p>
            <a:pPr lvl="1" eaLnBrk="1" hangingPunct="1">
              <a:lnSpc>
                <a:spcPct val="80000"/>
              </a:lnSpc>
              <a:spcBef>
                <a:spcPct val="0"/>
              </a:spcBef>
              <a:buFontTx/>
              <a:buChar char="•"/>
            </a:pPr>
            <a:r>
              <a:rPr lang="en-US" dirty="0" smtClean="0"/>
              <a:t>Form </a:t>
            </a:r>
          </a:p>
          <a:p>
            <a:pPr eaLnBrk="1" hangingPunct="1">
              <a:lnSpc>
                <a:spcPct val="80000"/>
              </a:lnSpc>
              <a:spcBef>
                <a:spcPct val="0"/>
              </a:spcBef>
            </a:pPr>
            <a:endParaRPr lang="en-US" dirty="0" smtClean="0"/>
          </a:p>
          <a:p>
            <a:pPr eaLnBrk="1" hangingPunct="1">
              <a:lnSpc>
                <a:spcPct val="80000"/>
              </a:lnSpc>
              <a:spcBef>
                <a:spcPct val="0"/>
              </a:spcBef>
            </a:pPr>
            <a:r>
              <a:rPr lang="en-US" dirty="0" smtClean="0"/>
              <a:t>You have been asked to create an employee database</a:t>
            </a:r>
            <a:r>
              <a:rPr lang="en-US" baseline="0" dirty="0" smtClean="0"/>
              <a:t> to replace the club’s manual system for recording employee data. The first step in creating the database management system is to plan. You study the existing manual system focusing o how and what data is collected and how it is used. Next, using Microsoft Access, one of the most widely used DBMS programs, you design the basic structure or organization of the new database system to include a table that will make entering data and using the database more efficient. You create the table structure by specifying the fields and primary key field. To make the process faster and more accurate, you create a form and enter the data for each employee as a record in the table.</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17</a:t>
            </a:fld>
            <a:endParaRPr lang="en-US" dirty="0"/>
          </a:p>
        </p:txBody>
      </p:sp>
    </p:spTree>
    <p:extLst>
      <p:ext uri="{BB962C8B-B14F-4D97-AF65-F5344CB8AC3E}">
        <p14:creationId xmlns:p14="http://schemas.microsoft.com/office/powerpoint/2010/main" val="190492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Specialized</a:t>
            </a:r>
            <a:r>
              <a:rPr lang="en-US" baseline="0" dirty="0" smtClean="0"/>
              <a:t> applications included graphics programs and web authoring programs.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18</a:t>
            </a:fld>
            <a:endParaRPr lang="en-US" dirty="0"/>
          </a:p>
        </p:txBody>
      </p:sp>
    </p:spTree>
    <p:extLst>
      <p:ext uri="{BB962C8B-B14F-4D97-AF65-F5344CB8AC3E}">
        <p14:creationId xmlns:p14="http://schemas.microsoft.com/office/powerpoint/2010/main" val="1157652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19</a:t>
            </a:fld>
            <a:endParaRPr lang="en-US" dirty="0"/>
          </a:p>
        </p:txBody>
      </p:sp>
    </p:spTree>
    <p:extLst>
      <p:ext uri="{BB962C8B-B14F-4D97-AF65-F5344CB8AC3E}">
        <p14:creationId xmlns:p14="http://schemas.microsoft.com/office/powerpoint/2010/main" val="392646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a:t>
            </a:fld>
            <a:endParaRPr lang="en-US" dirty="0"/>
          </a:p>
        </p:txBody>
      </p:sp>
    </p:spTree>
    <p:extLst>
      <p:ext uri="{BB962C8B-B14F-4D97-AF65-F5344CB8AC3E}">
        <p14:creationId xmlns:p14="http://schemas.microsoft.com/office/powerpoint/2010/main" val="378649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Desktop</a:t>
            </a:r>
            <a:r>
              <a:rPr lang="en-US" baseline="0" dirty="0" smtClean="0"/>
              <a:t> publishing programs (key term) or page layout programs (key </a:t>
            </a:r>
            <a:r>
              <a:rPr lang="en-US" dirty="0" smtClean="0"/>
              <a:t>term) </a:t>
            </a:r>
            <a:r>
              <a:rPr lang="en-US" baseline="0" dirty="0" smtClean="0"/>
              <a:t>give the graphic artist the ability to combine text and graphics. </a:t>
            </a:r>
          </a:p>
          <a:p>
            <a:endParaRPr lang="en-US" baseline="0" dirty="0" smtClean="0"/>
          </a:p>
          <a:p>
            <a:r>
              <a:rPr lang="en-US" baseline="0" dirty="0" smtClean="0"/>
              <a:t>The major focus is on page design and layout and desktop publishing programs lend greater flexibility to this feature. </a:t>
            </a:r>
          </a:p>
          <a:p>
            <a:endParaRPr lang="en-US" baseline="0" dirty="0" smtClean="0"/>
          </a:p>
          <a:p>
            <a:r>
              <a:rPr lang="en-US" baseline="0" dirty="0" smtClean="0"/>
              <a:t>Many of the elements used in desktop publishing are actually imported from other sources such as word processors, digital cameras, scanners, image editors, illustration programs and image galleries.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20</a:t>
            </a:fld>
            <a:endParaRPr lang="en-US" dirty="0"/>
          </a:p>
        </p:txBody>
      </p:sp>
    </p:spTree>
    <p:extLst>
      <p:ext uri="{BB962C8B-B14F-4D97-AF65-F5344CB8AC3E}">
        <p14:creationId xmlns:p14="http://schemas.microsoft.com/office/powerpoint/2010/main" val="3184680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Photo Editors (key</a:t>
            </a:r>
            <a:r>
              <a:rPr lang="en-US" baseline="0" dirty="0" smtClean="0"/>
              <a:t> term) or Image editors (key term) are used for editing or modifying photographs. </a:t>
            </a:r>
          </a:p>
          <a:p>
            <a:endParaRPr lang="en-US" baseline="0" dirty="0" smtClean="0"/>
          </a:p>
          <a:p>
            <a:r>
              <a:rPr lang="en-US" baseline="0" dirty="0" smtClean="0"/>
              <a:t>Often it is desired to touch up a photograph or remove scratches or imperfections. </a:t>
            </a:r>
          </a:p>
          <a:p>
            <a:endParaRPr lang="en-US" baseline="0" dirty="0" smtClean="0"/>
          </a:p>
          <a:p>
            <a:r>
              <a:rPr lang="en-US" baseline="0" dirty="0" smtClean="0"/>
              <a:t>The photograph is made of up thousands of dots or pixels (key term), they form an image referred to as a bitmap (key term)  or a raster (key term) image. </a:t>
            </a:r>
          </a:p>
          <a:p>
            <a:endParaRPr lang="en-US" baseline="0" dirty="0" smtClean="0"/>
          </a:p>
          <a:p>
            <a:r>
              <a:rPr lang="en-US" baseline="0" dirty="0" smtClean="0"/>
              <a:t>If a bitmap is over adjusted it suffers from being pixelated or jagged on the edges.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21</a:t>
            </a:fld>
            <a:endParaRPr lang="en-US" dirty="0"/>
          </a:p>
        </p:txBody>
      </p:sp>
    </p:spTree>
    <p:extLst>
      <p:ext uri="{BB962C8B-B14F-4D97-AF65-F5344CB8AC3E}">
        <p14:creationId xmlns:p14="http://schemas.microsoft.com/office/powerpoint/2010/main" val="2305713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Illustration programs (key term) also know as drawing programs</a:t>
            </a:r>
            <a:r>
              <a:rPr lang="en-US" baseline="0" dirty="0" smtClean="0"/>
              <a:t> (key term) create vector images (key term) which differ from bitmap images. </a:t>
            </a:r>
          </a:p>
          <a:p>
            <a:endParaRPr lang="en-US" baseline="0" dirty="0" smtClean="0"/>
          </a:p>
          <a:p>
            <a:r>
              <a:rPr lang="en-US" baseline="0" dirty="0" smtClean="0"/>
              <a:t>Vector images (key term) or vector illustrations (ke</a:t>
            </a:r>
            <a:r>
              <a:rPr lang="en-US" dirty="0" smtClean="0"/>
              <a:t>y term)</a:t>
            </a:r>
            <a:r>
              <a:rPr lang="en-US" baseline="0" dirty="0" smtClean="0"/>
              <a:t> are made up of geometric shapes or objects created by connecting lines and curves defined by mathematical equations. This makes their editing quick and resizing, coloring, texturing and manipulation easy. </a:t>
            </a:r>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22</a:t>
            </a:fld>
            <a:endParaRPr lang="en-US" dirty="0"/>
          </a:p>
        </p:txBody>
      </p:sp>
    </p:spTree>
    <p:extLst>
      <p:ext uri="{BB962C8B-B14F-4D97-AF65-F5344CB8AC3E}">
        <p14:creationId xmlns:p14="http://schemas.microsoft.com/office/powerpoint/2010/main" val="382335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Image galleries (key term) are libraries of electronic images. They are used for a variety of applications from illustrating textbooks to just providing visuals in presentations. </a:t>
            </a:r>
          </a:p>
          <a:p>
            <a:endParaRPr lang="en-US" dirty="0" smtClean="0"/>
          </a:p>
          <a:p>
            <a:r>
              <a:rPr lang="en-US" dirty="0" smtClean="0"/>
              <a:t>There are two basic</a:t>
            </a:r>
            <a:r>
              <a:rPr lang="en-US" baseline="0" dirty="0" smtClean="0"/>
              <a:t> types of images:</a:t>
            </a:r>
          </a:p>
          <a:p>
            <a:endParaRPr lang="en-US" baseline="0" dirty="0" smtClean="0"/>
          </a:p>
          <a:p>
            <a:pPr marL="185715" indent="-185715">
              <a:buFont typeface="Arial" pitchFamily="34" charset="0"/>
              <a:buChar char="•"/>
            </a:pPr>
            <a:r>
              <a:rPr lang="en-US" baseline="0" dirty="0" smtClean="0"/>
              <a:t>Stock Photographs (key term) which are photos on a variety of subjects</a:t>
            </a:r>
          </a:p>
          <a:p>
            <a:pPr marL="185715" indent="-185715">
              <a:buFont typeface="Arial" pitchFamily="34" charset="0"/>
              <a:buChar char="•"/>
            </a:pPr>
            <a:r>
              <a:rPr lang="en-US" baseline="0" dirty="0" smtClean="0"/>
              <a:t>Clip art (key term) which are illustrations on a variety of topics</a:t>
            </a:r>
          </a:p>
          <a:p>
            <a:pPr marL="185715" indent="-185715">
              <a:buFont typeface="Arial" pitchFamily="34" charset="0"/>
              <a:buChar char="•"/>
            </a:pPr>
            <a:endParaRPr lang="en-US" baseline="0" dirty="0" smtClean="0"/>
          </a:p>
          <a:p>
            <a:r>
              <a:rPr lang="en-US" baseline="0" dirty="0" smtClean="0"/>
              <a:t>Most applications provide access to a limited amount of free clip art images.</a:t>
            </a:r>
          </a:p>
          <a:p>
            <a:endParaRPr lang="en-US" baseline="0" dirty="0" smtClean="0"/>
          </a:p>
          <a:p>
            <a:r>
              <a:rPr lang="en-US" baseline="0" dirty="0" smtClean="0"/>
              <a:t>There are also many web image galleries.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23</a:t>
            </a:fld>
            <a:endParaRPr lang="en-US" dirty="0"/>
          </a:p>
        </p:txBody>
      </p:sp>
    </p:spTree>
    <p:extLst>
      <p:ext uri="{BB962C8B-B14F-4D97-AF65-F5344CB8AC3E}">
        <p14:creationId xmlns:p14="http://schemas.microsoft.com/office/powerpoint/2010/main" val="3564250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There are over</a:t>
            </a:r>
            <a:r>
              <a:rPr lang="en-US" baseline="0" dirty="0" smtClean="0"/>
              <a:t> a billion websites on the Internet and more being created and added as we speak. </a:t>
            </a:r>
          </a:p>
          <a:p>
            <a:endParaRPr lang="en-US" baseline="0" dirty="0" smtClean="0"/>
          </a:p>
          <a:p>
            <a:r>
              <a:rPr lang="en-US" baseline="0" dirty="0" smtClean="0"/>
              <a:t>Anything from corporations promoting their products to individuals creating online diaries or blogs (key term). </a:t>
            </a:r>
          </a:p>
          <a:p>
            <a:endParaRPr lang="en-US" baseline="0" dirty="0" smtClean="0"/>
          </a:p>
          <a:p>
            <a:r>
              <a:rPr lang="en-US" baseline="0" dirty="0" smtClean="0"/>
              <a:t>It all begins with web authoring (key term) or the creation of a site through a Web Authoring program (key term). </a:t>
            </a:r>
          </a:p>
          <a:p>
            <a:endParaRPr lang="en-US" baseline="0" dirty="0" smtClean="0"/>
          </a:p>
          <a:p>
            <a:r>
              <a:rPr lang="en-US" baseline="0" dirty="0" smtClean="0"/>
              <a:t>It starts with the design and then the document file displaying the website’s content. </a:t>
            </a:r>
          </a:p>
          <a:p>
            <a:endParaRPr lang="en-US" baseline="0" dirty="0" smtClean="0"/>
          </a:p>
          <a:p>
            <a:r>
              <a:rPr lang="en-US" baseline="0" dirty="0" smtClean="0"/>
              <a:t>The Graphical Site Map (key term) is the overall site design of the website. </a:t>
            </a:r>
          </a:p>
          <a:p>
            <a:endParaRPr lang="en-US" baseline="0" dirty="0" smtClean="0"/>
          </a:p>
          <a:p>
            <a:r>
              <a:rPr lang="en-US" baseline="0" dirty="0" smtClean="0"/>
              <a:t>Multimedia Elements are added to a website to enhance interest and interactivity. </a:t>
            </a:r>
          </a:p>
          <a:p>
            <a:pPr marL="185715" indent="-185715">
              <a:buFont typeface="Arial" pitchFamily="34" charset="0"/>
              <a:buChar char="•"/>
            </a:pPr>
            <a:r>
              <a:rPr lang="en-US" baseline="0" dirty="0" smtClean="0"/>
              <a:t>Animations (key term) provides moving graphics</a:t>
            </a:r>
          </a:p>
          <a:p>
            <a:pPr marL="680954" lvl="1" indent="-185715">
              <a:buFont typeface="Arial" pitchFamily="34" charset="0"/>
              <a:buChar char="•"/>
            </a:pPr>
            <a:r>
              <a:rPr lang="en-US" baseline="0" dirty="0" smtClean="0"/>
              <a:t>Flash (key term) is a program which aids in the creation of active animation</a:t>
            </a:r>
          </a:p>
          <a:p>
            <a:pPr marL="185715" indent="-185715">
              <a:buFont typeface="Arial" pitchFamily="34" charset="0"/>
              <a:buChar char="•"/>
            </a:pPr>
            <a:r>
              <a:rPr lang="en-US" baseline="0" dirty="0" smtClean="0"/>
              <a:t>Some web authoring programs are WYSIWYG (key term) what you see is what you get which means you can build the page without having to interact or understand coding (HTML)</a:t>
            </a:r>
          </a:p>
          <a:p>
            <a:pPr marL="185715" indent="-185715">
              <a:buFont typeface="Arial" pitchFamily="34" charset="0"/>
              <a:buChar char="•"/>
            </a:pPr>
            <a:r>
              <a:rPr lang="en-US" dirty="0"/>
              <a:t>W</a:t>
            </a:r>
            <a:r>
              <a:rPr lang="en-US" dirty="0" smtClean="0"/>
              <a:t>eb page editors (key term) or HTML editors (key term) provide support for website design and HTML coding</a:t>
            </a:r>
            <a:endParaRPr lang="en-US" baseline="0" dirty="0" smtClean="0"/>
          </a:p>
        </p:txBody>
      </p:sp>
      <p:sp>
        <p:nvSpPr>
          <p:cNvPr id="4" name="Slide Number Placeholder 3"/>
          <p:cNvSpPr>
            <a:spLocks noGrp="1"/>
          </p:cNvSpPr>
          <p:nvPr>
            <p:ph type="sldNum" sz="quarter" idx="10"/>
          </p:nvPr>
        </p:nvSpPr>
        <p:spPr/>
        <p:txBody>
          <a:bodyPr/>
          <a:lstStyle/>
          <a:p>
            <a:fld id="{16325548-13B6-6B42-B09B-03C1E63216B8}" type="slidenum">
              <a:rPr lang="en-US" smtClean="0"/>
              <a:t>24</a:t>
            </a:fld>
            <a:endParaRPr lang="en-US" dirty="0"/>
          </a:p>
        </p:txBody>
      </p:sp>
    </p:spTree>
    <p:extLst>
      <p:ext uri="{BB962C8B-B14F-4D97-AF65-F5344CB8AC3E}">
        <p14:creationId xmlns:p14="http://schemas.microsoft.com/office/powerpoint/2010/main" val="660321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Mobile</a:t>
            </a:r>
            <a:r>
              <a:rPr lang="en-US" baseline="0" dirty="0" smtClean="0"/>
              <a:t> Apps (key term) or mobile applications (key term) are add-on programs that can be downloaded from App Stores for your smartphone or tablet. </a:t>
            </a:r>
          </a:p>
          <a:p>
            <a:endParaRPr lang="en-US" baseline="0" dirty="0" smtClean="0"/>
          </a:p>
          <a:p>
            <a:r>
              <a:rPr lang="en-US" baseline="0" dirty="0" smtClean="0"/>
              <a:t>Apps</a:t>
            </a:r>
          </a:p>
          <a:p>
            <a:endParaRPr lang="en-US" baseline="0" dirty="0" smtClean="0"/>
          </a:p>
          <a:p>
            <a:pPr marL="185715" indent="-185715">
              <a:buFont typeface="Arial" pitchFamily="34" charset="0"/>
              <a:buChar char="•"/>
            </a:pPr>
            <a:r>
              <a:rPr lang="en-US" baseline="0" dirty="0" smtClean="0"/>
              <a:t>There are over 500,000 apps for Apple iPhone alone. </a:t>
            </a:r>
          </a:p>
          <a:p>
            <a:pPr marL="185715" indent="-185715">
              <a:buFont typeface="Arial" pitchFamily="34" charset="0"/>
              <a:buChar char="•"/>
            </a:pPr>
            <a:r>
              <a:rPr lang="en-US" baseline="0" dirty="0" smtClean="0"/>
              <a:t>Most popular are:</a:t>
            </a:r>
          </a:p>
          <a:p>
            <a:pPr marL="680954" lvl="1" indent="-185715">
              <a:buFont typeface="Arial" pitchFamily="34" charset="0"/>
              <a:buChar char="•"/>
            </a:pPr>
            <a:r>
              <a:rPr lang="en-US" baseline="0" dirty="0" smtClean="0"/>
              <a:t>Music</a:t>
            </a:r>
          </a:p>
          <a:p>
            <a:pPr marL="680954" lvl="1" indent="-185715">
              <a:buFont typeface="Arial" pitchFamily="34" charset="0"/>
              <a:buChar char="•"/>
            </a:pPr>
            <a:r>
              <a:rPr lang="en-US" baseline="0" dirty="0" smtClean="0"/>
              <a:t>Video</a:t>
            </a:r>
          </a:p>
          <a:p>
            <a:pPr marL="680954" lvl="1" indent="-185715">
              <a:buFont typeface="Arial" pitchFamily="34" charset="0"/>
              <a:buChar char="•"/>
            </a:pPr>
            <a:r>
              <a:rPr lang="en-US" baseline="0" dirty="0" smtClean="0"/>
              <a:t>Social Networking</a:t>
            </a:r>
          </a:p>
          <a:p>
            <a:pPr marL="680954" lvl="1" indent="-185715">
              <a:buFont typeface="Arial" pitchFamily="34" charset="0"/>
              <a:buChar char="•"/>
            </a:pPr>
            <a:r>
              <a:rPr lang="en-US" baseline="0" dirty="0" smtClean="0"/>
              <a:t>QR codes (key term) or quick response code (key term)</a:t>
            </a:r>
          </a:p>
          <a:p>
            <a:pPr marL="185715" indent="-185715">
              <a:buFont typeface="Arial" pitchFamily="34" charset="0"/>
              <a:buChar char="•"/>
            </a:pPr>
            <a:endParaRPr lang="en-US" baseline="0" dirty="0" smtClean="0"/>
          </a:p>
          <a:p>
            <a:r>
              <a:rPr lang="en-US" baseline="0" dirty="0" smtClean="0"/>
              <a:t>App Stores (key term)</a:t>
            </a:r>
          </a:p>
          <a:p>
            <a:pPr marL="185715" indent="-185715">
              <a:buFont typeface="Arial" pitchFamily="34" charset="0"/>
              <a:buChar char="•"/>
            </a:pPr>
            <a:r>
              <a:rPr lang="en-US" baseline="0" dirty="0" smtClean="0"/>
              <a:t>Provide access to mobile apps either for free or a fee</a:t>
            </a:r>
          </a:p>
          <a:p>
            <a:pPr marL="185715" indent="-185715">
              <a:buFont typeface="Arial" pitchFamily="34" charset="0"/>
              <a:buChar char="•"/>
            </a:pPr>
            <a:r>
              <a:rPr lang="en-US" dirty="0" smtClean="0"/>
              <a:t>For example, you would need to download a QR code reader (key term) to be able to scan a QR code to display the encoded information</a:t>
            </a:r>
            <a:endParaRPr lang="en-US" baseline="0" dirty="0" smtClean="0"/>
          </a:p>
          <a:p>
            <a:pPr marL="185715" indent="-185715">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25</a:t>
            </a:fld>
            <a:endParaRPr lang="en-US" dirty="0"/>
          </a:p>
        </p:txBody>
      </p:sp>
    </p:spTree>
    <p:extLst>
      <p:ext uri="{BB962C8B-B14F-4D97-AF65-F5344CB8AC3E}">
        <p14:creationId xmlns:p14="http://schemas.microsoft.com/office/powerpoint/2010/main" val="4073807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Office Software Suite (ley term) / Office Suite (key term) / Productivity Suite (key term)</a:t>
            </a:r>
          </a:p>
          <a:p>
            <a:pPr eaLnBrk="1" hangingPunct="1">
              <a:spcBef>
                <a:spcPct val="0"/>
              </a:spcBef>
              <a:buFontTx/>
              <a:buChar char="•"/>
            </a:pPr>
            <a:r>
              <a:rPr lang="en-US" dirty="0" smtClean="0"/>
              <a:t>A collection of separate applications bundled and sold as a group that share information between applications</a:t>
            </a:r>
          </a:p>
          <a:p>
            <a:pPr eaLnBrk="1" hangingPunct="1">
              <a:spcBef>
                <a:spcPct val="0"/>
              </a:spcBef>
              <a:buFontTx/>
              <a:buChar char="•"/>
            </a:pPr>
            <a:r>
              <a:rPr lang="en-US" dirty="0" smtClean="0"/>
              <a:t>Less expensive than individual applications; but more expensive than integrated packages</a:t>
            </a:r>
          </a:p>
          <a:p>
            <a:pPr eaLnBrk="1" hangingPunct="1">
              <a:spcBef>
                <a:spcPct val="0"/>
              </a:spcBef>
              <a:buFontTx/>
              <a:buChar char="•"/>
            </a:pPr>
            <a:endParaRPr lang="en-US" dirty="0" smtClean="0"/>
          </a:p>
          <a:p>
            <a:pPr eaLnBrk="1" hangingPunct="1">
              <a:spcBef>
                <a:spcPct val="0"/>
              </a:spcBef>
              <a:buFontTx/>
              <a:buNone/>
            </a:pPr>
            <a:r>
              <a:rPr lang="en-US" dirty="0" smtClean="0"/>
              <a:t>Cloud</a:t>
            </a:r>
            <a:r>
              <a:rPr lang="en-US" baseline="0" dirty="0" smtClean="0"/>
              <a:t> Suites (key term) or online office suites (key term) are stored at a server on the Internet and access is gained through the Internet. </a:t>
            </a:r>
          </a:p>
          <a:p>
            <a:pPr marL="185715" indent="-185715">
              <a:spcBef>
                <a:spcPct val="0"/>
              </a:spcBef>
              <a:buFont typeface="Arial" pitchFamily="34" charset="0"/>
              <a:buChar char="•"/>
            </a:pPr>
            <a:r>
              <a:rPr lang="en-US" baseline="0" dirty="0" smtClean="0"/>
              <a:t>Ease in collaboration</a:t>
            </a:r>
          </a:p>
          <a:p>
            <a:pPr marL="185715" indent="-185715">
              <a:spcBef>
                <a:spcPct val="0"/>
              </a:spcBef>
              <a:buFont typeface="Arial" pitchFamily="34" charset="0"/>
              <a:buChar char="•"/>
            </a:pPr>
            <a:r>
              <a:rPr lang="en-US" baseline="0" dirty="0" smtClean="0"/>
              <a:t>Downside – dependent on server so be sure to have a backup</a:t>
            </a:r>
          </a:p>
          <a:p>
            <a:pPr>
              <a:spcBef>
                <a:spcPct val="0"/>
              </a:spcBef>
            </a:pPr>
            <a:endParaRPr lang="en-US" baseline="0" dirty="0" smtClean="0"/>
          </a:p>
          <a:p>
            <a:pPr>
              <a:spcBef>
                <a:spcPct val="0"/>
              </a:spcBef>
            </a:pPr>
            <a:r>
              <a:rPr lang="en-US" baseline="0" dirty="0" smtClean="0"/>
              <a:t>Specialized suites (key term) include graphics or financial suites among others. The most popular are CorelDraw Graphics Suite X6 and Moneyfree Software TOTAL Planning Suite.</a:t>
            </a:r>
          </a:p>
          <a:p>
            <a:pPr>
              <a:spcBef>
                <a:spcPct val="0"/>
              </a:spcBef>
            </a:pPr>
            <a:endParaRPr lang="en-US" baseline="0" dirty="0" smtClean="0"/>
          </a:p>
          <a:p>
            <a:pPr>
              <a:spcBef>
                <a:spcPct val="0"/>
              </a:spcBef>
            </a:pPr>
            <a:r>
              <a:rPr lang="en-US" baseline="0" dirty="0" smtClean="0"/>
              <a:t>Utility suites (key term) are designed to make computing safer for all. </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26</a:t>
            </a:fld>
            <a:endParaRPr lang="en-US" dirty="0"/>
          </a:p>
        </p:txBody>
      </p:sp>
    </p:spTree>
    <p:extLst>
      <p:ext uri="{BB962C8B-B14F-4D97-AF65-F5344CB8AC3E}">
        <p14:creationId xmlns:p14="http://schemas.microsoft.com/office/powerpoint/2010/main" val="388297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Office Software Suite (ley term) / Office Suite (key term) / Productivity Suite (key term)</a:t>
            </a:r>
          </a:p>
          <a:p>
            <a:pPr eaLnBrk="1" hangingPunct="1">
              <a:spcBef>
                <a:spcPct val="0"/>
              </a:spcBef>
              <a:buFontTx/>
              <a:buChar char="•"/>
            </a:pPr>
            <a:r>
              <a:rPr lang="en-US" dirty="0" smtClean="0"/>
              <a:t>A collection of separate applications bundled and sold as a group that share information between applications</a:t>
            </a:r>
          </a:p>
          <a:p>
            <a:pPr eaLnBrk="1" hangingPunct="1">
              <a:spcBef>
                <a:spcPct val="0"/>
              </a:spcBef>
              <a:buFontTx/>
              <a:buChar char="•"/>
            </a:pPr>
            <a:r>
              <a:rPr lang="en-US" dirty="0" smtClean="0"/>
              <a:t>Less expensive than individual applications; but more expensive than integrated packages</a:t>
            </a:r>
          </a:p>
          <a:p>
            <a:pPr eaLnBrk="1" hangingPunct="1">
              <a:spcBef>
                <a:spcPct val="0"/>
              </a:spcBef>
              <a:buFontTx/>
              <a:buChar char="•"/>
            </a:pPr>
            <a:endParaRPr lang="en-US" dirty="0" smtClean="0"/>
          </a:p>
          <a:p>
            <a:pPr eaLnBrk="1" hangingPunct="1">
              <a:spcBef>
                <a:spcPct val="0"/>
              </a:spcBef>
              <a:buFontTx/>
              <a:buNone/>
            </a:pPr>
            <a:r>
              <a:rPr lang="en-US" dirty="0" smtClean="0"/>
              <a:t>Cloud</a:t>
            </a:r>
            <a:r>
              <a:rPr lang="en-US" baseline="0" dirty="0" smtClean="0"/>
              <a:t> Suites (key term) or online office suites (key term) are stored at a server on the Internet and access is gained through the Internet. </a:t>
            </a:r>
          </a:p>
          <a:p>
            <a:pPr marL="185715" indent="-185715">
              <a:spcBef>
                <a:spcPct val="0"/>
              </a:spcBef>
              <a:buFont typeface="Arial" pitchFamily="34" charset="0"/>
              <a:buChar char="•"/>
            </a:pPr>
            <a:r>
              <a:rPr lang="en-US" baseline="0" dirty="0" smtClean="0"/>
              <a:t>Ease in collaboration</a:t>
            </a:r>
          </a:p>
          <a:p>
            <a:pPr marL="185715" indent="-185715">
              <a:spcBef>
                <a:spcPct val="0"/>
              </a:spcBef>
              <a:buFont typeface="Arial" pitchFamily="34" charset="0"/>
              <a:buChar char="•"/>
            </a:pPr>
            <a:r>
              <a:rPr lang="en-US" baseline="0" dirty="0" smtClean="0"/>
              <a:t>Downside – dependent on server so be sure to have a backup</a:t>
            </a:r>
          </a:p>
          <a:p>
            <a:pPr>
              <a:spcBef>
                <a:spcPct val="0"/>
              </a:spcBef>
            </a:pPr>
            <a:endParaRPr lang="en-US" baseline="0" dirty="0" smtClean="0"/>
          </a:p>
          <a:p>
            <a:pPr>
              <a:spcBef>
                <a:spcPct val="0"/>
              </a:spcBef>
            </a:pPr>
            <a:r>
              <a:rPr lang="en-US" baseline="0" dirty="0" smtClean="0"/>
              <a:t>Specialized suites (key term) include graphics or financial suites among others. The most popular are CorelDraw Graphics Suite X6 and Moneyfree Software TOTAL Planning Suite.</a:t>
            </a:r>
          </a:p>
          <a:p>
            <a:pPr>
              <a:spcBef>
                <a:spcPct val="0"/>
              </a:spcBef>
            </a:pPr>
            <a:endParaRPr lang="en-US" baseline="0" dirty="0" smtClean="0"/>
          </a:p>
          <a:p>
            <a:pPr>
              <a:spcBef>
                <a:spcPct val="0"/>
              </a:spcBef>
            </a:pPr>
            <a:r>
              <a:rPr lang="en-US" baseline="0" dirty="0" smtClean="0"/>
              <a:t>Utility suites (key term) are designed to make computing safer for all. </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27</a:t>
            </a:fld>
            <a:endParaRPr lang="en-US" dirty="0"/>
          </a:p>
        </p:txBody>
      </p:sp>
    </p:spTree>
    <p:extLst>
      <p:ext uri="{BB962C8B-B14F-4D97-AF65-F5344CB8AC3E}">
        <p14:creationId xmlns:p14="http://schemas.microsoft.com/office/powerpoint/2010/main" val="388297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Page 77 in your text.</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28</a:t>
            </a:fld>
            <a:endParaRPr lang="en-US" dirty="0"/>
          </a:p>
        </p:txBody>
      </p:sp>
    </p:spTree>
    <p:extLst>
      <p:ext uri="{BB962C8B-B14F-4D97-AF65-F5344CB8AC3E}">
        <p14:creationId xmlns:p14="http://schemas.microsoft.com/office/powerpoint/2010/main" val="385181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Software Engineers (key term) analyze users’ needs and create application software. </a:t>
            </a:r>
          </a:p>
          <a:p>
            <a:endParaRPr lang="en-US" dirty="0"/>
          </a:p>
          <a:p>
            <a:pPr marL="185715" indent="-185715">
              <a:buFont typeface="Arial" pitchFamily="34" charset="0"/>
              <a:buChar char="•"/>
            </a:pPr>
            <a:r>
              <a:rPr lang="en-US" dirty="0" smtClean="0"/>
              <a:t>Typically have experience in programming but focus on the design and development of programs using the principles of mathematics and engineering.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29</a:t>
            </a:fld>
            <a:endParaRPr lang="en-US" dirty="0"/>
          </a:p>
        </p:txBody>
      </p:sp>
    </p:spTree>
    <p:extLst>
      <p:ext uri="{BB962C8B-B14F-4D97-AF65-F5344CB8AC3E}">
        <p14:creationId xmlns:p14="http://schemas.microsoft.com/office/powerpoint/2010/main" val="411806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smtClean="0"/>
              <a:t>Personal</a:t>
            </a:r>
            <a:r>
              <a:rPr lang="en-US" baseline="0" dirty="0" smtClean="0"/>
              <a:t> </a:t>
            </a:r>
            <a:r>
              <a:rPr lang="en-US" dirty="0" smtClean="0"/>
              <a:t>computer</a:t>
            </a:r>
            <a:r>
              <a:rPr lang="en-US" baseline="0" dirty="0" smtClean="0"/>
              <a:t> can be thought of as an electronic tool. </a:t>
            </a:r>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3</a:t>
            </a:fld>
            <a:endParaRPr lang="en-US" dirty="0"/>
          </a:p>
        </p:txBody>
      </p:sp>
    </p:spTree>
    <p:extLst>
      <p:ext uri="{BB962C8B-B14F-4D97-AF65-F5344CB8AC3E}">
        <p14:creationId xmlns:p14="http://schemas.microsoft.com/office/powerpoint/2010/main" val="2354492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30</a:t>
            </a:fld>
            <a:endParaRPr lang="en-US" dirty="0"/>
          </a:p>
        </p:txBody>
      </p:sp>
    </p:spTree>
    <p:extLst>
      <p:ext uri="{BB962C8B-B14F-4D97-AF65-F5344CB8AC3E}">
        <p14:creationId xmlns:p14="http://schemas.microsoft.com/office/powerpoint/2010/main" val="866412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990478">
              <a:defRPr/>
            </a:pPr>
            <a:r>
              <a:rPr lang="en-US" dirty="0" smtClean="0"/>
              <a:t>Have students turn to the end of Chapter 3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31</a:t>
            </a:fld>
            <a:endParaRPr lang="en-US" dirty="0"/>
          </a:p>
        </p:txBody>
      </p:sp>
    </p:spTree>
    <p:extLst>
      <p:ext uri="{BB962C8B-B14F-4D97-AF65-F5344CB8AC3E}">
        <p14:creationId xmlns:p14="http://schemas.microsoft.com/office/powerpoint/2010/main" val="3878815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990478">
              <a:defRPr/>
            </a:pPr>
            <a:r>
              <a:rPr lang="en-US" dirty="0" smtClean="0"/>
              <a:t>Have students turn to the end of Chapter 3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32</a:t>
            </a:fld>
            <a:endParaRPr lang="en-US" dirty="0"/>
          </a:p>
        </p:txBody>
      </p:sp>
    </p:spTree>
    <p:extLst>
      <p:ext uri="{BB962C8B-B14F-4D97-AF65-F5344CB8AC3E}">
        <p14:creationId xmlns:p14="http://schemas.microsoft.com/office/powerpoint/2010/main" val="219364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Two kinds of software (as discussed in Chapter 1)</a:t>
            </a:r>
          </a:p>
          <a:p>
            <a:pPr lvl="1" eaLnBrk="1" hangingPunct="1">
              <a:spcBef>
                <a:spcPct val="0"/>
              </a:spcBef>
              <a:buFontTx/>
              <a:buChar char="•"/>
            </a:pPr>
            <a:r>
              <a:rPr lang="en-US" dirty="0" smtClean="0"/>
              <a:t>System software (Key Term) – works with end users, application software, and computer hardware to handle the majority of technical details</a:t>
            </a:r>
          </a:p>
          <a:p>
            <a:pPr lvl="1" eaLnBrk="1" hangingPunct="1">
              <a:spcBef>
                <a:spcPct val="0"/>
              </a:spcBef>
              <a:buFontTx/>
              <a:buChar char="•"/>
            </a:pPr>
            <a:r>
              <a:rPr lang="en-US" dirty="0" smtClean="0"/>
              <a:t>Application Software (Key Term) – is end user software that is used to accomplish a variety of tasks</a:t>
            </a:r>
          </a:p>
          <a:p>
            <a:pPr eaLnBrk="1" hangingPunct="1">
              <a:spcBef>
                <a:spcPct val="0"/>
              </a:spcBef>
              <a:buFontTx/>
              <a:buChar char="•"/>
            </a:pPr>
            <a:r>
              <a:rPr lang="en-US" dirty="0" smtClean="0"/>
              <a:t>Three categories of Application Software</a:t>
            </a:r>
          </a:p>
          <a:p>
            <a:pPr lvl="1" eaLnBrk="1" hangingPunct="1">
              <a:spcBef>
                <a:spcPct val="0"/>
              </a:spcBef>
              <a:buFontTx/>
              <a:buChar char="•"/>
            </a:pPr>
            <a:r>
              <a:rPr lang="en-US" dirty="0" smtClean="0"/>
              <a:t>General</a:t>
            </a:r>
            <a:r>
              <a:rPr lang="en-US" baseline="0" dirty="0" smtClean="0"/>
              <a:t> Purpose </a:t>
            </a:r>
            <a:r>
              <a:rPr lang="en-US" dirty="0" smtClean="0"/>
              <a:t>Applications (Key Term) – word processing, spreadsheets, </a:t>
            </a:r>
            <a:r>
              <a:rPr lang="en-US" baseline="0" dirty="0" smtClean="0"/>
              <a:t>presentation graphics and </a:t>
            </a:r>
            <a:r>
              <a:rPr lang="en-US" dirty="0" smtClean="0"/>
              <a:t>database</a:t>
            </a:r>
            <a:r>
              <a:rPr lang="en-US" baseline="0" dirty="0" smtClean="0"/>
              <a:t> management systems.</a:t>
            </a:r>
            <a:endParaRPr lang="en-US" dirty="0" smtClean="0"/>
          </a:p>
          <a:p>
            <a:pPr lvl="1" eaLnBrk="1" hangingPunct="1">
              <a:spcBef>
                <a:spcPct val="0"/>
              </a:spcBef>
              <a:buFontTx/>
              <a:buChar char="•"/>
            </a:pPr>
            <a:r>
              <a:rPr lang="en-US" dirty="0" smtClean="0"/>
              <a:t>Specialized Applications (Key Term) – tend to be</a:t>
            </a:r>
            <a:r>
              <a:rPr lang="en-US" baseline="0" dirty="0" smtClean="0"/>
              <a:t> more focused and used in specific areas and disciplines</a:t>
            </a:r>
            <a:endParaRPr lang="en-US" dirty="0" smtClean="0"/>
          </a:p>
          <a:p>
            <a:pPr lvl="1" eaLnBrk="1" hangingPunct="1">
              <a:spcBef>
                <a:spcPct val="0"/>
              </a:spcBef>
              <a:buFontTx/>
              <a:buChar char="•"/>
            </a:pPr>
            <a:r>
              <a:rPr lang="en-US" dirty="0" smtClean="0"/>
              <a:t>Mobile Apps (key</a:t>
            </a:r>
            <a:r>
              <a:rPr lang="en-US" baseline="0" dirty="0" smtClean="0"/>
              <a:t> Term) – add-on features or programs designed for mobile devices such as smartphones and tablets.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4</a:t>
            </a:fld>
            <a:endParaRPr lang="en-US" dirty="0"/>
          </a:p>
        </p:txBody>
      </p:sp>
    </p:spTree>
    <p:extLst>
      <p:ext uri="{BB962C8B-B14F-4D97-AF65-F5344CB8AC3E}">
        <p14:creationId xmlns:p14="http://schemas.microsoft.com/office/powerpoint/2010/main" val="29631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U</a:t>
            </a:r>
            <a:r>
              <a:rPr lang="en-US" dirty="0" smtClean="0"/>
              <a:t>ser interface</a:t>
            </a:r>
            <a:r>
              <a:rPr lang="en-US" baseline="0" dirty="0" smtClean="0"/>
              <a:t> (key term)</a:t>
            </a:r>
            <a:r>
              <a:rPr lang="en-US" dirty="0" smtClean="0"/>
              <a:t> </a:t>
            </a:r>
            <a:r>
              <a:rPr lang="en-US" baseline="0" dirty="0" smtClean="0"/>
              <a:t>or  Graphical User Interface (GUI) (key terms) allows the user to control and interact with the program.</a:t>
            </a:r>
          </a:p>
          <a:p>
            <a:endParaRPr lang="en-US" baseline="0" dirty="0" smtClean="0"/>
          </a:p>
          <a:p>
            <a:r>
              <a:rPr lang="en-US" baseline="0" dirty="0" smtClean="0"/>
              <a:t>Graphical elements called Icons (key term) can be clicked on by the user using the mouse. </a:t>
            </a:r>
          </a:p>
          <a:p>
            <a:endParaRPr lang="en-US" baseline="0" dirty="0" smtClean="0"/>
          </a:p>
          <a:p>
            <a:r>
              <a:rPr lang="en-US" baseline="0" dirty="0" smtClean="0"/>
              <a:t>The mouse controls the pointer (key term) on the screen to select the icon </a:t>
            </a:r>
          </a:p>
          <a:p>
            <a:endParaRPr lang="en-US" baseline="0" dirty="0" smtClean="0"/>
          </a:p>
          <a:p>
            <a:r>
              <a:rPr lang="en-US" baseline="0" dirty="0" smtClean="0"/>
              <a:t>Once the icon is selected and clicked, the represented program will display in the window (key term) which is the rectangular area containing a document, program or message.</a:t>
            </a:r>
          </a:p>
          <a:p>
            <a:endParaRPr lang="en-US" baseline="0" dirty="0" smtClean="0"/>
          </a:p>
          <a:p>
            <a:r>
              <a:rPr lang="en-US" baseline="0" dirty="0" smtClean="0"/>
              <a:t>Most programs use a system of menus, toolbars, and dialog boxes.</a:t>
            </a:r>
          </a:p>
          <a:p>
            <a:endParaRPr lang="en-US" baseline="0" dirty="0" smtClean="0"/>
          </a:p>
          <a:p>
            <a:r>
              <a:rPr lang="en-US" baseline="0" dirty="0" smtClean="0"/>
              <a:t>Menus (key term) present commands that are displays in the menu bar at the top of the screen</a:t>
            </a:r>
          </a:p>
          <a:p>
            <a:r>
              <a:rPr lang="en-US" baseline="0" dirty="0" smtClean="0"/>
              <a:t>Toolbars (key term) appear below the menu bar (key term) and include graphic elements known a buttons (key term) the user can click on as a shortcut</a:t>
            </a:r>
          </a:p>
          <a:p>
            <a:r>
              <a:rPr lang="en-US" baseline="0" dirty="0" smtClean="0"/>
              <a:t>Dialog Boxes (key term) provide additional information and request user input</a:t>
            </a:r>
          </a:p>
          <a:p>
            <a:endParaRPr lang="en-US" baseline="0" dirty="0" smtClean="0"/>
          </a:p>
        </p:txBody>
      </p:sp>
      <p:sp>
        <p:nvSpPr>
          <p:cNvPr id="4" name="Slide Number Placeholder 3"/>
          <p:cNvSpPr>
            <a:spLocks noGrp="1"/>
          </p:cNvSpPr>
          <p:nvPr>
            <p:ph type="sldNum" sz="quarter" idx="10"/>
          </p:nvPr>
        </p:nvSpPr>
        <p:spPr/>
        <p:txBody>
          <a:bodyPr/>
          <a:lstStyle/>
          <a:p>
            <a:fld id="{16325548-13B6-6B42-B09B-03C1E63216B8}" type="slidenum">
              <a:rPr lang="en-US" smtClean="0"/>
              <a:t>5</a:t>
            </a:fld>
            <a:endParaRPr lang="en-US" dirty="0"/>
          </a:p>
        </p:txBody>
      </p:sp>
    </p:spTree>
    <p:extLst>
      <p:ext uri="{BB962C8B-B14F-4D97-AF65-F5344CB8AC3E}">
        <p14:creationId xmlns:p14="http://schemas.microsoft.com/office/powerpoint/2010/main" val="234682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baseline="0" dirty="0" smtClean="0"/>
              <a:t>Ribbon GUI (key term) makes it easier for the user to find and use all the features of an application</a:t>
            </a:r>
          </a:p>
          <a:p>
            <a:endParaRPr lang="en-US" baseline="0" dirty="0" smtClean="0"/>
          </a:p>
          <a:p>
            <a:pPr marL="185715" indent="-185715">
              <a:buFont typeface="Arial" pitchFamily="34" charset="0"/>
              <a:buChar char="•"/>
            </a:pPr>
            <a:r>
              <a:rPr lang="en-US" baseline="0" dirty="0" smtClean="0"/>
              <a:t>Ribbons (key term) replace menus and toolbars using commands into a set of tabs</a:t>
            </a:r>
          </a:p>
          <a:p>
            <a:pPr marL="185715" indent="-185715">
              <a:buFont typeface="Arial" pitchFamily="34" charset="0"/>
              <a:buChar char="•"/>
            </a:pPr>
            <a:r>
              <a:rPr lang="en-US" baseline="0" dirty="0" smtClean="0"/>
              <a:t>Tabs (key term) divide the ribbon into major categories. Each tab represents groups (key term) of related items. </a:t>
            </a:r>
          </a:p>
          <a:p>
            <a:pPr marL="185715" indent="-185715">
              <a:buFont typeface="Arial" pitchFamily="34" charset="0"/>
              <a:buChar char="•"/>
            </a:pPr>
            <a:r>
              <a:rPr lang="en-US" baseline="0" dirty="0" smtClean="0"/>
              <a:t>Contextual tabs (key term) are only used when the item is selected and at that time, operations can be performed on that item.</a:t>
            </a:r>
          </a:p>
          <a:p>
            <a:pPr marL="185715" indent="-185715">
              <a:buFont typeface="Arial" pitchFamily="34" charset="0"/>
              <a:buChar char="•"/>
            </a:pPr>
            <a:r>
              <a:rPr lang="en-US" baseline="0" dirty="0" smtClean="0"/>
              <a:t>Galleries (key term) give the user to see the effect their selection will have prior to making their choice.</a:t>
            </a:r>
          </a:p>
          <a:p>
            <a:pPr marL="185715" indent="-185715">
              <a:buFont typeface="Arial" pitchFamily="34" charset="0"/>
              <a:buChar char="•"/>
            </a:pPr>
            <a:endParaRPr lang="en-US" baseline="0" dirty="0" smtClean="0"/>
          </a:p>
          <a:p>
            <a:r>
              <a:rPr lang="en-US" baseline="0" dirty="0" smtClean="0"/>
              <a:t>Most applications provide us with some variety of things such as </a:t>
            </a:r>
          </a:p>
          <a:p>
            <a:pPr marL="185715" indent="-185715">
              <a:buFont typeface="Arial"/>
              <a:buChar char="•"/>
            </a:pPr>
            <a:r>
              <a:rPr lang="en-US" baseline="0" dirty="0" smtClean="0"/>
              <a:t>Spell Check</a:t>
            </a:r>
          </a:p>
          <a:p>
            <a:pPr marL="185715" indent="-185715">
              <a:buFont typeface="Arial"/>
              <a:buChar char="•"/>
            </a:pPr>
            <a:r>
              <a:rPr lang="en-US" baseline="0" dirty="0" smtClean="0"/>
              <a:t>Alignment</a:t>
            </a:r>
          </a:p>
          <a:p>
            <a:pPr marL="185715" indent="-185715">
              <a:buFont typeface="Arial"/>
              <a:buChar char="•"/>
            </a:pPr>
            <a:r>
              <a:rPr lang="en-US" baseline="0" dirty="0" smtClean="0"/>
              <a:t>Font and Font Sizes</a:t>
            </a:r>
          </a:p>
          <a:p>
            <a:pPr marL="185715" indent="-185715">
              <a:buFont typeface="Arial"/>
              <a:buChar char="•"/>
            </a:pPr>
            <a:r>
              <a:rPr lang="en-US" baseline="0" dirty="0" smtClean="0"/>
              <a:t>Tables</a:t>
            </a:r>
          </a:p>
          <a:p>
            <a:pPr marL="185715" indent="-185715">
              <a:buFont typeface="Arial"/>
              <a:buChar char="•"/>
            </a:pPr>
            <a:r>
              <a:rPr lang="en-US" baseline="0" dirty="0" smtClean="0"/>
              <a:t>Reports</a:t>
            </a:r>
          </a:p>
          <a:p>
            <a:endParaRPr lang="en-US" baseline="0" dirty="0" smtClean="0"/>
          </a:p>
        </p:txBody>
      </p:sp>
      <p:sp>
        <p:nvSpPr>
          <p:cNvPr id="4" name="Slide Number Placeholder 3"/>
          <p:cNvSpPr>
            <a:spLocks noGrp="1"/>
          </p:cNvSpPr>
          <p:nvPr>
            <p:ph type="sldNum" sz="quarter" idx="10"/>
          </p:nvPr>
        </p:nvSpPr>
        <p:spPr/>
        <p:txBody>
          <a:bodyPr/>
          <a:lstStyle/>
          <a:p>
            <a:fld id="{16325548-13B6-6B42-B09B-03C1E63216B8}" type="slidenum">
              <a:rPr lang="en-US" smtClean="0"/>
              <a:t>6</a:t>
            </a:fld>
            <a:endParaRPr lang="en-US" dirty="0"/>
          </a:p>
        </p:txBody>
      </p:sp>
    </p:spTree>
    <p:extLst>
      <p:ext uri="{BB962C8B-B14F-4D97-AF65-F5344CB8AC3E}">
        <p14:creationId xmlns:p14="http://schemas.microsoft.com/office/powerpoint/2010/main" val="234682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t>7</a:t>
            </a:fld>
            <a:endParaRPr lang="en-US" dirty="0"/>
          </a:p>
        </p:txBody>
      </p:sp>
    </p:spTree>
    <p:extLst>
      <p:ext uri="{BB962C8B-B14F-4D97-AF65-F5344CB8AC3E}">
        <p14:creationId xmlns:p14="http://schemas.microsoft.com/office/powerpoint/2010/main" val="348169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eaLnBrk="1" hangingPunct="1">
              <a:spcBef>
                <a:spcPct val="0"/>
              </a:spcBef>
            </a:pPr>
            <a:r>
              <a:rPr lang="en-US" dirty="0" smtClean="0"/>
              <a:t>Word Processor Programs (key term) </a:t>
            </a:r>
            <a:endParaRPr lang="en-US" dirty="0"/>
          </a:p>
          <a:p>
            <a:pPr marL="185715" indent="-185715">
              <a:spcBef>
                <a:spcPct val="0"/>
              </a:spcBef>
              <a:buFont typeface="Arial" pitchFamily="34" charset="0"/>
              <a:buChar char="•"/>
            </a:pPr>
            <a:r>
              <a:rPr lang="en-US" dirty="0" smtClean="0"/>
              <a:t>One of the most flexible and widely used software tools used to create documents (key term)</a:t>
            </a:r>
          </a:p>
          <a:p>
            <a:pPr eaLnBrk="1" hangingPunct="1">
              <a:spcBef>
                <a:spcPct val="0"/>
              </a:spcBef>
              <a:buFontTx/>
              <a:buChar char="•"/>
            </a:pPr>
            <a:r>
              <a:rPr lang="en-US" dirty="0" smtClean="0"/>
              <a:t>One of the first programs used by PC end-users </a:t>
            </a:r>
          </a:p>
          <a:p>
            <a:pPr eaLnBrk="1" hangingPunct="1">
              <a:spcBef>
                <a:spcPct val="0"/>
              </a:spcBef>
              <a:buFontTx/>
              <a:buChar char="•"/>
            </a:pPr>
            <a:r>
              <a:rPr lang="en-US" dirty="0" smtClean="0"/>
              <a:t>Used by most end-users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8</a:t>
            </a:fld>
            <a:endParaRPr lang="en-US" dirty="0"/>
          </a:p>
        </p:txBody>
      </p:sp>
    </p:spTree>
    <p:extLst>
      <p:ext uri="{BB962C8B-B14F-4D97-AF65-F5344CB8AC3E}">
        <p14:creationId xmlns:p14="http://schemas.microsoft.com/office/powerpoint/2010/main" val="86203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lvl="1" eaLnBrk="1" hangingPunct="1">
              <a:lnSpc>
                <a:spcPct val="80000"/>
              </a:lnSpc>
              <a:spcBef>
                <a:spcPct val="0"/>
              </a:spcBef>
              <a:buFontTx/>
              <a:buChar char="•"/>
            </a:pPr>
            <a:r>
              <a:rPr lang="en-US" dirty="0" smtClean="0"/>
              <a:t>Flyer Features</a:t>
            </a:r>
          </a:p>
          <a:p>
            <a:pPr lvl="2" eaLnBrk="1" hangingPunct="1">
              <a:lnSpc>
                <a:spcPct val="80000"/>
              </a:lnSpc>
              <a:spcBef>
                <a:spcPct val="0"/>
              </a:spcBef>
              <a:buFontTx/>
              <a:buChar char="•"/>
            </a:pPr>
            <a:r>
              <a:rPr lang="en-US" dirty="0" smtClean="0"/>
              <a:t>Spelling Checker</a:t>
            </a:r>
          </a:p>
          <a:p>
            <a:pPr lvl="2" eaLnBrk="1" hangingPunct="1">
              <a:lnSpc>
                <a:spcPct val="80000"/>
              </a:lnSpc>
              <a:spcBef>
                <a:spcPct val="0"/>
              </a:spcBef>
              <a:buFontTx/>
              <a:buChar char="•"/>
            </a:pPr>
            <a:r>
              <a:rPr lang="en-US" dirty="0" smtClean="0"/>
              <a:t>Center-Aligning</a:t>
            </a:r>
          </a:p>
          <a:p>
            <a:pPr lvl="2" eaLnBrk="1" hangingPunct="1">
              <a:lnSpc>
                <a:spcPct val="80000"/>
              </a:lnSpc>
              <a:spcBef>
                <a:spcPct val="0"/>
              </a:spcBef>
              <a:buFontTx/>
              <a:buChar char="•"/>
            </a:pPr>
            <a:r>
              <a:rPr lang="en-US" dirty="0" smtClean="0"/>
              <a:t>Grammar checker</a:t>
            </a:r>
          </a:p>
          <a:p>
            <a:pPr lvl="2" eaLnBrk="1" hangingPunct="1">
              <a:lnSpc>
                <a:spcPct val="80000"/>
              </a:lnSpc>
              <a:spcBef>
                <a:spcPct val="0"/>
              </a:spcBef>
              <a:buFontTx/>
              <a:buChar char="•"/>
            </a:pPr>
            <a:r>
              <a:rPr lang="en-US" dirty="0" smtClean="0"/>
              <a:t>Fonts </a:t>
            </a:r>
          </a:p>
          <a:p>
            <a:pPr lvl="2" eaLnBrk="1" hangingPunct="1">
              <a:lnSpc>
                <a:spcPct val="80000"/>
              </a:lnSpc>
              <a:spcBef>
                <a:spcPct val="0"/>
              </a:spcBef>
              <a:buFontTx/>
              <a:buChar char="•"/>
            </a:pPr>
            <a:r>
              <a:rPr lang="en-US" dirty="0" smtClean="0"/>
              <a:t>Font Sizes</a:t>
            </a:r>
          </a:p>
          <a:p>
            <a:pPr lvl="2" eaLnBrk="1" hangingPunct="1">
              <a:lnSpc>
                <a:spcPct val="80000"/>
              </a:lnSpc>
              <a:spcBef>
                <a:spcPct val="0"/>
              </a:spcBef>
              <a:buFontTx/>
              <a:buChar char="•"/>
            </a:pPr>
            <a:r>
              <a:rPr lang="en-US" dirty="0" smtClean="0"/>
              <a:t>Word</a:t>
            </a:r>
            <a:r>
              <a:rPr lang="en-US" baseline="0" dirty="0" smtClean="0"/>
              <a:t> Wrap</a:t>
            </a:r>
            <a:endParaRPr lang="en-US" dirty="0" smtClean="0"/>
          </a:p>
          <a:p>
            <a:pPr lvl="2" eaLnBrk="1" hangingPunct="1">
              <a:lnSpc>
                <a:spcPct val="80000"/>
              </a:lnSpc>
              <a:spcBef>
                <a:spcPct val="0"/>
              </a:spcBef>
              <a:buFontTx/>
              <a:buChar char="•"/>
            </a:pPr>
            <a:r>
              <a:rPr lang="en-US" dirty="0" smtClean="0"/>
              <a:t>Character Effects</a:t>
            </a:r>
          </a:p>
          <a:p>
            <a:endParaRPr lang="en-US" dirty="0" smtClean="0"/>
          </a:p>
          <a:p>
            <a:r>
              <a:rPr lang="en-US" dirty="0" smtClean="0"/>
              <a:t>You have been asked to create</a:t>
            </a:r>
            <a:r>
              <a:rPr lang="en-US" baseline="0" dirty="0" smtClean="0"/>
              <a:t> a promotional advertising flyer. After discussing the flyer’s contents and basic structure with your supervisor, you start to enter the flyer’s text. As you enter the text, the spelling checker and grammar checker catch some spelling and grammatical errors. Once the text has been entered, you proofread the text and then focus your attention on enhancing the visual aspects of the flyer. You add a photograph and experiment with different character and paragraph formats, including fonts, font sizes, colors, and alignments.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9</a:t>
            </a:fld>
            <a:endParaRPr lang="en-US" dirty="0"/>
          </a:p>
        </p:txBody>
      </p:sp>
    </p:spTree>
    <p:extLst>
      <p:ext uri="{BB962C8B-B14F-4D97-AF65-F5344CB8AC3E}">
        <p14:creationId xmlns:p14="http://schemas.microsoft.com/office/powerpoint/2010/main" val="246460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137" b="44074"/>
          <a:stretch/>
        </p:blipFill>
        <p:spPr>
          <a:xfrm>
            <a:off x="0" y="1351243"/>
            <a:ext cx="12188952" cy="4229099"/>
          </a:xfrm>
          <a:prstGeom prst="rect">
            <a:avLst/>
          </a:prstGeom>
          <a:effectLst>
            <a:reflection blurRad="6350" stA="52000" endA="300" endPos="35000" dir="5400000" sy="-100000" algn="bl" rotWithShape="0"/>
          </a:effectLst>
        </p:spPr>
      </p:pic>
      <p:sp>
        <p:nvSpPr>
          <p:cNvPr id="12" name="Rectangle 11"/>
          <p:cNvSpPr/>
          <p:nvPr/>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grpSp>
        <p:nvGrpSpPr>
          <p:cNvPr id="34" name="Group 33"/>
          <p:cNvGrpSpPr/>
          <p:nvPr/>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grpSp>
        <p:nvGrpSpPr>
          <p:cNvPr id="26" name="Group 25"/>
          <p:cNvGrpSpPr/>
          <p:nvPr/>
        </p:nvGrpSpPr>
        <p:grpSpPr>
          <a:xfrm>
            <a:off x="1" y="0"/>
            <a:ext cx="1315844" cy="1234440"/>
            <a:chOff x="0" y="71081"/>
            <a:chExt cx="1315844" cy="1280160"/>
          </a:xfrm>
          <a:solidFill>
            <a:schemeClr val="accent3"/>
          </a:solidFill>
        </p:grpSpPr>
        <p:sp>
          <p:nvSpPr>
            <p:cNvPr id="18" name="Freeform 17"/>
            <p:cNvSpPr/>
            <p:nvPr userDrawn="1"/>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userDrawn="1"/>
          </p:nvSpPr>
          <p:spPr>
            <a:xfrm rot="16200000">
              <a:off x="-298178" y="540864"/>
              <a:ext cx="1070358" cy="323165"/>
            </a:xfrm>
            <a:prstGeom prst="rect">
              <a:avLst/>
            </a:prstGeom>
            <a:noFill/>
            <a:ln>
              <a:noFill/>
            </a:ln>
          </p:spPr>
          <p:txBody>
            <a:bodyPr wrap="square" rtlCol="0">
              <a:spAutoFit/>
            </a:bodyPr>
            <a:lstStyle/>
            <a:p>
              <a:r>
                <a:rPr lang="en-US" sz="1500" dirty="0" smtClean="0">
                  <a:solidFill>
                    <a:schemeClr val="bg1"/>
                  </a:solidFill>
                </a:rPr>
                <a:t>Chapter</a:t>
              </a:r>
              <a:endParaRPr lang="en-US" sz="1500" dirty="0">
                <a:solidFill>
                  <a:schemeClr val="bg1"/>
                </a:solidFill>
              </a:endParaRPr>
            </a:p>
          </p:txBody>
        </p:sp>
      </p:grpSp>
      <p:sp>
        <p:nvSpPr>
          <p:cNvPr id="28" name="Rectangle 27"/>
          <p:cNvSpPr/>
          <p:nvPr/>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379273361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4"/>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48359" y="6303097"/>
            <a:ext cx="1219200" cy="274320"/>
          </a:xfrm>
          <a:prstGeom prst="rect">
            <a:avLst/>
          </a:prstGeom>
        </p:spPr>
        <p:txBody>
          <a:bodyPr/>
          <a:lstStyle/>
          <a:p>
            <a:fld id="{68CEC856-5188-494A-BC84-21C444AA03B6}" type="slidenum">
              <a:rPr lang="en-US" smtClean="0"/>
              <a:t>‹#›</a:t>
            </a:fld>
            <a:endParaRPr lang="en-US" dirty="0"/>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Tree>
    <p:extLst>
      <p:ext uri="{BB962C8B-B14F-4D97-AF65-F5344CB8AC3E}">
        <p14:creationId xmlns:p14="http://schemas.microsoft.com/office/powerpoint/2010/main" val="4182504908"/>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678162" y="5690702"/>
            <a:ext cx="1502823" cy="365760"/>
          </a:xfrm>
          <a:prstGeom prst="rect">
            <a:avLst/>
          </a:prstGeom>
        </p:spPr>
        <p:txBody>
          <a:bodyPr/>
          <a:lstStyle>
            <a:lvl1pPr algn="r">
              <a:defRPr sz="1800">
                <a:solidFill>
                  <a:schemeClr val="tx1"/>
                </a:solidFill>
              </a:defRPr>
            </a:lvl1pPr>
          </a:lstStyle>
          <a:p>
            <a:fld id="{7A531CF4-EDA2-324F-8A38-3970BF42B585}" type="datetimeFigureOut">
              <a:rPr lang="en-US" smtClean="0"/>
              <a:t>5/28/2015</a:t>
            </a:fld>
            <a:endParaRPr lang="en-US" dirty="0"/>
          </a:p>
        </p:txBody>
      </p:sp>
      <p:sp>
        <p:nvSpPr>
          <p:cNvPr id="5" name="Footer Placeholder 4"/>
          <p:cNvSpPr>
            <a:spLocks noGrp="1"/>
          </p:cNvSpPr>
          <p:nvPr>
            <p:ph type="ftr" sz="quarter" idx="11"/>
          </p:nvPr>
        </p:nvSpPr>
        <p:spPr>
          <a:xfrm>
            <a:off x="7069157" y="6082304"/>
            <a:ext cx="5111827" cy="361518"/>
          </a:xfrm>
          <a:prstGeom prst="rect">
            <a:avLst/>
          </a:prstGeom>
        </p:spPr>
        <p:txBody>
          <a:bodyPr/>
          <a:lstStyle>
            <a:lvl1pPr algn="r">
              <a:defRPr sz="1800">
                <a:solidFill>
                  <a:schemeClr val="tx1"/>
                </a:solidFill>
              </a:defRPr>
            </a:lvl1pPr>
          </a:lstStyle>
          <a:p>
            <a:endParaRPr lang="en-US" dirty="0"/>
          </a:p>
        </p:txBody>
      </p:sp>
      <p:sp>
        <p:nvSpPr>
          <p:cNvPr id="6" name="Slide Number Placeholder 5"/>
          <p:cNvSpPr>
            <a:spLocks noGrp="1"/>
          </p:cNvSpPr>
          <p:nvPr>
            <p:ph type="sldNum" sz="quarter" idx="12"/>
          </p:nvPr>
        </p:nvSpPr>
        <p:spPr>
          <a:xfrm>
            <a:off x="2" y="6141722"/>
            <a:ext cx="528319" cy="579755"/>
          </a:xfrm>
          <a:prstGeom prst="rect">
            <a:avLst/>
          </a:prstGeom>
        </p:spPr>
        <p:txBody>
          <a:bodyPr/>
          <a:lstStyle>
            <a:lvl1pPr>
              <a:defRPr sz="1800" b="1">
                <a:solidFill>
                  <a:schemeClr val="bg1"/>
                </a:solidFill>
              </a:defRPr>
            </a:lvl1pPr>
          </a:lstStyle>
          <a:p>
            <a:fld id="{68CEC856-5188-494A-BC84-21C444AA03B6}" type="slidenum">
              <a:rPr lang="en-US" smtClean="0"/>
              <a:t>‹#›</a:t>
            </a:fld>
            <a:endParaRPr lang="en-US" dirty="0"/>
          </a:p>
        </p:txBody>
      </p:sp>
      <p:sp>
        <p:nvSpPr>
          <p:cNvPr id="2" name="Title 1"/>
          <p:cNvSpPr>
            <a:spLocks noGrp="1"/>
          </p:cNvSpPr>
          <p:nvPr>
            <p:ph type="ctrTitle"/>
          </p:nvPr>
        </p:nvSpPr>
        <p:spPr>
          <a:xfrm>
            <a:off x="3589020" y="2198"/>
            <a:ext cx="7810499" cy="2387600"/>
          </a:xfrm>
        </p:spPr>
        <p:txBody>
          <a:bodyPr anchor="b">
            <a:normAutofit/>
          </a:bodyPr>
          <a:lstStyle>
            <a:lvl1pPr algn="l">
              <a:defRPr sz="6600"/>
            </a:lvl1pPr>
          </a:lstStyle>
          <a:p>
            <a:r>
              <a:rPr lang="en-US" smtClean="0"/>
              <a:t>Click to edit Master title style</a:t>
            </a:r>
            <a:endParaRPr lang="en-US"/>
          </a:p>
        </p:txBody>
      </p:sp>
      <p:sp>
        <p:nvSpPr>
          <p:cNvPr id="3" name="Subtitle 2"/>
          <p:cNvSpPr>
            <a:spLocks noGrp="1"/>
          </p:cNvSpPr>
          <p:nvPr>
            <p:ph type="subTitle" idx="1" hasCustomPrompt="1"/>
          </p:nvPr>
        </p:nvSpPr>
        <p:spPr>
          <a:xfrm>
            <a:off x="3589019" y="2860361"/>
            <a:ext cx="4413367" cy="556143"/>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a:t>
            </a:r>
            <a:endParaRPr lang="en-US" dirty="0"/>
          </a:p>
        </p:txBody>
      </p:sp>
    </p:spTree>
    <p:extLst>
      <p:ext uri="{BB962C8B-B14F-4D97-AF65-F5344CB8AC3E}">
        <p14:creationId xmlns:p14="http://schemas.microsoft.com/office/powerpoint/2010/main" val="2895931164"/>
      </p:ext>
    </p:extLst>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1506071" y="1723919"/>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68CEC856-5188-494A-BC84-21C444AA03B6}" type="slidenum">
              <a:rPr lang="en-US" smtClean="0"/>
              <a:t>‹#›</a:t>
            </a:fld>
            <a:endParaRPr lang="en-US" dirty="0"/>
          </a:p>
        </p:txBody>
      </p:sp>
      <p:sp>
        <p:nvSpPr>
          <p:cNvPr id="9"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7A531CF4-EDA2-324F-8A38-3970BF42B585}" type="datetimeFigureOut">
              <a:rPr lang="en-US" smtClean="0"/>
              <a:t>5/28/2015</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342410210"/>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68CEC856-5188-494A-BC84-21C444AA03B6}" type="slidenum">
              <a:rPr lang="en-US" smtClean="0"/>
              <a:t>‹#›</a:t>
            </a:fld>
            <a:endParaRPr lang="en-US" dirty="0"/>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7A531CF4-EDA2-324F-8A38-3970BF42B585}" type="datetimeFigureOut">
              <a:rPr lang="en-US" smtClean="0"/>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7" name="Rectangle 16"/>
          <p:cNvSpPr/>
          <p:nvPr/>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3970070251"/>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68CEC856-5188-494A-BC84-21C444AA03B6}" type="slidenum">
              <a:rPr lang="en-US" smtClean="0"/>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7A531CF4-EDA2-324F-8A38-3970BF42B585}" type="datetimeFigureOut">
              <a:rPr lang="en-US" smtClean="0"/>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827470908"/>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68CEC856-5188-494A-BC84-21C444AA03B6}" type="slidenum">
              <a:rPr lang="en-US" smtClean="0"/>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7A531CF4-EDA2-324F-8A38-3970BF42B585}" type="datetimeFigureOut">
              <a:rPr lang="en-US" smtClean="0"/>
              <a:t>5/28/2015</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1602126742"/>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68CEC856-5188-494A-BC84-21C444AA03B6}" type="slidenum">
              <a:rPr lang="en-US" smtClean="0"/>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7A531CF4-EDA2-324F-8A38-3970BF42B585}" type="datetimeFigureOut">
              <a:rPr lang="en-US" smtClean="0"/>
              <a:t>5/28/2015</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369902735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68CEC856-5188-494A-BC84-21C444AA03B6}" type="slidenum">
              <a:rPr lang="en-US" smtClean="0"/>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7A531CF4-EDA2-324F-8A38-3970BF42B585}" type="datetimeFigureOut">
              <a:rPr lang="en-US" smtClean="0"/>
              <a:t>5/28/2015</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1329171313"/>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948359" y="6303097"/>
            <a:ext cx="1219200" cy="274320"/>
          </a:xfrm>
          <a:prstGeom prst="rect">
            <a:avLst/>
          </a:prstGeom>
        </p:spPr>
        <p:txBody>
          <a:bodyPr/>
          <a:lstStyle/>
          <a:p>
            <a:fld id="{68CEC856-5188-494A-BC84-21C444AA03B6}" type="slidenum">
              <a:rPr lang="en-US" smtClean="0"/>
              <a:t>‹#›</a:t>
            </a:fld>
            <a:endParaRPr lang="en-US" dirty="0"/>
          </a:p>
        </p:txBody>
      </p:sp>
    </p:spTree>
    <p:extLst>
      <p:ext uri="{BB962C8B-B14F-4D97-AF65-F5344CB8AC3E}">
        <p14:creationId xmlns:p14="http://schemas.microsoft.com/office/powerpoint/2010/main" val="2237768435"/>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68CEC856-5188-494A-BC84-21C444AA03B6}" type="slidenum">
              <a:rPr lang="en-US" smtClean="0"/>
              <a:t>‹#›</a:t>
            </a:fld>
            <a:endParaRPr lang="en-US" dirty="0"/>
          </a:p>
        </p:txBody>
      </p:sp>
    </p:spTree>
    <p:extLst>
      <p:ext uri="{BB962C8B-B14F-4D97-AF65-F5344CB8AC3E}">
        <p14:creationId xmlns:p14="http://schemas.microsoft.com/office/powerpoint/2010/main" val="3183605545"/>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50" baseline="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ffectLst/>
            </a:endParaRPr>
          </a:p>
        </p:txBody>
      </p:sp>
      <p:sp>
        <p:nvSpPr>
          <p:cNvPr id="7" name="Rectangle 6"/>
          <p:cNvSpPr/>
          <p:nvPr userDrawn="1"/>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10" name="Text Placeholder 9"/>
          <p:cNvSpPr>
            <a:spLocks noGrp="1"/>
          </p:cNvSpPr>
          <p:nvPr>
            <p:ph type="body" idx="1"/>
          </p:nvPr>
        </p:nvSpPr>
        <p:spPr>
          <a:xfrm>
            <a:off x="1518164" y="1698805"/>
            <a:ext cx="9945665" cy="4307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p:nvPicPr>
        <p:blipFill rotWithShape="1">
          <a:blip r:embed="rId14">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Slide Number Placeholder 2"/>
          <p:cNvSpPr txBox="1">
            <a:spLocks noGrp="1"/>
          </p:cNvSpPr>
          <p:nvPr userDrawn="1"/>
        </p:nvSpPr>
        <p:spPr bwMode="auto">
          <a:xfrm>
            <a:off x="9778682" y="6507163"/>
            <a:ext cx="2413318"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solidFill>
                  <a:schemeClr val="bg1"/>
                </a:solidFill>
                <a:latin typeface="Times New Roman" charset="0"/>
                <a:ea typeface="宋体" charset="-122"/>
              </a:rPr>
              <a:t>3-</a:t>
            </a:r>
            <a:fld id="{904A1C09-83D9-4225-B389-16680B713356}" type="slidenum">
              <a:rPr lang="en-US" altLang="zh-CN" sz="1000" smtClean="0">
                <a:solidFill>
                  <a:schemeClr val="bg1"/>
                </a:solidFill>
                <a:latin typeface="Times New Roman" charset="0"/>
                <a:ea typeface="宋体" charset="-122"/>
              </a:rPr>
              <a:pPr algn="r" eaLnBrk="1" hangingPunct="1">
                <a:defRPr/>
              </a:pPr>
              <a:t>‹#›</a:t>
            </a:fld>
            <a:endParaRPr lang="en-US" altLang="zh-CN" sz="1000" dirty="0" smtClean="0">
              <a:solidFill>
                <a:schemeClr val="bg1"/>
              </a:solidFill>
              <a:latin typeface="Times New Roman" charset="0"/>
              <a:ea typeface="宋体" charset="-122"/>
            </a:endParaRPr>
          </a:p>
        </p:txBody>
      </p:sp>
    </p:spTree>
    <p:custDataLst>
      <p:tags r:id="rId13"/>
    </p:custDataLst>
    <p:extLst>
      <p:ext uri="{BB962C8B-B14F-4D97-AF65-F5344CB8AC3E}">
        <p14:creationId xmlns:p14="http://schemas.microsoft.com/office/powerpoint/2010/main" val="28201809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cover/>
  </p:transition>
  <p:timing>
    <p:tnLst>
      <p:par>
        <p:cTn id="1" dur="indefinite" restart="never" nodeType="tmRoot"/>
      </p:par>
    </p:tnLst>
  </p:timing>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slide" Target="slide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slide" Target="slide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slide" Target="slide7.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slide" Target="slide2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slide" Target="slide19.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slide" Target="slide19.xml"/><Relationship Id="rId4" Type="http://schemas.openxmlformats.org/officeDocument/2006/relationships/image" Target="../media/image16.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0.tmp"/><Relationship Id="rId4" Type="http://schemas.openxmlformats.org/officeDocument/2006/relationships/image" Target="../media/image19.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1.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th-TH" sz="6600" dirty="0" smtClean="0">
                <a:latin typeface="Angsana New" pitchFamily="18" charset="-34"/>
                <a:cs typeface="Angsana New" pitchFamily="18" charset="-34"/>
              </a:rPr>
              <a:t>ซอฟต์แวร์ประยุกต์</a:t>
            </a:r>
            <a:r>
              <a:rPr lang="en-US" sz="6600" dirty="0" smtClean="0">
                <a:latin typeface="Angsana New" pitchFamily="18" charset="-34"/>
                <a:cs typeface="Angsana New" pitchFamily="18" charset="-34"/>
              </a:rPr>
              <a:t/>
            </a:r>
            <a:br>
              <a:rPr lang="en-US" sz="6600" dirty="0" smtClean="0">
                <a:latin typeface="Angsana New" pitchFamily="18" charset="-34"/>
                <a:cs typeface="Angsana New" pitchFamily="18" charset="-34"/>
              </a:rPr>
            </a:br>
            <a:r>
              <a:rPr lang="en-US" sz="6600" dirty="0" smtClean="0">
                <a:latin typeface="Angsana New" pitchFamily="18" charset="-34"/>
                <a:cs typeface="Angsana New" pitchFamily="18" charset="-34"/>
              </a:rPr>
              <a:t>Application Software</a:t>
            </a:r>
            <a:endParaRPr lang="en-US" sz="6600" dirty="0">
              <a:latin typeface="Angsana New" pitchFamily="18" charset="-34"/>
              <a:cs typeface="Angsana New" pitchFamily="18" charset="-34"/>
            </a:endParaRPr>
          </a:p>
        </p:txBody>
      </p:sp>
      <p:pic>
        <p:nvPicPr>
          <p:cNvPr id="3" name="Picture 2"/>
          <p:cNvPicPr>
            <a:picLocks noChangeAspect="1"/>
          </p:cNvPicPr>
          <p:nvPr/>
        </p:nvPicPr>
        <p:blipFill>
          <a:blip r:embed="rId4"/>
          <a:stretch>
            <a:fillRect/>
          </a:stretch>
        </p:blipFill>
        <p:spPr>
          <a:xfrm>
            <a:off x="5507685" y="2700465"/>
            <a:ext cx="1176630" cy="1457070"/>
          </a:xfrm>
          <a:prstGeom prst="rect">
            <a:avLst/>
          </a:prstGeom>
        </p:spPr>
      </p:pic>
      <p:sp>
        <p:nvSpPr>
          <p:cNvPr id="6" name="TextBox 5"/>
          <p:cNvSpPr txBox="1"/>
          <p:nvPr/>
        </p:nvSpPr>
        <p:spPr>
          <a:xfrm>
            <a:off x="457200" y="346587"/>
            <a:ext cx="535724" cy="923330"/>
          </a:xfrm>
          <a:prstGeom prst="rect">
            <a:avLst/>
          </a:prstGeom>
          <a:noFill/>
        </p:spPr>
        <p:txBody>
          <a:bodyPr wrap="none" rtlCol="0">
            <a:spAutoFit/>
          </a:bodyPr>
          <a:lstStyle/>
          <a:p>
            <a:r>
              <a:rPr lang="en-US" sz="5400" b="1" dirty="0">
                <a:solidFill>
                  <a:prstClr val="white"/>
                </a:solidFill>
              </a:rPr>
              <a:t>3</a:t>
            </a:r>
          </a:p>
        </p:txBody>
      </p:sp>
    </p:spTree>
    <p:custDataLst>
      <p:tags r:id="rId1"/>
    </p:custDataLst>
    <p:extLst>
      <p:ext uri="{BB962C8B-B14F-4D97-AF65-F5344CB8AC3E}">
        <p14:creationId xmlns:p14="http://schemas.microsoft.com/office/powerpoint/2010/main" val="611267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367" y="83930"/>
            <a:ext cx="8234970" cy="1177311"/>
          </a:xfrm>
        </p:spPr>
        <p:txBody>
          <a:bodyPr>
            <a:noAutofit/>
          </a:bodyPr>
          <a:lstStyle/>
          <a:p>
            <a:r>
              <a:rPr lang="th-TH" sz="4400" dirty="0" smtClean="0">
                <a:latin typeface="Angsana New" pitchFamily="18" charset="-34"/>
                <a:cs typeface="Angsana New" pitchFamily="18" charset="-34"/>
              </a:rPr>
              <a:t>การสร้างรายงาน</a:t>
            </a:r>
            <a:endParaRPr lang="en-US" sz="4400" dirty="0">
              <a:latin typeface="Angsana New" pitchFamily="18" charset="-34"/>
              <a:cs typeface="Angsana New" pitchFamily="18" charset="-34"/>
            </a:endParaRPr>
          </a:p>
        </p:txBody>
      </p:sp>
      <p:pic>
        <p:nvPicPr>
          <p:cNvPr id="5122" name="Picture 2" descr="C:\Users\Zouharis\Documents\Laurie\McGraw Hill Computing Essentials 2013\CE_2013_ArtFiles\ole16821_ch03\ole16821_03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3522" y="1416532"/>
            <a:ext cx="4023360" cy="5160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77400" y="6015406"/>
            <a:ext cx="844061"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5" action="ppaction://hlinksldjump"/>
              </a:rPr>
              <a:t>กลับ</a:t>
            </a:r>
            <a:endParaRPr lang="en-US" sz="28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66538980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h-TH" sz="4400" dirty="0" smtClean="0">
                <a:latin typeface="Angsana New" pitchFamily="18" charset="-34"/>
                <a:cs typeface="Angsana New" pitchFamily="18" charset="-34"/>
              </a:rPr>
              <a:t>แผ่นตารางทำการ</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(Spreadsheets)</a:t>
            </a:r>
            <a:endParaRPr lang="en-US" sz="4400" dirty="0">
              <a:latin typeface="Angsana New" pitchFamily="18" charset="-34"/>
              <a:cs typeface="Angsana New" pitchFamily="18" charset="-34"/>
            </a:endParaRPr>
          </a:p>
        </p:txBody>
      </p:sp>
      <p:sp>
        <p:nvSpPr>
          <p:cNvPr id="5" name="Content Placeholder 4"/>
          <p:cNvSpPr>
            <a:spLocks noGrp="1"/>
          </p:cNvSpPr>
          <p:nvPr>
            <p:ph idx="1"/>
          </p:nvPr>
        </p:nvSpPr>
        <p:spPr>
          <a:xfrm>
            <a:off x="1506071" y="1576552"/>
            <a:ext cx="10113115" cy="4456305"/>
          </a:xfrm>
        </p:spPr>
        <p:txBody>
          <a:bodyPr>
            <a:normAutofit/>
          </a:bodyPr>
          <a:lstStyle/>
          <a:p>
            <a:r>
              <a:rPr lang="th-TH" sz="2800" dirty="0">
                <a:latin typeface="Angsana New" pitchFamily="18" charset="-34"/>
                <a:cs typeface="Angsana New" pitchFamily="18" charset="-34"/>
              </a:rPr>
              <a:t>ใช้สำหรับรวบรวม วิเคราะห์ข้อมูลเชิงตัวเลข และสรุปในรูปแบบ</a:t>
            </a:r>
            <a:r>
              <a:rPr lang="th-TH" sz="2800" dirty="0" smtClean="0">
                <a:latin typeface="Angsana New" pitchFamily="18" charset="-34"/>
                <a:cs typeface="Angsana New" pitchFamily="18" charset="-34"/>
              </a:rPr>
              <a:t>แผนภูมิ</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แผ่นตารางทำ</a:t>
            </a:r>
            <a:r>
              <a:rPr lang="th-TH" sz="2800" dirty="0" smtClean="0">
                <a:latin typeface="Angsana New" pitchFamily="18" charset="-34"/>
                <a:cs typeface="Angsana New" pitchFamily="18" charset="-34"/>
              </a:rPr>
              <a:t>การ ประกอบด้วย</a:t>
            </a:r>
            <a:r>
              <a:rPr lang="en-US" sz="2800" dirty="0" smtClean="0">
                <a:latin typeface="Angsana New" pitchFamily="18" charset="-34"/>
                <a:cs typeface="Angsana New" pitchFamily="18" charset="-34"/>
              </a:rPr>
              <a:t> </a:t>
            </a:r>
          </a:p>
          <a:p>
            <a:pPr lvl="1"/>
            <a:r>
              <a:rPr lang="en-US" sz="2400" dirty="0" smtClean="0">
                <a:latin typeface="Angsana New" pitchFamily="18" charset="-34"/>
                <a:cs typeface="Angsana New" pitchFamily="18" charset="-34"/>
              </a:rPr>
              <a:t>Microsoft Excel</a:t>
            </a:r>
          </a:p>
          <a:p>
            <a:pPr lvl="1"/>
            <a:r>
              <a:rPr lang="en-US" sz="2400" dirty="0" smtClean="0">
                <a:latin typeface="Angsana New" pitchFamily="18" charset="-34"/>
                <a:cs typeface="Angsana New" pitchFamily="18" charset="-34"/>
              </a:rPr>
              <a:t>Apple Numbers</a:t>
            </a:r>
          </a:p>
          <a:p>
            <a:pPr lvl="1"/>
            <a:r>
              <a:rPr lang="en-US" sz="2400" dirty="0" smtClean="0">
                <a:latin typeface="Angsana New" pitchFamily="18" charset="-34"/>
                <a:cs typeface="Angsana New" pitchFamily="18" charset="-34"/>
              </a:rPr>
              <a:t>OpenOffice Calc</a:t>
            </a: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4048266822"/>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29" y="121000"/>
            <a:ext cx="8234970" cy="1124476"/>
          </a:xfrm>
        </p:spPr>
        <p:txBody>
          <a:bodyPr>
            <a:noAutofit/>
          </a:bodyPr>
          <a:lstStyle/>
          <a:p>
            <a:r>
              <a:rPr lang="th-TH" sz="4400" dirty="0" smtClean="0">
                <a:latin typeface="Angsana New" pitchFamily="18" charset="-34"/>
                <a:cs typeface="Angsana New" pitchFamily="18" charset="-34"/>
              </a:rPr>
              <a:t>การพยากรณ์การขาย</a:t>
            </a:r>
            <a:endParaRPr lang="en-US" sz="4400" dirty="0">
              <a:latin typeface="Angsana New" pitchFamily="18" charset="-34"/>
              <a:cs typeface="Angsana New" pitchFamily="18" charset="-34"/>
            </a:endParaRPr>
          </a:p>
        </p:txBody>
      </p:sp>
      <p:pic>
        <p:nvPicPr>
          <p:cNvPr id="3" name="Picture 2"/>
          <p:cNvPicPr>
            <a:picLocks noChangeAspect="1"/>
          </p:cNvPicPr>
          <p:nvPr/>
        </p:nvPicPr>
        <p:blipFill>
          <a:blip r:embed="rId4"/>
          <a:stretch>
            <a:fillRect/>
          </a:stretch>
        </p:blipFill>
        <p:spPr>
          <a:xfrm>
            <a:off x="2454442" y="1438482"/>
            <a:ext cx="6930190" cy="4885815"/>
          </a:xfrm>
          <a:prstGeom prst="rect">
            <a:avLst/>
          </a:prstGeom>
        </p:spPr>
      </p:pic>
    </p:spTree>
    <p:custDataLst>
      <p:tags r:id="rId1"/>
    </p:custDataLst>
    <p:extLst>
      <p:ext uri="{BB962C8B-B14F-4D97-AF65-F5344CB8AC3E}">
        <p14:creationId xmlns:p14="http://schemas.microsoft.com/office/powerpoint/2010/main" val="2700012846"/>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366" y="59216"/>
            <a:ext cx="8234970" cy="1152896"/>
          </a:xfrm>
        </p:spPr>
        <p:txBody>
          <a:bodyPr>
            <a:noAutofit/>
          </a:bodyPr>
          <a:lstStyle/>
          <a:p>
            <a:r>
              <a:rPr lang="th-TH" sz="4400" dirty="0" smtClean="0">
                <a:latin typeface="Angsana New" pitchFamily="18" charset="-34"/>
                <a:cs typeface="Angsana New" pitchFamily="18" charset="-34"/>
              </a:rPr>
              <a:t>การวิเคราะห์ข้อมูล</a:t>
            </a:r>
            <a:endParaRPr lang="en-US" sz="4400" dirty="0">
              <a:latin typeface="Angsana New" pitchFamily="18" charset="-34"/>
              <a:cs typeface="Angsana New" pitchFamily="18" charset="-34"/>
            </a:endParaRPr>
          </a:p>
        </p:txBody>
      </p:sp>
      <p:pic>
        <p:nvPicPr>
          <p:cNvPr id="11266" name="Picture 2" descr="C:\Users\Zouharis\Documents\Laurie\McGraw Hill Computing Essentials 2013\CE_2013_ArtFiles\ole16821_ch03\ole16821_03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101" y="1451464"/>
            <a:ext cx="4652747" cy="4881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77400" y="6015406"/>
            <a:ext cx="844061"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5" action="ppaction://hlinksldjump"/>
              </a:rPr>
              <a:t>กลับ</a:t>
            </a:r>
            <a:endParaRPr lang="en-US" sz="28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57385925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โปรแกรมการนำเสนอ</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(Presentation Graphics)</a:t>
            </a:r>
            <a:endParaRPr lang="en-US" sz="4400" dirty="0">
              <a:latin typeface="Angsana New" pitchFamily="18" charset="-34"/>
              <a:cs typeface="Angsana New" pitchFamily="18" charset="-34"/>
            </a:endParaRPr>
          </a:p>
        </p:txBody>
      </p:sp>
      <p:sp>
        <p:nvSpPr>
          <p:cNvPr id="4" name="Content Placeholder 3"/>
          <p:cNvSpPr>
            <a:spLocks noGrp="1"/>
          </p:cNvSpPr>
          <p:nvPr>
            <p:ph idx="1"/>
          </p:nvPr>
        </p:nvSpPr>
        <p:spPr>
          <a:xfrm>
            <a:off x="1506071" y="1545022"/>
            <a:ext cx="9797805" cy="4548428"/>
          </a:xfrm>
        </p:spPr>
        <p:txBody>
          <a:bodyPr>
            <a:normAutofit/>
          </a:bodyPr>
          <a:lstStyle/>
          <a:p>
            <a:r>
              <a:rPr lang="th-TH" sz="2800" dirty="0">
                <a:latin typeface="Angsana New" pitchFamily="18" charset="-34"/>
                <a:cs typeface="Angsana New" pitchFamily="18" charset="-34"/>
              </a:rPr>
              <a:t>เป็นโปรแกรมที่รวบรวมเอาความหลากหลายของการมองเห็น</a:t>
            </a:r>
            <a:r>
              <a:rPr lang="th-TH" sz="2800" dirty="0" smtClean="0">
                <a:latin typeface="Angsana New" pitchFamily="18" charset="-34"/>
                <a:cs typeface="Angsana New" pitchFamily="18" charset="-34"/>
              </a:rPr>
              <a:t>วัตถุ มา</a:t>
            </a:r>
            <a:r>
              <a:rPr lang="th-TH" sz="2800" dirty="0">
                <a:latin typeface="Angsana New" pitchFamily="18" charset="-34"/>
                <a:cs typeface="Angsana New" pitchFamily="18" charset="-34"/>
              </a:rPr>
              <a:t>สร้างงานนำเสนอเพื่อดึงดูดความสนใจ สร้างความประทับใจให้กับ</a:t>
            </a:r>
            <a:r>
              <a:rPr lang="th-TH" sz="2800" dirty="0" smtClean="0">
                <a:latin typeface="Angsana New" pitchFamily="18" charset="-34"/>
                <a:cs typeface="Angsana New" pitchFamily="18" charset="-34"/>
              </a:rPr>
              <a:t>ผู้ชม</a:t>
            </a:r>
            <a:r>
              <a:rPr lang="en-US" sz="2800" dirty="0" smtClean="0">
                <a:latin typeface="Angsana New" pitchFamily="18" charset="-34"/>
                <a:cs typeface="Angsana New" pitchFamily="18" charset="-34"/>
              </a:rPr>
              <a:t> </a:t>
            </a:r>
          </a:p>
          <a:p>
            <a:r>
              <a:rPr lang="th-TH" sz="2800" dirty="0">
                <a:latin typeface="Angsana New" pitchFamily="18" charset="-34"/>
                <a:cs typeface="Angsana New" pitchFamily="18" charset="-34"/>
              </a:rPr>
              <a:t>โปรแกรม</a:t>
            </a:r>
            <a:r>
              <a:rPr lang="th-TH" sz="2800" dirty="0" smtClean="0">
                <a:latin typeface="Angsana New" pitchFamily="18" charset="-34"/>
                <a:cs typeface="Angsana New" pitchFamily="18" charset="-34"/>
              </a:rPr>
              <a:t>นำเสนอ</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ประกอบด้วย</a:t>
            </a:r>
            <a:r>
              <a:rPr lang="en-US" sz="2800" dirty="0" smtClean="0">
                <a:latin typeface="Angsana New" pitchFamily="18" charset="-34"/>
                <a:cs typeface="Angsana New" pitchFamily="18" charset="-34"/>
              </a:rPr>
              <a:t> </a:t>
            </a:r>
          </a:p>
          <a:p>
            <a:pPr lvl="1"/>
            <a:r>
              <a:rPr lang="en-US" sz="2400" dirty="0" smtClean="0">
                <a:latin typeface="Angsana New" pitchFamily="18" charset="-34"/>
                <a:cs typeface="Angsana New" pitchFamily="18" charset="-34"/>
              </a:rPr>
              <a:t>Microsoft PowerPoint</a:t>
            </a:r>
          </a:p>
          <a:p>
            <a:pPr lvl="1"/>
            <a:r>
              <a:rPr lang="en-US" sz="2400" dirty="0" smtClean="0">
                <a:latin typeface="Angsana New" pitchFamily="18" charset="-34"/>
                <a:cs typeface="Angsana New" pitchFamily="18" charset="-34"/>
              </a:rPr>
              <a:t>OpenOffice Impress</a:t>
            </a:r>
          </a:p>
          <a:p>
            <a:pPr lvl="1"/>
            <a:r>
              <a:rPr lang="en-US" sz="2400" dirty="0" smtClean="0">
                <a:latin typeface="Angsana New" pitchFamily="18" charset="-34"/>
                <a:cs typeface="Angsana New" pitchFamily="18" charset="-34"/>
              </a:rPr>
              <a:t>Apple Keynote</a:t>
            </a:r>
          </a:p>
          <a:p>
            <a:endParaRPr lang="en-US" sz="20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424539498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9427167" cy="1308538"/>
          </a:xfrm>
        </p:spPr>
        <p:txBody>
          <a:bodyPr>
            <a:normAutofit/>
          </a:bodyPr>
          <a:lstStyle/>
          <a:p>
            <a:r>
              <a:rPr lang="th-TH" sz="4400" dirty="0" smtClean="0">
                <a:latin typeface="Angsana New" pitchFamily="18" charset="-34"/>
                <a:cs typeface="Angsana New" pitchFamily="18" charset="-34"/>
              </a:rPr>
              <a:t>การสร้างงานนำเสนอ</a:t>
            </a:r>
            <a:endParaRPr lang="en-US" sz="4400" dirty="0">
              <a:latin typeface="Angsana New" pitchFamily="18" charset="-34"/>
              <a:cs typeface="Angsana New" pitchFamily="18" charset="-34"/>
            </a:endParaRPr>
          </a:p>
        </p:txBody>
      </p:sp>
      <p:pic>
        <p:nvPicPr>
          <p:cNvPr id="4" name="Picture 3"/>
          <p:cNvPicPr>
            <a:picLocks noChangeAspect="1"/>
          </p:cNvPicPr>
          <p:nvPr/>
        </p:nvPicPr>
        <p:blipFill>
          <a:blip r:embed="rId4"/>
          <a:stretch>
            <a:fillRect/>
          </a:stretch>
        </p:blipFill>
        <p:spPr>
          <a:xfrm>
            <a:off x="2065283" y="1640982"/>
            <a:ext cx="8881401" cy="3939771"/>
          </a:xfrm>
          <a:prstGeom prst="rect">
            <a:avLst/>
          </a:prstGeom>
        </p:spPr>
      </p:pic>
      <p:sp>
        <p:nvSpPr>
          <p:cNvPr id="6" name="TextBox 5"/>
          <p:cNvSpPr txBox="1"/>
          <p:nvPr/>
        </p:nvSpPr>
        <p:spPr>
          <a:xfrm>
            <a:off x="10877400" y="6015406"/>
            <a:ext cx="844061"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5" action="ppaction://hlinksldjump"/>
              </a:rPr>
              <a:t>กลับ</a:t>
            </a:r>
            <a:endParaRPr lang="en-US" sz="28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77274627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3" y="114000"/>
            <a:ext cx="10405240" cy="1143000"/>
          </a:xfrm>
        </p:spPr>
        <p:txBody>
          <a:bodyPr>
            <a:noAutofit/>
          </a:bodyPr>
          <a:lstStyle/>
          <a:p>
            <a:r>
              <a:rPr lang="th-TH" sz="4400" dirty="0" smtClean="0">
                <a:latin typeface="Angsana New" pitchFamily="18" charset="-34"/>
                <a:cs typeface="Angsana New" pitchFamily="18" charset="-34"/>
              </a:rPr>
              <a:t>ระบบจัดการฐานข้อมูล</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(Database </a:t>
            </a:r>
            <a:r>
              <a:rPr lang="en-US" sz="4400" dirty="0">
                <a:latin typeface="Angsana New" pitchFamily="18" charset="-34"/>
                <a:cs typeface="Angsana New" pitchFamily="18" charset="-34"/>
              </a:rPr>
              <a:t>Management Systems </a:t>
            </a:r>
            <a:r>
              <a:rPr lang="en-US" sz="4400" dirty="0" smtClean="0">
                <a:latin typeface="Angsana New" pitchFamily="18" charset="-34"/>
                <a:cs typeface="Angsana New" pitchFamily="18" charset="-34"/>
              </a:rPr>
              <a:t>: DBMS</a:t>
            </a:r>
            <a:r>
              <a:rPr lang="en-US" sz="4400" dirty="0">
                <a:latin typeface="Angsana New" pitchFamily="18" charset="-34"/>
                <a:cs typeface="Angsana New" pitchFamily="18" charset="-34"/>
              </a:rPr>
              <a:t>)</a:t>
            </a:r>
          </a:p>
        </p:txBody>
      </p:sp>
      <p:sp>
        <p:nvSpPr>
          <p:cNvPr id="4" name="Content Placeholder 3"/>
          <p:cNvSpPr>
            <a:spLocks noGrp="1"/>
          </p:cNvSpPr>
          <p:nvPr>
            <p:ph idx="1"/>
          </p:nvPr>
        </p:nvSpPr>
        <p:spPr>
          <a:xfrm>
            <a:off x="1765016" y="1592317"/>
            <a:ext cx="9775343" cy="4543537"/>
          </a:xfrm>
        </p:spPr>
        <p:txBody>
          <a:bodyPr>
            <a:normAutofit/>
          </a:bodyPr>
          <a:lstStyle/>
          <a:p>
            <a:pPr algn="thaiDist"/>
            <a:r>
              <a:rPr lang="th-TH" sz="2800" dirty="0">
                <a:latin typeface="Angsana New" pitchFamily="18" charset="-34"/>
                <a:cs typeface="Angsana New" pitchFamily="18" charset="-34"/>
              </a:rPr>
              <a:t>การรวบรวมข้อมูลที่มีความสัมพันธ์กันมาเก็บไว้ในไฟล์</a:t>
            </a:r>
            <a:r>
              <a:rPr lang="th-TH" sz="2800" dirty="0" smtClean="0">
                <a:latin typeface="Angsana New" pitchFamily="18" charset="-34"/>
                <a:cs typeface="Angsana New" pitchFamily="18" charset="-34"/>
              </a:rPr>
              <a:t>เดียวกัน</a:t>
            </a:r>
            <a:endParaRPr lang="en-US" sz="2800" dirty="0" smtClean="0">
              <a:latin typeface="Angsana New" pitchFamily="18" charset="-34"/>
              <a:cs typeface="Angsana New" pitchFamily="18" charset="-34"/>
            </a:endParaRPr>
          </a:p>
          <a:p>
            <a:pPr algn="thaiDist"/>
            <a:r>
              <a:rPr lang="th-TH" sz="2800" dirty="0">
                <a:latin typeface="Angsana New" pitchFamily="18" charset="-34"/>
                <a:cs typeface="Angsana New" pitchFamily="18" charset="-34"/>
              </a:rPr>
              <a:t>โปรแกรมที่ใช้สำหรับสร้างส่วนประกอบของฐานข้อมูล  มีเครื่องมือต่าง ๆ สำหรับนำเข้า  แก้ไข  และการดึงข้อมูลจากฐานข้อมูล ทุกคนนำฐานข้อมูลไปใช้ในงานต่าง  </a:t>
            </a:r>
            <a:r>
              <a:rPr lang="th-TH" sz="2800" dirty="0" smtClean="0">
                <a:latin typeface="Angsana New" pitchFamily="18" charset="-34"/>
                <a:cs typeface="Angsana New" pitchFamily="18" charset="-34"/>
              </a:rPr>
              <a:t>ๆ</a:t>
            </a:r>
            <a:endParaRPr lang="en-US" sz="2800" dirty="0" smtClean="0">
              <a:latin typeface="Angsana New" pitchFamily="18" charset="-34"/>
              <a:cs typeface="Angsana New" pitchFamily="18" charset="-34"/>
            </a:endParaRPr>
          </a:p>
          <a:p>
            <a:pPr algn="thaiDist"/>
            <a:r>
              <a:rPr lang="th-TH" sz="2800" dirty="0" smtClean="0">
                <a:latin typeface="Angsana New" pitchFamily="18" charset="-34"/>
                <a:cs typeface="Angsana New" pitchFamily="18" charset="-34"/>
              </a:rPr>
              <a:t>มี </a:t>
            </a:r>
            <a:r>
              <a:rPr lang="th-TH" sz="2800" dirty="0">
                <a:latin typeface="Angsana New" pitchFamily="18" charset="-34"/>
                <a:cs typeface="Angsana New" pitchFamily="18" charset="-34"/>
              </a:rPr>
              <a:t>2 </a:t>
            </a:r>
            <a:r>
              <a:rPr lang="th-TH" sz="2800" dirty="0" smtClean="0">
                <a:latin typeface="Angsana New" pitchFamily="18" charset="-34"/>
                <a:cs typeface="Angsana New" pitchFamily="18" charset="-34"/>
              </a:rPr>
              <a:t>โปรแกรมที่ใช้</a:t>
            </a:r>
            <a:r>
              <a:rPr lang="th-TH" sz="2800" dirty="0">
                <a:latin typeface="Angsana New" pitchFamily="18" charset="-34"/>
                <a:cs typeface="Angsana New" pitchFamily="18" charset="-34"/>
              </a:rPr>
              <a:t>งานกัน</a:t>
            </a:r>
            <a:r>
              <a:rPr lang="th-TH" sz="2800" dirty="0" smtClean="0">
                <a:latin typeface="Angsana New" pitchFamily="18" charset="-34"/>
                <a:cs typeface="Angsana New" pitchFamily="18" charset="-34"/>
              </a:rPr>
              <a:t>แพร่หลาย</a:t>
            </a:r>
            <a:endParaRPr lang="en-US" sz="2800" dirty="0" smtClean="0">
              <a:latin typeface="Angsana New" pitchFamily="18" charset="-34"/>
              <a:cs typeface="Angsana New" pitchFamily="18" charset="-34"/>
            </a:endParaRPr>
          </a:p>
          <a:p>
            <a:pPr lvl="1" algn="thaiDist"/>
            <a:r>
              <a:rPr lang="en-US" sz="2400" dirty="0" smtClean="0">
                <a:latin typeface="Angsana New" pitchFamily="18" charset="-34"/>
                <a:cs typeface="Angsana New" pitchFamily="18" charset="-34"/>
              </a:rPr>
              <a:t>Microsoft Access</a:t>
            </a:r>
          </a:p>
          <a:p>
            <a:pPr lvl="1" algn="thaiDist"/>
            <a:r>
              <a:rPr lang="en-US" sz="2400" dirty="0" smtClean="0">
                <a:latin typeface="Angsana New" pitchFamily="18" charset="-34"/>
                <a:cs typeface="Angsana New" pitchFamily="18" charset="-34"/>
              </a:rPr>
              <a:t>OpenOffice Base</a:t>
            </a: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767314807"/>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96287"/>
            <a:ext cx="8234970" cy="1179620"/>
          </a:xfrm>
        </p:spPr>
        <p:txBody>
          <a:bodyPr>
            <a:noAutofit/>
          </a:bodyPr>
          <a:lstStyle/>
          <a:p>
            <a:r>
              <a:rPr lang="th-TH" sz="4400" dirty="0" smtClean="0">
                <a:latin typeface="Angsana New" pitchFamily="18" charset="-34"/>
                <a:cs typeface="Angsana New" pitchFamily="18" charset="-34"/>
              </a:rPr>
              <a:t>การสร้างฐานข้อมูล</a:t>
            </a:r>
            <a:endParaRPr lang="en-US" sz="4400" dirty="0">
              <a:latin typeface="Angsana New" pitchFamily="18" charset="-34"/>
              <a:cs typeface="Angsana New" pitchFamily="18" charset="-34"/>
            </a:endParaRPr>
          </a:p>
        </p:txBody>
      </p:sp>
      <p:pic>
        <p:nvPicPr>
          <p:cNvPr id="14338" name="Picture 2" descr="C:\Users\Zouharis\Documents\Laurie\McGraw Hill Computing Essentials 2013\CE_2013_ArtFiles\ole16821_ch03\ole16821_0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236" y="1585876"/>
            <a:ext cx="4860498" cy="46470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874598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ซอฟต์แวร์เฉพะทาง</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(Specialized Applications)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552226"/>
            <a:ext cx="10018522" cy="4393883"/>
          </a:xfrm>
        </p:spPr>
        <p:txBody>
          <a:bodyPr>
            <a:normAutofit/>
          </a:bodyPr>
          <a:lstStyle/>
          <a:p>
            <a:r>
              <a:rPr lang="th-TH" sz="2800" dirty="0" smtClean="0">
                <a:latin typeface="Angsana New" pitchFamily="18" charset="-34"/>
                <a:cs typeface="Angsana New" pitchFamily="18" charset="-34"/>
              </a:rPr>
              <a:t>เป็นซอฟต์แวร์ที่</a:t>
            </a:r>
            <a:r>
              <a:rPr lang="th-TH" sz="2800" dirty="0">
                <a:latin typeface="Angsana New" pitchFamily="18" charset="-34"/>
                <a:cs typeface="Angsana New" pitchFamily="18" charset="-34"/>
              </a:rPr>
              <a:t>ใช้กันภายในกลุ่มผู้ใช้งานหรืออาชีพเฉพาะกลุ่มวิชาชีพใดวิชาชีพ</a:t>
            </a:r>
            <a:r>
              <a:rPr lang="th-TH" sz="2800" dirty="0" smtClean="0">
                <a:latin typeface="Angsana New" pitchFamily="18" charset="-34"/>
                <a:cs typeface="Angsana New" pitchFamily="18" charset="-34"/>
              </a:rPr>
              <a:t>หนึ่ง</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สามารถแบ่งออกเป็นกลุ่มใหญ่ ๆ ได้ 2 </a:t>
            </a:r>
            <a:r>
              <a:rPr lang="th-TH" sz="2800" dirty="0" smtClean="0">
                <a:latin typeface="Angsana New" pitchFamily="18" charset="-34"/>
                <a:cs typeface="Angsana New" pitchFamily="18" charset="-34"/>
              </a:rPr>
              <a:t>กลุ่ม</a:t>
            </a:r>
            <a:endParaRPr lang="en-US" sz="28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โปรแกรมทางด้านกราฟิก </a:t>
            </a:r>
            <a:r>
              <a:rPr lang="en-US" sz="2400" dirty="0" smtClean="0">
                <a:latin typeface="Angsana New" pitchFamily="18" charset="-34"/>
                <a:cs typeface="Angsana New" pitchFamily="18" charset="-34"/>
              </a:rPr>
              <a:t>(Graphics Programs)</a:t>
            </a:r>
          </a:p>
          <a:p>
            <a:pPr lvl="1"/>
            <a:r>
              <a:rPr lang="th-TH" sz="2400" dirty="0">
                <a:latin typeface="Angsana New" pitchFamily="18" charset="-34"/>
                <a:cs typeface="Angsana New" pitchFamily="18" charset="-34"/>
              </a:rPr>
              <a:t>โปรแกรมเขียนเว็บ </a:t>
            </a:r>
            <a:r>
              <a:rPr lang="en-US" sz="2400" dirty="0" smtClean="0">
                <a:latin typeface="Angsana New" pitchFamily="18" charset="-34"/>
                <a:cs typeface="Angsana New" pitchFamily="18" charset="-34"/>
              </a:rPr>
              <a:t> (Web Authoring Programs)</a:t>
            </a:r>
          </a:p>
          <a:p>
            <a:pPr lvl="1"/>
            <a:endParaRPr lang="en-US" sz="1600" dirty="0" smtClean="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40906563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
            <a:ext cx="10588699" cy="1275907"/>
          </a:xfrm>
        </p:spPr>
        <p:txBody>
          <a:bodyPr>
            <a:normAutofit/>
          </a:bodyPr>
          <a:lstStyle/>
          <a:p>
            <a:r>
              <a:rPr lang="th-TH" sz="4400" dirty="0" smtClean="0">
                <a:latin typeface="Angsana New" pitchFamily="18" charset="-34"/>
                <a:cs typeface="Angsana New" pitchFamily="18" charset="-34"/>
              </a:rPr>
              <a:t>กราฟิก</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(Graphics)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495904"/>
            <a:ext cx="10065819" cy="4393883"/>
          </a:xfrm>
        </p:spPr>
        <p:txBody>
          <a:bodyPr>
            <a:normAutofit/>
          </a:bodyPr>
          <a:lstStyle/>
          <a:p>
            <a:r>
              <a:rPr lang="th-TH" sz="2800" dirty="0">
                <a:latin typeface="Angsana New" pitchFamily="18" charset="-34"/>
                <a:cs typeface="Angsana New" pitchFamily="18" charset="-34"/>
              </a:rPr>
              <a:t>ใช้กันอย่างแพร่หลายในกลุ่มอาชีพทางด้านกราฟิก</a:t>
            </a:r>
            <a:r>
              <a:rPr lang="th-TH" sz="2800" dirty="0" smtClean="0">
                <a:latin typeface="Angsana New" pitchFamily="18" charset="-34"/>
                <a:cs typeface="Angsana New" pitchFamily="18" charset="-34"/>
              </a:rPr>
              <a:t>อาร์ต</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โปรแกรมที่นิยมใช้</a:t>
            </a:r>
            <a:endParaRPr lang="en-US" sz="2800" dirty="0" smtClean="0">
              <a:latin typeface="Angsana New" pitchFamily="18" charset="-34"/>
              <a:cs typeface="Angsana New" pitchFamily="18" charset="-34"/>
            </a:endParaRPr>
          </a:p>
          <a:p>
            <a:pPr lvl="1"/>
            <a:r>
              <a:rPr lang="th-TH" sz="2400" dirty="0">
                <a:latin typeface="Angsana New" pitchFamily="18" charset="-34"/>
                <a:cs typeface="Angsana New" pitchFamily="18" charset="-34"/>
                <a:hlinkClick r:id="rId4" action="ppaction://hlinksldjump"/>
              </a:rPr>
              <a:t>โปรแกรมเดสก์ท็อปพับลิชชิ่ง</a:t>
            </a:r>
            <a:r>
              <a:rPr lang="th-TH" sz="2400" dirty="0">
                <a:latin typeface="Angsana New" pitchFamily="18" charset="-34"/>
                <a:cs typeface="Angsana New" pitchFamily="18" charset="-34"/>
              </a:rPr>
              <a:t> </a:t>
            </a:r>
            <a:r>
              <a:rPr lang="en-US" sz="2400" dirty="0" smtClean="0">
                <a:latin typeface="Angsana New" pitchFamily="18" charset="-34"/>
                <a:cs typeface="Angsana New" pitchFamily="18" charset="-34"/>
              </a:rPr>
              <a:t> (Desktop Publishing Programs)</a:t>
            </a:r>
          </a:p>
          <a:p>
            <a:pPr lvl="1"/>
            <a:r>
              <a:rPr lang="th-TH" sz="2400" dirty="0">
                <a:latin typeface="Angsana New" pitchFamily="18" charset="-34"/>
                <a:cs typeface="Angsana New" pitchFamily="18" charset="-34"/>
                <a:hlinkClick r:id="rId5" action="ppaction://hlinksldjump"/>
              </a:rPr>
              <a:t>โปรแกรมแก้ไขภาพ</a:t>
            </a:r>
            <a:r>
              <a:rPr lang="th-TH" sz="2400" dirty="0">
                <a:latin typeface="Angsana New" pitchFamily="18" charset="-34"/>
                <a:cs typeface="Angsana New" pitchFamily="18" charset="-34"/>
              </a:rPr>
              <a:t> </a:t>
            </a:r>
            <a:r>
              <a:rPr lang="en-US" sz="2400" dirty="0" smtClean="0">
                <a:latin typeface="Angsana New" pitchFamily="18" charset="-34"/>
                <a:cs typeface="Angsana New" pitchFamily="18" charset="-34"/>
              </a:rPr>
              <a:t> (Image Editing Programs)</a:t>
            </a:r>
          </a:p>
          <a:p>
            <a:pPr lvl="1"/>
            <a:r>
              <a:rPr lang="th-TH" sz="2400" dirty="0">
                <a:latin typeface="Angsana New" pitchFamily="18" charset="-34"/>
                <a:cs typeface="Angsana New" pitchFamily="18" charset="-34"/>
                <a:hlinkClick r:id="rId6" action="ppaction://hlinksldjump"/>
              </a:rPr>
              <a:t>โปรแกรมเขียนภาพ</a:t>
            </a:r>
            <a:r>
              <a:rPr lang="th-TH" sz="2400" dirty="0">
                <a:latin typeface="Angsana New" pitchFamily="18" charset="-34"/>
                <a:cs typeface="Angsana New" pitchFamily="18" charset="-34"/>
              </a:rPr>
              <a:t> </a:t>
            </a:r>
            <a:r>
              <a:rPr lang="en-US" sz="2400" dirty="0" smtClean="0">
                <a:latin typeface="Angsana New" pitchFamily="18" charset="-34"/>
                <a:cs typeface="Angsana New" pitchFamily="18" charset="-34"/>
              </a:rPr>
              <a:t> (Illustration Programs)</a:t>
            </a:r>
          </a:p>
          <a:p>
            <a:pPr lvl="1"/>
            <a:r>
              <a:rPr lang="th-TH" sz="2400" dirty="0">
                <a:latin typeface="Angsana New" pitchFamily="18" charset="-34"/>
                <a:cs typeface="Angsana New" pitchFamily="18" charset="-34"/>
                <a:hlinkClick r:id="rId7" action="ppaction://hlinksldjump"/>
              </a:rPr>
              <a:t>โปรแกรมรวบรวมรูปภาพ</a:t>
            </a:r>
            <a:r>
              <a:rPr lang="th-TH" sz="2400" dirty="0">
                <a:latin typeface="Angsana New" pitchFamily="18" charset="-34"/>
                <a:cs typeface="Angsana New" pitchFamily="18" charset="-34"/>
              </a:rPr>
              <a:t> </a:t>
            </a:r>
            <a:r>
              <a:rPr lang="en-US" sz="2400" dirty="0" smtClean="0">
                <a:latin typeface="Angsana New" pitchFamily="18" charset="-34"/>
                <a:cs typeface="Angsana New" pitchFamily="18" charset="-34"/>
              </a:rPr>
              <a:t> (Image Galleries)</a:t>
            </a: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32944710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4400" dirty="0" smtClean="0">
                <a:latin typeface="Angsana New" pitchFamily="18" charset="-34"/>
                <a:cs typeface="Angsana New" pitchFamily="18" charset="-34"/>
              </a:rPr>
              <a:t>วัตถุประสงค์การเรียนรู้</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0" y="1450428"/>
            <a:ext cx="10002757" cy="4997669"/>
          </a:xfrm>
        </p:spPr>
        <p:txBody>
          <a:bodyPr>
            <a:noAutofit/>
          </a:bodyPr>
          <a:lstStyle/>
          <a:p>
            <a:r>
              <a:rPr lang="th-TH" sz="2800" dirty="0" smtClean="0">
                <a:latin typeface="Angsana New" pitchFamily="18" charset="-34"/>
                <a:cs typeface="Angsana New" pitchFamily="18" charset="-34"/>
              </a:rPr>
              <a:t>ระบุโปรแกรม</a:t>
            </a:r>
            <a:r>
              <a:rPr lang="th-TH" sz="2800" dirty="0">
                <a:latin typeface="Angsana New" pitchFamily="18" charset="-34"/>
                <a:cs typeface="Angsana New" pitchFamily="18" charset="-34"/>
              </a:rPr>
              <a:t>ประยุกต์ทั่วไป</a:t>
            </a:r>
            <a:r>
              <a:rPr lang="th-TH" sz="2800" dirty="0" smtClean="0">
                <a:latin typeface="Angsana New" pitchFamily="18" charset="-34"/>
                <a:cs typeface="Angsana New" pitchFamily="18" charset="-34"/>
              </a:rPr>
              <a:t>ได้</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อธิบายโปรแกรมประมวลผลคำ</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แผ่นตารางทำการ</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โปรแกรมนำเสนอ และระบบจัดการฐานข้อมูล</a:t>
            </a:r>
            <a:r>
              <a:rPr lang="th-TH" sz="2800" dirty="0" smtClean="0">
                <a:latin typeface="Angsana New" pitchFamily="18" charset="-34"/>
                <a:cs typeface="Angsana New" pitchFamily="18" charset="-34"/>
              </a:rPr>
              <a:t>ได้</a:t>
            </a:r>
            <a:r>
              <a:rPr lang="en-US" sz="2800" dirty="0" smtClean="0">
                <a:latin typeface="Angsana New" pitchFamily="18" charset="-34"/>
                <a:cs typeface="Angsana New" pitchFamily="18" charset="-34"/>
              </a:rPr>
              <a:t> </a:t>
            </a:r>
          </a:p>
          <a:p>
            <a:r>
              <a:rPr lang="th-TH" sz="2800" dirty="0" smtClean="0">
                <a:latin typeface="Angsana New" pitchFamily="18" charset="-34"/>
                <a:cs typeface="Angsana New" pitchFamily="18" charset="-34"/>
              </a:rPr>
              <a:t>ระบุโปรแกรม</a:t>
            </a:r>
            <a:r>
              <a:rPr lang="th-TH" sz="2800" dirty="0">
                <a:latin typeface="Angsana New" pitchFamily="18" charset="-34"/>
                <a:cs typeface="Angsana New" pitchFamily="18" charset="-34"/>
              </a:rPr>
              <a:t>ประยุกต์เฉพาะทาง</a:t>
            </a:r>
            <a:r>
              <a:rPr lang="th-TH" sz="2800" dirty="0" smtClean="0">
                <a:latin typeface="Angsana New" pitchFamily="18" charset="-34"/>
                <a:cs typeface="Angsana New" pitchFamily="18" charset="-34"/>
              </a:rPr>
              <a:t>ได้</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อธิบายโปรแกรมกราฟิก</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โปรแกรมสร้างเว็บ</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และโปรแกรมประยุกต์เฉพาะทางอื่น ๆ ได้</a:t>
            </a:r>
            <a:r>
              <a:rPr lang="en-US" sz="2800" dirty="0" smtClean="0">
                <a:latin typeface="Angsana New" pitchFamily="18" charset="-34"/>
                <a:cs typeface="Angsana New" pitchFamily="18" charset="-34"/>
              </a:rPr>
              <a:t> </a:t>
            </a:r>
          </a:p>
          <a:p>
            <a:r>
              <a:rPr lang="th-TH" sz="2800" dirty="0">
                <a:latin typeface="Angsana New" pitchFamily="18" charset="-34"/>
                <a:cs typeface="Angsana New" pitchFamily="18" charset="-34"/>
              </a:rPr>
              <a:t>อธิบายแอพโมบายและแอพส</a:t>
            </a:r>
            <a:r>
              <a:rPr lang="th-TH" sz="2800" dirty="0" err="1">
                <a:latin typeface="Angsana New" pitchFamily="18" charset="-34"/>
                <a:cs typeface="Angsana New" pitchFamily="18" charset="-34"/>
              </a:rPr>
              <a:t>โตร์</a:t>
            </a:r>
            <a:r>
              <a:rPr lang="th-TH" sz="2800" dirty="0" smtClean="0">
                <a:latin typeface="Angsana New" pitchFamily="18" charset="-34"/>
                <a:cs typeface="Angsana New" pitchFamily="18" charset="-34"/>
              </a:rPr>
              <a:t>ได้</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ระบุชุดซอฟต์แวร์</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อธิบายชุดออฟฟิศ</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ชุดคลาวด์</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ชุดเฉพาะทาง และชุดยูทิลิตีได้</a:t>
            </a:r>
            <a:endParaRPr lang="en-US" sz="2800" dirty="0" smtClean="0">
              <a:latin typeface="Angsana New" pitchFamily="18" charset="-34"/>
              <a:cs typeface="Angsana New" pitchFamily="18" charset="-34"/>
            </a:endParaRPr>
          </a:p>
          <a:p>
            <a:endParaRPr lang="en-US" sz="28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39184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86540"/>
          </a:xfrm>
        </p:spPr>
        <p:txBody>
          <a:bodyPr>
            <a:normAutofit/>
          </a:bodyPr>
          <a:lstStyle/>
          <a:p>
            <a:r>
              <a:rPr lang="th-TH" sz="4400" dirty="0" smtClean="0">
                <a:latin typeface="Angsana New" pitchFamily="18" charset="-34"/>
                <a:cs typeface="Angsana New" pitchFamily="18" charset="-34"/>
              </a:rPr>
              <a:t>โปรแกรมเดสก์ท็อปพับ</a:t>
            </a:r>
            <a:r>
              <a:rPr lang="th-TH" sz="4400" dirty="0" err="1" smtClean="0">
                <a:latin typeface="Angsana New" pitchFamily="18" charset="-34"/>
                <a:cs typeface="Angsana New" pitchFamily="18" charset="-34"/>
              </a:rPr>
              <a:t>ลิช</a:t>
            </a:r>
            <a:r>
              <a:rPr lang="th-TH" sz="4400" dirty="0" smtClean="0">
                <a:latin typeface="Angsana New" pitchFamily="18" charset="-34"/>
                <a:cs typeface="Angsana New" pitchFamily="18" charset="-34"/>
              </a:rPr>
              <a:t>ชิ่ง</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Desktop Publishing Programs)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614526"/>
            <a:ext cx="9787017" cy="4393883"/>
          </a:xfrm>
        </p:spPr>
        <p:txBody>
          <a:bodyPr>
            <a:normAutofit/>
          </a:bodyPr>
          <a:lstStyle/>
          <a:p>
            <a:r>
              <a:rPr lang="th-TH" sz="2800" dirty="0">
                <a:latin typeface="Angsana New" pitchFamily="18" charset="-34"/>
                <a:cs typeface="Angsana New" pitchFamily="18" charset="-34"/>
              </a:rPr>
              <a:t>เน้นที่การออกแบบหน้ากระดาษและการจัดเรียงข้อความบน</a:t>
            </a:r>
            <a:r>
              <a:rPr lang="th-TH" sz="2800" dirty="0" smtClean="0">
                <a:latin typeface="Angsana New" pitchFamily="18" charset="-34"/>
                <a:cs typeface="Angsana New" pitchFamily="18" charset="-34"/>
              </a:rPr>
              <a:t>หน้ากระดาษ</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รวมข้อความ และกราฟิก ในการสร้าง ใบปลิว </a:t>
            </a:r>
            <a:r>
              <a:rPr lang="th-TH" sz="2800" dirty="0">
                <a:latin typeface="Angsana New" pitchFamily="18" charset="-34"/>
                <a:cs typeface="Angsana New" pitchFamily="18" charset="-34"/>
              </a:rPr>
              <a:t>จดหมายข่าว หนังสือพิมพ์ และตำราเรียน </a:t>
            </a:r>
            <a:endParaRPr lang="en-US" sz="2800" dirty="0" smtClean="0">
              <a:latin typeface="Angsana New" pitchFamily="18" charset="-34"/>
              <a:cs typeface="Angsana New" pitchFamily="18" charset="-34"/>
            </a:endParaRPr>
          </a:p>
          <a:p>
            <a:r>
              <a:rPr lang="th-TH" sz="2400" dirty="0">
                <a:latin typeface="Angsana New" pitchFamily="18" charset="-34"/>
                <a:cs typeface="Angsana New" pitchFamily="18" charset="-34"/>
              </a:rPr>
              <a:t>โปรแกรมเดสก์ท็อปพับ</a:t>
            </a:r>
            <a:r>
              <a:rPr lang="th-TH" sz="2400" dirty="0" err="1">
                <a:latin typeface="Angsana New" pitchFamily="18" charset="-34"/>
                <a:cs typeface="Angsana New" pitchFamily="18" charset="-34"/>
              </a:rPr>
              <a:t>ลิช</a:t>
            </a:r>
            <a:r>
              <a:rPr lang="th-TH" sz="2400" dirty="0" smtClean="0">
                <a:latin typeface="Angsana New" pitchFamily="18" charset="-34"/>
                <a:cs typeface="Angsana New" pitchFamily="18" charset="-34"/>
              </a:rPr>
              <a:t>ชิ่งที่</a:t>
            </a:r>
            <a:r>
              <a:rPr lang="th-TH" sz="2400" dirty="0">
                <a:latin typeface="Angsana New" pitchFamily="18" charset="-34"/>
                <a:cs typeface="Angsana New" pitchFamily="18" charset="-34"/>
              </a:rPr>
              <a:t>นิยม</a:t>
            </a:r>
            <a:r>
              <a:rPr lang="th-TH" sz="2400" dirty="0" smtClean="0">
                <a:latin typeface="Angsana New" pitchFamily="18" charset="-34"/>
                <a:cs typeface="Angsana New" pitchFamily="18" charset="-34"/>
              </a:rPr>
              <a:t>ใช้</a:t>
            </a:r>
            <a:endParaRPr lang="en-US" sz="2800" dirty="0" smtClean="0">
              <a:latin typeface="Angsana New" pitchFamily="18" charset="-34"/>
              <a:cs typeface="Angsana New" pitchFamily="18" charset="-34"/>
            </a:endParaRPr>
          </a:p>
          <a:p>
            <a:pPr lvl="1"/>
            <a:r>
              <a:rPr lang="en-US" sz="2400" dirty="0" smtClean="0">
                <a:latin typeface="Angsana New" pitchFamily="18" charset="-34"/>
                <a:cs typeface="Angsana New" pitchFamily="18" charset="-34"/>
              </a:rPr>
              <a:t>Adobe InDesign</a:t>
            </a:r>
          </a:p>
          <a:p>
            <a:pPr lvl="1"/>
            <a:r>
              <a:rPr lang="en-US" sz="2400" dirty="0" smtClean="0">
                <a:latin typeface="Angsana New" pitchFamily="18" charset="-34"/>
                <a:cs typeface="Angsana New" pitchFamily="18" charset="-34"/>
              </a:rPr>
              <a:t>Microsoft Publisher</a:t>
            </a:r>
          </a:p>
          <a:p>
            <a:pPr lvl="1"/>
            <a:r>
              <a:rPr lang="en-US" sz="2400" dirty="0" smtClean="0">
                <a:latin typeface="Angsana New" pitchFamily="18" charset="-34"/>
                <a:cs typeface="Angsana New" pitchFamily="18" charset="-34"/>
              </a:rPr>
              <a:t>QuarkXPress</a:t>
            </a:r>
            <a:endParaRPr lang="en-US" sz="2400" dirty="0">
              <a:latin typeface="Angsana New" pitchFamily="18" charset="-34"/>
              <a:cs typeface="Angsana New" pitchFamily="18" charset="-34"/>
            </a:endParaRPr>
          </a:p>
        </p:txBody>
      </p:sp>
      <p:sp>
        <p:nvSpPr>
          <p:cNvPr id="4" name="TextBox 3"/>
          <p:cNvSpPr txBox="1"/>
          <p:nvPr/>
        </p:nvSpPr>
        <p:spPr>
          <a:xfrm>
            <a:off x="10689020" y="5961770"/>
            <a:ext cx="1208137"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4" action="ppaction://hlinksldjump"/>
              </a:rPr>
              <a:t>กลับ</a:t>
            </a:r>
            <a:endParaRPr lang="en-US" sz="20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35780536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การแก้ไขภาพ</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(Image Editors)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361691" y="1464046"/>
            <a:ext cx="8335201" cy="5033005"/>
          </a:xfrm>
        </p:spPr>
        <p:txBody>
          <a:bodyPr>
            <a:noAutofit/>
          </a:bodyPr>
          <a:lstStyle/>
          <a:p>
            <a:r>
              <a:rPr lang="th-TH" sz="2800" dirty="0">
                <a:latin typeface="Angsana New" pitchFamily="18" charset="-34"/>
                <a:cs typeface="Angsana New" pitchFamily="18" charset="-34"/>
              </a:rPr>
              <a:t>โปรแกรมแก้ไข</a:t>
            </a:r>
            <a:r>
              <a:rPr lang="th-TH" sz="2800" dirty="0" smtClean="0">
                <a:latin typeface="Angsana New" pitchFamily="18" charset="-34"/>
                <a:cs typeface="Angsana New" pitchFamily="18" charset="-34"/>
              </a:rPr>
              <a:t>ภาพถ่าย</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ใช้สำหรับการแก้ไขหรือดัดแปลงภาพถ่าย</a:t>
            </a:r>
            <a:r>
              <a:rPr lang="th-TH" sz="2800" dirty="0" smtClean="0">
                <a:latin typeface="Angsana New" pitchFamily="18" charset="-34"/>
                <a:cs typeface="Angsana New" pitchFamily="18" charset="-34"/>
              </a:rPr>
              <a:t>ดิจิตอล</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ภาพเกิดจาก</a:t>
            </a:r>
            <a:r>
              <a:rPr lang="th-TH" sz="2800" b="1" dirty="0" err="1" smtClean="0">
                <a:latin typeface="Angsana New" pitchFamily="18" charset="-34"/>
                <a:cs typeface="Angsana New" pitchFamily="18" charset="-34"/>
              </a:rPr>
              <a:t>พิกเซล</a:t>
            </a:r>
            <a:r>
              <a:rPr lang="th-TH" sz="2800" b="1" dirty="0" smtClean="0">
                <a:latin typeface="Angsana New" pitchFamily="18" charset="-34"/>
                <a:cs typeface="Angsana New" pitchFamily="18" charset="-34"/>
              </a:rPr>
              <a:t> </a:t>
            </a:r>
            <a:r>
              <a:rPr lang="th-TH" sz="2800" b="1" dirty="0">
                <a:latin typeface="Angsana New" pitchFamily="18" charset="-34"/>
                <a:cs typeface="Angsana New" pitchFamily="18" charset="-34"/>
              </a:rPr>
              <a:t>(</a:t>
            </a:r>
            <a:r>
              <a:rPr lang="en-US" sz="2800" b="1" dirty="0" smtClean="0">
                <a:latin typeface="Angsana New" pitchFamily="18" charset="-34"/>
                <a:cs typeface="Angsana New" pitchFamily="18" charset="-34"/>
              </a:rPr>
              <a:t>pixels)</a:t>
            </a:r>
            <a:r>
              <a:rPr lang="th-TH" sz="2800" b="1"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นับ</a:t>
            </a:r>
            <a:r>
              <a:rPr lang="th-TH" sz="2800" dirty="0">
                <a:latin typeface="Angsana New" pitchFamily="18" charset="-34"/>
                <a:cs typeface="Angsana New" pitchFamily="18" charset="-34"/>
              </a:rPr>
              <a:t>พัน</a:t>
            </a:r>
            <a:r>
              <a:rPr lang="th-TH" sz="2800" dirty="0" smtClean="0">
                <a:latin typeface="Angsana New" pitchFamily="18" charset="-34"/>
                <a:cs typeface="Angsana New" pitchFamily="18" charset="-34"/>
              </a:rPr>
              <a:t>จุด ซึ่ง</a:t>
            </a:r>
            <a:r>
              <a:rPr lang="th-TH" sz="2800" dirty="0">
                <a:latin typeface="Angsana New" pitchFamily="18" charset="-34"/>
                <a:cs typeface="Angsana New" pitchFamily="18" charset="-34"/>
              </a:rPr>
              <a:t>แต่ละจุดจะมี</a:t>
            </a:r>
            <a:r>
              <a:rPr lang="th-TH" sz="2800" b="1" dirty="0" smtClean="0">
                <a:latin typeface="Angsana New" pitchFamily="18" charset="-34"/>
                <a:cs typeface="Angsana New" pitchFamily="18" charset="-34"/>
              </a:rPr>
              <a:t>ตำแหน่ง (</a:t>
            </a:r>
            <a:r>
              <a:rPr lang="en-US" sz="2800" b="1" dirty="0">
                <a:latin typeface="Angsana New" pitchFamily="18" charset="-34"/>
                <a:cs typeface="Angsana New" pitchFamily="18" charset="-34"/>
              </a:rPr>
              <a:t>location)</a:t>
            </a:r>
            <a:r>
              <a:rPr lang="en-US" sz="2800" dirty="0">
                <a:latin typeface="Angsana New" pitchFamily="18" charset="-34"/>
                <a:cs typeface="Angsana New" pitchFamily="18" charset="-34"/>
              </a:rPr>
              <a:t> </a:t>
            </a:r>
            <a:r>
              <a:rPr lang="th-TH" sz="2800" b="1" dirty="0">
                <a:latin typeface="Angsana New" pitchFamily="18" charset="-34"/>
                <a:cs typeface="Angsana New" pitchFamily="18" charset="-34"/>
              </a:rPr>
              <a:t>สี (</a:t>
            </a:r>
            <a:r>
              <a:rPr lang="en-US" sz="2800" b="1" dirty="0">
                <a:latin typeface="Angsana New" pitchFamily="18" charset="-34"/>
                <a:cs typeface="Angsana New" pitchFamily="18" charset="-34"/>
              </a:rPr>
              <a:t>color) </a:t>
            </a:r>
            <a:r>
              <a:rPr lang="th-TH" sz="2800" dirty="0" smtClean="0">
                <a:latin typeface="Angsana New" pitchFamily="18" charset="-34"/>
                <a:cs typeface="Angsana New" pitchFamily="18" charset="-34"/>
              </a:rPr>
              <a:t>และ</a:t>
            </a:r>
            <a:r>
              <a:rPr lang="th-TH" sz="2800" b="1" dirty="0" smtClean="0">
                <a:latin typeface="Angsana New" pitchFamily="18" charset="-34"/>
                <a:cs typeface="Angsana New" pitchFamily="18" charset="-34"/>
              </a:rPr>
              <a:t>โทน</a:t>
            </a:r>
            <a:r>
              <a:rPr lang="th-TH" sz="2800" b="1" dirty="0">
                <a:latin typeface="Angsana New" pitchFamily="18" charset="-34"/>
                <a:cs typeface="Angsana New" pitchFamily="18" charset="-34"/>
              </a:rPr>
              <a:t>สี (</a:t>
            </a:r>
            <a:r>
              <a:rPr lang="en-US" sz="2800" b="1" dirty="0">
                <a:latin typeface="Angsana New" pitchFamily="18" charset="-34"/>
                <a:cs typeface="Angsana New" pitchFamily="18" charset="-34"/>
              </a:rPr>
              <a:t>shade)</a:t>
            </a:r>
            <a:r>
              <a:rPr lang="en-US" sz="2800" dirty="0">
                <a:latin typeface="Angsana New" pitchFamily="18" charset="-34"/>
                <a:cs typeface="Angsana New" pitchFamily="18" charset="-34"/>
              </a:rPr>
              <a:t> </a:t>
            </a:r>
            <a:r>
              <a:rPr lang="th-TH" sz="2800" dirty="0">
                <a:latin typeface="Angsana New" pitchFamily="18" charset="-34"/>
                <a:cs typeface="Angsana New" pitchFamily="18" charset="-34"/>
              </a:rPr>
              <a:t>โดยเฉพาะ และนำจุดขนาดเล็กนับพัน</a:t>
            </a:r>
            <a:r>
              <a:rPr lang="th-TH" sz="2800" dirty="0" smtClean="0">
                <a:latin typeface="Angsana New" pitchFamily="18" charset="-34"/>
                <a:cs typeface="Angsana New" pitchFamily="18" charset="-34"/>
              </a:rPr>
              <a:t>จุดนั้น </a:t>
            </a:r>
            <a:r>
              <a:rPr lang="th-TH" sz="2800" dirty="0">
                <a:latin typeface="Angsana New" pitchFamily="18" charset="-34"/>
                <a:cs typeface="Angsana New" pitchFamily="18" charset="-34"/>
              </a:rPr>
              <a:t>ไปเข้ากระบวนการจัดการภาพที่เรียกว่า </a:t>
            </a:r>
            <a:r>
              <a:rPr lang="th-TH" sz="2800" b="1" dirty="0">
                <a:latin typeface="Angsana New" pitchFamily="18" charset="-34"/>
                <a:cs typeface="Angsana New" pitchFamily="18" charset="-34"/>
              </a:rPr>
              <a:t>บิตแม็ป </a:t>
            </a:r>
            <a:r>
              <a:rPr lang="en-US" sz="2800" b="1" dirty="0">
                <a:latin typeface="Angsana New" pitchFamily="18" charset="-34"/>
                <a:cs typeface="Angsana New" pitchFamily="18" charset="-34"/>
              </a:rPr>
              <a:t>(</a:t>
            </a:r>
            <a:r>
              <a:rPr lang="en-US" sz="2800" b="1" dirty="0" smtClean="0">
                <a:latin typeface="Angsana New" pitchFamily="18" charset="-34"/>
                <a:cs typeface="Angsana New" pitchFamily="18" charset="-34"/>
              </a:rPr>
              <a:t>bitmap)</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โปรแกรมที่นิยมใช้</a:t>
            </a:r>
            <a:endParaRPr lang="en-US" sz="2800" dirty="0" smtClean="0">
              <a:latin typeface="Angsana New" pitchFamily="18" charset="-34"/>
              <a:cs typeface="Angsana New" pitchFamily="18" charset="-34"/>
            </a:endParaRPr>
          </a:p>
          <a:p>
            <a:pPr lvl="1"/>
            <a:r>
              <a:rPr lang="en-US" sz="2400" dirty="0" smtClean="0">
                <a:latin typeface="Angsana New" pitchFamily="18" charset="-34"/>
                <a:cs typeface="Angsana New" pitchFamily="18" charset="-34"/>
              </a:rPr>
              <a:t>Adobe Photoshop</a:t>
            </a:r>
          </a:p>
          <a:p>
            <a:pPr lvl="1"/>
            <a:r>
              <a:rPr lang="en-US" sz="2400" dirty="0" smtClean="0">
                <a:latin typeface="Angsana New" pitchFamily="18" charset="-34"/>
                <a:cs typeface="Angsana New" pitchFamily="18" charset="-34"/>
              </a:rPr>
              <a:t>Corel Paint shop Pro</a:t>
            </a:r>
          </a:p>
          <a:p>
            <a:pPr lvl="1"/>
            <a:r>
              <a:rPr lang="en-US" sz="2400" dirty="0" smtClean="0">
                <a:latin typeface="Angsana New" pitchFamily="18" charset="-34"/>
                <a:cs typeface="Angsana New" pitchFamily="18" charset="-34"/>
              </a:rPr>
              <a:t>GIMP (GNU Manipulation Program)</a:t>
            </a:r>
          </a:p>
          <a:p>
            <a:pPr lvl="1"/>
            <a:r>
              <a:rPr lang="en-US" sz="2400" dirty="0" smtClean="0">
                <a:latin typeface="Angsana New" pitchFamily="18" charset="-34"/>
                <a:cs typeface="Angsana New" pitchFamily="18" charset="-34"/>
              </a:rPr>
              <a:t>Windows Live Photo Gallery</a:t>
            </a:r>
            <a:endParaRPr lang="en-US" sz="2400" dirty="0">
              <a:latin typeface="Angsana New" pitchFamily="18" charset="-34"/>
              <a:cs typeface="Angsana New" pitchFamily="18" charset="-34"/>
            </a:endParaRPr>
          </a:p>
        </p:txBody>
      </p:sp>
      <p:pic>
        <p:nvPicPr>
          <p:cNvPr id="6" name="Picture 5"/>
          <p:cNvPicPr>
            <a:picLocks noChangeAspect="1"/>
          </p:cNvPicPr>
          <p:nvPr/>
        </p:nvPicPr>
        <p:blipFill>
          <a:blip r:embed="rId4"/>
          <a:stretch>
            <a:fillRect/>
          </a:stretch>
        </p:blipFill>
        <p:spPr>
          <a:xfrm>
            <a:off x="8315977" y="4001473"/>
            <a:ext cx="2604032" cy="187859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89020" y="5961770"/>
            <a:ext cx="1208137"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5" action="ppaction://hlinksldjump"/>
              </a:rPr>
              <a:t>กลับ</a:t>
            </a:r>
            <a:endParaRPr lang="en-US" sz="20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12691186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โปรแกรมเขียนภาพ</a:t>
            </a:r>
            <a:r>
              <a:rPr lang="en-US" sz="4400" dirty="0" smtClean="0">
                <a:latin typeface="Angsana New" pitchFamily="18" charset="-34"/>
                <a:cs typeface="Angsana New" pitchFamily="18" charset="-34"/>
              </a:rPr>
              <a:t> (Illustration Programs)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611589"/>
            <a:ext cx="7872413" cy="4393883"/>
          </a:xfrm>
        </p:spPr>
        <p:txBody>
          <a:bodyPr>
            <a:noAutofit/>
          </a:bodyPr>
          <a:lstStyle/>
          <a:p>
            <a:r>
              <a:rPr lang="th-TH" sz="2700" dirty="0">
                <a:latin typeface="Angsana New" pitchFamily="18" charset="-34"/>
                <a:cs typeface="Angsana New" pitchFamily="18" charset="-34"/>
              </a:rPr>
              <a:t>โปรแกรมวาด</a:t>
            </a:r>
            <a:r>
              <a:rPr lang="th-TH" sz="2700" dirty="0" smtClean="0">
                <a:latin typeface="Angsana New" pitchFamily="18" charset="-34"/>
                <a:cs typeface="Angsana New" pitchFamily="18" charset="-34"/>
              </a:rPr>
              <a:t>ภาพ</a:t>
            </a:r>
            <a:endParaRPr lang="en-US" sz="2700" dirty="0" smtClean="0">
              <a:latin typeface="Angsana New" pitchFamily="18" charset="-34"/>
              <a:cs typeface="Angsana New" pitchFamily="18" charset="-34"/>
            </a:endParaRPr>
          </a:p>
          <a:p>
            <a:r>
              <a:rPr lang="th-TH" sz="2700" dirty="0">
                <a:latin typeface="Angsana New" pitchFamily="18" charset="-34"/>
                <a:cs typeface="Angsana New" pitchFamily="18" charset="-34"/>
              </a:rPr>
              <a:t>ใช้สำหรับเขียนและตกแต่งภาพเวกเตอร์ (</a:t>
            </a:r>
            <a:r>
              <a:rPr lang="en-US" sz="2700" dirty="0">
                <a:latin typeface="Angsana New" pitchFamily="18" charset="-34"/>
                <a:cs typeface="Angsana New" pitchFamily="18" charset="-34"/>
              </a:rPr>
              <a:t>vector </a:t>
            </a:r>
            <a:r>
              <a:rPr lang="en-US" sz="2700" dirty="0" smtClean="0">
                <a:latin typeface="Angsana New" pitchFamily="18" charset="-34"/>
                <a:cs typeface="Angsana New" pitchFamily="18" charset="-34"/>
              </a:rPr>
              <a:t>images)</a:t>
            </a:r>
          </a:p>
          <a:p>
            <a:r>
              <a:rPr lang="th-TH" sz="2700" dirty="0">
                <a:latin typeface="Angsana New" pitchFamily="18" charset="-34"/>
                <a:cs typeface="Angsana New" pitchFamily="18" charset="-34"/>
              </a:rPr>
              <a:t>ใช้รูปทรงหรือวัตถุแบบภูมิ</a:t>
            </a:r>
            <a:r>
              <a:rPr lang="th-TH" sz="2700" dirty="0" smtClean="0">
                <a:latin typeface="Angsana New" pitchFamily="18" charset="-34"/>
                <a:cs typeface="Angsana New" pitchFamily="18" charset="-34"/>
              </a:rPr>
              <a:t>มิติ</a:t>
            </a:r>
            <a:r>
              <a:rPr lang="en-US" sz="2700" dirty="0" smtClean="0">
                <a:latin typeface="Angsana New" pitchFamily="18" charset="-34"/>
                <a:cs typeface="Angsana New" pitchFamily="18" charset="-34"/>
              </a:rPr>
              <a:t> </a:t>
            </a:r>
          </a:p>
          <a:p>
            <a:r>
              <a:rPr lang="th-TH" sz="2700" dirty="0">
                <a:latin typeface="Angsana New" pitchFamily="18" charset="-34"/>
                <a:cs typeface="Angsana New" pitchFamily="18" charset="-34"/>
              </a:rPr>
              <a:t>การสร้างขึ้นมาโดยการเชื่อมต่อเส้นตรงและเส้นโค้งต่างๆ เข้า</a:t>
            </a:r>
            <a:r>
              <a:rPr lang="th-TH" sz="2700" dirty="0" smtClean="0">
                <a:latin typeface="Angsana New" pitchFamily="18" charset="-34"/>
                <a:cs typeface="Angsana New" pitchFamily="18" charset="-34"/>
              </a:rPr>
              <a:t>ด้วยกัน</a:t>
            </a:r>
            <a:r>
              <a:rPr lang="en-US" sz="2700" dirty="0" smtClean="0">
                <a:latin typeface="Angsana New" pitchFamily="18" charset="-34"/>
                <a:cs typeface="Angsana New" pitchFamily="18" charset="-34"/>
              </a:rPr>
              <a:t> </a:t>
            </a:r>
          </a:p>
          <a:p>
            <a:r>
              <a:rPr lang="th-TH" sz="2700" dirty="0">
                <a:latin typeface="Angsana New" pitchFamily="18" charset="-34"/>
                <a:cs typeface="Angsana New" pitchFamily="18" charset="-34"/>
              </a:rPr>
              <a:t>กำหนดนิยามของภาพด้วยสมการทาง</a:t>
            </a:r>
            <a:r>
              <a:rPr lang="th-TH" sz="2700" dirty="0" smtClean="0">
                <a:latin typeface="Angsana New" pitchFamily="18" charset="-34"/>
                <a:cs typeface="Angsana New" pitchFamily="18" charset="-34"/>
              </a:rPr>
              <a:t>คณิตศาสตร์</a:t>
            </a:r>
            <a:endParaRPr lang="en-US" sz="2700" dirty="0" smtClean="0">
              <a:latin typeface="Angsana New" pitchFamily="18" charset="-34"/>
              <a:cs typeface="Angsana New" pitchFamily="18" charset="-34"/>
            </a:endParaRPr>
          </a:p>
          <a:p>
            <a:r>
              <a:rPr lang="th-TH" sz="2700" dirty="0" smtClean="0">
                <a:latin typeface="Angsana New" pitchFamily="18" charset="-34"/>
                <a:cs typeface="Angsana New" pitchFamily="18" charset="-34"/>
              </a:rPr>
              <a:t>โปรแกรมที่</a:t>
            </a:r>
            <a:r>
              <a:rPr lang="th-TH" sz="2700" dirty="0">
                <a:latin typeface="Angsana New" pitchFamily="18" charset="-34"/>
                <a:cs typeface="Angsana New" pitchFamily="18" charset="-34"/>
              </a:rPr>
              <a:t>นิยม</a:t>
            </a:r>
            <a:r>
              <a:rPr lang="th-TH" sz="2700" dirty="0" smtClean="0">
                <a:latin typeface="Angsana New" pitchFamily="18" charset="-34"/>
                <a:cs typeface="Angsana New" pitchFamily="18" charset="-34"/>
              </a:rPr>
              <a:t>ใช้</a:t>
            </a:r>
            <a:endParaRPr lang="en-US" sz="2700" dirty="0" smtClean="0">
              <a:latin typeface="Angsana New" pitchFamily="18" charset="-34"/>
              <a:cs typeface="Angsana New" pitchFamily="18" charset="-34"/>
            </a:endParaRPr>
          </a:p>
          <a:p>
            <a:pPr lvl="1"/>
            <a:r>
              <a:rPr lang="en-US" sz="2400" dirty="0" smtClean="0">
                <a:latin typeface="Angsana New" pitchFamily="18" charset="-34"/>
                <a:cs typeface="Angsana New" pitchFamily="18" charset="-34"/>
              </a:rPr>
              <a:t>Adobe Illustrator</a:t>
            </a:r>
          </a:p>
          <a:p>
            <a:pPr lvl="1"/>
            <a:r>
              <a:rPr lang="en-US" sz="2400" dirty="0" smtClean="0">
                <a:latin typeface="Angsana New" pitchFamily="18" charset="-34"/>
                <a:cs typeface="Angsana New" pitchFamily="18" charset="-34"/>
              </a:rPr>
              <a:t>CorelDraw</a:t>
            </a:r>
          </a:p>
          <a:p>
            <a:pPr lvl="1"/>
            <a:r>
              <a:rPr lang="en-US" sz="2400" dirty="0" smtClean="0">
                <a:latin typeface="Angsana New" pitchFamily="18" charset="-34"/>
                <a:cs typeface="Angsana New" pitchFamily="18" charset="-34"/>
              </a:rPr>
              <a:t>Inkscape</a:t>
            </a:r>
            <a:endParaRPr lang="en-US" sz="2400" dirty="0">
              <a:latin typeface="Angsana New" pitchFamily="18" charset="-34"/>
              <a:cs typeface="Angsana New" pitchFamily="18" charset="-34"/>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073" y="2373487"/>
            <a:ext cx="3927279" cy="3170320"/>
          </a:xfrm>
          <a:prstGeom prst="rect">
            <a:avLst/>
          </a:prstGeom>
        </p:spPr>
      </p:pic>
      <p:sp>
        <p:nvSpPr>
          <p:cNvPr id="6" name="TextBox 5"/>
          <p:cNvSpPr txBox="1"/>
          <p:nvPr/>
        </p:nvSpPr>
        <p:spPr>
          <a:xfrm>
            <a:off x="10689020" y="5961770"/>
            <a:ext cx="1208137" cy="523220"/>
          </a:xfrm>
          <a:prstGeom prst="rect">
            <a:avLst/>
          </a:prstGeom>
          <a:noFill/>
        </p:spPr>
        <p:txBody>
          <a:bodyPr wrap="square" rtlCol="0">
            <a:spAutoFit/>
          </a:bodyPr>
          <a:lstStyle/>
          <a:p>
            <a:pPr algn="ctr"/>
            <a:r>
              <a:rPr lang="th-TH" sz="2800" dirty="0" smtClean="0">
                <a:latin typeface="Angsana New" pitchFamily="18" charset="-34"/>
                <a:cs typeface="Angsana New" pitchFamily="18" charset="-34"/>
                <a:hlinkClick r:id="rId5" action="ppaction://hlinksldjump"/>
              </a:rPr>
              <a:t>กลับ</a:t>
            </a:r>
            <a:endParaRPr lang="en-US" sz="20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83321339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โปรแกรมรวบรวมรูปภาพ</a:t>
            </a:r>
            <a:r>
              <a:rPr lang="en-US" sz="4400" dirty="0" smtClean="0">
                <a:latin typeface="Angsana New" pitchFamily="18" charset="-34"/>
                <a:cs typeface="Angsana New" pitchFamily="18" charset="-34"/>
              </a:rPr>
              <a:t> (Image Galleries)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0" y="1602098"/>
            <a:ext cx="8935101" cy="4393883"/>
          </a:xfrm>
        </p:spPr>
        <p:txBody>
          <a:bodyPr>
            <a:normAutofit/>
          </a:bodyPr>
          <a:lstStyle/>
          <a:p>
            <a:r>
              <a:rPr lang="th-TH" sz="2800" dirty="0">
                <a:latin typeface="Angsana New" pitchFamily="18" charset="-34"/>
                <a:cs typeface="Angsana New" pitchFamily="18" charset="-34"/>
              </a:rPr>
              <a:t>ใช้สำหรับการจัดเก็บรวบรวมรูปภาพเปรียบเสมือนห้องสมุดรวมรูปภาพ</a:t>
            </a:r>
            <a:r>
              <a:rPr lang="th-TH" sz="2800" dirty="0" smtClean="0">
                <a:latin typeface="Angsana New" pitchFamily="18" charset="-34"/>
                <a:cs typeface="Angsana New" pitchFamily="18" charset="-34"/>
              </a:rPr>
              <a:t>อิเล็กทรอนิกส์</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สามารถนำไปประยุกต์ใช้กับงานหลากหลาย</a:t>
            </a:r>
            <a:r>
              <a:rPr lang="th-TH" sz="2800" dirty="0" smtClean="0">
                <a:latin typeface="Angsana New" pitchFamily="18" charset="-34"/>
                <a:cs typeface="Angsana New" pitchFamily="18" charset="-34"/>
              </a:rPr>
              <a:t>ชนิด</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มีความ</a:t>
            </a:r>
            <a:r>
              <a:rPr lang="th-TH" sz="2800" dirty="0" smtClean="0">
                <a:latin typeface="Angsana New" pitchFamily="18" charset="-34"/>
                <a:cs typeface="Angsana New" pitchFamily="18" charset="-34"/>
              </a:rPr>
              <a:t>น่าสนใจ</a:t>
            </a:r>
            <a:endParaRPr lang="en-US" sz="28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มี </a:t>
            </a:r>
            <a:r>
              <a:rPr lang="th-TH" sz="2800" dirty="0">
                <a:latin typeface="Angsana New" pitchFamily="18" charset="-34"/>
                <a:cs typeface="Angsana New" pitchFamily="18" charset="-34"/>
              </a:rPr>
              <a:t>2 </a:t>
            </a:r>
            <a:r>
              <a:rPr lang="th-TH" sz="2800" dirty="0" smtClean="0">
                <a:latin typeface="Angsana New" pitchFamily="18" charset="-34"/>
                <a:cs typeface="Angsana New" pitchFamily="18" charset="-34"/>
              </a:rPr>
              <a:t>ประเภท ได้แก่</a:t>
            </a:r>
            <a:endParaRPr lang="en-US" sz="28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ภาพถ่ายสต็อก (</a:t>
            </a:r>
            <a:r>
              <a:rPr lang="en-US" sz="2400" dirty="0">
                <a:latin typeface="Angsana New" pitchFamily="18" charset="-34"/>
                <a:cs typeface="Angsana New" pitchFamily="18" charset="-34"/>
              </a:rPr>
              <a:t>Stock </a:t>
            </a:r>
            <a:r>
              <a:rPr lang="en-US" sz="2400" dirty="0" smtClean="0">
                <a:latin typeface="Angsana New" pitchFamily="18" charset="-34"/>
                <a:cs typeface="Angsana New" pitchFamily="18" charset="-34"/>
              </a:rPr>
              <a:t>photograph)</a:t>
            </a:r>
          </a:p>
          <a:p>
            <a:pPr lvl="1"/>
            <a:r>
              <a:rPr lang="th-TH" sz="2400" dirty="0">
                <a:latin typeface="Angsana New" pitchFamily="18" charset="-34"/>
                <a:cs typeface="Angsana New" pitchFamily="18" charset="-34"/>
              </a:rPr>
              <a:t>คลิปอาร์ต (</a:t>
            </a:r>
            <a:r>
              <a:rPr lang="en-US" sz="2400" dirty="0">
                <a:latin typeface="Angsana New" pitchFamily="18" charset="-34"/>
                <a:cs typeface="Angsana New" pitchFamily="18" charset="-34"/>
              </a:rPr>
              <a:t>Clip </a:t>
            </a:r>
            <a:r>
              <a:rPr lang="en-US" sz="2400" dirty="0" smtClean="0">
                <a:latin typeface="Angsana New" pitchFamily="18" charset="-34"/>
                <a:cs typeface="Angsana New" pitchFamily="18" charset="-34"/>
              </a:rPr>
              <a:t>art)</a:t>
            </a:r>
          </a:p>
          <a:p>
            <a:endParaRPr lang="en-US" sz="2000" dirty="0">
              <a:latin typeface="Angsana New" pitchFamily="18" charset="-34"/>
              <a:cs typeface="Angsana New" pitchFamily="18" charset="-34"/>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070" y="4338084"/>
            <a:ext cx="5747175" cy="1488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3480717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โปรแกรมสร้างเว็บไซต์</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(Web Authoring Programs)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393776" y="1499191"/>
            <a:ext cx="7561038" cy="4848446"/>
          </a:xfrm>
        </p:spPr>
        <p:txBody>
          <a:bodyPr>
            <a:noAutofit/>
          </a:bodyPr>
          <a:lstStyle/>
          <a:p>
            <a:r>
              <a:rPr lang="th-TH" sz="2400" dirty="0" smtClean="0">
                <a:latin typeface="Angsana New" pitchFamily="18" charset="-34"/>
                <a:cs typeface="Angsana New" pitchFamily="18" charset="-34"/>
              </a:rPr>
              <a:t>ใช้สำหรับสร้างเว็บไซต์</a:t>
            </a:r>
            <a:endParaRPr lang="en-US" sz="2400" dirty="0" smtClean="0">
              <a:latin typeface="Angsana New" pitchFamily="18" charset="-34"/>
              <a:cs typeface="Angsana New" pitchFamily="18" charset="-34"/>
            </a:endParaRPr>
          </a:p>
          <a:p>
            <a:pPr lvl="1"/>
            <a:r>
              <a:rPr lang="th-TH" sz="2000" dirty="0">
                <a:latin typeface="Angsana New" pitchFamily="18" charset="-34"/>
                <a:cs typeface="Angsana New" pitchFamily="18" charset="-34"/>
              </a:rPr>
              <a:t>การออกแบบ</a:t>
            </a:r>
            <a:r>
              <a:rPr lang="th-TH" sz="2000" dirty="0" smtClean="0">
                <a:latin typeface="Angsana New" pitchFamily="18" charset="-34"/>
                <a:cs typeface="Angsana New" pitchFamily="18" charset="-34"/>
              </a:rPr>
              <a:t>เว็บ</a:t>
            </a:r>
            <a:endParaRPr lang="en-US" sz="2000" dirty="0" smtClean="0">
              <a:latin typeface="Angsana New" pitchFamily="18" charset="-34"/>
              <a:cs typeface="Angsana New" pitchFamily="18" charset="-34"/>
            </a:endParaRPr>
          </a:p>
          <a:p>
            <a:pPr lvl="1"/>
            <a:r>
              <a:rPr lang="th-TH" sz="2000" dirty="0">
                <a:latin typeface="Angsana New" pitchFamily="18" charset="-34"/>
                <a:cs typeface="Angsana New" pitchFamily="18" charset="-34"/>
              </a:rPr>
              <a:t>การสร้างไฟล์เอกสารที่แสดง</a:t>
            </a:r>
            <a:r>
              <a:rPr lang="th-TH" sz="2000" dirty="0" smtClean="0">
                <a:latin typeface="Angsana New" pitchFamily="18" charset="-34"/>
                <a:cs typeface="Angsana New" pitchFamily="18" charset="-34"/>
              </a:rPr>
              <a:t>เนื้อหาในเว็บไซต์</a:t>
            </a:r>
            <a:endParaRPr lang="en-US" sz="2000" dirty="0" smtClean="0">
              <a:latin typeface="Angsana New" pitchFamily="18" charset="-34"/>
              <a:cs typeface="Angsana New" pitchFamily="18" charset="-34"/>
            </a:endParaRPr>
          </a:p>
          <a:p>
            <a:r>
              <a:rPr lang="th-TH" sz="2400" dirty="0">
                <a:latin typeface="Angsana New" pitchFamily="18" charset="-34"/>
                <a:cs typeface="Angsana New" pitchFamily="18" charset="-34"/>
              </a:rPr>
              <a:t>บล็อก (</a:t>
            </a:r>
            <a:r>
              <a:rPr lang="en-US" sz="2400" dirty="0" smtClean="0">
                <a:latin typeface="Angsana New" pitchFamily="18" charset="-34"/>
                <a:cs typeface="Angsana New" pitchFamily="18" charset="-34"/>
              </a:rPr>
              <a:t>blog)</a:t>
            </a:r>
          </a:p>
          <a:p>
            <a:pPr lvl="1"/>
            <a:r>
              <a:rPr lang="th-TH" sz="2000" dirty="0">
                <a:latin typeface="Angsana New" pitchFamily="18" charset="-34"/>
                <a:cs typeface="Angsana New" pitchFamily="18" charset="-34"/>
              </a:rPr>
              <a:t>การสร้างเว็บส่วนตัว </a:t>
            </a:r>
            <a:r>
              <a:rPr lang="th-TH" sz="2000" dirty="0" smtClean="0">
                <a:latin typeface="Angsana New" pitchFamily="18" charset="-34"/>
                <a:cs typeface="Angsana New" pitchFamily="18" charset="-34"/>
              </a:rPr>
              <a:t>เหมือนกับไดอารี่</a:t>
            </a:r>
            <a:r>
              <a:rPr lang="th-TH" sz="2000" dirty="0">
                <a:latin typeface="Angsana New" pitchFamily="18" charset="-34"/>
                <a:cs typeface="Angsana New" pitchFamily="18" charset="-34"/>
              </a:rPr>
              <a:t>ออนไลน์ / </a:t>
            </a:r>
            <a:r>
              <a:rPr lang="th-TH" sz="2000" dirty="0" smtClean="0">
                <a:latin typeface="Angsana New" pitchFamily="18" charset="-34"/>
                <a:cs typeface="Angsana New" pitchFamily="18" charset="-34"/>
              </a:rPr>
              <a:t>ข้อคิดเห็น</a:t>
            </a:r>
            <a:endParaRPr lang="en-US" sz="2000" dirty="0" smtClean="0">
              <a:latin typeface="Angsana New" pitchFamily="18" charset="-34"/>
              <a:cs typeface="Angsana New" pitchFamily="18" charset="-34"/>
            </a:endParaRPr>
          </a:p>
          <a:p>
            <a:r>
              <a:rPr lang="th-TH" sz="2400" dirty="0">
                <a:latin typeface="Angsana New" pitchFamily="18" charset="-34"/>
                <a:cs typeface="Angsana New" pitchFamily="18" charset="-34"/>
              </a:rPr>
              <a:t>แผนที่กราฟิกไซต์ (</a:t>
            </a:r>
            <a:r>
              <a:rPr lang="en-US" sz="2400" dirty="0">
                <a:latin typeface="Angsana New" pitchFamily="18" charset="-34"/>
                <a:cs typeface="Angsana New" pitchFamily="18" charset="-34"/>
              </a:rPr>
              <a:t>graphical site </a:t>
            </a:r>
            <a:r>
              <a:rPr lang="en-US" sz="2400" dirty="0" smtClean="0">
                <a:latin typeface="Angsana New" pitchFamily="18" charset="-34"/>
                <a:cs typeface="Angsana New" pitchFamily="18" charset="-34"/>
              </a:rPr>
              <a:t>map)</a:t>
            </a:r>
          </a:p>
          <a:p>
            <a:pPr lvl="1"/>
            <a:r>
              <a:rPr lang="th-TH" sz="2000" dirty="0">
                <a:latin typeface="Angsana New" pitchFamily="18" charset="-34"/>
                <a:cs typeface="Angsana New" pitchFamily="18" charset="-34"/>
              </a:rPr>
              <a:t>การออกแบบเว็บไซต์</a:t>
            </a:r>
            <a:r>
              <a:rPr lang="th-TH" sz="2000" dirty="0" smtClean="0">
                <a:latin typeface="Angsana New" pitchFamily="18" charset="-34"/>
                <a:cs typeface="Angsana New" pitchFamily="18" charset="-34"/>
              </a:rPr>
              <a:t>โดยรวม</a:t>
            </a:r>
            <a:endParaRPr lang="en-US" sz="2000" dirty="0" smtClean="0">
              <a:latin typeface="Angsana New" pitchFamily="18" charset="-34"/>
              <a:cs typeface="Angsana New" pitchFamily="18" charset="-34"/>
            </a:endParaRPr>
          </a:p>
          <a:p>
            <a:r>
              <a:rPr lang="th-TH" sz="2400" dirty="0">
                <a:latin typeface="Angsana New" pitchFamily="18" charset="-34"/>
                <a:cs typeface="Angsana New" pitchFamily="18" charset="-34"/>
              </a:rPr>
              <a:t>องค์ประกอบที่เป็นมัลติมีเดีย (</a:t>
            </a:r>
            <a:r>
              <a:rPr lang="en-US" sz="2400" dirty="0">
                <a:latin typeface="Angsana New" pitchFamily="18" charset="-34"/>
                <a:cs typeface="Angsana New" pitchFamily="18" charset="-34"/>
              </a:rPr>
              <a:t>multimedia </a:t>
            </a:r>
            <a:r>
              <a:rPr lang="en-US" sz="2400" dirty="0" smtClean="0">
                <a:latin typeface="Angsana New" pitchFamily="18" charset="-34"/>
                <a:cs typeface="Angsana New" pitchFamily="18" charset="-34"/>
              </a:rPr>
              <a:t>elements)</a:t>
            </a:r>
          </a:p>
          <a:p>
            <a:pPr lvl="1"/>
            <a:r>
              <a:rPr lang="th-TH" sz="2000" dirty="0">
                <a:latin typeface="Angsana New" pitchFamily="18" charset="-34"/>
                <a:cs typeface="Angsana New" pitchFamily="18" charset="-34"/>
              </a:rPr>
              <a:t>แอนิ</a:t>
            </a:r>
            <a:r>
              <a:rPr lang="th-TH" sz="2000" dirty="0" err="1" smtClean="0">
                <a:latin typeface="Angsana New" pitchFamily="18" charset="-34"/>
                <a:cs typeface="Angsana New" pitchFamily="18" charset="-34"/>
              </a:rPr>
              <a:t>เมชั่น</a:t>
            </a:r>
            <a:r>
              <a:rPr lang="th-TH" sz="2000" dirty="0" smtClean="0">
                <a:latin typeface="Angsana New" pitchFamily="18" charset="-34"/>
                <a:cs typeface="Angsana New" pitchFamily="18" charset="-34"/>
              </a:rPr>
              <a:t> </a:t>
            </a:r>
            <a:r>
              <a:rPr lang="th-TH" sz="2000" dirty="0">
                <a:latin typeface="Angsana New" pitchFamily="18" charset="-34"/>
                <a:cs typeface="Angsana New" pitchFamily="18" charset="-34"/>
              </a:rPr>
              <a:t>(</a:t>
            </a:r>
            <a:r>
              <a:rPr lang="en-US" sz="2000" dirty="0">
                <a:latin typeface="Angsana New" pitchFamily="18" charset="-34"/>
                <a:cs typeface="Angsana New" pitchFamily="18" charset="-34"/>
              </a:rPr>
              <a:t>animation) </a:t>
            </a:r>
            <a:endParaRPr lang="en-US" sz="2000" dirty="0" smtClean="0">
              <a:latin typeface="Angsana New" pitchFamily="18" charset="-34"/>
              <a:cs typeface="Angsana New" pitchFamily="18" charset="-34"/>
            </a:endParaRPr>
          </a:p>
          <a:p>
            <a:pPr lvl="2"/>
            <a:r>
              <a:rPr lang="th-TH" sz="1600" dirty="0" err="1" smtClean="0">
                <a:latin typeface="Angsana New" pitchFamily="18" charset="-34"/>
                <a:cs typeface="Angsana New" pitchFamily="18" charset="-34"/>
              </a:rPr>
              <a:t>แฟลช</a:t>
            </a:r>
            <a:r>
              <a:rPr lang="en-US" sz="1600" dirty="0" smtClean="0">
                <a:latin typeface="Angsana New" pitchFamily="18" charset="-34"/>
                <a:cs typeface="Angsana New" pitchFamily="18" charset="-34"/>
              </a:rPr>
              <a:t> (Flash)</a:t>
            </a:r>
          </a:p>
          <a:p>
            <a:r>
              <a:rPr lang="en-US" sz="2400" dirty="0" smtClean="0">
                <a:latin typeface="Angsana New" pitchFamily="18" charset="-34"/>
                <a:cs typeface="Angsana New" pitchFamily="18" charset="-34"/>
              </a:rPr>
              <a:t>WYSIWYG </a:t>
            </a:r>
            <a:r>
              <a:rPr lang="en-US" sz="2400" dirty="0">
                <a:latin typeface="Angsana New" pitchFamily="18" charset="-34"/>
                <a:cs typeface="Angsana New" pitchFamily="18" charset="-34"/>
              </a:rPr>
              <a:t>(what you see </a:t>
            </a:r>
            <a:r>
              <a:rPr lang="en-US" sz="2400" dirty="0" smtClean="0">
                <a:latin typeface="Angsana New" pitchFamily="18" charset="-34"/>
                <a:cs typeface="Angsana New" pitchFamily="18" charset="-34"/>
              </a:rPr>
              <a:t>is what </a:t>
            </a:r>
            <a:r>
              <a:rPr lang="en-US" sz="2400" dirty="0">
                <a:latin typeface="Angsana New" pitchFamily="18" charset="-34"/>
                <a:cs typeface="Angsana New" pitchFamily="18" charset="-34"/>
              </a:rPr>
              <a:t>you get - "</a:t>
            </a:r>
            <a:r>
              <a:rPr lang="th-TH" sz="2400" dirty="0">
                <a:latin typeface="Angsana New" pitchFamily="18" charset="-34"/>
                <a:cs typeface="Angsana New" pitchFamily="18" charset="-34"/>
              </a:rPr>
              <a:t>เห็นอย่างไรก็ได้อย่างนั้น") </a:t>
            </a:r>
            <a:endParaRPr lang="en-US" sz="2400" dirty="0" smtClean="0">
              <a:latin typeface="Angsana New" pitchFamily="18" charset="-34"/>
              <a:cs typeface="Angsana New" pitchFamily="18" charset="-34"/>
            </a:endParaRPr>
          </a:p>
          <a:p>
            <a:pPr lvl="1"/>
            <a:r>
              <a:rPr lang="th-TH" sz="2000" dirty="0" smtClean="0">
                <a:latin typeface="Angsana New" pitchFamily="18" charset="-34"/>
                <a:cs typeface="Angsana New" pitchFamily="18" charset="-34"/>
              </a:rPr>
              <a:t>การแสดง</a:t>
            </a:r>
            <a:r>
              <a:rPr lang="th-TH" sz="2000" dirty="0">
                <a:latin typeface="Angsana New" pitchFamily="18" charset="-34"/>
                <a:cs typeface="Angsana New" pitchFamily="18" charset="-34"/>
              </a:rPr>
              <a:t>หน้าเว็บ โดย</a:t>
            </a:r>
            <a:r>
              <a:rPr lang="th-TH" sz="2000" dirty="0" smtClean="0">
                <a:latin typeface="Angsana New" pitchFamily="18" charset="-34"/>
                <a:cs typeface="Angsana New" pitchFamily="18" charset="-34"/>
              </a:rPr>
              <a:t>มีการเขียนโค้ด</a:t>
            </a:r>
            <a:r>
              <a:rPr lang="th-TH" sz="2000" dirty="0">
                <a:latin typeface="Angsana New" pitchFamily="18" charset="-34"/>
                <a:cs typeface="Angsana New" pitchFamily="18" charset="-34"/>
              </a:rPr>
              <a:t>ภาษา</a:t>
            </a:r>
            <a:r>
              <a:rPr lang="th-TH" sz="2000" dirty="0" err="1">
                <a:latin typeface="Angsana New" pitchFamily="18" charset="-34"/>
                <a:cs typeface="Angsana New" pitchFamily="18" charset="-34"/>
              </a:rPr>
              <a:t>เอชทีเอ็ม</a:t>
            </a:r>
            <a:r>
              <a:rPr lang="th-TH" sz="2000" dirty="0" err="1" smtClean="0">
                <a:latin typeface="Angsana New" pitchFamily="18" charset="-34"/>
                <a:cs typeface="Angsana New" pitchFamily="18" charset="-34"/>
              </a:rPr>
              <a:t>แอล</a:t>
            </a:r>
            <a:r>
              <a:rPr lang="th-TH" sz="2000" dirty="0" smtClean="0">
                <a:latin typeface="Angsana New" pitchFamily="18" charset="-34"/>
                <a:cs typeface="Angsana New" pitchFamily="18" charset="-34"/>
              </a:rPr>
              <a:t>ให้โดยอัตโนมัติ</a:t>
            </a:r>
            <a:endParaRPr lang="en-US" sz="2000" dirty="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7995713" y="1909010"/>
            <a:ext cx="3631477" cy="374418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82299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โมบาย</a:t>
            </a:r>
            <a:r>
              <a:rPr lang="th-TH" sz="4400" dirty="0" err="1" smtClean="0">
                <a:latin typeface="Angsana New" pitchFamily="18" charset="-34"/>
                <a:cs typeface="Angsana New" pitchFamily="18" charset="-34"/>
              </a:rPr>
              <a:t>แอพ</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(Mobile Apps)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562987"/>
            <a:ext cx="8148292" cy="4853856"/>
          </a:xfrm>
        </p:spPr>
        <p:txBody>
          <a:bodyPr>
            <a:noAutofit/>
          </a:bodyPr>
          <a:lstStyle/>
          <a:p>
            <a:r>
              <a:rPr lang="th-TH" sz="2800" dirty="0">
                <a:latin typeface="Angsana New" pitchFamily="18" charset="-34"/>
                <a:cs typeface="Angsana New" pitchFamily="18" charset="-34"/>
              </a:rPr>
              <a:t>โปรแกรมประยุกต์บน</a:t>
            </a:r>
            <a:r>
              <a:rPr lang="th-TH" sz="2800" dirty="0" smtClean="0">
                <a:latin typeface="Angsana New" pitchFamily="18" charset="-34"/>
                <a:cs typeface="Angsana New" pitchFamily="18" charset="-34"/>
              </a:rPr>
              <a:t>โทรศัพท์เคลื่อนที่</a:t>
            </a:r>
            <a:endParaRPr lang="en-US" sz="28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การเพิ่มโปรแกรมเข้า</a:t>
            </a:r>
            <a:r>
              <a:rPr lang="th-TH" sz="2400" dirty="0">
                <a:latin typeface="Angsana New" pitchFamily="18" charset="-34"/>
                <a:cs typeface="Angsana New" pitchFamily="18" charset="-34"/>
              </a:rPr>
              <a:t>ไปใน</a:t>
            </a:r>
            <a:r>
              <a:rPr lang="th-TH" sz="2400" dirty="0" smtClean="0">
                <a:latin typeface="Angsana New" pitchFamily="18" charset="-34"/>
                <a:cs typeface="Angsana New" pitchFamily="18" charset="-34"/>
              </a:rPr>
              <a:t>โทรศัพท์เคลื่อนที่</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เช่น </a:t>
            </a:r>
            <a:r>
              <a:rPr lang="th-TH" sz="2400" dirty="0">
                <a:latin typeface="Angsana New" pitchFamily="18" charset="-34"/>
                <a:cs typeface="Angsana New" pitchFamily="18" charset="-34"/>
              </a:rPr>
              <a:t>สมาร์ทโฟน หรือ</a:t>
            </a:r>
            <a:r>
              <a:rPr lang="th-TH" sz="2400" dirty="0" err="1">
                <a:latin typeface="Angsana New" pitchFamily="18" charset="-34"/>
                <a:cs typeface="Angsana New" pitchFamily="18" charset="-34"/>
              </a:rPr>
              <a:t>แท็บ</a:t>
            </a:r>
            <a:r>
              <a:rPr lang="th-TH" sz="2400" dirty="0" err="1" smtClean="0">
                <a:latin typeface="Angsana New" pitchFamily="18" charset="-34"/>
                <a:cs typeface="Angsana New" pitchFamily="18" charset="-34"/>
              </a:rPr>
              <a:t>เล็ต</a:t>
            </a:r>
            <a:endParaRPr lang="en-US" sz="2400" dirty="0" smtClean="0">
              <a:latin typeface="Angsana New" pitchFamily="18" charset="-34"/>
              <a:cs typeface="Angsana New" pitchFamily="18" charset="-34"/>
            </a:endParaRPr>
          </a:p>
          <a:p>
            <a:r>
              <a:rPr lang="th-TH" sz="2800" dirty="0" err="1" smtClean="0">
                <a:latin typeface="Angsana New" pitchFamily="18" charset="-34"/>
                <a:cs typeface="Angsana New" pitchFamily="18" charset="-34"/>
              </a:rPr>
              <a:t>แอพ</a:t>
            </a:r>
            <a:r>
              <a:rPr lang="th-TH" sz="2800" dirty="0" smtClean="0">
                <a:latin typeface="Angsana New" pitchFamily="18" charset="-34"/>
                <a:cs typeface="Angsana New" pitchFamily="18" charset="-34"/>
              </a:rPr>
              <a:t> (</a:t>
            </a:r>
            <a:r>
              <a:rPr lang="en-US" sz="2800" dirty="0" smtClean="0">
                <a:latin typeface="Angsana New" pitchFamily="18" charset="-34"/>
                <a:cs typeface="Angsana New" pitchFamily="18" charset="-34"/>
              </a:rPr>
              <a:t>Apps</a:t>
            </a:r>
            <a:r>
              <a:rPr lang="th-TH" sz="2800" dirty="0" smtClean="0">
                <a:latin typeface="Angsana New" pitchFamily="18" charset="-34"/>
                <a:cs typeface="Angsana New" pitchFamily="18" charset="-34"/>
              </a:rPr>
              <a:t>)</a:t>
            </a:r>
            <a:endParaRPr lang="en-US" sz="2800" dirty="0" smtClean="0">
              <a:latin typeface="Angsana New" pitchFamily="18" charset="-34"/>
              <a:cs typeface="Angsana New" pitchFamily="18" charset="-34"/>
            </a:endParaRPr>
          </a:p>
          <a:p>
            <a:pPr lvl="1"/>
            <a:r>
              <a:rPr lang="th-TH" sz="2000" dirty="0">
                <a:latin typeface="Angsana New" pitchFamily="18" charset="-34"/>
                <a:cs typeface="Angsana New" pitchFamily="18" charset="-34"/>
              </a:rPr>
              <a:t>มี</a:t>
            </a:r>
            <a:r>
              <a:rPr lang="th-TH" sz="2000" dirty="0" err="1" smtClean="0">
                <a:latin typeface="Angsana New" pitchFamily="18" charset="-34"/>
                <a:cs typeface="Angsana New" pitchFamily="18" charset="-34"/>
              </a:rPr>
              <a:t>แอพ</a:t>
            </a:r>
            <a:r>
              <a:rPr lang="th-TH" sz="2000" dirty="0" smtClean="0">
                <a:latin typeface="Angsana New" pitchFamily="18" charset="-34"/>
                <a:cs typeface="Angsana New" pitchFamily="18" charset="-34"/>
              </a:rPr>
              <a:t>ให้</a:t>
            </a:r>
            <a:r>
              <a:rPr lang="th-TH" sz="2000" dirty="0">
                <a:latin typeface="Angsana New" pitchFamily="18" charset="-34"/>
                <a:cs typeface="Angsana New" pitchFamily="18" charset="-34"/>
              </a:rPr>
              <a:t>เลือกใช้มากกว่า 500</a:t>
            </a:r>
            <a:r>
              <a:rPr lang="en-US" sz="2000" dirty="0">
                <a:latin typeface="Angsana New" pitchFamily="18" charset="-34"/>
                <a:cs typeface="Angsana New" pitchFamily="18" charset="-34"/>
              </a:rPr>
              <a:t>,</a:t>
            </a:r>
            <a:r>
              <a:rPr lang="th-TH" sz="2000" dirty="0">
                <a:latin typeface="Angsana New" pitchFamily="18" charset="-34"/>
                <a:cs typeface="Angsana New" pitchFamily="18" charset="-34"/>
              </a:rPr>
              <a:t>000 </a:t>
            </a:r>
            <a:r>
              <a:rPr lang="th-TH" sz="2000" dirty="0" err="1" smtClean="0">
                <a:latin typeface="Angsana New" pitchFamily="18" charset="-34"/>
                <a:cs typeface="Angsana New" pitchFamily="18" charset="-34"/>
              </a:rPr>
              <a:t>แอพ</a:t>
            </a:r>
            <a:r>
              <a:rPr lang="th-TH" sz="2000" dirty="0" smtClean="0">
                <a:latin typeface="Angsana New" pitchFamily="18" charset="-34"/>
                <a:cs typeface="Angsana New" pitchFamily="18" charset="-34"/>
              </a:rPr>
              <a:t> บน</a:t>
            </a:r>
            <a:r>
              <a:rPr lang="th-TH" sz="2000" dirty="0" err="1" smtClean="0">
                <a:latin typeface="Angsana New" pitchFamily="18" charset="-34"/>
                <a:cs typeface="Angsana New" pitchFamily="18" charset="-34"/>
              </a:rPr>
              <a:t>ไอโฟน</a:t>
            </a:r>
            <a:r>
              <a:rPr lang="th-TH" sz="2000" dirty="0" smtClean="0">
                <a:latin typeface="Angsana New" pitchFamily="18" charset="-34"/>
                <a:cs typeface="Angsana New" pitchFamily="18" charset="-34"/>
              </a:rPr>
              <a:t> </a:t>
            </a:r>
            <a:r>
              <a:rPr lang="en-US" sz="2000" dirty="0">
                <a:latin typeface="Angsana New" pitchFamily="18" charset="-34"/>
                <a:cs typeface="Angsana New" pitchFamily="18" charset="-34"/>
              </a:rPr>
              <a:t>(</a:t>
            </a:r>
            <a:r>
              <a:rPr lang="en-US" sz="2000" dirty="0" smtClean="0">
                <a:latin typeface="Angsana New" pitchFamily="18" charset="-34"/>
                <a:cs typeface="Angsana New" pitchFamily="18" charset="-34"/>
              </a:rPr>
              <a:t>iPhone)</a:t>
            </a:r>
          </a:p>
          <a:p>
            <a:pPr lvl="1"/>
            <a:r>
              <a:rPr lang="th-TH" sz="2000" dirty="0" smtClean="0">
                <a:latin typeface="Angsana New" pitchFamily="18" charset="-34"/>
                <a:cs typeface="Angsana New" pitchFamily="18" charset="-34"/>
              </a:rPr>
              <a:t>หนัง</a:t>
            </a:r>
            <a:r>
              <a:rPr lang="en-US" sz="2000" dirty="0" smtClean="0">
                <a:latin typeface="Angsana New" pitchFamily="18" charset="-34"/>
                <a:cs typeface="Angsana New" pitchFamily="18" charset="-34"/>
              </a:rPr>
              <a:t>, </a:t>
            </a:r>
            <a:r>
              <a:rPr lang="th-TH" sz="2000" dirty="0" smtClean="0">
                <a:latin typeface="Angsana New" pitchFamily="18" charset="-34"/>
                <a:cs typeface="Angsana New" pitchFamily="18" charset="-34"/>
              </a:rPr>
              <a:t>วีดีโอ</a:t>
            </a:r>
            <a:r>
              <a:rPr lang="en-US" sz="2000" dirty="0" smtClean="0">
                <a:latin typeface="Angsana New" pitchFamily="18" charset="-34"/>
                <a:cs typeface="Angsana New" pitchFamily="18" charset="-34"/>
              </a:rPr>
              <a:t>,</a:t>
            </a:r>
            <a:r>
              <a:rPr lang="th-TH" sz="2000" dirty="0" smtClean="0">
                <a:latin typeface="Angsana New" pitchFamily="18" charset="-34"/>
                <a:cs typeface="Angsana New" pitchFamily="18" charset="-34"/>
              </a:rPr>
              <a:t> เครือข่ายสังคม</a:t>
            </a:r>
            <a:r>
              <a:rPr lang="en-US" sz="2000" dirty="0" smtClean="0">
                <a:latin typeface="Angsana New" pitchFamily="18" charset="-34"/>
                <a:cs typeface="Angsana New" pitchFamily="18" charset="-34"/>
              </a:rPr>
              <a:t>,</a:t>
            </a:r>
            <a:r>
              <a:rPr lang="th-TH" sz="2000" dirty="0" smtClean="0">
                <a:latin typeface="Angsana New" pitchFamily="18" charset="-34"/>
                <a:cs typeface="Angsana New" pitchFamily="18" charset="-34"/>
              </a:rPr>
              <a:t> การ</a:t>
            </a:r>
            <a:r>
              <a:rPr lang="th-TH" sz="2000" dirty="0">
                <a:latin typeface="Angsana New" pitchFamily="18" charset="-34"/>
                <a:cs typeface="Angsana New" pitchFamily="18" charset="-34"/>
              </a:rPr>
              <a:t>ซื้อ</a:t>
            </a:r>
            <a:r>
              <a:rPr lang="th-TH" sz="2000" dirty="0" smtClean="0">
                <a:latin typeface="Angsana New" pitchFamily="18" charset="-34"/>
                <a:cs typeface="Angsana New" pitchFamily="18" charset="-34"/>
              </a:rPr>
              <a:t>สินค้า และคิว</a:t>
            </a:r>
            <a:r>
              <a:rPr lang="th-TH" sz="2000" dirty="0" err="1" smtClean="0">
                <a:latin typeface="Angsana New" pitchFamily="18" charset="-34"/>
                <a:cs typeface="Angsana New" pitchFamily="18" charset="-34"/>
              </a:rPr>
              <a:t>อาร์</a:t>
            </a:r>
            <a:r>
              <a:rPr lang="th-TH" sz="2000" dirty="0">
                <a:latin typeface="Angsana New" pitchFamily="18" charset="-34"/>
                <a:cs typeface="Angsana New" pitchFamily="18" charset="-34"/>
              </a:rPr>
              <a:t>โค้ด</a:t>
            </a:r>
            <a:r>
              <a:rPr lang="th-TH" sz="2000" dirty="0" smtClean="0">
                <a:latin typeface="Angsana New" pitchFamily="18" charset="-34"/>
                <a:cs typeface="Angsana New" pitchFamily="18" charset="-34"/>
              </a:rPr>
              <a:t> </a:t>
            </a:r>
            <a:endParaRPr lang="en-US" sz="2000" dirty="0" smtClean="0">
              <a:latin typeface="Angsana New" pitchFamily="18" charset="-34"/>
              <a:cs typeface="Angsana New" pitchFamily="18" charset="-34"/>
            </a:endParaRPr>
          </a:p>
          <a:p>
            <a:r>
              <a:rPr lang="th-TH" sz="2800" dirty="0" err="1" smtClean="0">
                <a:latin typeface="Angsana New" pitchFamily="18" charset="-34"/>
                <a:cs typeface="Angsana New" pitchFamily="18" charset="-34"/>
              </a:rPr>
              <a:t>แอพสโตร์</a:t>
            </a:r>
            <a:r>
              <a:rPr lang="th-TH" sz="2800" dirty="0" smtClean="0">
                <a:latin typeface="Angsana New" pitchFamily="18" charset="-34"/>
                <a:cs typeface="Angsana New" pitchFamily="18" charset="-34"/>
              </a:rPr>
              <a:t> </a:t>
            </a:r>
            <a:r>
              <a:rPr lang="en-US" sz="2800" dirty="0">
                <a:latin typeface="Angsana New" pitchFamily="18" charset="-34"/>
                <a:cs typeface="Angsana New" pitchFamily="18" charset="-34"/>
              </a:rPr>
              <a:t>(App Stores</a:t>
            </a:r>
            <a:r>
              <a:rPr lang="en-US" sz="2800" dirty="0" smtClean="0">
                <a:latin typeface="Angsana New" pitchFamily="18" charset="-34"/>
                <a:cs typeface="Angsana New" pitchFamily="18" charset="-34"/>
              </a:rPr>
              <a:t>)</a:t>
            </a:r>
          </a:p>
          <a:p>
            <a:pPr lvl="1"/>
            <a:r>
              <a:rPr lang="en-US" sz="2400" dirty="0" smtClean="0">
                <a:latin typeface="Angsana New" pitchFamily="18" charset="-34"/>
                <a:cs typeface="Angsana New" pitchFamily="18" charset="-34"/>
              </a:rPr>
              <a:t>Provides access to mobile apps</a:t>
            </a:r>
          </a:p>
          <a:p>
            <a:pPr lvl="2"/>
            <a:r>
              <a:rPr lang="en-US" sz="2100" dirty="0" smtClean="0">
                <a:latin typeface="Angsana New" pitchFamily="18" charset="-34"/>
                <a:cs typeface="Angsana New" pitchFamily="18" charset="-34"/>
              </a:rPr>
              <a:t>Apple’s App Store</a:t>
            </a:r>
          </a:p>
          <a:p>
            <a:pPr lvl="2"/>
            <a:r>
              <a:rPr lang="en-US" sz="2100" dirty="0" smtClean="0">
                <a:latin typeface="Angsana New" pitchFamily="18" charset="-34"/>
                <a:cs typeface="Angsana New" pitchFamily="18" charset="-34"/>
              </a:rPr>
              <a:t>Google Play</a:t>
            </a:r>
          </a:p>
          <a:p>
            <a:pPr lvl="2"/>
            <a:r>
              <a:rPr lang="en-US" sz="2100" dirty="0" smtClean="0">
                <a:latin typeface="Angsana New" pitchFamily="18" charset="-34"/>
                <a:cs typeface="Angsana New" pitchFamily="18" charset="-34"/>
              </a:rPr>
              <a:t>Windows Phone Marketplace</a:t>
            </a:r>
            <a:endParaRPr lang="en-US" sz="2100" dirty="0">
              <a:latin typeface="Angsana New" pitchFamily="18" charset="-34"/>
              <a:cs typeface="Angsana New" pitchFamily="18" charset="-34"/>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9412" y="3119830"/>
            <a:ext cx="1212266" cy="1234578"/>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358" y="4508204"/>
            <a:ext cx="6361669" cy="17012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7584400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86540"/>
          </a:xfrm>
        </p:spPr>
        <p:txBody>
          <a:bodyPr>
            <a:normAutofit/>
          </a:bodyPr>
          <a:lstStyle/>
          <a:p>
            <a:r>
              <a:rPr lang="th-TH" sz="4400" dirty="0" smtClean="0">
                <a:latin typeface="Angsana New" pitchFamily="18" charset="-34"/>
                <a:cs typeface="Angsana New" pitchFamily="18" charset="-34"/>
              </a:rPr>
              <a:t>ชุดซอฟต์แวร์</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(Software Suites)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0" y="1548967"/>
            <a:ext cx="8658655" cy="5028450"/>
          </a:xfrm>
        </p:spPr>
        <p:txBody>
          <a:bodyPr>
            <a:normAutofit/>
          </a:bodyPr>
          <a:lstStyle/>
          <a:p>
            <a:r>
              <a:rPr lang="th-TH" sz="2800" dirty="0">
                <a:latin typeface="Angsana New" pitchFamily="18" charset="-34"/>
                <a:cs typeface="Angsana New" pitchFamily="18" charset="-34"/>
              </a:rPr>
              <a:t>การรวบรวมซอฟต์แวร์ประยุกต์</a:t>
            </a:r>
            <a:r>
              <a:rPr lang="th-TH" sz="2800" dirty="0" smtClean="0">
                <a:latin typeface="Angsana New" pitchFamily="18" charset="-34"/>
                <a:cs typeface="Angsana New" pitchFamily="18" charset="-34"/>
              </a:rPr>
              <a:t>ต่าง ๆ ที่ต้องการใช้งาน</a:t>
            </a:r>
            <a:endParaRPr lang="en-US" sz="28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การรวบรวมซอฟต์แวร์ที่</a:t>
            </a:r>
            <a:r>
              <a:rPr lang="th-TH" sz="2400" dirty="0">
                <a:latin typeface="Angsana New" pitchFamily="18" charset="-34"/>
                <a:cs typeface="Angsana New" pitchFamily="18" charset="-34"/>
              </a:rPr>
              <a:t>จำเป็นต้องใช้เข้าไว้ด้วยกัน และมีการจัดกลุ่มตาม</a:t>
            </a:r>
            <a:r>
              <a:rPr lang="th-TH" sz="2400" dirty="0" smtClean="0">
                <a:latin typeface="Angsana New" pitchFamily="18" charset="-34"/>
                <a:cs typeface="Angsana New" pitchFamily="18" charset="-34"/>
              </a:rPr>
              <a:t>ประโยชน์การใช้งาน</a:t>
            </a:r>
            <a:endParaRPr lang="en-US" sz="2400" dirty="0" smtClean="0">
              <a:latin typeface="Angsana New" pitchFamily="18" charset="-34"/>
              <a:cs typeface="Angsana New" pitchFamily="18" charset="-34"/>
            </a:endParaRPr>
          </a:p>
          <a:p>
            <a:r>
              <a:rPr lang="th-TH" sz="2800" dirty="0">
                <a:latin typeface="Angsana New" pitchFamily="18" charset="-34"/>
                <a:cs typeface="Angsana New" pitchFamily="18" charset="-34"/>
              </a:rPr>
              <a:t>ชุดซอฟต์แวร์</a:t>
            </a:r>
            <a:r>
              <a:rPr lang="th-TH" sz="2800" dirty="0" smtClean="0">
                <a:latin typeface="Angsana New" pitchFamily="18" charset="-34"/>
                <a:cs typeface="Angsana New" pitchFamily="18" charset="-34"/>
              </a:rPr>
              <a:t>ออฟฟิศหรือ</a:t>
            </a:r>
            <a:r>
              <a:rPr lang="th-TH" sz="2800" dirty="0">
                <a:latin typeface="Angsana New" pitchFamily="18" charset="-34"/>
                <a:cs typeface="Angsana New" pitchFamily="18" charset="-34"/>
              </a:rPr>
              <a:t>ชุดซอฟต์แวร์เพิ่มผลผลิต</a:t>
            </a:r>
            <a:r>
              <a:rPr lang="en-US" sz="2800" dirty="0" smtClean="0">
                <a:latin typeface="Angsana New" pitchFamily="18" charset="-34"/>
                <a:cs typeface="Angsana New" pitchFamily="18" charset="-34"/>
              </a:rPr>
              <a:t> </a:t>
            </a:r>
            <a:endParaRPr lang="en-US" sz="2800" dirty="0">
              <a:latin typeface="Angsana New" pitchFamily="18" charset="-34"/>
              <a:cs typeface="Angsana New" pitchFamily="18" charset="-34"/>
            </a:endParaRPr>
          </a:p>
          <a:p>
            <a:pPr lvl="1"/>
            <a:r>
              <a:rPr lang="en-US" sz="2400" dirty="0" smtClean="0">
                <a:latin typeface="Angsana New" pitchFamily="18" charset="-34"/>
                <a:cs typeface="Angsana New" pitchFamily="18" charset="-34"/>
              </a:rPr>
              <a:t>Microsoft Office</a:t>
            </a:r>
          </a:p>
          <a:p>
            <a:pPr lvl="1"/>
            <a:r>
              <a:rPr lang="en-US" sz="2400" dirty="0" smtClean="0">
                <a:latin typeface="Angsana New" pitchFamily="18" charset="-34"/>
                <a:cs typeface="Angsana New" pitchFamily="18" charset="-34"/>
              </a:rPr>
              <a:t>Apple iWork</a:t>
            </a:r>
          </a:p>
          <a:p>
            <a:pPr lvl="1"/>
            <a:r>
              <a:rPr lang="en-US" sz="2400" dirty="0" err="1" smtClean="0">
                <a:latin typeface="Angsana New" pitchFamily="18" charset="-34"/>
                <a:cs typeface="Angsana New" pitchFamily="18" charset="-34"/>
              </a:rPr>
              <a:t>OpenOffice</a:t>
            </a:r>
            <a:endParaRPr lang="en-US" sz="2400" dirty="0" smtClean="0">
              <a:latin typeface="Angsana New" pitchFamily="18" charset="-34"/>
              <a:cs typeface="Angsana New" pitchFamily="18" charset="-34"/>
            </a:endParaRPr>
          </a:p>
          <a:p>
            <a:r>
              <a:rPr lang="th-TH" sz="2800" dirty="0">
                <a:latin typeface="Angsana New" pitchFamily="18" charset="-34"/>
                <a:cs typeface="Angsana New" pitchFamily="18" charset="-34"/>
              </a:rPr>
              <a:t>ชุดซอฟต์แวร์การประมวลผลแบบกลุ่มเมฆ</a:t>
            </a:r>
            <a:r>
              <a:rPr lang="th-TH" sz="2800" dirty="0" smtClean="0">
                <a:latin typeface="Angsana New" pitchFamily="18" charset="-34"/>
                <a:cs typeface="Angsana New" pitchFamily="18" charset="-34"/>
              </a:rPr>
              <a:t>หรือชุด</a:t>
            </a:r>
            <a:r>
              <a:rPr lang="th-TH" sz="2800" dirty="0">
                <a:latin typeface="Angsana New" pitchFamily="18" charset="-34"/>
                <a:cs typeface="Angsana New" pitchFamily="18" charset="-34"/>
              </a:rPr>
              <a:t>ซอฟต์แวร์ออฟฟิศ</a:t>
            </a:r>
            <a:r>
              <a:rPr lang="th-TH" sz="2800" dirty="0" smtClean="0">
                <a:latin typeface="Angsana New" pitchFamily="18" charset="-34"/>
                <a:cs typeface="Angsana New" pitchFamily="18" charset="-34"/>
              </a:rPr>
              <a:t>ออนไลน์</a:t>
            </a:r>
            <a:endParaRPr lang="en-US" sz="2800" dirty="0" smtClean="0">
              <a:latin typeface="Angsana New" pitchFamily="18" charset="-34"/>
              <a:cs typeface="Angsana New" pitchFamily="18" charset="-34"/>
            </a:endParaRPr>
          </a:p>
          <a:p>
            <a:pPr lvl="1"/>
            <a:r>
              <a:rPr lang="en-US" sz="2400" dirty="0" smtClean="0">
                <a:latin typeface="Angsana New" pitchFamily="18" charset="-34"/>
                <a:cs typeface="Angsana New" pitchFamily="18" charset="-34"/>
              </a:rPr>
              <a:t>Google Docs</a:t>
            </a:r>
          </a:p>
          <a:p>
            <a:pPr lvl="1"/>
            <a:r>
              <a:rPr lang="en-US" sz="2400" dirty="0" err="1" smtClean="0">
                <a:latin typeface="Angsana New" pitchFamily="18" charset="-34"/>
                <a:cs typeface="Angsana New" pitchFamily="18" charset="-34"/>
              </a:rPr>
              <a:t>Zoho</a:t>
            </a:r>
            <a:endParaRPr lang="en-US" sz="2400" dirty="0" smtClean="0">
              <a:latin typeface="Angsana New" pitchFamily="18" charset="-34"/>
              <a:cs typeface="Angsana New" pitchFamily="18" charset="-34"/>
            </a:endParaRPr>
          </a:p>
          <a:p>
            <a:pPr lvl="1"/>
            <a:r>
              <a:rPr lang="en-US" sz="2400" dirty="0" smtClean="0">
                <a:latin typeface="Angsana New" pitchFamily="18" charset="-34"/>
                <a:cs typeface="Angsana New" pitchFamily="18" charset="-34"/>
              </a:rPr>
              <a:t>Microsoft Web Apps</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356" y="3476848"/>
            <a:ext cx="1719370" cy="22222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0686002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86540"/>
          </a:xfrm>
        </p:spPr>
        <p:txBody>
          <a:bodyPr>
            <a:normAutofit/>
          </a:bodyPr>
          <a:lstStyle/>
          <a:p>
            <a:r>
              <a:rPr lang="th-TH" sz="4400" dirty="0" smtClean="0">
                <a:latin typeface="Angsana New" pitchFamily="18" charset="-34"/>
                <a:cs typeface="Angsana New" pitchFamily="18" charset="-34"/>
              </a:rPr>
              <a:t>ชุดซอฟต์แวร์</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(Software Suites) </a:t>
            </a:r>
            <a:r>
              <a:rPr lang="th-TH" sz="3200" dirty="0" smtClean="0">
                <a:latin typeface="Angsana New" pitchFamily="18" charset="-34"/>
                <a:cs typeface="Angsana New" pitchFamily="18" charset="-34"/>
              </a:rPr>
              <a:t>(ต่อ)</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548967"/>
            <a:ext cx="7872413" cy="5028450"/>
          </a:xfrm>
        </p:spPr>
        <p:txBody>
          <a:bodyPr>
            <a:normAutofit/>
          </a:bodyPr>
          <a:lstStyle/>
          <a:p>
            <a:r>
              <a:rPr lang="th-TH" sz="2800" dirty="0">
                <a:latin typeface="Angsana New" pitchFamily="18" charset="-34"/>
                <a:cs typeface="Angsana New" pitchFamily="18" charset="-34"/>
              </a:rPr>
              <a:t>ชุดซอฟต์แวร์เฉพาะด้าน </a:t>
            </a:r>
            <a:r>
              <a:rPr lang="en-US" sz="2800" dirty="0" smtClean="0">
                <a:latin typeface="Angsana New" pitchFamily="18" charset="-34"/>
                <a:cs typeface="Angsana New" pitchFamily="18" charset="-34"/>
              </a:rPr>
              <a:t> </a:t>
            </a:r>
          </a:p>
          <a:p>
            <a:pPr lvl="1"/>
            <a:r>
              <a:rPr lang="en-US" sz="2400" dirty="0" smtClean="0">
                <a:latin typeface="Angsana New" pitchFamily="18" charset="-34"/>
                <a:cs typeface="Angsana New" pitchFamily="18" charset="-34"/>
              </a:rPr>
              <a:t>Corel Draw Graphics Suite X6</a:t>
            </a:r>
          </a:p>
          <a:p>
            <a:pPr lvl="1"/>
            <a:r>
              <a:rPr lang="en-US" sz="2400" dirty="0" smtClean="0">
                <a:latin typeface="Angsana New" pitchFamily="18" charset="-34"/>
                <a:cs typeface="Angsana New" pitchFamily="18" charset="-34"/>
              </a:rPr>
              <a:t>Moneyfree Software TOTAL Planning Suite</a:t>
            </a:r>
          </a:p>
          <a:p>
            <a:r>
              <a:rPr lang="th-TH" sz="2800" dirty="0">
                <a:latin typeface="Angsana New" pitchFamily="18" charset="-34"/>
                <a:cs typeface="Angsana New" pitchFamily="18" charset="-34"/>
              </a:rPr>
              <a:t>ชุดซอฟต์แวร์อรรถประโยชน์ </a:t>
            </a:r>
            <a:r>
              <a:rPr lang="en-US" sz="2800" dirty="0" smtClean="0">
                <a:latin typeface="Angsana New" pitchFamily="18" charset="-34"/>
                <a:cs typeface="Angsana New" pitchFamily="18" charset="-34"/>
              </a:rPr>
              <a:t> </a:t>
            </a:r>
          </a:p>
          <a:p>
            <a:pPr lvl="1"/>
            <a:r>
              <a:rPr lang="en-US" sz="2400" dirty="0" smtClean="0">
                <a:latin typeface="Angsana New" pitchFamily="18" charset="-34"/>
                <a:cs typeface="Angsana New" pitchFamily="18" charset="-34"/>
              </a:rPr>
              <a:t>Norton Systems Works</a:t>
            </a:r>
          </a:p>
          <a:p>
            <a:pPr lvl="1"/>
            <a:r>
              <a:rPr lang="en-US" sz="2400" dirty="0" smtClean="0">
                <a:latin typeface="Angsana New" pitchFamily="18" charset="-34"/>
                <a:cs typeface="Angsana New" pitchFamily="18" charset="-34"/>
              </a:rPr>
              <a:t>Norton Internet Security suite</a:t>
            </a:r>
            <a:endParaRPr lang="en-US" sz="2400" dirty="0">
              <a:latin typeface="Angsana New" pitchFamily="18" charset="-34"/>
              <a:cs typeface="Angsana New" pitchFamily="18" charset="-34"/>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356" y="3476848"/>
            <a:ext cx="1719370" cy="22222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64079317"/>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
            <a:ext cx="10588699" cy="1275907"/>
          </a:xfrm>
        </p:spPr>
        <p:txBody>
          <a:bodyPr>
            <a:normAutofit/>
          </a:bodyPr>
          <a:lstStyle/>
          <a:p>
            <a:r>
              <a:rPr lang="th-TH" sz="4400" dirty="0" smtClean="0">
                <a:latin typeface="Angsana New" pitchFamily="18" charset="-34"/>
                <a:cs typeface="Angsana New" pitchFamily="18" charset="-34"/>
              </a:rPr>
              <a:t>เรียนรู้การใช้ </a:t>
            </a:r>
            <a:r>
              <a:rPr lang="en-US" sz="4400" dirty="0" smtClean="0">
                <a:latin typeface="Angsana New" pitchFamily="18" charset="-34"/>
                <a:cs typeface="Angsana New" pitchFamily="18" charset="-34"/>
              </a:rPr>
              <a:t>Google Docs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548967"/>
            <a:ext cx="7872413" cy="4393883"/>
          </a:xfrm>
        </p:spPr>
        <p:txBody>
          <a:bodyPr>
            <a:normAutofit/>
          </a:bodyPr>
          <a:lstStyle/>
          <a:p>
            <a:r>
              <a:rPr lang="th-TH" sz="2800" dirty="0" smtClean="0">
                <a:latin typeface="Angsana New" pitchFamily="18" charset="-34"/>
                <a:cs typeface="Angsana New" pitchFamily="18" charset="-34"/>
              </a:rPr>
              <a:t>ชุด</a:t>
            </a:r>
            <a:r>
              <a:rPr lang="th-TH" sz="2800" dirty="0">
                <a:latin typeface="Angsana New" pitchFamily="18" charset="-34"/>
                <a:cs typeface="Angsana New" pitchFamily="18" charset="-34"/>
              </a:rPr>
              <a:t>ซอฟต์แวร์ออฟฟิศออนไลน์ </a:t>
            </a:r>
            <a:r>
              <a:rPr lang="th-TH" sz="2800" dirty="0" smtClean="0">
                <a:latin typeface="Angsana New" pitchFamily="18" charset="-34"/>
                <a:cs typeface="Angsana New" pitchFamily="18" charset="-34"/>
              </a:rPr>
              <a:t>ใช้สำหรับสร้างเอกสารผ่าน</a:t>
            </a:r>
            <a:r>
              <a:rPr lang="th-TH" sz="2800" dirty="0">
                <a:latin typeface="Angsana New" pitchFamily="18" charset="-34"/>
                <a:cs typeface="Angsana New" pitchFamily="18" charset="-34"/>
              </a:rPr>
              <a:t>ทาง</a:t>
            </a:r>
            <a:r>
              <a:rPr lang="th-TH" sz="2800" dirty="0" smtClean="0">
                <a:latin typeface="Angsana New" pitchFamily="18" charset="-34"/>
                <a:cs typeface="Angsana New" pitchFamily="18" charset="-34"/>
              </a:rPr>
              <a:t>อินเทอร์เน็ต</a:t>
            </a:r>
            <a:endParaRPr lang="en-US" sz="2800" dirty="0" smtClean="0">
              <a:latin typeface="Angsana New" pitchFamily="18" charset="-34"/>
              <a:cs typeface="Angsana New" pitchFamily="18" charset="-34"/>
            </a:endParaRPr>
          </a:p>
          <a:p>
            <a:r>
              <a:rPr lang="th-TH" sz="2800" dirty="0">
                <a:latin typeface="Angsana New" pitchFamily="18" charset="-34"/>
                <a:cs typeface="Angsana New" pitchFamily="18" charset="-34"/>
              </a:rPr>
              <a:t>สร้าง</a:t>
            </a:r>
            <a:r>
              <a:rPr lang="th-TH" sz="2800" dirty="0" smtClean="0">
                <a:latin typeface="Angsana New" pitchFamily="18" charset="-34"/>
                <a:cs typeface="Angsana New" pitchFamily="18" charset="-34"/>
              </a:rPr>
              <a:t>เอกสาร และ</a:t>
            </a:r>
            <a:r>
              <a:rPr lang="th-TH" sz="2800" dirty="0">
                <a:latin typeface="Angsana New" pitchFamily="18" charset="-34"/>
                <a:cs typeface="Angsana New" pitchFamily="18" charset="-34"/>
              </a:rPr>
              <a:t>ใช้เอกสาร</a:t>
            </a:r>
            <a:r>
              <a:rPr lang="th-TH" sz="2800" dirty="0" smtClean="0">
                <a:latin typeface="Angsana New" pitchFamily="18" charset="-34"/>
                <a:cs typeface="Angsana New" pitchFamily="18" charset="-34"/>
              </a:rPr>
              <a:t>ร่วมกัน</a:t>
            </a:r>
            <a:endParaRPr lang="en-US" sz="28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ฟรี</a:t>
            </a:r>
          </a:p>
          <a:p>
            <a:pPr lvl="1"/>
            <a:r>
              <a:rPr lang="th-TH" sz="2400" dirty="0" smtClean="0">
                <a:latin typeface="Angsana New" pitchFamily="18" charset="-34"/>
                <a:cs typeface="Angsana New" pitchFamily="18" charset="-34"/>
              </a:rPr>
              <a:t>งานต่อการใช้งาน</a:t>
            </a:r>
            <a:endParaRPr lang="en-US" sz="24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บัญชีผู้ใช้โดยกู</a:t>
            </a:r>
            <a:r>
              <a:rPr lang="th-TH" sz="2400" dirty="0" err="1" smtClean="0">
                <a:latin typeface="Angsana New" pitchFamily="18" charset="-34"/>
                <a:cs typeface="Angsana New" pitchFamily="18" charset="-34"/>
              </a:rPr>
              <a:t>เกิล</a:t>
            </a:r>
            <a:endParaRPr lang="en-US" sz="24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การจัดเก็บข้อมูลออนไลน์</a:t>
            </a:r>
            <a:endParaRPr lang="en-US" sz="2400" dirty="0">
              <a:latin typeface="Angsana New" pitchFamily="18" charset="-34"/>
              <a:cs typeface="Angsana New" pitchFamily="18" charset="-34"/>
            </a:endParaRPr>
          </a:p>
        </p:txBody>
      </p:sp>
      <p:pic>
        <p:nvPicPr>
          <p:cNvPr id="7" name="รูปภาพ 6" descr="googledocs1.jpg"/>
          <p:cNvPicPr/>
          <p:nvPr/>
        </p:nvPicPr>
        <p:blipFill>
          <a:blip r:embed="rId4"/>
          <a:stretch>
            <a:fillRect/>
          </a:stretch>
        </p:blipFill>
        <p:spPr>
          <a:xfrm>
            <a:off x="5891782" y="2183573"/>
            <a:ext cx="2620010" cy="3622675"/>
          </a:xfrm>
          <a:prstGeom prst="rect">
            <a:avLst/>
          </a:prstGeom>
          <a:ln>
            <a:noFill/>
          </a:ln>
          <a:effectLst>
            <a:outerShdw blurRad="292100" dist="139700" dir="2700000" algn="tl" rotWithShape="0">
              <a:srgbClr val="333333">
                <a:alpha val="65000"/>
              </a:srgbClr>
            </a:outerShdw>
          </a:effectLst>
        </p:spPr>
      </p:pic>
      <p:pic>
        <p:nvPicPr>
          <p:cNvPr id="8" name="รูปภาพ 7" descr="googledocs2.jpg"/>
          <p:cNvPicPr/>
          <p:nvPr/>
        </p:nvPicPr>
        <p:blipFill>
          <a:blip r:embed="rId5"/>
          <a:stretch>
            <a:fillRect/>
          </a:stretch>
        </p:blipFill>
        <p:spPr>
          <a:xfrm>
            <a:off x="8718697" y="2775098"/>
            <a:ext cx="3054529" cy="34351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75676760"/>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86540"/>
          </a:xfrm>
        </p:spPr>
        <p:txBody>
          <a:bodyPr>
            <a:normAutofit/>
          </a:bodyPr>
          <a:lstStyle/>
          <a:p>
            <a:r>
              <a:rPr lang="th-TH" sz="4400" dirty="0" smtClean="0">
                <a:latin typeface="Angsana New" pitchFamily="18" charset="-34"/>
                <a:cs typeface="Angsana New" pitchFamily="18" charset="-34"/>
              </a:rPr>
              <a:t>อาชีพสำหรับงานไอที</a:t>
            </a:r>
            <a:endParaRPr lang="en-US" sz="3600" dirty="0">
              <a:latin typeface="Angsana New" pitchFamily="18" charset="-34"/>
              <a:cs typeface="Angsana New" pitchFamily="18" charset="-34"/>
            </a:endParaRPr>
          </a:p>
        </p:txBody>
      </p:sp>
      <p:sp>
        <p:nvSpPr>
          <p:cNvPr id="3" name="Content Placeholder 2"/>
          <p:cNvSpPr>
            <a:spLocks noGrp="1"/>
          </p:cNvSpPr>
          <p:nvPr>
            <p:ph idx="1"/>
          </p:nvPr>
        </p:nvSpPr>
        <p:spPr>
          <a:xfrm>
            <a:off x="1506071" y="1594884"/>
            <a:ext cx="7872413" cy="4507067"/>
          </a:xfrm>
        </p:spPr>
        <p:txBody>
          <a:bodyPr>
            <a:normAutofit/>
          </a:bodyPr>
          <a:lstStyle/>
          <a:p>
            <a:r>
              <a:rPr lang="th-TH" sz="2800" dirty="0">
                <a:latin typeface="Angsana New" pitchFamily="18" charset="-34"/>
                <a:cs typeface="Angsana New" pitchFamily="18" charset="-34"/>
              </a:rPr>
              <a:t>วิศวกรซอฟต์แวร์ </a:t>
            </a:r>
            <a:r>
              <a:rPr lang="en-US" sz="2800" dirty="0" smtClean="0">
                <a:latin typeface="Angsana New" pitchFamily="18" charset="-34"/>
                <a:cs typeface="Angsana New" pitchFamily="18" charset="-34"/>
              </a:rPr>
              <a:t>(Software Engineers) </a:t>
            </a:r>
          </a:p>
          <a:p>
            <a:pPr lvl="1"/>
            <a:r>
              <a:rPr lang="th-TH" sz="2400" dirty="0">
                <a:latin typeface="Angsana New" pitchFamily="18" charset="-34"/>
                <a:cs typeface="Angsana New" pitchFamily="18" charset="-34"/>
              </a:rPr>
              <a:t>การวิเคราะห์ซึ่งให้ได้มาของซอฟต์แวร์หรือแอปพลิเคชั่น จนกระทั้งใช้งาน</a:t>
            </a:r>
            <a:r>
              <a:rPr lang="th-TH" sz="2400" dirty="0" smtClean="0">
                <a:latin typeface="Angsana New" pitchFamily="18" charset="-34"/>
                <a:cs typeface="Angsana New" pitchFamily="18" charset="-34"/>
              </a:rPr>
              <a:t>ได้</a:t>
            </a:r>
            <a:endParaRPr lang="en-US" sz="2400" dirty="0" smtClean="0">
              <a:latin typeface="Angsana New" pitchFamily="18" charset="-34"/>
              <a:cs typeface="Angsana New" pitchFamily="18" charset="-34"/>
            </a:endParaRPr>
          </a:p>
          <a:p>
            <a:r>
              <a:rPr lang="th-TH" sz="2800" dirty="0" smtClean="0">
                <a:latin typeface="Angsana New" pitchFamily="18" charset="-34"/>
                <a:cs typeface="Angsana New" pitchFamily="18" charset="-34"/>
              </a:rPr>
              <a:t>คุณสมบัติ</a:t>
            </a:r>
            <a:endParaRPr lang="en-US" sz="28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ทักษะการติดต่อสื่อสารที่ดี</a:t>
            </a:r>
            <a:endParaRPr lang="en-US" sz="24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ประสบการณ์</a:t>
            </a:r>
            <a:r>
              <a:rPr lang="th-TH" sz="2400" dirty="0" smtClean="0">
                <a:latin typeface="Angsana New" pitchFamily="18" charset="-34"/>
                <a:cs typeface="Angsana New" pitchFamily="18" charset="-34"/>
              </a:rPr>
              <a:t>ทางด้านการเขียนโปรแกรม</a:t>
            </a:r>
            <a:endParaRPr lang="en-US" sz="24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มุ่งเน้นทุกรายละเอียด</a:t>
            </a:r>
            <a:endParaRPr lang="en-US" sz="24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ประสบการณ์โปรแกรมประยุกต์บน</a:t>
            </a:r>
            <a:r>
              <a:rPr lang="th-TH" sz="2400" dirty="0" smtClean="0">
                <a:latin typeface="Angsana New" pitchFamily="18" charset="-34"/>
                <a:cs typeface="Angsana New" pitchFamily="18" charset="-34"/>
              </a:rPr>
              <a:t>เว็บ</a:t>
            </a:r>
            <a:endParaRPr lang="en-US" sz="24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ทักษะในการ</a:t>
            </a:r>
            <a:r>
              <a:rPr lang="th-TH" sz="2400" dirty="0" smtClean="0">
                <a:latin typeface="Angsana New" pitchFamily="18" charset="-34"/>
                <a:cs typeface="Angsana New" pitchFamily="18" charset="-34"/>
              </a:rPr>
              <a:t>วิเคราะห์</a:t>
            </a:r>
            <a:endParaRPr lang="en-US" sz="2400" dirty="0" smtClean="0">
              <a:latin typeface="Angsana New" pitchFamily="18" charset="-34"/>
              <a:cs typeface="Angsana New" pitchFamily="18" charset="-34"/>
            </a:endParaRPr>
          </a:p>
          <a:p>
            <a:r>
              <a:rPr lang="th-TH" sz="2800" dirty="0">
                <a:latin typeface="Angsana New" pitchFamily="18" charset="-34"/>
                <a:cs typeface="Angsana New" pitchFamily="18" charset="-34"/>
              </a:rPr>
              <a:t>รายได้ประมาณ </a:t>
            </a:r>
            <a:r>
              <a:rPr lang="en-US" sz="2800" dirty="0">
                <a:latin typeface="Angsana New" pitchFamily="18" charset="-34"/>
                <a:cs typeface="Angsana New" pitchFamily="18" charset="-34"/>
              </a:rPr>
              <a:t>$53,000 </a:t>
            </a:r>
            <a:r>
              <a:rPr lang="th-TH" sz="2800" dirty="0">
                <a:latin typeface="Angsana New" pitchFamily="18" charset="-34"/>
                <a:cs typeface="Angsana New" pitchFamily="18" charset="-34"/>
              </a:rPr>
              <a:t>ถึง </a:t>
            </a:r>
            <a:r>
              <a:rPr lang="en-US" sz="2800" dirty="0">
                <a:latin typeface="Angsana New" pitchFamily="18" charset="-34"/>
                <a:cs typeface="Angsana New" pitchFamily="18" charset="-34"/>
              </a:rPr>
              <a:t>$97,000 </a:t>
            </a:r>
            <a:r>
              <a:rPr lang="th-TH" sz="2800" dirty="0">
                <a:latin typeface="Angsana New" pitchFamily="18" charset="-34"/>
                <a:cs typeface="Angsana New" pitchFamily="18" charset="-34"/>
              </a:rPr>
              <a:t>ต่อ</a:t>
            </a:r>
            <a:r>
              <a:rPr lang="th-TH" sz="2800" dirty="0" smtClean="0">
                <a:latin typeface="Angsana New" pitchFamily="18" charset="-34"/>
                <a:cs typeface="Angsana New" pitchFamily="18" charset="-34"/>
              </a:rPr>
              <a:t>ปี</a:t>
            </a:r>
            <a:endParaRPr lang="en-US" sz="2800" dirty="0">
              <a:latin typeface="Angsana New" pitchFamily="18" charset="-34"/>
              <a:cs typeface="Angsana New" pitchFamily="18" charset="-34"/>
            </a:endParaRPr>
          </a:p>
        </p:txBody>
      </p:sp>
      <p:pic>
        <p:nvPicPr>
          <p:cNvPr id="8" name="Picture 6" descr="C:\Users\Glen\Documents\McGraw-Hill\OLeary-CE2012\ART\ole16805_ch03\ole16805_cut0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945" y="3464140"/>
            <a:ext cx="2560320" cy="2264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515351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บทนำ</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0" y="1576552"/>
            <a:ext cx="10050213" cy="4571677"/>
          </a:xfrm>
        </p:spPr>
        <p:txBody>
          <a:bodyPr>
            <a:noAutofit/>
          </a:bodyPr>
          <a:lstStyle/>
          <a:p>
            <a:pPr algn="thaiDist"/>
            <a:r>
              <a:rPr lang="th-TH" sz="2800" dirty="0" smtClean="0">
                <a:latin typeface="Angsana New" pitchFamily="18" charset="-34"/>
                <a:cs typeface="Angsana New" pitchFamily="18" charset="-34"/>
              </a:rPr>
              <a:t>ผู้เชี่ยวชาญ</a:t>
            </a:r>
            <a:r>
              <a:rPr lang="th-TH" sz="2800" dirty="0">
                <a:latin typeface="Angsana New" pitchFamily="18" charset="-34"/>
                <a:cs typeface="Angsana New" pitchFamily="18" charset="-34"/>
              </a:rPr>
              <a:t>ด้านการฝึกอบรมที่ต้องดำเนินการหลาย ๆ อย่างของการดำเนินงาน ในขณะที่คุณสามารถทำอะไรร่วมกับเครื่องคอมพิวเตอร์ส่วนบุคคล</a:t>
            </a:r>
            <a:r>
              <a:rPr lang="th-TH" sz="2800" dirty="0" smtClean="0">
                <a:latin typeface="Angsana New" pitchFamily="18" charset="-34"/>
                <a:cs typeface="Angsana New" pitchFamily="18" charset="-34"/>
              </a:rPr>
              <a:t>ได้</a:t>
            </a:r>
            <a:endParaRPr lang="en-US" sz="2800" dirty="0" smtClean="0">
              <a:latin typeface="Angsana New" pitchFamily="18" charset="-34"/>
              <a:cs typeface="Angsana New" pitchFamily="18" charset="-34"/>
            </a:endParaRPr>
          </a:p>
          <a:p>
            <a:pPr algn="thaiDist"/>
            <a:r>
              <a:rPr lang="th-TH" sz="2800" dirty="0">
                <a:latin typeface="Angsana New" pitchFamily="18" charset="-34"/>
                <a:cs typeface="Angsana New" pitchFamily="18" charset="-34"/>
              </a:rPr>
              <a:t>การใช้งานคอมพิวเตอร์ให้ได้</a:t>
            </a:r>
            <a:r>
              <a:rPr lang="th-TH" sz="2800" dirty="0" smtClean="0">
                <a:latin typeface="Angsana New" pitchFamily="18" charset="-34"/>
                <a:cs typeface="Angsana New" pitchFamily="18" charset="-34"/>
              </a:rPr>
              <a:t>ประสิทธิภาพ และ</a:t>
            </a:r>
            <a:r>
              <a:rPr lang="th-TH" sz="2800" dirty="0">
                <a:latin typeface="Angsana New" pitchFamily="18" charset="-34"/>
                <a:cs typeface="Angsana New" pitchFamily="18" charset="-34"/>
              </a:rPr>
              <a:t>ประสิทธิผล ผู้ใช้ต้องทำความเข้าใจถึงความสามารถของซอฟต์แวร์ประยุกต์ทั่วไป ซึ่ง</a:t>
            </a:r>
            <a:r>
              <a:rPr lang="th-TH" sz="2800" dirty="0" smtClean="0">
                <a:latin typeface="Angsana New" pitchFamily="18" charset="-34"/>
                <a:cs typeface="Angsana New" pitchFamily="18" charset="-34"/>
              </a:rPr>
              <a:t>ประกอบด้วย</a:t>
            </a:r>
            <a:endParaRPr lang="en-US" sz="2000" dirty="0" smtClean="0">
              <a:latin typeface="Angsana New" pitchFamily="18" charset="-34"/>
              <a:cs typeface="Angsana New" pitchFamily="18" charset="-34"/>
            </a:endParaRPr>
          </a:p>
          <a:p>
            <a:pPr lvl="1" algn="thaiDist"/>
            <a:r>
              <a:rPr lang="th-TH" sz="2400" dirty="0">
                <a:latin typeface="Angsana New" pitchFamily="18" charset="-34"/>
                <a:cs typeface="Angsana New" pitchFamily="18" charset="-34"/>
              </a:rPr>
              <a:t>โปรแกรมประมวลผลคำ </a:t>
            </a:r>
            <a:endParaRPr lang="en-US" sz="2400" dirty="0" smtClean="0">
              <a:latin typeface="Angsana New" pitchFamily="18" charset="-34"/>
              <a:cs typeface="Angsana New" pitchFamily="18" charset="-34"/>
            </a:endParaRPr>
          </a:p>
          <a:p>
            <a:pPr lvl="1" algn="thaiDist"/>
            <a:r>
              <a:rPr lang="th-TH" sz="2400" dirty="0">
                <a:latin typeface="Angsana New" pitchFamily="18" charset="-34"/>
                <a:cs typeface="Angsana New" pitchFamily="18" charset="-34"/>
              </a:rPr>
              <a:t>โปรแกรมตารางทำ</a:t>
            </a:r>
            <a:r>
              <a:rPr lang="th-TH" sz="2400" dirty="0" smtClean="0">
                <a:latin typeface="Angsana New" pitchFamily="18" charset="-34"/>
                <a:cs typeface="Angsana New" pitchFamily="18" charset="-34"/>
              </a:rPr>
              <a:t>การ</a:t>
            </a:r>
            <a:endParaRPr lang="en-US" sz="2400" dirty="0" smtClean="0">
              <a:latin typeface="Angsana New" pitchFamily="18" charset="-34"/>
              <a:cs typeface="Angsana New" pitchFamily="18" charset="-34"/>
            </a:endParaRPr>
          </a:p>
          <a:p>
            <a:pPr lvl="1" algn="thaiDist"/>
            <a:r>
              <a:rPr lang="th-TH" sz="2400" dirty="0">
                <a:latin typeface="Angsana New" pitchFamily="18" charset="-34"/>
                <a:cs typeface="Angsana New" pitchFamily="18" charset="-34"/>
              </a:rPr>
              <a:t>โปรแกรม</a:t>
            </a:r>
            <a:r>
              <a:rPr lang="th-TH" sz="2400" dirty="0" smtClean="0">
                <a:latin typeface="Angsana New" pitchFamily="18" charset="-34"/>
                <a:cs typeface="Angsana New" pitchFamily="18" charset="-34"/>
              </a:rPr>
              <a:t>นำเสนอ</a:t>
            </a:r>
            <a:endParaRPr lang="en-US" sz="2400" dirty="0">
              <a:latin typeface="Angsana New" pitchFamily="18" charset="-34"/>
              <a:cs typeface="Angsana New" pitchFamily="18" charset="-34"/>
            </a:endParaRPr>
          </a:p>
          <a:p>
            <a:pPr lvl="1" algn="thaiDist"/>
            <a:r>
              <a:rPr lang="th-TH" sz="2400" dirty="0">
                <a:latin typeface="Angsana New" pitchFamily="18" charset="-34"/>
                <a:cs typeface="Angsana New" pitchFamily="18" charset="-34"/>
              </a:rPr>
              <a:t>ระบบจัดการ</a:t>
            </a:r>
            <a:r>
              <a:rPr lang="th-TH" sz="2400" dirty="0" smtClean="0">
                <a:latin typeface="Angsana New" pitchFamily="18" charset="-34"/>
                <a:cs typeface="Angsana New" pitchFamily="18" charset="-34"/>
              </a:rPr>
              <a:t>ฐานข้อมูล</a:t>
            </a:r>
            <a:endParaRPr lang="en-US" sz="2400" dirty="0" smtClean="0">
              <a:latin typeface="Angsana New" pitchFamily="18" charset="-34"/>
              <a:cs typeface="Angsana New" pitchFamily="18" charset="-34"/>
            </a:endParaRPr>
          </a:p>
          <a:p>
            <a:pPr algn="thaiDist"/>
            <a:endParaRPr lang="en-US" sz="2800" dirty="0">
              <a:latin typeface="Angsana New" pitchFamily="18" charset="-34"/>
              <a:cs typeface="Angsana New" pitchFamily="18" charset="-34"/>
            </a:endParaRPr>
          </a:p>
        </p:txBody>
      </p:sp>
      <p:pic>
        <p:nvPicPr>
          <p:cNvPr id="8" name="Picture 5" descr="C:\Users\Glen\Documents\McGraw-Hill\OLeary-CE2012\ART\ole16805_ch03\ole16805_cut0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9018" y="4015983"/>
            <a:ext cx="2560320" cy="2264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03454437"/>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86540"/>
          </a:xfrm>
        </p:spPr>
        <p:txBody>
          <a:bodyPr>
            <a:normAutofit/>
          </a:bodyPr>
          <a:lstStyle/>
          <a:p>
            <a:r>
              <a:rPr lang="th-TH" sz="4400" dirty="0" smtClean="0">
                <a:latin typeface="Angsana New" pitchFamily="18" charset="-34"/>
                <a:cs typeface="Angsana New" pitchFamily="18" charset="-34"/>
              </a:rPr>
              <a:t>มองไปในอนาคต</a:t>
            </a:r>
            <a:endParaRPr lang="en-US" sz="3600" dirty="0">
              <a:latin typeface="Angsana New" pitchFamily="18" charset="-34"/>
              <a:cs typeface="Angsana New" pitchFamily="18" charset="-34"/>
            </a:endParaRPr>
          </a:p>
        </p:txBody>
      </p:sp>
      <p:sp>
        <p:nvSpPr>
          <p:cNvPr id="3" name="Content Placeholder 2"/>
          <p:cNvSpPr>
            <a:spLocks noGrp="1"/>
          </p:cNvSpPr>
          <p:nvPr>
            <p:ph idx="1"/>
          </p:nvPr>
        </p:nvSpPr>
        <p:spPr>
          <a:xfrm>
            <a:off x="1554411" y="1733400"/>
            <a:ext cx="6048855" cy="4393883"/>
          </a:xfrm>
        </p:spPr>
        <p:txBody>
          <a:bodyPr>
            <a:normAutofit/>
          </a:bodyPr>
          <a:lstStyle/>
          <a:p>
            <a:r>
              <a:rPr lang="th-TH" sz="3200" dirty="0" smtClean="0">
                <a:latin typeface="Angsana New" pitchFamily="18" charset="-34"/>
                <a:cs typeface="Angsana New" pitchFamily="18" charset="-34"/>
              </a:rPr>
              <a:t>ยุคต่อไปของส่วนต่อประสานกับผู้ใช้</a:t>
            </a:r>
            <a:endParaRPr lang="en-US" sz="3200" dirty="0" smtClean="0">
              <a:latin typeface="Angsana New" pitchFamily="18" charset="-34"/>
              <a:cs typeface="Angsana New" pitchFamily="18" charset="-34"/>
            </a:endParaRPr>
          </a:p>
          <a:p>
            <a:pPr lvl="1"/>
            <a:r>
              <a:rPr lang="th-TH" sz="2800" dirty="0" smtClean="0">
                <a:latin typeface="Angsana New" pitchFamily="18" charset="-34"/>
                <a:cs typeface="Angsana New" pitchFamily="18" charset="-34"/>
              </a:rPr>
              <a:t>มีส่วนต่อประสานอย่างเดียวสำหรับทุกคน</a:t>
            </a:r>
            <a:endParaRPr lang="en-US" sz="2800" dirty="0" smtClean="0">
              <a:latin typeface="Angsana New" pitchFamily="18" charset="-34"/>
              <a:cs typeface="Angsana New" pitchFamily="18" charset="-34"/>
            </a:endParaRPr>
          </a:p>
          <a:p>
            <a:pPr lvl="1"/>
            <a:r>
              <a:rPr lang="th-TH" sz="2800" dirty="0" smtClean="0">
                <a:latin typeface="Angsana New" pitchFamily="18" charset="-34"/>
                <a:cs typeface="Angsana New" pitchFamily="18" charset="-34"/>
              </a:rPr>
              <a:t>มี</a:t>
            </a:r>
            <a:r>
              <a:rPr lang="th-TH" sz="2800" dirty="0">
                <a:latin typeface="Angsana New" pitchFamily="18" charset="-34"/>
                <a:cs typeface="Angsana New" pitchFamily="18" charset="-34"/>
              </a:rPr>
              <a:t>ความ</a:t>
            </a:r>
            <a:r>
              <a:rPr lang="th-TH" sz="2800" dirty="0" smtClean="0">
                <a:latin typeface="Angsana New" pitchFamily="18" charset="-34"/>
                <a:cs typeface="Angsana New" pitchFamily="18" charset="-34"/>
              </a:rPr>
              <a:t>สะดวก สบาย</a:t>
            </a:r>
            <a:r>
              <a:rPr lang="th-TH" sz="2800" dirty="0">
                <a:latin typeface="Angsana New" pitchFamily="18" charset="-34"/>
                <a:cs typeface="Angsana New" pitchFamily="18" charset="-34"/>
              </a:rPr>
              <a:t>ในการใช้</a:t>
            </a:r>
            <a:r>
              <a:rPr lang="th-TH" sz="2800" dirty="0" smtClean="0">
                <a:latin typeface="Angsana New" pitchFamily="18" charset="-34"/>
                <a:cs typeface="Angsana New" pitchFamily="18" charset="-34"/>
              </a:rPr>
              <a:t>งาน</a:t>
            </a:r>
            <a:endParaRPr lang="en-US" sz="2800" dirty="0" smtClean="0">
              <a:latin typeface="Angsana New" pitchFamily="18" charset="-34"/>
              <a:cs typeface="Angsana New" pitchFamily="18" charset="-34"/>
            </a:endParaRPr>
          </a:p>
          <a:p>
            <a:pPr lvl="2"/>
            <a:r>
              <a:rPr lang="th-TH" sz="2400" dirty="0">
                <a:latin typeface="Angsana New" pitchFamily="18" charset="-34"/>
                <a:cs typeface="Angsana New" pitchFamily="18" charset="-34"/>
              </a:rPr>
              <a:t>สัมผัส / หน้าจอแบบ</a:t>
            </a:r>
            <a:r>
              <a:rPr lang="th-TH" sz="2400" dirty="0" smtClean="0">
                <a:latin typeface="Angsana New" pitchFamily="18" charset="-34"/>
                <a:cs typeface="Angsana New" pitchFamily="18" charset="-34"/>
              </a:rPr>
              <a:t>โต้ตอบ</a:t>
            </a:r>
            <a:endParaRPr lang="en-US" sz="2400" dirty="0" smtClean="0">
              <a:latin typeface="Angsana New" pitchFamily="18" charset="-34"/>
              <a:cs typeface="Angsana New" pitchFamily="18" charset="-34"/>
            </a:endParaRPr>
          </a:p>
          <a:p>
            <a:pPr lvl="2"/>
            <a:r>
              <a:rPr lang="th-TH" sz="2400" dirty="0">
                <a:latin typeface="Angsana New" pitchFamily="18" charset="-34"/>
                <a:cs typeface="Angsana New" pitchFamily="18" charset="-34"/>
              </a:rPr>
              <a:t>การจดจำ</a:t>
            </a:r>
            <a:r>
              <a:rPr lang="th-TH" sz="2400" dirty="0" smtClean="0">
                <a:latin typeface="Angsana New" pitchFamily="18" charset="-34"/>
                <a:cs typeface="Angsana New" pitchFamily="18" charset="-34"/>
              </a:rPr>
              <a:t>เสียง</a:t>
            </a:r>
            <a:endParaRPr lang="en-US" sz="2400" dirty="0" smtClean="0">
              <a:latin typeface="Angsana New" pitchFamily="18" charset="-34"/>
              <a:cs typeface="Angsana New" pitchFamily="18" charset="-34"/>
            </a:endParaRPr>
          </a:p>
          <a:p>
            <a:pPr lvl="2"/>
            <a:r>
              <a:rPr lang="th-TH" sz="2400" dirty="0" smtClean="0">
                <a:latin typeface="Angsana New" pitchFamily="18" charset="-34"/>
                <a:cs typeface="Angsana New" pitchFamily="18" charset="-34"/>
              </a:rPr>
              <a:t>การใช้ท่าทาง</a:t>
            </a:r>
            <a:endParaRPr lang="en-US" sz="2400" dirty="0">
              <a:latin typeface="Angsana New" pitchFamily="18" charset="-34"/>
              <a:cs typeface="Angsana New" pitchFamily="18" charset="-34"/>
            </a:endParaRPr>
          </a:p>
        </p:txBody>
      </p:sp>
      <p:pic>
        <p:nvPicPr>
          <p:cNvPr id="6" name="Picture 5"/>
          <p:cNvPicPr>
            <a:picLocks noChangeAspect="1"/>
          </p:cNvPicPr>
          <p:nvPr/>
        </p:nvPicPr>
        <p:blipFill>
          <a:blip r:embed="rId4"/>
          <a:stretch>
            <a:fillRect/>
          </a:stretch>
        </p:blipFill>
        <p:spPr>
          <a:xfrm>
            <a:off x="7726485" y="3258386"/>
            <a:ext cx="3615284" cy="263973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02146316"/>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297172"/>
          </a:xfrm>
        </p:spPr>
        <p:txBody>
          <a:bodyPr>
            <a:normAutofit/>
          </a:bodyPr>
          <a:lstStyle/>
          <a:p>
            <a:r>
              <a:rPr lang="th-TH" sz="4400" dirty="0" smtClean="0">
                <a:latin typeface="Angsana New" pitchFamily="18" charset="-34"/>
                <a:cs typeface="Angsana New" pitchFamily="18" charset="-34"/>
              </a:rPr>
              <a:t>คำถาม</a:t>
            </a:r>
            <a:endParaRPr lang="en-US" sz="3600" dirty="0">
              <a:latin typeface="Angsana New" pitchFamily="18" charset="-34"/>
              <a:cs typeface="Angsana New" pitchFamily="18" charset="-34"/>
            </a:endParaRPr>
          </a:p>
        </p:txBody>
      </p:sp>
      <p:sp>
        <p:nvSpPr>
          <p:cNvPr id="4" name="ตัวแทนเนื้อหา 3"/>
          <p:cNvSpPr>
            <a:spLocks noGrp="1"/>
          </p:cNvSpPr>
          <p:nvPr>
            <p:ph idx="1"/>
          </p:nvPr>
        </p:nvSpPr>
        <p:spPr/>
        <p:txBody>
          <a:bodyPr/>
          <a:lstStyle/>
          <a:p>
            <a:endParaRPr lang="th-TH"/>
          </a:p>
        </p:txBody>
      </p:sp>
    </p:spTree>
    <p:custDataLst>
      <p:tags r:id="rId1"/>
    </p:custDataLst>
    <p:extLst>
      <p:ext uri="{BB962C8B-B14F-4D97-AF65-F5344CB8AC3E}">
        <p14:creationId xmlns:p14="http://schemas.microsoft.com/office/powerpoint/2010/main" val="2273107260"/>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01782"/>
            <a:ext cx="10588699" cy="1188720"/>
          </a:xfrm>
        </p:spPr>
        <p:txBody>
          <a:bodyPr>
            <a:normAutofit/>
          </a:bodyPr>
          <a:lstStyle/>
          <a:p>
            <a:r>
              <a:rPr lang="th-TH" sz="4400" dirty="0" smtClean="0">
                <a:latin typeface="Angsana New" pitchFamily="18" charset="-34"/>
                <a:cs typeface="Angsana New" pitchFamily="18" charset="-34"/>
              </a:rPr>
              <a:t>คำถามปลายเปิด</a:t>
            </a:r>
            <a:endParaRPr lang="en-US" sz="3600" dirty="0">
              <a:latin typeface="Angsana New" pitchFamily="18" charset="-34"/>
              <a:cs typeface="Angsana New" pitchFamily="18" charset="-34"/>
            </a:endParaRPr>
          </a:p>
        </p:txBody>
      </p:sp>
      <p:sp>
        <p:nvSpPr>
          <p:cNvPr id="3" name="Content Placeholder 2"/>
          <p:cNvSpPr>
            <a:spLocks noGrp="1"/>
          </p:cNvSpPr>
          <p:nvPr>
            <p:ph idx="1"/>
          </p:nvPr>
        </p:nvSpPr>
        <p:spPr>
          <a:xfrm>
            <a:off x="1506071" y="1533818"/>
            <a:ext cx="9819655" cy="4525963"/>
          </a:xfrm>
        </p:spPr>
        <p:txBody>
          <a:bodyPr>
            <a:noAutofit/>
          </a:bodyPr>
          <a:lstStyle/>
          <a:p>
            <a:pPr marL="457200" indent="-457200">
              <a:buFont typeface="+mj-lt"/>
              <a:buAutoNum type="arabicPeriod"/>
            </a:pPr>
            <a:r>
              <a:rPr lang="th-TH" sz="2400" dirty="0">
                <a:latin typeface="Angsana New" pitchFamily="18" charset="-34"/>
                <a:cs typeface="Angsana New" pitchFamily="18" charset="-34"/>
              </a:rPr>
              <a:t>จงบรรยายความแตกต่างระหว่างซอฟต์แวร์</a:t>
            </a:r>
            <a:r>
              <a:rPr lang="th-TH" sz="2400" dirty="0" smtClean="0">
                <a:latin typeface="Angsana New" pitchFamily="18" charset="-34"/>
                <a:cs typeface="Angsana New" pitchFamily="18" charset="-34"/>
              </a:rPr>
              <a:t>ประยุกต์ทั่วไปและ</a:t>
            </a:r>
            <a:r>
              <a:rPr lang="th-TH" sz="2400" dirty="0">
                <a:latin typeface="Angsana New" pitchFamily="18" charset="-34"/>
                <a:cs typeface="Angsana New" pitchFamily="18" charset="-34"/>
              </a:rPr>
              <a:t>ซอฟต์แวร์ประยุกต์เฉพาะทาง พร้อมอภิปรายเกี่ยวกับคุณลักษณะของซอฟต์แวร์</a:t>
            </a:r>
            <a:r>
              <a:rPr lang="th-TH" sz="2400" dirty="0" smtClean="0">
                <a:latin typeface="Angsana New" pitchFamily="18" charset="-34"/>
                <a:cs typeface="Angsana New" pitchFamily="18" charset="-34"/>
              </a:rPr>
              <a:t>ประยุกต์</a:t>
            </a:r>
          </a:p>
          <a:p>
            <a:pPr marL="457200" indent="-457200">
              <a:buFont typeface="+mj-lt"/>
              <a:buAutoNum type="arabicPeriod"/>
            </a:pPr>
            <a:r>
              <a:rPr lang="th-TH" sz="2400" dirty="0" smtClean="0">
                <a:latin typeface="Angsana New" pitchFamily="18" charset="-34"/>
                <a:cs typeface="Angsana New" pitchFamily="18" charset="-34"/>
              </a:rPr>
              <a:t>อภิปราย</a:t>
            </a:r>
            <a:r>
              <a:rPr lang="th-TH" sz="2400" dirty="0">
                <a:latin typeface="Angsana New" pitchFamily="18" charset="-34"/>
                <a:cs typeface="Angsana New" pitchFamily="18" charset="-34"/>
              </a:rPr>
              <a:t>เกี่ยวกับองค์ประกอบของซอฟต์แวร์</a:t>
            </a:r>
            <a:r>
              <a:rPr lang="th-TH" sz="2400" dirty="0" smtClean="0">
                <a:latin typeface="Angsana New" pitchFamily="18" charset="-34"/>
                <a:cs typeface="Angsana New" pitchFamily="18" charset="-34"/>
              </a:rPr>
              <a:t>ประยุกต์ทั่วไป</a:t>
            </a:r>
          </a:p>
          <a:p>
            <a:pPr marL="457200" indent="-457200">
              <a:buFont typeface="+mj-lt"/>
              <a:buAutoNum type="arabicPeriod"/>
            </a:pPr>
            <a:r>
              <a:rPr lang="th-TH" sz="2400" dirty="0" smtClean="0">
                <a:latin typeface="Angsana New" pitchFamily="18" charset="-34"/>
                <a:cs typeface="Angsana New" pitchFamily="18" charset="-34"/>
              </a:rPr>
              <a:t>อภิปราย</a:t>
            </a:r>
            <a:r>
              <a:rPr lang="th-TH" sz="2400" dirty="0">
                <a:latin typeface="Angsana New" pitchFamily="18" charset="-34"/>
                <a:cs typeface="Angsana New" pitchFamily="18" charset="-34"/>
              </a:rPr>
              <a:t>เกี่ยวกับองค์ประกอบของซอฟต์แวร์ประยุกต์เฉพาะ</a:t>
            </a:r>
            <a:r>
              <a:rPr lang="th-TH" sz="2400" dirty="0" smtClean="0">
                <a:latin typeface="Angsana New" pitchFamily="18" charset="-34"/>
                <a:cs typeface="Angsana New" pitchFamily="18" charset="-34"/>
              </a:rPr>
              <a:t>ทาง</a:t>
            </a:r>
          </a:p>
          <a:p>
            <a:pPr marL="457200" indent="-457200">
              <a:buFont typeface="+mj-lt"/>
              <a:buAutoNum type="arabicPeriod"/>
            </a:pPr>
            <a:r>
              <a:rPr lang="th-TH" sz="2400" dirty="0" smtClean="0">
                <a:latin typeface="Angsana New" pitchFamily="18" charset="-34"/>
                <a:cs typeface="Angsana New" pitchFamily="18" charset="-34"/>
              </a:rPr>
              <a:t>จง</a:t>
            </a:r>
            <a:r>
              <a:rPr lang="th-TH" sz="2400" dirty="0">
                <a:latin typeface="Angsana New" pitchFamily="18" charset="-34"/>
                <a:cs typeface="Angsana New" pitchFamily="18" charset="-34"/>
              </a:rPr>
              <a:t>อธิบาย</a:t>
            </a:r>
            <a:r>
              <a:rPr lang="th-TH" sz="2400" dirty="0" smtClean="0">
                <a:latin typeface="Angsana New" pitchFamily="18" charset="-34"/>
                <a:cs typeface="Angsana New" pitchFamily="18" charset="-34"/>
              </a:rPr>
              <a:t>ลักษณะ และ</a:t>
            </a:r>
            <a:r>
              <a:rPr lang="th-TH" sz="2400" dirty="0">
                <a:latin typeface="Angsana New" pitchFamily="18" charset="-34"/>
                <a:cs typeface="Angsana New" pitchFamily="18" charset="-34"/>
              </a:rPr>
              <a:t>องค์ประกอบของการใช้</a:t>
            </a:r>
            <a:r>
              <a:rPr lang="th-TH" sz="2400" dirty="0" smtClean="0">
                <a:latin typeface="Angsana New" pitchFamily="18" charset="-34"/>
                <a:cs typeface="Angsana New" pitchFamily="18" charset="-34"/>
              </a:rPr>
              <a:t>งานโมบาย</a:t>
            </a:r>
            <a:r>
              <a:rPr lang="th-TH" sz="2400" dirty="0" err="1" smtClean="0">
                <a:latin typeface="Angsana New" pitchFamily="18" charset="-34"/>
                <a:cs typeface="Angsana New" pitchFamily="18" charset="-34"/>
              </a:rPr>
              <a:t>แอพ</a:t>
            </a:r>
            <a:r>
              <a:rPr lang="th-TH" sz="2400" dirty="0" smtClean="0">
                <a:latin typeface="Angsana New" pitchFamily="18" charset="-34"/>
                <a:cs typeface="Angsana New" pitchFamily="18" charset="-34"/>
              </a:rPr>
              <a:t> </a:t>
            </a:r>
          </a:p>
          <a:p>
            <a:pPr marL="457200" indent="-457200">
              <a:buFont typeface="+mj-lt"/>
              <a:buAutoNum type="arabicPeriod"/>
            </a:pPr>
            <a:r>
              <a:rPr lang="th-TH" sz="2400" dirty="0" smtClean="0">
                <a:latin typeface="Angsana New" pitchFamily="18" charset="-34"/>
                <a:cs typeface="Angsana New" pitchFamily="18" charset="-34"/>
              </a:rPr>
              <a:t>จง</a:t>
            </a:r>
            <a:r>
              <a:rPr lang="th-TH" sz="2400" dirty="0">
                <a:latin typeface="Angsana New" pitchFamily="18" charset="-34"/>
                <a:cs typeface="Angsana New" pitchFamily="18" charset="-34"/>
              </a:rPr>
              <a:t>อธิบาย</a:t>
            </a:r>
            <a:r>
              <a:rPr lang="th-TH" sz="2400" dirty="0" smtClean="0">
                <a:latin typeface="Angsana New" pitchFamily="18" charset="-34"/>
                <a:cs typeface="Angsana New" pitchFamily="18" charset="-34"/>
              </a:rPr>
              <a:t>ลักษณะ และ</a:t>
            </a:r>
            <a:r>
              <a:rPr lang="th-TH" sz="2400" dirty="0">
                <a:latin typeface="Angsana New" pitchFamily="18" charset="-34"/>
                <a:cs typeface="Angsana New" pitchFamily="18" charset="-34"/>
              </a:rPr>
              <a:t>องค์ประกอบของการใช้งานชุด</a:t>
            </a:r>
            <a:r>
              <a:rPr lang="th-TH" sz="2400" dirty="0" smtClean="0">
                <a:latin typeface="Angsana New" pitchFamily="18" charset="-34"/>
                <a:cs typeface="Angsana New" pitchFamily="18" charset="-34"/>
              </a:rPr>
              <a:t>ซอฟต์แวร์</a:t>
            </a: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42978898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ซอฟต์แวร์ประยุกต์ </a:t>
            </a:r>
            <a:r>
              <a:rPr lang="en-US" sz="4400" dirty="0" smtClean="0">
                <a:latin typeface="Angsana New" pitchFamily="18" charset="-34"/>
                <a:cs typeface="Angsana New" pitchFamily="18" charset="-34"/>
              </a:rPr>
              <a:t>(Application Software)</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0" y="1737663"/>
            <a:ext cx="10065819" cy="4393883"/>
          </a:xfrm>
        </p:spPr>
        <p:txBody>
          <a:bodyPr>
            <a:normAutofit/>
          </a:bodyPr>
          <a:lstStyle/>
          <a:p>
            <a:pPr algn="thaiDist"/>
            <a:r>
              <a:rPr lang="th-TH" sz="2800" dirty="0">
                <a:latin typeface="Angsana New" pitchFamily="18" charset="-34"/>
                <a:cs typeface="Angsana New" pitchFamily="18" charset="-34"/>
              </a:rPr>
              <a:t>ซอฟต์แวร์</a:t>
            </a:r>
            <a:r>
              <a:rPr lang="th-TH" sz="2800" dirty="0" smtClean="0">
                <a:latin typeface="Angsana New" pitchFamily="18" charset="-34"/>
                <a:cs typeface="Angsana New" pitchFamily="18" charset="-34"/>
              </a:rPr>
              <a:t>ประยุกต์เป็น</a:t>
            </a:r>
            <a:r>
              <a:rPr lang="th-TH" sz="2800" dirty="0">
                <a:latin typeface="Angsana New" pitchFamily="18" charset="-34"/>
                <a:cs typeface="Angsana New" pitchFamily="18" charset="-34"/>
              </a:rPr>
              <a:t>ซอฟต์แวร์ที่ได้รับความสนใจของผู้ใช้ทำงานได้หลากหลาย และบรรลุเป้าหมายที่</a:t>
            </a:r>
            <a:r>
              <a:rPr lang="th-TH" sz="2800" dirty="0" smtClean="0">
                <a:latin typeface="Angsana New" pitchFamily="18" charset="-34"/>
                <a:cs typeface="Angsana New" pitchFamily="18" charset="-34"/>
              </a:rPr>
              <a:t>ต้องการ</a:t>
            </a:r>
            <a:r>
              <a:rPr lang="en-US" sz="2800" dirty="0" smtClean="0">
                <a:latin typeface="Angsana New" pitchFamily="18" charset="-34"/>
                <a:cs typeface="Angsana New" pitchFamily="18" charset="-34"/>
              </a:rPr>
              <a:t> </a:t>
            </a:r>
          </a:p>
          <a:p>
            <a:pPr algn="thaiDist"/>
            <a:r>
              <a:rPr lang="th-TH" sz="2800" dirty="0">
                <a:latin typeface="Angsana New" pitchFamily="18" charset="-34"/>
                <a:cs typeface="Angsana New" pitchFamily="18" charset="-34"/>
              </a:rPr>
              <a:t>สามารถแบ่งออกเป็น 3 </a:t>
            </a:r>
            <a:r>
              <a:rPr lang="th-TH" sz="2800" dirty="0" smtClean="0">
                <a:latin typeface="Angsana New" pitchFamily="18" charset="-34"/>
                <a:cs typeface="Angsana New" pitchFamily="18" charset="-34"/>
              </a:rPr>
              <a:t>ประเภท</a:t>
            </a:r>
            <a:endParaRPr lang="en-US" sz="2800" dirty="0" smtClean="0">
              <a:latin typeface="Angsana New" pitchFamily="18" charset="-34"/>
              <a:cs typeface="Angsana New" pitchFamily="18" charset="-34"/>
            </a:endParaRPr>
          </a:p>
          <a:p>
            <a:pPr marL="803275" lvl="1" indent="-346075" algn="thaiDist">
              <a:buFont typeface="+mj-lt"/>
              <a:buAutoNum type="arabicPeriod"/>
            </a:pPr>
            <a:r>
              <a:rPr lang="th-TH" sz="2400" dirty="0">
                <a:latin typeface="Angsana New" pitchFamily="18" charset="-34"/>
                <a:cs typeface="Angsana New" pitchFamily="18" charset="-34"/>
              </a:rPr>
              <a:t>โปรแกรมประยุกต์</a:t>
            </a:r>
            <a:r>
              <a:rPr lang="th-TH" sz="2400" dirty="0" smtClean="0">
                <a:latin typeface="Angsana New" pitchFamily="18" charset="-34"/>
                <a:cs typeface="Angsana New" pitchFamily="18" charset="-34"/>
              </a:rPr>
              <a:t>ทั่วไป</a:t>
            </a:r>
          </a:p>
          <a:p>
            <a:pPr marL="803275" lvl="1" indent="-346075" algn="thaiDist">
              <a:buFont typeface="+mj-lt"/>
              <a:buAutoNum type="arabicPeriod"/>
            </a:pPr>
            <a:r>
              <a:rPr lang="th-TH" sz="2400" dirty="0" smtClean="0">
                <a:latin typeface="Angsana New" pitchFamily="18" charset="-34"/>
                <a:cs typeface="Angsana New" pitchFamily="18" charset="-34"/>
              </a:rPr>
              <a:t>โปรแกรม</a:t>
            </a:r>
            <a:r>
              <a:rPr lang="th-TH" sz="2400" dirty="0">
                <a:latin typeface="Angsana New" pitchFamily="18" charset="-34"/>
                <a:cs typeface="Angsana New" pitchFamily="18" charset="-34"/>
              </a:rPr>
              <a:t>ประยุกต์</a:t>
            </a:r>
            <a:r>
              <a:rPr lang="th-TH" sz="2400" dirty="0" smtClean="0">
                <a:latin typeface="Angsana New" pitchFamily="18" charset="-34"/>
                <a:cs typeface="Angsana New" pitchFamily="18" charset="-34"/>
              </a:rPr>
              <a:t>เฉพาะงาน</a:t>
            </a:r>
            <a:endParaRPr lang="th-TH" sz="2400" dirty="0">
              <a:latin typeface="Angsana New" pitchFamily="18" charset="-34"/>
              <a:cs typeface="Angsana New" pitchFamily="18" charset="-34"/>
            </a:endParaRPr>
          </a:p>
          <a:p>
            <a:pPr marL="803275" lvl="1" indent="-346075" algn="thaiDist">
              <a:buFont typeface="+mj-lt"/>
              <a:buAutoNum type="arabicPeriod"/>
            </a:pPr>
            <a:r>
              <a:rPr lang="th-TH" sz="2400" dirty="0" smtClean="0">
                <a:latin typeface="Angsana New" pitchFamily="18" charset="-34"/>
                <a:cs typeface="Angsana New" pitchFamily="18" charset="-34"/>
              </a:rPr>
              <a:t>โม</a:t>
            </a:r>
            <a:r>
              <a:rPr lang="th-TH" sz="2400" dirty="0">
                <a:latin typeface="Angsana New" pitchFamily="18" charset="-34"/>
                <a:cs typeface="Angsana New" pitchFamily="18" charset="-34"/>
              </a:rPr>
              <a:t>บาย</a:t>
            </a:r>
            <a:r>
              <a:rPr lang="th-TH" sz="2400" dirty="0" err="1" smtClean="0">
                <a:latin typeface="Angsana New" pitchFamily="18" charset="-34"/>
                <a:cs typeface="Angsana New" pitchFamily="18" charset="-34"/>
              </a:rPr>
              <a:t>แอพ</a:t>
            </a: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5736730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ouharis\Documents\Laurie\McGraw Hill Computing Essentials 2013\CE_2013_ArtFiles\ole16821_ch03\ole16821_0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8386" y="2110190"/>
            <a:ext cx="6516730" cy="3870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ส่วนต่อประสานกับผู้ใช้</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466194"/>
            <a:ext cx="8662688" cy="4729654"/>
          </a:xfrm>
        </p:spPr>
        <p:txBody>
          <a:bodyPr>
            <a:noAutofit/>
          </a:bodyPr>
          <a:lstStyle/>
          <a:p>
            <a:r>
              <a:rPr lang="th-TH" sz="2800" dirty="0">
                <a:latin typeface="Angsana New" pitchFamily="18" charset="-34"/>
                <a:cs typeface="Angsana New" pitchFamily="18" charset="-34"/>
              </a:rPr>
              <a:t>ส่วนต่อประสานกับผู้ใช้ด้วย</a:t>
            </a:r>
            <a:r>
              <a:rPr lang="th-TH" sz="2800" dirty="0" smtClean="0">
                <a:latin typeface="Angsana New" pitchFamily="18" charset="-34"/>
                <a:cs typeface="Angsana New" pitchFamily="18" charset="-34"/>
              </a:rPr>
              <a:t>ภาพกราฟิก</a:t>
            </a:r>
            <a:r>
              <a:rPr lang="en-US" sz="2800" b="1" dirty="0" smtClean="0">
                <a:latin typeface="Angsana New" pitchFamily="18" charset="-34"/>
                <a:cs typeface="Angsana New" pitchFamily="18" charset="-34"/>
              </a:rPr>
              <a:t> (</a:t>
            </a:r>
            <a:r>
              <a:rPr lang="en-US" sz="2800" dirty="0" smtClean="0">
                <a:solidFill>
                  <a:srgbClr val="000000"/>
                </a:solidFill>
                <a:latin typeface="Angsana New" pitchFamily="18" charset="-34"/>
                <a:cs typeface="Angsana New" pitchFamily="18" charset="-34"/>
              </a:rPr>
              <a:t>Graphical User Interface  : GUI)</a:t>
            </a:r>
          </a:p>
          <a:p>
            <a:r>
              <a:rPr lang="th-TH" sz="2800" dirty="0" smtClean="0">
                <a:latin typeface="Angsana New" pitchFamily="18" charset="-34"/>
                <a:cs typeface="Angsana New" pitchFamily="18" charset="-34"/>
              </a:rPr>
              <a:t>ไอคอน</a:t>
            </a:r>
            <a:r>
              <a:rPr lang="en-US" sz="2800" dirty="0" smtClean="0">
                <a:latin typeface="Angsana New" pitchFamily="18" charset="-34"/>
                <a:cs typeface="Angsana New" pitchFamily="18" charset="-34"/>
              </a:rPr>
              <a:t> (</a:t>
            </a:r>
            <a:r>
              <a:rPr lang="en-US" sz="2800" dirty="0">
                <a:solidFill>
                  <a:srgbClr val="000000"/>
                </a:solidFill>
                <a:latin typeface="Angsana New" pitchFamily="18" charset="-34"/>
                <a:cs typeface="Angsana New" pitchFamily="18" charset="-34"/>
              </a:rPr>
              <a:t>i</a:t>
            </a:r>
            <a:r>
              <a:rPr lang="en-US" sz="2800" dirty="0" smtClean="0">
                <a:solidFill>
                  <a:srgbClr val="000000"/>
                </a:solidFill>
                <a:latin typeface="Angsana New" pitchFamily="18" charset="-34"/>
                <a:cs typeface="Angsana New" pitchFamily="18" charset="-34"/>
              </a:rPr>
              <a:t>cons)</a:t>
            </a:r>
          </a:p>
          <a:p>
            <a:r>
              <a:rPr lang="th-TH" sz="2800" dirty="0">
                <a:latin typeface="Angsana New" pitchFamily="18" charset="-34"/>
                <a:cs typeface="Angsana New" pitchFamily="18" charset="-34"/>
              </a:rPr>
              <a:t>ควบคุมตัว</a:t>
            </a:r>
            <a:r>
              <a:rPr lang="th-TH" sz="2800" dirty="0" smtClean="0">
                <a:latin typeface="Angsana New" pitchFamily="18" charset="-34"/>
                <a:cs typeface="Angsana New" pitchFamily="18" charset="-34"/>
              </a:rPr>
              <a:t>ชี้</a:t>
            </a:r>
            <a:r>
              <a:rPr lang="en-US" sz="2800" b="1" dirty="0" smtClean="0">
                <a:latin typeface="Angsana New" pitchFamily="18" charset="-34"/>
                <a:cs typeface="Angsana New" pitchFamily="18" charset="-34"/>
              </a:rPr>
              <a:t> (</a:t>
            </a:r>
            <a:r>
              <a:rPr lang="en-US" sz="2800" dirty="0">
                <a:solidFill>
                  <a:srgbClr val="000000"/>
                </a:solidFill>
                <a:latin typeface="Angsana New" pitchFamily="18" charset="-34"/>
                <a:cs typeface="Angsana New" pitchFamily="18" charset="-34"/>
              </a:rPr>
              <a:t>p</a:t>
            </a:r>
            <a:r>
              <a:rPr lang="en-US" sz="2800" dirty="0" smtClean="0">
                <a:solidFill>
                  <a:srgbClr val="000000"/>
                </a:solidFill>
                <a:latin typeface="Angsana New" pitchFamily="18" charset="-34"/>
                <a:cs typeface="Angsana New" pitchFamily="18" charset="-34"/>
              </a:rPr>
              <a:t>ointer) </a:t>
            </a:r>
          </a:p>
          <a:p>
            <a:r>
              <a:rPr lang="th-TH" sz="2800" dirty="0" smtClean="0">
                <a:latin typeface="Angsana New" pitchFamily="18" charset="-34"/>
                <a:cs typeface="Angsana New" pitchFamily="18" charset="-34"/>
              </a:rPr>
              <a:t>วินโดว์</a:t>
            </a:r>
            <a:r>
              <a:rPr lang="en-US" sz="2800" b="1" dirty="0" smtClean="0">
                <a:latin typeface="Angsana New" pitchFamily="18" charset="-34"/>
                <a:cs typeface="Angsana New" pitchFamily="18" charset="-34"/>
              </a:rPr>
              <a:t> (</a:t>
            </a:r>
            <a:r>
              <a:rPr lang="en-US" sz="2800" dirty="0">
                <a:solidFill>
                  <a:srgbClr val="000000"/>
                </a:solidFill>
                <a:latin typeface="Angsana New" pitchFamily="18" charset="-34"/>
                <a:cs typeface="Angsana New" pitchFamily="18" charset="-34"/>
              </a:rPr>
              <a:t>w</a:t>
            </a:r>
            <a:r>
              <a:rPr lang="en-US" sz="2800" dirty="0" smtClean="0">
                <a:solidFill>
                  <a:srgbClr val="000000"/>
                </a:solidFill>
                <a:latin typeface="Angsana New" pitchFamily="18" charset="-34"/>
                <a:cs typeface="Angsana New" pitchFamily="18" charset="-34"/>
              </a:rPr>
              <a:t>indow)</a:t>
            </a:r>
          </a:p>
          <a:p>
            <a:r>
              <a:rPr lang="th-TH" sz="2800" dirty="0" smtClean="0">
                <a:latin typeface="Angsana New" pitchFamily="18" charset="-34"/>
                <a:cs typeface="Angsana New" pitchFamily="18" charset="-34"/>
              </a:rPr>
              <a:t>เมนู</a:t>
            </a:r>
            <a:r>
              <a:rPr lang="en-US" sz="2800" b="1" dirty="0" smtClean="0">
                <a:latin typeface="Angsana New" pitchFamily="18" charset="-34"/>
                <a:cs typeface="Angsana New" pitchFamily="18" charset="-34"/>
              </a:rPr>
              <a:t> (</a:t>
            </a:r>
            <a:r>
              <a:rPr lang="en-US" sz="2800" dirty="0">
                <a:solidFill>
                  <a:srgbClr val="000000"/>
                </a:solidFill>
                <a:latin typeface="Angsana New" pitchFamily="18" charset="-34"/>
                <a:cs typeface="Angsana New" pitchFamily="18" charset="-34"/>
              </a:rPr>
              <a:t>M</a:t>
            </a:r>
            <a:r>
              <a:rPr lang="en-US" sz="2800" dirty="0" smtClean="0">
                <a:solidFill>
                  <a:srgbClr val="000000"/>
                </a:solidFill>
                <a:latin typeface="Angsana New" pitchFamily="18" charset="-34"/>
                <a:cs typeface="Angsana New" pitchFamily="18" charset="-34"/>
              </a:rPr>
              <a:t>enus)</a:t>
            </a:r>
          </a:p>
          <a:p>
            <a:r>
              <a:rPr lang="th-TH" sz="2800" dirty="0">
                <a:latin typeface="Angsana New" pitchFamily="18" charset="-34"/>
                <a:cs typeface="Angsana New" pitchFamily="18" charset="-34"/>
              </a:rPr>
              <a:t>แถบ</a:t>
            </a:r>
            <a:r>
              <a:rPr lang="th-TH" sz="2800" dirty="0" smtClean="0">
                <a:latin typeface="Angsana New" pitchFamily="18" charset="-34"/>
                <a:cs typeface="Angsana New" pitchFamily="18" charset="-34"/>
              </a:rPr>
              <a:t>เครื่องมือ</a:t>
            </a:r>
            <a:r>
              <a:rPr lang="en-US" sz="2800" dirty="0" smtClean="0">
                <a:latin typeface="Angsana New" pitchFamily="18" charset="-34"/>
                <a:cs typeface="Angsana New" pitchFamily="18" charset="-34"/>
              </a:rPr>
              <a:t> </a:t>
            </a:r>
            <a:r>
              <a:rPr lang="en-US" sz="2800" b="1" dirty="0" smtClean="0">
                <a:latin typeface="Angsana New" pitchFamily="18" charset="-34"/>
                <a:cs typeface="Angsana New" pitchFamily="18" charset="-34"/>
              </a:rPr>
              <a:t>(</a:t>
            </a:r>
            <a:r>
              <a:rPr lang="en-US" sz="2800" dirty="0" smtClean="0">
                <a:solidFill>
                  <a:srgbClr val="000000"/>
                </a:solidFill>
                <a:latin typeface="Angsana New" pitchFamily="18" charset="-34"/>
                <a:cs typeface="Angsana New" pitchFamily="18" charset="-34"/>
              </a:rPr>
              <a:t>Toolbars)</a:t>
            </a:r>
          </a:p>
          <a:p>
            <a:pPr lvl="1"/>
            <a:r>
              <a:rPr lang="th-TH" sz="2400" dirty="0" smtClean="0">
                <a:latin typeface="Angsana New" pitchFamily="18" charset="-34"/>
                <a:cs typeface="Angsana New" pitchFamily="18" charset="-34"/>
              </a:rPr>
              <a:t>ปุ่ม</a:t>
            </a:r>
            <a:r>
              <a:rPr lang="en-US" sz="2400" b="1" dirty="0" smtClean="0">
                <a:latin typeface="Angsana New" pitchFamily="18" charset="-34"/>
                <a:cs typeface="Angsana New" pitchFamily="18" charset="-34"/>
              </a:rPr>
              <a:t> (</a:t>
            </a:r>
            <a:r>
              <a:rPr lang="en-US" sz="2400" dirty="0">
                <a:solidFill>
                  <a:srgbClr val="000000"/>
                </a:solidFill>
                <a:latin typeface="Angsana New" pitchFamily="18" charset="-34"/>
                <a:cs typeface="Angsana New" pitchFamily="18" charset="-34"/>
              </a:rPr>
              <a:t>b</a:t>
            </a:r>
            <a:r>
              <a:rPr lang="en-US" sz="2400" dirty="0" smtClean="0">
                <a:solidFill>
                  <a:srgbClr val="000000"/>
                </a:solidFill>
                <a:latin typeface="Angsana New" pitchFamily="18" charset="-34"/>
                <a:cs typeface="Angsana New" pitchFamily="18" charset="-34"/>
              </a:rPr>
              <a:t>uttons)</a:t>
            </a:r>
          </a:p>
          <a:p>
            <a:r>
              <a:rPr lang="th-TH" sz="2800" dirty="0" err="1" smtClean="0">
                <a:latin typeface="Angsana New" pitchFamily="18" charset="-34"/>
                <a:cs typeface="Angsana New" pitchFamily="18" charset="-34"/>
              </a:rPr>
              <a:t>ไดอะล็อกบ๊อกซ์</a:t>
            </a:r>
            <a:r>
              <a:rPr lang="en-US" sz="2800" b="1" dirty="0" smtClean="0">
                <a:latin typeface="Angsana New" pitchFamily="18" charset="-34"/>
                <a:cs typeface="Angsana New" pitchFamily="18" charset="-34"/>
              </a:rPr>
              <a:t> (</a:t>
            </a:r>
            <a:r>
              <a:rPr lang="en-US" sz="2800" dirty="0" smtClean="0">
                <a:solidFill>
                  <a:srgbClr val="000000"/>
                </a:solidFill>
                <a:latin typeface="Angsana New" pitchFamily="18" charset="-34"/>
                <a:cs typeface="Angsana New" pitchFamily="18" charset="-34"/>
              </a:rPr>
              <a:t>Dialog Boxes)</a:t>
            </a:r>
          </a:p>
        </p:txBody>
      </p:sp>
    </p:spTree>
    <p:custDataLst>
      <p:tags r:id="rId1"/>
    </p:custDataLst>
    <p:extLst>
      <p:ext uri="{BB962C8B-B14F-4D97-AF65-F5344CB8AC3E}">
        <p14:creationId xmlns:p14="http://schemas.microsoft.com/office/powerpoint/2010/main" val="110494375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ส่วนต่อประสานของไมโครซอฟท์</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450427"/>
            <a:ext cx="8520798" cy="5060731"/>
          </a:xfrm>
        </p:spPr>
        <p:txBody>
          <a:bodyPr>
            <a:noAutofit/>
          </a:bodyPr>
          <a:lstStyle/>
          <a:p>
            <a:r>
              <a:rPr lang="th-TH" sz="2800" dirty="0">
                <a:latin typeface="Angsana New" pitchFamily="18" charset="-34"/>
                <a:cs typeface="Angsana New" pitchFamily="18" charset="-34"/>
              </a:rPr>
              <a:t>ริบบอนจียู</a:t>
            </a:r>
            <a:r>
              <a:rPr lang="th-TH" sz="2800" dirty="0" smtClean="0">
                <a:latin typeface="Angsana New" pitchFamily="18" charset="-34"/>
                <a:cs typeface="Angsana New" pitchFamily="18" charset="-34"/>
              </a:rPr>
              <a:t>ไอ</a:t>
            </a:r>
            <a:endParaRPr lang="en-US" sz="2800" dirty="0" smtClean="0">
              <a:solidFill>
                <a:srgbClr val="000000"/>
              </a:solidFill>
              <a:latin typeface="Angsana New" pitchFamily="18" charset="-34"/>
              <a:cs typeface="Angsana New" pitchFamily="18" charset="-34"/>
            </a:endParaRPr>
          </a:p>
          <a:p>
            <a:pPr lvl="1"/>
            <a:r>
              <a:rPr lang="th-TH" sz="2400" dirty="0">
                <a:latin typeface="Angsana New" pitchFamily="18" charset="-34"/>
                <a:cs typeface="Angsana New" pitchFamily="18" charset="-34"/>
              </a:rPr>
              <a:t>ริบ</a:t>
            </a:r>
            <a:r>
              <a:rPr lang="th-TH" sz="2400" dirty="0" smtClean="0">
                <a:latin typeface="Angsana New" pitchFamily="18" charset="-34"/>
                <a:cs typeface="Angsana New" pitchFamily="18" charset="-34"/>
              </a:rPr>
              <a:t>บอน</a:t>
            </a:r>
            <a:endParaRPr lang="en-US" sz="2400" dirty="0" smtClean="0">
              <a:solidFill>
                <a:srgbClr val="000000"/>
              </a:solidFill>
              <a:latin typeface="Angsana New" pitchFamily="18" charset="-34"/>
              <a:cs typeface="Angsana New" pitchFamily="18" charset="-34"/>
            </a:endParaRPr>
          </a:p>
          <a:p>
            <a:pPr lvl="1"/>
            <a:r>
              <a:rPr lang="th-TH" sz="2400" dirty="0" err="1" smtClean="0">
                <a:latin typeface="Angsana New" pitchFamily="18" charset="-34"/>
                <a:cs typeface="Angsana New" pitchFamily="18" charset="-34"/>
              </a:rPr>
              <a:t>แท็บ</a:t>
            </a:r>
            <a:endParaRPr lang="en-US" sz="2400" dirty="0">
              <a:solidFill>
                <a:srgbClr val="000000"/>
              </a:solidFill>
              <a:latin typeface="Angsana New" pitchFamily="18" charset="-34"/>
              <a:cs typeface="Angsana New" pitchFamily="18" charset="-34"/>
            </a:endParaRPr>
          </a:p>
          <a:p>
            <a:pPr lvl="2"/>
            <a:r>
              <a:rPr lang="th-TH" sz="2000" dirty="0" smtClean="0">
                <a:latin typeface="Angsana New" pitchFamily="18" charset="-34"/>
                <a:cs typeface="Angsana New" pitchFamily="18" charset="-34"/>
              </a:rPr>
              <a:t>กลุ่ม</a:t>
            </a:r>
            <a:endParaRPr lang="en-US" sz="2000" dirty="0" smtClean="0">
              <a:solidFill>
                <a:srgbClr val="000000"/>
              </a:solidFill>
              <a:latin typeface="Angsana New" pitchFamily="18" charset="-34"/>
              <a:cs typeface="Angsana New" pitchFamily="18" charset="-34"/>
            </a:endParaRPr>
          </a:p>
          <a:p>
            <a:pPr lvl="2"/>
            <a:r>
              <a:rPr lang="th-TH" sz="2000" dirty="0" err="1">
                <a:latin typeface="Angsana New" pitchFamily="18" charset="-34"/>
                <a:cs typeface="Angsana New" pitchFamily="18" charset="-34"/>
              </a:rPr>
              <a:t>แท็บ</a:t>
            </a:r>
            <a:r>
              <a:rPr lang="th-TH" sz="2000" dirty="0" smtClean="0">
                <a:latin typeface="Angsana New" pitchFamily="18" charset="-34"/>
                <a:cs typeface="Angsana New" pitchFamily="18" charset="-34"/>
              </a:rPr>
              <a:t>เนื้อหา</a:t>
            </a:r>
            <a:endParaRPr lang="en-US" sz="2000" dirty="0" smtClean="0">
              <a:solidFill>
                <a:srgbClr val="000000"/>
              </a:solidFill>
              <a:latin typeface="Angsana New" pitchFamily="18" charset="-34"/>
              <a:cs typeface="Angsana New" pitchFamily="18" charset="-34"/>
            </a:endParaRPr>
          </a:p>
          <a:p>
            <a:pPr lvl="1"/>
            <a:r>
              <a:rPr lang="th-TH" sz="2400" dirty="0" err="1">
                <a:latin typeface="Angsana New" pitchFamily="18" charset="-34"/>
                <a:cs typeface="Angsana New" pitchFamily="18" charset="-34"/>
              </a:rPr>
              <a:t>แกลอ</a:t>
            </a:r>
            <a:r>
              <a:rPr lang="th-TH" sz="2400" dirty="0" smtClean="0">
                <a:latin typeface="Angsana New" pitchFamily="18" charset="-34"/>
                <a:cs typeface="Angsana New" pitchFamily="18" charset="-34"/>
              </a:rPr>
              <a:t>รี่</a:t>
            </a:r>
            <a:endParaRPr lang="en-US" sz="2400" dirty="0" smtClean="0">
              <a:solidFill>
                <a:srgbClr val="000000"/>
              </a:solidFill>
              <a:latin typeface="Angsana New" pitchFamily="18" charset="-34"/>
              <a:cs typeface="Angsana New" pitchFamily="18" charset="-34"/>
            </a:endParaRPr>
          </a:p>
          <a:p>
            <a:r>
              <a:rPr lang="th-TH" sz="2800" dirty="0">
                <a:latin typeface="Angsana New" pitchFamily="18" charset="-34"/>
                <a:cs typeface="Angsana New" pitchFamily="18" charset="-34"/>
              </a:rPr>
              <a:t>ตรวจสอบการ</a:t>
            </a:r>
            <a:r>
              <a:rPr lang="th-TH" sz="2800" dirty="0" smtClean="0">
                <a:latin typeface="Angsana New" pitchFamily="18" charset="-34"/>
                <a:cs typeface="Angsana New" pitchFamily="18" charset="-34"/>
              </a:rPr>
              <a:t>สะกด</a:t>
            </a:r>
            <a:endParaRPr lang="en-US" sz="2800" dirty="0">
              <a:solidFill>
                <a:srgbClr val="000000"/>
              </a:solidFill>
              <a:latin typeface="Angsana New" pitchFamily="18" charset="-34"/>
              <a:cs typeface="Angsana New" pitchFamily="18" charset="-34"/>
            </a:endParaRPr>
          </a:p>
          <a:p>
            <a:r>
              <a:rPr lang="th-TH" sz="2800" dirty="0">
                <a:latin typeface="Angsana New" pitchFamily="18" charset="-34"/>
                <a:cs typeface="Angsana New" pitchFamily="18" charset="-34"/>
              </a:rPr>
              <a:t>การจัด</a:t>
            </a:r>
            <a:r>
              <a:rPr lang="th-TH" sz="2800" dirty="0" smtClean="0">
                <a:latin typeface="Angsana New" pitchFamily="18" charset="-34"/>
                <a:cs typeface="Angsana New" pitchFamily="18" charset="-34"/>
              </a:rPr>
              <a:t>ตำแหน่ง</a:t>
            </a:r>
            <a:endParaRPr lang="en-US" sz="2800" dirty="0">
              <a:solidFill>
                <a:srgbClr val="000000"/>
              </a:solidFill>
              <a:latin typeface="Angsana New" pitchFamily="18" charset="-34"/>
              <a:cs typeface="Angsana New" pitchFamily="18" charset="-34"/>
            </a:endParaRPr>
          </a:p>
          <a:p>
            <a:r>
              <a:rPr lang="th-TH" sz="2800" dirty="0">
                <a:latin typeface="Angsana New" pitchFamily="18" charset="-34"/>
                <a:cs typeface="Angsana New" pitchFamily="18" charset="-34"/>
              </a:rPr>
              <a:t>แบบอักษรและขนาด</a:t>
            </a:r>
            <a:r>
              <a:rPr lang="th-TH" sz="2800" dirty="0" smtClean="0">
                <a:latin typeface="Angsana New" pitchFamily="18" charset="-34"/>
                <a:cs typeface="Angsana New" pitchFamily="18" charset="-34"/>
              </a:rPr>
              <a:t>อักษร</a:t>
            </a:r>
            <a:endParaRPr lang="en-US" sz="2800" dirty="0">
              <a:solidFill>
                <a:srgbClr val="000000"/>
              </a:solidFill>
              <a:latin typeface="Angsana New" pitchFamily="18" charset="-34"/>
              <a:cs typeface="Angsana New" pitchFamily="18" charset="-34"/>
            </a:endParaRPr>
          </a:p>
          <a:p>
            <a:r>
              <a:rPr lang="th-TH" sz="2800" dirty="0" smtClean="0">
                <a:solidFill>
                  <a:srgbClr val="000000"/>
                </a:solidFill>
                <a:latin typeface="Angsana New" pitchFamily="18" charset="-34"/>
                <a:cs typeface="Angsana New" pitchFamily="18" charset="-34"/>
              </a:rPr>
              <a:t>ตาราง</a:t>
            </a:r>
            <a:endParaRPr lang="en-US" sz="2800" dirty="0">
              <a:solidFill>
                <a:srgbClr val="000000"/>
              </a:solidFill>
              <a:latin typeface="Angsana New" pitchFamily="18" charset="-34"/>
              <a:cs typeface="Angsana New" pitchFamily="18" charset="-34"/>
            </a:endParaRPr>
          </a:p>
          <a:p>
            <a:r>
              <a:rPr lang="th-TH" sz="2800" dirty="0" smtClean="0">
                <a:solidFill>
                  <a:srgbClr val="000000"/>
                </a:solidFill>
                <a:latin typeface="Angsana New" pitchFamily="18" charset="-34"/>
                <a:cs typeface="Angsana New" pitchFamily="18" charset="-34"/>
              </a:rPr>
              <a:t>รายงาน</a:t>
            </a:r>
            <a:endParaRPr lang="en-US" sz="2800" dirty="0">
              <a:solidFill>
                <a:srgbClr val="000000"/>
              </a:solidFill>
              <a:latin typeface="Angsana New" pitchFamily="18" charset="-34"/>
              <a:cs typeface="Angsana New" pitchFamily="18" charset="-34"/>
            </a:endParaRPr>
          </a:p>
          <a:p>
            <a:pPr lvl="1"/>
            <a:endParaRPr lang="en-US" sz="2000" dirty="0" smtClean="0">
              <a:solidFill>
                <a:srgbClr val="000000"/>
              </a:solidFill>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4582775" y="1781504"/>
            <a:ext cx="7232303" cy="4288220"/>
          </a:xfrm>
          <a:prstGeom prst="rect">
            <a:avLst/>
          </a:prstGeom>
        </p:spPr>
      </p:pic>
    </p:spTree>
    <p:custDataLst>
      <p:tags r:id="rId1"/>
    </p:custDataLst>
    <p:extLst>
      <p:ext uri="{BB962C8B-B14F-4D97-AF65-F5344CB8AC3E}">
        <p14:creationId xmlns:p14="http://schemas.microsoft.com/office/powerpoint/2010/main" val="393926958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ซอฟต์แวร์ประยุกต์ทั่วไป</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624269"/>
            <a:ext cx="9246012" cy="3515290"/>
          </a:xfrm>
        </p:spPr>
        <p:txBody>
          <a:bodyPr>
            <a:normAutofit/>
          </a:bodyPr>
          <a:lstStyle/>
          <a:p>
            <a:r>
              <a:rPr lang="th-TH" sz="2800" dirty="0">
                <a:latin typeface="Angsana New" pitchFamily="18" charset="-34"/>
                <a:cs typeface="Angsana New" pitchFamily="18" charset="-34"/>
              </a:rPr>
              <a:t>โปรแกรมประยุกต์ทั่วไป </a:t>
            </a:r>
            <a:r>
              <a:rPr lang="th-TH" sz="2800" dirty="0" smtClean="0">
                <a:latin typeface="Angsana New" pitchFamily="18" charset="-34"/>
                <a:cs typeface="Angsana New" pitchFamily="18" charset="-34"/>
              </a:rPr>
              <a:t>ประกอบด้วย</a:t>
            </a:r>
            <a:endParaRPr lang="en-US" sz="2800" dirty="0" smtClean="0">
              <a:latin typeface="Angsana New" pitchFamily="18" charset="-34"/>
              <a:cs typeface="Angsana New" pitchFamily="18" charset="-34"/>
            </a:endParaRPr>
          </a:p>
          <a:p>
            <a:pPr lvl="1"/>
            <a:r>
              <a:rPr lang="th-TH" sz="2400" dirty="0">
                <a:latin typeface="Angsana New" pitchFamily="18" charset="-34"/>
                <a:cs typeface="Angsana New" pitchFamily="18" charset="-34"/>
                <a:hlinkClick r:id="rId4" action="ppaction://hlinksldjump"/>
              </a:rPr>
              <a:t>โปรแกรมประมวลผล</a:t>
            </a:r>
            <a:r>
              <a:rPr lang="th-TH" sz="2400" dirty="0" smtClean="0">
                <a:latin typeface="Angsana New" pitchFamily="18" charset="-34"/>
                <a:cs typeface="Angsana New" pitchFamily="18" charset="-34"/>
                <a:hlinkClick r:id="rId4" action="ppaction://hlinksldjump"/>
              </a:rPr>
              <a:t>คำ</a:t>
            </a:r>
            <a:r>
              <a:rPr lang="en-US" sz="2400" dirty="0" smtClean="0">
                <a:latin typeface="Angsana New" pitchFamily="18" charset="-34"/>
                <a:cs typeface="Angsana New" pitchFamily="18" charset="-34"/>
              </a:rPr>
              <a:t> (Word processors) </a:t>
            </a:r>
          </a:p>
          <a:p>
            <a:pPr lvl="1"/>
            <a:r>
              <a:rPr lang="th-TH" sz="2400" dirty="0">
                <a:latin typeface="Angsana New" pitchFamily="18" charset="-34"/>
                <a:cs typeface="Angsana New" pitchFamily="18" charset="-34"/>
                <a:hlinkClick r:id="rId5" action="ppaction://hlinksldjump"/>
              </a:rPr>
              <a:t>แผ่นตารางทำ</a:t>
            </a:r>
            <a:r>
              <a:rPr lang="th-TH" sz="2400" dirty="0" smtClean="0">
                <a:latin typeface="Angsana New" pitchFamily="18" charset="-34"/>
                <a:cs typeface="Angsana New" pitchFamily="18" charset="-34"/>
                <a:hlinkClick r:id="rId5" action="ppaction://hlinksldjump"/>
              </a:rPr>
              <a:t>การ</a:t>
            </a:r>
            <a:r>
              <a:rPr lang="en-US" sz="2400" dirty="0" smtClean="0">
                <a:latin typeface="Angsana New" pitchFamily="18" charset="-34"/>
                <a:cs typeface="Angsana New" pitchFamily="18" charset="-34"/>
              </a:rPr>
              <a:t> (Spreadsheets)</a:t>
            </a:r>
          </a:p>
          <a:p>
            <a:pPr lvl="1"/>
            <a:r>
              <a:rPr lang="th-TH" sz="2400" dirty="0">
                <a:latin typeface="Angsana New" pitchFamily="18" charset="-34"/>
                <a:cs typeface="Angsana New" pitchFamily="18" charset="-34"/>
                <a:hlinkClick r:id="rId6" action="ppaction://hlinksldjump"/>
              </a:rPr>
              <a:t>โปรแกรม</a:t>
            </a:r>
            <a:r>
              <a:rPr lang="th-TH" sz="2400" dirty="0" smtClean="0">
                <a:latin typeface="Angsana New" pitchFamily="18" charset="-34"/>
                <a:cs typeface="Angsana New" pitchFamily="18" charset="-34"/>
                <a:hlinkClick r:id="rId6" action="ppaction://hlinksldjump"/>
              </a:rPr>
              <a:t>นำเสนอ</a:t>
            </a:r>
            <a:r>
              <a:rPr lang="en-US" sz="2400" dirty="0">
                <a:latin typeface="Angsana New" pitchFamily="18" charset="-34"/>
                <a:cs typeface="Angsana New" pitchFamily="18" charset="-34"/>
              </a:rPr>
              <a:t> </a:t>
            </a:r>
            <a:r>
              <a:rPr lang="en-US" sz="2400" dirty="0" smtClean="0">
                <a:latin typeface="Angsana New" pitchFamily="18" charset="-34"/>
                <a:cs typeface="Angsana New" pitchFamily="18" charset="-34"/>
              </a:rPr>
              <a:t>(Presentation graphics)</a:t>
            </a:r>
            <a:endParaRPr lang="en-US" sz="2400" dirty="0">
              <a:latin typeface="Angsana New" pitchFamily="18" charset="-34"/>
              <a:cs typeface="Angsana New" pitchFamily="18" charset="-34"/>
            </a:endParaRPr>
          </a:p>
          <a:p>
            <a:pPr lvl="1"/>
            <a:r>
              <a:rPr lang="th-TH" sz="2400" dirty="0">
                <a:latin typeface="Angsana New" pitchFamily="18" charset="-34"/>
                <a:cs typeface="Angsana New" pitchFamily="18" charset="-34"/>
                <a:hlinkClick r:id="rId7" action="ppaction://hlinksldjump"/>
              </a:rPr>
              <a:t>ระบบจัดการ</a:t>
            </a:r>
            <a:r>
              <a:rPr lang="th-TH" sz="2400" dirty="0" smtClean="0">
                <a:latin typeface="Angsana New" pitchFamily="18" charset="-34"/>
                <a:cs typeface="Angsana New" pitchFamily="18" charset="-34"/>
                <a:hlinkClick r:id="rId7" action="ppaction://hlinksldjump"/>
              </a:rPr>
              <a:t>ฐานข้อมูล</a:t>
            </a:r>
            <a:r>
              <a:rPr lang="en-US" sz="2400" dirty="0">
                <a:latin typeface="Angsana New" pitchFamily="18" charset="-34"/>
                <a:cs typeface="Angsana New" pitchFamily="18" charset="-34"/>
              </a:rPr>
              <a:t> </a:t>
            </a:r>
            <a:r>
              <a:rPr lang="en-US" sz="2400" dirty="0" smtClean="0">
                <a:latin typeface="Angsana New" pitchFamily="18" charset="-34"/>
                <a:cs typeface="Angsana New" pitchFamily="18" charset="-34"/>
              </a:rPr>
              <a:t>(Database management systems)</a:t>
            </a:r>
          </a:p>
          <a:p>
            <a:endParaRPr lang="en-US" sz="20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8284430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400" dirty="0" smtClean="0">
                <a:latin typeface="Angsana New" pitchFamily="18" charset="-34"/>
                <a:cs typeface="Angsana New" pitchFamily="18" charset="-34"/>
              </a:rPr>
              <a:t>โปรแกรมประมวลผลคำ</a:t>
            </a:r>
            <a:r>
              <a:rPr lang="en-US" sz="4400" dirty="0">
                <a:latin typeface="Angsana New" pitchFamily="18" charset="-34"/>
                <a:cs typeface="Angsana New" pitchFamily="18" charset="-34"/>
              </a:rPr>
              <a:t> (</a:t>
            </a:r>
            <a:r>
              <a:rPr lang="en-US" sz="4400" dirty="0" smtClean="0">
                <a:latin typeface="Angsana New" pitchFamily="18" charset="-34"/>
                <a:cs typeface="Angsana New" pitchFamily="18" charset="-34"/>
              </a:rPr>
              <a:t>Word Processors)</a:t>
            </a:r>
            <a:endParaRPr lang="en-US" sz="4400" dirty="0">
              <a:latin typeface="Angsana New" pitchFamily="18" charset="-34"/>
              <a:cs typeface="Angsana New" pitchFamily="18" charset="-34"/>
            </a:endParaRPr>
          </a:p>
        </p:txBody>
      </p:sp>
      <p:sp>
        <p:nvSpPr>
          <p:cNvPr id="3" name="Content Placeholder 2"/>
          <p:cNvSpPr>
            <a:spLocks noGrp="1"/>
          </p:cNvSpPr>
          <p:nvPr>
            <p:ph idx="1"/>
          </p:nvPr>
        </p:nvSpPr>
        <p:spPr>
          <a:xfrm>
            <a:off x="1506071" y="1592316"/>
            <a:ext cx="9508175" cy="4729655"/>
          </a:xfrm>
        </p:spPr>
        <p:txBody>
          <a:bodyPr>
            <a:noAutofit/>
          </a:bodyPr>
          <a:lstStyle/>
          <a:p>
            <a:r>
              <a:rPr lang="th-TH" sz="2800" dirty="0" smtClean="0">
                <a:latin typeface="Angsana New" pitchFamily="18" charset="-34"/>
                <a:cs typeface="Angsana New" pitchFamily="18" charset="-34"/>
              </a:rPr>
              <a:t>ใช้สำหรับสร้างเอกสารเบื้องต้น</a:t>
            </a:r>
            <a:endParaRPr lang="en-US" sz="2800" dirty="0" smtClean="0">
              <a:latin typeface="Angsana New" pitchFamily="18" charset="-34"/>
              <a:cs typeface="Angsana New" pitchFamily="18" charset="-34"/>
            </a:endParaRPr>
          </a:p>
          <a:p>
            <a:pPr lvl="1"/>
            <a:r>
              <a:rPr lang="th-TH" sz="2400" dirty="0" smtClean="0">
                <a:latin typeface="Angsana New" pitchFamily="18" charset="-34"/>
                <a:cs typeface="Angsana New" pitchFamily="18" charset="-34"/>
              </a:rPr>
              <a:t>สร้าง บันทึก </a:t>
            </a:r>
            <a:r>
              <a:rPr lang="th-TH" sz="2400" dirty="0">
                <a:latin typeface="Angsana New" pitchFamily="18" charset="-34"/>
                <a:cs typeface="Angsana New" pitchFamily="18" charset="-34"/>
              </a:rPr>
              <a:t>จดหมาย </a:t>
            </a:r>
            <a:r>
              <a:rPr lang="th-TH" sz="2400" dirty="0" err="1" smtClean="0">
                <a:latin typeface="Angsana New" pitchFamily="18" charset="-34"/>
                <a:cs typeface="Angsana New" pitchFamily="18" charset="-34"/>
              </a:rPr>
              <a:t>และแฟ็กซ์</a:t>
            </a:r>
            <a:endParaRPr lang="en-US" sz="2400" dirty="0" smtClean="0">
              <a:latin typeface="Angsana New" pitchFamily="18" charset="-34"/>
              <a:cs typeface="Angsana New" pitchFamily="18" charset="-34"/>
            </a:endParaRPr>
          </a:p>
          <a:p>
            <a:pPr lvl="1"/>
            <a:r>
              <a:rPr lang="th-TH" sz="2400" dirty="0">
                <a:latin typeface="Angsana New" pitchFamily="18" charset="-34"/>
                <a:cs typeface="Angsana New" pitchFamily="18" charset="-34"/>
              </a:rPr>
              <a:t>สร้างจดหมายข่าว คู่มือ และแผ่น</a:t>
            </a:r>
            <a:r>
              <a:rPr lang="th-TH" sz="2400" dirty="0" smtClean="0">
                <a:latin typeface="Angsana New" pitchFamily="18" charset="-34"/>
                <a:cs typeface="Angsana New" pitchFamily="18" charset="-34"/>
              </a:rPr>
              <a:t>พับ</a:t>
            </a:r>
            <a:r>
              <a:rPr lang="en-US" sz="2400" dirty="0" smtClean="0">
                <a:latin typeface="Angsana New" pitchFamily="18" charset="-34"/>
                <a:cs typeface="Angsana New" pitchFamily="18" charset="-34"/>
              </a:rPr>
              <a:t> </a:t>
            </a:r>
          </a:p>
          <a:p>
            <a:r>
              <a:rPr lang="th-TH" sz="2800" dirty="0">
                <a:latin typeface="Angsana New" pitchFamily="18" charset="-34"/>
                <a:cs typeface="Angsana New" pitchFamily="18" charset="-34"/>
              </a:rPr>
              <a:t>โปรแกรมประมวลผล</a:t>
            </a:r>
            <a:r>
              <a:rPr lang="th-TH" sz="2800" dirty="0" smtClean="0">
                <a:latin typeface="Angsana New" pitchFamily="18" charset="-34"/>
                <a:cs typeface="Angsana New" pitchFamily="18" charset="-34"/>
              </a:rPr>
              <a:t>คำ ประกอบด้วย</a:t>
            </a:r>
            <a:r>
              <a:rPr lang="en-US" sz="2800" dirty="0" smtClean="0">
                <a:latin typeface="Angsana New" pitchFamily="18" charset="-34"/>
                <a:cs typeface="Angsana New" pitchFamily="18" charset="-34"/>
              </a:rPr>
              <a:t> </a:t>
            </a:r>
          </a:p>
          <a:p>
            <a:pPr lvl="1"/>
            <a:r>
              <a:rPr lang="en-US" sz="2400" dirty="0" smtClean="0">
                <a:latin typeface="Angsana New" pitchFamily="18" charset="-34"/>
                <a:cs typeface="Angsana New" pitchFamily="18" charset="-34"/>
              </a:rPr>
              <a:t>Microsoft Word</a:t>
            </a:r>
          </a:p>
          <a:p>
            <a:pPr lvl="1"/>
            <a:r>
              <a:rPr lang="en-US" sz="2400" dirty="0" smtClean="0">
                <a:latin typeface="Angsana New" pitchFamily="18" charset="-34"/>
                <a:cs typeface="Angsana New" pitchFamily="18" charset="-34"/>
              </a:rPr>
              <a:t>Corel WordPerfect</a:t>
            </a:r>
          </a:p>
          <a:p>
            <a:pPr lvl="1"/>
            <a:r>
              <a:rPr lang="en-US" sz="2400" dirty="0" smtClean="0">
                <a:latin typeface="Angsana New" pitchFamily="18" charset="-34"/>
                <a:cs typeface="Angsana New" pitchFamily="18" charset="-34"/>
              </a:rPr>
              <a:t>Apple Pages</a:t>
            </a:r>
          </a:p>
          <a:p>
            <a:pPr lvl="1"/>
            <a:r>
              <a:rPr lang="en-US" sz="2400" dirty="0" smtClean="0">
                <a:latin typeface="Angsana New" pitchFamily="18" charset="-34"/>
                <a:cs typeface="Angsana New" pitchFamily="18" charset="-34"/>
              </a:rPr>
              <a:t>OpenOffice Writer</a:t>
            </a:r>
          </a:p>
          <a:p>
            <a:pPr lvl="1"/>
            <a:r>
              <a:rPr lang="en-US" sz="2400" dirty="0" smtClean="0">
                <a:latin typeface="Angsana New" pitchFamily="18" charset="-34"/>
                <a:cs typeface="Angsana New" pitchFamily="18" charset="-34"/>
              </a:rPr>
              <a:t>Google Docs</a:t>
            </a:r>
          </a:p>
          <a:p>
            <a:endParaRPr lang="en-US" sz="2800" dirty="0">
              <a:latin typeface="Angsana New" pitchFamily="18" charset="-34"/>
              <a:cs typeface="Angsana New" pitchFamily="18" charset="-34"/>
            </a:endParaRPr>
          </a:p>
        </p:txBody>
      </p:sp>
      <p:grpSp>
        <p:nvGrpSpPr>
          <p:cNvPr id="8" name="Group 4"/>
          <p:cNvGrpSpPr>
            <a:grpSpLocks noChangeAspect="1"/>
          </p:cNvGrpSpPr>
          <p:nvPr/>
        </p:nvGrpSpPr>
        <p:grpSpPr bwMode="auto">
          <a:xfrm>
            <a:off x="7393543" y="2271538"/>
            <a:ext cx="3931920" cy="3723654"/>
            <a:chOff x="2784" y="1271"/>
            <a:chExt cx="2662" cy="2521"/>
          </a:xfrm>
        </p:grpSpPr>
        <p:pic>
          <p:nvPicPr>
            <p:cNvPr id="9" name="Picture 5" descr="pnafx4f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880"/>
              <a:ext cx="87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grfn1jq[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2" y="1271"/>
              <a:ext cx="105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l4hx3hrf[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0" y="2506"/>
              <a:ext cx="1158"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84708021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Zouharis\Documents\Laurie\McGraw Hill Computing Essentials 2013\CE_2013_ArtFiles\ole16821_ch03\ole16821_03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920" y="1182237"/>
            <a:ext cx="6126480" cy="51576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4367" y="232210"/>
            <a:ext cx="8234970" cy="950027"/>
          </a:xfrm>
        </p:spPr>
        <p:txBody>
          <a:bodyPr>
            <a:noAutofit/>
          </a:bodyPr>
          <a:lstStyle/>
          <a:p>
            <a:r>
              <a:rPr lang="th-TH" sz="4400" dirty="0" smtClean="0">
                <a:latin typeface="Angsana New" pitchFamily="18" charset="-34"/>
                <a:cs typeface="Angsana New" pitchFamily="18" charset="-34"/>
              </a:rPr>
              <a:t>การสร้างใบปลิว</a:t>
            </a:r>
            <a:endParaRPr lang="en-US" sz="4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178604333"/>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Computing Essentials 2015 template-2</Template>
  <TotalTime>1901</TotalTime>
  <Words>3624</Words>
  <Application>Microsoft Office PowerPoint</Application>
  <PresentationFormat>Widescreen</PresentationFormat>
  <Paragraphs>418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宋体</vt:lpstr>
      <vt:lpstr>Angsana New</vt:lpstr>
      <vt:lpstr>Arial</vt:lpstr>
      <vt:lpstr>Calibri</vt:lpstr>
      <vt:lpstr>Cordia New</vt:lpstr>
      <vt:lpstr>Times New Roman</vt:lpstr>
      <vt:lpstr>1_Office Theme</vt:lpstr>
      <vt:lpstr>ซอฟต์แวร์ประยุกต์ Application Software</vt:lpstr>
      <vt:lpstr>วัตถุประสงค์การเรียนรู้</vt:lpstr>
      <vt:lpstr>บทนำ</vt:lpstr>
      <vt:lpstr>ซอฟต์แวร์ประยุกต์ (Application Software)</vt:lpstr>
      <vt:lpstr>ส่วนต่อประสานกับผู้ใช้</vt:lpstr>
      <vt:lpstr>ส่วนต่อประสานของไมโครซอฟท์</vt:lpstr>
      <vt:lpstr>ซอฟต์แวร์ประยุกต์ทั่วไป</vt:lpstr>
      <vt:lpstr>โปรแกรมประมวลผลคำ (Word Processors)</vt:lpstr>
      <vt:lpstr>การสร้างใบปลิว</vt:lpstr>
      <vt:lpstr>การสร้างรายงาน</vt:lpstr>
      <vt:lpstr>แผ่นตารางทำการ (Spreadsheets)</vt:lpstr>
      <vt:lpstr>การพยากรณ์การขาย</vt:lpstr>
      <vt:lpstr>การวิเคราะห์ข้อมูล</vt:lpstr>
      <vt:lpstr>โปรแกรมการนำเสนอ (Presentation Graphics)</vt:lpstr>
      <vt:lpstr>การสร้างงานนำเสนอ</vt:lpstr>
      <vt:lpstr>ระบบจัดการฐานข้อมูล (Database Management Systems : DBMS)</vt:lpstr>
      <vt:lpstr>การสร้างฐานข้อมูล</vt:lpstr>
      <vt:lpstr>ซอฟต์แวร์เฉพะทาง (Specialized Applications)</vt:lpstr>
      <vt:lpstr>กราฟิก (Graphics)</vt:lpstr>
      <vt:lpstr>โปรแกรมเดสก์ท็อปพับลิชชิ่ง (Desktop Publishing Programs)</vt:lpstr>
      <vt:lpstr>การแก้ไขภาพ (Image Editors)</vt:lpstr>
      <vt:lpstr>โปรแกรมเขียนภาพ (Illustration Programs)</vt:lpstr>
      <vt:lpstr>โปรแกรมรวบรวมรูปภาพ (Image Galleries)</vt:lpstr>
      <vt:lpstr>โปรแกรมสร้างเว็บไซต์ (Web Authoring Programs)</vt:lpstr>
      <vt:lpstr>โมบายแอพ (Mobile Apps)</vt:lpstr>
      <vt:lpstr>ชุดซอฟต์แวร์ (Software Suites)</vt:lpstr>
      <vt:lpstr>ชุดซอฟต์แวร์ (Software Suites) (ต่อ)</vt:lpstr>
      <vt:lpstr>เรียนรู้การใช้ Google Docs</vt:lpstr>
      <vt:lpstr>อาชีพสำหรับงานไอที</vt:lpstr>
      <vt:lpstr>มองไปในอนาคต</vt:lpstr>
      <vt:lpstr>คำถาม</vt:lpstr>
      <vt:lpstr>คำถามปลายเปิด</vt:lpstr>
    </vt:vector>
  </TitlesOfParts>
  <Company>GCC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Application Software</dc:title>
  <dc:creator>RACHELLE HALL</dc:creator>
  <cp:lastModifiedBy>sasalak tongkaw</cp:lastModifiedBy>
  <cp:revision>180</cp:revision>
  <dcterms:created xsi:type="dcterms:W3CDTF">2012-12-05T18:03:55Z</dcterms:created>
  <dcterms:modified xsi:type="dcterms:W3CDTF">2015-05-28T11:01:52Z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2BD715A8-080D-4CB8-BB60-598725E533E4</vt:lpwstr>
  </property>
  <property fmtid="{D5CDD505-2E9C-101B-9397-08002B2CF9AE}" pid="3" name="ArticulatePath">
    <vt:lpwstr>OLeary_CE_2015_PPT_Ch03</vt:lpwstr>
  </property>
</Properties>
</file>