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tags/tag34.xml" ContentType="application/vnd.openxmlformats-officedocument.presentationml.tags+xml"/>
  <Override PartName="/ppt/notesSlides/notesSlide26.xml" ContentType="application/vnd.openxmlformats-officedocument.presentationml.notesSlide+xml"/>
  <Override PartName="/ppt/tags/tag35.xml" ContentType="application/vnd.openxmlformats-officedocument.presentationml.tags+xml"/>
  <Override PartName="/ppt/notesSlides/notesSlide27.xml" ContentType="application/vnd.openxmlformats-officedocument.presentationml.notesSlide+xml"/>
  <Override PartName="/ppt/tags/tag36.xml" ContentType="application/vnd.openxmlformats-officedocument.presentationml.tags+xml"/>
  <Override PartName="/ppt/notesSlides/notesSlide28.xml" ContentType="application/vnd.openxmlformats-officedocument.presentationml.notesSlide+xml"/>
  <Override PartName="/ppt/tags/tag37.xml" ContentType="application/vnd.openxmlformats-officedocument.presentationml.tags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notesSlides/notesSlide32.xml" ContentType="application/vnd.openxmlformats-officedocument.presentationml.notesSlide+xml"/>
  <Override PartName="/ppt/tags/tag41.xml" ContentType="application/vnd.openxmlformats-officedocument.presentationml.tags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6"/>
  </p:notesMasterIdLst>
  <p:sldIdLst>
    <p:sldId id="302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90" r:id="rId13"/>
    <p:sldId id="291" r:id="rId14"/>
    <p:sldId id="292" r:id="rId15"/>
    <p:sldId id="293" r:id="rId16"/>
    <p:sldId id="294" r:id="rId17"/>
    <p:sldId id="271" r:id="rId18"/>
    <p:sldId id="303" r:id="rId19"/>
    <p:sldId id="273" r:id="rId20"/>
    <p:sldId id="274" r:id="rId21"/>
    <p:sldId id="275" r:id="rId22"/>
    <p:sldId id="277" r:id="rId23"/>
    <p:sldId id="278" r:id="rId24"/>
    <p:sldId id="280" r:id="rId25"/>
    <p:sldId id="287" r:id="rId26"/>
    <p:sldId id="283" r:id="rId27"/>
    <p:sldId id="284" r:id="rId28"/>
    <p:sldId id="285" r:id="rId29"/>
    <p:sldId id="286" r:id="rId30"/>
    <p:sldId id="288" r:id="rId31"/>
    <p:sldId id="297" r:id="rId32"/>
    <p:sldId id="298" r:id="rId33"/>
    <p:sldId id="299" r:id="rId34"/>
    <p:sldId id="300" r:id="rId35"/>
  </p:sldIdLst>
  <p:sldSz cx="12192000" cy="6858000"/>
  <p:notesSz cx="7102475" cy="9388475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3529" autoAdjust="0"/>
    <p:restoredTop sz="83309" autoAdjust="0"/>
  </p:normalViewPr>
  <p:slideViewPr>
    <p:cSldViewPr>
      <p:cViewPr>
        <p:scale>
          <a:sx n="80" d="100"/>
          <a:sy n="80" d="100"/>
        </p:scale>
        <p:origin x="-416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101" d="12500"/>
        <a:sy n="10101" d="125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3745B8-2154-4DD7-8A6A-AB8B99BFEF8A}" type="datetimeFigureOut">
              <a:rPr lang="en-US" smtClean="0"/>
              <a:pPr/>
              <a:t>6/2/15 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5A06FE8-F63B-40BD-A623-6F3EB7128A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FAFD-8644-45A4-B625-C1EED27E66D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2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Browsers </a:t>
            </a:r>
            <a:r>
              <a:rPr lang="en-GB" dirty="0" smtClean="0">
                <a:cs typeface="Times New Roman" pitchFamily="18" charset="0"/>
              </a:rPr>
              <a:t>Interpret the HTML (key term) codes and</a:t>
            </a:r>
            <a:r>
              <a:rPr lang="en-GB" baseline="0" dirty="0" smtClean="0">
                <a:cs typeface="Times New Roman" pitchFamily="18" charset="0"/>
              </a:rPr>
              <a:t> formatting instructions and </a:t>
            </a:r>
            <a:r>
              <a:rPr lang="en-GB" dirty="0" smtClean="0">
                <a:cs typeface="Times New Roman" pitchFamily="18" charset="0"/>
              </a:rPr>
              <a:t>displays</a:t>
            </a:r>
            <a:r>
              <a:rPr lang="en-GB" baseline="0" dirty="0" smtClean="0">
                <a:cs typeface="Times New Roman" pitchFamily="18" charset="0"/>
              </a:rPr>
              <a:t> the </a:t>
            </a:r>
            <a:r>
              <a:rPr lang="en-GB" dirty="0" smtClean="0">
                <a:cs typeface="Times New Roman" pitchFamily="18" charset="0"/>
              </a:rPr>
              <a:t>page</a:t>
            </a:r>
          </a:p>
          <a:p>
            <a:pPr defTabSz="471145">
              <a:spcBef>
                <a:spcPts val="77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>
                <a:cs typeface="Times New Roman" pitchFamily="18" charset="0"/>
              </a:rPr>
              <a:t>May contain </a:t>
            </a:r>
          </a:p>
          <a:p>
            <a:pPr lvl="1" defTabSz="471145">
              <a:spcBef>
                <a:spcPts val="77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>
                <a:cs typeface="Times New Roman" pitchFamily="18" charset="0"/>
              </a:rPr>
              <a:t>Hyperlinks (Key Term)</a:t>
            </a:r>
            <a:r>
              <a:rPr lang="en-GB" baseline="0" dirty="0" smtClean="0">
                <a:cs typeface="Times New Roman" pitchFamily="18" charset="0"/>
              </a:rPr>
              <a:t> or links (key term)</a:t>
            </a:r>
            <a:r>
              <a:rPr lang="en-GB" dirty="0" smtClean="0">
                <a:cs typeface="Times New Roman" pitchFamily="18" charset="0"/>
              </a:rPr>
              <a:t> -- allow users to quickly connect to other pages or web sites</a:t>
            </a:r>
          </a:p>
          <a:p>
            <a:pPr lvl="1" defTabSz="471145">
              <a:spcBef>
                <a:spcPts val="77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>
                <a:cs typeface="Times New Roman" pitchFamily="18" charset="0"/>
              </a:rPr>
              <a:t>Graphics</a:t>
            </a:r>
          </a:p>
          <a:p>
            <a:pPr lvl="1" defTabSz="471145">
              <a:spcBef>
                <a:spcPts val="77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>
                <a:cs typeface="Times New Roman" pitchFamily="18" charset="0"/>
              </a:rPr>
              <a:t>Text</a:t>
            </a:r>
          </a:p>
          <a:p>
            <a:pPr lvl="1" defTabSz="471145">
              <a:spcBef>
                <a:spcPts val="77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>
                <a:cs typeface="Times New Roman" pitchFamily="18" charset="0"/>
              </a:rPr>
              <a:t>Multimedia elements</a:t>
            </a:r>
          </a:p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None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 pages contain links (Key Term) to programs called applets (Key Term)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5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lnSpc>
                <a:spcPct val="95000"/>
              </a:lnSpc>
              <a:spcBef>
                <a:spcPts val="464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Cascading Style Sheets (key term) – files referenced that control the appearance of a web page giving them consistent look for presentation.</a:t>
            </a:r>
          </a:p>
          <a:p>
            <a:pPr defTabSz="471145">
              <a:lnSpc>
                <a:spcPct val="95000"/>
              </a:lnSpc>
              <a:spcBef>
                <a:spcPts val="464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JavaScript (key term) – language used with HTML documents</a:t>
            </a:r>
            <a:r>
              <a:rPr lang="en-GB" baseline="0" dirty="0" smtClean="0"/>
              <a:t> to trigger interactive features such as opening a new browser</a:t>
            </a:r>
            <a:endParaRPr lang="en-GB" dirty="0" smtClean="0"/>
          </a:p>
          <a:p>
            <a:pPr defTabSz="471145">
              <a:lnSpc>
                <a:spcPct val="95000"/>
              </a:lnSpc>
              <a:spcBef>
                <a:spcPts val="464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AJAX (key term) – (</a:t>
            </a:r>
            <a:r>
              <a:rPr lang="en-US" dirty="0"/>
              <a:t>Asynchronous Java Script and XML)</a:t>
            </a:r>
            <a:r>
              <a:rPr lang="en-GB" baseline="0" dirty="0" smtClean="0"/>
              <a:t> JavaScript used to create interactive websites that respond quickly.</a:t>
            </a:r>
            <a:endParaRPr lang="en-GB" dirty="0" smtClean="0"/>
          </a:p>
          <a:p>
            <a:r>
              <a:rPr lang="en-US" dirty="0" smtClean="0"/>
              <a:t>Applets (key term) – used to present animation, display graphics, provide interactive games</a:t>
            </a:r>
          </a:p>
          <a:p>
            <a:r>
              <a:rPr lang="en-US" dirty="0" smtClean="0"/>
              <a:t>Mobile Browsers (key term) – designed to run on portable devices.</a:t>
            </a:r>
            <a:r>
              <a:rPr lang="en-US" baseline="0" dirty="0" smtClean="0"/>
              <a:t> Contain special navigational tools for convenience to pinch and stretch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37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n-US" baseline="0" dirty="0" smtClean="0"/>
              <a:t> utilities (key term) are specialized utility programs that make using the Internet and web easier and safer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utilities we will discuss are: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Plug-ins – The graphic on this slide is from Apple. It is QuickTime for playing audio and video files. </a:t>
            </a:r>
          </a:p>
          <a:p>
            <a:r>
              <a:rPr lang="en-US" baseline="0" dirty="0" smtClean="0"/>
              <a:t>Filters</a:t>
            </a:r>
          </a:p>
          <a:p>
            <a:r>
              <a:rPr lang="en-US" baseline="0" dirty="0" smtClean="0"/>
              <a:t>File Transfer Utilities</a:t>
            </a:r>
          </a:p>
          <a:p>
            <a:r>
              <a:rPr lang="en-US" baseline="0" dirty="0" smtClean="0"/>
              <a:t>Internet Security Suites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1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Plug-ins</a:t>
            </a:r>
            <a:r>
              <a:rPr lang="en-US" baseline="0" dirty="0" smtClean="0"/>
              <a:t> (key term) – programs that start automatically and operate as part of your Browser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Adobe Reader from Adobe – pdf – viewing and printing a variety of standard forms and other documents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Flash Player from Adobe – viewing videos, animations and other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QuickTime from Apple – playing audio and video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Windows Media Player</a:t>
            </a:r>
            <a:r>
              <a:rPr lang="en-US" baseline="0" dirty="0" smtClean="0"/>
              <a:t> – playing audio files, video files and much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FE8-F63B-40BD-A623-6F3EB7128A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9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Filters (key term) – block access to selected sites. </a:t>
            </a:r>
          </a:p>
          <a:p>
            <a:endParaRPr lang="en-US" dirty="0" smtClean="0"/>
          </a:p>
          <a:p>
            <a:r>
              <a:rPr lang="en-US" dirty="0" smtClean="0"/>
              <a:t>Filters can also monitor use and generate reports detailing the total time spent on the Internet and specific sites.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FE8-F63B-40BD-A623-6F3EB7128A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85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 typeface="Arial" pitchFamily="34" charset="0"/>
              <a:buChar char="•"/>
            </a:pPr>
            <a:r>
              <a:rPr lang="en-US" dirty="0" smtClean="0"/>
              <a:t>File Transfer Protocol (key term) and Secure</a:t>
            </a:r>
            <a:r>
              <a:rPr lang="en-US" baseline="0" dirty="0" smtClean="0"/>
              <a:t> File Transfer Protocol (key term) (</a:t>
            </a:r>
            <a:r>
              <a:rPr lang="en-US" dirty="0" smtClean="0"/>
              <a:t>FTP &amp; SFTP) 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dirty="0" smtClean="0"/>
              <a:t>Also referred to as downloading (key term) – receiving</a:t>
            </a:r>
            <a:r>
              <a:rPr lang="en-US" baseline="0" dirty="0" smtClean="0"/>
              <a:t> a file from the Internet and uploading (key term) copying a file to the Internet</a:t>
            </a:r>
            <a:endParaRPr lang="en-US" dirty="0" smtClean="0"/>
          </a:p>
          <a:p>
            <a:pPr marL="647824" lvl="1" indent="-176679">
              <a:buFont typeface="Arial" pitchFamily="34" charset="0"/>
              <a:buChar char="•"/>
            </a:pPr>
            <a:r>
              <a:rPr lang="en-US" dirty="0" smtClean="0"/>
              <a:t>copy files</a:t>
            </a:r>
            <a:r>
              <a:rPr lang="en-US" baseline="0" dirty="0" smtClean="0"/>
              <a:t> from your computer to the internet</a:t>
            </a:r>
          </a:p>
          <a:p>
            <a:pPr marL="647824" lvl="1" indent="-176679">
              <a:buFont typeface="Arial" pitchFamily="34" charset="0"/>
              <a:buChar char="•"/>
            </a:pPr>
            <a:r>
              <a:rPr lang="en-US" baseline="0" dirty="0" smtClean="0"/>
              <a:t>used for uploading changes to a website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Web-based file transfer services (key term)</a:t>
            </a:r>
          </a:p>
          <a:p>
            <a:pPr marL="647824" lvl="1" indent="-176679">
              <a:buFont typeface="Arial" pitchFamily="34" charset="0"/>
              <a:buChar char="•"/>
            </a:pPr>
            <a:r>
              <a:rPr lang="en-US" baseline="0" dirty="0" smtClean="0"/>
              <a:t>uses web browser to upload and download files</a:t>
            </a:r>
          </a:p>
          <a:p>
            <a:pPr marL="1118968" lvl="2" indent="-176679">
              <a:buFont typeface="Arial" pitchFamily="34" charset="0"/>
              <a:buChar char="•"/>
            </a:pPr>
            <a:r>
              <a:rPr lang="en-US" baseline="0" dirty="0" smtClean="0"/>
              <a:t>Dropbox.com is a widely used service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BitTorrent (key term)</a:t>
            </a:r>
          </a:p>
          <a:p>
            <a:pPr marL="647824" lvl="1" indent="-176679">
              <a:buFont typeface="Arial" pitchFamily="34" charset="0"/>
              <a:buChar char="•"/>
            </a:pPr>
            <a:r>
              <a:rPr lang="en-US" baseline="0" dirty="0" smtClean="0"/>
              <a:t>distributes file transfers across many computers for more efficient downloads</a:t>
            </a:r>
          </a:p>
          <a:p>
            <a:pPr marL="647824" lvl="1" indent="-176679">
              <a:buFont typeface="Arial" pitchFamily="34" charset="0"/>
              <a:buChar char="•"/>
            </a:pPr>
            <a:r>
              <a:rPr lang="en-US" baseline="0" dirty="0" smtClean="0"/>
              <a:t>good for transferring large files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1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GB" dirty="0" smtClean="0"/>
              <a:t>Internet Security Suites (Key Term) – collection of utility programs designed to maintain your security and privacy while you are on the Web</a:t>
            </a:r>
          </a:p>
          <a:p>
            <a:endParaRPr lang="en-US" dirty="0" smtClean="0"/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Suites Are the most cost efficient</a:t>
            </a:r>
            <a:r>
              <a:rPr lang="en-GB" baseline="0" dirty="0" smtClean="0"/>
              <a:t> way to go instead of buying each component separately.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baseline="0" dirty="0" smtClean="0"/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McAfee Internet Security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Symantec Norton Internet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77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Communication – most popular Internet activity: e-mail, messaging, social networking,</a:t>
            </a:r>
            <a:r>
              <a:rPr lang="en-GB" baseline="0" dirty="0" smtClean="0"/>
              <a:t> blogs, microblogs, webcasts, podcasts, and wikis</a:t>
            </a:r>
            <a:endParaRPr lang="en-GB" dirty="0" smtClean="0"/>
          </a:p>
          <a:p>
            <a:pPr lvl="1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E-mail or electronic mail (Key Term)</a:t>
            </a:r>
          </a:p>
          <a:p>
            <a:pPr marL="1177862" lvl="2" indent="-235572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Transmission of electronic messages over the Internet</a:t>
            </a:r>
          </a:p>
          <a:p>
            <a:pPr marL="1177862" lvl="2" indent="-235572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Has three basic elements: header (key term), message and signature</a:t>
            </a:r>
          </a:p>
          <a:p>
            <a:pPr marL="942290" lvl="2" indent="0" defTabSz="471145">
              <a:spcBef>
                <a:spcPct val="0"/>
              </a:spcBef>
              <a:buFontTx/>
              <a:buNone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baseline="0" dirty="0" smtClean="0"/>
          </a:p>
          <a:p>
            <a:pPr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Address</a:t>
            </a:r>
            <a:r>
              <a:rPr lang="en-GB" baseline="0" dirty="0" smtClean="0"/>
              <a:t> (key term) – who the e-mail is going to.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Address (Key Term) has two parts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User name - identifies unique user or computer in the domain 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Domain name (Key Term) - references a specific organization </a:t>
            </a:r>
          </a:p>
          <a:p>
            <a:pPr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baseline="0" dirty="0" smtClean="0"/>
          </a:p>
          <a:p>
            <a:pPr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Subject (key term) – topic of the message</a:t>
            </a:r>
          </a:p>
          <a:p>
            <a:pPr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Attachments: (key term) – documents and / or images you attach to the message</a:t>
            </a:r>
          </a:p>
          <a:p>
            <a:pPr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Message: (key term) – letter</a:t>
            </a:r>
          </a:p>
          <a:p>
            <a:pPr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Signature: (key term) – information about the sender</a:t>
            </a:r>
          </a:p>
          <a:p>
            <a:pPr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baseline="0" dirty="0" smtClean="0"/>
          </a:p>
          <a:p>
            <a:pPr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69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890" lvl="0" indent="0" defTabSz="471145">
              <a:spcBef>
                <a:spcPct val="0"/>
              </a:spcBef>
              <a:buFontTx/>
              <a:buNone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Client-based</a:t>
            </a:r>
            <a:r>
              <a:rPr lang="en-GB" baseline="0" dirty="0" smtClean="0"/>
              <a:t> e-mail system (key term) – requires installation of an e-mail client (key term) on your computer.  Examples are Microsoft Outlook and Apple Mail.</a:t>
            </a:r>
          </a:p>
          <a:p>
            <a:pPr marL="27890" lvl="0" indent="0" defTabSz="471145">
              <a:spcBef>
                <a:spcPct val="0"/>
              </a:spcBef>
              <a:buFontTx/>
              <a:buNone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baseline="0" dirty="0" smtClean="0"/>
          </a:p>
          <a:p>
            <a:pPr marL="27890" lvl="0" indent="0" defTabSz="471145">
              <a:spcBef>
                <a:spcPct val="0"/>
              </a:spcBef>
              <a:buFontTx/>
              <a:buNone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Web-based e-mail system (key term) – no email program on your computer, access from any computer through a Browser.  Examples are Google Gmail, Microsoft Hotmail, Yahoo!Mail</a:t>
            </a:r>
          </a:p>
          <a:p>
            <a:pPr marL="1177862" lvl="2" indent="-235572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baseline="0" dirty="0" smtClean="0"/>
          </a:p>
          <a:p>
            <a:pPr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6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Spam (Key Term) – unsolicited / unwelcome e-mail </a:t>
            </a:r>
          </a:p>
          <a:p>
            <a:pPr marL="765610" lvl="1" indent="-294465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Distraction, Nuisance</a:t>
            </a:r>
          </a:p>
          <a:p>
            <a:pPr marL="765610" lvl="1" indent="-294465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Computer viruses (Key Term) can also be attached to spam</a:t>
            </a:r>
          </a:p>
          <a:p>
            <a:pPr marL="765610" lvl="1" indent="-294465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Spam blockers (Key Term)/ Spam filters (key term)  use a variety of different approaches to identify and eliminate spam</a:t>
            </a:r>
          </a:p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CAN-SPAM Act requires that every marketing related email provide an opt-out option</a:t>
            </a:r>
          </a:p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Tips to blocking spam:</a:t>
            </a:r>
          </a:p>
          <a:p>
            <a:pPr marL="765610" lvl="1" indent="-294465"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Keep a low profile</a:t>
            </a:r>
          </a:p>
          <a:p>
            <a:pPr marL="765610" lvl="1" indent="-294465"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Don’t ever respond to spam and</a:t>
            </a:r>
            <a:r>
              <a:rPr lang="en-GB" baseline="0" dirty="0" smtClean="0"/>
              <a:t> be cautious when giving out your address</a:t>
            </a:r>
            <a:endParaRPr lang="en-GB" dirty="0" smtClean="0"/>
          </a:p>
          <a:p>
            <a:pPr marL="765610" lvl="1" indent="-294465"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Use e-mail filter options</a:t>
            </a:r>
          </a:p>
          <a:p>
            <a:pPr marL="765610" lvl="1" indent="-294465"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Use antispam</a:t>
            </a:r>
            <a:r>
              <a:rPr lang="en-GB" baseline="0" dirty="0" smtClean="0"/>
              <a:t> and filter options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FE8-F63B-40BD-A623-6F3EB7128A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4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 defTabSz="471145">
              <a:spcBef>
                <a:spcPct val="0"/>
              </a:spcBef>
              <a:buFont typeface="Arial"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Text Messaging (key term) – also</a:t>
            </a:r>
            <a:r>
              <a:rPr lang="en-GB" baseline="0" dirty="0" smtClean="0"/>
              <a:t> know as texting (key term) is sending short electronic messages between mobile devices. </a:t>
            </a:r>
          </a:p>
          <a:p>
            <a:pPr marL="633879" lvl="1" indent="-176679" defTabSz="471145">
              <a:spcBef>
                <a:spcPct val="0"/>
              </a:spcBef>
              <a:buFont typeface="Arial"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SMS (short Message Service (key term)</a:t>
            </a:r>
          </a:p>
          <a:p>
            <a:pPr marL="647824" lvl="1" indent="-176679" defTabSz="471145">
              <a:spcBef>
                <a:spcPct val="0"/>
              </a:spcBef>
              <a:buFont typeface="Arial"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Has become one of the most widely used ways to send short messages</a:t>
            </a:r>
          </a:p>
          <a:p>
            <a:pPr marL="647824" lvl="1" indent="-176679" defTabSz="471145">
              <a:spcBef>
                <a:spcPct val="0"/>
              </a:spcBef>
              <a:buFont typeface="Arial"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Many states have passed laws prohibiting texting while driving due to the negative impact on driver safety according to a study conducted by Car and Driver</a:t>
            </a:r>
            <a:endParaRPr lang="en-GB" dirty="0" smtClean="0"/>
          </a:p>
          <a:p>
            <a:pPr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Instant Messaging (Key Term)</a:t>
            </a:r>
          </a:p>
          <a:p>
            <a:pPr marL="706717" lvl="1" indent="-235572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Extension of email that allows two or more people to contact each other via direct, live communication</a:t>
            </a:r>
          </a:p>
          <a:p>
            <a:pPr marL="706717" lvl="1" indent="-235572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To use instant message, specify list of friends (Key Term) and register with an instant messaging server</a:t>
            </a:r>
          </a:p>
          <a:p>
            <a:pPr marL="706717" lvl="1" indent="-235572" defTabSz="471145">
              <a:spcBef>
                <a:spcPct val="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Some services include video and file-sharing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 more information, visit www.mhhe.com/ce2015 and</a:t>
            </a:r>
            <a:r>
              <a:rPr lang="en-US" baseline="0" dirty="0" smtClean="0"/>
              <a:t> click on Student Edition – Explore -- 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69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Social Networking (Key Term)</a:t>
            </a:r>
          </a:p>
          <a:p>
            <a:pPr marL="942289" lvl="2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One of the fastest growing uses of the Internet</a:t>
            </a:r>
          </a:p>
          <a:p>
            <a:pPr marL="942289" lvl="2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Connecting individuals to one another </a:t>
            </a:r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dirty="0" smtClean="0"/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Facebook (Key term)– individuals, businesses, communities – launched in 2004</a:t>
            </a:r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Facebook</a:t>
            </a:r>
            <a:r>
              <a:rPr lang="en-GB" baseline="0" dirty="0" smtClean="0"/>
              <a:t> – </a:t>
            </a:r>
            <a:r>
              <a:rPr lang="en-GB" dirty="0" smtClean="0"/>
              <a:t>instant</a:t>
            </a:r>
            <a:r>
              <a:rPr lang="en-GB" baseline="0" dirty="0" smtClean="0"/>
              <a:t> messaging, photo, video sharing, games, etc.</a:t>
            </a:r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Facebook Profiles (key term) – personal information. Available to friends, family</a:t>
            </a:r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Facebook Pages (key term)– created by businesses and public figures</a:t>
            </a:r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Facebook Groups (key term)– created by individuals who share a common interest</a:t>
            </a:r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baseline="0" dirty="0" smtClean="0"/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Google+ (key term) or Google Plus (key term) – includes circles (key term) for grouping individuals according to common interests – launched in 2011</a:t>
            </a:r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	Hangouts (key term) – to communicate with up to 10 people at one time</a:t>
            </a:r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	Sparks (key term) – news feeds</a:t>
            </a:r>
          </a:p>
          <a:p>
            <a:pPr marL="471145"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LinkedIN (key term) – Business/professionally oriented social networking  -- launched in 2003</a:t>
            </a:r>
            <a:endParaRPr lang="en-GB" dirty="0" smtClean="0"/>
          </a:p>
          <a:p>
            <a:pPr lvl="1" defTabSz="471145">
              <a:spcBef>
                <a:spcPct val="0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Consider carefully the information you are disclosing when joining social networking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8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Tx/>
              <a:buChar char="•"/>
            </a:pPr>
            <a:r>
              <a:rPr lang="en-US" dirty="0" smtClean="0"/>
              <a:t>Popular web logs (key term)</a:t>
            </a:r>
            <a:r>
              <a:rPr lang="en-US" baseline="0" dirty="0" smtClean="0"/>
              <a:t> or </a:t>
            </a:r>
            <a:r>
              <a:rPr lang="en-US" dirty="0" smtClean="0"/>
              <a:t>blogs (key</a:t>
            </a:r>
            <a:r>
              <a:rPr lang="en-US" baseline="0" dirty="0" smtClean="0"/>
              <a:t> term) </a:t>
            </a:r>
            <a:r>
              <a:rPr lang="en-US" dirty="0" smtClean="0"/>
              <a:t>include Blogger and WordPress</a:t>
            </a:r>
          </a:p>
          <a:p>
            <a:pPr marL="176679" indent="-176679">
              <a:buFontTx/>
              <a:buChar char="•"/>
            </a:pPr>
            <a:r>
              <a:rPr lang="en-US" dirty="0" smtClean="0"/>
              <a:t>Twitter (key term) is the most popular microblog (key term)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41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Webcasts (key term) streaming technology (key term) using audio and video continuously downloaded to your computer</a:t>
            </a:r>
          </a:p>
          <a:p>
            <a:pPr marL="176679" indent="-176679" defTabSz="942289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aseline="0" dirty="0" smtClean="0"/>
              <a:t>YouTube is a popular example</a:t>
            </a:r>
          </a:p>
          <a:p>
            <a:pPr marL="176679" indent="-176679" defTabSz="942289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aseline="0" dirty="0" smtClean="0"/>
              <a:t>After webcast is complete, no files remain on your computer</a:t>
            </a:r>
          </a:p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Podcasts (key term) available on iTunes and do not use streaming technology</a:t>
            </a:r>
          </a:p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Wiki (key term)</a:t>
            </a:r>
            <a:r>
              <a:rPr lang="en-US" baseline="0" dirty="0" smtClean="0"/>
              <a:t> – website which is editable by users. Built on a community of interested people that build knowledge over time.</a:t>
            </a:r>
          </a:p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Wikipedia (key term) is an example of using a wiki as an online encyclopedia</a:t>
            </a:r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more information, go to</a:t>
            </a:r>
            <a:r>
              <a:rPr lang="en-US" dirty="0" smtClean="0"/>
              <a:t> www.mhhe.com/ce2015 and</a:t>
            </a:r>
            <a:r>
              <a:rPr lang="en-US" baseline="0" dirty="0" smtClean="0"/>
              <a:t> then click on Student Edition – Explore -- Blog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12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Specialized programs that assist you in locating information on the Web and the Internet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Search services (Key Term) operate web sites that help you locate information; they maintain the database that helps you get where you want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Special programs called spiders (Key Term) continually look for information and updated services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Search engines (Key Term) – assist you to locate specific information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Use keyword or</a:t>
            </a:r>
            <a:r>
              <a:rPr lang="en-GB" baseline="0" dirty="0" smtClean="0"/>
              <a:t> phrase search</a:t>
            </a:r>
            <a:r>
              <a:rPr lang="en-GB" dirty="0" smtClean="0"/>
              <a:t>; know “rules” i.e. use + or quotes to look for phrases rather than individual words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Hit</a:t>
            </a:r>
            <a:r>
              <a:rPr lang="en-GB" baseline="0" dirty="0" smtClean="0"/>
              <a:t> (key term) – return of sites that contain keyword or phrases</a:t>
            </a:r>
            <a:endParaRPr lang="en-GB" dirty="0" smtClean="0"/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Specialized search engines (Key Term) - Programs that focus on subject specific Web sites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dirty="0" smtClean="0"/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Content Evaluation</a:t>
            </a:r>
            <a:r>
              <a:rPr lang="en-GB" baseline="0" dirty="0" smtClean="0"/>
              <a:t> – be sure to check the authority, accuracy, objectivity and currency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64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spcBef>
                <a:spcPct val="20000"/>
              </a:spcBef>
              <a:buFontTx/>
              <a:buNone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Electronic commerce (key</a:t>
            </a:r>
            <a:r>
              <a:rPr lang="en-GB" baseline="0" dirty="0" smtClean="0"/>
              <a:t> term) or E-Commerce (key term) </a:t>
            </a:r>
            <a:r>
              <a:rPr lang="en-GB" dirty="0" smtClean="0"/>
              <a:t>is buying and selling over the Internet</a:t>
            </a:r>
          </a:p>
          <a:p>
            <a:pPr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Three basic types of electronic commerce: business to consumer; consumer to consumer; and business to business</a:t>
            </a:r>
          </a:p>
          <a:p>
            <a:pPr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B2C </a:t>
            </a:r>
          </a:p>
          <a:p>
            <a:pPr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C2C </a:t>
            </a:r>
          </a:p>
          <a:p>
            <a:pPr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B2B </a:t>
            </a:r>
          </a:p>
          <a:p>
            <a:pPr defTabSz="471145">
              <a:spcBef>
                <a:spcPts val="464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57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B2C (key term) is fastest growing type of e-commerce. Involves the sale of a product or service to the general public or end user.</a:t>
            </a:r>
          </a:p>
          <a:p>
            <a:pPr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Three types</a:t>
            </a:r>
          </a:p>
          <a:p>
            <a:pPr marL="765610" lvl="1" indent="-294465"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Online banking</a:t>
            </a:r>
          </a:p>
          <a:p>
            <a:pPr marL="765610" lvl="1" indent="-294465"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Financial trading</a:t>
            </a:r>
          </a:p>
          <a:p>
            <a:pPr marL="765610" lvl="1" indent="-294465"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Shopping</a:t>
            </a:r>
          </a:p>
          <a:p>
            <a:pPr marL="235572" indent="-235572"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Amazon.com is one of the most widely used B2C sites.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12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spcBef>
                <a:spcPct val="20000"/>
              </a:spcBef>
              <a:buFontTx/>
              <a:buNone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Recent trend in C2C e-commerce (key term) involves individuals selling to individuals and is Web auctions (Key Term); similar to traditional auctions – no one sees each other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Buyers and sellers seldom meet face-to-face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Ask the students if they have ever used E-bay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Example auction sites include eBay, QuiBids, eBay, eBid.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28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to Business (B2B) (key term) involves the sale of a product or service from one</a:t>
            </a:r>
            <a:r>
              <a:rPr lang="en-US" baseline="0" dirty="0" smtClean="0"/>
              <a:t> business to another.</a:t>
            </a:r>
            <a:endParaRPr lang="en-US" dirty="0" smtClean="0"/>
          </a:p>
          <a:p>
            <a:r>
              <a:rPr lang="en-US" dirty="0" smtClean="0"/>
              <a:t>Example:</a:t>
            </a:r>
            <a:r>
              <a:rPr lang="en-US" baseline="0" dirty="0" smtClean="0"/>
              <a:t>  A furniture manufacturer requires raw materials such as wood, paint, and varnish.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0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A challenge is the payment for goods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Should be reliable, secure, and fast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Convenience</a:t>
            </a:r>
          </a:p>
          <a:p>
            <a:pPr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Electronic payment -- easy, secure payment method </a:t>
            </a:r>
          </a:p>
          <a:p>
            <a:pPr lvl="1"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Credit cards -- easier to work with, somewhat vulnerable to theft</a:t>
            </a:r>
          </a:p>
          <a:p>
            <a:pPr lvl="1"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Digital cash (Key Term)</a:t>
            </a:r>
          </a:p>
          <a:p>
            <a:pPr marL="1177862" lvl="2" indent="-235572"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Purchased from third party (usually a special bank); more secure than credit cards</a:t>
            </a:r>
          </a:p>
          <a:p>
            <a:pPr marL="1177862" lvl="2" indent="-235572" defTabSz="471145">
              <a:spcBef>
                <a:spcPct val="20000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Providers include Amazon, Google, Serve, and PayPal</a:t>
            </a:r>
          </a:p>
          <a:p>
            <a:pPr defTabSz="471145">
              <a:spcBef>
                <a:spcPts val="464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5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FE8-F63B-40BD-A623-6F3EB7128A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46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Cloud computer (key term) Basic components include:</a:t>
            </a:r>
          </a:p>
          <a:p>
            <a:pPr marL="176679" indent="-176679">
              <a:buFont typeface="Arial" pitchFamily="34" charset="0"/>
              <a:buChar char="•"/>
              <a:defRPr/>
            </a:pPr>
            <a:r>
              <a:rPr lang="en-US" dirty="0" smtClean="0"/>
              <a:t>Clients: corporations and end-users who want access to data, programs, and storage anywhere and anytime a connection to the Internet is available</a:t>
            </a:r>
          </a:p>
          <a:p>
            <a:pPr marL="176679" indent="-176679">
              <a:buFont typeface="Arial" pitchFamily="34" charset="0"/>
              <a:buChar char="•"/>
              <a:defRPr/>
            </a:pPr>
            <a:r>
              <a:rPr lang="en-US" dirty="0" smtClean="0"/>
              <a:t>Service providers: organizations that are willing to provide (sometimes for a fee) access to software and storage</a:t>
            </a:r>
          </a:p>
          <a:p>
            <a:pPr marL="176679" indent="-176679">
              <a:buFont typeface="Arial" pitchFamily="34" charset="0"/>
              <a:buChar char="•"/>
              <a:defRPr/>
            </a:pPr>
            <a:r>
              <a:rPr lang="en-US" dirty="0" smtClean="0"/>
              <a:t>Internet connectivity</a:t>
            </a:r>
          </a:p>
          <a:p>
            <a:pPr marL="176679" indent="-176679"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r>
              <a:rPr lang="en-US" dirty="0" smtClean="0"/>
              <a:t>Two critical factors that determine the efficiency of cloud computing</a:t>
            </a:r>
          </a:p>
          <a:p>
            <a:pPr marL="647824" lvl="1" indent="-176679">
              <a:buFont typeface="Arial" pitchFamily="34" charset="0"/>
              <a:buChar char="•"/>
              <a:defRPr/>
            </a:pPr>
            <a:r>
              <a:rPr lang="en-US" dirty="0" smtClean="0"/>
              <a:t>The speed and reliability of the user’s access to the Internet</a:t>
            </a:r>
          </a:p>
          <a:p>
            <a:pPr marL="647824" lvl="1" indent="-176679">
              <a:buFont typeface="Arial" pitchFamily="34" charset="0"/>
              <a:buChar char="•"/>
              <a:defRPr/>
            </a:pPr>
            <a:r>
              <a:rPr lang="en-US" dirty="0" smtClean="0"/>
              <a:t>Internet’s capability to provide safe and reliable transmission of data and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24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Webmasters</a:t>
            </a:r>
          </a:p>
          <a:p>
            <a:endParaRPr lang="en-US" dirty="0" smtClean="0"/>
          </a:p>
          <a:p>
            <a:r>
              <a:rPr lang="en-US" dirty="0" smtClean="0"/>
              <a:t>Employers look for: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dirty="0" smtClean="0"/>
              <a:t>Bachelor’s or associate’s degree in computer science</a:t>
            </a:r>
            <a:r>
              <a:rPr lang="en-US" baseline="0" dirty="0" smtClean="0"/>
              <a:t> or information systems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Knowledge of common programming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Web development software knowledge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HTML and CSS are important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Good communication and organizational skills are essential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Salary in the range of $56,000 to $80,000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FE8-F63B-40BD-A623-6F3EB7128A5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3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GB" dirty="0" smtClean="0"/>
              <a:t>Your car today is already governed by computer</a:t>
            </a:r>
            <a:r>
              <a:rPr lang="en-GB" baseline="0" dirty="0" smtClean="0"/>
              <a:t> technology located within your vehicle.</a:t>
            </a:r>
          </a:p>
          <a:p>
            <a:pPr defTabSz="942289">
              <a:defRPr/>
            </a:pPr>
            <a:endParaRPr lang="en-GB" baseline="0" dirty="0" smtClean="0"/>
          </a:p>
          <a:p>
            <a:pPr defTabSz="942289">
              <a:defRPr/>
            </a:pPr>
            <a:r>
              <a:rPr lang="en-GB" baseline="0" dirty="0" smtClean="0"/>
              <a:t>Benefits involve quick access to vital information such as traffic, weather, directions in real time.</a:t>
            </a:r>
          </a:p>
          <a:p>
            <a:pPr defTabSz="942289">
              <a:defRPr/>
            </a:pPr>
            <a:endParaRPr lang="en-GB" baseline="0" dirty="0" smtClean="0"/>
          </a:p>
          <a:p>
            <a:pPr defTabSz="942289">
              <a:defRPr/>
            </a:pPr>
            <a:r>
              <a:rPr lang="en-GB" baseline="0" dirty="0" smtClean="0"/>
              <a:t>Potential distractions could also come into play. Technology would need to be cautious and prevent the driver from ever having to touch the dashboard by using voice recognition.</a:t>
            </a:r>
          </a:p>
          <a:p>
            <a:pPr defTabSz="942289">
              <a:defRPr/>
            </a:pPr>
            <a:endParaRPr lang="en-GB" baseline="0" dirty="0" smtClean="0"/>
          </a:p>
          <a:p>
            <a:pPr defTabSz="942289">
              <a:defRPr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49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695316-9C3E-40C7-9ABD-712C081602F9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Have students turn to the end of Chapter 2 in their textbooks to view the same “Open-Ended” questions/statements</a:t>
            </a:r>
          </a:p>
        </p:txBody>
      </p:sp>
    </p:spTree>
    <p:extLst>
      <p:ext uri="{BB962C8B-B14F-4D97-AF65-F5344CB8AC3E}">
        <p14:creationId xmlns:p14="http://schemas.microsoft.com/office/powerpoint/2010/main" val="1578846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120A9D-7A11-49F6-96B0-D96C14D84700}" type="slidenum">
              <a:rPr lang="en-US" smtClean="0"/>
              <a:pPr eaLnBrk="1" hangingPunct="1"/>
              <a:t>34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Have students turn to the end of Chapter 2 in their textbooks to view the same “Open-Ended” questions/statements</a:t>
            </a:r>
          </a:p>
        </p:txBody>
      </p:sp>
    </p:spTree>
    <p:extLst>
      <p:ext uri="{BB962C8B-B14F-4D97-AF65-F5344CB8AC3E}">
        <p14:creationId xmlns:p14="http://schemas.microsoft.com/office/powerpoint/2010/main" val="76900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The Internet (key term) is the most developed network system currently in use; connects people all over the world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Originally started in 1969 when US funded a research project (ARPANET—Advanced Research Project Agency Network) (key term)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CERN – Center for European Nuclear Research (key term)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World Wide Web (Web) is a </a:t>
            </a:r>
            <a:r>
              <a:rPr lang="en-GB" b="1" dirty="0" smtClean="0"/>
              <a:t>part</a:t>
            </a:r>
            <a:r>
              <a:rPr lang="en-GB" dirty="0" smtClean="0"/>
              <a:t> of the Internet – not </a:t>
            </a:r>
            <a:r>
              <a:rPr lang="en-GB" b="1" dirty="0" smtClean="0"/>
              <a:t>the</a:t>
            </a:r>
            <a:r>
              <a:rPr lang="en-GB" dirty="0" smtClean="0"/>
              <a:t> Internet; introduced in 1992 by consortium in Switzerland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Originally started as research and text-based network to exchange research ideas from university to university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 Web 1.0 (key term) – linking existing information  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 Web 2.0 (key term) – more dynamic content creation and social interaction</a:t>
            </a:r>
            <a:r>
              <a:rPr lang="en-GB" baseline="0" dirty="0" smtClean="0"/>
              <a:t> (Facebook)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 Web</a:t>
            </a:r>
            <a:r>
              <a:rPr lang="en-GB" baseline="0" dirty="0" smtClean="0"/>
              <a:t> 3.0 (key term) – computer-generated information requiring less human interaction</a:t>
            </a:r>
            <a:endParaRPr lang="en-GB" dirty="0" smtClean="0"/>
          </a:p>
          <a:p>
            <a:pPr defTabSz="471145">
              <a:spcBef>
                <a:spcPts val="464"/>
              </a:spcBef>
              <a:buFontTx/>
              <a:buNone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dirty="0" smtClean="0"/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Internet is the actual physical network comprised of  wires, cables,</a:t>
            </a:r>
            <a:r>
              <a:rPr lang="en-GB" baseline="0" dirty="0" smtClean="0"/>
              <a:t> </a:t>
            </a:r>
            <a:r>
              <a:rPr lang="en-GB" dirty="0" smtClean="0"/>
              <a:t>satellites, and rules</a:t>
            </a:r>
          </a:p>
          <a:p>
            <a:pPr marL="1177862" lvl="2" indent="-235572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Being connected to the network is often referred to as being online (Key Term)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The Web is a multimedia interface to resources available on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4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Most common Internet applications</a:t>
            </a:r>
          </a:p>
          <a:p>
            <a:pPr marL="593839" lvl="1" indent="-238844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Communicating – most popular Internet</a:t>
            </a:r>
            <a:r>
              <a:rPr lang="en-GB" baseline="0" dirty="0" smtClean="0"/>
              <a:t> activity. Exchange e-mail, photos, videos</a:t>
            </a:r>
            <a:endParaRPr lang="en-GB" dirty="0" smtClean="0"/>
          </a:p>
          <a:p>
            <a:pPr marL="593839" lvl="1" indent="-238844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Shopping</a:t>
            </a:r>
            <a:r>
              <a:rPr lang="en-GB" baseline="0" dirty="0" smtClean="0"/>
              <a:t> </a:t>
            </a:r>
            <a:r>
              <a:rPr lang="en-GB" dirty="0" smtClean="0"/>
              <a:t>– fastest-growing applications</a:t>
            </a:r>
          </a:p>
          <a:p>
            <a:pPr marL="593839" lvl="1" indent="-238844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Searching - using virtual libraries.</a:t>
            </a:r>
          </a:p>
          <a:p>
            <a:pPr marL="593839" lvl="1" indent="-238844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Education or e-learning (Key Term)</a:t>
            </a:r>
            <a:r>
              <a:rPr lang="en-GB" baseline="0" dirty="0" smtClean="0"/>
              <a:t> – take classes remotely from almost any location and any subject</a:t>
            </a:r>
            <a:endParaRPr lang="en-GB" dirty="0" smtClean="0"/>
          </a:p>
          <a:p>
            <a:pPr marL="593839" lvl="1" indent="-238844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Entertainment – music, movies, magazines,</a:t>
            </a:r>
            <a:r>
              <a:rPr lang="en-GB" baseline="0" dirty="0" smtClean="0"/>
              <a:t> computer games</a:t>
            </a:r>
          </a:p>
          <a:p>
            <a:pPr marL="1064984" lvl="2" indent="-238844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baseline="0" dirty="0" smtClean="0"/>
              <a:t>See the Making IT work for you for Online Entertainment (Page 30 – 31)</a:t>
            </a:r>
          </a:p>
          <a:p>
            <a:pPr marL="826139" lvl="2" defTabSz="471145">
              <a:spcBef>
                <a:spcPts val="464"/>
              </a:spcBef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dirty="0" smtClean="0"/>
          </a:p>
          <a:p>
            <a:pPr lvl="2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users are no longer subscribing to cable or satellite services. Instead they are using pay-as-you-go services such as Netflix and Amazon Prime to watch movies and their favorite TV episodes.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Hulu Plus is used for TV Program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NBA League Pass is used for NBA games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there is also Pay-as-you-go programs available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FE8-F63B-40BD-A623-6F3EB7128A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6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The common way to access the Internet is through a provider or host computer 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Internet Service Providers (ISPs) (key term) - already connected to the Internet -- furnish a pathway for other users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Most commonly used ISPs</a:t>
            </a:r>
            <a:r>
              <a:rPr lang="en-GB" baseline="0" dirty="0" smtClean="0"/>
              <a:t> use telephone lines, cable (key term) and / or wireless connections </a:t>
            </a:r>
            <a:endParaRPr lang="en-GB" dirty="0" smtClean="0"/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Typical providers include: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Verizon,</a:t>
            </a:r>
            <a:r>
              <a:rPr lang="en-GB" baseline="0" dirty="0" smtClean="0"/>
              <a:t> </a:t>
            </a:r>
            <a:r>
              <a:rPr lang="en-GB" dirty="0" smtClean="0"/>
              <a:t>Comcast,</a:t>
            </a:r>
            <a:r>
              <a:rPr lang="en-GB" baseline="0" dirty="0" smtClean="0"/>
              <a:t> Sprint, T-Mobile and AT&amp;T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5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lnSpc>
                <a:spcPct val="95000"/>
              </a:lnSpc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Browsers (key term) allow you to explore</a:t>
            </a:r>
            <a:r>
              <a:rPr lang="en-GB" baseline="0" dirty="0" smtClean="0"/>
              <a:t> </a:t>
            </a:r>
            <a:r>
              <a:rPr lang="en-GB" dirty="0" smtClean="0"/>
              <a:t>the web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Navigate, search for information and communicate using the web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Use URL (uniform resource locator) (Key Term) to connect to other resources.</a:t>
            </a:r>
            <a:r>
              <a:rPr lang="en-GB" baseline="0" dirty="0" smtClean="0"/>
              <a:t> URL is the address (key term) and contains two parts.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0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Two parts to URL: 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protocol (Key Term), rules for exchanging data between computers (usually http://); 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domain name (Key Term) – specific address where the resource is located</a:t>
            </a:r>
          </a:p>
          <a:p>
            <a:pPr lvl="1"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TLD or Top-level domain (key term),</a:t>
            </a:r>
            <a:r>
              <a:rPr lang="en-GB" baseline="0" dirty="0" smtClean="0"/>
              <a:t> also known as the web suffix</a:t>
            </a:r>
            <a:r>
              <a:rPr lang="en-GB" dirty="0" smtClean="0"/>
              <a:t> identifies the type of organization</a:t>
            </a:r>
          </a:p>
          <a:p>
            <a:pPr defTabSz="471145">
              <a:spcBef>
                <a:spcPts val="464"/>
              </a:spcBef>
              <a:buFontTx/>
              <a:buChar char="•"/>
              <a:tabLst>
                <a:tab pos="0" algn="l"/>
                <a:tab pos="942289" algn="l"/>
                <a:tab pos="1884578" algn="l"/>
                <a:tab pos="2826868" algn="l"/>
                <a:tab pos="3769157" algn="l"/>
                <a:tab pos="4711446" algn="l"/>
                <a:tab pos="5653735" algn="l"/>
                <a:tab pos="6596024" algn="l"/>
                <a:tab pos="7538314" algn="l"/>
                <a:tab pos="8480603" algn="l"/>
                <a:tab pos="9422892" algn="l"/>
                <a:tab pos="10365181" algn="l"/>
              </a:tabLst>
            </a:pPr>
            <a:r>
              <a:rPr lang="en-GB" dirty="0" smtClean="0"/>
              <a:t>Many</a:t>
            </a:r>
            <a:r>
              <a:rPr lang="en-GB" baseline="0" dirty="0" smtClean="0"/>
              <a:t> URLs have additional parts specifying directory paths and file names.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4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1351243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6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"/>
            <a:ext cx="12201613" cy="2453267"/>
            <a:chOff x="0" y="0"/>
            <a:chExt cx="12201613" cy="2453267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</p:grpSpPr>
        <p:sp>
          <p:nvSpPr>
            <p:cNvPr id="24" name="Rectangle 4"/>
            <p:cNvSpPr/>
            <p:nvPr/>
          </p:nvSpPr>
          <p:spPr>
            <a:xfrm>
              <a:off x="0" y="0"/>
              <a:ext cx="6217920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68" h="2453267">
                  <a:moveTo>
                    <a:pt x="11151" y="0"/>
                  </a:moveTo>
                  <a:lnTo>
                    <a:pt x="6110868" y="0"/>
                  </a:lnTo>
                  <a:lnTo>
                    <a:pt x="6088565" y="2442116"/>
                  </a:lnTo>
                  <a:lnTo>
                    <a:pt x="4003288" y="2453267"/>
                  </a:lnTo>
                  <a:lnTo>
                    <a:pt x="0" y="1282390"/>
                  </a:lnTo>
                  <a:lnTo>
                    <a:pt x="111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" name="Rectangle 4"/>
            <p:cNvSpPr/>
            <p:nvPr/>
          </p:nvSpPr>
          <p:spPr>
            <a:xfrm flipH="1">
              <a:off x="5983316" y="0"/>
              <a:ext cx="6218297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  <a:gd name="connsiteX0" fmla="*/ 0 w 6111239"/>
                <a:gd name="connsiteY0" fmla="*/ 0 h 2453267"/>
                <a:gd name="connsiteX1" fmla="*/ 6111239 w 6111239"/>
                <a:gd name="connsiteY1" fmla="*/ 0 h 2453267"/>
                <a:gd name="connsiteX2" fmla="*/ 6088936 w 6111239"/>
                <a:gd name="connsiteY2" fmla="*/ 2442116 h 2453267"/>
                <a:gd name="connsiteX3" fmla="*/ 4003659 w 6111239"/>
                <a:gd name="connsiteY3" fmla="*/ 2453267 h 2453267"/>
                <a:gd name="connsiteX4" fmla="*/ 371 w 6111239"/>
                <a:gd name="connsiteY4" fmla="*/ 1282390 h 2453267"/>
                <a:gd name="connsiteX5" fmla="*/ 0 w 6111239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1239" h="2453267">
                  <a:moveTo>
                    <a:pt x="0" y="0"/>
                  </a:moveTo>
                  <a:lnTo>
                    <a:pt x="6111239" y="0"/>
                  </a:lnTo>
                  <a:lnTo>
                    <a:pt x="6088936" y="2442116"/>
                  </a:lnTo>
                  <a:lnTo>
                    <a:pt x="4003659" y="2453267"/>
                  </a:lnTo>
                  <a:lnTo>
                    <a:pt x="371" y="1282390"/>
                  </a:lnTo>
                  <a:cubicBezTo>
                    <a:pt x="247" y="854927"/>
                    <a:pt x="124" y="427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359" y="2"/>
            <a:ext cx="7887343" cy="212167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4050" b="1" cap="none" spc="-113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0"/>
            <a:ext cx="1315844" cy="1234440"/>
            <a:chOff x="0" y="71081"/>
            <a:chExt cx="1315844" cy="1280160"/>
          </a:xfrm>
          <a:solidFill>
            <a:schemeClr val="accent3"/>
          </a:solidFill>
        </p:grpSpPr>
        <p:sp>
          <p:nvSpPr>
            <p:cNvPr id="18" name="Freeform 17"/>
            <p:cNvSpPr/>
            <p:nvPr/>
          </p:nvSpPr>
          <p:spPr>
            <a:xfrm flipH="1">
              <a:off x="0" y="71081"/>
              <a:ext cx="1315844" cy="1280160"/>
            </a:xfrm>
            <a:custGeom>
              <a:avLst/>
              <a:gdLst>
                <a:gd name="connsiteX0" fmla="*/ 314957 w 1005840"/>
                <a:gd name="connsiteY0" fmla="*/ 0 h 1280160"/>
                <a:gd name="connsiteX1" fmla="*/ 1005840 w 1005840"/>
                <a:gd name="connsiteY1" fmla="*/ 0 h 1280160"/>
                <a:gd name="connsiteX2" fmla="*/ 1005840 w 1005840"/>
                <a:gd name="connsiteY2" fmla="*/ 1280160 h 1280160"/>
                <a:gd name="connsiteX3" fmla="*/ 314957 w 1005840"/>
                <a:gd name="connsiteY3" fmla="*/ 1280160 h 1280160"/>
                <a:gd name="connsiteX4" fmla="*/ 6398 w 1005840"/>
                <a:gd name="connsiteY4" fmla="*/ 1028677 h 1280160"/>
                <a:gd name="connsiteX5" fmla="*/ 0 w 1005840"/>
                <a:gd name="connsiteY5" fmla="*/ 965212 h 1280160"/>
                <a:gd name="connsiteX6" fmla="*/ 0 w 1005840"/>
                <a:gd name="connsiteY6" fmla="*/ 314948 h 1280160"/>
                <a:gd name="connsiteX7" fmla="*/ 6398 w 1005840"/>
                <a:gd name="connsiteY7" fmla="*/ 251483 h 1280160"/>
                <a:gd name="connsiteX8" fmla="*/ 251482 w 1005840"/>
                <a:gd name="connsiteY8" fmla="*/ 6399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40" h="1280160">
                  <a:moveTo>
                    <a:pt x="314957" y="0"/>
                  </a:moveTo>
                  <a:lnTo>
                    <a:pt x="1005840" y="0"/>
                  </a:lnTo>
                  <a:lnTo>
                    <a:pt x="1005840" y="1280160"/>
                  </a:lnTo>
                  <a:lnTo>
                    <a:pt x="314957" y="1280160"/>
                  </a:lnTo>
                  <a:cubicBezTo>
                    <a:pt x="162753" y="1280160"/>
                    <a:pt x="35766" y="1172199"/>
                    <a:pt x="6398" y="1028677"/>
                  </a:cubicBezTo>
                  <a:lnTo>
                    <a:pt x="0" y="965212"/>
                  </a:lnTo>
                  <a:lnTo>
                    <a:pt x="0" y="314948"/>
                  </a:lnTo>
                  <a:lnTo>
                    <a:pt x="6398" y="251483"/>
                  </a:lnTo>
                  <a:cubicBezTo>
                    <a:pt x="31571" y="128465"/>
                    <a:pt x="128464" y="31572"/>
                    <a:pt x="251482" y="639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298178" y="540864"/>
              <a:ext cx="107035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Chapter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flipV="1">
            <a:off x="4083331" y="2407546"/>
            <a:ext cx="4099367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/>
          <p:cNvSpPr/>
          <p:nvPr/>
        </p:nvSpPr>
        <p:spPr>
          <a:xfrm rot="20641458" flipV="1">
            <a:off x="8091807" y="1824352"/>
            <a:ext cx="420624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/>
          <p:cNvSpPr/>
          <p:nvPr/>
        </p:nvSpPr>
        <p:spPr>
          <a:xfrm rot="958542" flipH="1" flipV="1">
            <a:off x="-112056" y="1813399"/>
            <a:ext cx="429768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"/>
          <p:cNvSpPr>
            <a:spLocks noChangeArrowheads="1"/>
          </p:cNvSpPr>
          <p:nvPr userDrawn="1"/>
        </p:nvSpPr>
        <p:spPr bwMode="auto">
          <a:xfrm>
            <a:off x="0" y="6553200"/>
            <a:ext cx="1219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charset="2"/>
              <a:buChar char="Ø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charset="2"/>
              <a:buChar char="Ø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IN" altLang="en-US" sz="10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Copyright © 2015 McGraw-Hill </a:t>
            </a: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Education.</a:t>
            </a:r>
            <a:r>
              <a:rPr lang="en-IN" altLang="en-US" sz="1000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All </a:t>
            </a:r>
            <a:r>
              <a:rPr lang="en-IN" altLang="en-US" sz="10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rights reserved. No reproduction or distribution without the prior written consent of McGraw-Hill Education.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72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7" y="2125042"/>
            <a:ext cx="8753763" cy="2323374"/>
          </a:xfrm>
          <a:prstGeom prst="round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3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enter quotation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EF1B663F-4551-4F36-90CB-27F6AAD9E2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7" y="4613565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1" y="1648497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31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03253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9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6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660894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2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244339"/>
            <a:ext cx="12192000" cy="2348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107" y="4255936"/>
            <a:ext cx="8423564" cy="1596195"/>
          </a:xfr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4050" spc="-113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2767" y="5825295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F1B663F-4551-4F36-90CB-27F6AAD9E2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D8B24AA-7546-4A94-9289-67D19B055519}" type="datetimeFigureOut">
              <a:rPr lang="en-US" smtClean="0"/>
              <a:pPr/>
              <a:t>6/2/15 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" y="4221107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58422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tabLst>
                <a:tab pos="205740" algn="l"/>
              </a:tabLst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2"/>
            <a:ext cx="4846320" cy="4295601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EF1B663F-4551-4F36-90CB-27F6AAD9E2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2D8B24AA-7546-4A94-9289-67D19B055519}" type="datetimeFigureOut">
              <a:rPr lang="en-US" smtClean="0"/>
              <a:pPr/>
              <a:t>6/2/15 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69330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3"/>
            <a:ext cx="4846320" cy="3756909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EF1B663F-4551-4F36-90CB-27F6AAD9E2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2D8B24AA-7546-4A94-9289-67D19B055519}" type="datetimeFigureOut">
              <a:rPr lang="en-US" smtClean="0"/>
              <a:pPr/>
              <a:t>6/2/15 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965185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0"/>
            <a:ext cx="10661923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EF1B663F-4551-4F36-90CB-27F6AAD9E2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2D8B24AA-7546-4A94-9289-67D19B055519}" type="datetimeFigureOut">
              <a:rPr lang="en-US" smtClean="0"/>
              <a:pPr/>
              <a:t>6/2/15 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95378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EF1B663F-4551-4F36-90CB-27F6AAD9E2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2D8B24AA-7546-4A94-9289-67D19B055519}" type="datetimeFigureOut">
              <a:rPr lang="en-US" smtClean="0"/>
              <a:pPr/>
              <a:t>6/2/15 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174234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92" y="1447800"/>
            <a:ext cx="9939931" cy="1447800"/>
          </a:xfrm>
        </p:spPr>
        <p:txBody>
          <a:bodyPr anchor="b"/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5" y="3129280"/>
            <a:ext cx="6310267" cy="289052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4" y="3129282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EF1B663F-4551-4F36-90CB-27F6AAD9E20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219044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7" cy="1574808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EF1B663F-4551-4F36-90CB-27F6AAD9E2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07743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tags" Target="../tags/tag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00399" y="3200400"/>
            <a:ext cx="6858000" cy="457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1"/>
              </a:gs>
              <a:gs pos="55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baseline="0" dirty="0" smtClean="0">
                <a:solidFill>
                  <a:prstClr val="white"/>
                </a:solidFill>
              </a:rPr>
              <a:t>      Computing Essentials 2015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0">
                <a:schemeClr val="bg1"/>
              </a:gs>
              <a:gs pos="6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5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4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15306" r="38007" b="43838"/>
          <a:stretch/>
        </p:blipFill>
        <p:spPr>
          <a:xfrm>
            <a:off x="1" y="0"/>
            <a:ext cx="1276017" cy="13716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48" y="1339364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Slide Number Placeholder 2"/>
          <p:cNvSpPr txBox="1">
            <a:spLocks noGrp="1"/>
          </p:cNvSpPr>
          <p:nvPr userDrawn="1"/>
        </p:nvSpPr>
        <p:spPr bwMode="auto">
          <a:xfrm>
            <a:off x="9778682" y="6507163"/>
            <a:ext cx="2413318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t>2-</a:t>
            </a:r>
            <a:fld id="{904A1C09-83D9-4225-B389-16680B713356}" type="slidenum">
              <a:rPr lang="en-US" altLang="zh-CN" sz="100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solidFill>
                <a:schemeClr val="bg1"/>
              </a:solidFill>
              <a:latin typeface="Times New Roman" charset="0"/>
              <a:ea typeface="宋体" charset="-122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10062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 xmlns:p14="http://schemas.microsoft.com/office/powerpoint/2010/main" spd="slow">
    <p:cover/>
  </p:transition>
  <p:txStyles>
    <p:titleStyle>
      <a:lvl1pPr algn="l" defTabSz="685800" rtl="0" eaLnBrk="1" latinLnBrk="0" hangingPunct="1">
        <a:spcBef>
          <a:spcPct val="0"/>
        </a:spcBef>
        <a:buNone/>
        <a:defRPr lang="en-US" sz="3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1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1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slide" Target="slide13.xml"/><Relationship Id="rId5" Type="http://schemas.openxmlformats.org/officeDocument/2006/relationships/slide" Target="slide14.xml"/><Relationship Id="rId6" Type="http://schemas.openxmlformats.org/officeDocument/2006/relationships/slide" Target="slide15.xml"/><Relationship Id="rId7" Type="http://schemas.openxmlformats.org/officeDocument/2006/relationships/slide" Target="slide16.xml"/><Relationship Id="rId8" Type="http://schemas.openxmlformats.org/officeDocument/2006/relationships/slide" Target="slide31.xml"/><Relationship Id="rId9" Type="http://schemas.openxmlformats.org/officeDocument/2006/relationships/image" Target="../media/image12.e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Relationship Id="rId5" Type="http://schemas.openxmlformats.org/officeDocument/2006/relationships/slide" Target="slide12.xml"/><Relationship Id="rId6" Type="http://schemas.openxmlformats.org/officeDocument/2006/relationships/image" Target="../media/image13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slide" Target="slide13.xml"/><Relationship Id="rId5" Type="http://schemas.openxmlformats.org/officeDocument/2006/relationships/slide" Target="slide12.xml"/><Relationship Id="rId6" Type="http://schemas.openxmlformats.org/officeDocument/2006/relationships/image" Target="../media/image14.em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slide" Target="slide13.xml"/><Relationship Id="rId5" Type="http://schemas.openxmlformats.org/officeDocument/2006/relationships/slide" Target="slide12.xml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5.emf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slide" Target="slide14.xml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8.emf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1.emf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slide" Target="slide26.xml"/><Relationship Id="rId5" Type="http://schemas.openxmlformats.org/officeDocument/2006/relationships/slide" Target="slide28.xml"/><Relationship Id="rId6" Type="http://schemas.openxmlformats.org/officeDocument/2006/relationships/slide" Target="slide27.xml"/><Relationship Id="rId7" Type="http://schemas.openxmlformats.org/officeDocument/2006/relationships/slide" Target="slide29.xml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slide" Target="slide25.xml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slide" Target="slide28.xml"/><Relationship Id="rId5" Type="http://schemas.openxmlformats.org/officeDocument/2006/relationships/slide" Target="slide25.xml"/><Relationship Id="rId6" Type="http://schemas.openxmlformats.org/officeDocument/2006/relationships/image" Target="../media/image24.pn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25.png"/><Relationship Id="rId5" Type="http://schemas.openxmlformats.org/officeDocument/2006/relationships/image" Target="../media/image26.emf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27.jpeg"/><Relationship Id="rId5" Type="http://schemas.openxmlformats.org/officeDocument/2006/relationships/image" Target="../media/image28.emf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29.jpeg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30.emf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092" y="525300"/>
            <a:ext cx="9787006" cy="1591258"/>
          </a:xfrm>
        </p:spPr>
        <p:txBody>
          <a:bodyPr/>
          <a:lstStyle/>
          <a:p>
            <a:pPr algn="ctr"/>
            <a:r>
              <a:rPr lang="th-TH" sz="6600" dirty="0" smtClean="0">
                <a:latin typeface="Angsana New" pitchFamily="18" charset="-34"/>
                <a:cs typeface="Angsana New" pitchFamily="18" charset="-34"/>
              </a:rPr>
              <a:t>อินเทอร์เน็ต เว็บ และการพาณิชย์อิเล็กทรอนิกส์</a:t>
            </a:r>
            <a:endParaRPr lang="en-US" sz="6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1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ngsana New" pitchFamily="18" charset="-34"/>
                <a:cs typeface="Angsana New" pitchFamily="18" charset="-34"/>
              </a:rPr>
              <a:t>HTML and Hyperlinks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404942"/>
            <a:ext cx="7358114" cy="4524388"/>
          </a:xfrm>
        </p:spPr>
        <p:txBody>
          <a:bodyPr>
            <a:noAutofit/>
          </a:bodyPr>
          <a:lstStyle/>
          <a:p>
            <a:pPr>
              <a:buClr>
                <a:srgbClr val="376092"/>
              </a:buClr>
            </a:pP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เบราว์เซอร์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ทำหน้าที่แปลภาษา </a:t>
            </a:r>
            <a:r>
              <a:rPr sz="3200" smtClean="0">
                <a:latin typeface="Angsana New" pitchFamily="18" charset="-34"/>
                <a:cs typeface="Angsana New" pitchFamily="18" charset="-34"/>
              </a:rPr>
              <a:t>HTML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sz="2800">
                <a:latin typeface="Angsana New" pitchFamily="18" charset="-34"/>
                <a:cs typeface="Angsana New" pitchFamily="18" charset="-34"/>
              </a:rPr>
              <a:t>HTML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ย่อมาจาก </a:t>
            </a:r>
            <a:r>
              <a:rPr sz="2800">
                <a:latin typeface="Angsana New" pitchFamily="18" charset="-34"/>
                <a:cs typeface="Angsana New" pitchFamily="18" charset="-34"/>
              </a:rPr>
              <a:t>Hypertext Markup Language </a:t>
            </a: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แสดงผลบนจอภาพของผู้ใช้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เอกสารแต่ละหน้าจะเรียกว่าเว็บ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เพจ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sz="2800">
                <a:latin typeface="Angsana New" pitchFamily="18" charset="-34"/>
                <a:cs typeface="Angsana New" pitchFamily="18" charset="-34"/>
              </a:rPr>
              <a:t>web page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rgbClr val="376092"/>
              </a:buClr>
            </a:pP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ไฮเปอร์ลิงก์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3200" dirty="0">
                <a:latin typeface="Angsana New" pitchFamily="18" charset="-34"/>
                <a:cs typeface="Angsana New" pitchFamily="18" charset="-34"/>
              </a:rPr>
              <a:t>Hyperlinks </a:t>
            </a:r>
          </a:p>
          <a:p>
            <a:pPr lvl="1"/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เชื่อมโยงเว็บ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เพจ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แต่ละ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หน้าเข้า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ด้วยกัน</a:t>
            </a:r>
            <a:endParaRPr lang="en-GB" sz="2800" dirty="0">
              <a:latin typeface="Angsana New" pitchFamily="18" charset="-34"/>
              <a:cs typeface="Angsana New" pitchFamily="18" charset="-34"/>
            </a:endParaRPr>
          </a:p>
          <a:p>
            <a:pPr marL="628650" lvl="2"/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ข้อมูล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เอกสาร</a:t>
            </a:r>
          </a:p>
          <a:p>
            <a:pPr marL="628650" lvl="2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ภาพกราฟิก</a:t>
            </a:r>
            <a:endParaRPr lang="en-GB" sz="2400" dirty="0" smtClean="0">
              <a:latin typeface="Angsana New" pitchFamily="18" charset="-34"/>
              <a:cs typeface="Angsana New" pitchFamily="18" charset="-34"/>
            </a:endParaRPr>
          </a:p>
          <a:p>
            <a:pPr marL="628650" lvl="2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เสียง และวีดีโอคลิป</a:t>
            </a:r>
          </a:p>
          <a:p>
            <a:pPr marL="628650" lvl="2"/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สื่อมัลติมีเดีย</a:t>
            </a:r>
            <a:endParaRPr lang="en-GB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94" y="1874414"/>
            <a:ext cx="4481793" cy="336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875826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เว็บ</a:t>
            </a:r>
            <a:r>
              <a:rPr lang="th-TH" sz="4400" dirty="0" err="1" smtClean="0">
                <a:latin typeface="Angsana New" pitchFamily="18" charset="-34"/>
                <a:cs typeface="Angsana New" pitchFamily="18" charset="-34"/>
              </a:rPr>
              <a:t>เพจ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ที่โต้ตอบกับผู้ใช้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145" y="1786871"/>
            <a:ext cx="5943600" cy="4308938"/>
          </a:xfrm>
        </p:spPr>
        <p:txBody>
          <a:bodyPr>
            <a:noAutofit/>
          </a:bodyPr>
          <a:lstStyle/>
          <a:p>
            <a:pPr>
              <a:buClr>
                <a:srgbClr val="376092"/>
              </a:buClr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ในเว็บ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เพจ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อาจมีการแทรกการโต้ตอบรูปแบบต่างๆ ซึ่งมักจะเป็นโปรแกรมพิเศษที่เขียนด้วยภาษาต่างๆ ดังต่อไปนี้</a:t>
            </a:r>
          </a:p>
          <a:p>
            <a:pPr marL="457200" lvl="1" indent="-190500"/>
            <a:r>
              <a:rPr lang="en-GB" sz="2800" dirty="0" smtClean="0">
                <a:latin typeface="Angsana New" pitchFamily="18" charset="-34"/>
                <a:cs typeface="Angsana New" pitchFamily="18" charset="-34"/>
              </a:rPr>
              <a:t>Cascading </a:t>
            </a:r>
            <a:r>
              <a:rPr lang="en-GB" sz="2800" dirty="0">
                <a:latin typeface="Angsana New" pitchFamily="18" charset="-34"/>
                <a:cs typeface="Angsana New" pitchFamily="18" charset="-34"/>
              </a:rPr>
              <a:t>Style Sheets (CSS)</a:t>
            </a:r>
          </a:p>
          <a:p>
            <a:pPr marL="457200" lvl="1" indent="-190500"/>
            <a:r>
              <a:rPr lang="en-GB" sz="2800" dirty="0">
                <a:latin typeface="Angsana New" pitchFamily="18" charset="-34"/>
                <a:cs typeface="Angsana New" pitchFamily="18" charset="-34"/>
              </a:rPr>
              <a:t>JavaScript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457200" lvl="1" indent="-190500"/>
            <a:r>
              <a:rPr lang="en-GB" sz="2800" dirty="0">
                <a:latin typeface="Angsana New" pitchFamily="18" charset="-34"/>
                <a:cs typeface="Angsana New" pitchFamily="18" charset="-34"/>
              </a:rPr>
              <a:t>AJAX</a:t>
            </a:r>
          </a:p>
          <a:p>
            <a:pPr marL="457200" lvl="1" indent="-190500"/>
            <a:r>
              <a:rPr lang="en-GB" sz="2800" dirty="0">
                <a:latin typeface="Angsana New" pitchFamily="18" charset="-34"/>
                <a:cs typeface="Angsana New" pitchFamily="18" charset="-34"/>
              </a:rPr>
              <a:t>Applets</a:t>
            </a:r>
          </a:p>
          <a:p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เบราว์เซอร์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สำหรับอุปกรณ์เคลื่อนที่ </a:t>
            </a:r>
            <a:endParaRPr lang="en-GB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lazouharis\Desktop\McGraw Hill Computing Essentials 2013\CE_2013_ArtFiles\ole16821_ch02\ole16821_0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07" y="2801087"/>
            <a:ext cx="3091677" cy="22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61818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โปรแกรมเว็บ</a:t>
            </a:r>
            <a:r>
              <a:rPr lang="th-TH" sz="4400" dirty="0" err="1" smtClean="0">
                <a:latin typeface="Angsana New" pitchFamily="18" charset="-34"/>
                <a:cs typeface="Angsana New" pitchFamily="18" charset="-34"/>
              </a:rPr>
              <a:t>ยูทิ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ลิตี</a:t>
            </a:r>
            <a:endParaRPr sz="44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113" y="1863262"/>
            <a:ext cx="9508175" cy="4308938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เป็นโปรแกรม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ยูทิ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ลิตีเฉพาะที่ทำให้ใช้งานอินเทอร์เน็ตและเว็บง่ายและปลอดภัยยิ่งขึ้น โปรแกรมเว็บ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ยูทิ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ลิตีหลายโปรแกรมเรียกใช้และทำงาน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ร่วมกับเบราว์เซอร์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457200" lvl="1" indent="-190500"/>
            <a:r>
              <a:rPr lang="en-GB" sz="2400" dirty="0" smtClean="0">
                <a:latin typeface="Angsana New" pitchFamily="18" charset="-34"/>
                <a:cs typeface="Angsana New" pitchFamily="18" charset="-34"/>
                <a:hlinkClick r:id="rId4" action="ppaction://hlinksldjump"/>
              </a:rPr>
              <a:t>Plug-Ins</a:t>
            </a:r>
            <a:endParaRPr lang="en-GB" sz="2400" dirty="0">
              <a:latin typeface="Angsana New" pitchFamily="18" charset="-34"/>
              <a:cs typeface="Angsana New" pitchFamily="18" charset="-34"/>
              <a:hlinkClick r:id="rId5" action="ppaction://hlinksldjump"/>
            </a:endParaRPr>
          </a:p>
          <a:p>
            <a:pPr marL="457200" lvl="1" indent="-190500"/>
            <a:r>
              <a:rPr lang="en-GB" sz="2400" dirty="0" smtClean="0">
                <a:latin typeface="Angsana New" pitchFamily="18" charset="-34"/>
                <a:cs typeface="Angsana New" pitchFamily="18" charset="-34"/>
                <a:hlinkClick r:id="rId5" action="ppaction://hlinksldjump"/>
              </a:rPr>
              <a:t>Filters</a:t>
            </a:r>
            <a:endParaRPr lang="en-GB" sz="2400" dirty="0" smtClean="0">
              <a:latin typeface="Angsana New" pitchFamily="18" charset="-34"/>
              <a:cs typeface="Angsana New" pitchFamily="18" charset="-34"/>
            </a:endParaRPr>
          </a:p>
          <a:p>
            <a:pPr marL="457200" lvl="1" indent="-190500"/>
            <a:r>
              <a:rPr lang="en-GB" sz="2400" dirty="0" smtClean="0">
                <a:latin typeface="Angsana New" pitchFamily="18" charset="-34"/>
                <a:cs typeface="Angsana New" pitchFamily="18" charset="-34"/>
                <a:hlinkClick r:id="rId6" action="ppaction://hlinksldjump"/>
              </a:rPr>
              <a:t>File Transfer Utilities</a:t>
            </a:r>
            <a:endParaRPr lang="en-GB" sz="2400" dirty="0" smtClean="0">
              <a:latin typeface="Angsana New" pitchFamily="18" charset="-34"/>
              <a:cs typeface="Angsana New" pitchFamily="18" charset="-34"/>
            </a:endParaRPr>
          </a:p>
          <a:p>
            <a:pPr marL="457200" lvl="1" indent="-190500"/>
            <a:r>
              <a:rPr lang="en-GB" sz="2400" dirty="0" smtClean="0">
                <a:latin typeface="Angsana New" pitchFamily="18" charset="-34"/>
                <a:cs typeface="Angsana New" pitchFamily="18" charset="-34"/>
                <a:hlinkClick r:id="rId7" action="ppaction://hlinksldjump"/>
              </a:rPr>
              <a:t>Internet Security</a:t>
            </a:r>
            <a:br>
              <a:rPr lang="en-GB" sz="2400" dirty="0" smtClean="0">
                <a:latin typeface="Angsana New" pitchFamily="18" charset="-34"/>
                <a:cs typeface="Angsana New" pitchFamily="18" charset="-34"/>
                <a:hlinkClick r:id="rId7" action="ppaction://hlinksldjump"/>
              </a:rPr>
            </a:br>
            <a:r>
              <a:rPr lang="en-GB" sz="2400" dirty="0" smtClean="0">
                <a:latin typeface="Angsana New" pitchFamily="18" charset="-34"/>
                <a:cs typeface="Angsana New" pitchFamily="18" charset="-34"/>
                <a:hlinkClick r:id="rId7" action="ppaction://hlinksldjump"/>
              </a:rPr>
              <a:t>Suites </a:t>
            </a:r>
            <a:endParaRPr lang="en-GB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600" y="579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 action="ppaction://hlinksldjump"/>
              </a:rPr>
              <a:t>Return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6180" y="2901950"/>
            <a:ext cx="4317389" cy="2889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86319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ปลั๊กอิน (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Plug-Ins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50220"/>
            <a:ext cx="9508175" cy="4308938"/>
          </a:xfrm>
        </p:spPr>
        <p:txBody>
          <a:bodyPr>
            <a:normAutofit/>
          </a:bodyPr>
          <a:lstStyle/>
          <a:p>
            <a:pPr lvl="0" rtl="0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เป็นโปรแกรมที่ถูกเรียกใช้งานโดยอัตโนมัติ และทำงานเป็นส่วนหนึ่ง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ของเบราว์เซอร์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0" rtl="0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เว็บไซต์หลายแห่งต้องการปลั๊กอินในการเรียกใช้งานเว็บไซต์ให้ได้เต็มประสิทธิภาพ</a:t>
            </a:r>
          </a:p>
          <a:p>
            <a:pPr lvl="0" rtl="0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ปลั๊กอินที่ใช้กันมาก ได้แก่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457200" lvl="1" indent="-190500" rtl="0"/>
            <a:r>
              <a:rPr lang="en-US" sz="2800" dirty="0">
                <a:latin typeface="Angsana New" pitchFamily="18" charset="-34"/>
                <a:cs typeface="Angsana New" pitchFamily="18" charset="-34"/>
              </a:rPr>
              <a:t>Acrobat Reader</a:t>
            </a:r>
          </a:p>
          <a:p>
            <a:pPr marL="457200" lvl="1" indent="-190500" rtl="0"/>
            <a:r>
              <a:rPr lang="en-US" sz="2800" dirty="0">
                <a:latin typeface="Angsana New" pitchFamily="18" charset="-34"/>
                <a:cs typeface="Angsana New" pitchFamily="18" charset="-34"/>
              </a:rPr>
              <a:t>Flash</a:t>
            </a:r>
          </a:p>
          <a:p>
            <a:pPr marL="457200" lvl="1" indent="-190500" rtl="0"/>
            <a:r>
              <a:rPr lang="en-US" sz="2800" dirty="0">
                <a:latin typeface="Angsana New" pitchFamily="18" charset="-34"/>
                <a:cs typeface="Angsana New" pitchFamily="18" charset="-34"/>
              </a:rPr>
              <a:t>QuickTime</a:t>
            </a:r>
          </a:p>
          <a:p>
            <a:pPr marL="457200" lvl="1" indent="-190500" rtl="0"/>
            <a:r>
              <a:rPr lang="en-US" sz="2800" dirty="0">
                <a:latin typeface="Angsana New" pitchFamily="18" charset="-34"/>
                <a:cs typeface="Angsana New" pitchFamily="18" charset="-34"/>
              </a:rPr>
              <a:t>Windows Media Player</a:t>
            </a:r>
          </a:p>
          <a:p>
            <a:pPr marL="342900" lvl="1" indent="0">
              <a:buNone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29" y="4112782"/>
            <a:ext cx="2734057" cy="1333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13922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ตัวกรอง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73296"/>
            <a:ext cx="7872413" cy="4393883"/>
          </a:xfrm>
        </p:spPr>
        <p:txBody>
          <a:bodyPr>
            <a:normAutofit/>
          </a:bodyPr>
          <a:lstStyle/>
          <a:p>
            <a:pPr lvl="0"/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โปรแกรมตัว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กรองเป็นโปรแกรมป้องกัน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การเข้าถึงเว็บไซต์ที่ไม่เหมาะสมหรือจำกัดเวลาการใช้งานได้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สามารถ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ติดตามการใช้งาน รายงานรายละเอียดเวลาที่ใช้งานอินเทอร์เน็ต รวมถึงเวลาที่ใช้ในแต่ละเว็บไซต์หรือกลุ่มสนทนา ได้แก่ </a:t>
            </a:r>
          </a:p>
          <a:p>
            <a:pPr marL="457200" lvl="1" indent="-190500" rtl="0"/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CyberPatrol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marL="457200" lvl="1" indent="-190500" rtl="0"/>
            <a:r>
              <a:rPr lang="en-US" sz="2400" dirty="0">
                <a:latin typeface="Angsana New" pitchFamily="18" charset="-34"/>
                <a:cs typeface="Angsana New" pitchFamily="18" charset="-34"/>
              </a:rPr>
              <a:t>Pearl Echo</a:t>
            </a:r>
          </a:p>
          <a:p>
            <a:pPr marL="457200" lvl="1" indent="-190500" rtl="0"/>
            <a:r>
              <a:rPr lang="en-US" sz="2400" dirty="0">
                <a:latin typeface="Angsana New" pitchFamily="18" charset="-34"/>
                <a:cs typeface="Angsana New" pitchFamily="18" charset="-34"/>
              </a:rPr>
              <a:t>Norton Online Family</a:t>
            </a:r>
          </a:p>
          <a:p>
            <a:pPr marL="457200" lvl="1" indent="-190500" rtl="0"/>
            <a:r>
              <a:rPr lang="en-US" sz="2400" dirty="0">
                <a:latin typeface="Angsana New" pitchFamily="18" charset="-34"/>
                <a:cs typeface="Angsana New" pitchFamily="18" charset="-34"/>
              </a:rPr>
              <a:t>Net Nanny</a:t>
            </a:r>
          </a:p>
          <a:p>
            <a:pPr marL="457200" lvl="1" indent="-190500" rtl="0"/>
            <a:r>
              <a:rPr lang="en-US" sz="2400" dirty="0">
                <a:latin typeface="Angsana New" pitchFamily="18" charset="-34"/>
                <a:cs typeface="Angsana New" pitchFamily="18" charset="-34"/>
              </a:rPr>
              <a:t>Symantec Web Gateway</a:t>
            </a:r>
          </a:p>
        </p:txBody>
      </p:sp>
      <p:sp>
        <p:nvSpPr>
          <p:cNvPr id="1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16" y="3500438"/>
            <a:ext cx="3544695" cy="225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07596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err="1" smtClean="0">
                <a:latin typeface="Angsana New" pitchFamily="18" charset="-34"/>
                <a:cs typeface="Angsana New" pitchFamily="18" charset="-34"/>
              </a:rPr>
              <a:t>ยูทิ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ลิตีถ่ายโอนไฟล์ (</a:t>
            </a:r>
            <a:r>
              <a:rPr sz="4400" smtClean="0">
                <a:latin typeface="Angsana New" pitchFamily="18" charset="-34"/>
                <a:cs typeface="Angsana New" pitchFamily="18" charset="-34"/>
              </a:rPr>
              <a:t>File Transfer Utilities)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38" y="1752600"/>
            <a:ext cx="9872662" cy="3779520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ใช้ในการคัดลอกไฟล์จากเครื่องแม่ข่ายมายังเครื่องคอมพิวเตอร์ของผู้ใช้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เรียกว่าการ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ดาวน์โหลด </a:t>
            </a:r>
            <a:r>
              <a:rPr sz="2800">
                <a:latin typeface="Angsana New" pitchFamily="18" charset="-34"/>
                <a:cs typeface="Angsana New" pitchFamily="18" charset="-34"/>
              </a:rPr>
              <a:t>(download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คัดลอกไฟล์จากเครื่องผู้ใช้ไปยังเครื่องแม่ข่ายเรียกว่าการอัพโหลด (</a:t>
            </a:r>
            <a:r>
              <a:rPr sz="2800">
                <a:latin typeface="Angsana New" pitchFamily="18" charset="-34"/>
                <a:cs typeface="Angsana New" pitchFamily="18" charset="-34"/>
              </a:rPr>
              <a:t>upload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)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rgbClr val="376092"/>
              </a:buClr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โปรแกรมที่นิยมได้แก่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500" dirty="0" err="1">
                <a:latin typeface="Angsana New" pitchFamily="18" charset="-34"/>
                <a:cs typeface="Angsana New" pitchFamily="18" charset="-34"/>
              </a:rPr>
              <a:t>เอฟ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ทีพี </a:t>
            </a:r>
            <a:r>
              <a:rPr sz="2500">
                <a:latin typeface="Angsana New" pitchFamily="18" charset="-34"/>
                <a:cs typeface="Angsana New" pitchFamily="18" charset="-34"/>
              </a:rPr>
              <a:t>File transfer protocol (FTP) and secure file transfer protocol (SFTP)</a:t>
            </a:r>
          </a:p>
          <a:p>
            <a:pPr lvl="1"/>
            <a:r>
              <a:rPr lang="th-TH" sz="2500" dirty="0">
                <a:latin typeface="Angsana New" pitchFamily="18" charset="-34"/>
                <a:cs typeface="Angsana New" pitchFamily="18" charset="-34"/>
              </a:rPr>
              <a:t>บริการถ่ายโอนไฟล์ผ่านเว็บ </a:t>
            </a:r>
            <a:r>
              <a:rPr sz="2500">
                <a:latin typeface="Angsana New" pitchFamily="18" charset="-34"/>
                <a:cs typeface="Angsana New" pitchFamily="18" charset="-34"/>
              </a:rPr>
              <a:t>Web-based file transfer services</a:t>
            </a:r>
          </a:p>
          <a:p>
            <a:pPr lvl="1"/>
            <a:r>
              <a:rPr lang="th-TH" sz="2500" dirty="0">
                <a:latin typeface="Angsana New" pitchFamily="18" charset="-34"/>
                <a:cs typeface="Angsana New" pitchFamily="18" charset="-34"/>
              </a:rPr>
              <a:t>บิต</a:t>
            </a:r>
            <a:r>
              <a:rPr lang="th-TH" sz="2500" dirty="0" err="1">
                <a:latin typeface="Angsana New" pitchFamily="18" charset="-34"/>
                <a:cs typeface="Angsana New" pitchFamily="18" charset="-34"/>
              </a:rPr>
              <a:t>ทอร์เรนต์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sz="2500">
                <a:latin typeface="Angsana New" pitchFamily="18" charset="-34"/>
                <a:cs typeface="Angsana New" pitchFamily="18" charset="-34"/>
              </a:rPr>
              <a:t>Bit-Torrent</a:t>
            </a:r>
          </a:p>
        </p:txBody>
      </p:sp>
      <p:sp>
        <p:nvSpPr>
          <p:cNvPr id="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41356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168578"/>
            <a:ext cx="10588699" cy="1188720"/>
          </a:xfrm>
        </p:spPr>
        <p:txBody>
          <a:bodyPr>
            <a:no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ชุดโปรแกรมรักษาความปลอดภัยในการใช้อินเทอร์เน็ต</a:t>
            </a:r>
            <a:r>
              <a:rPr sz="440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6071" y="1676400"/>
            <a:ext cx="10304929" cy="1776413"/>
          </a:xfrm>
        </p:spPr>
        <p:txBody>
          <a:bodyPr>
            <a:no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เป็นชุดโปรแกรม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ยูทิ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ลิตีที่ออกแบบมาเพื่อความปลอดภัยและรักษาความส่วนเป็นส่วนตัวในขณะที่ใช้งานอินเทอร์เน็ต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โปรแกรม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เหล่านี้จะควบคุมอี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ขยะ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ป้องกัน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คอมพิวเตอร์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ควบคุม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การใช้งานเว็บไซต์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โปรแกรม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ตัวกรอง และอื่น ๆ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4" y="2643182"/>
            <a:ext cx="4918091" cy="3134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10001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770" y="76200"/>
            <a:ext cx="7359934" cy="1143000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การติดต่อสื่อสาร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09654" y="1531623"/>
            <a:ext cx="7300946" cy="4525963"/>
          </a:xfrm>
        </p:spPr>
        <p:txBody>
          <a:bodyPr>
            <a:noAutofit/>
          </a:bodyPr>
          <a:lstStyle/>
          <a:p>
            <a:pPr lvl="0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กิจกรรมที่ทำบนอินเทอร์เน็ตได้รับความนิยมได้แก่</a:t>
            </a:r>
          </a:p>
          <a:p>
            <a:pPr lvl="1" indent="-284163">
              <a:tabLst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ไปรษณีย์อิเล็กทรอนิกส์ (</a:t>
            </a:r>
            <a:r>
              <a:rPr sz="2800">
                <a:latin typeface="Angsana New" pitchFamily="18" charset="-34"/>
                <a:cs typeface="Angsana New" pitchFamily="18" charset="-34"/>
              </a:rPr>
              <a:t>electronic mail)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หรืออี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sz="2800">
                <a:latin typeface="Angsana New" pitchFamily="18" charset="-34"/>
                <a:cs typeface="Angsana New" pitchFamily="18" charset="-34"/>
                <a:hlinkClick r:id="rId4" action="ppaction://hlinksldjump"/>
              </a:rPr>
              <a:t>E-Mail</a:t>
            </a:r>
            <a:r>
              <a:rPr sz="2800">
                <a:latin typeface="Angsana New" pitchFamily="18" charset="-34"/>
                <a:cs typeface="Angsana New" pitchFamily="18" charset="-34"/>
              </a:rPr>
              <a:t>)</a:t>
            </a:r>
            <a:endParaRPr sz="280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  <a:p>
            <a:pPr lvl="1" indent="-284163">
              <a:tabLst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เป็นการแลกเปลี่ยนข้อความอิเล็กทรอนิกส์ผ่านอินเทอร์เน็ต ส่วนประกอบพื้นฐานที่สำคัญของอี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ได้แก่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1" indent="-284163">
              <a:tabLst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หัวข้อ </a:t>
            </a:r>
          </a:p>
          <a:p>
            <a:pPr lvl="2" indent="-284163">
              <a:tabLst/>
            </a:pPr>
            <a:r>
              <a:rPr lang="th-TH" sz="2900" dirty="0" smtClean="0">
                <a:latin typeface="Angsana New" pitchFamily="18" charset="-34"/>
                <a:cs typeface="Angsana New" pitchFamily="18" charset="-34"/>
              </a:rPr>
              <a:t>รวมถึง</a:t>
            </a:r>
            <a:r>
              <a:rPr lang="th-TH" sz="2900" dirty="0">
                <a:latin typeface="Angsana New" pitchFamily="18" charset="-34"/>
                <a:cs typeface="Angsana New" pitchFamily="18" charset="-34"/>
              </a:rPr>
              <a:t>ที่อยู่,หัวข้อ,และกราฟิก รูปภาพ และสิ่งที่</a:t>
            </a:r>
            <a:r>
              <a:rPr lang="th-TH" sz="2900" dirty="0" smtClean="0">
                <a:latin typeface="Angsana New" pitchFamily="18" charset="-34"/>
                <a:cs typeface="Angsana New" pitchFamily="18" charset="-34"/>
              </a:rPr>
              <a:t>แนบ </a:t>
            </a:r>
          </a:p>
          <a:p>
            <a:pPr lvl="1" indent="-284163">
              <a:tabLst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ข้อความ </a:t>
            </a:r>
          </a:p>
          <a:p>
            <a:pPr lvl="1" indent="-284163">
              <a:tabLst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คำ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ลง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ท้าย </a:t>
            </a:r>
            <a:endParaRPr lang="en-GB" sz="3200" dirty="0"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342900" lvl="1" indent="0">
              <a:buNone/>
            </a:pPr>
            <a:endParaRPr lang="en-GB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lazouharis\Desktop\McGraw Hill Computing Essentials 2013\CE_2013_ArtFiles\ole16821_ch02\ole16821_02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01" y="2071678"/>
            <a:ext cx="4245099" cy="275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len\Documents\McGraw-Hill\OLeary-CE2012\Art-2012\ole16805_ch02\ole16805_0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5000636"/>
            <a:ext cx="3733800" cy="1074855"/>
          </a:xfrm>
          <a:prstGeom prst="rect">
            <a:avLst/>
          </a:prstGeom>
          <a:ln>
            <a:noFill/>
          </a:ln>
          <a:effectLst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18915432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59934" cy="1143000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การติดต่อสื่อสาร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749060"/>
            <a:ext cx="10287000" cy="4525963"/>
          </a:xfrm>
        </p:spPr>
        <p:txBody>
          <a:bodyPr>
            <a:normAutofit/>
          </a:bodyPr>
          <a:lstStyle/>
          <a:p>
            <a:pPr>
              <a:buClr>
                <a:srgbClr val="376092"/>
              </a:buClr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เป็นการแลกเปลี่ยนข้อความอิเล็กทรอนิกส์ผ่านอินเทอร์เน็ต</a:t>
            </a:r>
          </a:p>
          <a:p>
            <a:pPr lvl="1"/>
            <a:r>
              <a:rPr lang="en-GB" sz="2800" dirty="0" smtClean="0">
                <a:latin typeface="Angsana New" pitchFamily="18" charset="-34"/>
                <a:cs typeface="Angsana New" pitchFamily="18" charset="-34"/>
              </a:rPr>
              <a:t>Client-based </a:t>
            </a:r>
            <a:r>
              <a:rPr lang="en-GB" sz="2800" dirty="0">
                <a:latin typeface="Angsana New" pitchFamily="18" charset="-34"/>
                <a:cs typeface="Angsana New" pitchFamily="18" charset="-34"/>
              </a:rPr>
              <a:t>e-mail system</a:t>
            </a:r>
          </a:p>
          <a:p>
            <a:pPr lvl="2"/>
            <a:r>
              <a:rPr lang="en-GB" sz="2400" dirty="0">
                <a:latin typeface="Angsana New" pitchFamily="18" charset="-34"/>
                <a:cs typeface="Angsana New" pitchFamily="18" charset="-34"/>
              </a:rPr>
              <a:t>E-mail client</a:t>
            </a:r>
          </a:p>
          <a:p>
            <a:pPr lvl="1"/>
            <a:r>
              <a:rPr lang="en-GB" sz="2800" dirty="0">
                <a:latin typeface="Angsana New" pitchFamily="18" charset="-34"/>
                <a:cs typeface="Angsana New" pitchFamily="18" charset="-34"/>
              </a:rPr>
              <a:t>Web-based e-mail system</a:t>
            </a:r>
          </a:p>
          <a:p>
            <a:pPr lvl="2"/>
            <a:r>
              <a:rPr lang="en-GB" sz="2400" dirty="0">
                <a:latin typeface="Angsana New" pitchFamily="18" charset="-34"/>
                <a:cs typeface="Angsana New" pitchFamily="18" charset="-34"/>
              </a:rPr>
              <a:t>Webmail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5922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207534" cy="1143000"/>
          </a:xfrm>
        </p:spPr>
        <p:txBody>
          <a:bodyPr>
            <a:normAutofit/>
          </a:bodyPr>
          <a:lstStyle/>
          <a:p>
            <a:r>
              <a:rPr lang="th-TH" sz="4400" dirty="0" err="1" smtClean="0">
                <a:latin typeface="Angsana New" pitchFamily="18" charset="-34"/>
                <a:cs typeface="Angsana New" pitchFamily="18" charset="-34"/>
              </a:rPr>
              <a:t>สแปมเมล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sz="4400" smtClean="0">
                <a:latin typeface="Angsana New" pitchFamily="18" charset="-34"/>
                <a:cs typeface="Angsana New" pitchFamily="18" charset="-34"/>
              </a:rPr>
              <a:t>Spam mail)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9067832" cy="4393883"/>
          </a:xfrm>
        </p:spPr>
        <p:txBody>
          <a:bodyPr>
            <a:normAutofit/>
          </a:bodyPr>
          <a:lstStyle/>
          <a:p>
            <a:pPr>
              <a:buClr>
                <a:srgbClr val="376092"/>
              </a:buClr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เป็นขยะหรืออี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ที่ไม่ต้องการ ซึ่งรบกวนการทำงานและบางครั้งก็ไม่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ปลอดภัย</a:t>
            </a:r>
          </a:p>
          <a:p>
            <a:pPr>
              <a:buClr>
                <a:srgbClr val="376092"/>
              </a:buClr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บางครั้งก็มี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คอมพิวเตอร์แฝงตัวมากับอี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และอาจทำให้ข้อมูลหรือเครื่องคอมพิวเตอร์เสียหายได้ </a:t>
            </a:r>
          </a:p>
          <a:p>
            <a:pPr lvl="1">
              <a:buClr>
                <a:srgbClr val="376092"/>
              </a:buClr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โปรแกรมสำหรับตรวจหาและกำจัดอี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ขยะเรียกว่า </a:t>
            </a:r>
            <a:r>
              <a:rPr sz="2800" b="1">
                <a:latin typeface="Angsana New" pitchFamily="18" charset="-34"/>
                <a:cs typeface="Angsana New" pitchFamily="18" charset="-34"/>
              </a:rPr>
              <a:t>spam blocker</a:t>
            </a:r>
            <a:r>
              <a:rPr sz="28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sz="2800" b="1">
                <a:latin typeface="Angsana New" pitchFamily="18" charset="-34"/>
                <a:cs typeface="Angsana New" pitchFamily="18" charset="-34"/>
              </a:rPr>
              <a:t>spam</a:t>
            </a:r>
            <a:r>
              <a:rPr sz="2800">
                <a:latin typeface="Angsana New" pitchFamily="18" charset="-34"/>
                <a:cs typeface="Angsana New" pitchFamily="18" charset="-34"/>
              </a:rPr>
              <a:t> </a:t>
            </a:r>
            <a:r>
              <a:rPr sz="2800" b="1" smtClean="0">
                <a:latin typeface="Angsana New" pitchFamily="18" charset="-34"/>
                <a:cs typeface="Angsana New" pitchFamily="18" charset="-34"/>
              </a:rPr>
              <a:t>filter</a:t>
            </a:r>
            <a:endParaRPr lang="en-GB" sz="2800" dirty="0">
              <a:latin typeface="Angsana New" pitchFamily="18" charset="-34"/>
              <a:cs typeface="Angsana New" pitchFamily="18" charset="-34"/>
            </a:endParaRPr>
          </a:p>
          <a:p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57265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วัตถุประสงค์การเรียนรู้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103" y="1500174"/>
            <a:ext cx="9835697" cy="4885561"/>
          </a:xfrm>
        </p:spPr>
        <p:txBody>
          <a:bodyPr>
            <a:noAutofit/>
          </a:bodyPr>
          <a:lstStyle/>
          <a:p>
            <a:pPr lvl="0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อภิปรายเกี่ยวกับต้นกำเนิดของอินเทอร์เน็ตและเว็บ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อธิบายการเข้าถึงเว็บโดยผ่านผู้ให้บริการอินเทอร์เน็ตและ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เว็บเบราว์เซอร์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ได้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อภิปรายเกี่ยวกับการสื่อสารอินเทอร์เน็ต ไปรษณีย์อิเล็กทรอนิกส์ โปรแกรม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อินสแตนท์เมสเซจจิง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โซเชียล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เน็ตเวิร์ค บล็อก (</a:t>
            </a:r>
            <a:r>
              <a:rPr sz="2800">
                <a:latin typeface="Angsana New" pitchFamily="18" charset="-34"/>
                <a:cs typeface="Angsana New" pitchFamily="18" charset="-34"/>
              </a:rPr>
              <a:t>blog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ไมโค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รบล็อก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sz="2800">
                <a:latin typeface="Angsana New" pitchFamily="18" charset="-34"/>
                <a:cs typeface="Angsana New" pitchFamily="18" charset="-34"/>
              </a:rPr>
              <a:t>(microblog)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และวิกิ </a:t>
            </a:r>
            <a:r>
              <a:rPr sz="2800">
                <a:latin typeface="Angsana New" pitchFamily="18" charset="-34"/>
                <a:cs typeface="Angsana New" pitchFamily="18" charset="-34"/>
              </a:rPr>
              <a:t>(wiki)</a:t>
            </a:r>
          </a:p>
          <a:p>
            <a:pPr lvl="0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อธิบายเครื่องมือที่ใช้ในการค้นหา รวมถึง โปรแกรมค้นหา โปรแกรมเมตา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เสิร์ช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และโปรแกรมค้นหาเฉพาะทาง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ประเมินความถูกต้องของข้อมูลที่นำเสนอบนเว็บ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อภิปรายเกี่ยวกับการพาณิชย์อิเล็กทรอนิกส์ แบบ </a:t>
            </a:r>
            <a:r>
              <a:rPr sz="2800">
                <a:latin typeface="Angsana New" pitchFamily="18" charset="-34"/>
                <a:cs typeface="Angsana New" pitchFamily="18" charset="-34"/>
              </a:rPr>
              <a:t>B2C C2C B2B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และการชำระเงินได้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อธิบายเกี่ยวกับเว็บอรรถประโยชน์ เช่น การพัฒนาการใช้งานในระบบเว็บ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เอฟ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ทีพี ปลั๊กอิน ตัวกรอง และ การรักษาความปลอดภัยบนอินเทอร์เน็ต</a:t>
            </a:r>
            <a:r>
              <a:rPr sz="280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249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ngsana New" pitchFamily="18" charset="-34"/>
                <a:cs typeface="Angsana New" pitchFamily="18" charset="-34"/>
              </a:rPr>
              <a:t>Messaging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7872413" cy="4393883"/>
          </a:xfrm>
        </p:spPr>
        <p:txBody>
          <a:bodyPr>
            <a:normAutofit fontScale="92500" lnSpcReduction="20000"/>
          </a:bodyPr>
          <a:lstStyle/>
          <a:p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ข้อความที่ใช้ส่ง</a:t>
            </a:r>
            <a:r>
              <a:rPr sz="3500" b="1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sz="3500" b="1">
                <a:latin typeface="Angsana New" pitchFamily="18" charset="-34"/>
                <a:cs typeface="Angsana New" pitchFamily="18" charset="-34"/>
              </a:rPr>
              <a:t>/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ส่งข้อความ</a:t>
            </a:r>
            <a:endParaRPr sz="3500" b="1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sz="30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บริการส่งข้อความสั้น </a:t>
            </a:r>
            <a:r>
              <a:rPr sz="300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SMS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sz="300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ข้อความอิเล็กทรอนิกส์</a:t>
            </a:r>
            <a:endParaRPr lang="en-US" sz="2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500" b="1" dirty="0">
                <a:latin typeface="Angsana New" pitchFamily="18" charset="-34"/>
                <a:cs typeface="Angsana New" pitchFamily="18" charset="-34"/>
              </a:rPr>
              <a:t>โปรแกรม</a:t>
            </a:r>
            <a:r>
              <a:rPr lang="th-TH" sz="3500" b="1" dirty="0" err="1">
                <a:latin typeface="Angsana New" pitchFamily="18" charset="-34"/>
                <a:cs typeface="Angsana New" pitchFamily="18" charset="-34"/>
              </a:rPr>
              <a:t>อินสแตนท์เมสเซจจิง</a:t>
            </a:r>
            <a:r>
              <a:rPr lang="th-TH" sz="3500" b="1" dirty="0">
                <a:latin typeface="Angsana New" pitchFamily="18" charset="-34"/>
                <a:cs typeface="Angsana New" pitchFamily="18" charset="-34"/>
              </a:rPr>
              <a:t> </a:t>
            </a:r>
            <a:endParaRPr sz="3500" b="1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000" dirty="0">
                <a:latin typeface="Angsana New" pitchFamily="18" charset="-34"/>
                <a:cs typeface="Angsana New" pitchFamily="18" charset="-34"/>
              </a:rPr>
              <a:t>เป็นโปรแกรมที่ทำให้ผู้ใช้สามารถสื่อสารกันได้แบบทันทีทันใด </a:t>
            </a:r>
            <a:endParaRPr sz="300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ให้บริการ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ด้านการการติดต่อสื่อสาร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โดยส่งข้อมูลหา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กันระหว่างคนสองคนหรือ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หลาย ๆ คน</a:t>
            </a:r>
            <a:endParaRPr sz="3000" smtClean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โปรแกรม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ส่วนใหญ่มีคุณสมบัติการประชุมทางวิดีโอไฟล์ร่วมกันและความช่วยเหลือระยะไกล</a:t>
            </a:r>
            <a:endParaRPr lang="en-US" sz="2600" dirty="0" smtClean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en-US" sz="2600" dirty="0" err="1" smtClean="0">
                <a:latin typeface="Angsana New" pitchFamily="18" charset="-34"/>
                <a:cs typeface="Angsana New" pitchFamily="18" charset="-34"/>
              </a:rPr>
              <a:t>Facebook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Chat</a:t>
            </a:r>
          </a:p>
          <a:p>
            <a:pPr lvl="2"/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Google Talk</a:t>
            </a:r>
            <a:endParaRPr lang="en-US" sz="26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72566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err="1" smtClean="0">
                <a:latin typeface="Angsana New" pitchFamily="18" charset="-34"/>
                <a:cs typeface="Angsana New" pitchFamily="18" charset="-34"/>
              </a:rPr>
              <a:t>โซเชียล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เน็ตเวิร์ค (</a:t>
            </a:r>
            <a:r>
              <a:rPr sz="4400" smtClean="0">
                <a:latin typeface="Angsana New" pitchFamily="18" charset="-34"/>
                <a:cs typeface="Angsana New" pitchFamily="18" charset="-34"/>
              </a:rPr>
              <a:t>social network) 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166" y="1400196"/>
            <a:ext cx="10197436" cy="5029200"/>
          </a:xfrm>
        </p:spPr>
        <p:txBody>
          <a:bodyPr>
            <a:no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ชุมชนออนไลน์ที่เชื่อมโยงผู้คนไว้ด้วยกัน ช่วยให้คุณสามารถหาเพื่อนบนโลกอินเทอร์เน็ตซึ่งมีความสนใจในเรื่อง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เดียวกัน  เครือข่าย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สังคมที่เป็นที่นิยมได้แก่</a:t>
            </a:r>
          </a:p>
          <a:p>
            <a:pPr lvl="1"/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Facebook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Facebook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Profiles</a:t>
            </a:r>
          </a:p>
          <a:p>
            <a:pPr lvl="2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Facebook Pages</a:t>
            </a:r>
          </a:p>
          <a:p>
            <a:pPr lvl="2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Facebook groups</a:t>
            </a:r>
          </a:p>
          <a:p>
            <a:pPr lvl="1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Google+</a:t>
            </a:r>
          </a:p>
          <a:p>
            <a:pPr lvl="2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Circles</a:t>
            </a:r>
          </a:p>
          <a:p>
            <a:pPr lvl="2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Hangouts</a:t>
            </a:r>
          </a:p>
          <a:p>
            <a:pPr lvl="2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Sparks</a:t>
            </a:r>
          </a:p>
          <a:p>
            <a:pPr lvl="1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LinkedIn</a:t>
            </a:r>
          </a:p>
          <a:p>
            <a:pPr lvl="2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Business-oriented</a:t>
            </a:r>
          </a:p>
          <a:p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383" y="2438400"/>
            <a:ext cx="4126901" cy="292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01955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lazouharis\Desktop\McGraw Hill Computing Essentials 2013\CE_2013_ArtFiles\ole16821_ch02\ole16821_un0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40" y="3786190"/>
            <a:ext cx="3294896" cy="26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5871"/>
            <a:ext cx="7929950" cy="118872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 New" pitchFamily="18" charset="-34"/>
                <a:cs typeface="Angsana New" pitchFamily="18" charset="-34"/>
              </a:rPr>
              <a:t>บล็อก ไมโค</a:t>
            </a:r>
            <a:r>
              <a:rPr lang="th-TH" sz="4400" dirty="0" err="1">
                <a:latin typeface="Angsana New" pitchFamily="18" charset="-34"/>
                <a:cs typeface="Angsana New" pitchFamily="18" charset="-34"/>
              </a:rPr>
              <a:t>รบล็อก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Blogs, </a:t>
            </a:r>
            <a:r>
              <a:rPr lang="en-US" sz="4400" dirty="0" err="1" smtClean="0">
                <a:latin typeface="Angsana New" pitchFamily="18" charset="-34"/>
                <a:cs typeface="Angsana New" pitchFamily="18" charset="-34"/>
              </a:rPr>
              <a:t>Microblogs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0" y="1532300"/>
            <a:ext cx="4214810" cy="31047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เป็นเครื่องมือที่ใช้สร้างเว็บส่วนตัวเพื่อติดต่อกับเพื่อนและครอบครัว สามารถ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โพสต์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ข้อความบอกเล่าเรื่องราวที่ประทับใจ ให้ผู้อื่นได้เห็น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89333" y="1532300"/>
            <a:ext cx="4425950" cy="22777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ออกแบบมาเพื่อให้สามารถติดตามความเคลื่อนไหวในกลุ่มเพื่อนหรือผู้ที่มีความสนใจร่วมกัน เขียนในรูปแบบข้อความสั้น ๆ อาจเป็นการถามและบอกสถานะสั้น เช่น </a:t>
            </a:r>
            <a:endParaRPr sz="28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ตอนนี้คุณกำลังทำอะไรอยู่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58" y="3798215"/>
            <a:ext cx="2963031" cy="22388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7" name="สี่เหลี่ยมผืนผ้า 6"/>
          <p:cNvSpPr/>
          <p:nvPr/>
        </p:nvSpPr>
        <p:spPr>
          <a:xfrm>
            <a:off x="5667372" y="3643314"/>
            <a:ext cx="2500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ไมโค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รบล็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อกที่เป็นที่รู้จักกันดีคือ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twitter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ซึ่งให้เขียนข้อความได้ครั้งละไม่เกิน 140 ตัวอักษร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43223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Angsana New" pitchFamily="18" charset="-34"/>
                <a:cs typeface="Angsana New" pitchFamily="18" charset="-34"/>
              </a:rPr>
              <a:t>เว็บ</a:t>
            </a:r>
            <a:r>
              <a:rPr lang="th-TH" sz="4400" dirty="0" err="1">
                <a:latin typeface="Angsana New" pitchFamily="18" charset="-34"/>
                <a:cs typeface="Angsana New" pitchFamily="18" charset="-34"/>
              </a:rPr>
              <a:t>คาสท์</a:t>
            </a:r>
            <a:r>
              <a:rPr sz="44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Webcasts), </a:t>
            </a:r>
            <a:r>
              <a:rPr lang="th-TH" sz="4400" dirty="0" err="1" smtClean="0">
                <a:latin typeface="Angsana New" pitchFamily="18" charset="-34"/>
                <a:cs typeface="Angsana New" pitchFamily="18" charset="-34"/>
              </a:rPr>
              <a:t>พ็</a:t>
            </a:r>
            <a:r>
              <a:rPr lang="th-TH" sz="4400" dirty="0" err="1">
                <a:latin typeface="Angsana New" pitchFamily="18" charset="-34"/>
                <a:cs typeface="Angsana New" pitchFamily="18" charset="-34"/>
              </a:rPr>
              <a:t>อดท์คาสท์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sz="440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Podcasts), 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วิกิ</a:t>
            </a:r>
            <a:r>
              <a:rPr sz="4400">
                <a:latin typeface="Angsana New" pitchFamily="18" charset="-34"/>
                <a:cs typeface="Angsana New" pitchFamily="18" charset="-34"/>
              </a:rPr>
              <a:t> (wiki) 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0532" y="1699510"/>
            <a:ext cx="3661068" cy="45227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เว็บ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คาสท์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–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เทคโนโลยี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สตรีม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สำหรับการออกอากาศสดในรูปแบบของเสียงและวิดีโอ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พ็อดท์คาสท์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ไฟล์เสียงและวิดีโอที่สามารถดาวน์โหลดไปยังคอมพิวเตอร์หรือ เครื่องเล่น อื่น ๆ  เช่น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แท็บเล็ต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สมาร์ทโฟน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01218" y="1746885"/>
            <a:ext cx="4445465" cy="18097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วิกิ</a:t>
            </a:r>
            <a:r>
              <a:rPr sz="3200" smtClean="0">
                <a:latin typeface="Angsana New" pitchFamily="18" charset="-34"/>
                <a:cs typeface="Angsana New" pitchFamily="18" charset="-34"/>
              </a:rPr>
              <a:t> -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เป็นรูปแบบเว็บไซต์ที่ผู้เข้าชมสามารถมีส่วนร่วมในการกรอกข้อมูล หรือเพิ่ม และแก้ไขข้อมูล เหมือนกับการเขียนบทความร่วมกัน</a:t>
            </a:r>
            <a:endParaRPr sz="3200" smtClean="0">
              <a:latin typeface="Angsana New" pitchFamily="18" charset="-34"/>
              <a:cs typeface="Angsana New" pitchFamily="18" charset="-34"/>
            </a:endParaRPr>
          </a:p>
          <a:p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980930"/>
            <a:ext cx="3091155" cy="2241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59021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เครื่องมือที่ใช้ในการค้นหา (</a:t>
            </a:r>
            <a:r>
              <a:rPr lang="en-GB" sz="4400" dirty="0" smtClean="0">
                <a:latin typeface="Angsana New" pitchFamily="18" charset="-34"/>
                <a:cs typeface="Angsana New" pitchFamily="18" charset="-34"/>
              </a:rPr>
              <a:t>Search Tools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บริการค้นหา</a:t>
            </a:r>
            <a:endParaRPr lang="en-GB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โปรแกรมค้นหาเฉพาะทาง</a:t>
            </a:r>
            <a:endParaRPr lang="en-GB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สไปเดอร์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spider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GB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โปรแกรมการค้นหา</a:t>
            </a:r>
            <a:endParaRPr lang="en-GB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การประเมินผลเนื้อหา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อำนาจหน้าที่ ขอบเขตของเนื้อหาที่ค้นหา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ความถูกต้องของเนื้อหา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จุดมุ่งหมาย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ความเป็นปัจจุบัน</a:t>
            </a:r>
            <a:endParaRPr sz="280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26" y="2028629"/>
            <a:ext cx="1838582" cy="140037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33800"/>
            <a:ext cx="2353004" cy="1724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06955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การพาณิชย์อิเล็กทรอนิกส์ (</a:t>
            </a:r>
            <a:r>
              <a:rPr sz="4400" smtClean="0">
                <a:latin typeface="Angsana New" pitchFamily="18" charset="-34"/>
                <a:cs typeface="Angsana New" pitchFamily="18" charset="-34"/>
              </a:rPr>
              <a:t>electronic commerce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sz="44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99194"/>
            <a:ext cx="9508175" cy="430893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การพาณิชย์อิเล็กทรอนิกส์ หรือเรียกว่า อีค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อมเมิร์ซ (</a:t>
            </a:r>
            <a:r>
              <a:rPr sz="3200" b="1">
                <a:latin typeface="Angsana New" pitchFamily="18" charset="-34"/>
                <a:cs typeface="Angsana New" pitchFamily="18" charset="-34"/>
              </a:rPr>
              <a:t>e-commerce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เป็นการซื้อขายสินค้าบนอินเทอร์เน็ต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พาณิชย์อิเล็กทรอนิกส์มีอยู่ </a:t>
            </a:r>
            <a:r>
              <a:rPr sz="320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ประเภท ได้แก่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GB" sz="2800" dirty="0">
                <a:latin typeface="Angsana New" pitchFamily="18" charset="-34"/>
                <a:cs typeface="Angsana New" pitchFamily="18" charset="-34"/>
                <a:hlinkClick r:id="rId4" action="ppaction://hlinksldjump"/>
              </a:rPr>
              <a:t>Business-to-consumer </a:t>
            </a:r>
            <a:r>
              <a:rPr lang="en-GB" sz="2800" dirty="0">
                <a:latin typeface="Angsana New" pitchFamily="18" charset="-34"/>
                <a:cs typeface="Angsana New" pitchFamily="18" charset="-34"/>
                <a:hlinkClick r:id="rId5" action="ppaction://hlinksldjump"/>
              </a:rPr>
              <a:t>(B2C)</a:t>
            </a:r>
          </a:p>
          <a:p>
            <a:pPr lvl="1"/>
            <a:r>
              <a:rPr lang="en-GB" sz="2800" dirty="0" smtClean="0">
                <a:latin typeface="Angsana New" pitchFamily="18" charset="-34"/>
                <a:cs typeface="Angsana New" pitchFamily="18" charset="-34"/>
                <a:hlinkClick r:id="rId6" action="ppaction://hlinksldjump"/>
              </a:rPr>
              <a:t>Consumer-to consumer </a:t>
            </a:r>
            <a:r>
              <a:rPr lang="en-GB" sz="2800" dirty="0" smtClean="0">
                <a:latin typeface="Angsana New" pitchFamily="18" charset="-34"/>
                <a:cs typeface="Angsana New" pitchFamily="18" charset="-34"/>
              </a:rPr>
              <a:t>(C2C)</a:t>
            </a:r>
          </a:p>
          <a:p>
            <a:pPr lvl="1"/>
            <a:r>
              <a:rPr lang="en-GB" sz="2800" dirty="0" smtClean="0">
                <a:latin typeface="Angsana New" pitchFamily="18" charset="-34"/>
                <a:cs typeface="Angsana New" pitchFamily="18" charset="-34"/>
                <a:hlinkClick r:id="rId5" action="ppaction://hlinksldjump"/>
              </a:rPr>
              <a:t>Business-to-business</a:t>
            </a:r>
            <a:r>
              <a:rPr lang="en-GB" sz="2800" dirty="0" smtClean="0">
                <a:latin typeface="Angsana New" pitchFamily="18" charset="-34"/>
                <a:cs typeface="Angsana New" pitchFamily="18" charset="-34"/>
              </a:rPr>
              <a:t> (B2B)</a:t>
            </a:r>
          </a:p>
          <a:p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78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 action="ppaction://hlinksldjump"/>
              </a:rPr>
              <a:t>Return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12032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633" y="38100"/>
            <a:ext cx="7337567" cy="1143000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ngsana New" pitchFamily="18" charset="-34"/>
                <a:cs typeface="Angsana New" pitchFamily="18" charset="-34"/>
              </a:rPr>
              <a:t>Business to Consumer (B2C)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612" y="1670273"/>
            <a:ext cx="9508175" cy="4308938"/>
          </a:xfrm>
        </p:spPr>
        <p:txBody>
          <a:bodyPr>
            <a:normAutofit/>
          </a:bodyPr>
          <a:lstStyle/>
          <a:p>
            <a:pPr lvl="0"/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เป็นประเภทของการพาณิชย์อิเล็กทรอนิกส์ที่เติมโตอย่างรวดเร็วที่สุด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ตัวอย่างการประยุกต์ใช้พาณิชย์อิเล็กทรอนิกส์แบบ </a:t>
            </a:r>
            <a:r>
              <a:rPr sz="3200">
                <a:latin typeface="Angsana New" pitchFamily="18" charset="-34"/>
                <a:cs typeface="Angsana New" pitchFamily="18" charset="-34"/>
              </a:rPr>
              <a:t>B2C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ได้แก่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ธนาคาร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ออนไลน์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ลงทุนหุ้นออนไลน์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ซื้อขายสินค้าออนไลน์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4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09974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532" y="0"/>
            <a:ext cx="6859668" cy="1143000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ngsana New" pitchFamily="18" charset="-34"/>
                <a:cs typeface="Angsana New" pitchFamily="18" charset="-34"/>
              </a:rPr>
              <a:t>Consumer to Consumer 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GB" sz="4400" dirty="0" smtClean="0">
                <a:latin typeface="Angsana New" pitchFamily="18" charset="-34"/>
                <a:cs typeface="Angsana New" pitchFamily="18" charset="-34"/>
              </a:rPr>
              <a:t>C2C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532" y="1650220"/>
            <a:ext cx="9508175" cy="4308938"/>
          </a:xfrm>
        </p:spPr>
        <p:txBody>
          <a:bodyPr>
            <a:normAutofit/>
          </a:bodyPr>
          <a:lstStyle/>
          <a:p>
            <a:pPr lvl="0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พาณิชย์อิเล็กทรอนิกส์แบบ </a:t>
            </a:r>
            <a:r>
              <a:rPr sz="3200">
                <a:latin typeface="Angsana New" pitchFamily="18" charset="-34"/>
                <a:cs typeface="Angsana New" pitchFamily="18" charset="-34"/>
              </a:rPr>
              <a:t>C2C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ที่ได้รับความนิยมมาก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ที่สุด คือ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การประมูลสินค้า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เว็บประมูลแบ่งออกเป็น </a:t>
            </a:r>
            <a:r>
              <a:rPr sz="320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ประเภท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ได้แก่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เว็บไซต์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บริษัทรับประมูล (</a:t>
            </a:r>
            <a:r>
              <a:rPr sz="2800">
                <a:latin typeface="Angsana New" pitchFamily="18" charset="-34"/>
                <a:cs typeface="Angsana New" pitchFamily="18" charset="-34"/>
              </a:rPr>
              <a:t>auction house sites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เว็บไซต์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การประมูลระหว่างบุคคล (</a:t>
            </a:r>
            <a:r>
              <a:rPr sz="2800">
                <a:latin typeface="Angsana New" pitchFamily="18" charset="-34"/>
                <a:cs typeface="Angsana New" pitchFamily="18" charset="-34"/>
              </a:rPr>
              <a:t>person-person auction sites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sz="28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68" y="3819936"/>
            <a:ext cx="3664070" cy="1940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40361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Business to Business B2B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509" y="1623523"/>
            <a:ext cx="9508175" cy="4308938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เกี่ยวข้องกับการขายสินค้าและบริการระหว่างธุรกิจ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ด้วยกัน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ความสัมพันธ์ระหว่างบริษัทผู้ผลิตกับผู้จัดหา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วัตถุดิบ</a:t>
            </a:r>
          </a:p>
          <a:p>
            <a:pPr>
              <a:buNone/>
            </a:pP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80287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ความปลอดภัย (</a:t>
            </a:r>
            <a:r>
              <a:rPr lang="en-GB" sz="4400" dirty="0" smtClean="0">
                <a:latin typeface="Angsana New" pitchFamily="18" charset="-34"/>
                <a:cs typeface="Angsana New" pitchFamily="18" charset="-34"/>
              </a:rPr>
              <a:t>Security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GB" sz="4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113" y="1600200"/>
            <a:ext cx="10146051" cy="2743200"/>
          </a:xfrm>
        </p:spPr>
        <p:txBody>
          <a:bodyPr>
            <a:no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สิ่งสำคัญสำหรับธุรกิจอี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คอมเมิร์ซ คือ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การพัฒนาความรวดเร็ว ความปลอดภัย และความน่าเชื่อถือของวิธีการชำระเงิน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ตัวเลือก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ในการชำระเงินขั้นพื้นฐาน ได้แก่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900" dirty="0" smtClean="0">
                <a:latin typeface="Angsana New" pitchFamily="18" charset="-34"/>
                <a:cs typeface="Angsana New" pitchFamily="18" charset="-34"/>
              </a:rPr>
              <a:t>เช็ค </a:t>
            </a:r>
          </a:p>
          <a:p>
            <a:pPr lvl="1"/>
            <a:r>
              <a:rPr lang="th-TH" sz="2900" dirty="0" smtClean="0">
                <a:latin typeface="Angsana New" pitchFamily="18" charset="-34"/>
                <a:cs typeface="Angsana New" pitchFamily="18" charset="-34"/>
              </a:rPr>
              <a:t>บัตรเครดิต</a:t>
            </a:r>
          </a:p>
          <a:p>
            <a:pPr lvl="1"/>
            <a:r>
              <a:rPr lang="th-TH" sz="2900" dirty="0" smtClean="0">
                <a:latin typeface="Angsana New" pitchFamily="18" charset="-34"/>
                <a:cs typeface="Angsana New" pitchFamily="18" charset="-34"/>
              </a:rPr>
              <a:t>เงิน</a:t>
            </a:r>
            <a:r>
              <a:rPr lang="th-TH" sz="2900" dirty="0">
                <a:latin typeface="Angsana New" pitchFamily="18" charset="-34"/>
                <a:cs typeface="Angsana New" pitchFamily="18" charset="-34"/>
              </a:rPr>
              <a:t>สดอิเล็กทรอนิกส์</a:t>
            </a:r>
            <a:endParaRPr sz="2900">
              <a:latin typeface="Angsana New" pitchFamily="18" charset="-34"/>
              <a:cs typeface="Angsana New" pitchFamily="18" charset="-34"/>
            </a:endParaRPr>
          </a:p>
          <a:p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495800"/>
            <a:ext cx="3091364" cy="1687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60" y="3143248"/>
            <a:ext cx="4159198" cy="309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48735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บทนำ</a:t>
            </a:r>
            <a:endParaRPr sz="40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923929" cy="4308938"/>
          </a:xfrm>
        </p:spPr>
        <p:txBody>
          <a:bodyPr>
            <a:normAutofit/>
          </a:bodyPr>
          <a:lstStyle/>
          <a:p>
            <a:pPr marL="204788" indent="-204788">
              <a:tabLst>
                <a:tab pos="266700" algn="l"/>
              </a:tabLst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อินเทอร์เน็ตเปรียบเสมือนทางด่วนที่เชื่อมการติดต่อของบุคคลนับล้านคน หรือเชื่อมต่อองค์กรต่าง ๆ เข้า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ด้วยกัน</a:t>
            </a:r>
          </a:p>
          <a:p>
            <a:pPr marL="204788" indent="-204788">
              <a:tabLst>
                <a:tab pos="266700" algn="l"/>
              </a:tabLst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มันเป็นรากฐานของการปฏิวัติสู่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ยุคดิจิทัล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 marL="204788" indent="-204788">
              <a:tabLst>
                <a:tab pos="266700" algn="l"/>
              </a:tabLst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เว็บ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ให้บริการการเข้าถึงแหล่งข้อมูลบนอินเทอร์เน็ตที่ได้กลายเป็นเครื่องมือที่ใช้ใน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ชีวิตประจำวัน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ใช้งานคอมพิวเตอร์ควรจะมีความรู้ความสามารถในการเข้าถึงทรัพยากรที่มีอยู่บนอินเทอร์เน็ตและเว็บ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เข้าถึงแหล่งข้อมูลได้อย่างมี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ประสิทธิภาพ</a:t>
            </a:r>
          </a:p>
          <a:p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63098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len\Documents\McGraw-Hill\OLeary-CE2012\ART\ole16805_ch02\ole16805_0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65" y="3532206"/>
            <a:ext cx="41560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err="1" smtClean="0">
                <a:latin typeface="Angsana New" pitchFamily="18" charset="-34"/>
                <a:cs typeface="Angsana New" pitchFamily="18" charset="-34"/>
              </a:rPr>
              <a:t>คลาวด์คอมพิวติ้ง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Cloud Computing)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00200"/>
            <a:ext cx="7872413" cy="4572000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การประมวลผลแบบกลุ่มเมฆ ใช้อินเทอร์เน็ตและเว็บเทคโนโลยีย้ายกิจกรรมการทำงานต่าง ๆ จากเครื่องคอมพิวเตอร์ของผู้ใช้ไปไว้ในเครื่องคอมพิวเตอร์ที่อยู่บนอินเทอร์เน็ต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ช่วยให้ผู้ใช้งานเป็นอิสระจากการลงทุน การบำรุงรักษาและการจัดเก็บโปรแกรมและข้อมูล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องค์ประกอบพื้นฐานของ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คลาวด์คอมพิวติ้ง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ได้แก่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ไคลเอนต์ หรือผู้ใช้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ผู้ใช้บริการ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อินเทอร์เน็ต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563560"/>
            <a:ext cx="2723276" cy="1822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52109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อาชีพที่เกี่ยวข้องกับ </a:t>
            </a:r>
            <a:r>
              <a:rPr sz="4400" smtClean="0">
                <a:latin typeface="Angsana New" pitchFamily="18" charset="-34"/>
                <a:cs typeface="Angsana New" pitchFamily="18" charset="-34"/>
              </a:rPr>
              <a:t>IT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551" y="1752600"/>
            <a:ext cx="8417101" cy="4308938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เว็บมาสเตอร์ (</a:t>
            </a:r>
            <a:r>
              <a:rPr sz="3200">
                <a:latin typeface="Angsana New" pitchFamily="18" charset="-34"/>
                <a:cs typeface="Angsana New" pitchFamily="18" charset="-34"/>
              </a:rPr>
              <a:t>webmaster)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ผู้พัฒนาและดูแลเว็บไซต์ รวมถึงสำรองข้อมูล ปรับปรุงข้อมูลให้เป็นปัจจุบัน หรือเพิ่มเติมเนื้อหาและบริการใหม่ ๆ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ตรวจสอบ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การจราจรบนเว็บไซต์และหาทางสนับสนุนให้มีผู้มาเยี่ยมชมเว็บไซต์มากขึ้น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ทำงานร่วมกับ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เจ้าหน้าที่การตลาดเพื่อเพิ่มอัตราการเข้าชมเว็บไซต์รวมถึงพัฒนาโปรโมชั่นของเว็บ</a:t>
            </a:r>
            <a:endParaRPr sz="2800">
              <a:latin typeface="Angsana New" pitchFamily="18" charset="-34"/>
              <a:cs typeface="Angsana New" pitchFamily="18" charset="-34"/>
            </a:endParaRPr>
          </a:p>
          <a:p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5" descr="C:\Users\Glen\Documents\McGraw-Hill\OLeary-CE2012\ART\ole16805_ch02\ole16805_cut020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76" y="2285992"/>
            <a:ext cx="2011680" cy="300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31524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941524" cy="1188720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มองไปในอนาคต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60443"/>
            <a:ext cx="5495932" cy="1295400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แผงหน้าปัดรถยนต์ที่มีประสิทธิภาพ มีอุปกรณ์คอมพิวเตอร์เชื่อมต่ออินเทอร์เน็ต</a:t>
            </a:r>
            <a:endParaRPr lang="en-GB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มีฟังก์ชั่นการทำงานที่หลากหลายในรถควบคุมด้วยระบบคอมพิวเตอร์ </a:t>
            </a:r>
          </a:p>
          <a:p>
            <a:pPr lvl="1"/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รับผิดชอบในความปลอดภัยและโดดเด่นด้วยฟังก์ชั่นการวิเคราะห์หาข้อบกพร่อง</a:t>
            </a:r>
          </a:p>
          <a:p>
            <a:pPr lvl="2"/>
            <a:endParaRPr lang="en-GB" sz="2500" dirty="0" smtClean="0">
              <a:latin typeface="Angsana New" pitchFamily="18" charset="-34"/>
              <a:cs typeface="Angsana New" pitchFamily="18" charset="-34"/>
            </a:endParaRPr>
          </a:p>
          <a:p>
            <a:pPr marL="457200" lvl="1" indent="0">
              <a:buNone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22" y="2571744"/>
            <a:ext cx="3859238" cy="2895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19773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1572821" y="0"/>
            <a:ext cx="10588699" cy="1188720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แบบทดสอบปลายเปิด</a:t>
            </a:r>
            <a:endParaRPr lang="en-US" sz="44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idx="1"/>
          </p:nvPr>
        </p:nvSpPr>
        <p:spPr>
          <a:xfrm>
            <a:off x="1572821" y="1752600"/>
            <a:ext cx="9933379" cy="4393883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AutoNum type="arabicPeriod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อภิปรายเกี่ยวกับอินเทอร์เน็ตและเว็บ ต้นกำเนิด อธิบายยุคของการใช้งานของเว็บ และยุคที่ใช้มากที่สุด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AutoNum type="arabicPeriod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อธิบายวิธีการเข้าถึงอินเทอร์เน็ต ผู้ใช้บริการคืออะไร คำจำกัดความ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ของเบราว์เซอร์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และอภิปรายคำว่า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URL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HTML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CSS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JavaScrip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AJAX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appets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Mobile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brosers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Clr>
                <a:schemeClr val="tx1"/>
              </a:buClr>
              <a:buFont typeface="Arial" pitchFamily="34" charset="0"/>
              <a:buAutoNum type="arabicPeriod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เว็บ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ยูทิ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ลิตี คืออะไร อภิปรายเกี่ยวกับ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plug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ins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filters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file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transfer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utilities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และชุดรักษาความปลอดภัยบนอินเทอร์เน็ต</a:t>
            </a:r>
          </a:p>
          <a:p>
            <a:pPr marL="457200" indent="-457200">
              <a:buClr>
                <a:schemeClr val="tx1"/>
              </a:buClr>
              <a:buFont typeface="Arial" pitchFamily="34" charset="0"/>
              <a:buAutoNum type="arabicPeriod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อภิปรายถึงการสื่อสารบนอินเทอร์เน็ต รวมถึงอี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client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based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อี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web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besed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social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networking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microblogs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webcasts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podcasts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wikis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AutoNum type="arabicPeriod"/>
            </a:pP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Describe how to access the Internet.  What are the providers?  Define browsers and discuss URLs, HTML, JavaScript, AJAX, Applets, and mobile browsers.</a:t>
            </a:r>
          </a:p>
          <a:p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en-GB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>
                <a:latin typeface="Angsana New" pitchFamily="18" charset="-34"/>
                <a:cs typeface="Angsana New" pitchFamily="18" charset="-34"/>
              </a:rPr>
              <a:t>What are Web utilities?  Discuss plug-ins, filters, file transfer utilities, and Internet security suites</a:t>
            </a:r>
            <a:endParaRPr lang="en-GB" sz="32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en-GB" sz="32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55283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แบบทดสอบปลายเปิด</a:t>
            </a:r>
            <a:endParaRPr lang="en-US" sz="4400" dirty="0" smtClean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1521311" y="1828800"/>
            <a:ext cx="10213489" cy="4308938"/>
          </a:xfrm>
        </p:spPr>
        <p:txBody>
          <a:bodyPr>
            <a:normAutofit/>
          </a:bodyPr>
          <a:lstStyle/>
          <a:p>
            <a:pPr marL="514350" indent="-514350">
              <a:buClrTx/>
              <a:buAutoNum type="arabicPeriod" startAt="5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อภิปราย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เครื่องมือที่ใช้ในการค้นหา รวมถึงบริการการค้นหา อภิปรายเกี่ยวกับเครื่องมือค้นหาและเครื่องมือค้นหาเฉพาะ อธิบายวิธีการประเมินเนื้อหาของเว็บไซต์</a:t>
            </a:r>
          </a:p>
          <a:p>
            <a:pPr marL="514350" indent="-514350">
              <a:buClrTx/>
              <a:buAutoNum type="arabicPeriod" startAt="5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การพาณิชย์อิเล็กทรอนิกส์มีกี่ชนิด อะไรบ้าง อธิบายแต่ละชนิด</a:t>
            </a:r>
          </a:p>
          <a:p>
            <a:pPr marL="514350" indent="-514350">
              <a:buClrTx/>
              <a:buFont typeface="Arial" pitchFamily="34" charset="0"/>
              <a:buAutoNum type="arabicPeriod" startAt="5"/>
            </a:pP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คลาวด์คอมพิวติ้ง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คืออะไร มีองค์ประกอบพื้นฐานกี่อย่าง อะไรบ้าง อธิบายแต่ละองค์ประกอบ</a:t>
            </a:r>
            <a:endParaRPr lang="en-GB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38509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อินเทอร์เน็ตและเว็บ</a:t>
            </a:r>
            <a:endParaRPr sz="40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16" y="1357298"/>
            <a:ext cx="10447845" cy="5214974"/>
          </a:xfrm>
        </p:spPr>
        <p:txBody>
          <a:bodyPr>
            <a:no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อินเตอร์เน็ตเป็นเครือข่ายที่มีขนาด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ใหญ่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เชื่อมที่เชื่อมโยง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เครื่องคอมพิวเตอร์ทั่วโลกเข้าด้วยกัน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อินเทอร์เน็ตเกิดขึ้น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ในปี ค.ศ.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1969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450850" indent="-177800">
              <a:tabLst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ประเทศสหรัฐอเมริกาเริ่มทำโครงงานพัฒนาเครือข่ายคอมพิวเตอร์สากลที่มีชื่อว่า </a:t>
            </a:r>
            <a:r>
              <a:rPr lang="th-TH" sz="2800" b="1" dirty="0" err="1">
                <a:latin typeface="Angsana New" pitchFamily="18" charset="-34"/>
                <a:cs typeface="Angsana New" pitchFamily="18" charset="-34"/>
              </a:rPr>
              <a:t>อาร์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พา</a:t>
            </a:r>
            <a:r>
              <a:rPr lang="th-TH" sz="2800" b="1" dirty="0" err="1">
                <a:latin typeface="Angsana New" pitchFamily="18" charset="-34"/>
                <a:cs typeface="Angsana New" pitchFamily="18" charset="-34"/>
              </a:rPr>
              <a:t>เน็ต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sz="2800">
                <a:latin typeface="Angsana New" pitchFamily="18" charset="-34"/>
                <a:cs typeface="Angsana New" pitchFamily="18" charset="-34"/>
              </a:rPr>
              <a:t>ARPANET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หรือ เครือข่ายสำนักงานโครงการวิจัยขั้นสูง (</a:t>
            </a:r>
            <a:r>
              <a:rPr sz="2800" b="1">
                <a:latin typeface="Angsana New" pitchFamily="18" charset="-34"/>
                <a:cs typeface="Angsana New" pitchFamily="18" charset="-34"/>
              </a:rPr>
              <a:t>Advanced Research Project Agency Network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273050" indent="-273050">
              <a:tabLst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เว็บ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sz="2800">
                <a:latin typeface="Angsana New" pitchFamily="18" charset="-34"/>
                <a:cs typeface="Angsana New" pitchFamily="18" charset="-34"/>
              </a:rPr>
              <a:t>Web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หรือ เวิลด์ไวด์เว็บ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World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Wide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Web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WWW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เกิดขึ้นในปี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ค.ศ.1991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โดยองค์กรความร่วมมือระหว่างประเทศในทวีปยุโรปเพื่อวิจัยและพัฒนาทางด้านนิวเคลียร์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Center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for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European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Nuclear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Research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: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CERN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ที่ประเทศสวิตเซอร์แลนด์</a:t>
            </a:r>
            <a:r>
              <a:rPr lang="en-GB" sz="28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อินเทอร์เน็ตและเว็บ มีความแตกต่างกัน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450850" indent="-177800">
              <a:tabLst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อินเทอร์เน็ตเป็นลักษณะของเครือข่ายทาง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กายภาพ</a:t>
            </a:r>
          </a:p>
          <a:p>
            <a:pPr marL="450850" indent="-177800">
              <a:tabLst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ว็บจะมีลักษณะเป็นส่วนติดต่อกับผู้ใช้แบบสื่อมัลติมีเดียที่ทำให้เข้าถึงทรัพยากรที่มีอยู่บนอินเทอร์เน็ตได้</a:t>
            </a:r>
            <a:endParaRPr lang="en-GB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53080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การใช้งานอินเทอร์เน็ต</a:t>
            </a:r>
            <a:endParaRPr sz="40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52600" y="1752600"/>
            <a:ext cx="5334000" cy="439388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376092"/>
              </a:buClr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การสื่อสาร</a:t>
            </a:r>
            <a:r>
              <a:rPr lang="en-GB" sz="32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457200" lvl="1" indent="-190500">
              <a:tabLst>
                <a:tab pos="800100" algn="l"/>
              </a:tabLst>
            </a:pPr>
            <a:r>
              <a:rPr lang="th-TH" sz="3000" dirty="0">
                <a:latin typeface="Angsana New" pitchFamily="18" charset="-34"/>
                <a:cs typeface="Angsana New" pitchFamily="18" charset="-34"/>
              </a:rPr>
              <a:t>อี</a:t>
            </a:r>
            <a:r>
              <a:rPr lang="th-TH" sz="3000" dirty="0" err="1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GB" sz="3000" dirty="0" smtClean="0">
                <a:latin typeface="Angsana New" pitchFamily="18" charset="-34"/>
                <a:cs typeface="Angsana New" pitchFamily="18" charset="-34"/>
              </a:rPr>
              <a:t>e-mail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) ภาพ วีดีโอ</a:t>
            </a:r>
            <a:endParaRPr lang="en-GB" sz="3000" dirty="0" smtClean="0">
              <a:latin typeface="Angsana New" pitchFamily="18" charset="-34"/>
              <a:cs typeface="Angsana New" pitchFamily="18" charset="-34"/>
            </a:endParaRPr>
          </a:p>
          <a:p>
            <a:pPr marL="450850" lvl="1" indent="-177800"/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อภิปราย</a:t>
            </a:r>
            <a:r>
              <a:rPr lang="en-GB" sz="30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Clr>
                <a:srgbClr val="376092"/>
              </a:buClr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การเลือกซื้อสินค้า</a:t>
            </a:r>
          </a:p>
          <a:p>
            <a:pPr>
              <a:buClr>
                <a:srgbClr val="376092"/>
              </a:buClr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การค้นหา </a:t>
            </a:r>
          </a:p>
          <a:p>
            <a:pPr marL="450850" lvl="1" indent="-177800"/>
            <a:r>
              <a:rPr lang="th-TH" sz="3000" dirty="0">
                <a:latin typeface="Angsana New" pitchFamily="18" charset="-34"/>
                <a:cs typeface="Angsana New" pitchFamily="18" charset="-34"/>
              </a:rPr>
              <a:t>ห้องสมุดเสมือน </a:t>
            </a:r>
            <a:br>
              <a:rPr lang="th-TH" sz="3000" dirty="0">
                <a:latin typeface="Angsana New" pitchFamily="18" charset="-34"/>
                <a:cs typeface="Angsana New" pitchFamily="18" charset="-34"/>
              </a:rPr>
            </a:br>
            <a:r>
              <a:rPr lang="th-TH" sz="30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GB" sz="3000" dirty="0">
                <a:latin typeface="Angsana New" pitchFamily="18" charset="-34"/>
                <a:cs typeface="Angsana New" pitchFamily="18" charset="-34"/>
              </a:rPr>
              <a:t>Virtual libraries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)</a:t>
            </a:r>
            <a:endParaRPr lang="en-GB" sz="3000" dirty="0"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rgbClr val="376092"/>
              </a:buClr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การศึกษาหรือการเรียนผ่านสื่ออิเล็กทรอนิกส์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   (e-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learning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Clr>
                <a:srgbClr val="376092"/>
              </a:buClr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ความบันเทิง</a:t>
            </a:r>
          </a:p>
          <a:p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3200"/>
            <a:ext cx="3778156" cy="2672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67235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262508"/>
            <a:ext cx="8077200" cy="95191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gsana New" pitchFamily="18" charset="-34"/>
                <a:cs typeface="Angsana New" pitchFamily="18" charset="-34"/>
              </a:rPr>
              <a:t>Making IT Work for You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ความบันเทิงออนไลน์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1571612"/>
            <a:ext cx="7500990" cy="2857520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การเปลี่ยน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ากการดูรายการโทรทัศน์ผ่านเคเบิ้ลหรือผู้ให้บริการผ่านดาวเทียมและหันมาดูรายการออนไลน์ผ่านอินเทอร์เน็ต </a:t>
            </a:r>
            <a:endParaRPr sz="280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เป็นการบริการที่ให้สามารถเข้าถึงแหล่งรวบรวม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วีดีโอโดย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การเรียกเก็บค่าธรรมเนียม คุณสามารถเลือก และดูหลายๆ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วีดีโอ</a:t>
            </a:r>
          </a:p>
          <a:p>
            <a:pPr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ที่ต้องการบริการ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สมัครสมาชิกที่ได้รับความนิยมอยู่มากที่สุดมีอยู่ </a:t>
            </a:r>
            <a:r>
              <a:rPr sz="280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บริการคือ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Netflix, Hulu, Amazon Prime</a:t>
            </a:r>
          </a:p>
          <a:p>
            <a:pPr marL="0" indent="0">
              <a:buNone/>
            </a:pP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54" y="4500570"/>
            <a:ext cx="3044884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0" y="4572008"/>
            <a:ext cx="292837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834" y="1714488"/>
            <a:ext cx="2591244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4539043"/>
            <a:ext cx="3110898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67251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การเข้าถึงอินเทอร์เน็ต</a:t>
            </a:r>
            <a:endParaRPr sz="40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9634574" cy="4308938"/>
          </a:xfrm>
        </p:spPr>
        <p:txBody>
          <a:bodyPr>
            <a:normAutofit/>
          </a:bodyPr>
          <a:lstStyle/>
          <a:p>
            <a:pPr>
              <a:buClr>
                <a:srgbClr val="376092"/>
              </a:buClr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วิธีการพื้นฐานที่ทำให้เข้าถึงอินเทอร์เน็ต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ได้ คือ การ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เชื่อมต่อเครื่องคอมพิวเตอร์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ผ่าน</a:t>
            </a:r>
          </a:p>
          <a:p>
            <a:pPr>
              <a:buClr>
                <a:srgbClr val="376092"/>
              </a:buClr>
              <a:buNone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ผู้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ให้บริการอินเทอร์เน็ต (</a:t>
            </a:r>
            <a:r>
              <a:rPr sz="3200">
                <a:latin typeface="Angsana New" pitchFamily="18" charset="-34"/>
                <a:cs typeface="Angsana New" pitchFamily="18" charset="-34"/>
              </a:rPr>
              <a:t>Internet Service Provide : ISP</a:t>
            </a:r>
            <a:r>
              <a:rPr sz="320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rgbClr val="376092"/>
              </a:buCl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ใน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ปัจจุบันประเทศไทยมีบริการอินเทอร์เน็ตอยู่ 2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ประเภท</a:t>
            </a:r>
          </a:p>
          <a:p>
            <a:pPr lvl="1" indent="-290513">
              <a:tabLst>
                <a:tab pos="171450" algn="l"/>
              </a:tabLst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บริการ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อินเทอร์เน็ต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ผ่านสายโทรศัพท์  สายเคเบิล </a:t>
            </a:r>
          </a:p>
          <a:p>
            <a:pPr lvl="1" indent="-290513">
              <a:tabLst>
                <a:tab pos="171450" algn="l"/>
              </a:tabLst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บริการอินเทอร์เน็ตแบบไร้สาย ตัวอย่างผู้ให้บริการอินเทอร์เน็ตในประเทศไทย ได้แก่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True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CAT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TOT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3BB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AIS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DTAC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62489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err="1" smtClean="0">
                <a:latin typeface="Angsana New" pitchFamily="18" charset="-34"/>
                <a:cs typeface="Angsana New" pitchFamily="18" charset="-34"/>
              </a:rPr>
              <a:t>เบราว์เซอร์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02" y="1571612"/>
            <a:ext cx="7143800" cy="4574871"/>
          </a:xfrm>
        </p:spPr>
        <p:txBody>
          <a:bodyPr>
            <a:no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เป็นโปรแกรมที่ช่วยให้เข้าไปใช้ทรัพยากรต่าง ๆ บนเว็บได้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สามารถท่องจากเว็บไซด์หนึ่งไปยังอีกเว็บไซด์หนึ่งได้โดยง่าย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เว็บบ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ราว์เซอร์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ที่ใช้งานกันมาก ได้แก่</a:t>
            </a:r>
          </a:p>
          <a:p>
            <a:pPr marL="457200" lvl="1" indent="-190500"/>
            <a:r>
              <a:rPr lang="en-GB" sz="2800" dirty="0">
                <a:latin typeface="Angsana New" pitchFamily="18" charset="-34"/>
                <a:cs typeface="Angsana New" pitchFamily="18" charset="-34"/>
              </a:rPr>
              <a:t>Mozilla Firefox</a:t>
            </a:r>
          </a:p>
          <a:p>
            <a:pPr marL="457200" lvl="1" indent="-190500"/>
            <a:r>
              <a:rPr lang="en-GB" sz="2800" dirty="0" smtClean="0">
                <a:latin typeface="Angsana New" pitchFamily="18" charset="-34"/>
                <a:cs typeface="Angsana New" pitchFamily="18" charset="-34"/>
              </a:rPr>
              <a:t>Apple Safari</a:t>
            </a:r>
          </a:p>
          <a:p>
            <a:pPr marL="457200" lvl="1" indent="-190500"/>
            <a:r>
              <a:rPr lang="en-GB" sz="2800" dirty="0" smtClean="0">
                <a:latin typeface="Angsana New" pitchFamily="18" charset="-34"/>
                <a:cs typeface="Angsana New" pitchFamily="18" charset="-34"/>
              </a:rPr>
              <a:t>Microsoft Internet Explorer</a:t>
            </a:r>
          </a:p>
          <a:p>
            <a:pPr marL="457200" lvl="1" indent="-190500"/>
            <a:r>
              <a:rPr lang="en-GB" sz="2800" dirty="0" smtClean="0">
                <a:latin typeface="Angsana New" pitchFamily="18" charset="-34"/>
                <a:cs typeface="Angsana New" pitchFamily="18" charset="-34"/>
              </a:rPr>
              <a:t>Google Chrome</a:t>
            </a: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ที่เบราว์เซอร์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จะเชื่อมต่อไปยังแหล่งทรัพยากรต่างๆ ได้นั้น จะต้องระบุที่อยู่ของทรัพยากร ซึ่งเรียกว่า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ยู</a:t>
            </a:r>
            <a:r>
              <a:rPr lang="th-TH" sz="2800" b="1" dirty="0" err="1">
                <a:latin typeface="Angsana New" pitchFamily="18" charset="-34"/>
                <a:cs typeface="Angsana New" pitchFamily="18" charset="-34"/>
              </a:rPr>
              <a:t>อาร์แอล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sz="2800" b="1">
                <a:latin typeface="Angsana New" pitchFamily="18" charset="-34"/>
                <a:cs typeface="Angsana New" pitchFamily="18" charset="-34"/>
              </a:rPr>
              <a:t>Uniform Resource Locators : URLs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22" y="2214554"/>
            <a:ext cx="3910020" cy="2638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70357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Angsana New" pitchFamily="18" charset="-34"/>
                <a:cs typeface="Angsana New" pitchFamily="18" charset="-34"/>
              </a:rPr>
              <a:t>ยู</a:t>
            </a:r>
            <a:r>
              <a:rPr lang="th-TH" sz="4400" dirty="0" err="1">
                <a:latin typeface="Angsana New" pitchFamily="18" charset="-34"/>
                <a:cs typeface="Angsana New" pitchFamily="18" charset="-34"/>
              </a:rPr>
              <a:t>อาร์</a:t>
            </a:r>
            <a:r>
              <a:rPr lang="th-TH" sz="4400" dirty="0" err="1" smtClean="0">
                <a:latin typeface="Angsana New" pitchFamily="18" charset="-34"/>
                <a:cs typeface="Angsana New" pitchFamily="18" charset="-34"/>
              </a:rPr>
              <a:t>แอล</a:t>
            </a:r>
            <a:r>
              <a:rPr sz="44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sz="4400" smtClean="0">
                <a:latin typeface="Angsana New" pitchFamily="18" charset="-34"/>
                <a:cs typeface="Angsana New" pitchFamily="18" charset="-34"/>
              </a:rPr>
              <a:t>URLs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ngsana New" pitchFamily="18" charset="-34"/>
                <a:cs typeface="Angsana New" pitchFamily="18" charset="-34"/>
              </a:rPr>
              <a:t>Uniform Resource Locator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ประกอบด้วยสองส่วนคือ</a:t>
            </a:r>
            <a:endParaRPr lang="en-GB" sz="2800" dirty="0" smtClean="0">
              <a:latin typeface="Angsana New" pitchFamily="18" charset="-34"/>
              <a:cs typeface="Angsana New" pitchFamily="18" charset="-34"/>
            </a:endParaRPr>
          </a:p>
          <a:p>
            <a:pPr marL="833437" lvl="2" indent="-266700"/>
            <a:r>
              <a:rPr lang="th-TH" sz="2500" dirty="0" err="1" smtClean="0">
                <a:latin typeface="Angsana New" pitchFamily="18" charset="-34"/>
                <a:cs typeface="Angsana New" pitchFamily="18" charset="-34"/>
              </a:rPr>
              <a:t>โพร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โท</a:t>
            </a:r>
            <a:r>
              <a:rPr lang="th-TH" sz="2500" dirty="0" err="1" smtClean="0">
                <a:latin typeface="Angsana New" pitchFamily="18" charset="-34"/>
                <a:cs typeface="Angsana New" pitchFamily="18" charset="-34"/>
              </a:rPr>
              <a:t>คอล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2500" dirty="0" smtClean="0">
                <a:latin typeface="Angsana New" pitchFamily="18" charset="-34"/>
                <a:cs typeface="Angsana New" pitchFamily="18" charset="-34"/>
              </a:rPr>
              <a:t>Protocol</a:t>
            </a:r>
          </a:p>
          <a:p>
            <a:pPr marL="833437" lvl="2" indent="-266700"/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ชื่อโดเมน </a:t>
            </a:r>
            <a:r>
              <a:rPr lang="en-GB" sz="2500" dirty="0" smtClean="0">
                <a:latin typeface="Angsana New" pitchFamily="18" charset="-34"/>
                <a:cs typeface="Angsana New" pitchFamily="18" charset="-34"/>
              </a:rPr>
              <a:t>Domain name</a:t>
            </a:r>
          </a:p>
          <a:p>
            <a:pPr lvl="2"/>
            <a:endParaRPr lang="en-GB" dirty="0">
              <a:latin typeface="Angsana New" pitchFamily="18" charset="-34"/>
              <a:cs typeface="Angsana New" pitchFamily="18" charset="-34"/>
            </a:endParaRPr>
          </a:p>
          <a:p>
            <a:pPr lvl="2"/>
            <a:endParaRPr lang="en-GB" dirty="0" smtClean="0">
              <a:latin typeface="Angsana New" pitchFamily="18" charset="-34"/>
              <a:cs typeface="Angsana New" pitchFamily="18" charset="-34"/>
            </a:endParaRPr>
          </a:p>
          <a:p>
            <a:pPr marL="685800" lvl="2" indent="0">
              <a:buNone/>
            </a:pPr>
            <a:endParaRPr lang="en-GB" dirty="0" smtClean="0">
              <a:latin typeface="Angsana New" pitchFamily="18" charset="-34"/>
              <a:cs typeface="Angsana New" pitchFamily="18" charset="-34"/>
            </a:endParaRPr>
          </a:p>
          <a:p>
            <a:pPr marL="685800" lvl="2" indent="0">
              <a:buNone/>
            </a:pPr>
            <a:endParaRPr lang="en-GB" dirty="0">
              <a:latin typeface="Angsana New" pitchFamily="18" charset="-34"/>
              <a:cs typeface="Angsana New" pitchFamily="18" charset="-34"/>
            </a:endParaRPr>
          </a:p>
          <a:p>
            <a:pPr marL="685800" lvl="2" indent="0">
              <a:buNone/>
            </a:pPr>
            <a:endParaRPr lang="en-GB" dirty="0" smtClean="0">
              <a:latin typeface="Angsana New" pitchFamily="18" charset="-34"/>
              <a:cs typeface="Angsana New" pitchFamily="18" charset="-34"/>
            </a:endParaRPr>
          </a:p>
          <a:p>
            <a:pPr marL="685800" lvl="2" indent="0">
              <a:buNone/>
            </a:pPr>
            <a:endParaRPr lang="en-GB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Clr>
                <a:srgbClr val="376092"/>
              </a:buClr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โดเมนระดับบนสุด </a:t>
            </a:r>
            <a:r>
              <a:rPr lang="en-GB" sz="3200" dirty="0" smtClean="0">
                <a:latin typeface="Angsana New" pitchFamily="18" charset="-34"/>
                <a:cs typeface="Angsana New" pitchFamily="18" charset="-34"/>
              </a:rPr>
              <a:t>Top-level domain (TLD)</a:t>
            </a:r>
          </a:p>
          <a:p>
            <a:pPr lvl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บอกประเภทขององค์กร</a:t>
            </a:r>
            <a:endParaRPr lang="en-GB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5" descr="C:\Users\Glen\Documents\McGraw-Hill\OLeary-CE2012\Art-2012\ole16805_ch02\ole16805_0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4888389" cy="135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Glen\Documents\McGraw-Hill\OLeary-CE2012\Art-2012\ole16805_ch02\ole16805_0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10" y="4014061"/>
            <a:ext cx="2356665" cy="20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7802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E2015Theme">
  <a:themeElements>
    <a:clrScheme name="CE colors 2015">
      <a:dk1>
        <a:sysClr val="windowText" lastClr="000000"/>
      </a:dk1>
      <a:lt1>
        <a:sysClr val="window" lastClr="FFFFFF"/>
      </a:lt1>
      <a:dk2>
        <a:srgbClr val="7A96BE"/>
      </a:dk2>
      <a:lt2>
        <a:srgbClr val="DAD7BE"/>
      </a:lt2>
      <a:accent1>
        <a:srgbClr val="239FC6"/>
      </a:accent1>
      <a:accent2>
        <a:srgbClr val="F79757"/>
      </a:accent2>
      <a:accent3>
        <a:srgbClr val="899F77"/>
      </a:accent3>
      <a:accent4>
        <a:srgbClr val="FFE894"/>
      </a:accent4>
      <a:accent5>
        <a:srgbClr val="B33925"/>
      </a:accent5>
      <a:accent6>
        <a:srgbClr val="5B57A6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2015Theme" id="{B0661E8E-E36E-4532-9CA6-959E3B7E921D}" vid="{606AAE9F-0D9B-43EC-9713-F9A402890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CE2015Theme</Template>
  <TotalTime>19269</TotalTime>
  <Words>4679</Words>
  <Application>Microsoft Macintosh PowerPoint</Application>
  <PresentationFormat>Custom</PresentationFormat>
  <Paragraphs>484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CE2015Theme</vt:lpstr>
      <vt:lpstr>อินเทอร์เน็ต เว็บ และการพาณิชย์อิเล็กทรอนิกส์</vt:lpstr>
      <vt:lpstr>วัตถุประสงค์การเรียนรู้</vt:lpstr>
      <vt:lpstr>บทนำ</vt:lpstr>
      <vt:lpstr>อินเทอร์เน็ตและเว็บ</vt:lpstr>
      <vt:lpstr>การใช้งานอินเทอร์เน็ต</vt:lpstr>
      <vt:lpstr>Making IT Work for You  ความบันเทิงออนไลน์</vt:lpstr>
      <vt:lpstr>การเข้าถึงอินเทอร์เน็ต</vt:lpstr>
      <vt:lpstr>เบราว์เซอร์</vt:lpstr>
      <vt:lpstr>ยูอาร์แอล (URLs)</vt:lpstr>
      <vt:lpstr>HTML and Hyperlinks</vt:lpstr>
      <vt:lpstr>เว็บเพจที่โต้ตอบกับผู้ใช้</vt:lpstr>
      <vt:lpstr>โปรแกรมเว็บยูทิลิตี</vt:lpstr>
      <vt:lpstr>ปลั๊กอิน (Plug-Ins)</vt:lpstr>
      <vt:lpstr>ตัวกรอง</vt:lpstr>
      <vt:lpstr>ยูทิลิตีถ่ายโอนไฟล์ (File Transfer Utilities)</vt:lpstr>
      <vt:lpstr>ชุดโปรแกรมรักษาความปลอดภัยในการใช้อินเทอร์เน็ต </vt:lpstr>
      <vt:lpstr>การติดต่อสื่อสาร</vt:lpstr>
      <vt:lpstr>การติดต่อสื่อสาร</vt:lpstr>
      <vt:lpstr>สแปมเมล (Spam mail)</vt:lpstr>
      <vt:lpstr>Messaging</vt:lpstr>
      <vt:lpstr>โซเชียลเน็ตเวิร์ค (social network) </vt:lpstr>
      <vt:lpstr>บล็อก ไมโครบล็อก (Blogs, Microblogs)</vt:lpstr>
      <vt:lpstr>เว็บคาสท์ (Webcasts), พ็อดท์คาสท์ (Podcasts), วิกิ (wiki) </vt:lpstr>
      <vt:lpstr>เครื่องมือที่ใช้ในการค้นหา (Search Tools)</vt:lpstr>
      <vt:lpstr>การพาณิชย์อิเล็กทรอนิกส์ (electronic commerce)</vt:lpstr>
      <vt:lpstr>Business to Consumer (B2C)</vt:lpstr>
      <vt:lpstr>Consumer to Consumer (C2C)</vt:lpstr>
      <vt:lpstr>Business to Business B2B</vt:lpstr>
      <vt:lpstr>ความปลอดภัย (Security) </vt:lpstr>
      <vt:lpstr>คลาวด์คอมพิวติ้ง (Cloud Computing)</vt:lpstr>
      <vt:lpstr>อาชีพที่เกี่ยวข้องกับ IT</vt:lpstr>
      <vt:lpstr>มองไปในอนาคต</vt:lpstr>
      <vt:lpstr>แบบทดสอบปลายเปิด</vt:lpstr>
      <vt:lpstr>แบบทดสอบปลายเปิด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Internet, the Web, and Electronic Commerce</dc:title>
  <dc:creator>Rachelle</dc:creator>
  <cp:lastModifiedBy>Sasalak Tongkaw</cp:lastModifiedBy>
  <cp:revision>89</cp:revision>
  <cp:lastPrinted>2013-11-25T00:09:14Z</cp:lastPrinted>
  <dcterms:created xsi:type="dcterms:W3CDTF">2012-11-06T01:40:31Z</dcterms:created>
  <dcterms:modified xsi:type="dcterms:W3CDTF">2015-06-02T13:38:51Z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EADCD4E1-B352-4E73-BA65-D89A7F07D63A</vt:lpwstr>
  </property>
  <property fmtid="{D5CDD505-2E9C-101B-9397-08002B2CF9AE}" pid="3" name="ArticulatePath">
    <vt:lpwstr>OLeary_CE_2015_PPT_Ch02</vt:lpwstr>
  </property>
</Properties>
</file>