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autoCompressPictures="0">
  <p:sldMasterIdLst>
    <p:sldMasterId id="2147483660" r:id="rId1"/>
  </p:sldMasterIdLst>
  <p:notesMasterIdLst>
    <p:notesMasterId r:id="rId23"/>
  </p:notesMasterIdLst>
  <p:sldIdLst>
    <p:sldId id="256" r:id="rId2"/>
    <p:sldId id="32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</p:sldIdLst>
  <p:sldSz cx="9144000" cy="5143500" type="screen16x9"/>
  <p:notesSz cx="6858000" cy="9144000"/>
  <p:embeddedFontLst>
    <p:embeddedFont>
      <p:font typeface="Angsana New" pitchFamily="18" charset="-34"/>
      <p:regular r:id="rId24"/>
      <p:bold r:id="rId25"/>
      <p:italic r:id="rId26"/>
      <p:boldItalic r:id="rId27"/>
    </p:embeddedFont>
    <p:embeddedFont>
      <p:font typeface="TH SarabunPSK" charset="-34"/>
      <p:regular r:id="rId28"/>
      <p:bold r:id="rId29"/>
      <p:italic r:id="rId30"/>
      <p:boldItalic r:id="rId31"/>
    </p:embeddedFont>
    <p:embeddedFont>
      <p:font typeface="Poppins" charset="0"/>
      <p:regular r:id="rId32"/>
      <p:bold r:id="rId33"/>
      <p:italic r:id="rId34"/>
      <p:boldItalic r:id="rId35"/>
    </p:embeddedFont>
    <p:embeddedFont>
      <p:font typeface="Poppins Light" charset="0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12824BC-324C-4AFD-9092-7008BE013315}">
  <a:tblStyle styleId="{812824BC-324C-4AFD-9092-7008BE0133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707" autoAdjust="0"/>
  </p:normalViewPr>
  <p:slideViewPr>
    <p:cSldViewPr snapToGrid="0">
      <p:cViewPr varScale="1">
        <p:scale>
          <a:sx n="115" d="100"/>
          <a:sy n="115" d="100"/>
        </p:scale>
        <p:origin x="-72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9" Type="http://schemas.openxmlformats.org/officeDocument/2006/relationships/font" Target="fonts/font1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1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font" Target="fonts/font14.fntdata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font" Target="fonts/font12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874310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1771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000000">
              <a:alpha val="2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501210" y="175873"/>
            <a:ext cx="2451351" cy="2451351"/>
            <a:chOff x="6680825" y="2549350"/>
            <a:chExt cx="1539600" cy="1539600"/>
          </a:xfrm>
        </p:grpSpPr>
        <p:sp>
          <p:nvSpPr>
            <p:cNvPr id="12" name="Google Shape;12;p2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16" name="Google Shape;16;p2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2211600" y="1991850"/>
            <a:ext cx="4720800" cy="1159800"/>
          </a:xfrm>
          <a:prstGeom prst="rect">
            <a:avLst/>
          </a:prstGeom>
          <a:effectLst>
            <a:outerShdw blurRad="857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000000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" name="Google Shape;23;p3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24" name="Google Shape;24;p3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3"/>
          <p:cNvSpPr txBox="1">
            <a:spLocks noGrp="1"/>
          </p:cNvSpPr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569800" y="3188701"/>
            <a:ext cx="400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764825" y="439375"/>
            <a:ext cx="1924500" cy="1924500"/>
            <a:chOff x="6680825" y="2549350"/>
            <a:chExt cx="1539600" cy="1539600"/>
          </a:xfrm>
        </p:grpSpPr>
        <p:sp>
          <p:nvSpPr>
            <p:cNvPr id="31" name="Google Shape;31;p3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7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71" name="Google Shape;71;p7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7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22368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￮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body" idx="2"/>
          </p:nvPr>
        </p:nvSpPr>
        <p:spPr>
          <a:xfrm>
            <a:off x="3440857" y="1958050"/>
            <a:ext cx="22368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￮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80" name="Google Shape;80;p7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7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46083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>
            <a:spLocks noGrp="1"/>
          </p:cNvSpPr>
          <p:nvPr>
            <p:ph type="ctrTitle"/>
          </p:nvPr>
        </p:nvSpPr>
        <p:spPr>
          <a:xfrm>
            <a:off x="1490999" y="1277861"/>
            <a:ext cx="5965520" cy="23381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th-TH" sz="3600" dirty="0" smtClean="0">
                <a:solidFill>
                  <a:schemeClr val="bg1">
                    <a:lumMod val="95000"/>
                  </a:schemeClr>
                </a:solidFill>
                <a:latin typeface="TH SarabunPSK" charset="-34"/>
                <a:cs typeface="TH SarabunPSK" charset="-34"/>
              </a:rPr>
              <a:t>บทที่ </a:t>
            </a:r>
            <a:r>
              <a:rPr lang="th-TH" sz="3600" dirty="0" smtClean="0">
                <a:solidFill>
                  <a:schemeClr val="bg1">
                    <a:lumMod val="95000"/>
                  </a:schemeClr>
                </a:solidFill>
                <a:latin typeface="TH SarabunPSK" charset="-34"/>
                <a:cs typeface="TH SarabunPSK" charset="-34"/>
              </a:rPr>
              <a:t>3 ตัวอักษร</a:t>
            </a:r>
            <a:r>
              <a:rPr lang="th-TH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th-TH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th-TH" sz="1800" dirty="0" smtClean="0">
                <a:solidFill>
                  <a:schemeClr val="bg1">
                    <a:lumMod val="95000"/>
                  </a:schemeClr>
                </a:solidFill>
                <a:latin typeface="TH SarabunPSK" charset="-34"/>
                <a:cs typeface="TH SarabunPSK" charset="-34"/>
              </a:rPr>
              <a:t>ตัวอักษร </a:t>
            </a:r>
            <a:r>
              <a:rPr lang="th-TH" sz="1800" dirty="0" smtClean="0">
                <a:solidFill>
                  <a:schemeClr val="bg1">
                    <a:lumMod val="95000"/>
                  </a:schemeClr>
                </a:solidFill>
                <a:latin typeface="TH SarabunPSK" charset="-34"/>
                <a:cs typeface="TH SarabunPSK" charset="-34"/>
              </a:rPr>
              <a:t>เป็นสัญลักษณ์แทนคำพูดหรือความนึกคิดของมนุษย์ โดยเป็นสื่อกลางสำหรับ</a:t>
            </a:r>
            <a:br>
              <a:rPr lang="th-TH" sz="1800" dirty="0" smtClean="0">
                <a:solidFill>
                  <a:schemeClr val="bg1">
                    <a:lumMod val="95000"/>
                  </a:schemeClr>
                </a:solidFill>
                <a:latin typeface="TH SarabunPSK" charset="-34"/>
                <a:cs typeface="TH SarabunPSK" charset="-34"/>
              </a:rPr>
            </a:br>
            <a:r>
              <a:rPr lang="th-TH" sz="1800" dirty="0" smtClean="0">
                <a:solidFill>
                  <a:schemeClr val="bg1">
                    <a:lumMod val="95000"/>
                  </a:schemeClr>
                </a:solidFill>
                <a:latin typeface="TH SarabunPSK" charset="-34"/>
                <a:cs typeface="TH SarabunPSK" charset="-34"/>
              </a:rPr>
              <a:t>การสื่อสารอีกรูปแบบหนึ่งซึ่งมีมาตั้งแต่สมัยโบราณ โดยจะบันทึกข้อความไว้ตามสถานที่ต่าง ๆ </a:t>
            </a:r>
            <a:br>
              <a:rPr lang="th-TH" sz="1800" dirty="0" smtClean="0">
                <a:solidFill>
                  <a:schemeClr val="bg1">
                    <a:lumMod val="95000"/>
                  </a:schemeClr>
                </a:solidFill>
                <a:latin typeface="TH SarabunPSK" charset="-34"/>
                <a:cs typeface="TH SarabunPSK" charset="-34"/>
              </a:rPr>
            </a:br>
            <a:r>
              <a:rPr lang="th-TH" sz="1800" dirty="0" smtClean="0">
                <a:solidFill>
                  <a:schemeClr val="bg1">
                    <a:lumMod val="95000"/>
                  </a:schemeClr>
                </a:solidFill>
                <a:latin typeface="TH SarabunPSK" charset="-34"/>
                <a:cs typeface="TH SarabunPSK" charset="-34"/>
              </a:rPr>
              <a:t>ด้วยการใช้อักษรภาพแทน ในส่วนของงานด้านมัลติมีเดีย เป็นการนำตัวอักษรมาผสมผสาน</a:t>
            </a:r>
            <a:r>
              <a:rPr lang="th-TH" sz="1800" dirty="0" smtClean="0">
                <a:solidFill>
                  <a:schemeClr val="bg1">
                    <a:lumMod val="95000"/>
                  </a:schemeClr>
                </a:solidFill>
                <a:latin typeface="TH SarabunPSK" charset="-34"/>
                <a:cs typeface="TH SarabunPSK" charset="-34"/>
              </a:rPr>
              <a:t>ร่วมกับสื่อ</a:t>
            </a:r>
            <a:r>
              <a:rPr lang="th-TH" sz="1800" dirty="0" smtClean="0">
                <a:solidFill>
                  <a:schemeClr val="bg1">
                    <a:lumMod val="95000"/>
                  </a:schemeClr>
                </a:solidFill>
                <a:latin typeface="TH SarabunPSK" charset="-34"/>
                <a:cs typeface="TH SarabunPSK" charset="-34"/>
              </a:rPr>
              <a:t>ชนิดอื่น ๆ เพื่อเพิ่มประสิทธิภาพในการนำเสนอข้อมูล</a:t>
            </a:r>
            <a:endParaRPr sz="1800" dirty="0">
              <a:solidFill>
                <a:schemeClr val="bg1">
                  <a:lumMod val="95000"/>
                </a:schemeClr>
              </a:solidFill>
              <a:latin typeface="TH SarabunPSK" charset="-34"/>
              <a:cs typeface="TH SarabunPSK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96210">
            <a:off x="1271391" y="4237284"/>
            <a:ext cx="530552" cy="50299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96210">
            <a:off x="906043" y="3860264"/>
            <a:ext cx="530552" cy="50299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398525">
            <a:off x="640615" y="4182361"/>
            <a:ext cx="530552" cy="50299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0869">
            <a:off x="1390545" y="3843696"/>
            <a:ext cx="530552" cy="5029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806335" y="656705"/>
            <a:ext cx="7390014" cy="344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 charset="-34"/>
                <a:cs typeface="TH SarabunPSK" charset="-34"/>
              </a:rPr>
              <a:t>3.</a:t>
            </a:r>
            <a:r>
              <a:rPr lang="th-TH" sz="2000" b="1" dirty="0" smtClean="0">
                <a:latin typeface="TH SarabunPSK" charset="-34"/>
                <a:cs typeface="TH SarabunPSK" charset="-34"/>
              </a:rPr>
              <a:t> ตัวอักษร</a:t>
            </a:r>
            <a:r>
              <a:rPr lang="th-TH" sz="2000" b="1" dirty="0" smtClean="0">
                <a:latin typeface="TH SarabunPSK" charset="-34"/>
                <a:cs typeface="TH SarabunPSK" charset="-34"/>
              </a:rPr>
              <a:t>แบบสัญลักษณ์ </a:t>
            </a:r>
            <a:r>
              <a:rPr lang="en-US" sz="2000" b="1" dirty="0" smtClean="0">
                <a:latin typeface="TH SarabunPSK" charset="-34"/>
                <a:cs typeface="TH SarabunPSK" charset="-34"/>
              </a:rPr>
              <a:t>(Symbol) </a:t>
            </a:r>
            <a:r>
              <a:rPr lang="th-TH" sz="2000" b="1" dirty="0" smtClean="0">
                <a:latin typeface="TH SarabunPSK" charset="-34"/>
                <a:cs typeface="TH SarabunPSK" charset="-34"/>
              </a:rPr>
              <a:t>และไอคอน </a:t>
            </a:r>
            <a:r>
              <a:rPr lang="en-US" sz="2000" b="1" dirty="0" smtClean="0">
                <a:latin typeface="TH SarabunPSK" charset="-34"/>
                <a:cs typeface="TH SarabunPSK" charset="-34"/>
              </a:rPr>
              <a:t>(Icon)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สัญลักษณ์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(Symbol)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ถูกนำมาใช้ในคอมพิวเตอร์ เพื่อบอกความหมายต่าง ๆ แทนข้อความ เช่น 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เมื่อมีรูปนาฬิกาทรายปรากฏบนจอคอมพิวเตอร์ หมายถึง ให้รอการทำงานของคอมพิวเตอร์จนกว่า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รูปนาฬิกาทรายจะหายไป เป็น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ต้น</a:t>
            </a:r>
          </a:p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   3.1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อักษร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แบบสัญลักษณ์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(Symbol)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เป็นฟอนต์แสดงผลเป็นสัญลักษณ์แทนข้อความเพื่อง่ายต่อการสื่อสาร โดยอาศัย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การพิมพ์แทนที่จะเป็นข้อความแต่เป็นสัญลักษณ์แทน นอกจากจะง่ายต่อการใช้งานในรูปแบบต่าง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ๆ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3.2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Awesome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Font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อักษรแบบสัญลักษณ์ที่ใช้ในการออกแบบเว็บไซต์ ซึ่งเป็นฟอนต์ที่แสดงผลเป็นสัญลักษณ์ หรือมักจะเรียกว่า ไอคอน (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Icon)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โดยปกติจะใช้แสดงผลในบนเว็บเบราว์เซอร์ </a:t>
            </a:r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  3.3 อักษร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รหัสแท่ง 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Barcode)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อักษรรหัสแท่ง หรือบาร์โค้ด ในปัจจุบันมีความสำคัญมากในการตรวจสอบหรือระบุรายการสินค้าหรือสิ่งของ </a:t>
            </a: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"/>
          </a:p>
        </p:txBody>
      </p:sp>
      <p:sp>
        <p:nvSpPr>
          <p:cNvPr id="10" name="TextBox 9"/>
          <p:cNvSpPr txBox="1"/>
          <p:nvPr/>
        </p:nvSpPr>
        <p:spPr>
          <a:xfrm>
            <a:off x="814647" y="764770"/>
            <a:ext cx="86951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ลักษณะของตัวอักษร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(Type Character)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 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ลักษณะของตัวอักษร คือ ลักษณะของตัวอักษรที่เป็นอยู่ในขณะนั้น โดยมีบุคลิกต่าง ๆ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/>
            </a:r>
            <a:br>
              <a:rPr lang="en-US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ที่สามารถพบเห็นกันได้บ่อย ๆ (โสรชัย นันทวัชรวิบูลย์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,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2545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: 17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4-175) ได้แก่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1.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 กลุ่ม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ที่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1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กลุ่มที่พบเห็นโดยทั่วไป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Normal/Regular		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คือ ตัวอักษรแบบตัวปกติ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Italic			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คือ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ตัวอักษรแบบตัวเอียง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Bold			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คือ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ตัวอักษรแบบตัวหนา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Bold-Italic		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                  คือ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ตัวอักษรแบบตัวหนาและเอียง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ปกติ</a:t>
            </a:r>
          </a:p>
          <a:p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การใช้ลักษณะต่าง ๆ ของตัวอักษรนั้น ขึ้นอยู่กับสถานการณ์หรือลักษณะของงาน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1163782" y="931026"/>
            <a:ext cx="6899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2. กลุ่ม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ที่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2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กลุ่มพิเศษ ซึ่งจะพบได้กับฟอนต์บางชนิดเท่านั้น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Extra/Black		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คือ ตัวอักษรแบบตัวหนาพิเศษ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Light/Lighter	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                   คือ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ตัวอักษรที่มีลักษณะบางเป็นพิเศษ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Extended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		คือ ตัวอักษรที่มีลักษณะกว้างเป็นพิเศษ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Narrow/Condensed	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คือ ตัวอักษรที่มีลักษณะแคบเป็นพิเศษ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Outline		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คือ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ตัวอักษรที่มีลักษณะเป็นกรอบเส้นรอบนอก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err="1" smtClean="0">
                <a:latin typeface="TH SarabunPSK" charset="-34"/>
                <a:cs typeface="TH SarabunPSK" charset="-34"/>
              </a:rPr>
              <a:t>Allcaps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	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	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คือ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ตัวอักษรที่เป็นตัวพิมพ์ใหญ่ทั้งหมด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endParaRPr lang="th-TH" sz="1800" dirty="0" smtClean="0">
              <a:latin typeface="TH SarabunPSK" charset="-34"/>
              <a:cs typeface="TH SarabunPSK" charset="-34"/>
            </a:endParaRPr>
          </a:p>
          <a:p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การ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ใช้บุคลิกของตัวอักษรในกลุ่มนี้ จะใช้ในการออกแบบหัวเรื่อง หรือใจความสำคัญต่าง ๆ เป็นหลัก </a:t>
            </a: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490452" y="590204"/>
            <a:ext cx="81797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ขนาดตัวอักษร 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Type Size)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ขนาดตัวอักษร เป็นขนาดสัดส่วนของตัวอักษร ซึ่งการนำตัวอักษรกับงานต่าง ๆ ไม่ได้จำกัดอยู่เพียงกระดาษ ยังมีในส่วนของหน้าจอคอมพิวเตอร์ สมาร์ตโฟน และอื่น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ๆ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1. พอยต์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Point : pt)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พอยต์ เป็นขนาดของฟอนต์ โดยที่ 1 พอยต์ จะเท่ากับ 1/72 นิ้ว หรืออาจกำหนดในหน่วยของพิกเซลก็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ได้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2. พิก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เซล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(Pixel : </a:t>
            </a:r>
            <a:r>
              <a:rPr lang="en-US" sz="1800" b="1" dirty="0" err="1" smtClean="0">
                <a:latin typeface="TH SarabunPSK" charset="-34"/>
                <a:cs typeface="TH SarabunPSK" charset="-34"/>
              </a:rPr>
              <a:t>px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)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พิกเซล มักใช้ในการแสดงผลบนหน้าจอ (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Screen)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โดย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1 Pixel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จะมีค่าเท่ากับ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1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จุดบนหน้าจอ (หน่วยที่เล็กที่สุดบนหน้าจอแสดงผล) ส่วนใหญ่จะใช้แสดงผลบน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เว็บไซต์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3. เอ็ม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(EMS : </a:t>
            </a:r>
            <a:r>
              <a:rPr lang="en-US" sz="1800" b="1" dirty="0" err="1" smtClean="0">
                <a:latin typeface="TH SarabunPSK" charset="-34"/>
                <a:cs typeface="TH SarabunPSK" charset="-34"/>
              </a:rPr>
              <a:t>Em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)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เอ็ม เป็นหน่วยสำหรับ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Typography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โดยเฉพาะ ซึ่ง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W3C (World Wide Web Consortium)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แนะนำให้ใช้หน่วยนี้ในการกำหนดขนาดของตัวอักษรบนหน้า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เว็บไซต์</a:t>
            </a:r>
          </a:p>
          <a:p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673332" y="615143"/>
            <a:ext cx="73900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รูปแบบของไฟล์แบบอักษร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(Type Format)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ไฟล์แบบอักษร นั้นจะสามารถเข้าถึงหรือใช้งานได้โดยระบบปฏิบัติการและแอปพลิเคชัน 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แบบอักษรที่ทันสมัยที่สุดจะถูกจัดเก็บไว้ในรูปแบบ </a:t>
            </a:r>
            <a:r>
              <a:rPr lang="en-US" sz="1800" dirty="0" err="1" smtClean="0">
                <a:latin typeface="TH SarabunPSK" charset="-34"/>
                <a:cs typeface="TH SarabunPSK" charset="-34"/>
              </a:rPr>
              <a:t>OpenType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หรือ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TrueType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ซึ่งสามารถใช้ได้ทั้งเครื่องคอมพิวเตอร์ที่ใช้ระบบปฏิบัติการ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Macintosh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และ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Windows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ได้ </a:t>
            </a:r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1.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TTF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(TrueType Font)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ไฟล์นามสกุล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TTF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เป็นรูปแบบไฟล์แบบอักษรที่สร้างขึ้นโดย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Apple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ที่สามารถใช้กับระบบปฏิบัติการ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Macintosh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และ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Windows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ได้ </a:t>
            </a:r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2.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OTF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(</a:t>
            </a:r>
            <a:r>
              <a:rPr lang="en-US" sz="1800" b="1" dirty="0" err="1" smtClean="0">
                <a:latin typeface="TH SarabunPSK" charset="-34"/>
                <a:cs typeface="TH SarabunPSK" charset="-34"/>
              </a:rPr>
              <a:t>OpenType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Font)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ไฟล์นามสกุล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OTF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เป็นรูปแบบตัวอักษรที่พัฒนาโดย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Adobe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และ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Microsoft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มันรวมรูปแบบอักษร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PostScript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และ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TrueType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และสามารถปรับขนาดแบบอักษรได้โดยไม่สูญเสียคุณภาพ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 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3.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EOT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(Embedded </a:t>
            </a:r>
            <a:r>
              <a:rPr lang="en-US" sz="1800" b="1" dirty="0" err="1" smtClean="0">
                <a:latin typeface="TH SarabunPSK" charset="-34"/>
                <a:cs typeface="TH SarabunPSK" charset="-34"/>
              </a:rPr>
              <a:t>OpenType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Font)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ไฟล์นามสกุล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EOT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 แบบอักษรทำงานฝังอยู่ในเอกสาร เช่น เว็บเพจหรืองานนำเสนอ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PowerPoint (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.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PPS)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มักฝังตัวอยู่กับ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Microsoft Web Embedding Fonts Tool (WEFT)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ที่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บันทึก</a:t>
            </a:r>
          </a:p>
          <a:p>
            <a:endParaRPr lang="en-US" sz="1800" dirty="0" smtClean="0">
              <a:latin typeface="TH SarabunPSK" charset="-34"/>
              <a:cs typeface="TH SarabunPSK" charset="-34"/>
            </a:endParaRPr>
          </a:p>
          <a:p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598516" y="1138843"/>
            <a:ext cx="75645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4.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WOFF (Web Open Font Format)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ไฟล์นามสกุล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WOFF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ใช้สำหรับส่งแบบอักษรบนเว็บไซต์ได้ทันที จะมีการบันทึกเป็น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คอนเทนเนอร์บีบอัดและสนับสนุนฟอนต์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TrueType (.TTF)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และ </a:t>
            </a:r>
            <a:r>
              <a:rPr lang="en-US" sz="1800" dirty="0" err="1" smtClean="0">
                <a:latin typeface="TH SarabunPSK" charset="-34"/>
                <a:cs typeface="TH SarabunPSK" charset="-34"/>
              </a:rPr>
              <a:t>OpenType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 (.OTF)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และสนับสนุนข้อมูลการอนุญาตให้ใช้สิทธิ์แบบอักษร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5.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FNT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(Windows Font File)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ไฟล์นามสกุล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FNT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เป็นไฟล์แบบอักษรที่ใช้โดยระบบปฏิบัติการ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Windows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และมักจะบันทึกไว้ภายในไดเร็กทอรีแบบอักษรของระบบ ในปัจจุบันไฟล์นามสกุล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FNT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ถูกแทนที่ด้วย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แบบอักษร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TrueType (.TTF)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และ </a:t>
            </a:r>
            <a:r>
              <a:rPr lang="en-US" sz="1800" dirty="0" err="1" smtClean="0">
                <a:latin typeface="TH SarabunPSK" charset="-34"/>
                <a:cs typeface="TH SarabunPSK" charset="-34"/>
              </a:rPr>
              <a:t>OpenType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 (.OTF)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เป็นส่วนใหญ่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440575" y="357447"/>
            <a:ext cx="798853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charset="-34"/>
                <a:cs typeface="TH SarabunPSK" charset="-34"/>
              </a:rPr>
              <a:t>การออกแบบและจัดการตัวอักษร</a:t>
            </a:r>
            <a:endParaRPr lang="en-US" sz="24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/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การประดิษฐ์ตัวอักษร มีวัตถุประสงค์เพื่อให้เกิดมีรูปลักษณ์ของแบบอักษรแบบใหม่ให้สอดคล้องกับลักษณะการนำไปใช้งานในโอกาสต่าง ๆ โดยความแปลกใหม่ มีความน่าสนใจ การประดิษฐ์ตัวอักษรให้เป็นไปได้ตามความ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ต้องการ</a:t>
            </a:r>
          </a:p>
          <a:p>
            <a:r>
              <a:rPr lang="th-TH" sz="2000" b="1" dirty="0" smtClean="0">
                <a:latin typeface="TH SarabunPSK" charset="-34"/>
                <a:cs typeface="TH SarabunPSK" charset="-34"/>
              </a:rPr>
              <a:t>1. สัดส่วน</a:t>
            </a:r>
            <a:r>
              <a:rPr lang="th-TH" sz="2000" b="1" dirty="0" smtClean="0">
                <a:latin typeface="TH SarabunPSK" charset="-34"/>
                <a:cs typeface="TH SarabunPSK" charset="-34"/>
              </a:rPr>
              <a:t>และโครงสร้างตัวอักษร</a:t>
            </a:r>
            <a:endParaRPr lang="en-US" sz="20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การออกแบบตัวอักษรให้มีความสวยงาม ต้องมีความเข้าใจเกี่ยวกับเรื่องสัดส่วนและโครงสร้างตัวอักษร สัดส่วนตัวอักษรจะมีความสัมพันธ์กับโครงสร้างตัวอักษร ก่อนจะเริ่มต้นออกแบบตัวอักษรควรเขียนรูปร่างเค้าโครงตัวอักษรก่อน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เสมอ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เพื่อให้มีความชัดเจนมากยิ่งขึ้น ในการออกแบบจึงควรทำความเข้าใจสิ่งต่อไปนี้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1.1 สัดส่วน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ของตัวอักษร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เป็นสัดส่วนของความกว้างและความสูงของตัวอักษร ความกว้างและความสูงจะต้องสัมพันธ์กับรูปแบบตัวอักษรที่ออกแบบในแต่ละตัว สัดส่วนของอักษรทุกตัวจะต้องสัมพันธ์กันแต่ไม่ได้หมายถึงจะต้องให้เท่ากันหมดและจะต้องไม่ขัดแย้งกันมากจนเกินไป</a:t>
            </a: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689957" y="465513"/>
            <a:ext cx="731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1.2 โครงสร้าง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ตัวอักษร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ก่อนจะทำการออกแบบทุกครั้ง ต้องพิจารณาถึงลักษณะของโครงสร้างตัวอักษรเสมอ การศึกษาหมายความถึงลักษณะโดยรวมของตัวอักษร ที่จะเห็นส่วนประกอบของเส้นที่ประกอบกันเป็นตัวอักษร ผู้ออกแบบจะต้องจัดกลุ่มตัวอักษรที่มีลักษณะคล้ายกันแบ่งให้เป็น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หมวดหมู่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1.3 ขนาด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ของตัวอักษร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ขนาดของตัวอักษรไทยไม่เท่ากัน บางตัวกว้าง บางตัวแคบ นอกจากจะแบ่งตัวอักษรตามสัดส่วนแล้ว อาจแบ่งตัวอักษรตามขนาดความกว้างเป็นพวก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ๆ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1.4 พื้นที่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ว่างภายในและภายนอกตัวอักษร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ตัวอักษรทุกตัวจะต้องมีพื้นที่วางภายในและพื้นที่ว่างรอบนอกตัวอักษรเสมอ พื้นที่ว่างภายในตัวอักษรจะมีผลให้เกิดความสวยงามมากน้อยของแต่ละ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1.5 ลักษณะ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ของเส้นอักษร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ได้แก่ความหนาบางของเส้น ตัวอักษรบางแบบอาจเป็นเส้นหนา บางแบบอาจจะเป็นเส้นบาง หรืออาจจะเป็นลักษณะเส้นหนาบางรวมกัน</a:t>
            </a: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465513" y="980901"/>
            <a:ext cx="82628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1.6 หัว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ของตัวอักษร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โดยเฉพาะการออกแบบตัวอักษรไทย ซึ่งส่วนใหญ่จะเป็นลักษณะแบบมีหัวทั้งสิ้น ถ้ากำหนดให้เป็นแบบอย่างใดก็จะต้องเป็นแบบอย่างเดียวกัน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ตลอด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1.7 ลักษณะ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ของเชิง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ตัวอักษรโรมันบางแบบจะมีเชิง หรือ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 Serif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ในการออกแบบให้เกิดรูปแบบใหม่ ๆ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 อาจ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กำหนดให้เชิงเป็นลักษณะอย่างไรก็ได้ แต่เมื่อกำหนดให้เป็นอย่างไรก็ต้องให้เหมือนกันทุกตัวอักษร </a:t>
            </a:r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1.8 ช่องไฟ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ช่องไฟของตัวอักษร เป็นสิ่งสำคัญมาในการออกแบบตัวอักษร ผู้ออกแบบจึงต้องเข้าใจเรื่องช่องไฟ เพราะการเว้นระยะช่องไฟที่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เหมาะสม</a:t>
            </a:r>
          </a:p>
          <a:p>
            <a:endParaRPr lang="th-TH" sz="1800" dirty="0" smtClean="0">
              <a:latin typeface="TH SarabunPSK" charset="-34"/>
              <a:cs typeface="TH SarabunPSK" charset="-34"/>
            </a:endParaRPr>
          </a:p>
          <a:p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482138" y="822961"/>
            <a:ext cx="81132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TH SarabunPSK" charset="-34"/>
                <a:cs typeface="TH SarabunPSK" charset="-34"/>
              </a:rPr>
              <a:t>2. การ</a:t>
            </a:r>
            <a:r>
              <a:rPr lang="th-TH" sz="2000" b="1" dirty="0" smtClean="0">
                <a:latin typeface="TH SarabunPSK" charset="-34"/>
                <a:cs typeface="TH SarabunPSK" charset="-34"/>
              </a:rPr>
              <a:t>จัดวางตัวอักษร</a:t>
            </a:r>
            <a:endParaRPr lang="en-US" sz="20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การจัดวางตัวอักษรถือว่าเป็นงานกราฟิกรูปแบบหนึ่ง ที่จะทำให้ข้อความมีความน่าสนใจ สวยงามและสามารถนำไปกับงานอื่น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ๆ โดยมีการ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จัดวางได้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ดังนี้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2.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1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ช่องไฟ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ตัวอักษร 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Spacing)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นอกเหนือจากการรู้จักตัวอักษรต่าง ๆ แล้ว เรื่องวางตัวอักษรเป็นเรื่องสำคัญตามมา เพราะถึงจะเลือกใช้ตัวอักษรสวยงามแค่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ไหน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2.2 การ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จัดแถวตัวอักษร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(Ranging)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เป็นการจัดรูปแบบตัวอักษรในรูปแบบต่าง ๆ ให้สวยงามและสื่อสารอย่างที่ต้องการ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ได้</a:t>
            </a:r>
          </a:p>
          <a:p>
            <a:endParaRPr lang="en-US" sz="1800" dirty="0" smtClean="0">
              <a:latin typeface="TH SarabunPSK" charset="-34"/>
              <a:cs typeface="TH SarabunPSK" charset="-34"/>
            </a:endParaRPr>
          </a:p>
          <a:p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0815" y="1255222"/>
            <a:ext cx="44639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charset="-34"/>
                <a:cs typeface="TH SarabunPSK" charset="-34"/>
              </a:rPr>
              <a:t>ประเภทของตัวอักษร</a:t>
            </a:r>
            <a:endParaRPr lang="en-US" sz="3200" b="1" dirty="0" smtClean="0">
              <a:latin typeface="TH SarabunPSK" charset="-34"/>
              <a:cs typeface="TH SarabunPSK" charset="-34"/>
            </a:endParaRPr>
          </a:p>
          <a:p>
            <a:endParaRPr lang="th-TH" sz="2000" dirty="0" smtClean="0">
              <a:latin typeface="TH SarabunPSK" charset="-34"/>
              <a:cs typeface="TH SarabunPSK" charset="-34"/>
            </a:endParaRPr>
          </a:p>
          <a:p>
            <a:r>
              <a:rPr lang="th-TH" sz="2000" dirty="0" smtClean="0">
                <a:latin typeface="TH SarabunPSK" charset="-34"/>
                <a:cs typeface="TH SarabunPSK" charset="-34"/>
              </a:rPr>
              <a:t>โดยทั่วไป</a:t>
            </a:r>
            <a:r>
              <a:rPr lang="th-TH" sz="2000" dirty="0" smtClean="0">
                <a:latin typeface="TH SarabunPSK" charset="-34"/>
                <a:cs typeface="TH SarabunPSK" charset="-34"/>
              </a:rPr>
              <a:t>ตัวอักษรจะถูกนำมาใช้งานสำหรับสร้างเอกสาร การสื่อสารข้อมูล หรือข่าวสารต่าง ๆ โดยสามารถแบ่งตัวอักษรได้หลายประเภท</a:t>
            </a:r>
            <a:endParaRPr lang="th-TH" sz="20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257695" y="507076"/>
            <a:ext cx="87117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TH SarabunPSK" charset="-34"/>
                <a:cs typeface="TH SarabunPSK" charset="-34"/>
              </a:rPr>
              <a:t>3. การ</a:t>
            </a:r>
            <a:r>
              <a:rPr lang="th-TH" sz="2000" b="1" dirty="0" smtClean="0">
                <a:latin typeface="TH SarabunPSK" charset="-34"/>
                <a:cs typeface="TH SarabunPSK" charset="-34"/>
              </a:rPr>
              <a:t>ใช้ตัวอักษรเป็นองค์ประกอบในงานออกแบบ</a:t>
            </a:r>
            <a:r>
              <a:rPr lang="en-US" sz="2000" b="1" dirty="0" smtClean="0">
                <a:latin typeface="TH SarabunPSK" charset="-34"/>
                <a:cs typeface="TH SarabunPSK" charset="-34"/>
              </a:rPr>
              <a:t> (Using Typographic)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การใช้ตัวอักษรเป็นองค์ประกอบในงานออกแบบ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การ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ใช้ตัวอักษรต้องคำนึงถึงประโยชน์ใช้สอยที่ดีเป็นหลัก ตัวหนังสือนั้นต้องอ่านง่ายก่อนแล้วจึงจัดวางให้สวยงามและลงตัว แต่งานออกแบบที่ใช้ตัวหนังสือไม่ได้มีเพียงแค่การ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นำมา จัด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วางให้คนอ่านเท่านั้น ตัวหนังสือหน้าที่เป็นส่วนประกอบในภาพ หรือถ้าตามหลักการออกแบบ ตัวอักษรก็มีหน้าที่ในการเป็นองค์ประกอบหนึ่งของ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ภาพ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3.1 การ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ออกแบบเพื่อใช้ในการอ่าน 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เป็นเนื้อหา เป็นข้อความ ตามที่เห็นในสื่อต่าง ๆ เช่น หนังสือ สิ่งพิมพ์ ฯลฯ ตัวอักษรที่เลือกมาใช้ควรที่จะเลือกชนิดตัวอักษรที่อ่านง่าย เพราะจะต้องวางตัวอักษรต่าง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ๆ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3.2 การ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ออกแบบเพื่อเป็นองค์ประกอบในภาพ 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ซึ่งการเลือกใช้ตัวอักษรก็เป็นไปตามแนวความคิดที่นักออกแบบต้องการว่าจะ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ใช้ แบบ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ไหน กับงานอะไร ยกตัวอย่าง เช่น งานออกแบบโปสเตอร์ของวัยรุ่น นักออกแบบก็อาจจะใช้ตัวอักษรชนิดตัวประดิษฐ์เข้ามาใช้ โดยเลือกตัวอักษรที่มีรูปร่างรูปทรงดูทันสมัย เป็น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ต้น</a:t>
            </a:r>
          </a:p>
          <a:p>
            <a:endParaRPr lang="th-TH" sz="1800" dirty="0" smtClean="0">
              <a:latin typeface="TH SarabunPSK" charset="-34"/>
              <a:cs typeface="TH SarabunPSK" charset="-34"/>
            </a:endParaRPr>
          </a:p>
          <a:p>
            <a:endParaRPr lang="en-US" sz="1800" dirty="0" smtClean="0">
              <a:latin typeface="TH SarabunPSK" charset="-34"/>
              <a:cs typeface="TH SarabunPSK" charset="-34"/>
            </a:endParaRPr>
          </a:p>
          <a:p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939338" y="606829"/>
            <a:ext cx="70575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เครื่องมือสำหรับสร้างและแก้ไขรูปแบบตัวอักษร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ปัจจุบันมีเครื่องมือสำหรับสร้างและแก้ไขตัวอักษรให้เลือกใช้มากมาย ซึ่งเหมาะสำหรับ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นักออกแบบสื่อสิ่งพิมพ์และโฆษณา หรือแม้แต่ผู้ที่ต้องการจัดพิมพ์จดหมายและรายงานต่าง ๆ 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b="1" dirty="0" smtClean="0">
                <a:latin typeface="TH SarabunPSK" charset="-34"/>
                <a:cs typeface="TH SarabunPSK" charset="-34"/>
              </a:rPr>
              <a:t>1.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</a:t>
            </a:r>
            <a:r>
              <a:rPr lang="en-US" sz="1800" b="1" dirty="0" err="1" smtClean="0">
                <a:latin typeface="TH SarabunPSK" charset="-34"/>
                <a:cs typeface="TH SarabunPSK" charset="-34"/>
              </a:rPr>
              <a:t>Fontstruct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by </a:t>
            </a:r>
            <a:r>
              <a:rPr lang="en-US" sz="1800" b="1" dirty="0" err="1" smtClean="0">
                <a:latin typeface="TH SarabunPSK" charset="-34"/>
                <a:cs typeface="TH SarabunPSK" charset="-34"/>
              </a:rPr>
              <a:t>Fontshop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เป็นแอปพลิเคชันออนไลน์ที่มีเครื่องมือออกแบบฟอนต์ให้ใช้งานฟรี พร้อมให้พื้นที่จัดเก็บ สามารถแสดง ค้นคืน ดาวน์โหลดเป็นไฟล์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TTF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มา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ใช้</a:t>
            </a: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2.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Glyphs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 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เป็นซอฟต์แวร์ออกแบบฟอนต์เชิงพาณิชย์ พัฒนาโดย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CR8 Software Solutions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/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เป็นซอฟต์แวร์สำหรับระบบปฏิบัติการวินโดวส์ ที่ใช้งานง่าย สามารถสร้างรูปอักขระ (</a:t>
            </a:r>
            <a:r>
              <a:rPr lang="en-US" sz="1800" dirty="0" err="1" smtClean="0">
                <a:latin typeface="TH SarabunPSK" charset="-34"/>
                <a:cs typeface="TH SarabunPSK" charset="-34"/>
              </a:rPr>
              <a:t>Gyph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/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ได้มากถึง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65,535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ตัว </a:t>
            </a:r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b="1" dirty="0" smtClean="0">
                <a:latin typeface="TH SarabunPSK" charset="-34"/>
                <a:cs typeface="TH SarabunPSK" charset="-34"/>
              </a:rPr>
              <a:t>3. การ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นำฟอนต์มาใช้งานและการดาวน์โหลด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ฟอนต์ในปัจจุบันมีจำนวนมากหลากหลายภาษา ฟอนต์บางตัวสามารถใช้งานได้ทุกซอฟต์แวร์โดยไม่มีปัญหาหรือผิดเพื้ยน บางตัวมีรูปแบบรองรับสำหรับ 2 ภาษาขึ้นไป </a:t>
            </a: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  <p:sp>
        <p:nvSpPr>
          <p:cNvPr id="9" name="TextBox 8"/>
          <p:cNvSpPr txBox="1"/>
          <p:nvPr/>
        </p:nvSpPr>
        <p:spPr>
          <a:xfrm>
            <a:off x="689956" y="598516"/>
            <a:ext cx="69993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1. Unformatted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Text</a:t>
            </a: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Unformatted Text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หรือเพลนเท็กซ์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(Plaintext)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คือ ตัวอักษรทั่วไปที่ถูกจัดเก็บอยู่ในรูปแบบต่าง ๆ เช่น มาตรฐานรหัสแอสกี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(ASCII Standard : American Standard Code for Information Interchange)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กลุ่มตัวอักษรเหล่านี้จะอยู่ในรูปแบบตารางตัวอักษร โดยแต่ละตัว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จะแทนด้วยรหัสไบนารีขนาด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7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บิต ซึ่งแทนรหัสตัวอักษรได้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2</a:t>
            </a:r>
            <a:r>
              <a:rPr lang="en-US" sz="1800" baseline="30000" dirty="0" smtClean="0">
                <a:latin typeface="TH SarabunPSK" charset="-34"/>
                <a:cs typeface="TH SarabunPSK" charset="-34"/>
              </a:rPr>
              <a:t>7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หรือ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128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รหัส ได้แก่ ตัวอักษร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a-z, A-Z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ตัวเลข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0-9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และเครื่องหมายวรรคตอนอื่น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ๆ</a:t>
            </a:r>
          </a:p>
          <a:p>
            <a:endParaRPr lang="th-TH" sz="1800" dirty="0" smtClean="0">
              <a:latin typeface="TH SarabunPSK" charset="-34"/>
              <a:cs typeface="TH SarabunPSK" charset="-34"/>
            </a:endParaRPr>
          </a:p>
          <a:p>
            <a:endParaRPr lang="th-TH" sz="1800" dirty="0">
              <a:latin typeface="TH SarabunPSK" charset="-34"/>
              <a:cs typeface="TH SarabunPSK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833" y="2527068"/>
            <a:ext cx="6550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2. Formatted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Text</a:t>
            </a: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Formatted Text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คือ ตัวอักษรที่แยกออกจากตัวอักขระและตัวคอนโทรลอื่น ๆ ใช้สำหรับเปลี่ยนรูปแบบของตัวอักษรให้มีลักษณะที่แตกต่างไปจากตัวอักษรทั่วไป เช่น ตัวหนา ตัวขีดเส้นใต้ 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ตัวเอน เปลี่ยนรูปร่าง ขนาดและสี เป็นต้น</a:t>
            </a: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  <p:sp>
        <p:nvSpPr>
          <p:cNvPr id="8" name="TextBox 7"/>
          <p:cNvSpPr txBox="1"/>
          <p:nvPr/>
        </p:nvSpPr>
        <p:spPr>
          <a:xfrm>
            <a:off x="856211" y="673331"/>
            <a:ext cx="71240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3. Hypertext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en-US" sz="1800" dirty="0" smtClean="0">
                <a:latin typeface="TH SarabunPSK" charset="-34"/>
                <a:cs typeface="TH SarabunPSK" charset="-34"/>
              </a:rPr>
              <a:t>Hypertext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 เป็นข้อมูลตัวอักษรที่แสดงบนเครือข่ายอินเทอร์เน็ตได้ เรียกว่า ไฮเปอร์เท็กซ์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 (Hypertext)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เอกสารไฮเปอร์เท็กซ์สามารถเชื่อมโยงกับเอกสารที่อยู่ภายในเอกสารเดียวกันหรือต่างเอกสาร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ได้</a:t>
            </a:r>
          </a:p>
          <a:p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3.1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โหนด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Node)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หรือแองเคอะ 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Anchor)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โหนด หรือแองเคอะ คือ ตัวอักษรที่มีการเชื่อมโยงไปยังเอกสารอื่น ๆ เป็นส่วนประกอบสำคัญของการออกแบบส่วนการติดต่อ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ผู้ใช้งาน</a:t>
            </a:r>
          </a:p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3.2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พอยน์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เตอร์ 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Pointer)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หรือลิงก์ 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Link)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พอยน์เตอร์ หรือลิงก์ คือ ตัวอักษรที่มีการเชื่อมโยงไปยังเอกสารที่อื่น ๆ ที่เรียกว่า เอกสารปลายทาง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(Target Document)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โดยการเชื่อมโยงจะถูกกำหนดไว้ในขั้นตอนการสร้าง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  <p:sp>
        <p:nvSpPr>
          <p:cNvPr id="8" name="TextBox 7"/>
          <p:cNvSpPr txBox="1"/>
          <p:nvPr/>
        </p:nvSpPr>
        <p:spPr>
          <a:xfrm>
            <a:off x="897775" y="1097281"/>
            <a:ext cx="71073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TH SarabunPSK" charset="-34"/>
                <a:cs typeface="TH SarabunPSK" charset="-34"/>
              </a:rPr>
              <a:t>4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. มาตรฐาน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ยูนิโค้ด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(Unicode Standard)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ทวีศักดิ์ กาญจนสุวรรณ (2552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: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92-93) ได้อธิบายว่า มาตรฐานยูนิโค้ด คือ มาตรฐาน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การเข้ารหัสตัวอักษรแบบสากล สามารถเข้ารหัสตัวอักษรของภาษาต่าง ๆ ให้สอดคล้องตามมาตรฐานสากลได้มากกว่า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1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ล้านตัวอักษร </a:t>
            </a:r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ยูนิโค้ดคอนซอร์เทียม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(Unicode Consortium)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เป็นสมาคมที่พัฒนาและเผยแพร่มาตรฐานยูนิโค้ด โดยมี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Unicode Technical Committed (UTC)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ซึ่งเป็นกลุ่มหุ้นส่วนของยูนิโค้ดคอนซอร์เทียม ทำหน้าที่สร้าง ปรับปรุงและรักษาคุณภาพของมาตรฐานยูนิโค้ด โดยจะกำหนดความแตกต่างตัวอักษรแต่ละตัวอย่างชัดเจน มาตรฐาน</a:t>
            </a: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606829" y="698269"/>
            <a:ext cx="798853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charset="-34"/>
                <a:cs typeface="TH SarabunPSK" charset="-34"/>
              </a:rPr>
              <a:t>ชนิดตัวอักษร</a:t>
            </a:r>
            <a:endParaRPr lang="en-US" sz="2800" b="1" dirty="0" smtClean="0">
              <a:latin typeface="TH SarabunPSK" charset="-34"/>
              <a:cs typeface="TH SarabunPSK" charset="-34"/>
            </a:endParaRPr>
          </a:p>
          <a:p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ชนิด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ของตัวอักษร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(Type Style)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แบ่งตามที่การใช้งานเป็นหลักออกเป็น 2 ประเภทคือ อักษรภาษาอังกฤษ กับอักษรภาษาไทย และนอกจากนี้ยังมีรูปแบบอื่น ๆ เพื่อประยุกต์ในการใช้งานที่ง่ายขึ้น </a:t>
            </a:r>
            <a:endParaRPr lang="th-TH" sz="1800" dirty="0" smtClean="0">
              <a:latin typeface="TH SarabunPSK" charset="-34"/>
              <a:cs typeface="TH SarabunPSK" charset="-34"/>
            </a:endParaRPr>
          </a:p>
          <a:p>
            <a:r>
              <a:rPr lang="th-TH" sz="2000" b="1" dirty="0" smtClean="0">
                <a:latin typeface="TH SarabunPSK" charset="-34"/>
                <a:cs typeface="TH SarabunPSK" charset="-34"/>
              </a:rPr>
              <a:t>1. ตัวอักษร</a:t>
            </a:r>
            <a:r>
              <a:rPr lang="th-TH" sz="2000" b="1" dirty="0" smtClean="0">
                <a:latin typeface="TH SarabunPSK" charset="-34"/>
                <a:cs typeface="TH SarabunPSK" charset="-34"/>
              </a:rPr>
              <a:t>ภาษาอังกฤษ</a:t>
            </a:r>
            <a:r>
              <a:rPr lang="en-US" sz="2000" b="1" dirty="0" smtClean="0">
                <a:latin typeface="TH SarabunPSK" charset="-34"/>
                <a:cs typeface="TH SarabunPSK" charset="-34"/>
              </a:rPr>
              <a:t> (English Letter</a:t>
            </a:r>
            <a:r>
              <a:rPr lang="th-TH" sz="2000" b="1" dirty="0" smtClean="0">
                <a:latin typeface="TH SarabunPSK" charset="-34"/>
                <a:cs typeface="TH SarabunPSK" charset="-34"/>
              </a:rPr>
              <a:t>) </a:t>
            </a:r>
            <a:endParaRPr lang="en-US" sz="20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ตัวอักษรภาษาอังกฤษ ที่ใช้งานเอกสารและในการออกแบบมีอยู่หลายชนิด ดังนี้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   1.1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 ตัวอักษร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มีเชิง 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Serif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)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ตัวอักษรมีเชิง หรือตัวอักษรแบบโรมัน หรือบางคนก็เรียกว่าแบบโบราณ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(Tradition Old Style)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ซึ่งจุดเด่นของตัวอักษรแบบนี้คือ การที่ตัวอักษรมีหัวมีเท้า ตัวอักษรมีความหนาบางไม่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ต่างกัน</a:t>
            </a:r>
          </a:p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   1.2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ตัวอักษร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ไม่มีเชิง 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San Serif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)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ตัวอักษรไม่มีเชิง หรือตัวอักษรแบบ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Gothic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เป็นตัวอักษรที่มีพื้นฐานมาจากแบบ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Serif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แต่ดัดแปลงเอาหัวและเท้าออกให้ดูเรียบ ให้ความรู้สึกถึงความทันสมัยกว่าแบบแรก ตัวอักษร</a:t>
            </a: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673331" y="1205346"/>
            <a:ext cx="78389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1.3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ตัวอักษร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ลายมือ 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Script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)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เป็นตัวอักษรที่เลียนแบบลายมือตัวเขียน ตัวอักษรมีความหนาบางทั้งแบบพอ ๆ กัน เหมือนเขียนด้วยตัวอักษรดินสอ และต่างกันเหมือนเขียนด้วยปากกาคอแร้งเขียนตัวหนังสือ ตัวอักษรชนิดนี้ให้ความรู้สึกไม่เป็นทางการ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อิสระ</a:t>
            </a:r>
          </a:p>
          <a:p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1.4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ตัว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ประดิษฐ์ (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Display Type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)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เป็นตัวอักษรที่ได้รับการตกแต่งให้โดดเด่น บางตัวอักษรก็เป็นภาพ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สัญลักษณ์ ซึ่ง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สามารถนำมาประกอบใช้ในงานได้เช่นกัน ตัวอักษรแบบนี้มีรูปแบบที่หลากหลายยากที่จำกัดความ</a:t>
            </a: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365760" y="498764"/>
            <a:ext cx="77973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 charset="-34"/>
                <a:cs typeface="TH SarabunPSK" charset="-34"/>
              </a:rPr>
              <a:t>2.</a:t>
            </a:r>
            <a:r>
              <a:rPr lang="th-TH" sz="2000" b="1" dirty="0" smtClean="0">
                <a:latin typeface="TH SarabunPSK" charset="-34"/>
                <a:cs typeface="TH SarabunPSK" charset="-34"/>
              </a:rPr>
              <a:t> ตัวอักษร</a:t>
            </a:r>
            <a:r>
              <a:rPr lang="th-TH" sz="2000" b="1" dirty="0" smtClean="0">
                <a:latin typeface="TH SarabunPSK" charset="-34"/>
                <a:cs typeface="TH SarabunPSK" charset="-34"/>
              </a:rPr>
              <a:t>ภาษาไทย (</a:t>
            </a:r>
            <a:r>
              <a:rPr lang="en-US" sz="2000" b="1" dirty="0" smtClean="0">
                <a:latin typeface="TH SarabunPSK" charset="-34"/>
                <a:cs typeface="TH SarabunPSK" charset="-34"/>
              </a:rPr>
              <a:t>Thai Letter)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เป็นตัวอักษรที่เป็นภาษาไทยอาจจะจัดวางยากกว่าตัวอักษรภาษาอังกฤษ เนื่องจากมีสระและวรรณยุกต์ ซึ่งบางครั้งก็ยุ่งยากในการจัดวางให้ลงตัวหรือให้ดูสวยงาม โดยตัวอักษรภาษาไทย</a:t>
            </a:r>
            <a:br>
              <a:rPr lang="th-TH" sz="1800" dirty="0" smtClean="0">
                <a:latin typeface="TH SarabunPSK" charset="-34"/>
                <a:cs typeface="TH SarabunPSK" charset="-34"/>
              </a:rPr>
            </a:br>
            <a:r>
              <a:rPr lang="th-TH" sz="1800" dirty="0" smtClean="0">
                <a:latin typeface="TH SarabunPSK" charset="-34"/>
                <a:cs typeface="TH SarabunPSK" charset="-34"/>
              </a:rPr>
              <a:t>แบ่งออกเป็นหลายชนิด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ดังนี้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   2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.1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ตัวอักษร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แบบมาตรฐานหรือแบบราชการ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เป็นตัวอักษรแบบที่มีลักษณะเรียบง่าย มีระเบียบ มีหัวอักษร ที่เรียกว่า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เป็นแบบ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มาตรฐานหรือแบบราชการ เพราะได้รับการรับรองโดยทาง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ราชการ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  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2.2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แบบ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หัวตัดหรือแบบไม่มีหัว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เป็นตัวอักษรแบบที่ไม่มีหัว เป็นตัวอักษรที่ดัดแปลงมาจากแบบมีหัวโดยตัดหัวออก เหมือนเขียนด้วยปากกาคอแร้งตัวอักษรแบบนี้ให้อารมณ์ ความรู้สึก ถึงความ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ทันสมัย</a:t>
            </a:r>
          </a:p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   2.3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ตัวอักษร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แบบคัดลายมือหรือตัวเขียน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เป็นตัวอักษรมีลักษณะแบบคัดลายมือ หรือเรียกว่า แบบอาลักษณ์ เป็นแบบที่เกิดจากการคัดลายมือด้วยปลายปากกา ลักษณะจะมีหัวแหลม</a:t>
            </a:r>
            <a:endParaRPr lang="en-US" sz="1800" dirty="0" smtClean="0">
              <a:latin typeface="TH SarabunPSK" charset="-34"/>
              <a:cs typeface="TH SarabunPSK" charset="-34"/>
            </a:endParaRPr>
          </a:p>
          <a:p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1022465" y="1213658"/>
            <a:ext cx="67249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2.4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 แบบ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ตัวเขียนอิสระหรือตัวเขียนหวัด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เป็นตัวอักษรแบบลายมือ ซึ่งเปรียบได้กับตัวอักษรแบบ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Script 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ของตัวอักษรภาษาอังกฤษ จึงทำให้มีรูปแบบและรูปลักษณ์ของแบบตัวอักษรอย่างหลากหลาย ไม่มี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กฎระเบียบที่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กำหนดอย่าง</a:t>
            </a:r>
            <a:r>
              <a:rPr lang="th-TH" sz="1800" dirty="0" smtClean="0">
                <a:latin typeface="TH SarabunPSK" charset="-34"/>
                <a:cs typeface="TH SarabunPSK" charset="-34"/>
              </a:rPr>
              <a:t>ชัดเจน</a:t>
            </a: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 </a:t>
            </a:r>
            <a:r>
              <a:rPr lang="en-US" sz="1800" dirty="0" smtClean="0">
                <a:latin typeface="TH SarabunPSK" charset="-34"/>
                <a:cs typeface="TH SarabunPSK" charset="-34"/>
              </a:rPr>
              <a:t> </a:t>
            </a:r>
          </a:p>
          <a:p>
            <a:r>
              <a:rPr lang="en-US" sz="1800" b="1" dirty="0" smtClean="0">
                <a:latin typeface="TH SarabunPSK" charset="-34"/>
                <a:cs typeface="TH SarabunPSK" charset="-34"/>
              </a:rPr>
              <a:t> </a:t>
            </a:r>
            <a:r>
              <a:rPr lang="en-US" sz="1800" b="1" dirty="0" smtClean="0">
                <a:latin typeface="TH SarabunPSK" charset="-34"/>
                <a:cs typeface="TH SarabunPSK" charset="-34"/>
              </a:rPr>
              <a:t>  2.5 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ตัวอักษร</a:t>
            </a:r>
            <a:r>
              <a:rPr lang="th-TH" sz="1800" b="1" dirty="0" smtClean="0">
                <a:latin typeface="TH SarabunPSK" charset="-34"/>
                <a:cs typeface="TH SarabunPSK" charset="-34"/>
              </a:rPr>
              <a:t>แบบประดิษฐ์</a:t>
            </a:r>
            <a:endParaRPr lang="en-US" sz="1800" b="1" dirty="0" smtClean="0">
              <a:latin typeface="TH SarabunPSK" charset="-34"/>
              <a:cs typeface="TH SarabunPSK" charset="-34"/>
            </a:endParaRPr>
          </a:p>
          <a:p>
            <a:r>
              <a:rPr lang="th-TH" sz="1800" dirty="0" smtClean="0">
                <a:latin typeface="TH SarabunPSK" charset="-34"/>
                <a:cs typeface="TH SarabunPSK" charset="-34"/>
              </a:rPr>
              <a:t>ตัวอักษรแบบประดิษฐ์บางครั้งเรียกว่า อักษรแฟนซี เป็นการสร้างสรรค์ขึ้นเพื่อใช้งานโดยเฉพาะ ซึ่งเน้นให้มีรูปแบบที่แตกต่างไปจากแบบทั่วไป </a:t>
            </a:r>
            <a:endParaRPr lang="th-TH" sz="1800" dirty="0">
              <a:latin typeface="TH SarabunPSK" charset="-34"/>
              <a:cs typeface="TH SarabunPSK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ymbel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1476</Words>
  <Application>Microsoft Office PowerPoint</Application>
  <PresentationFormat>On-screen Show (16:9)</PresentationFormat>
  <Paragraphs>153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Angsana New</vt:lpstr>
      <vt:lpstr>TH SarabunPSK</vt:lpstr>
      <vt:lpstr>Poppins</vt:lpstr>
      <vt:lpstr>Poppins Light</vt:lpstr>
      <vt:lpstr>Cymbeline template</vt:lpstr>
      <vt:lpstr>บทที่ 3 ตัวอักษร ตัวอักษร เป็นสัญลักษณ์แทนคำพูดหรือความนึกคิดของมนุษย์ โดยเป็นสื่อกลางสำหรับ การสื่อสารอีกรูปแบบหนึ่งซึ่งมีมาตั้งแต่สมัยโบราณ โดยจะบันทึกข้อความไว้ตามสถานที่ต่าง ๆ  ด้วยการใช้อักษรภาพแทน ในส่วนของงานด้านมัลติมีเดีย เป็นการนำตัวอักษรมาผสมผสานร่วมกับสื่อชนิดอื่น ๆ เพื่อเพิ่มประสิทธิภาพในการนำเสนอข้อมูล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มัลติมีเดีย</dc:title>
  <dc:creator>User</dc:creator>
  <cp:lastModifiedBy>Corporate Edition</cp:lastModifiedBy>
  <cp:revision>41</cp:revision>
  <dcterms:modified xsi:type="dcterms:W3CDTF">2019-05-29T11:01:55Z</dcterms:modified>
</cp:coreProperties>
</file>