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9"/>
  </p:notesMasterIdLst>
  <p:handoutMasterIdLst>
    <p:handoutMasterId r:id="rId30"/>
  </p:handoutMasterIdLst>
  <p:sldIdLst>
    <p:sldId id="378" r:id="rId2"/>
    <p:sldId id="379" r:id="rId3"/>
    <p:sldId id="380" r:id="rId4"/>
    <p:sldId id="381" r:id="rId5"/>
    <p:sldId id="383" r:id="rId6"/>
    <p:sldId id="387" r:id="rId7"/>
    <p:sldId id="406" r:id="rId8"/>
    <p:sldId id="408" r:id="rId9"/>
    <p:sldId id="409" r:id="rId10"/>
    <p:sldId id="382" r:id="rId11"/>
    <p:sldId id="384" r:id="rId12"/>
    <p:sldId id="385" r:id="rId13"/>
    <p:sldId id="407" r:id="rId14"/>
    <p:sldId id="410" r:id="rId15"/>
    <p:sldId id="411" r:id="rId16"/>
    <p:sldId id="386" r:id="rId17"/>
    <p:sldId id="401" r:id="rId18"/>
    <p:sldId id="412" r:id="rId19"/>
    <p:sldId id="399" r:id="rId20"/>
    <p:sldId id="404" r:id="rId21"/>
    <p:sldId id="389" r:id="rId22"/>
    <p:sldId id="403" r:id="rId23"/>
    <p:sldId id="402" r:id="rId24"/>
    <p:sldId id="400" r:id="rId25"/>
    <p:sldId id="390" r:id="rId26"/>
    <p:sldId id="391" r:id="rId27"/>
    <p:sldId id="392" r:id="rId2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9283" autoAdjust="0"/>
  </p:normalViewPr>
  <p:slideViewPr>
    <p:cSldViewPr>
      <p:cViewPr varScale="1">
        <p:scale>
          <a:sx n="75" d="100"/>
          <a:sy n="75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emf"/><Relationship Id="rId1" Type="http://schemas.openxmlformats.org/officeDocument/2006/relationships/image" Target="../media/image8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26" Type="http://schemas.openxmlformats.org/officeDocument/2006/relationships/image" Target="../media/image50.wmf"/><Relationship Id="rId39" Type="http://schemas.openxmlformats.org/officeDocument/2006/relationships/image" Target="../media/image63.wmf"/><Relationship Id="rId3" Type="http://schemas.openxmlformats.org/officeDocument/2006/relationships/image" Target="../media/image27.wmf"/><Relationship Id="rId21" Type="http://schemas.openxmlformats.org/officeDocument/2006/relationships/image" Target="../media/image45.wmf"/><Relationship Id="rId34" Type="http://schemas.openxmlformats.org/officeDocument/2006/relationships/image" Target="../media/image58.wmf"/><Relationship Id="rId42" Type="http://schemas.openxmlformats.org/officeDocument/2006/relationships/image" Target="../media/image66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5" Type="http://schemas.openxmlformats.org/officeDocument/2006/relationships/image" Target="../media/image49.wmf"/><Relationship Id="rId33" Type="http://schemas.openxmlformats.org/officeDocument/2006/relationships/image" Target="../media/image57.wmf"/><Relationship Id="rId38" Type="http://schemas.openxmlformats.org/officeDocument/2006/relationships/image" Target="../media/image62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20" Type="http://schemas.openxmlformats.org/officeDocument/2006/relationships/image" Target="../media/image44.wmf"/><Relationship Id="rId29" Type="http://schemas.openxmlformats.org/officeDocument/2006/relationships/image" Target="../media/image53.wmf"/><Relationship Id="rId41" Type="http://schemas.openxmlformats.org/officeDocument/2006/relationships/image" Target="../media/image65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24" Type="http://schemas.openxmlformats.org/officeDocument/2006/relationships/image" Target="../media/image48.wmf"/><Relationship Id="rId32" Type="http://schemas.openxmlformats.org/officeDocument/2006/relationships/image" Target="../media/image56.wmf"/><Relationship Id="rId37" Type="http://schemas.openxmlformats.org/officeDocument/2006/relationships/image" Target="../media/image61.wmf"/><Relationship Id="rId40" Type="http://schemas.openxmlformats.org/officeDocument/2006/relationships/image" Target="../media/image64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23" Type="http://schemas.openxmlformats.org/officeDocument/2006/relationships/image" Target="../media/image47.wmf"/><Relationship Id="rId28" Type="http://schemas.openxmlformats.org/officeDocument/2006/relationships/image" Target="../media/image52.wmf"/><Relationship Id="rId36" Type="http://schemas.openxmlformats.org/officeDocument/2006/relationships/image" Target="../media/image60.wmf"/><Relationship Id="rId10" Type="http://schemas.openxmlformats.org/officeDocument/2006/relationships/image" Target="../media/image34.wmf"/><Relationship Id="rId19" Type="http://schemas.openxmlformats.org/officeDocument/2006/relationships/image" Target="../media/image43.wmf"/><Relationship Id="rId31" Type="http://schemas.openxmlformats.org/officeDocument/2006/relationships/image" Target="../media/image55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Relationship Id="rId22" Type="http://schemas.openxmlformats.org/officeDocument/2006/relationships/image" Target="../media/image46.wmf"/><Relationship Id="rId27" Type="http://schemas.openxmlformats.org/officeDocument/2006/relationships/image" Target="../media/image51.wmf"/><Relationship Id="rId30" Type="http://schemas.openxmlformats.org/officeDocument/2006/relationships/image" Target="../media/image54.wmf"/><Relationship Id="rId35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8EBFE-0796-49AA-936F-F49A254565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4416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0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725286"/>
            <a:ext cx="5485805" cy="447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925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9448925"/>
            <a:ext cx="2972098" cy="49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932D01-E601-4500-A7D4-7D95A4001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02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32D01-E601-4500-A7D4-7D95A4001C2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1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B8E33E-563C-4351-A6A0-462D766A85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2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33D60B6-4BBB-4CB6-94DD-19B37BDC86E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24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FEF28C1-282E-4631-91AA-FD861016D7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21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4036F5E-46D9-4597-BCDA-99505480240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81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9AA9CCA-9A0B-41A6-81CF-D946B60A55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98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86D73C1-D4FD-4865-9BF0-CDEF3A4BFA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702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C712C1-B2BD-48F6-9428-BBA095A053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289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22EFA2F-3B32-492C-8235-D7AA7B7FDC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519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94E283-5EB7-476E-8149-38B96E4589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484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C6CFB05-BC5D-4E67-ABDF-3A5CA61D3F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33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3EC2B5-A39F-44B4-9E4A-3D3639D0ABE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953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00CA203-AA93-494C-A1E9-B8603A7972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725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/>
              </a:defRPr>
            </a:lvl1pPr>
          </a:lstStyle>
          <a:p>
            <a:pPr>
              <a:defRPr/>
            </a:pPr>
            <a:fld id="{8E05DC1B-4239-47DE-9306-D20CEAFFE9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h-TH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  <p:sldLayoutId id="214748429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image" Target="../media/image2.png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2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0.bin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9" Type="http://schemas.openxmlformats.org/officeDocument/2006/relationships/image" Target="../media/image42.wmf"/><Relationship Id="rId21" Type="http://schemas.openxmlformats.org/officeDocument/2006/relationships/image" Target="../media/image33.wmf"/><Relationship Id="rId34" Type="http://schemas.openxmlformats.org/officeDocument/2006/relationships/oleObject" Target="../embeddings/oleObject38.bin"/><Relationship Id="rId42" Type="http://schemas.openxmlformats.org/officeDocument/2006/relationships/oleObject" Target="../embeddings/oleObject42.bin"/><Relationship Id="rId47" Type="http://schemas.openxmlformats.org/officeDocument/2006/relationships/image" Target="../media/image46.wmf"/><Relationship Id="rId50" Type="http://schemas.openxmlformats.org/officeDocument/2006/relationships/oleObject" Target="../embeddings/oleObject46.bin"/><Relationship Id="rId55" Type="http://schemas.openxmlformats.org/officeDocument/2006/relationships/image" Target="../media/image50.wmf"/><Relationship Id="rId63" Type="http://schemas.openxmlformats.org/officeDocument/2006/relationships/image" Target="../media/image54.wmf"/><Relationship Id="rId68" Type="http://schemas.openxmlformats.org/officeDocument/2006/relationships/oleObject" Target="../embeddings/oleObject55.bin"/><Relationship Id="rId76" Type="http://schemas.openxmlformats.org/officeDocument/2006/relationships/oleObject" Target="../embeddings/oleObject59.bin"/><Relationship Id="rId84" Type="http://schemas.openxmlformats.org/officeDocument/2006/relationships/oleObject" Target="../embeddings/oleObject63.bin"/><Relationship Id="rId7" Type="http://schemas.openxmlformats.org/officeDocument/2006/relationships/image" Target="../media/image26.wmf"/><Relationship Id="rId71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9" Type="http://schemas.openxmlformats.org/officeDocument/2006/relationships/image" Target="../media/image37.wmf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37.bin"/><Relationship Id="rId37" Type="http://schemas.openxmlformats.org/officeDocument/2006/relationships/image" Target="../media/image41.wmf"/><Relationship Id="rId40" Type="http://schemas.openxmlformats.org/officeDocument/2006/relationships/oleObject" Target="../embeddings/oleObject41.bin"/><Relationship Id="rId45" Type="http://schemas.openxmlformats.org/officeDocument/2006/relationships/image" Target="../media/image45.wmf"/><Relationship Id="rId53" Type="http://schemas.openxmlformats.org/officeDocument/2006/relationships/image" Target="../media/image49.wmf"/><Relationship Id="rId58" Type="http://schemas.openxmlformats.org/officeDocument/2006/relationships/oleObject" Target="../embeddings/oleObject50.bin"/><Relationship Id="rId66" Type="http://schemas.openxmlformats.org/officeDocument/2006/relationships/oleObject" Target="../embeddings/oleObject54.bin"/><Relationship Id="rId74" Type="http://schemas.openxmlformats.org/officeDocument/2006/relationships/oleObject" Target="../embeddings/oleObject58.bin"/><Relationship Id="rId79" Type="http://schemas.openxmlformats.org/officeDocument/2006/relationships/image" Target="../media/image62.wmf"/><Relationship Id="rId87" Type="http://schemas.openxmlformats.org/officeDocument/2006/relationships/image" Target="../media/image66.wmf"/><Relationship Id="rId5" Type="http://schemas.openxmlformats.org/officeDocument/2006/relationships/image" Target="../media/image25.wmf"/><Relationship Id="rId61" Type="http://schemas.openxmlformats.org/officeDocument/2006/relationships/image" Target="../media/image53.wmf"/><Relationship Id="rId82" Type="http://schemas.openxmlformats.org/officeDocument/2006/relationships/oleObject" Target="../embeddings/oleObject62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36.bin"/><Relationship Id="rId35" Type="http://schemas.openxmlformats.org/officeDocument/2006/relationships/image" Target="../media/image40.wmf"/><Relationship Id="rId43" Type="http://schemas.openxmlformats.org/officeDocument/2006/relationships/image" Target="../media/image44.wmf"/><Relationship Id="rId48" Type="http://schemas.openxmlformats.org/officeDocument/2006/relationships/oleObject" Target="../embeddings/oleObject45.bin"/><Relationship Id="rId56" Type="http://schemas.openxmlformats.org/officeDocument/2006/relationships/oleObject" Target="../embeddings/oleObject49.bin"/><Relationship Id="rId64" Type="http://schemas.openxmlformats.org/officeDocument/2006/relationships/oleObject" Target="../embeddings/oleObject53.bin"/><Relationship Id="rId69" Type="http://schemas.openxmlformats.org/officeDocument/2006/relationships/image" Target="../media/image57.wmf"/><Relationship Id="rId77" Type="http://schemas.openxmlformats.org/officeDocument/2006/relationships/image" Target="../media/image61.wmf"/><Relationship Id="rId8" Type="http://schemas.openxmlformats.org/officeDocument/2006/relationships/oleObject" Target="../embeddings/oleObject25.bin"/><Relationship Id="rId51" Type="http://schemas.openxmlformats.org/officeDocument/2006/relationships/image" Target="../media/image48.wmf"/><Relationship Id="rId72" Type="http://schemas.openxmlformats.org/officeDocument/2006/relationships/oleObject" Target="../embeddings/oleObject57.bin"/><Relationship Id="rId80" Type="http://schemas.openxmlformats.org/officeDocument/2006/relationships/oleObject" Target="../embeddings/oleObject61.bin"/><Relationship Id="rId85" Type="http://schemas.openxmlformats.org/officeDocument/2006/relationships/image" Target="../media/image65.wmf"/><Relationship Id="rId3" Type="http://schemas.openxmlformats.org/officeDocument/2006/relationships/image" Target="../media/image2.png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1.wmf"/><Relationship Id="rId25" Type="http://schemas.openxmlformats.org/officeDocument/2006/relationships/image" Target="../media/image35.wmf"/><Relationship Id="rId33" Type="http://schemas.openxmlformats.org/officeDocument/2006/relationships/image" Target="../media/image39.wmf"/><Relationship Id="rId38" Type="http://schemas.openxmlformats.org/officeDocument/2006/relationships/oleObject" Target="../embeddings/oleObject40.bin"/><Relationship Id="rId46" Type="http://schemas.openxmlformats.org/officeDocument/2006/relationships/oleObject" Target="../embeddings/oleObject44.bin"/><Relationship Id="rId59" Type="http://schemas.openxmlformats.org/officeDocument/2006/relationships/image" Target="../media/image52.wmf"/><Relationship Id="rId67" Type="http://schemas.openxmlformats.org/officeDocument/2006/relationships/image" Target="../media/image56.wmf"/><Relationship Id="rId20" Type="http://schemas.openxmlformats.org/officeDocument/2006/relationships/oleObject" Target="../embeddings/oleObject31.bin"/><Relationship Id="rId41" Type="http://schemas.openxmlformats.org/officeDocument/2006/relationships/image" Target="../media/image43.wmf"/><Relationship Id="rId54" Type="http://schemas.openxmlformats.org/officeDocument/2006/relationships/oleObject" Target="../embeddings/oleObject48.bin"/><Relationship Id="rId62" Type="http://schemas.openxmlformats.org/officeDocument/2006/relationships/oleObject" Target="../embeddings/oleObject52.bin"/><Relationship Id="rId70" Type="http://schemas.openxmlformats.org/officeDocument/2006/relationships/oleObject" Target="../embeddings/oleObject56.bin"/><Relationship Id="rId75" Type="http://schemas.openxmlformats.org/officeDocument/2006/relationships/image" Target="../media/image60.wmf"/><Relationship Id="rId83" Type="http://schemas.openxmlformats.org/officeDocument/2006/relationships/image" Target="../media/image6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35.bin"/><Relationship Id="rId36" Type="http://schemas.openxmlformats.org/officeDocument/2006/relationships/oleObject" Target="../embeddings/oleObject39.bin"/><Relationship Id="rId49" Type="http://schemas.openxmlformats.org/officeDocument/2006/relationships/image" Target="../media/image47.wmf"/><Relationship Id="rId57" Type="http://schemas.openxmlformats.org/officeDocument/2006/relationships/image" Target="../media/image51.wmf"/><Relationship Id="rId10" Type="http://schemas.openxmlformats.org/officeDocument/2006/relationships/oleObject" Target="../embeddings/oleObject26.bin"/><Relationship Id="rId31" Type="http://schemas.openxmlformats.org/officeDocument/2006/relationships/image" Target="../media/image38.wmf"/><Relationship Id="rId44" Type="http://schemas.openxmlformats.org/officeDocument/2006/relationships/oleObject" Target="../embeddings/oleObject43.bin"/><Relationship Id="rId52" Type="http://schemas.openxmlformats.org/officeDocument/2006/relationships/oleObject" Target="../embeddings/oleObject47.bin"/><Relationship Id="rId60" Type="http://schemas.openxmlformats.org/officeDocument/2006/relationships/oleObject" Target="../embeddings/oleObject51.bin"/><Relationship Id="rId65" Type="http://schemas.openxmlformats.org/officeDocument/2006/relationships/image" Target="../media/image55.wmf"/><Relationship Id="rId73" Type="http://schemas.openxmlformats.org/officeDocument/2006/relationships/image" Target="../media/image59.wmf"/><Relationship Id="rId78" Type="http://schemas.openxmlformats.org/officeDocument/2006/relationships/oleObject" Target="../embeddings/oleObject60.bin"/><Relationship Id="rId81" Type="http://schemas.openxmlformats.org/officeDocument/2006/relationships/image" Target="../media/image63.wmf"/><Relationship Id="rId86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image" Target="../media/image2.png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6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1.wmf"/><Relationship Id="rId4" Type="http://schemas.openxmlformats.org/officeDocument/2006/relationships/oleObject" Target="../embeddings/oleObject6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7.wmf"/><Relationship Id="rId3" Type="http://schemas.openxmlformats.org/officeDocument/2006/relationships/image" Target="../media/image2.png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82.wmf"/><Relationship Id="rId3" Type="http://schemas.openxmlformats.org/officeDocument/2006/relationships/image" Target="../media/image2.png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8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emf"/><Relationship Id="rId3" Type="http://schemas.openxmlformats.org/officeDocument/2006/relationships/image" Target="../media/image2.png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8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image" Target="../media/image2.png"/><Relationship Id="rId7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83.bin"/><Relationship Id="rId9" Type="http://schemas.openxmlformats.org/officeDocument/2006/relationships/image" Target="../media/image8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6515" y="2339165"/>
            <a:ext cx="6400800" cy="2209800"/>
          </a:xfrm>
        </p:spPr>
        <p:txBody>
          <a:bodyPr/>
          <a:lstStyle/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</a:t>
            </a:r>
            <a:r>
              <a:rPr lang="en-US" sz="48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 smtClean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800" b="1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ประยุกต์ใช้สถิติเพื่อการคาดการณ์และการแก้ปัญหา</a:t>
            </a:r>
            <a:endParaRPr lang="en-US" sz="4800" dirty="0"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1507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130175"/>
            <a:ext cx="18002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06514" y="5826656"/>
            <a:ext cx="42290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 วิทยาศาสตร์และคณิตศาสตร์พื้นฐานในชีวิตประจำวัน</a:t>
            </a:r>
          </a:p>
          <a:p>
            <a:pPr eaLnBrk="1" hangingPunct="1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อาจารย์รัชนีกร  ทบประดิษฐ์</a:t>
            </a:r>
          </a:p>
          <a:p>
            <a:pPr eaLnBrk="1" hangingPunct="1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  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สาขาวิชา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ประยุ</a:t>
            </a:r>
            <a:r>
              <a:rPr lang="th-TH" sz="2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กต์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1600" dirty="0"/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1803174" y="685800"/>
            <a:ext cx="6006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eaLnBrk="1" hangingPunct="1"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ตารางแสดงข้อดีและข้อด้อยของค่าวัดแนวโน้มเข้าสู่ส่วนกลางทั้ง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83946"/>
              </p:ext>
            </p:extLst>
          </p:nvPr>
        </p:nvGraphicFramePr>
        <p:xfrm>
          <a:off x="2286000" y="1262064"/>
          <a:ext cx="4876800" cy="5250499"/>
        </p:xfrm>
        <a:graphic>
          <a:graphicData uri="http://schemas.openxmlformats.org/drawingml/2006/table">
            <a:tbl>
              <a:tblPr firstRow="1" firstCol="1" bandRow="1"/>
              <a:tblGrid>
                <a:gridCol w="901067">
                  <a:extLst>
                    <a:ext uri="{9D8B030D-6E8A-4147-A177-3AD203B41FA5}">
                      <a16:colId xmlns="" xmlns:a16="http://schemas.microsoft.com/office/drawing/2014/main" val="3451960855"/>
                    </a:ext>
                  </a:extLst>
                </a:gridCol>
                <a:gridCol w="1445219">
                  <a:extLst>
                    <a:ext uri="{9D8B030D-6E8A-4147-A177-3AD203B41FA5}">
                      <a16:colId xmlns="" xmlns:a16="http://schemas.microsoft.com/office/drawing/2014/main" val="657223281"/>
                    </a:ext>
                  </a:extLst>
                </a:gridCol>
                <a:gridCol w="1173645">
                  <a:extLst>
                    <a:ext uri="{9D8B030D-6E8A-4147-A177-3AD203B41FA5}">
                      <a16:colId xmlns="" xmlns:a16="http://schemas.microsoft.com/office/drawing/2014/main" val="2373263790"/>
                    </a:ext>
                  </a:extLst>
                </a:gridCol>
                <a:gridCol w="1356869">
                  <a:extLst>
                    <a:ext uri="{9D8B030D-6E8A-4147-A177-3AD203B41FA5}">
                      <a16:colId xmlns="" xmlns:a16="http://schemas.microsoft.com/office/drawing/2014/main" val="2281731198"/>
                    </a:ext>
                  </a:extLst>
                </a:gridCol>
              </a:tblGrid>
              <a:tr h="446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การใช้ค่าแนวโน้ม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เข้าสู่ส่วนกลาง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วิธีการคำนวณ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ระดับการวัดของข้อมูล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ที่เหมาะสม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ข้อดีและข้อด้อย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ของค่าวัด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1078459"/>
                  </a:ext>
                </a:extLst>
              </a:tr>
              <a:tr h="1561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ผลรวมของข้อมูลทั้งหมดหารด้วยจำนวนข้อมูล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อัตราส่วน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อันตรภาค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ข้อดี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บอกตำแหน่งศูนย์กลางของข้อมูล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ผลบวกของค่าเบี่ยงเบนจากค่าเฉลี่ยเป็นศูนย์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ข้อด้อย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ค่อนข้างอ่อนไหวต่อค่าสูงโด่ง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081575"/>
                  </a:ext>
                </a:extLst>
              </a:tr>
              <a:tr h="11153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มัธยฐาน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ค่าที่อยู่ในตำแหน่งกึ่งกลาง เมื่อมีการเรียงลำดับของข้อมูลจากน้อยไปมาก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อัตราส่วน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อันตรภาค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เรียงอันดับ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ข้อดี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ไม่ค่อยอ่อนไหวต่อค่าสูงโด่ง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ข้อด้อย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คำนวณจากค่าเพียงหนึ่งค่าหรือสองค่าเท่านั้น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060009"/>
                  </a:ext>
                </a:extLst>
              </a:tr>
              <a:tr h="1561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ฐานนิยม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ข้อมูลที่มีความถี่สูงสุด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อัตราส่วน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อันตรภาค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เรียงอันดับ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นามบัญญัติ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sng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ข้อด้อย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สะท้อนลักษณะของข้อมูลไม่ชัดเจน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ข้อมูลบางชุดอาจจะไม่มีฐานนิยม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1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ข้อมูลบางชุดอาจจะมีฐานนิยมหลายค่า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5779" marR="457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6705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1.3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ค่าวัดตำแหน่ง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(Measures of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location)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เป็นค่าที่บอกให้ทราบถึงตำแหน่งของข้อมูล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หนึ่งๆ ว่า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 ณ ตำแหน่งใดของชุดข้อมูล เมื่อข้อมูลมีการเรียงลำดับจากน้อยไปหามาก ค่าวัดเหล่านี้ ได้แก่ เปอร์เซ็นไทล์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Percentiles) 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อร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์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ทล์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Quartiles)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และเดไซล์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Deciles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ซึ่งมีวิธีการคำนวณ ดังต่อไปนี้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เปอร์เซ็นไทล์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Percentiles)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เป็นการวัดตำแหน่งที่แบ่งข้อมูลทั้งหมด ที่เรียงจากน้อยไปหามาก ออกเป็น 100 ส่วนเท่า ๆ กัน ใช้สัญลักษณ์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แทน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ไทล์ที่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th-TH" sz="2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อร</a:t>
            </a:r>
            <a:r>
              <a:rPr lang="th-TH" sz="2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์ไ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ทล์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Quartiles)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เป็นการวัดตำแหน่งที่แบ่งข้อมูลทั้งหมด ที่เรียงจากน้อยไปหามาก ออกเป็น 4 ส่วนเท่า ๆ กัน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ใช้สัญลักษณ์       แทน 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อร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์ไ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</a:p>
          <a:p>
            <a:pPr marL="0" indent="0">
              <a:buNone/>
            </a:pP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330085"/>
              </p:ext>
            </p:extLst>
          </p:nvPr>
        </p:nvGraphicFramePr>
        <p:xfrm>
          <a:off x="5432425" y="3636464"/>
          <a:ext cx="2254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2" name="Equation" r:id="rId4" imgW="139680" imgH="228600" progId="Equation.DSMT4">
                  <p:embed/>
                </p:oleObj>
              </mc:Choice>
              <mc:Fallback>
                <p:oleObj name="Equation" r:id="rId4" imgW="139680" imgH="228600" progId="Equation.DSMT4">
                  <p:embed/>
                  <p:pic>
                    <p:nvPicPr>
                      <p:cNvPr id="0" name="Object 8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3636464"/>
                        <a:ext cx="22542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450966"/>
              </p:ext>
            </p:extLst>
          </p:nvPr>
        </p:nvGraphicFramePr>
        <p:xfrm>
          <a:off x="7454900" y="3725364"/>
          <a:ext cx="163513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3" name="Equation" r:id="rId6" imgW="101520" imgH="126720" progId="Equation.DSMT4">
                  <p:embed/>
                </p:oleObj>
              </mc:Choice>
              <mc:Fallback>
                <p:oleObj name="Equation" r:id="rId6" imgW="101520" imgH="126720" progId="Equation.DSMT4">
                  <p:embed/>
                  <p:pic>
                    <p:nvPicPr>
                      <p:cNvPr id="0" name="Object 8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900" y="3725364"/>
                        <a:ext cx="163513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899"/>
          <p:cNvGrpSpPr>
            <a:grpSpLocks/>
          </p:cNvGrpSpPr>
          <p:nvPr/>
        </p:nvGrpSpPr>
        <p:grpSpPr bwMode="auto">
          <a:xfrm>
            <a:off x="2438400" y="4267200"/>
            <a:ext cx="3951287" cy="117475"/>
            <a:chOff x="2824" y="5801"/>
            <a:chExt cx="6224" cy="183"/>
          </a:xfrm>
        </p:grpSpPr>
        <p:cxnSp>
          <p:nvCxnSpPr>
            <p:cNvPr id="3972" name="AutoShape 900"/>
            <p:cNvCxnSpPr>
              <a:cxnSpLocks noChangeShapeType="1"/>
            </p:cNvCxnSpPr>
            <p:nvPr/>
          </p:nvCxnSpPr>
          <p:spPr bwMode="auto">
            <a:xfrm flipV="1">
              <a:off x="3817" y="5801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3" name="AutoShape 901"/>
            <p:cNvCxnSpPr>
              <a:cxnSpLocks noChangeShapeType="1"/>
            </p:cNvCxnSpPr>
            <p:nvPr/>
          </p:nvCxnSpPr>
          <p:spPr bwMode="auto">
            <a:xfrm>
              <a:off x="2824" y="5896"/>
              <a:ext cx="6224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4" name="AutoShape 902"/>
            <p:cNvCxnSpPr>
              <a:cxnSpLocks noChangeShapeType="1"/>
            </p:cNvCxnSpPr>
            <p:nvPr/>
          </p:nvCxnSpPr>
          <p:spPr bwMode="auto">
            <a:xfrm flipV="1">
              <a:off x="4569" y="5801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5" name="AutoShape 903"/>
            <p:cNvCxnSpPr>
              <a:cxnSpLocks noChangeShapeType="1"/>
            </p:cNvCxnSpPr>
            <p:nvPr/>
          </p:nvCxnSpPr>
          <p:spPr bwMode="auto">
            <a:xfrm flipV="1">
              <a:off x="5305" y="5801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6" name="AutoShape 904"/>
            <p:cNvCxnSpPr>
              <a:cxnSpLocks noChangeShapeType="1"/>
            </p:cNvCxnSpPr>
            <p:nvPr/>
          </p:nvCxnSpPr>
          <p:spPr bwMode="auto">
            <a:xfrm flipV="1">
              <a:off x="7743" y="5801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Rectangle 9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วัตถุ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314512"/>
              </p:ext>
            </p:extLst>
          </p:nvPr>
        </p:nvGraphicFramePr>
        <p:xfrm>
          <a:off x="2260709" y="4368442"/>
          <a:ext cx="429524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4" name="Equation" r:id="rId8" imgW="266400" imgH="228600" progId="Equation.DSMT4">
                  <p:embed/>
                </p:oleObj>
              </mc:Choice>
              <mc:Fallback>
                <p:oleObj name="Equation" r:id="rId8" imgW="266400" imgH="228600" progId="Equation.DSMT4">
                  <p:embed/>
                  <p:pic>
                    <p:nvPicPr>
                      <p:cNvPr id="0" name="Object 9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709" y="4368442"/>
                        <a:ext cx="429524" cy="36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9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วัตถุ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33388"/>
              </p:ext>
            </p:extLst>
          </p:nvPr>
        </p:nvGraphicFramePr>
        <p:xfrm>
          <a:off x="2974975" y="4418013"/>
          <a:ext cx="19050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5" name="Equation" r:id="rId10" imgW="126720" imgH="228600" progId="Equation.DSMT4">
                  <p:embed/>
                </p:oleObj>
              </mc:Choice>
              <mc:Fallback>
                <p:oleObj name="Equation" r:id="rId10" imgW="126720" imgH="228600" progId="Equation.DSMT4">
                  <p:embed/>
                  <p:pic>
                    <p:nvPicPr>
                      <p:cNvPr id="0" name="Object 9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4418013"/>
                        <a:ext cx="190500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9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วัตถุ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659321"/>
              </p:ext>
            </p:extLst>
          </p:nvPr>
        </p:nvGraphicFramePr>
        <p:xfrm>
          <a:off x="3460750" y="4419600"/>
          <a:ext cx="2047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6" name="Equation" r:id="rId12" imgW="139680" imgH="228600" progId="Equation.DSMT4">
                  <p:embed/>
                </p:oleObj>
              </mc:Choice>
              <mc:Fallback>
                <p:oleObj name="Equation" r:id="rId12" imgW="139680" imgH="228600" progId="Equation.DSMT4">
                  <p:embed/>
                  <p:pic>
                    <p:nvPicPr>
                      <p:cNvPr id="0" name="Object 9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4419600"/>
                        <a:ext cx="2047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9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วัตถุ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798843"/>
              </p:ext>
            </p:extLst>
          </p:nvPr>
        </p:nvGraphicFramePr>
        <p:xfrm>
          <a:off x="3924300" y="4440238"/>
          <a:ext cx="20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7" name="Equation" r:id="rId14" imgW="139680" imgH="228600" progId="Equation.DSMT4">
                  <p:embed/>
                </p:oleObj>
              </mc:Choice>
              <mc:Fallback>
                <p:oleObj name="Equation" r:id="rId14" imgW="139680" imgH="228600" progId="Equation.DSMT4">
                  <p:embed/>
                  <p:pic>
                    <p:nvPicPr>
                      <p:cNvPr id="0" name="Object 9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440238"/>
                        <a:ext cx="203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9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วัตถุ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47566"/>
              </p:ext>
            </p:extLst>
          </p:nvPr>
        </p:nvGraphicFramePr>
        <p:xfrm>
          <a:off x="5453634" y="4424264"/>
          <a:ext cx="306803" cy="383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8" name="Equation" r:id="rId16" imgW="190440" imgH="241200" progId="Equation.DSMT4">
                  <p:embed/>
                </p:oleObj>
              </mc:Choice>
              <mc:Fallback>
                <p:oleObj name="Equation" r:id="rId16" imgW="190440" imgH="241200" progId="Equation.DSMT4">
                  <p:embed/>
                  <p:pic>
                    <p:nvPicPr>
                      <p:cNvPr id="0" name="Object 9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634" y="4424264"/>
                        <a:ext cx="306803" cy="383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9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วัตถุ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667233"/>
              </p:ext>
            </p:extLst>
          </p:nvPr>
        </p:nvGraphicFramePr>
        <p:xfrm>
          <a:off x="6227763" y="4378325"/>
          <a:ext cx="4540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9" name="Equation" r:id="rId18" imgW="279360" imgH="241200" progId="Equation.DSMT4">
                  <p:embed/>
                </p:oleObj>
              </mc:Choice>
              <mc:Fallback>
                <p:oleObj name="Equation" r:id="rId18" imgW="279360" imgH="241200" progId="Equation.DSMT4">
                  <p:embed/>
                  <p:pic>
                    <p:nvPicPr>
                      <p:cNvPr id="0" name="Object 9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378325"/>
                        <a:ext cx="45402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กล่องข้อความ 2"/>
          <p:cNvSpPr txBox="1">
            <a:spLocks noChangeArrowheads="1"/>
          </p:cNvSpPr>
          <p:nvPr/>
        </p:nvSpPr>
        <p:spPr bwMode="auto">
          <a:xfrm>
            <a:off x="6429282" y="4045969"/>
            <a:ext cx="722999" cy="3736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Arial" panose="020B0604020202020204" pitchFamily="34" charset="0"/>
                <a:cs typeface="TH SarabunPSK" panose="020B0500040200020003" pitchFamily="34" charset="-34"/>
              </a:rPr>
              <a:t>ข้อมูล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1" name="วัตถุ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247688"/>
              </p:ext>
            </p:extLst>
          </p:nvPr>
        </p:nvGraphicFramePr>
        <p:xfrm>
          <a:off x="4691924" y="5323977"/>
          <a:ext cx="2857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0" name="Equation" r:id="rId20" imgW="177480" imgH="228600" progId="Equation.DSMT4">
                  <p:embed/>
                </p:oleObj>
              </mc:Choice>
              <mc:Fallback>
                <p:oleObj name="Equation" r:id="rId20" imgW="177480" imgH="228600" progId="Equation.DSMT4">
                  <p:embed/>
                  <p:pic>
                    <p:nvPicPr>
                      <p:cNvPr id="13" name="วัตถุ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924" y="5323977"/>
                        <a:ext cx="28575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วัตถุ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624687"/>
              </p:ext>
            </p:extLst>
          </p:nvPr>
        </p:nvGraphicFramePr>
        <p:xfrm>
          <a:off x="6462713" y="5412877"/>
          <a:ext cx="163512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1" name="Equation" r:id="rId22" imgW="101520" imgH="126720" progId="Equation.DSMT4">
                  <p:embed/>
                </p:oleObj>
              </mc:Choice>
              <mc:Fallback>
                <p:oleObj name="Equation" r:id="rId22" imgW="101520" imgH="126720" progId="Equation.DSMT4">
                  <p:embed/>
                  <p:pic>
                    <p:nvPicPr>
                      <p:cNvPr id="15" name="วัตถุ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5412877"/>
                        <a:ext cx="163512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950"/>
          <p:cNvGrpSpPr>
            <a:grpSpLocks/>
          </p:cNvGrpSpPr>
          <p:nvPr/>
        </p:nvGrpSpPr>
        <p:grpSpPr bwMode="auto">
          <a:xfrm>
            <a:off x="2685841" y="5971200"/>
            <a:ext cx="3951287" cy="117475"/>
            <a:chOff x="3014" y="10620"/>
            <a:chExt cx="6224" cy="186"/>
          </a:xfrm>
        </p:grpSpPr>
        <p:cxnSp>
          <p:nvCxnSpPr>
            <p:cNvPr id="4023" name="AutoShape 951"/>
            <p:cNvCxnSpPr>
              <a:cxnSpLocks noChangeShapeType="1"/>
            </p:cNvCxnSpPr>
            <p:nvPr/>
          </p:nvCxnSpPr>
          <p:spPr bwMode="auto">
            <a:xfrm>
              <a:off x="3014" y="10705"/>
              <a:ext cx="6224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4" name="AutoShape 952"/>
            <p:cNvCxnSpPr>
              <a:cxnSpLocks noChangeShapeType="1"/>
            </p:cNvCxnSpPr>
            <p:nvPr/>
          </p:nvCxnSpPr>
          <p:spPr bwMode="auto">
            <a:xfrm flipV="1">
              <a:off x="4415" y="10620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5" name="AutoShape 953"/>
            <p:cNvCxnSpPr>
              <a:cxnSpLocks noChangeShapeType="1"/>
            </p:cNvCxnSpPr>
            <p:nvPr/>
          </p:nvCxnSpPr>
          <p:spPr bwMode="auto">
            <a:xfrm flipV="1">
              <a:off x="5909" y="10620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26" name="AutoShape 954"/>
            <p:cNvCxnSpPr>
              <a:cxnSpLocks noChangeShapeType="1"/>
            </p:cNvCxnSpPr>
            <p:nvPr/>
          </p:nvCxnSpPr>
          <p:spPr bwMode="auto">
            <a:xfrm flipV="1">
              <a:off x="7553" y="10623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48" name="วัตถุ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21494"/>
              </p:ext>
            </p:extLst>
          </p:nvPr>
        </p:nvGraphicFramePr>
        <p:xfrm>
          <a:off x="2436913" y="6056871"/>
          <a:ext cx="429524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2" name="Equation" r:id="rId24" imgW="266400" imgH="228600" progId="Equation.DSMT4">
                  <p:embed/>
                </p:oleObj>
              </mc:Choice>
              <mc:Fallback>
                <p:oleObj name="Equation" r:id="rId24" imgW="266400" imgH="228600" progId="Equation.DSMT4">
                  <p:embed/>
                  <p:pic>
                    <p:nvPicPr>
                      <p:cNvPr id="19" name="วัตถุ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913" y="6056871"/>
                        <a:ext cx="429524" cy="36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วัตถุ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882460"/>
              </p:ext>
            </p:extLst>
          </p:nvPr>
        </p:nvGraphicFramePr>
        <p:xfrm>
          <a:off x="6526213" y="6062663"/>
          <a:ext cx="4556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3" name="Equation" r:id="rId26" imgW="279360" imgH="241200" progId="Equation.DSMT4">
                  <p:embed/>
                </p:oleObj>
              </mc:Choice>
              <mc:Fallback>
                <p:oleObj name="Equation" r:id="rId26" imgW="279360" imgH="241200" progId="Equation.DSMT4">
                  <p:embed/>
                  <p:pic>
                    <p:nvPicPr>
                      <p:cNvPr id="29" name="วัตถุ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6062663"/>
                        <a:ext cx="45561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9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วัตถุ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736595"/>
              </p:ext>
            </p:extLst>
          </p:nvPr>
        </p:nvGraphicFramePr>
        <p:xfrm>
          <a:off x="3475969" y="6114644"/>
          <a:ext cx="264966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4" name="Equation" r:id="rId28" imgW="177480" imgH="228600" progId="Equation.DSMT4">
                  <p:embed/>
                </p:oleObj>
              </mc:Choice>
              <mc:Fallback>
                <p:oleObj name="Equation" r:id="rId28" imgW="177480" imgH="228600" progId="Equation.DSMT4">
                  <p:embed/>
                  <p:pic>
                    <p:nvPicPr>
                      <p:cNvPr id="0" name="Object 9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969" y="6114644"/>
                        <a:ext cx="264966" cy="334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วัตถุ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38718"/>
              </p:ext>
            </p:extLst>
          </p:nvPr>
        </p:nvGraphicFramePr>
        <p:xfrm>
          <a:off x="5484813" y="6149975"/>
          <a:ext cx="2825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5" name="Equation" r:id="rId30" imgW="190440" imgH="228600" progId="Equation.DSMT4">
                  <p:embed/>
                </p:oleObj>
              </mc:Choice>
              <mc:Fallback>
                <p:oleObj name="Equation" r:id="rId30" imgW="190440" imgH="228600" progId="Equation.DSMT4">
                  <p:embed/>
                  <p:pic>
                    <p:nvPicPr>
                      <p:cNvPr id="33" name="วัตถุ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6149975"/>
                        <a:ext cx="2825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วัตถุ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99174"/>
              </p:ext>
            </p:extLst>
          </p:nvPr>
        </p:nvGraphicFramePr>
        <p:xfrm>
          <a:off x="4406858" y="6122019"/>
          <a:ext cx="2825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6" name="Equation" r:id="rId32" imgW="190440" imgH="228600" progId="Equation.DSMT4">
                  <p:embed/>
                </p:oleObj>
              </mc:Choice>
              <mc:Fallback>
                <p:oleObj name="Equation" r:id="rId32" imgW="190440" imgH="228600" progId="Equation.DSMT4">
                  <p:embed/>
                  <p:pic>
                    <p:nvPicPr>
                      <p:cNvPr id="33" name="วัตถุ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858" y="6122019"/>
                        <a:ext cx="28257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กล่องข้อความ 2"/>
          <p:cNvSpPr txBox="1">
            <a:spLocks noChangeArrowheads="1"/>
          </p:cNvSpPr>
          <p:nvPr/>
        </p:nvSpPr>
        <p:spPr bwMode="auto">
          <a:xfrm>
            <a:off x="6677018" y="5775029"/>
            <a:ext cx="722999" cy="3736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Arial" panose="020B0604020202020204" pitchFamily="34" charset="0"/>
                <a:cs typeface="TH SarabunPSK" panose="020B0500040200020003" pitchFamily="34" charset="-34"/>
              </a:rPr>
              <a:t>ข้อมูล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256212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	-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เดไซล์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Deciles)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เป็นการวัดตำแหน่งที่แบ่งข้อมูลทั้งหมด ที่เรียงจากน้อยไปหามาก ออกเป็น 10 ส่วนเท่า ๆ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   ใช้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สัญลักษณ์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 เดไซ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วัตถุ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658004"/>
              </p:ext>
            </p:extLst>
          </p:nvPr>
        </p:nvGraphicFramePr>
        <p:xfrm>
          <a:off x="4645388" y="2058126"/>
          <a:ext cx="2651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1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13" name="วัตถุ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388" y="2058126"/>
                        <a:ext cx="26511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วัตถุ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382917"/>
              </p:ext>
            </p:extLst>
          </p:nvPr>
        </p:nvGraphicFramePr>
        <p:xfrm>
          <a:off x="6070600" y="2144214"/>
          <a:ext cx="355600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2" name="Equation" r:id="rId6" imgW="101520" imgH="126720" progId="Equation.DSMT4">
                  <p:embed/>
                </p:oleObj>
              </mc:Choice>
              <mc:Fallback>
                <p:oleObj name="Equation" r:id="rId6" imgW="101520" imgH="126720" progId="Equation.DSMT4">
                  <p:embed/>
                  <p:pic>
                    <p:nvPicPr>
                      <p:cNvPr id="15" name="วัตถุ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144214"/>
                        <a:ext cx="355600" cy="201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889"/>
          <p:cNvGrpSpPr>
            <a:grpSpLocks/>
          </p:cNvGrpSpPr>
          <p:nvPr/>
        </p:nvGrpSpPr>
        <p:grpSpPr bwMode="auto">
          <a:xfrm>
            <a:off x="2348814" y="2801941"/>
            <a:ext cx="3813175" cy="130175"/>
            <a:chOff x="3200" y="2017"/>
            <a:chExt cx="6006" cy="205"/>
          </a:xfrm>
        </p:grpSpPr>
        <p:cxnSp>
          <p:nvCxnSpPr>
            <p:cNvPr id="4986" name="AutoShape 890"/>
            <p:cNvCxnSpPr>
              <a:cxnSpLocks noChangeShapeType="1"/>
            </p:cNvCxnSpPr>
            <p:nvPr/>
          </p:nvCxnSpPr>
          <p:spPr bwMode="auto">
            <a:xfrm flipV="1">
              <a:off x="6499" y="2026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87" name="AutoShape 891"/>
            <p:cNvCxnSpPr>
              <a:cxnSpLocks noChangeShapeType="1"/>
            </p:cNvCxnSpPr>
            <p:nvPr/>
          </p:nvCxnSpPr>
          <p:spPr bwMode="auto">
            <a:xfrm>
              <a:off x="3200" y="2120"/>
              <a:ext cx="6006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88" name="AutoShape 892"/>
            <p:cNvCxnSpPr>
              <a:cxnSpLocks noChangeShapeType="1"/>
            </p:cNvCxnSpPr>
            <p:nvPr/>
          </p:nvCxnSpPr>
          <p:spPr bwMode="auto">
            <a:xfrm flipV="1">
              <a:off x="4460" y="2026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89" name="AutoShape 893"/>
            <p:cNvCxnSpPr>
              <a:cxnSpLocks noChangeShapeType="1"/>
            </p:cNvCxnSpPr>
            <p:nvPr/>
          </p:nvCxnSpPr>
          <p:spPr bwMode="auto">
            <a:xfrm flipV="1">
              <a:off x="3959" y="2039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0" name="AutoShape 894"/>
            <p:cNvCxnSpPr>
              <a:cxnSpLocks noChangeShapeType="1"/>
            </p:cNvCxnSpPr>
            <p:nvPr/>
          </p:nvCxnSpPr>
          <p:spPr bwMode="auto">
            <a:xfrm flipV="1">
              <a:off x="4936" y="2026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1" name="AutoShape 895"/>
            <p:cNvCxnSpPr>
              <a:cxnSpLocks noChangeShapeType="1"/>
            </p:cNvCxnSpPr>
            <p:nvPr/>
          </p:nvCxnSpPr>
          <p:spPr bwMode="auto">
            <a:xfrm flipV="1">
              <a:off x="5956" y="2030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2" name="AutoShape 896"/>
            <p:cNvCxnSpPr>
              <a:cxnSpLocks noChangeShapeType="1"/>
            </p:cNvCxnSpPr>
            <p:nvPr/>
          </p:nvCxnSpPr>
          <p:spPr bwMode="auto">
            <a:xfrm flipV="1">
              <a:off x="5411" y="2026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3" name="AutoShape 897"/>
            <p:cNvCxnSpPr>
              <a:cxnSpLocks noChangeShapeType="1"/>
            </p:cNvCxnSpPr>
            <p:nvPr/>
          </p:nvCxnSpPr>
          <p:spPr bwMode="auto">
            <a:xfrm flipV="1">
              <a:off x="7066" y="2027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4" name="AutoShape 898"/>
            <p:cNvCxnSpPr>
              <a:cxnSpLocks noChangeShapeType="1"/>
            </p:cNvCxnSpPr>
            <p:nvPr/>
          </p:nvCxnSpPr>
          <p:spPr bwMode="auto">
            <a:xfrm flipV="1">
              <a:off x="7633" y="2017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95" name="AutoShape 899"/>
            <p:cNvCxnSpPr>
              <a:cxnSpLocks noChangeShapeType="1"/>
            </p:cNvCxnSpPr>
            <p:nvPr/>
          </p:nvCxnSpPr>
          <p:spPr bwMode="auto">
            <a:xfrm flipV="1">
              <a:off x="8258" y="2031"/>
              <a:ext cx="0" cy="1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7" name="วัตถุ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635973"/>
              </p:ext>
            </p:extLst>
          </p:nvPr>
        </p:nvGraphicFramePr>
        <p:xfrm>
          <a:off x="2225244" y="2936711"/>
          <a:ext cx="429524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3" name="Equation" r:id="rId8" imgW="266400" imgH="228600" progId="Equation.DSMT4">
                  <p:embed/>
                </p:oleObj>
              </mc:Choice>
              <mc:Fallback>
                <p:oleObj name="Equation" r:id="rId8" imgW="266400" imgH="228600" progId="Equation.DSMT4">
                  <p:embed/>
                  <p:pic>
                    <p:nvPicPr>
                      <p:cNvPr id="48" name="วัตถุ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244" y="2936711"/>
                        <a:ext cx="429524" cy="36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วัตถุ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440343"/>
              </p:ext>
            </p:extLst>
          </p:nvPr>
        </p:nvGraphicFramePr>
        <p:xfrm>
          <a:off x="6019800" y="2950301"/>
          <a:ext cx="455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4" name="Equation" r:id="rId10" imgW="279360" imgH="241200" progId="Equation.DSMT4">
                  <p:embed/>
                </p:oleObj>
              </mc:Choice>
              <mc:Fallback>
                <p:oleObj name="Equation" r:id="rId10" imgW="279360" imgH="241200" progId="Equation.DSMT4">
                  <p:embed/>
                  <p:pic>
                    <p:nvPicPr>
                      <p:cNvPr id="49" name="วัตถุ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950301"/>
                        <a:ext cx="4556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กล่องข้อความ 2"/>
          <p:cNvSpPr txBox="1">
            <a:spLocks noChangeArrowheads="1"/>
          </p:cNvSpPr>
          <p:nvPr/>
        </p:nvSpPr>
        <p:spPr bwMode="auto">
          <a:xfrm>
            <a:off x="6255968" y="2625379"/>
            <a:ext cx="722999" cy="3736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Arial" panose="020B0604020202020204" pitchFamily="34" charset="0"/>
                <a:cs typeface="TH Sarabun New" panose="020B0500040200020003" pitchFamily="34" charset="-34"/>
              </a:rPr>
              <a:t>ข้อมูล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9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วัตถุ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438277"/>
              </p:ext>
            </p:extLst>
          </p:nvPr>
        </p:nvGraphicFramePr>
        <p:xfrm>
          <a:off x="2735263" y="2982913"/>
          <a:ext cx="2460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5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0" name="Object 9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2982913"/>
                        <a:ext cx="24606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วัตถุ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739611"/>
              </p:ext>
            </p:extLst>
          </p:nvPr>
        </p:nvGraphicFramePr>
        <p:xfrm>
          <a:off x="3038452" y="2987653"/>
          <a:ext cx="264966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6" name="Equation" r:id="rId14" imgW="177480" imgH="228600" progId="Equation.DSMT4">
                  <p:embed/>
                </p:oleObj>
              </mc:Choice>
              <mc:Fallback>
                <p:oleObj name="Equation" r:id="rId14" imgW="177480" imgH="2286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52" y="2987653"/>
                        <a:ext cx="264966" cy="334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วัตถุ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764382"/>
              </p:ext>
            </p:extLst>
          </p:nvPr>
        </p:nvGraphicFramePr>
        <p:xfrm>
          <a:off x="3351213" y="2986949"/>
          <a:ext cx="2651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7" name="Equation" r:id="rId16" imgW="177480" imgH="228600" progId="Equation.DSMT4">
                  <p:embed/>
                </p:oleObj>
              </mc:Choice>
              <mc:Fallback>
                <p:oleObj name="Equation" r:id="rId16" imgW="177480" imgH="2286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2986949"/>
                        <a:ext cx="26511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วัตถุ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194432"/>
              </p:ext>
            </p:extLst>
          </p:nvPr>
        </p:nvGraphicFramePr>
        <p:xfrm>
          <a:off x="3663950" y="2995613"/>
          <a:ext cx="2651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8" name="Equation" r:id="rId18" imgW="177480" imgH="228600" progId="Equation.DSMT4">
                  <p:embed/>
                </p:oleObj>
              </mc:Choice>
              <mc:Fallback>
                <p:oleObj name="Equation" r:id="rId18" imgW="177480" imgH="2286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2995613"/>
                        <a:ext cx="26511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วัตถุ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096872"/>
              </p:ext>
            </p:extLst>
          </p:nvPr>
        </p:nvGraphicFramePr>
        <p:xfrm>
          <a:off x="3999099" y="2988547"/>
          <a:ext cx="2651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9" name="Equation" r:id="rId20" imgW="177480" imgH="241200" progId="Equation.DSMT4">
                  <p:embed/>
                </p:oleObj>
              </mc:Choice>
              <mc:Fallback>
                <p:oleObj name="Equation" r:id="rId20" imgW="177480" imgH="2412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099" y="2988547"/>
                        <a:ext cx="2651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วัตถุ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901617"/>
              </p:ext>
            </p:extLst>
          </p:nvPr>
        </p:nvGraphicFramePr>
        <p:xfrm>
          <a:off x="4351272" y="3000904"/>
          <a:ext cx="2651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0" name="Equation" r:id="rId22" imgW="177480" imgH="241200" progId="Equation.DSMT4">
                  <p:embed/>
                </p:oleObj>
              </mc:Choice>
              <mc:Fallback>
                <p:oleObj name="Equation" r:id="rId22" imgW="177480" imgH="2412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272" y="3000904"/>
                        <a:ext cx="2651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วัตถุ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340641"/>
              </p:ext>
            </p:extLst>
          </p:nvPr>
        </p:nvGraphicFramePr>
        <p:xfrm>
          <a:off x="5047781" y="3004174"/>
          <a:ext cx="2651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1" name="Equation" r:id="rId24" imgW="177480" imgH="241200" progId="Equation.DSMT4">
                  <p:embed/>
                </p:oleObj>
              </mc:Choice>
              <mc:Fallback>
                <p:oleObj name="Equation" r:id="rId24" imgW="177480" imgH="2412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7781" y="3004174"/>
                        <a:ext cx="2651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วัตถุ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23226"/>
              </p:ext>
            </p:extLst>
          </p:nvPr>
        </p:nvGraphicFramePr>
        <p:xfrm>
          <a:off x="4707417" y="3000459"/>
          <a:ext cx="264966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2" name="Equation" r:id="rId26" imgW="177480" imgH="228600" progId="Equation.DSMT4">
                  <p:embed/>
                </p:oleObj>
              </mc:Choice>
              <mc:Fallback>
                <p:oleObj name="Equation" r:id="rId26" imgW="177480" imgH="2286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417" y="3000459"/>
                        <a:ext cx="264966" cy="334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วัตถุ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311560"/>
              </p:ext>
            </p:extLst>
          </p:nvPr>
        </p:nvGraphicFramePr>
        <p:xfrm>
          <a:off x="5451084" y="3007091"/>
          <a:ext cx="2651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3" name="Equation" r:id="rId28" imgW="177480" imgH="241200" progId="Equation.DSMT4">
                  <p:embed/>
                </p:oleObj>
              </mc:Choice>
              <mc:Fallback>
                <p:oleObj name="Equation" r:id="rId28" imgW="177480" imgH="2412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084" y="3007091"/>
                        <a:ext cx="265112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สี่เหลี่ยมผืนผ้า 21"/>
          <p:cNvSpPr/>
          <p:nvPr/>
        </p:nvSpPr>
        <p:spPr>
          <a:xfrm>
            <a:off x="676104" y="3556525"/>
            <a:ext cx="7858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การเปรียบเทียบค่าของ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เปอร์เซ็น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ไทล์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อร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์ไ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ทล์ และเดไซ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ล์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ข้อมูลชุดที่หนึ่งเรียงจากน้อยไปหามากและสามารถอ่านค่าของตำแหน่งด้วย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ดังนี้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9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วัตถุ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471950"/>
              </p:ext>
            </p:extLst>
          </p:nvPr>
        </p:nvGraphicFramePr>
        <p:xfrm>
          <a:off x="6698161" y="4044815"/>
          <a:ext cx="6953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4" name="Equation" r:id="rId30" imgW="431640" imgH="177480" progId="Equation.DSMT4">
                  <p:embed/>
                </p:oleObj>
              </mc:Choice>
              <mc:Fallback>
                <p:oleObj name="Equation" r:id="rId30" imgW="431640" imgH="177480" progId="Equation.DSMT4">
                  <p:embed/>
                  <p:pic>
                    <p:nvPicPr>
                      <p:cNvPr id="0" name="Object 9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8161" y="4044815"/>
                        <a:ext cx="695325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44" name="AutoShape 948"/>
          <p:cNvCxnSpPr>
            <a:cxnSpLocks noChangeShapeType="1"/>
          </p:cNvCxnSpPr>
          <p:nvPr/>
        </p:nvCxnSpPr>
        <p:spPr bwMode="auto">
          <a:xfrm>
            <a:off x="2261345" y="5135785"/>
            <a:ext cx="3814762" cy="0"/>
          </a:xfrm>
          <a:prstGeom prst="straightConnector1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5" name="AutoShape 949"/>
          <p:cNvCxnSpPr>
            <a:cxnSpLocks noChangeShapeType="1"/>
          </p:cNvCxnSpPr>
          <p:nvPr/>
        </p:nvCxnSpPr>
        <p:spPr bwMode="auto">
          <a:xfrm flipV="1">
            <a:off x="3081538" y="5015548"/>
            <a:ext cx="0" cy="2292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6" name="AutoShape 950"/>
          <p:cNvCxnSpPr>
            <a:cxnSpLocks noChangeShapeType="1"/>
          </p:cNvCxnSpPr>
          <p:nvPr/>
        </p:nvCxnSpPr>
        <p:spPr bwMode="auto">
          <a:xfrm flipV="1">
            <a:off x="2763323" y="5015548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7" name="AutoShape 951"/>
          <p:cNvCxnSpPr>
            <a:cxnSpLocks noChangeShapeType="1"/>
          </p:cNvCxnSpPr>
          <p:nvPr/>
        </p:nvCxnSpPr>
        <p:spPr bwMode="auto">
          <a:xfrm flipV="1">
            <a:off x="3703358" y="4998403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8" name="AutoShape 952"/>
          <p:cNvCxnSpPr>
            <a:cxnSpLocks noChangeShapeType="1"/>
          </p:cNvCxnSpPr>
          <p:nvPr/>
        </p:nvCxnSpPr>
        <p:spPr bwMode="auto">
          <a:xfrm flipV="1">
            <a:off x="3401022" y="5004753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9" name="AutoShape 953"/>
          <p:cNvCxnSpPr>
            <a:cxnSpLocks noChangeShapeType="1"/>
          </p:cNvCxnSpPr>
          <p:nvPr/>
        </p:nvCxnSpPr>
        <p:spPr bwMode="auto">
          <a:xfrm flipV="1">
            <a:off x="4384248" y="5013643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0" name="AutoShape 954"/>
          <p:cNvCxnSpPr>
            <a:cxnSpLocks noChangeShapeType="1"/>
          </p:cNvCxnSpPr>
          <p:nvPr/>
        </p:nvCxnSpPr>
        <p:spPr bwMode="auto">
          <a:xfrm flipV="1">
            <a:off x="4751369" y="5009198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1" name="AutoShape 955"/>
          <p:cNvCxnSpPr>
            <a:cxnSpLocks noChangeShapeType="1"/>
          </p:cNvCxnSpPr>
          <p:nvPr/>
        </p:nvCxnSpPr>
        <p:spPr bwMode="auto">
          <a:xfrm flipV="1">
            <a:off x="5497681" y="5000308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2" name="AutoShape 956"/>
          <p:cNvCxnSpPr>
            <a:cxnSpLocks noChangeShapeType="1"/>
          </p:cNvCxnSpPr>
          <p:nvPr/>
        </p:nvCxnSpPr>
        <p:spPr bwMode="auto">
          <a:xfrm flipV="1">
            <a:off x="5091814" y="5016183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3" name="AutoShape 957"/>
          <p:cNvCxnSpPr>
            <a:cxnSpLocks noChangeShapeType="1"/>
          </p:cNvCxnSpPr>
          <p:nvPr/>
        </p:nvCxnSpPr>
        <p:spPr bwMode="auto">
          <a:xfrm flipV="1">
            <a:off x="4036181" y="5007293"/>
            <a:ext cx="0" cy="2374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4" name="AutoShape 958"/>
          <p:cNvCxnSpPr>
            <a:cxnSpLocks noChangeShapeType="1"/>
          </p:cNvCxnSpPr>
          <p:nvPr/>
        </p:nvCxnSpPr>
        <p:spPr bwMode="auto">
          <a:xfrm flipV="1">
            <a:off x="3261521" y="4549727"/>
            <a:ext cx="10242" cy="124147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5" name="AutoShape 959"/>
          <p:cNvCxnSpPr>
            <a:cxnSpLocks noChangeShapeType="1"/>
          </p:cNvCxnSpPr>
          <p:nvPr/>
        </p:nvCxnSpPr>
        <p:spPr bwMode="auto">
          <a:xfrm flipH="1" flipV="1">
            <a:off x="4953000" y="4536504"/>
            <a:ext cx="23177" cy="12475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6" name="AutoShape 960"/>
          <p:cNvCxnSpPr>
            <a:cxnSpLocks noChangeShapeType="1"/>
          </p:cNvCxnSpPr>
          <p:nvPr/>
        </p:nvCxnSpPr>
        <p:spPr bwMode="auto">
          <a:xfrm flipV="1">
            <a:off x="4036181" y="5574426"/>
            <a:ext cx="0" cy="2559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7" name="AutoShape 961"/>
          <p:cNvCxnSpPr>
            <a:cxnSpLocks noChangeShapeType="1"/>
          </p:cNvCxnSpPr>
          <p:nvPr/>
        </p:nvCxnSpPr>
        <p:spPr bwMode="auto">
          <a:xfrm flipV="1">
            <a:off x="4036181" y="6105118"/>
            <a:ext cx="0" cy="3824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62" name="วัตถุ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342836"/>
              </p:ext>
            </p:extLst>
          </p:nvPr>
        </p:nvGraphicFramePr>
        <p:xfrm>
          <a:off x="2020802" y="5126036"/>
          <a:ext cx="429524" cy="36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5" name="Equation" r:id="rId32" imgW="266400" imgH="228600" progId="Equation.DSMT4">
                  <p:embed/>
                </p:oleObj>
              </mc:Choice>
              <mc:Fallback>
                <p:oleObj name="Equation" r:id="rId32" imgW="266400" imgH="228600" progId="Equation.DSMT4">
                  <p:embed/>
                  <p:pic>
                    <p:nvPicPr>
                      <p:cNvPr id="27" name="วัตถุ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02" y="5126036"/>
                        <a:ext cx="429524" cy="368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วัตถุ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868781"/>
              </p:ext>
            </p:extLst>
          </p:nvPr>
        </p:nvGraphicFramePr>
        <p:xfrm>
          <a:off x="5951538" y="5135563"/>
          <a:ext cx="4540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6" name="Equation" r:id="rId34" imgW="279360" imgH="241200" progId="Equation.DSMT4">
                  <p:embed/>
                </p:oleObj>
              </mc:Choice>
              <mc:Fallback>
                <p:oleObj name="Equation" r:id="rId34" imgW="279360" imgH="241200" progId="Equation.DSMT4">
                  <p:embed/>
                  <p:pic>
                    <p:nvPicPr>
                      <p:cNvPr id="28" name="วัตถุ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135563"/>
                        <a:ext cx="454025" cy="38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วัตถุ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832924"/>
              </p:ext>
            </p:extLst>
          </p:nvPr>
        </p:nvGraphicFramePr>
        <p:xfrm>
          <a:off x="2652713" y="5246688"/>
          <a:ext cx="2460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7" name="Equation" r:id="rId36" imgW="164880" imgH="228600" progId="Equation.DSMT4">
                  <p:embed/>
                </p:oleObj>
              </mc:Choice>
              <mc:Fallback>
                <p:oleObj name="Equation" r:id="rId36" imgW="164880" imgH="228600" progId="Equation.DSMT4">
                  <p:embed/>
                  <p:pic>
                    <p:nvPicPr>
                      <p:cNvPr id="17" name="วัตถุ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5246688"/>
                        <a:ext cx="246062" cy="33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วัตถุ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411329"/>
              </p:ext>
            </p:extLst>
          </p:nvPr>
        </p:nvGraphicFramePr>
        <p:xfrm>
          <a:off x="2968000" y="5263389"/>
          <a:ext cx="264966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8" name="Equation" r:id="rId38" imgW="177480" imgH="228600" progId="Equation.DSMT4">
                  <p:embed/>
                </p:oleObj>
              </mc:Choice>
              <mc:Fallback>
                <p:oleObj name="Equation" r:id="rId38" imgW="177480" imgH="228600" progId="Equation.DSMT4">
                  <p:embed/>
                  <p:pic>
                    <p:nvPicPr>
                      <p:cNvPr id="32" name="วัตถุ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000" y="5263389"/>
                        <a:ext cx="264966" cy="3346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วัตถุ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868334"/>
              </p:ext>
            </p:extLst>
          </p:nvPr>
        </p:nvGraphicFramePr>
        <p:xfrm>
          <a:off x="3309076" y="5260249"/>
          <a:ext cx="265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9" name="Equation" r:id="rId40" imgW="177480" imgH="228600" progId="Equation.DSMT4">
                  <p:embed/>
                </p:oleObj>
              </mc:Choice>
              <mc:Fallback>
                <p:oleObj name="Equation" r:id="rId40" imgW="177480" imgH="228600" progId="Equation.DSMT4">
                  <p:embed/>
                  <p:pic>
                    <p:nvPicPr>
                      <p:cNvPr id="33" name="วัตถุ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076" y="5260249"/>
                        <a:ext cx="265113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วัตถุ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940281"/>
              </p:ext>
            </p:extLst>
          </p:nvPr>
        </p:nvGraphicFramePr>
        <p:xfrm>
          <a:off x="3632926" y="5258662"/>
          <a:ext cx="2651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0" name="Equation" r:id="rId42" imgW="177480" imgH="228600" progId="Equation.DSMT4">
                  <p:embed/>
                </p:oleObj>
              </mc:Choice>
              <mc:Fallback>
                <p:oleObj name="Equation" r:id="rId42" imgW="177480" imgH="228600" progId="Equation.DSMT4">
                  <p:embed/>
                  <p:pic>
                    <p:nvPicPr>
                      <p:cNvPr id="34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926" y="5258662"/>
                        <a:ext cx="265113" cy="33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วัตถุ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66271"/>
              </p:ext>
            </p:extLst>
          </p:nvPr>
        </p:nvGraphicFramePr>
        <p:xfrm>
          <a:off x="3967871" y="5257026"/>
          <a:ext cx="2651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1" name="Equation" r:id="rId44" imgW="177480" imgH="241200" progId="Equation.DSMT4">
                  <p:embed/>
                </p:oleObj>
              </mc:Choice>
              <mc:Fallback>
                <p:oleObj name="Equation" r:id="rId44" imgW="177480" imgH="241200" progId="Equation.DSMT4">
                  <p:embed/>
                  <p:pic>
                    <p:nvPicPr>
                      <p:cNvPr id="34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871" y="5257026"/>
                        <a:ext cx="265112" cy="354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วัตถุ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24137"/>
              </p:ext>
            </p:extLst>
          </p:nvPr>
        </p:nvGraphicFramePr>
        <p:xfrm>
          <a:off x="4317769" y="5263107"/>
          <a:ext cx="2651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2" name="Equation" r:id="rId46" imgW="177480" imgH="241200" progId="Equation.DSMT4">
                  <p:embed/>
                </p:oleObj>
              </mc:Choice>
              <mc:Fallback>
                <p:oleObj name="Equation" r:id="rId46" imgW="177480" imgH="241200" progId="Equation.DSMT4">
                  <p:embed/>
                  <p:pic>
                    <p:nvPicPr>
                      <p:cNvPr id="34" name="วัตถุ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769" y="5263107"/>
                        <a:ext cx="265112" cy="354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วัตถุ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300922"/>
              </p:ext>
            </p:extLst>
          </p:nvPr>
        </p:nvGraphicFramePr>
        <p:xfrm>
          <a:off x="4689691" y="5287822"/>
          <a:ext cx="264966" cy="33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3" name="Equation" r:id="rId48" imgW="177480" imgH="228600" progId="Equation.DSMT4">
                  <p:embed/>
                </p:oleObj>
              </mc:Choice>
              <mc:Fallback>
                <p:oleObj name="Equation" r:id="rId48" imgW="177480" imgH="228600" progId="Equation.DSMT4">
                  <p:embed/>
                  <p:pic>
                    <p:nvPicPr>
                      <p:cNvPr id="38" name="วัตถุ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691" y="5287822"/>
                        <a:ext cx="264966" cy="3346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วัตถุ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677716"/>
              </p:ext>
            </p:extLst>
          </p:nvPr>
        </p:nvGraphicFramePr>
        <p:xfrm>
          <a:off x="5040299" y="5289230"/>
          <a:ext cx="2651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4" name="Equation" r:id="rId50" imgW="177480" imgH="241200" progId="Equation.DSMT4">
                  <p:embed/>
                </p:oleObj>
              </mc:Choice>
              <mc:Fallback>
                <p:oleObj name="Equation" r:id="rId50" imgW="177480" imgH="241200" progId="Equation.DSMT4">
                  <p:embed/>
                  <p:pic>
                    <p:nvPicPr>
                      <p:cNvPr id="37" name="วัตถุ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299" y="5289230"/>
                        <a:ext cx="265112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วัตถุ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18320"/>
              </p:ext>
            </p:extLst>
          </p:nvPr>
        </p:nvGraphicFramePr>
        <p:xfrm>
          <a:off x="5422832" y="5282404"/>
          <a:ext cx="265112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5" name="Equation" r:id="rId52" imgW="177480" imgH="241200" progId="Equation.DSMT4">
                  <p:embed/>
                </p:oleObj>
              </mc:Choice>
              <mc:Fallback>
                <p:oleObj name="Equation" r:id="rId52" imgW="177480" imgH="241200" progId="Equation.DSMT4">
                  <p:embed/>
                  <p:pic>
                    <p:nvPicPr>
                      <p:cNvPr id="39" name="วัตถุ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832" y="5282404"/>
                        <a:ext cx="265112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วัตถุ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231185"/>
              </p:ext>
            </p:extLst>
          </p:nvPr>
        </p:nvGraphicFramePr>
        <p:xfrm>
          <a:off x="2705826" y="4691063"/>
          <a:ext cx="2651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6" name="Equation" r:id="rId54" imgW="177480" imgH="241200" progId="Equation.DSMT4">
                  <p:embed/>
                </p:oleObj>
              </mc:Choice>
              <mc:Fallback>
                <p:oleObj name="Equation" r:id="rId54" imgW="177480" imgH="241200" progId="Equation.DSMT4">
                  <p:embed/>
                  <p:pic>
                    <p:nvPicPr>
                      <p:cNvPr id="39" name="วัตถุ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826" y="4691063"/>
                        <a:ext cx="26511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วัตถุ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442662"/>
              </p:ext>
            </p:extLst>
          </p:nvPr>
        </p:nvGraphicFramePr>
        <p:xfrm>
          <a:off x="3009792" y="4695192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7" name="Equation" r:id="rId56" imgW="190440" imgH="241200" progId="Equation.DSMT4">
                  <p:embed/>
                </p:oleObj>
              </mc:Choice>
              <mc:Fallback>
                <p:oleObj name="Equation" r:id="rId56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792" y="4695192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วัตถุ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00227"/>
              </p:ext>
            </p:extLst>
          </p:nvPr>
        </p:nvGraphicFramePr>
        <p:xfrm>
          <a:off x="3138104" y="5811396"/>
          <a:ext cx="265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8" name="Equation" r:id="rId58" imgW="177480" imgH="228600" progId="Equation.DSMT4">
                  <p:embed/>
                </p:oleObj>
              </mc:Choice>
              <mc:Fallback>
                <p:oleObj name="Equation" r:id="rId58" imgW="177480" imgH="2286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104" y="5811396"/>
                        <a:ext cx="265113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วัตถุ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23837"/>
              </p:ext>
            </p:extLst>
          </p:nvPr>
        </p:nvGraphicFramePr>
        <p:xfrm>
          <a:off x="3348077" y="4691249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9" name="Equation" r:id="rId60" imgW="190440" imgH="241200" progId="Equation.DSMT4">
                  <p:embed/>
                </p:oleObj>
              </mc:Choice>
              <mc:Fallback>
                <p:oleObj name="Equation" r:id="rId60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77" y="4691249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วัตถุ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073501"/>
              </p:ext>
            </p:extLst>
          </p:nvPr>
        </p:nvGraphicFramePr>
        <p:xfrm>
          <a:off x="3664362" y="4683069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0" name="Equation" r:id="rId62" imgW="190440" imgH="241200" progId="Equation.DSMT4">
                  <p:embed/>
                </p:oleObj>
              </mc:Choice>
              <mc:Fallback>
                <p:oleObj name="Equation" r:id="rId62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362" y="4683069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วัตถุ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430868"/>
              </p:ext>
            </p:extLst>
          </p:nvPr>
        </p:nvGraphicFramePr>
        <p:xfrm>
          <a:off x="4003740" y="4686180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1" name="Equation" r:id="rId64" imgW="190440" imgH="241200" progId="Equation.DSMT4">
                  <p:embed/>
                </p:oleObj>
              </mc:Choice>
              <mc:Fallback>
                <p:oleObj name="Equation" r:id="rId64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740" y="4686180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วัตถุ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497960"/>
              </p:ext>
            </p:extLst>
          </p:nvPr>
        </p:nvGraphicFramePr>
        <p:xfrm>
          <a:off x="4333587" y="4673823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2" name="Equation" r:id="rId66" imgW="190440" imgH="241200" progId="Equation.DSMT4">
                  <p:embed/>
                </p:oleObj>
              </mc:Choice>
              <mc:Fallback>
                <p:oleObj name="Equation" r:id="rId66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587" y="4673823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วัตถุ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752772"/>
              </p:ext>
            </p:extLst>
          </p:nvPr>
        </p:nvGraphicFramePr>
        <p:xfrm>
          <a:off x="4702894" y="4678897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3" name="Equation" r:id="rId68" imgW="190440" imgH="241200" progId="Equation.DSMT4">
                  <p:embed/>
                </p:oleObj>
              </mc:Choice>
              <mc:Fallback>
                <p:oleObj name="Equation" r:id="rId68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894" y="4678897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วัตถุ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788927"/>
              </p:ext>
            </p:extLst>
          </p:nvPr>
        </p:nvGraphicFramePr>
        <p:xfrm>
          <a:off x="5054311" y="4676566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4" name="Equation" r:id="rId70" imgW="190440" imgH="241200" progId="Equation.DSMT4">
                  <p:embed/>
                </p:oleObj>
              </mc:Choice>
              <mc:Fallback>
                <p:oleObj name="Equation" r:id="rId70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311" y="4676566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วัตถุ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989960"/>
              </p:ext>
            </p:extLst>
          </p:nvPr>
        </p:nvGraphicFramePr>
        <p:xfrm>
          <a:off x="5468867" y="4666999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5" name="Equation" r:id="rId72" imgW="190440" imgH="241200" progId="Equation.DSMT4">
                  <p:embed/>
                </p:oleObj>
              </mc:Choice>
              <mc:Fallback>
                <p:oleObj name="Equation" r:id="rId72" imgW="190440" imgH="241200" progId="Equation.DSMT4">
                  <p:embed/>
                  <p:pic>
                    <p:nvPicPr>
                      <p:cNvPr id="73" name="วัตถุ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867" y="4666999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วัตถุ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086413"/>
              </p:ext>
            </p:extLst>
          </p:nvPr>
        </p:nvGraphicFramePr>
        <p:xfrm>
          <a:off x="4873625" y="5819775"/>
          <a:ext cx="28416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6" name="Equation" r:id="rId74" imgW="190440" imgH="228600" progId="Equation.DSMT4">
                  <p:embed/>
                </p:oleObj>
              </mc:Choice>
              <mc:Fallback>
                <p:oleObj name="Equation" r:id="rId74" imgW="190440" imgH="228600" progId="Equation.DSMT4">
                  <p:embed/>
                  <p:pic>
                    <p:nvPicPr>
                      <p:cNvPr id="75" name="วัตถุ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25" y="5819775"/>
                        <a:ext cx="284163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วัตถุ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130842"/>
              </p:ext>
            </p:extLst>
          </p:nvPr>
        </p:nvGraphicFramePr>
        <p:xfrm>
          <a:off x="3946476" y="5795723"/>
          <a:ext cx="22225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7" name="Equation" r:id="rId76" imgW="190440" imgH="228600" progId="Equation.DSMT4">
                  <p:embed/>
                </p:oleObj>
              </mc:Choice>
              <mc:Fallback>
                <p:oleObj name="Equation" r:id="rId76" imgW="190440" imgH="228600" progId="Equation.DSMT4">
                  <p:embed/>
                  <p:pic>
                    <p:nvPicPr>
                      <p:cNvPr id="75" name="วัตถุ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476" y="5795723"/>
                        <a:ext cx="222250" cy="334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กล่องข้อความ 2"/>
          <p:cNvSpPr txBox="1">
            <a:spLocks noChangeArrowheads="1"/>
          </p:cNvSpPr>
          <p:nvPr/>
        </p:nvSpPr>
        <p:spPr bwMode="auto">
          <a:xfrm>
            <a:off x="3715494" y="6360732"/>
            <a:ext cx="804190" cy="373698"/>
          </a:xfrm>
          <a:prstGeom prst="rect">
            <a:avLst/>
          </a:prstGeom>
          <a:solidFill>
            <a:srgbClr val="FFFFFF"/>
          </a:solid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Arial" panose="020B0604020202020204" pitchFamily="34" charset="0"/>
                <a:cs typeface="TH SarabunPSK" panose="020B0500040200020003" pitchFamily="34" charset="-34"/>
              </a:rPr>
              <a:t>มัธยฐาน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3" name="กล่องข้อความ 2"/>
          <p:cNvSpPr txBox="1">
            <a:spLocks noChangeArrowheads="1"/>
          </p:cNvSpPr>
          <p:nvPr/>
        </p:nvSpPr>
        <p:spPr bwMode="auto">
          <a:xfrm>
            <a:off x="6138760" y="4881523"/>
            <a:ext cx="722999" cy="3736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Arial" panose="020B0604020202020204" pitchFamily="34" charset="0"/>
                <a:cs typeface="TH Sarabun New" panose="020B0500040200020003" pitchFamily="34" charset="-34"/>
              </a:rPr>
              <a:t>ข้อมูล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4" name="วัตถุ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290367"/>
              </p:ext>
            </p:extLst>
          </p:nvPr>
        </p:nvGraphicFramePr>
        <p:xfrm>
          <a:off x="4903578" y="4220437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8" name="Equation" r:id="rId78" imgW="190440" imgH="241200" progId="Equation.DSMT4">
                  <p:embed/>
                </p:oleObj>
              </mc:Choice>
              <mc:Fallback>
                <p:oleObj name="Equation" r:id="rId78" imgW="190440" imgH="241200" progId="Equation.DSMT4">
                  <p:embed/>
                  <p:pic>
                    <p:nvPicPr>
                      <p:cNvPr id="74" name="วัตถุ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578" y="4220437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วัตถุ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667681"/>
              </p:ext>
            </p:extLst>
          </p:nvPr>
        </p:nvGraphicFramePr>
        <p:xfrm>
          <a:off x="3238664" y="4221438"/>
          <a:ext cx="2841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9" name="Equation" r:id="rId80" imgW="190440" imgH="241200" progId="Equation.DSMT4">
                  <p:embed/>
                </p:oleObj>
              </mc:Choice>
              <mc:Fallback>
                <p:oleObj name="Equation" r:id="rId80" imgW="190440" imgH="241200" progId="Equation.DSMT4">
                  <p:embed/>
                  <p:pic>
                    <p:nvPicPr>
                      <p:cNvPr id="74" name="วัตถุ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664" y="4221438"/>
                        <a:ext cx="2841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37" name="Rectangle 18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38" name="วัตถุ 49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896756"/>
              </p:ext>
            </p:extLst>
          </p:nvPr>
        </p:nvGraphicFramePr>
        <p:xfrm>
          <a:off x="5307013" y="5859463"/>
          <a:ext cx="338137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0" name="Equation" r:id="rId82" imgW="3073320" imgH="266400" progId="Equation.DSMT4">
                  <p:embed/>
                </p:oleObj>
              </mc:Choice>
              <mc:Fallback>
                <p:oleObj name="Equation" r:id="rId82" imgW="3073320" imgH="266400" progId="Equation.DSMT4">
                  <p:embed/>
                  <p:pic>
                    <p:nvPicPr>
                      <p:cNvPr id="0" name="Object 18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5859463"/>
                        <a:ext cx="3381375" cy="2905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39" name="Rectangle 18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40" name="วัตถุ 49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543011"/>
              </p:ext>
            </p:extLst>
          </p:nvPr>
        </p:nvGraphicFramePr>
        <p:xfrm>
          <a:off x="5564188" y="6362700"/>
          <a:ext cx="229076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1" name="Equation" r:id="rId84" imgW="2082600" imgH="266400" progId="Equation.DSMT4">
                  <p:embed/>
                </p:oleObj>
              </mc:Choice>
              <mc:Fallback>
                <p:oleObj name="Equation" r:id="rId84" imgW="2082600" imgH="266400" progId="Equation.DSMT4">
                  <p:embed/>
                  <p:pic>
                    <p:nvPicPr>
                      <p:cNvPr id="0" name="Object 18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6362700"/>
                        <a:ext cx="2290762" cy="2905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41" name="Rectangle 18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42" name="วัตถุ 49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071458"/>
              </p:ext>
            </p:extLst>
          </p:nvPr>
        </p:nvGraphicFramePr>
        <p:xfrm>
          <a:off x="1928813" y="6276975"/>
          <a:ext cx="11557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2" name="Equation" r:id="rId86" imgW="1054080" imgH="266400" progId="Equation.DSMT4">
                  <p:embed/>
                </p:oleObj>
              </mc:Choice>
              <mc:Fallback>
                <p:oleObj name="Equation" r:id="rId86" imgW="1054080" imgH="266400" progId="Equation.DSMT4">
                  <p:embed/>
                  <p:pic>
                    <p:nvPicPr>
                      <p:cNvPr id="0" name="Object 18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6276975"/>
                        <a:ext cx="1155700" cy="2905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601788"/>
            <a:ext cx="7924800" cy="5103812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การคำนวณหาค่าของ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เปอร์เซ็นไทล์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ควอร์ไทล์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และเด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ไซล์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ของข้อมูลที่ไม่ได้แจกแจงความถี่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เรียงลำดับข้อมูลจากน้อยไปหามาก (หรือมากไปน้อย)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หาตำแหน่งของ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เปอร์เซ็นไทล์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ควอร์ไทล์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และเด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ไซล์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ที่ต้องการ โดยใช้สูตร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-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-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-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ตำแหน่งของ</a:t>
            </a:r>
            <a:b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3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ถ้าตำแหน่งที่คำนวณได้จากสูตรเป็นจำนวนเต็ม ค่าในข้อมูลซึ่งตรงกับตำแหน่งดังกล่าว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จะ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คำตอบของ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เปอร์เซนไทล์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ควอร์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ไทล์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และเด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ไซล์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ที่ต้องการหา</a:t>
            </a:r>
            <a:b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4. ถ้าตำแหน่งที่คำนวณได้จากสูตรไม่เป็นจำนวนเต็ม ให้หาคำตอบของ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เปอร์เซนไทล์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ควอร์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ไทล์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และเด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ไซล์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โดยการใช้เทียบบัญญัติไตรยางศ์ (ใช้สัดส่วน)</a:t>
            </a:r>
          </a:p>
          <a:p>
            <a:pPr marL="0" indent="0">
              <a:buNone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5651"/>
              </p:ext>
            </p:extLst>
          </p:nvPr>
        </p:nvGraphicFramePr>
        <p:xfrm>
          <a:off x="2958059" y="2852215"/>
          <a:ext cx="1578383" cy="646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9" name="Equation" r:id="rId4" imgW="1180800" imgH="482400" progId="Equation.DSMT4">
                  <p:embed/>
                </p:oleObj>
              </mc:Choice>
              <mc:Fallback>
                <p:oleObj name="Equation" r:id="rId4" imgW="118080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059" y="2852215"/>
                        <a:ext cx="1578383" cy="646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832719"/>
              </p:ext>
            </p:extLst>
          </p:nvPr>
        </p:nvGraphicFramePr>
        <p:xfrm>
          <a:off x="2959445" y="3684971"/>
          <a:ext cx="1321562" cy="58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name="Equation" r:id="rId6" imgW="1091880" imgH="482400" progId="Equation.DSMT4">
                  <p:embed/>
                </p:oleObj>
              </mc:Choice>
              <mc:Fallback>
                <p:oleObj name="Equation" r:id="rId6" imgW="109188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445" y="3684971"/>
                        <a:ext cx="1321562" cy="58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858540"/>
              </p:ext>
            </p:extLst>
          </p:nvPr>
        </p:nvGraphicFramePr>
        <p:xfrm>
          <a:off x="2986760" y="4522333"/>
          <a:ext cx="1525559" cy="646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1" name="Equation" r:id="rId8" imgW="1143000" imgH="482400" progId="Equation.DSMT4">
                  <p:embed/>
                </p:oleObj>
              </mc:Choice>
              <mc:Fallback>
                <p:oleObj name="Equation" r:id="rId8" imgW="114300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760" y="4522333"/>
                        <a:ext cx="1525559" cy="646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27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62000" y="1803974"/>
            <a:ext cx="7696200" cy="46482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จากการทดสอบระดับสติปัญญาของนักศึกษา 9 คน ปรากฏผลดังนี้  107, 95, 121, 103, 146, 89, 115, 135, 99  จงหา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…………………………………………………………………………………………………………………......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0" name="วัตถุ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410204"/>
              </p:ext>
            </p:extLst>
          </p:nvPr>
        </p:nvGraphicFramePr>
        <p:xfrm>
          <a:off x="4272972" y="2225821"/>
          <a:ext cx="711217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4" imgW="330120" imgH="203040" progId="Equation.DSMT4">
                  <p:embed/>
                </p:oleObj>
              </mc:Choice>
              <mc:Fallback>
                <p:oleObj name="Equation" r:id="rId4" imgW="3301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2972" y="2225821"/>
                        <a:ext cx="711217" cy="435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93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  <p:sp>
        <p:nvSpPr>
          <p:cNvPr id="6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3.8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น้ำหนัก (กิโลกรัม) ของนักเรียน 8 คน เป็นดังนี้  35, 61, 43, 56 , 41, 39, 55, 54  จงหาค่าของ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…………………………………………………………………………………………………………………......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…………………………………………………………………………………………………………………………………......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วัตถุ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505963"/>
              </p:ext>
            </p:extLst>
          </p:nvPr>
        </p:nvGraphicFramePr>
        <p:xfrm>
          <a:off x="2825172" y="2253501"/>
          <a:ext cx="711217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4" imgW="330120" imgH="203040" progId="Equation.DSMT4">
                  <p:embed/>
                </p:oleObj>
              </mc:Choice>
              <mc:Fallback>
                <p:oleObj name="Equation" r:id="rId4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172" y="2253501"/>
                        <a:ext cx="711217" cy="435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29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1.4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ค่าวัดการกระจาย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(Measures of dispersion)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เป็นค่าที่บอกให้ทราบถึงลักษณะการกระจายของข้อมูลว่าเกาะกลุ่มหรือกระจายมากอย่างไร ค่าที่ใช้วัดการกระจายที่นิยม ได้แก่ พิสัย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(Range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พิสัยระหว่างควอไทล์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(Interquartile range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ความแปรปรวน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(Variance)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และค่าเบี่ยงเบนมาตรฐาน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(Standard deviation)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พิสัย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(Range)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เป็นค่าวัดการกระจายที่ไม่ซับซ้อนและเข้าใจง่าย คำนวณจากค่าเพียงสองค่า คือ ค่าสูงสุดและค่าต่ำสุดของข้อมูล นั่น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พิสัย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(R)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=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ค่าสูงสุด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ค่าต่ำสุด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พิสัยระหว่างควอไทล์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(Interquartile range)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ค่าวัดการกระจายที่คำนวณจากผลต่างของข้อมูลระหว่างควอไทล์ที่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และควอไทล์ที่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นั่นคือ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ความแปรปรวน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(Variance)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ค่าเฉลี่ยของกำลังสองของผลต่างของข้อมูล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	  ค่าเฉลี่ย 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ค่าเบี่ยงเบนมาตรฐาน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(Standard deviation)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ค่ารากที่สองที่เป็นบวก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240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แปรปรวน</a:t>
            </a: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960107"/>
              </p:ext>
            </p:extLst>
          </p:nvPr>
        </p:nvGraphicFramePr>
        <p:xfrm>
          <a:off x="6028512" y="4481876"/>
          <a:ext cx="15255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" name="Equation" r:id="rId4" imgW="1041120" imgH="228600" progId="Equation.DSMT4">
                  <p:embed/>
                </p:oleObj>
              </mc:Choice>
              <mc:Fallback>
                <p:oleObj name="Equation" r:id="rId4" imgW="1041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28512" y="4481876"/>
                        <a:ext cx="1525588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สมการ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แสดงการคำนวณความแปรปรวนของ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ค่าเฉลี่ยของประชากร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จำนวนของประชากร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ความแปรปรวนของประชากร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สมการแสดงการคำนวณค่าเบี่ยงเบนมาตรฐานของ</a:t>
            </a: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90680"/>
              </p:ext>
            </p:extLst>
          </p:nvPr>
        </p:nvGraphicFramePr>
        <p:xfrm>
          <a:off x="3259138" y="2105025"/>
          <a:ext cx="211296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" name="Equation" r:id="rId4" imgW="1587240" imgH="558720" progId="Equation.DSMT4">
                  <p:embed/>
                </p:oleObj>
              </mc:Choice>
              <mc:Fallback>
                <p:oleObj name="Equation" r:id="rId4" imgW="1587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59138" y="2105025"/>
                        <a:ext cx="2112962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583712"/>
              </p:ext>
            </p:extLst>
          </p:nvPr>
        </p:nvGraphicFramePr>
        <p:xfrm>
          <a:off x="3284538" y="4800600"/>
          <a:ext cx="24193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7" name="Equation" r:id="rId6" imgW="1650960" imgH="609480" progId="Equation.DSMT4">
                  <p:embed/>
                </p:oleObj>
              </mc:Choice>
              <mc:Fallback>
                <p:oleObj name="Equation" r:id="rId6" imgW="16509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84538" y="4800600"/>
                        <a:ext cx="2419350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554864"/>
              </p:ext>
            </p:extLst>
          </p:nvPr>
        </p:nvGraphicFramePr>
        <p:xfrm>
          <a:off x="3393375" y="3080793"/>
          <a:ext cx="260317" cy="2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" name="Equation" r:id="rId8" imgW="177480" imgH="203040" progId="Equation.DSMT4">
                  <p:embed/>
                </p:oleObj>
              </mc:Choice>
              <mc:Fallback>
                <p:oleObj name="Equation" r:id="rId8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93375" y="3080793"/>
                        <a:ext cx="260317" cy="2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593654"/>
              </p:ext>
            </p:extLst>
          </p:nvPr>
        </p:nvGraphicFramePr>
        <p:xfrm>
          <a:off x="3419475" y="3514227"/>
          <a:ext cx="204788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9" name="Equation" r:id="rId10" imgW="139680" imgH="152280" progId="Equation.DSMT4">
                  <p:embed/>
                </p:oleObj>
              </mc:Choice>
              <mc:Fallback>
                <p:oleObj name="Equation" r:id="rId10" imgW="1396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19475" y="3514227"/>
                        <a:ext cx="204788" cy="22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195797"/>
              </p:ext>
            </p:extLst>
          </p:nvPr>
        </p:nvGraphicFramePr>
        <p:xfrm>
          <a:off x="3387725" y="3827287"/>
          <a:ext cx="3381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0" name="Equation" r:id="rId12" imgW="253800" imgH="266400" progId="Equation.DSMT4">
                  <p:embed/>
                </p:oleObj>
              </mc:Choice>
              <mc:Fallback>
                <p:oleObj name="Equation" r:id="rId12" imgW="253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87725" y="3827287"/>
                        <a:ext cx="338138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63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สมการ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แสดงการคำนวณความแปรปรวน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โดยที่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ค่าเฉลี่ยของตัวอย่าง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ของตัวอย่าง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คือ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ความแปรปรวนของตัวอย่าง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สมการแสดงการคำนวณค่าเบี่ยงเบนมาตรฐาน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088711"/>
              </p:ext>
            </p:extLst>
          </p:nvPr>
        </p:nvGraphicFramePr>
        <p:xfrm>
          <a:off x="3300413" y="2122488"/>
          <a:ext cx="20288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4" imgW="1523880" imgH="533160" progId="Equation.DSMT4">
                  <p:embed/>
                </p:oleObj>
              </mc:Choice>
              <mc:Fallback>
                <p:oleObj name="Equation" r:id="rId4" imgW="15238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0413" y="2122488"/>
                        <a:ext cx="2028825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4669"/>
              </p:ext>
            </p:extLst>
          </p:nvPr>
        </p:nvGraphicFramePr>
        <p:xfrm>
          <a:off x="3330575" y="4810125"/>
          <a:ext cx="23272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6" imgW="1587240" imgH="596880" progId="Equation.DSMT4">
                  <p:embed/>
                </p:oleObj>
              </mc:Choice>
              <mc:Fallback>
                <p:oleObj name="Equation" r:id="rId6" imgW="15872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30575" y="4810125"/>
                        <a:ext cx="2327275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887115"/>
              </p:ext>
            </p:extLst>
          </p:nvPr>
        </p:nvGraphicFramePr>
        <p:xfrm>
          <a:off x="3413125" y="3117850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8" imgW="152280" imgH="152280" progId="Equation.DSMT4">
                  <p:embed/>
                </p:oleObj>
              </mc:Choice>
              <mc:Fallback>
                <p:oleObj name="Equation" r:id="rId8" imgW="1522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3125" y="3117850"/>
                        <a:ext cx="222250" cy="22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491104"/>
              </p:ext>
            </p:extLst>
          </p:nvPr>
        </p:nvGraphicFramePr>
        <p:xfrm>
          <a:off x="3429000" y="3532188"/>
          <a:ext cx="185738" cy="18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10" imgW="126720" imgH="126720" progId="Equation.DSMT4">
                  <p:embed/>
                </p:oleObj>
              </mc:Choice>
              <mc:Fallback>
                <p:oleObj name="Equation" r:id="rId10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29000" y="3532188"/>
                        <a:ext cx="185738" cy="18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082191"/>
              </p:ext>
            </p:extLst>
          </p:nvPr>
        </p:nvGraphicFramePr>
        <p:xfrm>
          <a:off x="3421063" y="3827463"/>
          <a:ext cx="2714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12" imgW="203040" imgH="266400" progId="Equation.DSMT4">
                  <p:embed/>
                </p:oleObj>
              </mc:Choice>
              <mc:Fallback>
                <p:oleObj name="Equation" r:id="rId12" imgW="203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21063" y="3827463"/>
                        <a:ext cx="271462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6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7724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สมมติ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ว่าข้อมูลที่เก็บรวบรวมมาเกี่ยวกับจำนวนชั่วโมงในการทำงานของพนักงาน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 มีดังนี้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15, 25, 35, 20, 30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หาค่าเบี่ยงเบน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ความแปรปรวนของข้อมูล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ดังกล่าว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ประชากร</a:t>
            </a: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นำเอา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ค่าเฉลี่ยไปลบออกจากข้อมูลแต่ละค่า ดังตารางข้างล่างนี้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 			 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9537"/>
              </p:ext>
            </p:extLst>
          </p:nvPr>
        </p:nvGraphicFramePr>
        <p:xfrm>
          <a:off x="1713471" y="3159851"/>
          <a:ext cx="54943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5" name="Equation" r:id="rId4" imgW="4127400" imgH="507960" progId="Equation.DSMT4">
                  <p:embed/>
                </p:oleObj>
              </mc:Choice>
              <mc:Fallback>
                <p:oleObj name="Equation" r:id="rId4" imgW="41274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3471" y="3159851"/>
                        <a:ext cx="5494338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62767" y="3262452"/>
            <a:ext cx="82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ชั่วโมง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725663"/>
              </p:ext>
            </p:extLst>
          </p:nvPr>
        </p:nvGraphicFramePr>
        <p:xfrm>
          <a:off x="1028700" y="4271963"/>
          <a:ext cx="76581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6" name="เอกสาร" r:id="rId7" imgW="5962723" imgH="2265952" progId="Word.Document.12">
                  <p:embed/>
                </p:oleObj>
              </mc:Choice>
              <mc:Fallback>
                <p:oleObj name="เอกสาร" r:id="rId7" imgW="5962723" imgH="22659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28700" y="4271963"/>
                        <a:ext cx="7658100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7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	วิธีการ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หนึ่งที่จะช่วยทำให้การคาดการณ์หรือการแก้ปัญหามีประสิทธิภาพมากยิ่งขึ้น คือ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ใช้วิธีการทางสถิติ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ซึ่งเป็นการแก้ปัญหาอย่างมีระบบ  โดยเริ่มจากการเก็บรวบรวมข้อมูล เพื่อนำมาวิเคราะห์หาสาเหตุที่แท้จริงของปัญหา  แล้วนำมากำหนดวิธีการแก้ไข และป้องกันปัญหาอย่าง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มีระบบ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ประยุกต์สถิติเพื่อใช้ในการคาดการณ์หรือการแก้ปัญหามีวิธีการมากมาย มีทั้งสถิติพรรณนา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และสถิติ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อ้างอิง  การนำสถิติไปใช้นั้น  ขั้นตอนแรกต้องทราบบริบทที่เกี่ยวข้องและเป้าหมายที่ต้องการ เช่น บริบทอาจเป็นด้านการศึกษา ธุรกิจ เศรษฐศาสตร์ สังคมศาสตร์ หรือด้านอุตสาหกรรม เป้าหมายที่ต้องการอาจเป็นการบรรยายลักษณะข้อมูล หรือเป็นการประมาณค่า หรือทดสอบสมมติฐานเกี่ยวกับค่าเฉลี่ย การ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หาความสัมพันธ์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หรือการพยากรณ์ เป็นต้น เมื่อทราบบริบทและ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 จะ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ทำให้เลือกใช้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วิธีการสถิติ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ได้ถูกต้องมากยิ่งขึ้น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คำนวณหาความแปรปรวน  โดย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แทน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ค่าในสูตร</a:t>
            </a:r>
          </a:p>
          <a:p>
            <a:pPr marL="0" indent="0" eaLnBrk="1" hangingPunct="1">
              <a:buFontTx/>
              <a:buNone/>
              <a:defRPr/>
            </a:pP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65157"/>
              </p:ext>
            </p:extLst>
          </p:nvPr>
        </p:nvGraphicFramePr>
        <p:xfrm>
          <a:off x="3232150" y="2098903"/>
          <a:ext cx="2703513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" name="Equation" r:id="rId4" imgW="2234880" imgH="1638000" progId="Equation.DSMT4">
                  <p:embed/>
                </p:oleObj>
              </mc:Choice>
              <mc:Fallback>
                <p:oleObj name="Equation" r:id="rId4" imgW="22348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2150" y="2098903"/>
                        <a:ext cx="2703513" cy="198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4038600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ถ้าต้องการจะหาค่าเบี่ยงเบนมาตรฐานของตัวอย่างข้างต้น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เรา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สามารถหาได้จากสูตร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466918"/>
              </p:ext>
            </p:extLst>
          </p:nvPr>
        </p:nvGraphicFramePr>
        <p:xfrm>
          <a:off x="3324225" y="4587875"/>
          <a:ext cx="21971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4" name="Equation" r:id="rId6" imgW="1650960" imgH="609480" progId="Equation.DSMT4">
                  <p:embed/>
                </p:oleObj>
              </mc:Choice>
              <mc:Fallback>
                <p:oleObj name="Equation" r:id="rId6" imgW="16509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24225" y="4587875"/>
                        <a:ext cx="2197100" cy="81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702236"/>
              </p:ext>
            </p:extLst>
          </p:nvPr>
        </p:nvGraphicFramePr>
        <p:xfrm>
          <a:off x="3351348" y="5687514"/>
          <a:ext cx="21796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" name="Equation" r:id="rId8" imgW="1638000" imgH="279360" progId="Equation.DSMT4">
                  <p:embed/>
                </p:oleObj>
              </mc:Choice>
              <mc:Fallback>
                <p:oleObj name="Equation" r:id="rId8" imgW="1638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51348" y="5687514"/>
                        <a:ext cx="2179638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9600" y="5617025"/>
            <a:ext cx="670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63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algn="r" eaLnBrk="1" hangingPunct="1">
              <a:lnSpc>
                <a:spcPct val="40000"/>
              </a:lnSpc>
              <a:buNone/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1.5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ค่าวัดความสัมพันธ์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เป็นค่าที่วัดเกี่ยวกับระดับความสัมพันธ์ของตัวแปร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 ได้แก่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สหสัมพันธ์ส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เปียร์แมนลำดับ สหสัมพันธ์เพียร์สัน และสหสัมพันธ์พ้อยท์ไปซีเรียล เป็นต้น ซึ่งระดับความสัมพันธ์ จะมีค่าอยู่ระหว่าง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-1.00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ถึง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+1.00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โดยมีความหมาย 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0.00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ตัว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แปรทั้งสองไม่มีความสัมพันธ์กันเลย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0.01 – 0.25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ตัว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แปรทั้งสองมีความสัมพันธ์กันระดับค่อนข้างต่ำ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0.26 – 0.55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ตัว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แปรทั้งสองมีความสัมพันธ์กันระดับปานกลาง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0.56 – 0.75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ตัว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แปรทั้งสองมีความสัมพันธ์กันระดับสูง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0.76 – 0.99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ตัว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แปรทั้งสองมีความสัมพันธ์กันระดับสูงมาก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1.00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ตัว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แปรทั้งสองมีความสัมพันธ์กันอย่างสมบูรณ์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เครื่องหมาย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+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เป็นการบอกถึงทิศทางของความสัมพันธ์ของตัวแปรทั้งสอง ถ้ามีเครื่องหมายเป็น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+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แสดงว่า เมื่อตัวแปรตัวหนึ่งมีค่าเพิ่มขึ้นตัวแปรอีกตัวหนึ่งจะมีค่าเพิ่มขึ้นตามไปด้วย ส่วนเครื่องหมาย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แสดงว่า เมื่อตัวแปรตัวหนึ่งมีค่าเพิ่มขึ้นตัวแปรอีกตัวหนึ่งก็จะมีค่าลดลง</a:t>
            </a: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21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สถิติอ้างอิง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ใช้เพื่อการประมาณค่าและทดสอบสมมติฐานพารามิเตอร์ ในกรณีที่มีการเก็บรวบรวมข้อมูลจากกลุ่มตัวอย่างแทนที่จะเก็บจากประชากร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สถิติ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ที่ใช้สามารถจำแนกเป็นหมวดหมู่ตามวัตถุประสงค์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ของการนำไปใช้ ดังต่อไปนี้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การเปรียบเทียบค่าเฉลี่ย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เทคนิคทางสถิติที่นำมาใช้เปรียบเทียบค่าเฉลี่ย ได้แก่ </a:t>
            </a:r>
            <a:r>
              <a:rPr lang="en-US" sz="24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t-test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สำหรับการเปรียบเทียบค่าเฉลี่ยกรณีที่มีตัวอย่างกลุ่ม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เดียว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t-test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สำหรับการเปรียบเทียบค่าเฉลี่ยกรณีที่มีตัวอย่างสองกลุ่ม และ</a:t>
            </a:r>
            <a:r>
              <a:rPr lang="th-TH" sz="24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การวิเคราะห์ความแปรปรวน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(Analysis of variance)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ใช้ในการเปรียบเทียบค่าเฉลี่ยกรณีที่มีตัวอย่างมากกว่าสองกลุ่ม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การหาความสัมพันธ์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เป็นการหาความสัมพันธ์ระหว่าง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 สถิติที่นิยมใช้ ได้แก่ </a:t>
            </a:r>
            <a:r>
              <a:rPr lang="th-TH" sz="24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สหสัมพันธ์เพียร์สัน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ใช้ในกรณีที่ตัวแปรทั้งสองมีระดับการวัดอยู่ในมาตราอันตรภาค (ช่วง) และมาตรา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อัตราส่วน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การทดสอบไคสแควร์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ใช้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ในกรณีที่ตัวแปรทั้งสองมีระดับการวัด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อยู่	  ใน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มาตรานามบัญญัติ และ</a:t>
            </a:r>
            <a:r>
              <a:rPr lang="th-TH" sz="24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สหสัมพันธ์สเปียร์แมนลำดับ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ใช้ในกรณีที่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ตัวแปร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สอง  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ระดับการวัดอยู่ในมาตราเรียงอันดับ เป็นต้น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63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2.3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การพยากรณ์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เทคนิคทางสถิติที่ใช้ในการพยากรณ์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ได้แก่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การวิเคราะห์การถดถอย และการวิเคราะห์อนุกรมเวลา โดยการวิเคราะห์การถดถอยจะเป็นการเก็บข้อมูลแบบภาคตัดขวาง ส่วนการวิเคราะห์อนุกรมเวลา ข้อมูลที่นำมาใช้ในวิเคราะห์จะเป็นข้อมูลอนุกรมเวลา ซึ่งก็คือ ชุดของข้อมูลที่เก็บรวบรวมตามระยะเวลาเป็น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ช่วง ๆ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อย่างต่อเนื่องกัน โดยที่ข้อมูลของอนุกรมเวลาอาจอยู่ในลักษณะที่เป็นข้อมูลรายปี รายไตรมาส หรือรายเดือนก็ได้ ทั้งนี้ขึ้นอยู่กับความเหมาะสมในการนำไปใช้ประโยชน์</a:t>
            </a: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63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None/>
              <a:defRPr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3.4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การประยุกต์ทางสถิติ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1</a:t>
            </a:r>
            <a:r>
              <a:rPr lang="en-US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ใช้สถิติพรรณนา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แทบทุกสาขาอาชีพ หน่วยงาน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จำเป็นอย่างยิ่งที่จะต้องมีฐานข้อมูลเบื้องต้นเพื่อใช้ในการตัดสินใจ เช่น ด้านธุรกิจ มีการคำนวณดอกเบี้ย ภาษี และ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หุ้น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ด้านการส่งเสริมการตลาด มีการศึกษาความต้องการหรือความพึงพอใจในผลิตภัณฑ์ของ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ลูกค้า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 สร้างฐานข้อมูลทางสถิติเพื่อการ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ตัดสินใจ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ด้านการเมืองการปกครอง เพื่อสำรวจความคิดเห็นของประชาชนด้านการเมือง และด้านสาธารณสุข เก็บข้อมูลสถิติของคนไข้ เป็นต้น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ตัวอย่าง</a:t>
            </a:r>
            <a:r>
              <a:rPr lang="en-US" sz="2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1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การประยุกต์สถิติพรรณนาในชีวิตประจำวัน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ในชีวิตประจำวันของคนเรา มีการนำสถิติพรรณนาไปใช้ตลอดเวลา ทั้งที่แบบรู้ตัวและแบบไม่รู้ตัว เช่น การไปซื้อของในตลาด เราจะพิจารณาเปรียบเทียบว่าควรซื้อปลาทูเป็น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เข่ง ๆ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หรือแยกซื้อเป็น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 ๆ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แบบใดที่เราได้ประโยขน์มากที่สุด นั่นคือ ต้องมีการคิดราคาเฉลี่ยของปลาทูต่อตัวว่าเป็นเท่าใด คุ้มหรือไม่ที่จะซื้อทั้งเข่ง เป็นต้น หรือเราอาจเลือกซื้อสินค้าหรือผลิตภัณฑ์ที่มีคนนิยมมากที่สุด ซึ่งในเรื่องนี้ก็เกี่ยวกับสถิติ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   </a:t>
            </a:r>
            <a:b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เรียกว่า 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ฐานนิยม</a:t>
            </a:r>
            <a:r>
              <a:rPr lang="en-US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 แม่ค้าจะต้องมีการเตรียมดอกไม้ไปขายมากขึ้นในวันพระ</a:t>
            </a:r>
            <a:r>
              <a:rPr lang="th-TH" sz="21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เพิ่ม   </a:t>
            </a:r>
            <a:br>
              <a:rPr lang="th-TH" sz="21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1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กว่าวันปกติ </a:t>
            </a:r>
            <a:r>
              <a:rPr lang="th-TH" sz="21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เพราะจากข้อมูลการขายพบว่ามีคนอีกกลุ่มหนึ่งจะซื้อไปบูชาพระเนื่องในวันพระ</a:t>
            </a:r>
            <a:endParaRPr lang="en-US" sz="21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366263"/>
            <a:ext cx="78486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ประยุกต์สถิติพรรณนาด้านธุรกิจ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บริษัทจำหน่ายสินค้าบะหมี่สำเร็จรูป ต้องการส่งเสริมการขาย ดังนั้น จำเป็นต้องมีการสำรวจความคิดเห็นของผู้บริโภคว่ามีความคิดเห็นต่อผลิตภัณฑ์บะหมี่เป็นอย่างไร วิธีการที่บริษัทจะทำได้ก็คือ การส่งแบบสำรวจความคิดเห็นไปถึงผู้บริโภค เมื่อได้ข้อมูลก็นำข้อมูลมาคำนวณค่าสถิติ เช่น ความถี่ ค่าเฉลี่ย หรือค่าสัมประสิทธิ์สหสัมพันธ์ เพื่อจะได้จัดโปรแกรมการส่งเสริมการขายได้อย่างมีประสิทธิภาพต่อไป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en-US" sz="2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1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r>
              <a:rPr lang="th-TH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สถิติอ้างอิง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แทบทุกสาขาและหน่วยงาน นำสถิติอ้างอิงไปใช้เพื่อการตัดสินใจไม่ว่าจะเป็นการคาดการณ์หรือการแก้ปัญหา เช่น ด้านธุรกิจ มีการพยากรณ์ยอดขาย ซึ่งอาจจะใช้การวิเคราะห์การถดถอยหรือการวิเคราะห์อนุกรม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ด้านเศรษฐกิจ มีการนำเอาการวิเคราะห์การถดถอยไปใช้เพื่อพยากรณ์หรือสร้างตัวแบบสำหรับตัวแปรทาง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เศรษฐกิจ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ด้านการศึกษา มีการนำเอาเทคนิคสถิติด้านการเปรียบเทียบค่าเฉลี่ย เช่น </a:t>
            </a:r>
            <a:endParaRPr lang="th-TH" sz="21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t-test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การวิเคราะห์ความแปรปรวน เพื่อการสร้างนวัตกรรมทางการศึกษาที่มีประสิทธิภาพ เพื่อการศึกษาผลสัมฤทธิ์ทางการ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ด้านอุตสาหกรรม มีการนำเอาเทคนิคทางสถิติด้านการควบคุมคุณภาพสินค้าไปใช้ในกระบวนการผลิต เพื่อควบคุมคุณภาพสินค้าให้ได้มาตรฐาน นอกจากนี้ยังมีการนำเอาเทคนิคสถิติด้านการ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	    ดำเนินงาน </a:t>
            </a:r>
            <a:r>
              <a:rPr lang="en-US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(Operation research)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การขนส่งสินค้า การควบคุมพัสดุคงคลัง การ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           	แถวคอย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หรือการหาทางเลือกที่ดีที่สุด ไปใช้ในการบริหารจัดการเพื่อให้เกิดประสิทธิผล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สูงสุด ด้าน	ประชากรศาสตร์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มีการนำเอาสถิติไปใช้เพื่อการพยากรณ์จำนวนประชากรใน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อนาคต</a:t>
            </a:r>
            <a:endParaRPr lang="th-TH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th-TH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</a:t>
            </a:r>
            <a:r>
              <a:rPr lang="en-US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การประยุกต์สถิติอ้างอิงด้านการศึกษา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สถิติอ้างอิงที่นำไปใช้ด้านการศึกษามีมากมาย เช่น การหาคุณภาพหรือการหาประสิทธิภาพของนวัตกรรมการเรียนการสอน เทคนิคทางสถิติที่นำไปใช้ เช่น การเปรียบเทียบค่าเฉลี่ยโดยใช้ </a:t>
            </a:r>
            <a:r>
              <a:rPr lang="en-US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t-test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หรือการใช้เทคนิคการวิเคราะห์ความแปรปรวน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นอกจากจะนำไปใช้ในเรื่องการหาคุณภาพหรือประสิทธิภาพของนวัตกรรมแล้ว ยังอาจนำไปใช้ในเรื่องของการประมาณจำนวนนักเรียน การวางแผนการขยายโรงเรียน เป็นต้น ซึ่งเรื่องเหล่านี้จำเป็นต้องอาศัยข้อมูลสถิติและเทคนิคทางสถิติในการวิเคราะห์ข้อมูล</a:t>
            </a:r>
            <a:endParaRPr lang="en-US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กล่าวโดยสรุป การนำสถิติไปประยุกต์ใช้ในองค์กรหรือหน่วยงานต่าง ๆ สามารถนำไปใช้ตั้งแต่เรื่องง่าย ๆ เช่น การนำเสนอข้อมูลสถิติเพื่อให้อ่านหรือดูได้ง่ายขึ้น เข้าใจได้ดีขึ้น และใช้เวลาในการทำความเข้าใจได้รวดเร็วขึ้น สถิติส่วนนี้มักจะเป็นสถิติพรรณนา ซึ่งอาจจะใช้ตัวเลขไม่กี่ค่า เช่น ค่าเฉลี่ย ร้อยละ</a:t>
            </a:r>
            <a:r>
              <a:rPr lang="en-US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ฐานนิยม ก็จะทำให้สามารถเข้าใจภาพรวมของข้อมูลได้อย่างรวดเร็ว การนำสถิติไปใช้ในกรณีที่มีความซับซ้อน เช่น   </a:t>
            </a:r>
            <a:b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ต้องการหาความสัมพันธ์ของตัวแปรหรือการประมาณค่าตัวแปร หรือการหาสมการพยากรณ์  สถิติส่วน  </a:t>
            </a:r>
            <a:b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นี้มักจะเป็นสถิติอ้างอิง ผลที่ได้จาการวิเคราะห์จะนำไปใช้เพื่อกำหนดนโยบายหรือการ    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ตัดสินใจทางธุรกิจต่าง ๆ</a:t>
            </a:r>
            <a:endParaRPr lang="th-TH" sz="21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80010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3.1.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ข้อมูลสถิติ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(Statistic data)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ข้อมูลสถิติ  หมายถึง ข้อเท็จจริงของเรื่องใดเรื่องหนึ่งที่เราสนใจจะศึกษา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ซึ่งอาจจะเป็นตัวเลขหรือข้อความก็ได้  เช่น  รายได้ของเกษตรกรในหมู่บ้านแห่ง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หนึ่ง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จำนวนคนไข้ที่ป่วยเป็นโรคหัวใจในโรงพยาบาล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 ๆ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สินค้าส่งออกของประเทศไทยระหว่าง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พ.ศ.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2550 - 2555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ฯลฯ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None/>
              <a:defRPr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ระดับการวัดข้อมูล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Levels of Measurement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สามารถจำแนกได้หลายรูปแบบ เช่น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-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จำแนกตามประเภทของข้อมูล ได้แก่ 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ข้อมูล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เชิงปริมาณ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Quantitative data)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น้ำหนัก  อายุ  คะแนน  เป็นต้น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ข้อมูล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เชิงคุณภาพ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Qualitative data)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 เชื้อชาติ  ศาสนา เป็นต้น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-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จำแนกตามระดับการวัดข้อมูล แบ่งออกเป็น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 ได้แก่ มาตรานามบัญญัติ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  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Nominal scale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มาตรา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เรียงอันดับ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Ordinal scale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มาตราอันตรภาค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 	  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Interval scale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และมาตราอัตราส่วน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Ratio scale)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ระดับการวัดที่หยาบหรือ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ต่ำ	   ที่สุด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มาตรานามบัญญัติ และระดับการวัดที่สูงที่สุด คือ มาตราอัตราส่ว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</a:t>
            </a: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9248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None/>
              <a:defRPr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3.3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เทคนิคทางสถิติ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คำ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 คือ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หมายถึง ข้อมูลที่เป็นตัวเลข เช่น รายได้เฉลี่ยของเกษตรกรของไทย ปริมาณข้าวโดยเฉลี่ยที่ผลิตได้ต่อไร่ ร้อยละของคนไข้ที่ป่วยเป็นโรคหัวใจ เป็นต้น ซึ่งวิธีการนำเสนอข้อมูลสถิติเหล่านี้อาจจะนำเสนอในรูปของกราฟ แผนภูมิ ตาราง หรือเป็นข้อความก็ได้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หมายถึง ความหมายที่เป็นศาสตร์ ซึ่งแบ่งได้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 คือ สถิติพรรณนา และสถิติอ้างอิง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สถิติพรรณนา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(Descriptive statistics)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สถิติที่เกียวกับการจัดการ การสรุป และการนำเสนอข้อมูลในลักษณะที่ให้สาระและเป็นประโยชน์สามารถนำไปใช้ได้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สถิติอ้างอิง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(Inferential statistics)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วิธีการทางสถิติที่ใช้ในการค้นหา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	    บางอย่าง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ของประชากร โดยใช้ข้อมูลที่ได้จากกลุ่มตัวอย่าง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9388"/>
            <a:ext cx="7696200" cy="5068887"/>
          </a:xfrm>
        </p:spPr>
        <p:txBody>
          <a:bodyPr/>
          <a:lstStyle/>
          <a:p>
            <a:pPr algn="r" eaLnBrk="1" hangingPunct="1">
              <a:lnSpc>
                <a:spcPct val="40000"/>
              </a:lnSpc>
              <a:defRPr/>
            </a:pPr>
            <a:endParaRPr lang="th-TH" sz="1600" b="1" dirty="0">
              <a:latin typeface="Angsana New" charset="-34"/>
            </a:endParaRPr>
          </a:p>
          <a:p>
            <a:pPr marL="0" indent="0" eaLnBrk="1" hangingPunct="1">
              <a:buNone/>
              <a:defRPr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เพื่อให้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เข้าใจมากยิ่งขึ้นเกี่ยวกับการนำสถิติไปใช้ในการคาดการณ์หรือการแก้ปัญหา จะอธิบายเทคนิคทางสถิติที่นำไปใช้เพื่อวัตถุประสงค์เฉพาะอย่าง ดังนี้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สถิติพรรณนา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ใช้เพื่อบรรยายลักษณะของข้อมูล สถิติที่ใช้มีดังนี้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ค่าร้อยละหรือเปอร์เซ็นต์ (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Percentage)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อัตราส่วนแสดงการเปรียบเทียบปริมาณใดปริมาณหนึ่งต่อ 100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1.2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ค่าวัดแนวโน้มเข้าสู่ส่วนกลาง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(Measures of central tendency)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เป็นค่าที่บอกให้ทราบเกี่ยวกับภาพรวมของชุดข้อมูล ได้แก่ ค่าเฉลี่ย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(Mean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มัธยฐาน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(Median)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และฐานนิยม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(Mode)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ซึ่งคำนวณได้ดังนี้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ค่าเฉลี่ย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(Mean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    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ผลรวมของข้อมูลทั้งหมดหารด้วยจำนวนข้อมูล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มัธยฐาน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(Median)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คือ ค่าที่อยู่ในตำแหน่งกึ่งกลาง เมื่อมีการเรียงลำดับ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	   	       ข้อมูล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จากน้อยไปมาก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sz="2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ฐาน</a:t>
            </a:r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นิยม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(Mode)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ข้อมูลที่มีความถี่สูงสุด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sz="1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398064"/>
              </p:ext>
            </p:extLst>
          </p:nvPr>
        </p:nvGraphicFramePr>
        <p:xfrm>
          <a:off x="3553551" y="4954452"/>
          <a:ext cx="246063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Equation" r:id="rId4" imgW="152280" imgH="152280" progId="Equation.DSMT4">
                  <p:embed/>
                </p:oleObj>
              </mc:Choice>
              <mc:Fallback>
                <p:oleObj name="Equation" r:id="rId4" imgW="1522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3551" y="4954452"/>
                        <a:ext cx="246063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838200" y="1466332"/>
            <a:ext cx="7619999" cy="5082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3.1</a:t>
            </a:r>
            <a:r>
              <a:rPr lang="th-TH" sz="2400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สุ่มตัวอย่างนักศึกษา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10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คน มีผลการสอบได้คะแนนดังนี้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15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0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33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45 ,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12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38 , 49 , 29 , 40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39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จงหาค่าเฉลี่ยของข้อมูล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ดังกล่าว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b="1" u="sng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วิธีทำ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th-TH" sz="2400" b="1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th-TH" sz="2400" b="1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ดังนั้น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คะแนนการสอบโดยเฉลี่ยของนักศึกษาเท่ากับ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3.2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ค่าใช้จ่าย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ต่อเดือนของนักศึกษา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 เป็นดังนี้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1,500 , 2,000 , 2,800 , 1,900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3,000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 จงหาค่าเฉลี่ยของค่าใช้จ่ายนักศึกษากลุ่มนี้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b="1" u="sng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วิธีทำ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        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ดังนั้น  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ค่าเฉลี่ยของค่าใช้จ่ายนักศึกษากลุ่มนี้ เท่ากับ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2,240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วัตถุ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31107"/>
              </p:ext>
            </p:extLst>
          </p:nvPr>
        </p:nvGraphicFramePr>
        <p:xfrm>
          <a:off x="2278063" y="2487840"/>
          <a:ext cx="42227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4" name="Equation" r:id="rId4" imgW="3504960" imgH="1015920" progId="Equation.DSMT4">
                  <p:embed/>
                </p:oleObj>
              </mc:Choice>
              <mc:Fallback>
                <p:oleObj name="Equation" r:id="rId4" imgW="3504960" imgH="1015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2487840"/>
                        <a:ext cx="4222750" cy="1223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วัตถุ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016075"/>
              </p:ext>
            </p:extLst>
          </p:nvPr>
        </p:nvGraphicFramePr>
        <p:xfrm>
          <a:off x="2159000" y="4887414"/>
          <a:ext cx="34575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65" name="Equation" r:id="rId6" imgW="2857320" imgH="1015920" progId="Equation.DSMT4">
                  <p:embed/>
                </p:oleObj>
              </mc:Choice>
              <mc:Fallback>
                <p:oleObj name="Equation" r:id="rId6" imgW="2857320" imgH="10159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4887414"/>
                        <a:ext cx="3457575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1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4196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3.3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หามัธยฐานของข้อมูลต่อไปนี้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5 , 5 ,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0 ,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7 , 4 , 9 ,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3 , 11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เรียงลำดับ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ข้อมูลจากค่าน้อยไปหาค่ามาก ได้ดังนี้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4 , 5 , 8 , 9 , 10 , 11 , 13 , 15 , 17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มัธยฐาน คือ 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มัธยฐานคือข้อมูลในตำแหน่งที่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ตำแหน่งที่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มีค่าเท่ากับ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</a:p>
          <a:p>
            <a:pPr marL="0" indent="0">
              <a:buNone/>
            </a:pP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นั่น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 มัธยฐานของข้อมูลเท่ากับ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</a:p>
          <a:p>
            <a:pPr marL="0" indent="0">
              <a:buNone/>
            </a:pP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วัตถุ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955250"/>
              </p:ext>
            </p:extLst>
          </p:nvPr>
        </p:nvGraphicFramePr>
        <p:xfrm>
          <a:off x="4644798" y="2463302"/>
          <a:ext cx="16541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Equation" r:id="rId4" imgW="1371600" imgH="482400" progId="Equation.DSMT4">
                  <p:embed/>
                </p:oleObj>
              </mc:Choice>
              <mc:Fallback>
                <p:oleObj name="Equation" r:id="rId4" imgW="13716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798" y="2463302"/>
                        <a:ext cx="165417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8768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หามัธย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ฐานของข้อมูลต่อไปนี้  20, 17, 30, 58, 44, 60, 43, 37 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เรียงลำดับข้อมูลจากค่าน้อยไปหาค่ามาก ได้ดังนี้  17, 20, 30, 37, 43, 44, 58, 60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เนื่องจาก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จำนวนข้อมูลเป็นจำนวนคู่  ตำแหน่ง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ฐานจึงมีสองตำแหน่ง ดังนี้</a:t>
            </a:r>
          </a:p>
          <a:p>
            <a:pPr marL="0" indent="0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ตำแหน่ง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 คือ  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และตำแหน่ง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 คือ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 คือค่าเฉลี่ยของข้อมูลในตำแหน่งที่ 4 และ 5  เท่ากับ 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นั่น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มัธย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ฐานของข้อมูลเท่ากับ 40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20" name="วัตถุ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736812"/>
              </p:ext>
            </p:extLst>
          </p:nvPr>
        </p:nvGraphicFramePr>
        <p:xfrm>
          <a:off x="3124200" y="2908300"/>
          <a:ext cx="11033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4" imgW="914400" imgH="482400" progId="Equation.DSMT4">
                  <p:embed/>
                </p:oleObj>
              </mc:Choice>
              <mc:Fallback>
                <p:oleObj name="Equation" r:id="rId4" imgW="914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908300"/>
                        <a:ext cx="11033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วัตถุ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600493"/>
              </p:ext>
            </p:extLst>
          </p:nvPr>
        </p:nvGraphicFramePr>
        <p:xfrm>
          <a:off x="3459417" y="3369900"/>
          <a:ext cx="2221992" cy="55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6" imgW="1523880" imgH="380880" progId="Equation.DSMT4">
                  <p:embed/>
                </p:oleObj>
              </mc:Choice>
              <mc:Fallback>
                <p:oleObj name="Equation" r:id="rId6" imgW="15238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417" y="3369900"/>
                        <a:ext cx="2221992" cy="55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24" name="วัตถุ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06153"/>
              </p:ext>
            </p:extLst>
          </p:nvPr>
        </p:nvGraphicFramePr>
        <p:xfrm>
          <a:off x="6858000" y="3745204"/>
          <a:ext cx="1324616" cy="669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8" imgW="749160" imgH="380880" progId="Equation.DSMT4">
                  <p:embed/>
                </p:oleObj>
              </mc:Choice>
              <mc:Fallback>
                <p:oleObj name="Equation" r:id="rId8" imgW="749160" imgH="380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745204"/>
                        <a:ext cx="1324616" cy="6693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08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3657600"/>
          </a:xfrm>
        </p:spPr>
        <p:txBody>
          <a:bodyPr/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จงหาฐานนิยมของข้อมูลต่อไปนี้  2, 5, 4, 7, 6, 8, 8, 9, 11, 10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ข้อมูลที่ซ้ำกันมากที่สุด คือ  8 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ดังนั้น  ฐานนิยมของข้อมูล  คือ  8</a:t>
            </a:r>
          </a:p>
          <a:p>
            <a:pPr marL="0" indent="0">
              <a:buNone/>
            </a:pP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3.6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จงหาฐานนิยมของข้อมูลต่อไปนี้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5 , 13 , 11 , 8 , 10 , 15 , 13 , 23 , 19</a:t>
            </a:r>
          </a:p>
          <a:p>
            <a:pPr marL="0" indent="0">
              <a:buNone/>
            </a:pPr>
            <a:r>
              <a:rPr lang="th-TH" sz="2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ข้อมูลที่ซ้ำกันมากที่สุด คือ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</a:t>
            </a:r>
            <a:b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          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ฐานนิยมของข้อมูล  คือ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pic>
        <p:nvPicPr>
          <p:cNvPr id="5" name="Picture 2" descr="C:\Users\Administrator\Desktop\20142416459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400"/>
            <a:ext cx="1008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81400" y="609600"/>
            <a:ext cx="25146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3416488789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ngsana New"/>
      </a:majorFont>
      <a:minorFont>
        <a:latin typeface="Comic Sans MS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5298</TotalTime>
  <Words>1468</Words>
  <Application>Microsoft Office PowerPoint</Application>
  <PresentationFormat>นำเสนอทางหน้าจอ (4:3)</PresentationFormat>
  <Paragraphs>216</Paragraphs>
  <Slides>27</Slides>
  <Notes>1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ชื่อเรื่องสไลด์</vt:lpstr>
      </vt:variant>
      <vt:variant>
        <vt:i4>27</vt:i4>
      </vt:variant>
    </vt:vector>
  </HeadingPairs>
  <TitlesOfParts>
    <vt:vector size="37" baseType="lpstr">
      <vt:lpstr>Angsana New</vt:lpstr>
      <vt:lpstr>Arial</vt:lpstr>
      <vt:lpstr>Calibri</vt:lpstr>
      <vt:lpstr>Comic Sans MS</vt:lpstr>
      <vt:lpstr>TH Sarabun New</vt:lpstr>
      <vt:lpstr>TH SarabunPSK</vt:lpstr>
      <vt:lpstr>Times New Roman</vt:lpstr>
      <vt:lpstr>Crayons</vt:lpstr>
      <vt:lpstr>Equation</vt:lpstr>
      <vt:lpstr>เอกสาร</vt:lpstr>
      <vt:lpstr>   บทที่ 3  การประยุกต์ใช้สถิติเพื่อการคาดการณ์และการแก้ปัญหา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TheTuM</dc:creator>
  <cp:lastModifiedBy>User</cp:lastModifiedBy>
  <cp:revision>567</cp:revision>
  <cp:lastPrinted>2014-12-15T06:48:21Z</cp:lastPrinted>
  <dcterms:created xsi:type="dcterms:W3CDTF">2010-05-17T15:21:54Z</dcterms:created>
  <dcterms:modified xsi:type="dcterms:W3CDTF">2019-08-26T14:08:31Z</dcterms:modified>
</cp:coreProperties>
</file>