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9" r:id="rId3"/>
    <p:sldId id="260" r:id="rId4"/>
    <p:sldId id="262" r:id="rId5"/>
    <p:sldId id="265" r:id="rId6"/>
    <p:sldId id="283" r:id="rId7"/>
    <p:sldId id="264" r:id="rId8"/>
    <p:sldId id="266" r:id="rId9"/>
    <p:sldId id="267" r:id="rId10"/>
    <p:sldId id="263" r:id="rId11"/>
    <p:sldId id="261" r:id="rId12"/>
    <p:sldId id="277" r:id="rId13"/>
    <p:sldId id="278" r:id="rId14"/>
    <p:sldId id="268" r:id="rId15"/>
    <p:sldId id="269" r:id="rId16"/>
    <p:sldId id="270" r:id="rId17"/>
    <p:sldId id="287" r:id="rId18"/>
    <p:sldId id="284" r:id="rId19"/>
    <p:sldId id="271" r:id="rId20"/>
    <p:sldId id="272" r:id="rId21"/>
    <p:sldId id="273" r:id="rId22"/>
    <p:sldId id="274" r:id="rId23"/>
    <p:sldId id="275" r:id="rId24"/>
    <p:sldId id="276" r:id="rId25"/>
    <p:sldId id="280" r:id="rId26"/>
    <p:sldId id="281" r:id="rId27"/>
    <p:sldId id="282" r:id="rId28"/>
  </p:sldIdLst>
  <p:sldSz cx="9144000" cy="6858000" type="screen4x3"/>
  <p:notesSz cx="6858000" cy="99472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สไตล์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image" Target="../media/image69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12" Type="http://schemas.openxmlformats.org/officeDocument/2006/relationships/image" Target="../media/image68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11" Type="http://schemas.openxmlformats.org/officeDocument/2006/relationships/image" Target="../media/image67.wmf"/><Relationship Id="rId5" Type="http://schemas.openxmlformats.org/officeDocument/2006/relationships/image" Target="../media/image61.wmf"/><Relationship Id="rId15" Type="http://schemas.openxmlformats.org/officeDocument/2006/relationships/image" Target="../media/image7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Relationship Id="rId14" Type="http://schemas.openxmlformats.org/officeDocument/2006/relationships/image" Target="../media/image7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16609-59D2-4031-BBC1-CE77CC60EFC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62920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516ED-B066-40FC-B587-DC25215D5D2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61611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16ED-B066-40FC-B587-DC25215D5D2A}" type="slidenum">
              <a:rPr lang="th-TH" smtClean="0"/>
              <a:t>27</a:t>
            </a:fld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5631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19C71-1C7A-4454-8341-944B9E20813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34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5864A-0284-4CA7-994D-7532E6DFE6E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583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4C4BC-3DF7-48AA-BEFC-699BB370B52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397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482C1-1921-4D8E-AB34-4CBFE6BF1F7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113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439E8-6B22-4D75-931B-2DB72F5735E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665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5A2B1-D14C-4DEF-91DB-30B22FA1112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14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427C6-9DB5-4CBB-847A-13454D29919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649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7B9A2-51CC-4EB7-ADE6-A66F7673DA4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905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AE2B4-4D46-4CF5-ADB6-6163141D2D1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836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99873-933E-4E56-8F73-3FF1BC31C6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489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B8B14-83DA-4515-9C7A-C47D9347FFF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650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20C5E3-7F0C-49FF-9C9A-691287F7CBF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9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64.wmf"/><Relationship Id="rId26" Type="http://schemas.openxmlformats.org/officeDocument/2006/relationships/image" Target="../media/image68.wmf"/><Relationship Id="rId3" Type="http://schemas.openxmlformats.org/officeDocument/2006/relationships/oleObject" Target="../embeddings/oleObject56.bin"/><Relationship Id="rId21" Type="http://schemas.openxmlformats.org/officeDocument/2006/relationships/oleObject" Target="../embeddings/oleObject65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61.wmf"/><Relationship Id="rId17" Type="http://schemas.openxmlformats.org/officeDocument/2006/relationships/oleObject" Target="../embeddings/oleObject63.bin"/><Relationship Id="rId25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3.wmf"/><Relationship Id="rId20" Type="http://schemas.openxmlformats.org/officeDocument/2006/relationships/image" Target="../media/image65.wmf"/><Relationship Id="rId29" Type="http://schemas.openxmlformats.org/officeDocument/2006/relationships/oleObject" Target="../embeddings/oleObject69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60.bin"/><Relationship Id="rId24" Type="http://schemas.openxmlformats.org/officeDocument/2006/relationships/image" Target="../media/image67.wmf"/><Relationship Id="rId32" Type="http://schemas.openxmlformats.org/officeDocument/2006/relationships/image" Target="../media/image71.wmf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23" Type="http://schemas.openxmlformats.org/officeDocument/2006/relationships/oleObject" Target="../embeddings/oleObject66.bin"/><Relationship Id="rId28" Type="http://schemas.openxmlformats.org/officeDocument/2006/relationships/image" Target="../media/image69.wmf"/><Relationship Id="rId10" Type="http://schemas.openxmlformats.org/officeDocument/2006/relationships/image" Target="../media/image60.wmf"/><Relationship Id="rId19" Type="http://schemas.openxmlformats.org/officeDocument/2006/relationships/oleObject" Target="../embeddings/oleObject64.bin"/><Relationship Id="rId31" Type="http://schemas.openxmlformats.org/officeDocument/2006/relationships/oleObject" Target="../embeddings/oleObject70.bin"/><Relationship Id="rId4" Type="http://schemas.openxmlformats.org/officeDocument/2006/relationships/image" Target="../media/image57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62.wmf"/><Relationship Id="rId22" Type="http://schemas.openxmlformats.org/officeDocument/2006/relationships/image" Target="../media/image66.wmf"/><Relationship Id="rId27" Type="http://schemas.openxmlformats.org/officeDocument/2006/relationships/oleObject" Target="../embeddings/oleObject68.bin"/><Relationship Id="rId30" Type="http://schemas.openxmlformats.org/officeDocument/2006/relationships/image" Target="../media/image7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7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78.bin"/><Relationship Id="rId18" Type="http://schemas.openxmlformats.org/officeDocument/2006/relationships/image" Target="../media/image81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78.wmf"/><Relationship Id="rId17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0.wmf"/><Relationship Id="rId20" Type="http://schemas.openxmlformats.org/officeDocument/2006/relationships/image" Target="../media/image82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9.bin"/><Relationship Id="rId10" Type="http://schemas.openxmlformats.org/officeDocument/2006/relationships/image" Target="../media/image77.wmf"/><Relationship Id="rId19" Type="http://schemas.openxmlformats.org/officeDocument/2006/relationships/oleObject" Target="../embeddings/oleObject81.bin"/><Relationship Id="rId4" Type="http://schemas.openxmlformats.org/officeDocument/2006/relationships/image" Target="../media/image74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7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8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4.bin"/><Relationship Id="rId5" Type="http://schemas.openxmlformats.org/officeDocument/2006/relationships/image" Target="../media/image84.wmf"/><Relationship Id="rId4" Type="http://schemas.openxmlformats.org/officeDocument/2006/relationships/oleObject" Target="../embeddings/oleObject8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/>
          <a:lstStyle/>
          <a:p>
            <a:pPr eaLnBrk="1" hangingPunct="1"/>
            <a:r>
              <a:rPr lang="th-TH" sz="48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 2  </a:t>
            </a:r>
            <a:br>
              <a:rPr lang="th-TH" sz="48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การศึกษาความสัมพันธ์ของตัวแปรต่าง ๆ</a:t>
            </a:r>
            <a:endParaRPr lang="es-ES" sz="4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5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2627784" y="4509120"/>
            <a:ext cx="5976664" cy="1584176"/>
          </a:xfrm>
        </p:spPr>
        <p:txBody>
          <a:bodyPr/>
          <a:lstStyle/>
          <a:p>
            <a:pPr eaLnBrk="1" hangingPunct="1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วิชา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วิทยาศาสตร์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และคณิตศาสตร์พื้นฐานใน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ชีวิตประจำวัน</a:t>
            </a:r>
          </a:p>
          <a:p>
            <a:pPr eaLnBrk="1" hangingPunct="1"/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โดย อาจารย์รัชนีกร  ทบประดิษฐ์</a:t>
            </a:r>
          </a:p>
          <a:p>
            <a:pPr eaLnBrk="1" hangingPunct="1"/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               สาขาวิชาสถิติประยุกต์</a:t>
            </a:r>
          </a:p>
          <a:p>
            <a:pPr eaLnBrk="1" hangingPunct="1"/>
            <a:endParaRPr lang="th-TH" sz="2800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ตัวอย่างที่ </a:t>
            </a:r>
            <a:r>
              <a:rPr lang="en-US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จากตารางการแจกแจงความคิดเห็นของคนงานที่มีต่อการหยุดงานในวันเสาร์จำแนกตามเพศเป็นดังนี้</a:t>
            </a: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จง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ทดสอบว่าที่ระดับนัยสำคัญ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0.05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เพศและความคิดเห็นเกี่ยวกับการหยุด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		ใน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วันเสาร์ของคนงานมีความสัมพันธ์กันหรือไม่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graphicFrame>
        <p:nvGraphicFramePr>
          <p:cNvPr id="541" name="ตาราง 5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598108"/>
              </p:ext>
            </p:extLst>
          </p:nvPr>
        </p:nvGraphicFramePr>
        <p:xfrm>
          <a:off x="1187624" y="1484784"/>
          <a:ext cx="7344815" cy="2016223"/>
        </p:xfrm>
        <a:graphic>
          <a:graphicData uri="http://schemas.openxmlformats.org/drawingml/2006/table">
            <a:tbl>
              <a:tblPr firstRow="1" firstCol="1" bandRow="1"/>
              <a:tblGrid>
                <a:gridCol w="1468963">
                  <a:extLst>
                    <a:ext uri="{9D8B030D-6E8A-4147-A177-3AD203B41FA5}">
                      <a16:colId xmlns="" xmlns:a16="http://schemas.microsoft.com/office/drawing/2014/main" val="1996131341"/>
                    </a:ext>
                  </a:extLst>
                </a:gridCol>
                <a:gridCol w="1468963">
                  <a:extLst>
                    <a:ext uri="{9D8B030D-6E8A-4147-A177-3AD203B41FA5}">
                      <a16:colId xmlns="" xmlns:a16="http://schemas.microsoft.com/office/drawing/2014/main" val="3306605075"/>
                    </a:ext>
                  </a:extLst>
                </a:gridCol>
                <a:gridCol w="1468963">
                  <a:extLst>
                    <a:ext uri="{9D8B030D-6E8A-4147-A177-3AD203B41FA5}">
                      <a16:colId xmlns="" xmlns:a16="http://schemas.microsoft.com/office/drawing/2014/main" val="3014761499"/>
                    </a:ext>
                  </a:extLst>
                </a:gridCol>
                <a:gridCol w="1468963">
                  <a:extLst>
                    <a:ext uri="{9D8B030D-6E8A-4147-A177-3AD203B41FA5}">
                      <a16:colId xmlns="" xmlns:a16="http://schemas.microsoft.com/office/drawing/2014/main" val="693239546"/>
                    </a:ext>
                  </a:extLst>
                </a:gridCol>
                <a:gridCol w="1468963">
                  <a:extLst>
                    <a:ext uri="{9D8B030D-6E8A-4147-A177-3AD203B41FA5}">
                      <a16:colId xmlns="" xmlns:a16="http://schemas.microsoft.com/office/drawing/2014/main" val="1727348453"/>
                    </a:ext>
                  </a:extLst>
                </a:gridCol>
              </a:tblGrid>
              <a:tr h="40324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เพศ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ความคิดเห็น</a:t>
                      </a:r>
                      <a:endParaRPr lang="en-US" sz="24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59831922"/>
                  </a:ext>
                </a:extLst>
              </a:tr>
              <a:tr h="4032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เห็นด้วย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ไม่เห็นด้วย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ไม่มีความคิดเห็น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8785326"/>
                  </a:ext>
                </a:extLst>
              </a:tr>
              <a:tr h="8064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150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39534223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38453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6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544616"/>
          </a:xfrm>
        </p:spPr>
        <p:txBody>
          <a:bodyPr/>
          <a:lstStyle/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endParaRPr lang="en-US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สมมติฐาน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</a:t>
            </a:r>
            <a:r>
              <a:rPr lang="en-US" sz="2400" baseline="-25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เพศและความคิดเห็นเกี่ยวกับการหยุดงานในวันเสาร์ของ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คนงานไม่มี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ความสัมพันธ์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</a:t>
            </a:r>
            <a:r>
              <a:rPr lang="en-US" sz="2400" baseline="-25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เพศและความคิดเห็นเกี่ยวกับการหยุดงานในวันเสาร์ของ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คนงานมี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ความสัมพันธ์กัน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เนื่องจาก   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   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960781"/>
              </p:ext>
            </p:extLst>
          </p:nvPr>
        </p:nvGraphicFramePr>
        <p:xfrm>
          <a:off x="2597150" y="2805113"/>
          <a:ext cx="43116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8" name="Equation" r:id="rId3" imgW="2946240" imgH="469800" progId="Equation.DSMT4">
                  <p:embed/>
                </p:oleObj>
              </mc:Choice>
              <mc:Fallback>
                <p:oleObj name="Equation" r:id="rId3" imgW="29462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7150" y="2805113"/>
                        <a:ext cx="4311650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50913"/>
              </p:ext>
            </p:extLst>
          </p:nvPr>
        </p:nvGraphicFramePr>
        <p:xfrm>
          <a:off x="2598738" y="3684588"/>
          <a:ext cx="43672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9" name="Equation" r:id="rId5" imgW="2984400" imgH="469800" progId="Equation.DSMT4">
                  <p:embed/>
                </p:oleObj>
              </mc:Choice>
              <mc:Fallback>
                <p:oleObj name="Equation" r:id="rId5" imgW="29844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8738" y="3684588"/>
                        <a:ext cx="4367212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653255"/>
              </p:ext>
            </p:extLst>
          </p:nvPr>
        </p:nvGraphicFramePr>
        <p:xfrm>
          <a:off x="2625725" y="4549775"/>
          <a:ext cx="3962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0" name="Equation" r:id="rId7" imgW="2705040" imgH="469800" progId="Equation.DSMT4">
                  <p:embed/>
                </p:oleObj>
              </mc:Choice>
              <mc:Fallback>
                <p:oleObj name="Equation" r:id="rId7" imgW="27050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25725" y="4549775"/>
                        <a:ext cx="39624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896328"/>
              </p:ext>
            </p:extLst>
          </p:nvPr>
        </p:nvGraphicFramePr>
        <p:xfrm>
          <a:off x="2638425" y="5386388"/>
          <a:ext cx="4278313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1" name="Equation" r:id="rId9" imgW="2920680" imgH="469800" progId="Equation.DSMT4">
                  <p:embed/>
                </p:oleObj>
              </mc:Choice>
              <mc:Fallback>
                <p:oleObj name="Equation" r:id="rId9" imgW="29206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38425" y="5386388"/>
                        <a:ext cx="4278313" cy="687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812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400600"/>
          </a:xfrm>
        </p:spPr>
        <p:txBody>
          <a:bodyPr/>
          <a:lstStyle/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		    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		    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 ค่า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เปิดจากตารางที่องศาความเป็นอิสระ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       และ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ระดับนัยสำคัญ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0.05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 เท่ากับ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5.99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910057"/>
              </p:ext>
            </p:extLst>
          </p:nvPr>
        </p:nvGraphicFramePr>
        <p:xfrm>
          <a:off x="2436813" y="811213"/>
          <a:ext cx="4295775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8" name="Equation" r:id="rId3" imgW="2933640" imgH="469800" progId="Equation.DSMT4">
                  <p:embed/>
                </p:oleObj>
              </mc:Choice>
              <mc:Fallback>
                <p:oleObj name="Equation" r:id="rId3" imgW="29336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6813" y="811213"/>
                        <a:ext cx="4295775" cy="687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198453"/>
              </p:ext>
            </p:extLst>
          </p:nvPr>
        </p:nvGraphicFramePr>
        <p:xfrm>
          <a:off x="2555875" y="1720850"/>
          <a:ext cx="397986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9" name="Equation" r:id="rId5" imgW="2717640" imgH="469800" progId="Equation.DSMT4">
                  <p:embed/>
                </p:oleObj>
              </mc:Choice>
              <mc:Fallback>
                <p:oleObj name="Equation" r:id="rId5" imgW="27176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55875" y="1720850"/>
                        <a:ext cx="3979863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971600" y="2428018"/>
            <a:ext cx="1663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สถิติ</a:t>
            </a:r>
            <a:r>
              <a:rPr lang="th-TH" sz="24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ทดสอบ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306878"/>
              </p:ext>
            </p:extLst>
          </p:nvPr>
        </p:nvGraphicFramePr>
        <p:xfrm>
          <a:off x="1620838" y="3675063"/>
          <a:ext cx="7531100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0" name="Equation" r:id="rId7" imgW="6222960" imgH="812520" progId="Equation.DSMT4">
                  <p:embed/>
                </p:oleObj>
              </mc:Choice>
              <mc:Fallback>
                <p:oleObj name="Equation" r:id="rId7" imgW="622296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20838" y="3675063"/>
                        <a:ext cx="7531100" cy="982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016142"/>
              </p:ext>
            </p:extLst>
          </p:nvPr>
        </p:nvGraphicFramePr>
        <p:xfrm>
          <a:off x="2749729" y="4824055"/>
          <a:ext cx="3540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1" name="Equation" r:id="rId9" imgW="241200" imgH="291960" progId="Equation.DSMT4">
                  <p:embed/>
                </p:oleObj>
              </mc:Choice>
              <mc:Fallback>
                <p:oleObj name="Equation" r:id="rId9" imgW="241200" imgH="291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729" y="4824055"/>
                        <a:ext cx="3540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22807"/>
              </p:ext>
            </p:extLst>
          </p:nvPr>
        </p:nvGraphicFramePr>
        <p:xfrm>
          <a:off x="6259513" y="4983163"/>
          <a:ext cx="1982787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2" name="Equation" r:id="rId11" imgW="1638000" imgH="241200" progId="Equation.DSMT4">
                  <p:embed/>
                </p:oleObj>
              </mc:Choice>
              <mc:Fallback>
                <p:oleObj name="Equation" r:id="rId11" imgW="16380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59513" y="4983163"/>
                        <a:ext cx="1982787" cy="293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538685"/>
              </p:ext>
            </p:extLst>
          </p:nvPr>
        </p:nvGraphicFramePr>
        <p:xfrm>
          <a:off x="1516063" y="2733675"/>
          <a:ext cx="2751137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3" name="Equation" r:id="rId13" imgW="1879560" imgH="647640" progId="Equation.DSMT4">
                  <p:embed/>
                </p:oleObj>
              </mc:Choice>
              <mc:Fallback>
                <p:oleObj name="Equation" r:id="rId13" imgW="187956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16063" y="2733675"/>
                        <a:ext cx="2751137" cy="947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89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400600"/>
          </a:xfrm>
        </p:spPr>
        <p:txBody>
          <a:bodyPr/>
          <a:lstStyle/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สรุป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ปฏิเสธสมมติฐาน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H</a:t>
            </a:r>
            <a:r>
              <a:rPr lang="en-US" sz="2400" baseline="-25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เนื่องจาก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นั่น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เพศและความคิดเห็นเกี่ยวกับการหยุดงานในวันเสาร์ของ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คนงานมี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ความสัมพันธ์กัน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ดังข้อมูลจากตาราง  จะพบว่า  ระดับความคิดเห็นและเพศไม่ไปในทิศทางเดียวกัน เช่น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ชาย เห็นด้วย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42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ไม่เห็นด้วย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100 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น้อย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มาก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หญิง เห็นด้วย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74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ไม่เห็นด้วย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20 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มาก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น้อย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</a:p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การวัดระดับความสัมพันธ์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          จาก  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   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		    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630887"/>
              </p:ext>
            </p:extLst>
          </p:nvPr>
        </p:nvGraphicFramePr>
        <p:xfrm>
          <a:off x="3582988" y="1071394"/>
          <a:ext cx="11557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9" name="Equation" r:id="rId3" imgW="787320" imgH="291960" progId="Equation.DSMT4">
                  <p:embed/>
                </p:oleObj>
              </mc:Choice>
              <mc:Fallback>
                <p:oleObj name="Equation" r:id="rId3" imgW="787320" imgH="291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988" y="1071394"/>
                        <a:ext cx="115570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680377"/>
              </p:ext>
            </p:extLst>
          </p:nvPr>
        </p:nvGraphicFramePr>
        <p:xfrm>
          <a:off x="2473325" y="4478338"/>
          <a:ext cx="490378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0" name="Equation" r:id="rId5" imgW="3365280" imgH="634680" progId="Equation.DSMT4">
                  <p:embed/>
                </p:oleObj>
              </mc:Choice>
              <mc:Fallback>
                <p:oleObj name="Equation" r:id="rId5" imgW="3365280" imgH="6346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325" y="4478338"/>
                        <a:ext cx="4903788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89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352928" cy="5400600"/>
          </a:xfrm>
        </p:spPr>
        <p:txBody>
          <a:bodyPr/>
          <a:lstStyle/>
          <a:p>
            <a:pPr marL="0" indent="0">
              <a:buNone/>
            </a:pP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การวัดความสัมพันธ์ระหว่าง 2 ตัวแปร ในระดับ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มาตราเรียงอันดับ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-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วัดโดยใช้สหสัมพันธ์ส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เปียร์แมนแรงค์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Spearman Rank Correlation Coefficient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 :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ในการวัดหรือเก็บข้อมูลบางครั้งต้องใช้วิธีการจัดลำดับที่ เช่น การประกวดนางสาวไทย การประกวดอ่านร้อยกรอง  เป็นต้น นิยมวัดโดยการจัดลำดับที่มากกกว่าการให้คะแนนดิบ เมื่อต้องการหาความสัมพันธ์ระหว่างข้อมูลของตัวแปรที่เป็นอันดับที่จะต้องใช้วิธีการที่เรียกว่า “สหสัมพันธ์สเปียร์แมนแรงค์” ซึ่งค่าสัมประสิทธิ์สหสัมพันธ์แทนด้วยสัญลักษณ์    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Rho)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อ่านว่า โร ซึ่งมีสูตรในการคำนวณ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ดังนี้</a:t>
            </a: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      เมื่อ      แทน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สัมประสิทธิ์สหสัมพันธ์จากผลต่างของอันดับของคะแนน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แทน จำนวนคู่ของ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อันดับ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  แทน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ผลรวมทั้งหมดของกำลังสองของผลต่างระหว่างอันดับของคะแนนแต่ละคู่</a:t>
            </a:r>
          </a:p>
          <a:p>
            <a:pPr marL="0" indent="0">
              <a:buNone/>
            </a:pP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       </a:t>
            </a: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557191"/>
              </p:ext>
            </p:extLst>
          </p:nvPr>
        </p:nvGraphicFramePr>
        <p:xfrm>
          <a:off x="4905768" y="2732748"/>
          <a:ext cx="260350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" name="Equation" r:id="rId3" imgW="177480" imgH="203040" progId="Equation.DSMT4">
                  <p:embed/>
                </p:oleObj>
              </mc:Choice>
              <mc:Fallback>
                <p:oleObj name="Equation" r:id="rId3" imgW="17748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768" y="2732748"/>
                        <a:ext cx="260350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203583"/>
              </p:ext>
            </p:extLst>
          </p:nvPr>
        </p:nvGraphicFramePr>
        <p:xfrm>
          <a:off x="2277122" y="4426540"/>
          <a:ext cx="261938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5" name="Equation" r:id="rId5" imgW="177480" imgH="203040" progId="Equation.DSMT4">
                  <p:embed/>
                </p:oleObj>
              </mc:Choice>
              <mc:Fallback>
                <p:oleObj name="Equation" r:id="rId5" imgW="17748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7122" y="4426540"/>
                        <a:ext cx="261938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170598"/>
              </p:ext>
            </p:extLst>
          </p:nvPr>
        </p:nvGraphicFramePr>
        <p:xfrm>
          <a:off x="3276600" y="3222625"/>
          <a:ext cx="203041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6" name="Equation" r:id="rId7" imgW="1384200" imgH="647640" progId="Equation.DSMT4">
                  <p:embed/>
                </p:oleObj>
              </mc:Choice>
              <mc:Fallback>
                <p:oleObj name="Equation" r:id="rId7" imgW="1384200" imgH="647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222625"/>
                        <a:ext cx="203041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26277"/>
              </p:ext>
            </p:extLst>
          </p:nvPr>
        </p:nvGraphicFramePr>
        <p:xfrm>
          <a:off x="1961533" y="5179042"/>
          <a:ext cx="6175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7" name="Equation" r:id="rId9" imgW="419040" imgH="304560" progId="Equation.DSMT4">
                  <p:embed/>
                </p:oleObj>
              </mc:Choice>
              <mc:Fallback>
                <p:oleObj name="Equation" r:id="rId9" imgW="419040" imgH="304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1533" y="5179042"/>
                        <a:ext cx="617538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913562"/>
              </p:ext>
            </p:extLst>
          </p:nvPr>
        </p:nvGraphicFramePr>
        <p:xfrm>
          <a:off x="2281238" y="4869171"/>
          <a:ext cx="203200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8" name="Equation" r:id="rId11" imgW="139680" imgH="152280" progId="Equation.DSMT4">
                  <p:embed/>
                </p:oleObj>
              </mc:Choice>
              <mc:Fallback>
                <p:oleObj name="Equation" r:id="rId11" imgW="139680" imgH="152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8" y="4869171"/>
                        <a:ext cx="203200" cy="22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118721"/>
              </p:ext>
            </p:extLst>
          </p:nvPr>
        </p:nvGraphicFramePr>
        <p:xfrm>
          <a:off x="8067021" y="1211169"/>
          <a:ext cx="260350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9" name="Equation" r:id="rId13" imgW="177480" imgH="203040" progId="Equation.DSMT4">
                  <p:embed/>
                </p:oleObj>
              </mc:Choice>
              <mc:Fallback>
                <p:oleObj name="Equation" r:id="rId13" imgW="17748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7021" y="1211169"/>
                        <a:ext cx="260350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4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5505475"/>
          </a:xfrm>
        </p:spPr>
        <p:txBody>
          <a:bodyPr/>
          <a:lstStyle/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ขั้นตอนในการทดสอบ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มีขั้นตอนดังนี้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จัดอันดับคะแนนแต่ละชุด โดยเรียงลำดับจากต่ำสุดไปหาสูงสุดหรือสูงสุดไปหาต่ำสุดก็ได้ ในกรณีที่คะแนนซ้ำกันให้ถืออันดับเฉลี่ยเป็นอันดับของคะแนนแต่ละคะแนนนั้น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หาผลต่างระหว่างอันดับของ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คะแนน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ยกกำลังของผลต่างระหว่างอันดับของคะแนน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หาผลรวมทั้งหมดของกำลังสองของผลต่างระหว่างอันดับของคะแนน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คำนวณหาค่าสัมประสิทธิ์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สหสัมพันธ์      โดย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ใช้สูตร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</a:t>
            </a: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เมื่อ      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แทน สัมประสิทธิ์สหสัมพันธ์จากผลต่างของอันดับของคะแนน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  แทน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ผลรวมทั้งหมดของกำลังสองของผลต่างระหว่างอันดับของคะแนนแต่ละคู่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  แทน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จำนวนคู่ของอันดับ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258151"/>
              </p:ext>
            </p:extLst>
          </p:nvPr>
        </p:nvGraphicFramePr>
        <p:xfrm>
          <a:off x="3635375" y="3725863"/>
          <a:ext cx="2030413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3" name="Equation" r:id="rId3" imgW="1384200" imgH="647640" progId="Equation.DSMT4">
                  <p:embed/>
                </p:oleObj>
              </mc:Choice>
              <mc:Fallback>
                <p:oleObj name="Equation" r:id="rId3" imgW="1384200" imgH="647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725863"/>
                        <a:ext cx="2030413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038639"/>
              </p:ext>
            </p:extLst>
          </p:nvPr>
        </p:nvGraphicFramePr>
        <p:xfrm>
          <a:off x="4518996" y="1955469"/>
          <a:ext cx="369887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4" name="Equation" r:id="rId5" imgW="228600" imgH="177480" progId="Equation.DSMT4">
                  <p:embed/>
                </p:oleObj>
              </mc:Choice>
              <mc:Fallback>
                <p:oleObj name="Equation" r:id="rId5" imgW="22860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8996" y="1955469"/>
                        <a:ext cx="369887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118235"/>
              </p:ext>
            </p:extLst>
          </p:nvPr>
        </p:nvGraphicFramePr>
        <p:xfrm>
          <a:off x="5263712" y="2277374"/>
          <a:ext cx="5111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5" name="Equation" r:id="rId7" imgW="317160" imgH="253800" progId="Equation.DSMT4">
                  <p:embed/>
                </p:oleObj>
              </mc:Choice>
              <mc:Fallback>
                <p:oleObj name="Equation" r:id="rId7" imgW="31716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3712" y="2277374"/>
                        <a:ext cx="51117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718923"/>
              </p:ext>
            </p:extLst>
          </p:nvPr>
        </p:nvGraphicFramePr>
        <p:xfrm>
          <a:off x="7047883" y="2687307"/>
          <a:ext cx="9239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6" name="Equation" r:id="rId9" imgW="571320" imgH="380880" progId="Equation.DSMT4">
                  <p:embed/>
                </p:oleObj>
              </mc:Choice>
              <mc:Fallback>
                <p:oleObj name="Equation" r:id="rId9" imgW="571320" imgH="380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7883" y="2687307"/>
                        <a:ext cx="923925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240069"/>
              </p:ext>
            </p:extLst>
          </p:nvPr>
        </p:nvGraphicFramePr>
        <p:xfrm>
          <a:off x="4557970" y="3321304"/>
          <a:ext cx="260350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7" name="Equation" r:id="rId11" imgW="177480" imgH="203040" progId="Equation.DSMT4">
                  <p:embed/>
                </p:oleObj>
              </mc:Choice>
              <mc:Fallback>
                <p:oleObj name="Equation" r:id="rId11" imgW="17748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970" y="3321304"/>
                        <a:ext cx="260350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674219"/>
              </p:ext>
            </p:extLst>
          </p:nvPr>
        </p:nvGraphicFramePr>
        <p:xfrm>
          <a:off x="2766534" y="5083358"/>
          <a:ext cx="261937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8" name="Equation" r:id="rId13" imgW="177480" imgH="203040" progId="Equation.DSMT4">
                  <p:embed/>
                </p:oleObj>
              </mc:Choice>
              <mc:Fallback>
                <p:oleObj name="Equation" r:id="rId13" imgW="17748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6534" y="5083358"/>
                        <a:ext cx="261937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543419"/>
              </p:ext>
            </p:extLst>
          </p:nvPr>
        </p:nvGraphicFramePr>
        <p:xfrm>
          <a:off x="2181203" y="5951846"/>
          <a:ext cx="203200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9" name="Equation" r:id="rId15" imgW="139680" imgH="152280" progId="Equation.DSMT4">
                  <p:embed/>
                </p:oleObj>
              </mc:Choice>
              <mc:Fallback>
                <p:oleObj name="Equation" r:id="rId15" imgW="139680" imgH="1522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203" y="5951846"/>
                        <a:ext cx="203200" cy="22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672014"/>
              </p:ext>
            </p:extLst>
          </p:nvPr>
        </p:nvGraphicFramePr>
        <p:xfrm>
          <a:off x="1906257" y="5396744"/>
          <a:ext cx="61753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0" name="Equation" r:id="rId17" imgW="419040" imgH="304560" progId="Equation.DSMT4">
                  <p:embed/>
                </p:oleObj>
              </mc:Choice>
              <mc:Fallback>
                <p:oleObj name="Equation" r:id="rId17" imgW="419040" imgH="304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257" y="5396744"/>
                        <a:ext cx="617537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5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6048672"/>
          </a:xfrm>
        </p:spPr>
        <p:txBody>
          <a:bodyPr/>
          <a:lstStyle/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ตัวอย่างที่ </a:t>
            </a:r>
            <a:r>
              <a:rPr lang="en-US" sz="24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จากการแข่งขันฟุตบอลแห่งสหภาพยุโรปครั้งล่าสุด ซึ่งปรากฏว่าทีมฝรั่งเศสเป็นผู้ชนะเลิศผู้ฝึกสอนและผู้จัดการทีมฟุตบอลฝรั่งเศสได้จัดอันดับให้แก่ผู้เล่นแต่ละคนในทีม จากผู้เล่นดีเด่นอันดับที่ 1 ถึงอันดับที่ 11  ปรากฏผลดังนี้</a:t>
            </a:r>
          </a:p>
          <a:p>
            <a:pPr marL="0" indent="0">
              <a:buNone/>
            </a:pP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                                       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1800" dirty="0" err="1" smtClean="0">
                <a:latin typeface="TH SarabunPSK" pitchFamily="34" charset="-34"/>
                <a:cs typeface="TH SarabunPSK" pitchFamily="34" charset="-34"/>
              </a:rPr>
              <a:t>ชัชวาลย์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 เรืองประพันธ์ </a:t>
            </a: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, 2544 : 505)</a:t>
            </a:r>
          </a:p>
          <a:p>
            <a:pPr marL="0" indent="0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                       จง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หา</a:t>
            </a:r>
            <a:r>
              <a:rPr lang="th-TH" sz="2400" dirty="0" err="1">
                <a:latin typeface="TH SarabunPSK" pitchFamily="34" charset="-34"/>
                <a:cs typeface="TH SarabunPSK" pitchFamily="34" charset="-34"/>
              </a:rPr>
              <a:t>ค่าสัม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ประสิทธ์สหสัมพันธ์ของความคิดเห็นของผู้ฝึกสอนและผู้จัดการทีมฝรั่งเศส </a:t>
            </a: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185789"/>
              </p:ext>
            </p:extLst>
          </p:nvPr>
        </p:nvGraphicFramePr>
        <p:xfrm>
          <a:off x="2058928" y="1872123"/>
          <a:ext cx="5714831" cy="3841058"/>
        </p:xfrm>
        <a:graphic>
          <a:graphicData uri="http://schemas.openxmlformats.org/drawingml/2006/table">
            <a:tbl>
              <a:tblPr firstRow="1" firstCol="1" bandRow="1"/>
              <a:tblGrid>
                <a:gridCol w="1903145"/>
                <a:gridCol w="1905843"/>
                <a:gridCol w="1905843"/>
              </a:tblGrid>
              <a:tr h="2954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ผู้เล่นตำแหน่ง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effectLst/>
                          <a:latin typeface="Calibri"/>
                          <a:ea typeface="Calibri"/>
                          <a:cs typeface="TH SarabunPSK"/>
                        </a:rPr>
                        <a:t>อันดับของผู้เล่นที่ให้โดย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9546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smtClean="0">
                          <a:effectLst/>
                          <a:latin typeface="Calibri"/>
                          <a:ea typeface="Calibri"/>
                          <a:cs typeface="TH SarabunPSK"/>
                        </a:rPr>
                        <a:t>ผู้ฝึกสอน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ผู้จัดการ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66">
                <a:tc>
                  <a:txBody>
                    <a:bodyPr/>
                    <a:lstStyle/>
                    <a:p>
                      <a:pPr marL="400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ผู้รักษาประตู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66">
                <a:tc>
                  <a:txBody>
                    <a:bodyPr/>
                    <a:lstStyle/>
                    <a:p>
                      <a:pPr marL="400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แบล็คขวา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66">
                <a:tc>
                  <a:txBody>
                    <a:bodyPr/>
                    <a:lstStyle/>
                    <a:p>
                      <a:pPr marL="400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แบล็คซ้าย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66">
                <a:tc>
                  <a:txBody>
                    <a:bodyPr/>
                    <a:lstStyle/>
                    <a:p>
                      <a:pPr marL="400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ฮาล์ฟขวา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66">
                <a:tc>
                  <a:txBody>
                    <a:bodyPr/>
                    <a:lstStyle/>
                    <a:p>
                      <a:pPr marL="400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เซนเตอร์ฮาล์ฟ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66">
                <a:tc>
                  <a:txBody>
                    <a:bodyPr/>
                    <a:lstStyle/>
                    <a:p>
                      <a:pPr marL="400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ฮาล์ฟซ้าย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66">
                <a:tc>
                  <a:txBody>
                    <a:bodyPr/>
                    <a:lstStyle/>
                    <a:p>
                      <a:pPr marL="400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ปีกขวา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66">
                <a:tc>
                  <a:txBody>
                    <a:bodyPr/>
                    <a:lstStyle/>
                    <a:p>
                      <a:pPr marL="400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ในขวา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66">
                <a:tc>
                  <a:txBody>
                    <a:bodyPr/>
                    <a:lstStyle/>
                    <a:p>
                      <a:pPr marL="400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ศูนย์หน้า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66">
                <a:tc>
                  <a:txBody>
                    <a:bodyPr/>
                    <a:lstStyle/>
                    <a:p>
                      <a:pPr marL="400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ในซ้าย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66">
                <a:tc>
                  <a:txBody>
                    <a:bodyPr/>
                    <a:lstStyle/>
                    <a:p>
                      <a:pPr marL="400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ปีกซ้าย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6525344"/>
          </a:xfrm>
        </p:spPr>
        <p:txBody>
          <a:bodyPr/>
          <a:lstStyle/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</a:t>
            </a:r>
            <a:r>
              <a:rPr lang="th-TH" sz="24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ทำ</a:t>
            </a:r>
          </a:p>
          <a:p>
            <a:pPr marL="0" indent="0">
              <a:buNone/>
            </a:pPr>
            <a:endParaRPr lang="th-TH" sz="2400" b="1" u="sng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b="1" u="sng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b="1" u="sng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b="1" u="sng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b="1" u="sng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b="1" u="sng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b="1" u="sng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ใน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ที่นี้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          แทน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ค่าในสูตร     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นั่นคือ ความคิด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เห็นของผู้ฝึกสอนและผู้จัดการทีม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ฝรั่งเศสมี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ค่าสัมประสิทธิ์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สหสัมพันธ์  </a:t>
            </a:r>
            <a:b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เท่ากับ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0.1819</a:t>
            </a:r>
            <a:endParaRPr lang="th-TH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667076"/>
              </p:ext>
            </p:extLst>
          </p:nvPr>
        </p:nvGraphicFramePr>
        <p:xfrm>
          <a:off x="2837774" y="4941031"/>
          <a:ext cx="5639955" cy="863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1" name="Equation" r:id="rId3" imgW="4228920" imgH="647640" progId="Equation.DSMT4">
                  <p:embed/>
                </p:oleObj>
              </mc:Choice>
              <mc:Fallback>
                <p:oleObj name="Equation" r:id="rId3" imgW="422892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7774" y="4941031"/>
                        <a:ext cx="5639955" cy="8630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009936"/>
              </p:ext>
            </p:extLst>
          </p:nvPr>
        </p:nvGraphicFramePr>
        <p:xfrm>
          <a:off x="2520796" y="4284175"/>
          <a:ext cx="2143125" cy="464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2" name="Equation" r:id="rId5" imgW="1511280" imgH="317160" progId="Equation.DSMT4">
                  <p:embed/>
                </p:oleObj>
              </mc:Choice>
              <mc:Fallback>
                <p:oleObj name="Equation" r:id="rId5" imgW="15112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796" y="4284175"/>
                        <a:ext cx="2143125" cy="4647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ตาราง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977021"/>
              </p:ext>
            </p:extLst>
          </p:nvPr>
        </p:nvGraphicFramePr>
        <p:xfrm>
          <a:off x="2051720" y="635760"/>
          <a:ext cx="5220970" cy="3925824"/>
        </p:xfrm>
        <a:graphic>
          <a:graphicData uri="http://schemas.openxmlformats.org/drawingml/2006/table">
            <a:tbl>
              <a:tblPr firstRow="1" firstCol="1" bandRow="1"/>
              <a:tblGrid>
                <a:gridCol w="1351631"/>
                <a:gridCol w="1077111"/>
                <a:gridCol w="1077111"/>
                <a:gridCol w="990688"/>
                <a:gridCol w="724429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ผู้เล่นตำแหน่ง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อันดับของผู้เล่นที่ให้โดย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600">
                        <a:effectLst/>
                        <a:latin typeface="Calibri"/>
                        <a:ea typeface="Calibri"/>
                        <a:cs typeface="TH SarabunPSK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600">
                        <a:effectLst/>
                        <a:latin typeface="Calibri"/>
                        <a:ea typeface="Calibri"/>
                        <a:cs typeface="TH SarabunPSK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ผู้ฝึกสอน </a:t>
                      </a:r>
                      <a:r>
                        <a:rPr lang="en-US" sz="1600" b="1">
                          <a:effectLst/>
                          <a:latin typeface="TH SarabunPSK"/>
                          <a:ea typeface="Calibri"/>
                          <a:cs typeface="Cordia New"/>
                        </a:rPr>
                        <a:t>:</a:t>
                      </a:r>
                      <a:r>
                        <a:rPr lang="th-TH" sz="1400">
                          <a:effectLst/>
                          <a:latin typeface="Calibri"/>
                          <a:ea typeface="Calibri"/>
                          <a:cs typeface="TH SarabunPSK"/>
                        </a:rPr>
                        <a:t>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Calibri"/>
                          <a:ea typeface="Calibri"/>
                          <a:cs typeface="TH SarabunPSK"/>
                        </a:rPr>
                        <a:t>ผู้จัดการ</a:t>
                      </a:r>
                      <a:r>
                        <a:rPr lang="en-US" sz="1600" b="1">
                          <a:effectLst/>
                          <a:latin typeface="TH SarabunPSK"/>
                          <a:ea typeface="Calibri"/>
                          <a:cs typeface="Cordia New"/>
                        </a:rPr>
                        <a:t> :</a:t>
                      </a:r>
                      <a:r>
                        <a:rPr lang="th-TH" sz="1400">
                          <a:effectLst/>
                          <a:latin typeface="Calibri"/>
                          <a:ea typeface="Calibri"/>
                          <a:cs typeface="TH SarabunPSK"/>
                        </a:rPr>
                        <a:t>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ผู้รักษาประตู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แบล็คขวา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แบล็คซ้าย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-3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ฮาล์ฟขวา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-3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เซนเตอร์ฮาล์ฟ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ฮาล์ฟซ้าย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ปีกขวา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81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ในขวา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ศูนย์หน้า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-6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ในซ้าย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-3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Calibri"/>
                          <a:ea typeface="Calibri"/>
                          <a:cs typeface="TH SarabunPSK"/>
                        </a:rPr>
                        <a:t>ปีกซ้าย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-3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SarabunPSK"/>
                          <a:ea typeface="Calibri"/>
                          <a:cs typeface="Cordia New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Calibri"/>
                          <a:ea typeface="Calibri"/>
                          <a:cs typeface="TH SarabunPSK"/>
                        </a:rPr>
                        <a:t>รวม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H SarabunPSK"/>
                          <a:ea typeface="Calibri"/>
                          <a:cs typeface="Cordia New"/>
                        </a:rPr>
                        <a:t>180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วัตถุ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178121"/>
              </p:ext>
            </p:extLst>
          </p:nvPr>
        </p:nvGraphicFramePr>
        <p:xfrm>
          <a:off x="5590684" y="839222"/>
          <a:ext cx="956596" cy="311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3" name="Equation" r:id="rId7" imgW="787320" imgH="253800" progId="Equation.DSMT4">
                  <p:embed/>
                </p:oleObj>
              </mc:Choice>
              <mc:Fallback>
                <p:oleObj name="Equation" r:id="rId7" imgW="787320" imgH="253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0684" y="839222"/>
                        <a:ext cx="956596" cy="3111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วัตถุ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11501"/>
              </p:ext>
            </p:extLst>
          </p:nvPr>
        </p:nvGraphicFramePr>
        <p:xfrm>
          <a:off x="6821199" y="782846"/>
          <a:ext cx="226664" cy="276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4" name="Equation" r:id="rId9" imgW="190440" imgH="228600" progId="Equation.DSMT4">
                  <p:embed/>
                </p:oleObj>
              </mc:Choice>
              <mc:Fallback>
                <p:oleObj name="Equation" r:id="rId9" imgW="19044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1199" y="782846"/>
                        <a:ext cx="226664" cy="276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วัตถุ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148187"/>
              </p:ext>
            </p:extLst>
          </p:nvPr>
        </p:nvGraphicFramePr>
        <p:xfrm>
          <a:off x="4254827" y="943079"/>
          <a:ext cx="195580" cy="251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5" name="Equation" r:id="rId11" imgW="177480" imgH="228600" progId="Equation.DSMT4">
                  <p:embed/>
                </p:oleObj>
              </mc:Choice>
              <mc:Fallback>
                <p:oleObj name="Equation" r:id="rId11" imgW="17748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827" y="943079"/>
                        <a:ext cx="195580" cy="2514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วัตถุ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106410"/>
              </p:ext>
            </p:extLst>
          </p:nvPr>
        </p:nvGraphicFramePr>
        <p:xfrm>
          <a:off x="5327187" y="941650"/>
          <a:ext cx="192088" cy="282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6" name="Equation" r:id="rId13" imgW="177480" imgH="253800" progId="Equation.DSMT4">
                  <p:embed/>
                </p:oleObj>
              </mc:Choice>
              <mc:Fallback>
                <p:oleObj name="Equation" r:id="rId13" imgW="17748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7187" y="941650"/>
                        <a:ext cx="192088" cy="2828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478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ตัวอย่างที่ </a:t>
            </a:r>
            <a:r>
              <a:rPr lang="en-US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คน ประเมินความสะอาดของร้านอาหาร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แห่ง ในย่านชุมชนแห่ง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หนึ่ง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ปรากฏผล  ดังนี้</a:t>
            </a: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1979712" y="5524391"/>
            <a:ext cx="684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จงหาค่าสัมประสิทธิ์สหสัมพันธ์ระหว่างการจัดอันดับที่กรรมการสองคนที่ได้จัดไ</a:t>
            </a: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ว้</a:t>
            </a: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graphicFrame>
        <p:nvGraphicFramePr>
          <p:cNvPr id="169" name="ตาราง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660890"/>
              </p:ext>
            </p:extLst>
          </p:nvPr>
        </p:nvGraphicFramePr>
        <p:xfrm>
          <a:off x="2110849" y="1543143"/>
          <a:ext cx="5937885" cy="3913506"/>
        </p:xfrm>
        <a:graphic>
          <a:graphicData uri="http://schemas.openxmlformats.org/drawingml/2006/table">
            <a:tbl>
              <a:tblPr firstRow="1" firstCol="1" bandRow="1"/>
              <a:tblGrid>
                <a:gridCol w="1979295">
                  <a:extLst>
                    <a:ext uri="{9D8B030D-6E8A-4147-A177-3AD203B41FA5}">
                      <a16:colId xmlns="" xmlns:a16="http://schemas.microsoft.com/office/drawing/2014/main" val="2933337179"/>
                    </a:ext>
                  </a:extLst>
                </a:gridCol>
                <a:gridCol w="1979295">
                  <a:extLst>
                    <a:ext uri="{9D8B030D-6E8A-4147-A177-3AD203B41FA5}">
                      <a16:colId xmlns="" xmlns:a16="http://schemas.microsoft.com/office/drawing/2014/main" val="4097632248"/>
                    </a:ext>
                  </a:extLst>
                </a:gridCol>
                <a:gridCol w="1979295">
                  <a:extLst>
                    <a:ext uri="{9D8B030D-6E8A-4147-A177-3AD203B41FA5}">
                      <a16:colId xmlns="" xmlns:a16="http://schemas.microsoft.com/office/drawing/2014/main" val="1692746528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ร้านอาหารที่</a:t>
                      </a:r>
                      <a:endParaRPr lang="en-US" sz="2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ผลการตัดสินใจ (เป็นอันดับที่)</a:t>
                      </a:r>
                      <a:endParaRPr lang="en-US" sz="2400" b="1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028129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กรรมการคนที่ </a:t>
                      </a:r>
                      <a:r>
                        <a:rPr lang="en-US" sz="24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กรรมการคนที่ </a:t>
                      </a:r>
                      <a:r>
                        <a:rPr lang="en-US" sz="24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217476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76514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3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91264" cy="5832648"/>
          </a:xfrm>
        </p:spPr>
        <p:txBody>
          <a:bodyPr/>
          <a:lstStyle/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</a:t>
            </a:r>
            <a:r>
              <a:rPr lang="th-TH" sz="24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ทำ</a:t>
            </a:r>
          </a:p>
          <a:p>
            <a:pPr marL="0" indent="0">
              <a:buNone/>
            </a:pPr>
            <a:endParaRPr lang="th-TH" sz="2400" b="1" u="sng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b="1" u="sng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b="1" u="sng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b="1" u="sng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b="1" u="sng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b="1" u="sng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b="1" u="sng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ใน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ที่นี้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          แทน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ค่าในสูตร     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นั่น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การตัดสินของกรรมการทั้งสองมีค่าสัมประสิทธิ์สหสัมพันธ์เท่ากับ </a:t>
            </a:r>
            <a:r>
              <a:rPr lang="en-US" sz="24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0.83</a:t>
            </a:r>
            <a:r>
              <a:rPr lang="en-US" sz="2400">
                <a:latin typeface="TH SarabunPSK" panose="020B0500040200020003" pitchFamily="34" charset="-34"/>
                <a:cs typeface="TH Sarabun New" panose="020B0500040200020003" pitchFamily="34" charset="-34"/>
              </a:rPr>
              <a:t>3</a:t>
            </a:r>
            <a:endParaRPr lang="th-TH" sz="2400" b="1" u="sng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080919"/>
              </p:ext>
            </p:extLst>
          </p:nvPr>
        </p:nvGraphicFramePr>
        <p:xfrm>
          <a:off x="2908962" y="5172053"/>
          <a:ext cx="584993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0" name="Equation" r:id="rId3" imgW="3987720" imgH="647640" progId="Equation.DSMT4">
                  <p:embed/>
                </p:oleObj>
              </mc:Choice>
              <mc:Fallback>
                <p:oleObj name="Equation" r:id="rId3" imgW="3987720" imgH="647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962" y="5172053"/>
                        <a:ext cx="5849938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942980"/>
              </p:ext>
            </p:extLst>
          </p:nvPr>
        </p:nvGraphicFramePr>
        <p:xfrm>
          <a:off x="2516188" y="4534209"/>
          <a:ext cx="217963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1" name="Equation" r:id="rId5" imgW="1396800" imgH="317160" progId="Equation.DSMT4">
                  <p:embed/>
                </p:oleObj>
              </mc:Choice>
              <mc:Fallback>
                <p:oleObj name="Equation" r:id="rId5" imgW="1396800" imgH="3171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6188" y="4534209"/>
                        <a:ext cx="2179637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graphicFrame>
        <p:nvGraphicFramePr>
          <p:cNvPr id="239" name="ตาราง 2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19132"/>
              </p:ext>
            </p:extLst>
          </p:nvPr>
        </p:nvGraphicFramePr>
        <p:xfrm>
          <a:off x="1798904" y="884648"/>
          <a:ext cx="6044479" cy="3587750"/>
        </p:xfrm>
        <a:graphic>
          <a:graphicData uri="http://schemas.openxmlformats.org/drawingml/2006/table">
            <a:tbl>
              <a:tblPr firstRow="1" firstCol="1" bandRow="1"/>
              <a:tblGrid>
                <a:gridCol w="1208896">
                  <a:extLst>
                    <a:ext uri="{9D8B030D-6E8A-4147-A177-3AD203B41FA5}">
                      <a16:colId xmlns="" xmlns:a16="http://schemas.microsoft.com/office/drawing/2014/main" val="2573351936"/>
                    </a:ext>
                  </a:extLst>
                </a:gridCol>
                <a:gridCol w="1379200">
                  <a:extLst>
                    <a:ext uri="{9D8B030D-6E8A-4147-A177-3AD203B41FA5}">
                      <a16:colId xmlns="" xmlns:a16="http://schemas.microsoft.com/office/drawing/2014/main" val="2374009204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3299358052"/>
                    </a:ext>
                  </a:extLst>
                </a:gridCol>
                <a:gridCol w="1024462">
                  <a:extLst>
                    <a:ext uri="{9D8B030D-6E8A-4147-A177-3AD203B41FA5}">
                      <a16:colId xmlns="" xmlns:a16="http://schemas.microsoft.com/office/drawing/2014/main" val="4193980931"/>
                    </a:ext>
                  </a:extLst>
                </a:gridCol>
                <a:gridCol w="1063769">
                  <a:extLst>
                    <a:ext uri="{9D8B030D-6E8A-4147-A177-3AD203B41FA5}">
                      <a16:colId xmlns="" xmlns:a16="http://schemas.microsoft.com/office/drawing/2014/main" val="14855305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ร้านอาหารที่</a:t>
                      </a:r>
                      <a:endParaRPr lang="en-US" sz="2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กรรมการคนที่ </a:t>
                      </a:r>
                      <a:r>
                        <a:rPr lang="en-US" sz="22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กรรมการคนที่ </a:t>
                      </a:r>
                      <a:r>
                        <a:rPr lang="en-US" sz="2200" b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62458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</a:t>
                      </a:r>
                      <a:endParaRPr lang="th-TH" sz="2200" dirty="0" smtClean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24185933"/>
                  </a:ext>
                </a:extLst>
              </a:tr>
            </a:tbl>
          </a:graphicData>
        </a:graphic>
      </p:graphicFrame>
      <p:graphicFrame>
        <p:nvGraphicFramePr>
          <p:cNvPr id="240" name="วัตถุ 2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713302"/>
              </p:ext>
            </p:extLst>
          </p:nvPr>
        </p:nvGraphicFramePr>
        <p:xfrm>
          <a:off x="6223000" y="1003300"/>
          <a:ext cx="1397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2" name="Equation" r:id="rId7" imgW="139680" imgH="164880" progId="Equation.DSMT4">
                  <p:embed/>
                </p:oleObj>
              </mc:Choice>
              <mc:Fallback>
                <p:oleObj name="Equation" r:id="rId7" imgW="139680" imgH="164880" progId="Equation.DSMT4">
                  <p:embed/>
                  <p:pic>
                    <p:nvPicPr>
                      <p:cNvPr id="0" name="Object 3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0" y="1003300"/>
                        <a:ext cx="139700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" name="วัตถุ 2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34796"/>
              </p:ext>
            </p:extLst>
          </p:nvPr>
        </p:nvGraphicFramePr>
        <p:xfrm>
          <a:off x="7248525" y="936625"/>
          <a:ext cx="1873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3" name="Equation" r:id="rId9" imgW="190440" imgH="228600" progId="Equation.DSMT4">
                  <p:embed/>
                </p:oleObj>
              </mc:Choice>
              <mc:Fallback>
                <p:oleObj name="Equation" r:id="rId9" imgW="190440" imgH="228600" progId="Equation.DSMT4">
                  <p:embed/>
                  <p:pic>
                    <p:nvPicPr>
                      <p:cNvPr id="0" name="Object 3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8525" y="936625"/>
                        <a:ext cx="1873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2" name="วัตถุ 2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545286"/>
              </p:ext>
            </p:extLst>
          </p:nvPr>
        </p:nvGraphicFramePr>
        <p:xfrm>
          <a:off x="6921500" y="4111934"/>
          <a:ext cx="7588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4" name="Equation" r:id="rId11" imgW="761760" imgH="304560" progId="Equation.DSMT4">
                  <p:embed/>
                </p:oleObj>
              </mc:Choice>
              <mc:Fallback>
                <p:oleObj name="Equation" r:id="rId11" imgW="761760" imgH="304560" progId="Equation.DSMT4">
                  <p:embed/>
                  <p:pic>
                    <p:nvPicPr>
                      <p:cNvPr id="0" name="Object 3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0" y="4111934"/>
                        <a:ext cx="75882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8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ระดับ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การวัดข้อมูล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Levels of Measurement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</a:t>
            </a:r>
            <a:endParaRPr lang="th-TH" sz="3200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075" name="Rectangle 8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การวัดข้อมูลแบ่งเป็น </a:t>
            </a:r>
            <a:r>
              <a:rPr 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ระดับหรือมาตรา </a:t>
            </a:r>
            <a:r>
              <a:rPr lang="th-TH" sz="3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ดังต่อไปนี้</a:t>
            </a:r>
          </a:p>
          <a:p>
            <a:pPr marL="0" indent="0" algn="ctr" eaLnBrk="1" hangingPunct="1">
              <a:buNone/>
            </a:pPr>
            <a:r>
              <a:rPr lang="th-TH" sz="3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นามบัญญัติ</a:t>
            </a:r>
          </a:p>
          <a:p>
            <a:pPr marL="0" indent="0" algn="ctr" eaLnBrk="1" hangingPunct="1">
              <a:buNone/>
            </a:pPr>
            <a:r>
              <a:rPr lang="th-TH" sz="3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มาตราเรียงอันดับ</a:t>
            </a:r>
          </a:p>
          <a:p>
            <a:pPr marL="0" indent="0" algn="ctr" eaLnBrk="1" hangingPunct="1">
              <a:buNone/>
            </a:pPr>
            <a:r>
              <a:rPr lang="th-TH" sz="3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มาตราอันตรภาค</a:t>
            </a:r>
          </a:p>
          <a:p>
            <a:pPr marL="0" indent="0" algn="ctr" eaLnBrk="1" hangingPunct="1">
              <a:buNone/>
            </a:pPr>
            <a:r>
              <a:rPr lang="th-TH" sz="3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มาตราอัตราส่วน</a:t>
            </a:r>
          </a:p>
          <a:p>
            <a:pPr marL="0" indent="0" eaLnBrk="1" hangingPunct="1">
              <a:buNone/>
            </a:pPr>
            <a:endParaRPr lang="th-TH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การวัดความสัมพันธ์ระหว่าง 2 ตัวแปร ในระดับ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มาตราช่วงและมาตราอัตราส่วน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วัดโดยใช้สัมประสิทธิ์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สหสัมพันธ์เพียร์สัน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(Pearson correlation coefficient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: 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เป็นการหาความสัมพันธ์ระหว่างสองตัวแปรระดับมาตราช่วงและมาตราอัตราส่วน ในขณะที่ละเลยตัวแปร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อื่น ๆ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การคำนวณหาสัมประสิทธิ์สหสัมพันธ์เพียร์สัน มีสูตรที่ใช้คำนวณหลายสูตร แต่วิธีการที่นิยมมากที่สุด คือ การคำนวณโดยการใช้คะแนนดิบหรือข้อมูลดิบ เพราะข้อมูลส่วนใหญ่ที่รวบรวมได้ จะอยู่ในรูปคะแนนดิบหรือข้อมูลดิบ ดังนี้</a:t>
            </a:r>
          </a:p>
          <a:p>
            <a:pPr marL="0" indent="0">
              <a:buNone/>
            </a:pPr>
            <a:endParaRPr lang="th-TH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537405"/>
              </p:ext>
            </p:extLst>
          </p:nvPr>
        </p:nvGraphicFramePr>
        <p:xfrm>
          <a:off x="7958446" y="1172192"/>
          <a:ext cx="315913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6" name="Equation" r:id="rId3" imgW="215640" imgH="228600" progId="Equation.DSMT4">
                  <p:embed/>
                </p:oleObj>
              </mc:Choice>
              <mc:Fallback>
                <p:oleObj name="Equation" r:id="rId3" imgW="21564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8446" y="1172192"/>
                        <a:ext cx="315913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301370"/>
              </p:ext>
            </p:extLst>
          </p:nvPr>
        </p:nvGraphicFramePr>
        <p:xfrm>
          <a:off x="2790825" y="3460750"/>
          <a:ext cx="393065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7" name="Equation" r:id="rId5" imgW="2679480" imgH="672840" progId="Equation.DSMT4">
                  <p:embed/>
                </p:oleObj>
              </mc:Choice>
              <mc:Fallback>
                <p:oleObj name="Equation" r:id="rId5" imgW="2679480" imgH="6728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3460750"/>
                        <a:ext cx="3930650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53" y="619317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   เมื่อ         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แทน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ค่าสัมประสิทธิ์สหสัมพันธ์เพียร์สันระหว่างตัวแปร    กับตัวแปร 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แทน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จำนวนคู่ของข้อมูล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แทน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ผลรวมทั้งหมดของผลคูณของตัวแปร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กับ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ตัวแปร 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แทน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ค่าเฉลี่ยของตัวแปร 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แทน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ค่าเฉลี่ยของตัวแปร 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แทน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ผลรวมของตัวแปร     แต่ละค่ายกกำลังสอง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แทน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ผลรวมของตัวแปร    แต่ละค่ายกกำลังสอง</a:t>
            </a:r>
          </a:p>
          <a:p>
            <a:pPr marL="0" indent="0">
              <a:buNone/>
            </a:pPr>
            <a:endParaRPr lang="th-TH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993109"/>
              </p:ext>
            </p:extLst>
          </p:nvPr>
        </p:nvGraphicFramePr>
        <p:xfrm>
          <a:off x="1800225" y="1129969"/>
          <a:ext cx="34766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3" name="Equation" r:id="rId3" imgW="215640" imgH="228600" progId="Equation.DSMT4">
                  <p:embed/>
                </p:oleObj>
              </mc:Choice>
              <mc:Fallback>
                <p:oleObj name="Equation" r:id="rId3" imgW="21564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1129969"/>
                        <a:ext cx="34766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316118"/>
              </p:ext>
            </p:extLst>
          </p:nvPr>
        </p:nvGraphicFramePr>
        <p:xfrm>
          <a:off x="1797050" y="1671307"/>
          <a:ext cx="185738" cy="20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4" name="Equation" r:id="rId5" imgW="114120" imgH="126720" progId="Equation.DSMT4">
                  <p:embed/>
                </p:oleObj>
              </mc:Choice>
              <mc:Fallback>
                <p:oleObj name="Equation" r:id="rId5" imgW="114120" imgH="1267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1671307"/>
                        <a:ext cx="185738" cy="204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556092"/>
              </p:ext>
            </p:extLst>
          </p:nvPr>
        </p:nvGraphicFramePr>
        <p:xfrm>
          <a:off x="1587500" y="2004682"/>
          <a:ext cx="61277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5" name="Equation" r:id="rId7" imgW="419040" imgH="279360" progId="Equation.DSMT4">
                  <p:embed/>
                </p:oleObj>
              </mc:Choice>
              <mc:Fallback>
                <p:oleObj name="Equation" r:id="rId7" imgW="41904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2004682"/>
                        <a:ext cx="612775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794009"/>
              </p:ext>
            </p:extLst>
          </p:nvPr>
        </p:nvGraphicFramePr>
        <p:xfrm>
          <a:off x="1543050" y="3274324"/>
          <a:ext cx="63023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6" name="Equation" r:id="rId9" imgW="431640" imgH="304560" progId="Equation.DSMT4">
                  <p:embed/>
                </p:oleObj>
              </mc:Choice>
              <mc:Fallback>
                <p:oleObj name="Equation" r:id="rId9" imgW="431640" imgH="304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3274324"/>
                        <a:ext cx="63023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238234"/>
              </p:ext>
            </p:extLst>
          </p:nvPr>
        </p:nvGraphicFramePr>
        <p:xfrm>
          <a:off x="1568450" y="3695011"/>
          <a:ext cx="55721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7" name="Equation" r:id="rId11" imgW="380880" imgH="317160" progId="Equation.DSMT4">
                  <p:embed/>
                </p:oleObj>
              </mc:Choice>
              <mc:Fallback>
                <p:oleObj name="Equation" r:id="rId11" imgW="380880" imgH="317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3695011"/>
                        <a:ext cx="557213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835944"/>
              </p:ext>
            </p:extLst>
          </p:nvPr>
        </p:nvGraphicFramePr>
        <p:xfrm>
          <a:off x="1720850" y="2476169"/>
          <a:ext cx="268288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8" name="Equation" r:id="rId13" imgW="164880" imgH="177480" progId="Equation.DSMT4">
                  <p:embed/>
                </p:oleObj>
              </mc:Choice>
              <mc:Fallback>
                <p:oleObj name="Equation" r:id="rId13" imgW="16488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850" y="2476169"/>
                        <a:ext cx="268288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798340"/>
              </p:ext>
            </p:extLst>
          </p:nvPr>
        </p:nvGraphicFramePr>
        <p:xfrm>
          <a:off x="1723526" y="2902511"/>
          <a:ext cx="246221" cy="286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9" name="Equation" r:id="rId15" imgW="152280" imgH="177480" progId="Equation.DSMT4">
                  <p:embed/>
                </p:oleObj>
              </mc:Choice>
              <mc:Fallback>
                <p:oleObj name="Equation" r:id="rId15" imgW="152280" imgH="177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3526" y="2902511"/>
                        <a:ext cx="246221" cy="2863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6690720" y="1187119"/>
            <a:ext cx="1355061" cy="246860"/>
            <a:chOff x="6731664" y="1146175"/>
            <a:chExt cx="1355061" cy="246860"/>
          </a:xfrm>
        </p:grpSpPr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9547183"/>
                </p:ext>
              </p:extLst>
            </p:nvPr>
          </p:nvGraphicFramePr>
          <p:xfrm>
            <a:off x="6731664" y="1146972"/>
            <a:ext cx="246062" cy="246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0" name="Equation" r:id="rId17" imgW="152280" imgH="152280" progId="Equation.DSMT4">
                    <p:embed/>
                  </p:oleObj>
                </mc:Choice>
                <mc:Fallback>
                  <p:oleObj name="Equation" r:id="rId17" imgW="152280" imgH="1522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31664" y="1146972"/>
                          <a:ext cx="246062" cy="2460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7795578"/>
                </p:ext>
              </p:extLst>
            </p:nvPr>
          </p:nvGraphicFramePr>
          <p:xfrm>
            <a:off x="7883525" y="1146175"/>
            <a:ext cx="203200" cy="244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1" name="Equation" r:id="rId19" imgW="126720" imgH="152280" progId="Equation.DSMT4">
                    <p:embed/>
                  </p:oleObj>
                </mc:Choice>
                <mc:Fallback>
                  <p:oleObj name="Equation" r:id="rId19" imgW="126720" imgH="1522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83525" y="1146175"/>
                          <a:ext cx="203200" cy="244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947644"/>
              </p:ext>
            </p:extLst>
          </p:nvPr>
        </p:nvGraphicFramePr>
        <p:xfrm>
          <a:off x="5778119" y="2064311"/>
          <a:ext cx="246062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2" name="Equation" r:id="rId21" imgW="152280" imgH="152280" progId="Equation.DSMT4">
                  <p:embed/>
                </p:oleObj>
              </mc:Choice>
              <mc:Fallback>
                <p:oleObj name="Equation" r:id="rId21" imgW="152280" imgH="1522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119" y="2064311"/>
                        <a:ext cx="246062" cy="24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97015"/>
              </p:ext>
            </p:extLst>
          </p:nvPr>
        </p:nvGraphicFramePr>
        <p:xfrm>
          <a:off x="6979595" y="2064311"/>
          <a:ext cx="2032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3" name="Equation" r:id="rId23" imgW="126720" imgH="152280" progId="Equation.DSMT4">
                  <p:embed/>
                </p:oleObj>
              </mc:Choice>
              <mc:Fallback>
                <p:oleObj name="Equation" r:id="rId23" imgW="126720" imgH="1522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9595" y="2064311"/>
                        <a:ext cx="20320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874564"/>
              </p:ext>
            </p:extLst>
          </p:nvPr>
        </p:nvGraphicFramePr>
        <p:xfrm>
          <a:off x="4488269" y="2495203"/>
          <a:ext cx="246062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4" name="Equation" r:id="rId25" imgW="152280" imgH="152280" progId="Equation.DSMT4">
                  <p:embed/>
                </p:oleObj>
              </mc:Choice>
              <mc:Fallback>
                <p:oleObj name="Equation" r:id="rId25" imgW="152280" imgH="1522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8269" y="2495203"/>
                        <a:ext cx="246062" cy="24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684338"/>
              </p:ext>
            </p:extLst>
          </p:nvPr>
        </p:nvGraphicFramePr>
        <p:xfrm>
          <a:off x="4476750" y="2939719"/>
          <a:ext cx="2016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5" name="Equation" r:id="rId27" imgW="126720" imgH="152280" progId="Equation.DSMT4">
                  <p:embed/>
                </p:oleObj>
              </mc:Choice>
              <mc:Fallback>
                <p:oleObj name="Equation" r:id="rId27" imgW="126720" imgH="1522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0" y="2939719"/>
                        <a:ext cx="2016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873706"/>
              </p:ext>
            </p:extLst>
          </p:nvPr>
        </p:nvGraphicFramePr>
        <p:xfrm>
          <a:off x="4367699" y="3374362"/>
          <a:ext cx="246062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6" name="Equation" r:id="rId29" imgW="152280" imgH="152280" progId="Equation.DSMT4">
                  <p:embed/>
                </p:oleObj>
              </mc:Choice>
              <mc:Fallback>
                <p:oleObj name="Equation" r:id="rId29" imgW="152280" imgH="1522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699" y="3374362"/>
                        <a:ext cx="246062" cy="24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681825"/>
              </p:ext>
            </p:extLst>
          </p:nvPr>
        </p:nvGraphicFramePr>
        <p:xfrm>
          <a:off x="4367213" y="3817607"/>
          <a:ext cx="2032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7" name="Equation" r:id="rId31" imgW="126720" imgH="152280" progId="Equation.DSMT4">
                  <p:embed/>
                </p:oleObj>
              </mc:Choice>
              <mc:Fallback>
                <p:oleObj name="Equation" r:id="rId31" imgW="126720" imgH="1522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3" y="3817607"/>
                        <a:ext cx="20320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ค่า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สัมประสิทธิ์สหสัมพันธ์เพียร์สัน ใช้สัญลักษณ์       ค่าสัมประสิทธิ์สหสัมพันธ์มีค่าระหว่าง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-1.00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ถึง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+1.00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ซึ่งโดยทั่วไปมีความหมาย ดังนี้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ค่าสัมประสิทธิ์สหสัมพันธ์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แสดงว่า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+1.00	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มีความสัมพันธ์กันอย่างสมบูรณ์ทางบวก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+0.85	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มีความสัมพันธ์กันค่อนข้างสูงทางบวก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+0.50	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มีความสัมพันธ์กันปานกลางทางบวก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+0.20	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มีความสัมพันธ์กันค่อนข้างต่ำทางบวก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0.00	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ไม่มีความสัมพันธ์กันเลย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-0.20	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มีความสัมพันธ์กันค่อนข้างต่ำทางลบ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-0.50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มีความสัมพันธ์กันปานกลางทางลบ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-0.85	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มีความสัมพันธ์กันค่อนข้างสูงทางลบ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-1.00	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มีความสัมพันธ์กันอย่างสมบูรณ์ทางลบ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901057"/>
              </p:ext>
            </p:extLst>
          </p:nvPr>
        </p:nvGraphicFramePr>
        <p:xfrm>
          <a:off x="5266377" y="712148"/>
          <a:ext cx="315913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8" name="Equation" r:id="rId3" imgW="215640" imgH="228600" progId="Equation.DSMT4">
                  <p:embed/>
                </p:oleObj>
              </mc:Choice>
              <mc:Fallback>
                <p:oleObj name="Equation" r:id="rId3" imgW="21564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6377" y="712148"/>
                        <a:ext cx="315913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468047"/>
              </p:ext>
            </p:extLst>
          </p:nvPr>
        </p:nvGraphicFramePr>
        <p:xfrm>
          <a:off x="3548702" y="1536369"/>
          <a:ext cx="55562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9" name="Equation" r:id="rId5" imgW="380880" imgH="279360" progId="Equation.DSMT4">
                  <p:embed/>
                </p:oleObj>
              </mc:Choice>
              <mc:Fallback>
                <p:oleObj name="Equation" r:id="rId5" imgW="38088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702" y="1536369"/>
                        <a:ext cx="555625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การ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พิจารณาว่าตัวแปรทั้งสองมีความสัมพันธ์กันในทิศทางใด มีอยู่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 คือ มีความสัมพันธ์กันในทางบวกและมีความสัมพันธ์กันในทาง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ลบ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ความสัมพันธ์กันในทางบวก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Positive correlation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ถ้าตัวแปรตัวหนึ่งมีค่าเพิ่มขึ้นค่าของตัวแปรอีกตัวหนึ่งก็จะเพิ่มขึ้นด้วย  ในทางตรงข้าม ถ้าค่าของตัวแปรตัวหนึ่งลดลงค่าของตัวแปรอีกตัวหนึ่งก็จะลดลงด้วย </a:t>
            </a:r>
          </a:p>
          <a:p>
            <a:pPr marL="0" indent="0">
              <a:buNone/>
            </a:pP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ความสัมพันธ์กันในทางลบ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Negative correlation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มีความหมายตรงกันข้ามกับความสัมพันธ์ทางบวก  คือ ถ้าค่าของตัวแปรตัวหนึ่งเพิ่มขึ้น ค่าของตัวแปรอีกตัวหนึ่งจะลดลง หรือ ถ้าค่าของตัวแปรตัวหนึ่งลดลง ค่าของตัวแปรอีกตัวหนึ่งจะเพิ่มขึ้น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ตัวอย่างที่ </a:t>
            </a:r>
            <a:r>
              <a:rPr lang="en-US" sz="24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ข้อมูลของบริษัทรถยนต์ที่ใช้แล้ว โดยบันทึกข้อมูลอายุการใช้งานของรถยนต์ 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หน่วยเป็นปี) และราคาขาย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หน่วยเป็นพันบาท) ของรถจำนวน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คัน ดังนี้</a:t>
            </a: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จงคำนวณค่าสัมประสิทธิ์สหสัมพันธ์ระหว่างอายุการใช้งานของรถยนต์และราคาขาย      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044527"/>
              </p:ext>
            </p:extLst>
          </p:nvPr>
        </p:nvGraphicFramePr>
        <p:xfrm>
          <a:off x="1319924" y="1505492"/>
          <a:ext cx="6852476" cy="784544"/>
        </p:xfrm>
        <a:graphic>
          <a:graphicData uri="http://schemas.openxmlformats.org/drawingml/2006/table">
            <a:tbl>
              <a:tblPr firstRow="1" firstCol="1" bandRow="1"/>
              <a:tblGrid>
                <a:gridCol w="2885006">
                  <a:extLst>
                    <a:ext uri="{9D8B030D-6E8A-4147-A177-3AD203B41FA5}">
                      <a16:colId xmlns="" xmlns:a16="http://schemas.microsoft.com/office/drawing/2014/main" val="1446125616"/>
                    </a:ext>
                  </a:extLst>
                </a:gridCol>
                <a:gridCol w="655102">
                  <a:extLst>
                    <a:ext uri="{9D8B030D-6E8A-4147-A177-3AD203B41FA5}">
                      <a16:colId xmlns="" xmlns:a16="http://schemas.microsoft.com/office/drawing/2014/main" val="4110975929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356295322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3147695133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43525582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923967398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235746633"/>
                    </a:ext>
                  </a:extLst>
                </a:gridCol>
              </a:tblGrid>
              <a:tr h="3922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th-TH" sz="20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อายุ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การใช้งาน หน่วย เป็นปี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08312440"/>
                  </a:ext>
                </a:extLst>
              </a:tr>
              <a:tr h="3922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:  </a:t>
                      </a: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ราคา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ขาย หน่วย เป็นพันบาท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1,395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1,795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1,245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50687155"/>
                  </a:ext>
                </a:extLst>
              </a:tr>
            </a:tbl>
          </a:graphicData>
        </a:graphic>
      </p:graphicFrame>
      <p:graphicFrame>
        <p:nvGraphicFramePr>
          <p:cNvPr id="10" name="วัตถุ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967452"/>
              </p:ext>
            </p:extLst>
          </p:nvPr>
        </p:nvGraphicFramePr>
        <p:xfrm>
          <a:off x="1398588" y="1594159"/>
          <a:ext cx="204787" cy="20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54" name="Equation" r:id="rId3" imgW="152280" imgH="152280" progId="Equation.DSMT4">
                  <p:embed/>
                </p:oleObj>
              </mc:Choice>
              <mc:Fallback>
                <p:oleObj name="Equation" r:id="rId3" imgW="152280" imgH="152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8" y="1594159"/>
                        <a:ext cx="204787" cy="207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วัตถุ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460421"/>
              </p:ext>
            </p:extLst>
          </p:nvPr>
        </p:nvGraphicFramePr>
        <p:xfrm>
          <a:off x="1398921" y="1977499"/>
          <a:ext cx="169235" cy="208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55" name="Equation" r:id="rId5" imgW="126720" imgH="152280" progId="Equation.DSMT4">
                  <p:embed/>
                </p:oleObj>
              </mc:Choice>
              <mc:Fallback>
                <p:oleObj name="Equation" r:id="rId5" imgW="126720" imgH="152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921" y="1977499"/>
                        <a:ext cx="169235" cy="2082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วัตถุ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842949"/>
              </p:ext>
            </p:extLst>
          </p:nvPr>
        </p:nvGraphicFramePr>
        <p:xfrm>
          <a:off x="652463" y="1220457"/>
          <a:ext cx="204787" cy="20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56" name="Equation" r:id="rId7" imgW="152280" imgH="152280" progId="Equation.DSMT4">
                  <p:embed/>
                </p:oleObj>
              </mc:Choice>
              <mc:Fallback>
                <p:oleObj name="Equation" r:id="rId7" imgW="152280" imgH="152280" progId="Equation.DSMT4">
                  <p:embed/>
                  <p:pic>
                    <p:nvPicPr>
                      <p:cNvPr id="10" name="วัตถุ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1220457"/>
                        <a:ext cx="204787" cy="207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วัตถุ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549180"/>
              </p:ext>
            </p:extLst>
          </p:nvPr>
        </p:nvGraphicFramePr>
        <p:xfrm>
          <a:off x="3301614" y="1219836"/>
          <a:ext cx="171450" cy="20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57" name="Equation" r:id="rId9" imgW="126720" imgH="152280" progId="Equation.DSMT4">
                  <p:embed/>
                </p:oleObj>
              </mc:Choice>
              <mc:Fallback>
                <p:oleObj name="Equation" r:id="rId9" imgW="126720" imgH="152280" progId="Equation.DSMT4">
                  <p:embed/>
                  <p:pic>
                    <p:nvPicPr>
                      <p:cNvPr id="12" name="วัตถุ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1614" y="1219836"/>
                        <a:ext cx="171450" cy="207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ตาราง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069676"/>
              </p:ext>
            </p:extLst>
          </p:nvPr>
        </p:nvGraphicFramePr>
        <p:xfrm>
          <a:off x="2074578" y="2978298"/>
          <a:ext cx="5937250" cy="3130805"/>
        </p:xfrm>
        <a:graphic>
          <a:graphicData uri="http://schemas.openxmlformats.org/drawingml/2006/table">
            <a:tbl>
              <a:tblPr firstRow="1" firstCol="1" bandRow="1"/>
              <a:tblGrid>
                <a:gridCol w="1187450">
                  <a:extLst>
                    <a:ext uri="{9D8B030D-6E8A-4147-A177-3AD203B41FA5}">
                      <a16:colId xmlns="" xmlns:a16="http://schemas.microsoft.com/office/drawing/2014/main" val="3178449540"/>
                    </a:ext>
                  </a:extLst>
                </a:gridCol>
                <a:gridCol w="1187450">
                  <a:extLst>
                    <a:ext uri="{9D8B030D-6E8A-4147-A177-3AD203B41FA5}">
                      <a16:colId xmlns="" xmlns:a16="http://schemas.microsoft.com/office/drawing/2014/main" val="125056922"/>
                    </a:ext>
                  </a:extLst>
                </a:gridCol>
                <a:gridCol w="1187450">
                  <a:extLst>
                    <a:ext uri="{9D8B030D-6E8A-4147-A177-3AD203B41FA5}">
                      <a16:colId xmlns="" xmlns:a16="http://schemas.microsoft.com/office/drawing/2014/main" val="353806420"/>
                    </a:ext>
                  </a:extLst>
                </a:gridCol>
                <a:gridCol w="1187450">
                  <a:extLst>
                    <a:ext uri="{9D8B030D-6E8A-4147-A177-3AD203B41FA5}">
                      <a16:colId xmlns="" xmlns:a16="http://schemas.microsoft.com/office/drawing/2014/main" val="512961551"/>
                    </a:ext>
                  </a:extLst>
                </a:gridCol>
                <a:gridCol w="1187450">
                  <a:extLst>
                    <a:ext uri="{9D8B030D-6E8A-4147-A177-3AD203B41FA5}">
                      <a16:colId xmlns="" xmlns:a16="http://schemas.microsoft.com/office/drawing/2014/main" val="11714303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4463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895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1,395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1,795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1,245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801,025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15,625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1,946,025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3,222,025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1,550,025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483,025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3,580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1,250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2,790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1,795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3,735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3,475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154074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6,150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8,017,750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16,625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12505925"/>
                  </a:ext>
                </a:extLst>
              </a:tr>
            </a:tbl>
          </a:graphicData>
        </a:graphic>
      </p:graphicFrame>
      <p:graphicFrame>
        <p:nvGraphicFramePr>
          <p:cNvPr id="17" name="วัตถุ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394688"/>
              </p:ext>
            </p:extLst>
          </p:nvPr>
        </p:nvGraphicFramePr>
        <p:xfrm>
          <a:off x="2571750" y="3098800"/>
          <a:ext cx="196850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58" name="Equation" r:id="rId11" imgW="152280" imgH="152280" progId="Equation.DSMT4">
                  <p:embed/>
                </p:oleObj>
              </mc:Choice>
              <mc:Fallback>
                <p:oleObj name="Equation" r:id="rId11" imgW="152280" imgH="1522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3098800"/>
                        <a:ext cx="196850" cy="201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วัตถุ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334422"/>
              </p:ext>
            </p:extLst>
          </p:nvPr>
        </p:nvGraphicFramePr>
        <p:xfrm>
          <a:off x="3762375" y="3087688"/>
          <a:ext cx="182563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59" name="Equation" r:id="rId13" imgW="126720" imgH="152280" progId="Equation.DSMT4">
                  <p:embed/>
                </p:oleObj>
              </mc:Choice>
              <mc:Fallback>
                <p:oleObj name="Equation" r:id="rId13" imgW="126720" imgH="1522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75" y="3087688"/>
                        <a:ext cx="182563" cy="223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วัตถุ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086073"/>
              </p:ext>
            </p:extLst>
          </p:nvPr>
        </p:nvGraphicFramePr>
        <p:xfrm>
          <a:off x="4953000" y="3030538"/>
          <a:ext cx="274638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60" name="Equation" r:id="rId15" imgW="203040" imgH="215640" progId="Equation.DSMT4">
                  <p:embed/>
                </p:oleObj>
              </mc:Choice>
              <mc:Fallback>
                <p:oleObj name="Equation" r:id="rId15" imgW="203040" imgH="2156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030538"/>
                        <a:ext cx="274638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วัตถุ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110754"/>
              </p:ext>
            </p:extLst>
          </p:nvPr>
        </p:nvGraphicFramePr>
        <p:xfrm>
          <a:off x="6099621" y="3007668"/>
          <a:ext cx="264966" cy="320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61" name="Equation" r:id="rId17" imgW="177480" imgH="215640" progId="Equation.DSMT4">
                  <p:embed/>
                </p:oleObj>
              </mc:Choice>
              <mc:Fallback>
                <p:oleObj name="Equation" r:id="rId17" imgW="177480" imgH="2156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9621" y="3007668"/>
                        <a:ext cx="264966" cy="3207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วัตถุ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260993"/>
              </p:ext>
            </p:extLst>
          </p:nvPr>
        </p:nvGraphicFramePr>
        <p:xfrm>
          <a:off x="7286625" y="3101975"/>
          <a:ext cx="300038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62" name="Equation" r:id="rId19" imgW="228600" imgH="152280" progId="Equation.DSMT4">
                  <p:embed/>
                </p:oleObj>
              </mc:Choice>
              <mc:Fallback>
                <p:oleObj name="Equation" r:id="rId19" imgW="228600" imgH="1522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25" y="3101975"/>
                        <a:ext cx="300038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8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 marL="0" indent="0">
              <a:buNone/>
            </a:pPr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ดังนั้น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ค่าสัมประสิทธิ์สหสัมพันธ์ระหว่างอายุการใช้งานของรถยนต์และราคาขาย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เท่ากับ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-0.968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ซึ่งมี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ความสัมพันธ์กันค่อนข้าง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สูงทาง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ลบ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ถ้าอายุการใช้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    </a:t>
            </a:r>
            <a:b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เพิ่ม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ราคาขายของรถยนต์จะลดลง</a:t>
            </a:r>
          </a:p>
          <a:p>
            <a:pPr marL="0" indent="0">
              <a:buNone/>
            </a:pPr>
            <a:endParaRPr lang="th-TH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177287"/>
              </p:ext>
            </p:extLst>
          </p:nvPr>
        </p:nvGraphicFramePr>
        <p:xfrm>
          <a:off x="2589213" y="955675"/>
          <a:ext cx="5311775" cy="319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" name="Equation" r:id="rId3" imgW="3619440" imgH="2184120" progId="Equation.DSMT4">
                  <p:embed/>
                </p:oleObj>
              </mc:Choice>
              <mc:Fallback>
                <p:oleObj name="Equation" r:id="rId3" imgW="3619440" imgH="21841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3" y="955675"/>
                        <a:ext cx="5311775" cy="319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638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r>
              <a:rPr lang="th-TH" sz="28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แบบฝึกหัดบทที่ </a:t>
            </a:r>
            <a:r>
              <a:rPr lang="en-US" sz="28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ในการศึกษาความสัมพันธ์ระหว่างพฤติกรรมของเด็กกับวิธีการอบรมเลี้ยงดูในครอบครัว ผู้วิจัยสุ่มตัวอย่างเด็กมาจำนวน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60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คน ปรากฏข้อมูล ดังตารางข้างล่างนี้</a:t>
            </a: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1.1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จงทดสอบว่า พฤติกรรมของเด็กกับวิธีการอบรมเลี้ยงดูมีความสัมพันธ์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กัน		หรือไม่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ทดสอบที่ระดับนัยสำคัญ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0.01</a:t>
            </a: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1.2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ถ้าพฤติกรรมของเด็กกับวิธีการอบรมเลี้ยงดูมีความสัมพั</a:t>
            </a: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นธ์กัน </a:t>
            </a: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จง</a:t>
            </a: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หา</a:t>
            </a: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ระดับ		ความสัมพันธ์</a:t>
            </a:r>
            <a:endParaRPr lang="th-TH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 algn="ctr">
              <a:buNone/>
            </a:pPr>
            <a:endParaRPr lang="th-TH" sz="2800" u="sng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624880"/>
              </p:ext>
            </p:extLst>
          </p:nvPr>
        </p:nvGraphicFramePr>
        <p:xfrm>
          <a:off x="1562637" y="2132856"/>
          <a:ext cx="6729340" cy="2250186"/>
        </p:xfrm>
        <a:graphic>
          <a:graphicData uri="http://schemas.openxmlformats.org/drawingml/2006/table">
            <a:tbl>
              <a:tblPr firstRow="1" firstCol="1" bandRow="1"/>
              <a:tblGrid>
                <a:gridCol w="1512170">
                  <a:extLst>
                    <a:ext uri="{9D8B030D-6E8A-4147-A177-3AD203B41FA5}">
                      <a16:colId xmlns="" xmlns:a16="http://schemas.microsoft.com/office/drawing/2014/main" val="3852831090"/>
                    </a:ext>
                  </a:extLst>
                </a:gridCol>
                <a:gridCol w="1179566">
                  <a:extLst>
                    <a:ext uri="{9D8B030D-6E8A-4147-A177-3AD203B41FA5}">
                      <a16:colId xmlns="" xmlns:a16="http://schemas.microsoft.com/office/drawing/2014/main" val="3902519927"/>
                    </a:ext>
                  </a:extLst>
                </a:gridCol>
                <a:gridCol w="1345868">
                  <a:extLst>
                    <a:ext uri="{9D8B030D-6E8A-4147-A177-3AD203B41FA5}">
                      <a16:colId xmlns="" xmlns:a16="http://schemas.microsoft.com/office/drawing/2014/main" val="299416880"/>
                    </a:ext>
                  </a:extLst>
                </a:gridCol>
                <a:gridCol w="1345868">
                  <a:extLst>
                    <a:ext uri="{9D8B030D-6E8A-4147-A177-3AD203B41FA5}">
                      <a16:colId xmlns="" xmlns:a16="http://schemas.microsoft.com/office/drawing/2014/main" val="2167166643"/>
                    </a:ext>
                  </a:extLst>
                </a:gridCol>
                <a:gridCol w="1345868">
                  <a:extLst>
                    <a:ext uri="{9D8B030D-6E8A-4147-A177-3AD203B41FA5}">
                      <a16:colId xmlns="" xmlns:a16="http://schemas.microsoft.com/office/drawing/2014/main" val="4223520098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พฤติกรรมของเด็ก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วิธีการอบรมเลี้ยงดูแบบ</a:t>
                      </a:r>
                      <a:endParaRPr lang="en-US" sz="2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2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254540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เผด็จการ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ปล่อยปละ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ประชาธิปไตย</a:t>
                      </a:r>
                      <a:endParaRPr lang="en-US" sz="2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32560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เก็บตัว</a:t>
                      </a:r>
                      <a:endParaRPr lang="en-US" sz="2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แบบกลาง ๆ</a:t>
                      </a:r>
                      <a:endParaRPr lang="en-US" sz="2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แสดงตัว</a:t>
                      </a:r>
                      <a:endParaRPr lang="en-US" sz="2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56128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23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82274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38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โรงงานแห่งหนึ่งรับสมัครพนักงาน โดยให้ผู้สมัครทุกคนทดสอบแบบทดสอบความถนัดและหลังจากปฏิบัติงานได้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เดือน จะมีการให้คะแนนการปฏิบัติงานอีกครั้งหนึ่ง ผู้จัดการโรงงานดังกล่าวมีความเชื่อว่า คะแนนทั้ง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ส่วนมีความสัมพันธ์กัน จึงได้รวบรวมข้อมูลจากพนักงาน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คน ดังต่อไปนี้</a:t>
            </a:r>
          </a:p>
          <a:p>
            <a:pPr marL="0" indent="0">
              <a:buNone/>
            </a:pP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จง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หาค่าสัมประสิทธิ์สหสัมพันธ์ระหว่างคะแนนความถนัดและคะแนนผล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		ทดลอง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ปฏิบัติงาน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581"/>
              </p:ext>
            </p:extLst>
          </p:nvPr>
        </p:nvGraphicFramePr>
        <p:xfrm>
          <a:off x="1778200" y="2003698"/>
          <a:ext cx="6682232" cy="2739454"/>
        </p:xfrm>
        <a:graphic>
          <a:graphicData uri="http://schemas.openxmlformats.org/drawingml/2006/table">
            <a:tbl>
              <a:tblPr firstRow="1" firstCol="1" bandRow="1"/>
              <a:tblGrid>
                <a:gridCol w="1917413">
                  <a:extLst>
                    <a:ext uri="{9D8B030D-6E8A-4147-A177-3AD203B41FA5}">
                      <a16:colId xmlns="" xmlns:a16="http://schemas.microsoft.com/office/drawing/2014/main" val="3371626360"/>
                    </a:ext>
                  </a:extLst>
                </a:gridCol>
                <a:gridCol w="2537170">
                  <a:extLst>
                    <a:ext uri="{9D8B030D-6E8A-4147-A177-3AD203B41FA5}">
                      <a16:colId xmlns="" xmlns:a16="http://schemas.microsoft.com/office/drawing/2014/main" val="397497708"/>
                    </a:ext>
                  </a:extLst>
                </a:gridCol>
                <a:gridCol w="2227649">
                  <a:extLst>
                    <a:ext uri="{9D8B030D-6E8A-4147-A177-3AD203B41FA5}">
                      <a16:colId xmlns="" xmlns:a16="http://schemas.microsoft.com/office/drawing/2014/main" val="3659522821"/>
                    </a:ext>
                  </a:extLst>
                </a:gridCol>
              </a:tblGrid>
              <a:tr h="44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พนักงานคนที่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คะแนนความถนัด 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คะแนนปฏิบัติงาน 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80141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65134906"/>
                  </a:ext>
                </a:extLst>
              </a:tr>
            </a:tbl>
          </a:graphicData>
        </a:graphic>
      </p:graphicFrame>
      <p:graphicFrame>
        <p:nvGraphicFramePr>
          <p:cNvPr id="6" name="วัตถุ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048126"/>
              </p:ext>
            </p:extLst>
          </p:nvPr>
        </p:nvGraphicFramePr>
        <p:xfrm>
          <a:off x="5687276" y="2108002"/>
          <a:ext cx="342300" cy="240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5" name="Equation" r:id="rId4" imgW="253800" imgH="177480" progId="Equation.DSMT4">
                  <p:embed/>
                </p:oleObj>
              </mc:Choice>
              <mc:Fallback>
                <p:oleObj name="Equation" r:id="rId4" imgW="25380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7276" y="2108002"/>
                        <a:ext cx="342300" cy="2408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629460"/>
              </p:ext>
            </p:extLst>
          </p:nvPr>
        </p:nvGraphicFramePr>
        <p:xfrm>
          <a:off x="8077840" y="2101519"/>
          <a:ext cx="339725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6" name="Equation" r:id="rId6" imgW="228600" imgH="177480" progId="Equation.DSMT4">
                  <p:embed/>
                </p:oleObj>
              </mc:Choice>
              <mc:Fallback>
                <p:oleObj name="Equation" r:id="rId6" imgW="22860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840" y="2101519"/>
                        <a:ext cx="339725" cy="265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638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208912" cy="5400600"/>
          </a:xfrm>
        </p:spPr>
        <p:txBody>
          <a:bodyPr/>
          <a:lstStyle/>
          <a:p>
            <a:pPr marL="0" indent="0">
              <a:buNone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นามบัญญัติ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ominal scale)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มาตราการวัดที่ใช้กับข้อมูลที่มีลักษณะหยาบหรือต่ำสุด อาจเป็นการกำหนดสัญลักษณ์หรือตัวเลขเพื่อจำแนกประเภทสิ่งของหรือคุณลักษณะ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ต่าง ๆ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เท่านั้น ไม่สามารถแสดงให้เห็นปริมาณมากน้อยหรือสูงต่ำแต่อย่างใด ดังนั้น จึงไม่สามารถนำตัวเลขเหล่านั้นมาบวก ลบ คูณ หารได้ เช่น เพศ คือ เพศชายและ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หญิง  เป็นต้น</a:t>
            </a:r>
          </a:p>
          <a:p>
            <a:pPr marL="0" indent="0" algn="thaiDist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มาตราเรียงอันดับ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rdinal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scale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marL="0" indent="0" algn="thaiDist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มาตราการวัดที่มีความละเอียดการวัดเพิ่มขึ้นหรือสูงกว่ามาตรานามบัญญัติ เพราะสามารถบอกลำดับและความแตกต่าง แต่ไม่สามารถบอกได้ว่าคุณลักษณะหรือคุณสมบัติเหล่านี้มีปริมาณมากน้อยกว่ากันเท่าใด กล่าวอีกนัยหนึ่ง ข้อมูลในระดับนี้ไม่สามารถนำมาคำนวณ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ทาง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คณิตศาสตร์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ได้เช่นเดียวกับมาตรานามบัญญัติ เช่น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การ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ประกวดนางสาวไทย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	อันดับ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นางสาวไทย</a:t>
            </a:r>
          </a:p>
          <a:p>
            <a:pPr marL="0" indent="0" algn="thaiDist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	อันดับ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รองนางสาวไทยคนที่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			และ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อันดับที่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รองนางสาวไทยคนที่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529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040560"/>
          </a:xfrm>
        </p:spPr>
        <p:txBody>
          <a:bodyPr/>
          <a:lstStyle/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มาตราอันตรภาค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nterval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scale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เป็นมาตราการวัดที่สามารถทราบได้ว่าสิ่งที่จะวัดมีช่วงมากน้อยเท่าใด โดยแต่ละช่วงมาตรานี้มีค่าเท่าๆ กัน ทำให้เราทราบถึงความแตกต่างที่ห่างกันเป็นช่วงได้ และค่าที่ได้จากการวัดสามารถนำมาคำนวณทางคณิตศาสตร์ได้ เช่น เราจะบอกความแตกต่างของน้ำร้อนระหว่าง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60</a:t>
            </a:r>
            <a:r>
              <a:rPr lang="en-US" sz="2400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C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กับ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80</a:t>
            </a:r>
            <a:r>
              <a:rPr lang="en-US" sz="2400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เท่ากับความแตกต่างระหว่าง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100</a:t>
            </a:r>
            <a:r>
              <a:rPr lang="en-US" sz="2400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C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กับ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120</a:t>
            </a:r>
            <a:r>
              <a:rPr lang="en-US" sz="2400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โดยดูจากช่วงที่ห่างกัน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เท่ากับ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20</a:t>
            </a:r>
            <a:r>
              <a:rPr lang="en-US" sz="2400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o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และเป็นมาตราวัดที่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ไม่ใช่ศูนย์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แท้ 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มาตราอัตราส่วน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atio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scale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เป็นมาตราการวัดที่ดีที่สุดและวัดได้อย่างละเอียดที่สุด ตัวเลขที่วัดได้สามารถสื่อความหมาย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ตรง	ตาม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ค่าของสิ่งที่วัด และเป็นมาตราวัดที่ข้อมูลมีค่า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เป็นศูนย์แท้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คือ ถ้าค่าตัวเลขที่วัดได้มี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	     เป็นศูนย์ ก็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แปลว่า สิ่งที่วัดนั้นมีค่าศูนย์ด้วย ข้อมูลที่อยู่ในมาตราวัดระดับนี้ ได้แก่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เวลา 	         อายุ น้ำหนัก ส่วนสูง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ระยะทาง เป็นต้น ข้อมูลที่วัดได้สามารถนำมาทำการคำนวณ	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ทาง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คณิตศาสตร์ได้ </a:t>
            </a:r>
          </a:p>
          <a:p>
            <a:pPr marL="0" indent="0">
              <a:buNone/>
            </a:pP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8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ความหมายและชนิดของตัวแปร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(Variable)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ตัวแปร  หมายถึง  คุณลักษณะหรือคุณสมบัติของสิ่ง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ต่าง ๆ ที่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สามารถแปรค่าได้  เช่น  น้ำหนัก  ส่วนสูง  อายุ  เพศ  ผลสัมฤทธิ์ทางการเรียน  ระดับสติปัญญา เชื้อชาติ เป็นต้น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ในการวิจัยโดย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ทั่ว ๆ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ไปมักจะแบ่งตัวแปรออกเป็น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ชนิด คือ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2.1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ตัวแปรต้นหรือตัวแปรอิสระ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(Independent Variable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เป็นตัวแปรที่เป็นสาเหตุที่ก่อให้เกิดผลหรือก่อให้เกิดการแปรผันของปรากฏการณ์ เป็นตัวแปรที่ผู้วิจัยกำหนดหรือจัดกระทำได้  เพื่อศึกษาผลที่เกิดขึ้นจากตัวแปรนี้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2.2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ตัวแปรตาม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(Dependent Variable)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เป็นตัวแปรที่เป็นผลจากการเปลี่ยนแปลง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	ของ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ตัวแปรอิสระ เป็นตัวแปรที่ผู้วิจัยมุ่งวัดเพื่อเป็นข้อมูลสำหรับนำมาวิเคราะห์ เพื่อ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ตอบ	     คำถาม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ของการวิจัยว่าเป็นผลมาจากสิ่งใด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92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472608"/>
          </a:xfrm>
        </p:spPr>
        <p:txBody>
          <a:bodyPr/>
          <a:lstStyle/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1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งานวิจัยเรื่อง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“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เปรียบเทียบผลสัมฤทธิ์ทางการเรียนของนักเรียนชั้นมัธยมศึกษาปีที่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ที่ได้รับการสอน โดยวิธีสอนแบบค้นพบและแบบนิรนัย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ตัวแปรต้น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วิธีการสอน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  คือ แบบค้นพบและแบบนิรนัย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ตัวแปรตาม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คือ ผลสัมฤทธิ์ทางการเรียน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2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งานวิจัยเรื่อง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รียบเทียบผลการประมาณค่าความสามารถด้วยวิธีการทดสอบแบบเทเลอร์รูปพีระมิดขนาดขั้นคงที่และรูปพีระมิดข้างตัด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การทดสอบทักษะกระบวนการทางวิทยาศาสตร์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แปรต้น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คือ วิธีการทดสอบแบบเทเลอร์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  คือ รูปพีระมิดขนาด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		คงที่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	พีระมิดข้าง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ตัด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แปรตาม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คือ ความสามารถทางทักษะกระบวนการทางวิทยาศาสตร์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576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2772" y="583849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การวัดความสัมพันธ์ระหว่าง 2 ตัวแปร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3.1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การวัดความสัมพันธ์ระหว่าง 2 ตัวแปร ในระดับมาตรานามบัญญัติ </a:t>
            </a:r>
            <a:endParaRPr lang="en-US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 -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วัดโดยใช้ค่าสถิติไคสแควร์ (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Chi-Square)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Cramer’s  V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พิจารณาตารางแจกแจงความถี่แบบ 2 ทาง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graphicFrame>
        <p:nvGraphicFramePr>
          <p:cNvPr id="341" name="ตาราง 3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130075"/>
              </p:ext>
            </p:extLst>
          </p:nvPr>
        </p:nvGraphicFramePr>
        <p:xfrm>
          <a:off x="1691680" y="2215442"/>
          <a:ext cx="7056784" cy="2935224"/>
        </p:xfrm>
        <a:graphic>
          <a:graphicData uri="http://schemas.openxmlformats.org/drawingml/2006/table">
            <a:tbl>
              <a:tblPr firstRow="1" firstCol="1" bandRow="1"/>
              <a:tblGrid>
                <a:gridCol w="1139760">
                  <a:extLst>
                    <a:ext uri="{9D8B030D-6E8A-4147-A177-3AD203B41FA5}">
                      <a16:colId xmlns="" xmlns:a16="http://schemas.microsoft.com/office/drawing/2014/main" val="2065987749"/>
                    </a:ext>
                  </a:extLst>
                </a:gridCol>
                <a:gridCol w="1139760">
                  <a:extLst>
                    <a:ext uri="{9D8B030D-6E8A-4147-A177-3AD203B41FA5}">
                      <a16:colId xmlns="" xmlns:a16="http://schemas.microsoft.com/office/drawing/2014/main" val="3173709246"/>
                    </a:ext>
                  </a:extLst>
                </a:gridCol>
                <a:gridCol w="1139760">
                  <a:extLst>
                    <a:ext uri="{9D8B030D-6E8A-4147-A177-3AD203B41FA5}">
                      <a16:colId xmlns="" xmlns:a16="http://schemas.microsoft.com/office/drawing/2014/main" val="835009824"/>
                    </a:ext>
                  </a:extLst>
                </a:gridCol>
                <a:gridCol w="1140493">
                  <a:extLst>
                    <a:ext uri="{9D8B030D-6E8A-4147-A177-3AD203B41FA5}">
                      <a16:colId xmlns="" xmlns:a16="http://schemas.microsoft.com/office/drawing/2014/main" val="358467243"/>
                    </a:ext>
                  </a:extLst>
                </a:gridCol>
                <a:gridCol w="1140493">
                  <a:extLst>
                    <a:ext uri="{9D8B030D-6E8A-4147-A177-3AD203B41FA5}">
                      <a16:colId xmlns="" xmlns:a16="http://schemas.microsoft.com/office/drawing/2014/main" val="471643666"/>
                    </a:ext>
                  </a:extLst>
                </a:gridCol>
                <a:gridCol w="1356518">
                  <a:extLst>
                    <a:ext uri="{9D8B030D-6E8A-4147-A177-3AD203B41FA5}">
                      <a16:colId xmlns="" xmlns:a16="http://schemas.microsoft.com/office/drawing/2014/main" val="215986162"/>
                    </a:ext>
                  </a:extLst>
                </a:gridCol>
              </a:tblGrid>
              <a:tr h="32254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Row variable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Column variable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Total</a:t>
                      </a:r>
                      <a:endParaRPr lang="en-US" sz="20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15620077"/>
                  </a:ext>
                </a:extLst>
              </a:tr>
              <a:tr h="322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0986133"/>
                  </a:ext>
                </a:extLst>
              </a:tr>
              <a:tr h="1720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O</a:t>
                      </a: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11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O</a:t>
                      </a: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21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O</a:t>
                      </a: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r1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O</a:t>
                      </a: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12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O</a:t>
                      </a: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22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O</a:t>
                      </a: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r2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…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…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O</a:t>
                      </a: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1c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O</a:t>
                      </a: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2c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O</a:t>
                      </a: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rc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r</a:t>
                      </a: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r</a:t>
                      </a: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r</a:t>
                      </a:r>
                      <a:r>
                        <a:rPr lang="en-US" sz="2000" baseline="-25000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r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63729236"/>
                  </a:ext>
                </a:extLst>
              </a:tr>
              <a:tr h="3225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Total</a:t>
                      </a:r>
                      <a:endParaRPr lang="en-US" sz="20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c</a:t>
                      </a: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c</a:t>
                      </a: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c</a:t>
                      </a:r>
                      <a:r>
                        <a:rPr lang="en-US" sz="2000" baseline="-25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c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02604366"/>
                  </a:ext>
                </a:extLst>
              </a:tr>
            </a:tbl>
          </a:graphicData>
        </a:graphic>
      </p:graphicFrame>
      <p:graphicFrame>
        <p:nvGraphicFramePr>
          <p:cNvPr id="342" name="วัตถุ 3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614193"/>
              </p:ext>
            </p:extLst>
          </p:nvPr>
        </p:nvGraphicFramePr>
        <p:xfrm>
          <a:off x="7462120" y="4833933"/>
          <a:ext cx="12096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43" name="Equation" r:id="rId3" imgW="1205977" imgH="304668" progId="Equation.DSMT4">
                  <p:embed/>
                </p:oleObj>
              </mc:Choice>
              <mc:Fallback>
                <p:oleObj name="Equation" r:id="rId3" imgW="1205977" imgH="304668" progId="Equation.DSMT4">
                  <p:embed/>
                  <p:pic>
                    <p:nvPicPr>
                      <p:cNvPr id="0" name="Object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2120" y="4833933"/>
                        <a:ext cx="120967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718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472608"/>
          </a:xfrm>
        </p:spPr>
        <p:txBody>
          <a:bodyPr/>
          <a:lstStyle/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การทดสอบ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ความสัมพันธ์ของ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ตัวแปรทั้งสอง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จะ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มีสมมติฐานในการทดสอบ ดังนี้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	         :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เพศ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อาชีพไม่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มีความสัมพันธ์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        :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เพศ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อาชีพมี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ความสัมพันธ์กัน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สถิติ</a:t>
            </a: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ทดสอบ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 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	 เรียกว่า 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Pearson Chi-Square 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      โดย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   </a:t>
            </a:r>
            <a:r>
              <a:rPr lang="en-US" sz="2400" baseline="-25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baseline="-25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จำนวนข้อมูล (ความถี่) ที่เกิดขึ้นจริงจากข้อมูลตัวอย่างใน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Cell (i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 j)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     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       คือ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ความถี่ที่คาดว่าจะอยู่ใน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Cell (i, j)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 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</a:t>
            </a: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54288" y="1078221"/>
            <a:ext cx="288925" cy="779463"/>
            <a:chOff x="1199973" y="1076683"/>
            <a:chExt cx="288925" cy="779463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28776991"/>
                </p:ext>
              </p:extLst>
            </p:nvPr>
          </p:nvGraphicFramePr>
          <p:xfrm>
            <a:off x="1209498" y="1076683"/>
            <a:ext cx="279400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15" name="Equation" r:id="rId3" imgW="190440" imgH="241200" progId="Equation.DSMT4">
                    <p:embed/>
                  </p:oleObj>
                </mc:Choice>
                <mc:Fallback>
                  <p:oleObj name="Equation" r:id="rId3" imgW="190440" imgH="2412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9498" y="1076683"/>
                          <a:ext cx="279400" cy="354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6508311"/>
                </p:ext>
              </p:extLst>
            </p:nvPr>
          </p:nvGraphicFramePr>
          <p:xfrm>
            <a:off x="1199973" y="1521183"/>
            <a:ext cx="258762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16" name="Equation" r:id="rId5" imgW="177480" imgH="228600" progId="Equation.DSMT4">
                    <p:embed/>
                  </p:oleObj>
                </mc:Choice>
                <mc:Fallback>
                  <p:oleObj name="Equation" r:id="rId5" imgW="177480" imgH="228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99973" y="1521183"/>
                          <a:ext cx="258762" cy="3349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402562"/>
              </p:ext>
            </p:extLst>
          </p:nvPr>
        </p:nvGraphicFramePr>
        <p:xfrm>
          <a:off x="2519363" y="4614303"/>
          <a:ext cx="2984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" name="Equation" r:id="rId7" imgW="203040" imgH="253800" progId="Equation.DSMT4">
                  <p:embed/>
                </p:oleObj>
              </mc:Choice>
              <mc:Fallback>
                <p:oleObj name="Equation" r:id="rId7" imgW="20304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363" y="4614303"/>
                        <a:ext cx="2984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026192"/>
              </p:ext>
            </p:extLst>
          </p:nvPr>
        </p:nvGraphicFramePr>
        <p:xfrm>
          <a:off x="2532063" y="5050455"/>
          <a:ext cx="2587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" name="Equation" r:id="rId9" imgW="177480" imgH="253800" progId="Equation.DSMT4">
                  <p:embed/>
                </p:oleObj>
              </mc:Choice>
              <mc:Fallback>
                <p:oleObj name="Equation" r:id="rId9" imgW="17748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063" y="5050455"/>
                        <a:ext cx="25876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785968"/>
              </p:ext>
            </p:extLst>
          </p:nvPr>
        </p:nvGraphicFramePr>
        <p:xfrm>
          <a:off x="1314450" y="2862263"/>
          <a:ext cx="280987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9" name="Equation" r:id="rId11" imgW="1930320" imgH="685800" progId="Equation.DSMT4">
                  <p:embed/>
                </p:oleObj>
              </mc:Choice>
              <mc:Fallback>
                <p:oleObj name="Equation" r:id="rId11" imgW="1930320" imgH="685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2862263"/>
                        <a:ext cx="280987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514201"/>
              </p:ext>
            </p:extLst>
          </p:nvPr>
        </p:nvGraphicFramePr>
        <p:xfrm>
          <a:off x="6342063" y="4819319"/>
          <a:ext cx="1090612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0" name="Equation" r:id="rId13" imgW="749160" imgH="495000" progId="Equation.DSMT4">
                  <p:embed/>
                </p:oleObj>
              </mc:Choice>
              <mc:Fallback>
                <p:oleObj name="Equation" r:id="rId13" imgW="749160" imgH="495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2063" y="4819319"/>
                        <a:ext cx="1090612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29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400600"/>
          </a:xfrm>
        </p:spPr>
        <p:txBody>
          <a:bodyPr/>
          <a:lstStyle/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การปฏิเสธสมมติฐาน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จะ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ปฏิเสธสมมติฐาน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ถ้า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โดยที่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เปิด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ได้จาก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</a:t>
            </a: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ไคส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แควร์  ที่องศาความเป็น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อิสระ                                 หรือ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Significance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ของค่าสถิติน้อยกว่าระดับนัยสำคัญที่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วัดระดับความสัมพันธ์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โดย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มีสถิติทดสอบ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					โดย  </a:t>
            </a:r>
          </a:p>
          <a:p>
            <a:pPr marL="0" indent="0">
              <a:buNone/>
            </a:pP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โดย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คือ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Pearson Chi-Square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         -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แสดง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ว่าตัวแปร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นั้นไม่มี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ความสัมพันธ์กัน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-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เข้า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ใกล้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แสดงว่าตัวแปร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นั้นมี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ความสัมพันธ์กันมาก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137688"/>
              </p:ext>
            </p:extLst>
          </p:nvPr>
        </p:nvGraphicFramePr>
        <p:xfrm>
          <a:off x="2305050" y="790553"/>
          <a:ext cx="27781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2" name="Equation" r:id="rId3" imgW="190440" imgH="241200" progId="Equation.DSMT4">
                  <p:embed/>
                </p:oleObj>
              </mc:Choice>
              <mc:Fallback>
                <p:oleObj name="Equation" r:id="rId3" imgW="19044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5050" y="790553"/>
                        <a:ext cx="277813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515031"/>
              </p:ext>
            </p:extLst>
          </p:nvPr>
        </p:nvGraphicFramePr>
        <p:xfrm>
          <a:off x="3275013" y="1219509"/>
          <a:ext cx="1976437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3" name="Equation" r:id="rId5" imgW="1358640" imgH="241200" progId="Equation.DSMT4">
                  <p:embed/>
                </p:oleObj>
              </mc:Choice>
              <mc:Fallback>
                <p:oleObj name="Equation" r:id="rId5" imgW="135864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1219509"/>
                        <a:ext cx="1976437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997909"/>
              </p:ext>
            </p:extLst>
          </p:nvPr>
        </p:nvGraphicFramePr>
        <p:xfrm>
          <a:off x="4278952" y="800717"/>
          <a:ext cx="28098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4" name="Equation" r:id="rId7" imgW="190440" imgH="241200" progId="Equation.DSMT4">
                  <p:embed/>
                </p:oleObj>
              </mc:Choice>
              <mc:Fallback>
                <p:oleObj name="Equation" r:id="rId7" imgW="19044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8952" y="800717"/>
                        <a:ext cx="280988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540839"/>
              </p:ext>
            </p:extLst>
          </p:nvPr>
        </p:nvGraphicFramePr>
        <p:xfrm>
          <a:off x="5502633" y="685701"/>
          <a:ext cx="11557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5" name="Equation" r:id="rId9" imgW="787320" imgH="291960" progId="Equation.DSMT4">
                  <p:embed/>
                </p:oleObj>
              </mc:Choice>
              <mc:Fallback>
                <p:oleObj name="Equation" r:id="rId9" imgW="787320" imgH="291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2633" y="685701"/>
                        <a:ext cx="11557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496190"/>
              </p:ext>
            </p:extLst>
          </p:nvPr>
        </p:nvGraphicFramePr>
        <p:xfrm>
          <a:off x="2924175" y="2995613"/>
          <a:ext cx="181133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6" name="Equation" r:id="rId11" imgW="1244520" imgH="634680" progId="Equation.DSMT4">
                  <p:embed/>
                </p:oleObj>
              </mc:Choice>
              <mc:Fallback>
                <p:oleObj name="Equation" r:id="rId11" imgW="1244520" imgH="6346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4175" y="2995613"/>
                        <a:ext cx="1811338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697490"/>
              </p:ext>
            </p:extLst>
          </p:nvPr>
        </p:nvGraphicFramePr>
        <p:xfrm>
          <a:off x="2929117" y="4069992"/>
          <a:ext cx="354012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7" name="Equation" r:id="rId13" imgW="241200" imgH="291960" progId="Equation.DSMT4">
                  <p:embed/>
                </p:oleObj>
              </mc:Choice>
              <mc:Fallback>
                <p:oleObj name="Equation" r:id="rId13" imgW="241200" imgH="291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9117" y="4069992"/>
                        <a:ext cx="354012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65803"/>
              </p:ext>
            </p:extLst>
          </p:nvPr>
        </p:nvGraphicFramePr>
        <p:xfrm>
          <a:off x="5584825" y="3362325"/>
          <a:ext cx="12096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8" name="Equation" r:id="rId15" imgW="749160" imgH="203040" progId="Equation.DSMT4">
                  <p:embed/>
                </p:oleObj>
              </mc:Choice>
              <mc:Fallback>
                <p:oleObj name="Equation" r:id="rId15" imgW="7491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4825" y="3362325"/>
                        <a:ext cx="120967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518765"/>
              </p:ext>
            </p:extLst>
          </p:nvPr>
        </p:nvGraphicFramePr>
        <p:xfrm>
          <a:off x="2542536" y="4716771"/>
          <a:ext cx="579437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9" name="Equation" r:id="rId17" imgW="393480" imgH="203040" progId="Equation.DSMT4">
                  <p:embed/>
                </p:oleObj>
              </mc:Choice>
              <mc:Fallback>
                <p:oleObj name="Equation" r:id="rId17" imgW="393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542536" y="4716771"/>
                        <a:ext cx="579437" cy="29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655220"/>
              </p:ext>
            </p:extLst>
          </p:nvPr>
        </p:nvGraphicFramePr>
        <p:xfrm>
          <a:off x="2552700" y="5152694"/>
          <a:ext cx="204788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0" name="Equation" r:id="rId19" imgW="139680" imgH="152280" progId="Equation.DSMT4">
                  <p:embed/>
                </p:oleObj>
              </mc:Choice>
              <mc:Fallback>
                <p:oleObj name="Equation" r:id="rId19" imgW="139680" imgH="1522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5152694"/>
                        <a:ext cx="204788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98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2792</TotalTime>
  <Words>1164</Words>
  <Application>Microsoft Office PowerPoint</Application>
  <PresentationFormat>นำเสนอทางหน้าจอ (4:3)</PresentationFormat>
  <Paragraphs>582</Paragraphs>
  <Slides>27</Slides>
  <Notes>1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27</vt:i4>
      </vt:variant>
    </vt:vector>
  </HeadingPairs>
  <TitlesOfParts>
    <vt:vector size="29" baseType="lpstr">
      <vt:lpstr>Diseño predeterminado</vt:lpstr>
      <vt:lpstr>Equation</vt:lpstr>
      <vt:lpstr>บทที่ 2   การศึกษาความสัมพันธ์ของตัวแปรต่าง ๆ</vt:lpstr>
      <vt:lpstr>1. ระดับการวัดข้อมูล (Levels of Measurement)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506</cp:revision>
  <cp:lastPrinted>2015-02-16T03:53:03Z</cp:lastPrinted>
  <dcterms:created xsi:type="dcterms:W3CDTF">2010-05-23T14:28:12Z</dcterms:created>
  <dcterms:modified xsi:type="dcterms:W3CDTF">2019-02-12T01:55:03Z</dcterms:modified>
</cp:coreProperties>
</file>