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28"/>
  </p:notesMasterIdLst>
  <p:handoutMasterIdLst>
    <p:handoutMasterId r:id="rId29"/>
  </p:handoutMasterIdLst>
  <p:sldIdLst>
    <p:sldId id="378" r:id="rId2"/>
    <p:sldId id="379" r:id="rId3"/>
    <p:sldId id="380" r:id="rId4"/>
    <p:sldId id="381" r:id="rId5"/>
    <p:sldId id="422" r:id="rId6"/>
    <p:sldId id="383" r:id="rId7"/>
    <p:sldId id="382" r:id="rId8"/>
    <p:sldId id="421" r:id="rId9"/>
    <p:sldId id="417" r:id="rId10"/>
    <p:sldId id="418" r:id="rId11"/>
    <p:sldId id="419" r:id="rId12"/>
    <p:sldId id="387" r:id="rId13"/>
    <p:sldId id="406" r:id="rId14"/>
    <p:sldId id="385" r:id="rId15"/>
    <p:sldId id="407" r:id="rId16"/>
    <p:sldId id="384" r:id="rId17"/>
    <p:sldId id="408" r:id="rId18"/>
    <p:sldId id="409" r:id="rId19"/>
    <p:sldId id="410" r:id="rId20"/>
    <p:sldId id="411" r:id="rId21"/>
    <p:sldId id="412" r:id="rId22"/>
    <p:sldId id="413" r:id="rId23"/>
    <p:sldId id="416" r:id="rId24"/>
    <p:sldId id="423" r:id="rId25"/>
    <p:sldId id="414" r:id="rId26"/>
    <p:sldId id="415" r:id="rId27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9283" autoAdjust="0"/>
  </p:normalViewPr>
  <p:slideViewPr>
    <p:cSldViewPr>
      <p:cViewPr varScale="1">
        <p:scale>
          <a:sx n="75" d="100"/>
          <a:sy n="75" d="100"/>
        </p:scale>
        <p:origin x="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0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925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9448925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8EBFE-0796-49AA-936F-F49A254565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844167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98" cy="49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14" y="0"/>
            <a:ext cx="2972098" cy="49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8" y="4725286"/>
            <a:ext cx="5485805" cy="447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925"/>
            <a:ext cx="2972098" cy="49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14" y="9448925"/>
            <a:ext cx="2972098" cy="49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932D01-E601-4500-A7D4-7D95A4001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02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932D01-E601-4500-A7D4-7D95A4001C2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1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h-TH" noProof="0" smtClean="0"/>
              <a:t>คลิกเพื่อแก้ไขลักษณะต้นแบบชื่อเรื่อง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h-TH" noProof="0" smtClean="0"/>
              <a:t>คลิกเพื่อแก้ไขลักษณะต้นแบบหัวข้อย่อย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3B8E33E-563C-4351-A6A0-462D766A857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27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33D60B6-4BBB-4CB6-94DD-19B37BDC86E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624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FEF28C1-282E-4631-91AA-FD861016D7C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421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th-TH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4036F5E-46D9-4597-BCDA-99505480240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681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9AA9CCA-9A0B-41A6-81CF-D946B60A555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898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86D73C1-D4FD-4865-9BF0-CDEF3A4BFA5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702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3C712C1-B2BD-48F6-9428-BBA095A053F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289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22EFA2F-3B32-492C-8235-D7AA7B7FDCD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519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A94E283-5EB7-476E-8149-38B96E45895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484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C6CFB05-BC5D-4E67-ABDF-3A5CA61D3F8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533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33EC2B5-A39F-44B4-9E4A-3D3639D0ABE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953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00CA203-AA93-494C-A1E9-B8603A79726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725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Comic Sans M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Comic Sans M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Comic Sans MS"/>
              </a:defRPr>
            </a:lvl1pPr>
          </a:lstStyle>
          <a:p>
            <a:pPr>
              <a:defRPr/>
            </a:pPr>
            <a:fld id="{8E05DC1B-4239-47DE-9306-D20CEAFFE9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1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  <p:sp>
            <p:nvSpPr>
              <p:cNvPr id="2086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087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088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1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2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3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4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5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6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7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4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66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67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68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69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70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71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72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  <p:sp>
          <p:nvSpPr>
            <p:cNvPr id="206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2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2.pn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2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48.bin"/><Relationship Id="rId3" Type="http://schemas.openxmlformats.org/officeDocument/2006/relationships/image" Target="../media/image2.png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50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6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5.wmf"/><Relationship Id="rId3" Type="http://schemas.openxmlformats.org/officeDocument/2006/relationships/image" Target="../media/image2.png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5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image" Target="../media/image2.png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6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5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7.wmf"/><Relationship Id="rId3" Type="http://schemas.openxmlformats.org/officeDocument/2006/relationships/image" Target="../media/image2.png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image" Target="../media/image2.png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7.bin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90662" y="2438400"/>
            <a:ext cx="6400800" cy="2367469"/>
          </a:xfrm>
        </p:spPr>
        <p:txBody>
          <a:bodyPr/>
          <a:lstStyle/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4800" b="1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800" b="1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ความน่าจะเป็นเบื้องต้น</a:t>
            </a:r>
            <a:br>
              <a:rPr lang="th-TH" sz="4800" b="1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เรียนสัปดาห์ที่ </a:t>
            </a:r>
            <a:r>
              <a:rPr lang="en-US" sz="48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- 12</a:t>
            </a:r>
            <a:endParaRPr lang="en-US" sz="4800" dirty="0"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/>
          </a:p>
        </p:txBody>
      </p:sp>
      <p:pic>
        <p:nvPicPr>
          <p:cNvPr id="21507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130175"/>
            <a:ext cx="18002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39200" y="5715000"/>
            <a:ext cx="42290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วิชา วิทยาศาสตร์และคณิตศาสตร์พื้นฐานในชีวิตประจำวัน</a:t>
            </a:r>
          </a:p>
          <a:p>
            <a:pPr eaLnBrk="1" hangingPunct="1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อาจารย์รัชนีกร  ทบประดิษฐ์</a:t>
            </a:r>
          </a:p>
          <a:p>
            <a:pPr eaLnBrk="1" hangingPunct="1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    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สาขาวิชา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ประยุกต์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94357" y="2590800"/>
            <a:ext cx="7696200" cy="1524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ทฤษฎีที่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1.2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ถ้าการกระทำหนึ่งประกอบด้วยทางเลือกตั้งแต่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ทางขึ้นไป และทางเลือกแต่ละทางนั้นจะเลือกทำพร้อมกันไม่ได้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วิธีที่จะเลือกการกระทำทั้งหมดนี้  จะเท่ากับผลบวกของจำนวนวิธีของทางเลือกแต่ละ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594357" y="1810735"/>
            <a:ext cx="14510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กฎกา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รบวก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2971800" cy="6096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เทคนิค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นับ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34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1.4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หยิบ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ไพ่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ใบ จากไพ่ทั้งสำรับ จงหาจำนวนวิธีที่จะหยิบได้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1.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ไพ่โพดำหรือโพแดง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2.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ไพ่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 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คิง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ควีน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 เอ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หยิบ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ไพ่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ใบ จากไพ่ทั้งสำรับ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ไพ่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สำรับ มี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ใบ มีโพดำหรือแดงอย่างละ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13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ใบ ในการหยิบไพ่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ใบ จาก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สำรับนั้น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ไพ่หนึ่งจะเป็นทั้งโพดำและโพแดงทั้งสองอย่างในขณะเดียวกันไม่ได้  ไพ่ที่หยิบมานั้น</a:t>
            </a:r>
            <a:b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จะต้อง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เป็นโพดำ หรือโพแดงอย่างใดอย่างหนึ่ง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เท่านั้น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ดังนั้น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จำนวนวิธีจะหยิบได้ไพ่โพดำหรือโพแดง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 13 + 13  =  26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2.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ไพ่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สำรับ มี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ใบ  มีไพ่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คิง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ควีน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หรือเอ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อย่างละ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ใบ ในทำนองเดียวกัน</a:t>
            </a:r>
            <a:b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กับข้อ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 จำนวนวิธีจะหยิบได้ไพ่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คิง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ควีน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 เอ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+ 4 + 4 + 4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16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73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การจัดลำดับ (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Permutation)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นำสิ่งของหลายสิ่ง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 ๆ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กัน มาจัดเรียงคราวละทั้งหมดหรือเพียงบางส่วน  โดยคำนึงถึงลำดับของแต่ละสิ่งของที่จัดเรียง จะเรียกว่า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การจัดลำดับ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จัดลำดับสิ่งของที่แตกต่างกันทั้งหมด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ทฤษฎีที่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จัดลำดับ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 ที่แตกต่างกัน โดยจัดคราวละ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 ได้   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           วิธี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1. สัญลักษณ์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อ่าน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แฟคทอเรียล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n-factorial)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2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 </a:t>
            </a:r>
          </a:p>
          <a:p>
            <a:pPr marL="0" indent="0" eaLnBrk="1" hangingPunct="1">
              <a:buFontTx/>
              <a:buNone/>
              <a:defRPr/>
            </a:pP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71800" y="609600"/>
            <a:ext cx="37338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การจัดลำดับ 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Permutation)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36392"/>
              </p:ext>
            </p:extLst>
          </p:nvPr>
        </p:nvGraphicFramePr>
        <p:xfrm>
          <a:off x="2757488" y="3835037"/>
          <a:ext cx="30892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3" name="Equation" r:id="rId4" imgW="1917360" imgH="215640" progId="Equation.DSMT4">
                  <p:embed/>
                </p:oleObj>
              </mc:Choice>
              <mc:Fallback>
                <p:oleObj name="Equation" r:id="rId4" imgW="19173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57488" y="3835037"/>
                        <a:ext cx="3089275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133653"/>
              </p:ext>
            </p:extLst>
          </p:nvPr>
        </p:nvGraphicFramePr>
        <p:xfrm>
          <a:off x="3984625" y="4718776"/>
          <a:ext cx="265113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" name="Equation" r:id="rId6" imgW="164880" imgH="152280" progId="Equation.DSMT4">
                  <p:embed/>
                </p:oleObj>
              </mc:Choice>
              <mc:Fallback>
                <p:oleObj name="Equation" r:id="rId6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4625" y="4718776"/>
                        <a:ext cx="265113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005505"/>
              </p:ext>
            </p:extLst>
          </p:nvPr>
        </p:nvGraphicFramePr>
        <p:xfrm>
          <a:off x="3138488" y="5199426"/>
          <a:ext cx="725487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" name="Equation" r:id="rId8" imgW="495000" imgH="203040" progId="Equation.DSMT4">
                  <p:embed/>
                </p:oleObj>
              </mc:Choice>
              <mc:Fallback>
                <p:oleObj name="Equation" r:id="rId8" imgW="495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38488" y="5199426"/>
                        <a:ext cx="725487" cy="296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8486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2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จงหาจำนวนวิธีจัดลูกบอล 4 ลูก ซึ่งมีสีแดง สีดำ สีขาว และสีเขียว อย่างละ 1 ลูก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โดย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ก)  ไม่มีข้อแม้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ใด ๆ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ข)  ถ้าให้ลูกบอลสีแดงและสีดำอยู่ชิดติดกันเสมอ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</a:t>
            </a:r>
            <a:r>
              <a:rPr lang="th-TH" sz="24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ก)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ลูกบอล 4 ลูก และจัดลำดับคราวละ 4 ลูก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ดังนั้น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จำนวนวิธีจัดลำดับทั้งหมด เท่ากับ 4! =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4x3x2x1 =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24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ข)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ถ้า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ให้ลูกบอลสีแดงและสีดำอยู่ชิดติดกันเสมอ ก็เหมือนกับการจัดลูกบอลเพียง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3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ลูก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 ได้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3! วิธี แต่ลูกบอลสีแดงและสีดำซึ่งอยู่ชิดติดกัน ยังสลับที่กันได้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เท่ากับ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2! วิธี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ดังนั้น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จำนวนวิธีจัดลำดับลูกบอล 4 ลูก โดยลูกบอลสีแดงและสีดำอยู่ชิดติดกันเสมอ 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3!2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! =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3x2x1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)(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2x1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12 วิธี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81400" y="609600"/>
            <a:ext cx="2514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</a:p>
        </p:txBody>
      </p:sp>
    </p:spTree>
    <p:extLst>
      <p:ext uri="{BB962C8B-B14F-4D97-AF65-F5344CB8AC3E}">
        <p14:creationId xmlns:p14="http://schemas.microsoft.com/office/powerpoint/2010/main" val="9148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ทฤษฎีที่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1.2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จำนวนวิธีจัดลำดับของ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 ซึ่งแตกต่างกัน โดยจัดคราวละ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 คือ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วิธี  	   	    โดย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1.6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ในการประชุมสมาชิกของสมาคมแห่งหนึ่ง เพื่อเลือกตั้งกรรมการตำแหน่งนายกสมาคม และรองนายกสมาคม มีผู้เสนอชื่อสมาชิก 7 คน โดยครั้งแรกจะเลือกนายก และครั้งที่สองจะเลือกรองนายกสมาคม ในการเลือกตั้งกรรมการครั้งนี้จะมีกรรมการ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 ๆ กัน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ได้กี่ชุด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4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……..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……..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………………………………………………………………………………………………………………………………..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……..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…………………………………………………………………………………………………………….......................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……..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………………………………………………………………………………………………………………………………..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661362"/>
              </p:ext>
            </p:extLst>
          </p:nvPr>
        </p:nvGraphicFramePr>
        <p:xfrm>
          <a:off x="7320326" y="1617164"/>
          <a:ext cx="31591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4" name="Equation" r:id="rId4" imgW="215640" imgH="291960" progId="Equation.DSMT4">
                  <p:embed/>
                </p:oleObj>
              </mc:Choice>
              <mc:Fallback>
                <p:oleObj name="Equation" r:id="rId4" imgW="2156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20326" y="1617164"/>
                        <a:ext cx="315912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043830"/>
              </p:ext>
            </p:extLst>
          </p:nvPr>
        </p:nvGraphicFramePr>
        <p:xfrm>
          <a:off x="2957513" y="2263775"/>
          <a:ext cx="308927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5" name="Equation" r:id="rId6" imgW="1917360" imgH="507960" progId="Equation.DSMT4">
                  <p:embed/>
                </p:oleObj>
              </mc:Choice>
              <mc:Fallback>
                <p:oleObj name="Equation" r:id="rId6" imgW="19173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57513" y="2263775"/>
                        <a:ext cx="3089275" cy="81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80010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จัดลำดับสิ่งของที่ไม่แตกต่างกันทั้งหมด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พิจารณาการจัดลำดับของตัวอักษร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a, b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จำนวนวิธีจัดลำดับอักษรทั้ง 3 ตัว เท่ากับ 3! = 6 วิธี คือ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abc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acb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bca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bac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cab,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cba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แต่ถ้าตัวอักษร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เหมือนกัน โดยสมมติให้เป็น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x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จากวิธีจัดลำดับทั้ง 6 วิธี จะกลายเป็น 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xxc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xcx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xcx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xxc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cxx, cxx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ซึ่งมีจำนวนวิธีจัดลำดับที่แตกต่างกันอยู่ 3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ทฤษฎี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1.3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จัดลำดับของ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 ซึ่งมี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สิ่ง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เหมือนกัน ได้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วิธี  โดย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92065"/>
              </p:ext>
            </p:extLst>
          </p:nvPr>
        </p:nvGraphicFramePr>
        <p:xfrm>
          <a:off x="3984988" y="4186238"/>
          <a:ext cx="12636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9" name="Equation" r:id="rId4" imgW="863280" imgH="241200" progId="Equation.DSMT4">
                  <p:embed/>
                </p:oleObj>
              </mc:Choice>
              <mc:Fallback>
                <p:oleObj name="Equation" r:id="rId4" imgW="863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84988" y="4186238"/>
                        <a:ext cx="126365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225207"/>
              </p:ext>
            </p:extLst>
          </p:nvPr>
        </p:nvGraphicFramePr>
        <p:xfrm>
          <a:off x="6804388" y="4036151"/>
          <a:ext cx="14160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0" name="Equation" r:id="rId6" imgW="799920" imgH="342720" progId="Equation.DSMT4">
                  <p:embed/>
                </p:oleObj>
              </mc:Choice>
              <mc:Fallback>
                <p:oleObj name="Equation" r:id="rId6" imgW="7999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04388" y="4036151"/>
                        <a:ext cx="1416050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339945"/>
              </p:ext>
            </p:extLst>
          </p:nvPr>
        </p:nvGraphicFramePr>
        <p:xfrm>
          <a:off x="2503488" y="4730978"/>
          <a:ext cx="33766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1" name="Equation" r:id="rId8" imgW="2095200" imgH="520560" progId="Equation.DSMT4">
                  <p:embed/>
                </p:oleObj>
              </mc:Choice>
              <mc:Fallback>
                <p:oleObj name="Equation" r:id="rId8" imgW="20952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03488" y="4730978"/>
                        <a:ext cx="3376612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881604"/>
              </p:ext>
            </p:extLst>
          </p:nvPr>
        </p:nvGraphicFramePr>
        <p:xfrm>
          <a:off x="6823075" y="4613367"/>
          <a:ext cx="100171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2" name="Equation" r:id="rId10" imgW="622080" imgH="533160" progId="Equation.DSMT4">
                  <p:embed/>
                </p:oleObj>
              </mc:Choice>
              <mc:Fallback>
                <p:oleObj name="Equation" r:id="rId10" imgW="6220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23075" y="4613367"/>
                        <a:ext cx="1001713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84075" y="477387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เมื่อ</a:t>
            </a:r>
            <a:endParaRPr 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17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marL="0" indent="0" algn="r" eaLnBrk="1" hangingPunct="1">
              <a:lnSpc>
                <a:spcPct val="40000"/>
              </a:lnSpc>
              <a:buNone/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1.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จากคำว่า “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STATISTICS”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จงหาจำนวนคำที่เป็นไปได้ทั้งหมดที่เกิดจากการผสมของตัวอักษรของคำดังกล่าว เมื่อถือว่าคำที่ผสมได้มีความหมาย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โดยไม่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มีข้อแม้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ใด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ๆ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…………………………………………………………………………………………………………………......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endParaRPr 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924800" cy="5068887"/>
          </a:xfrm>
        </p:spPr>
        <p:txBody>
          <a:bodyPr/>
          <a:lstStyle/>
          <a:p>
            <a:pPr marL="0" indent="0" algn="r" eaLnBrk="1" hangingPunct="1">
              <a:lnSpc>
                <a:spcPct val="40000"/>
              </a:lnSpc>
              <a:buNone/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จัดหมู่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Combination)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การจัดหมู่ คือ วิธีการเลือกสิ่งของทั้งหมดหรือบางสิ่งที่กำหนดให้ โดยไม่คำนึงถึงลำดับ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ตัวอย่างเช่น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จาก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ตัวอักษร 3 ตัว คือ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a, b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 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นำมาจัดลำดับคราวละ 3 ตัว จะจัดได้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วิธี  คือ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abc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acb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bca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	bac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cab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cba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ถ้านำมาจัดหมู่หรือเลือกมาคราวละ 3 ตัว จะเลือกได้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วิธี  คือ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abc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ทฤษฎี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1.4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จำนวนวิธีการเลือกของ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 จากของ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 ซึ่งแตกต่างกัน คือ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วิธี  โดย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95600" y="609600"/>
            <a:ext cx="3657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การจัดหมู่ 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Combination)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736213"/>
              </p:ext>
            </p:extLst>
          </p:nvPr>
        </p:nvGraphicFramePr>
        <p:xfrm>
          <a:off x="4906963" y="2978150"/>
          <a:ext cx="11715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6" name="Equation" r:id="rId4" imgW="799920" imgH="291960" progId="Equation.DSMT4">
                  <p:embed/>
                </p:oleObj>
              </mc:Choice>
              <mc:Fallback>
                <p:oleObj name="Equation" r:id="rId4" imgW="7999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06963" y="2978150"/>
                        <a:ext cx="117157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58687"/>
              </p:ext>
            </p:extLst>
          </p:nvPr>
        </p:nvGraphicFramePr>
        <p:xfrm>
          <a:off x="6126889" y="3807551"/>
          <a:ext cx="76358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7" name="Equation" r:id="rId6" imgW="520560" imgH="291960" progId="Equation.DSMT4">
                  <p:embed/>
                </p:oleObj>
              </mc:Choice>
              <mc:Fallback>
                <p:oleObj name="Equation" r:id="rId6" imgW="520560" imgH="291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889" y="3807551"/>
                        <a:ext cx="763587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995069"/>
              </p:ext>
            </p:extLst>
          </p:nvPr>
        </p:nvGraphicFramePr>
        <p:xfrm>
          <a:off x="6998426" y="4700089"/>
          <a:ext cx="3365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8" name="Equation" r:id="rId8" imgW="253800" imgH="291960" progId="Equation.DSMT4">
                  <p:embed/>
                </p:oleObj>
              </mc:Choice>
              <mc:Fallback>
                <p:oleObj name="Equation" r:id="rId8" imgW="2538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98426" y="4700089"/>
                        <a:ext cx="336550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987765"/>
              </p:ext>
            </p:extLst>
          </p:nvPr>
        </p:nvGraphicFramePr>
        <p:xfrm>
          <a:off x="3371850" y="5159375"/>
          <a:ext cx="303053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9" name="Equation" r:id="rId10" imgW="2070000" imgH="507960" progId="Equation.DSMT4">
                  <p:embed/>
                </p:oleObj>
              </mc:Choice>
              <mc:Fallback>
                <p:oleObj name="Equation" r:id="rId10" imgW="20700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71850" y="5159375"/>
                        <a:ext cx="3030538" cy="744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6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ในการประชุมวิชาการครั้งหนึ่ง มีผู้เข้าประชุม 15 คน ถ้าจะเลือก 3 คน มาเป็นตัวแทนจะทำได้กี่วิธี </a:t>
            </a: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ทำ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…………………………………………………………………………………………………………………......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32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marL="0" indent="0" algn="r" eaLnBrk="1" hangingPunct="1">
              <a:lnSpc>
                <a:spcPct val="40000"/>
              </a:lnSpc>
              <a:buNone/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 จาก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การทดลองสุ่ม เรามักสนใจเหตุการณ์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 ๆ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มีโอกาสหรือความน่าจะเป็น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Probability)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ที่จะเกิดขึ้นมากน้อยเท่าใด โดยความน่าจะเป็นของแต่ละเหตุการณ์จะมีค่าตั้งแต่ 0 ถึง 1 กล่าวคือ ถ้าความน่าจะเป็นของเหตุการณ์ใดมีค่าเท่ากับ 0 หมายความ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 เหตุการณ์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นั้นไม่เกิดขึ้นเลย แต่ถ้าเท่ากับ 1 ก็หมายความ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 เหตุการณ์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ดังกล่าวต้องเกิดขึ้นอย่างนอน แต่ถ้ามีค่าระหว่าง 0 กับ 1 ก็หมายความ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  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โอกาสที่จะเกิดขึ้นน้อยหรือมาก แล้วแต่ว่ามีค่าใกล้เคียงค่าใด</a:t>
            </a:r>
          </a:p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นิยาม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แซมเปิลสเปซของการทดลองสุ่มหนึ่งมีผลลัพธ์ที่เกิดขึ้นได้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n(S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วิธี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โดยแต่ละผลลัพธ์มี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โอกาสเกิดขึ้นเท่า ๆ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กัน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Equally likely outcome)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เป็นเหตุการณ์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ใด ๆ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ของการทดลองสุ่มนี้ซึ่ง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เกิดผลลัพธ์ได้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n(E)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 และความน่าจะเป็น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ของเหตุการณ์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E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endParaRPr 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81400" y="609600"/>
            <a:ext cx="22860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ความน่าจะเป็น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312275"/>
              </p:ext>
            </p:extLst>
          </p:nvPr>
        </p:nvGraphicFramePr>
        <p:xfrm>
          <a:off x="3532188" y="5175250"/>
          <a:ext cx="18669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" name="Equation" r:id="rId4" imgW="1054080" imgH="482400" progId="Equation.DSMT4">
                  <p:embed/>
                </p:oleObj>
              </mc:Choice>
              <mc:Fallback>
                <p:oleObj name="Equation" r:id="rId4" imgW="10540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32188" y="5175250"/>
                        <a:ext cx="1866900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49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	คำว่า “ความน่าจะเป็น” หรือ “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Probability”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เป็นวิธีการวัดความไม่แน่นอนในรูปแบบคณิตศาสตร์  เช่น  การโยนเหรียญ ซึ่งมีโอกาสเกิดหัวหรือเกิดก้อย ความน่าจะเป็นของเหรียญที่จะออกหัวหรือออกก้อยเท่ากับ 0.5 ซึ่งความน่าจะเป็นจะมีการกำหนดค่าเป็นเศษส่วนหรือเป็นเปอร์เซนต์หรือให้มีค่าตั้งแต่ 0 ถึง 1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ดังนั้น  ความน่าจะเป็น  หมายถึง  ค่าที่แสดงให้ทราบว่าเหตุการณ์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 ๆ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จะมีโอกาสเกิดขึ้นมากน้อย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เพียงใด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ทดลอง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สุ่ม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(Random Experiment)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การทดลองสุ่ม  คือ การทดลองที่ไม่สามารถทำนายผลการทดลองได้อย่างถูกต้องแน่นอน  เนื่องจากผลการทดลองที่ได้เกิดขึ้นได้หลายอย่าง</a:t>
            </a:r>
          </a:p>
          <a:p>
            <a:pPr marL="0" indent="0" eaLnBrk="1" hangingPunct="1">
              <a:buFontTx/>
              <a:buNone/>
              <a:defRPr/>
            </a:pPr>
            <a:endParaRPr 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ในการทอดลูกเต๋าเที่ยงตรง 1 ลูก จงหาความน่าจะเป็นที่จะได้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ก)  ลูกเต๋าหงายแต้มคู่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ข)  ลูกเต๋าหงายแต้มมากกว่า 4</a:t>
            </a: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…………………………………………………………………………………………………………………......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2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848600" cy="5068887"/>
          </a:xfrm>
        </p:spPr>
        <p:txBody>
          <a:bodyPr/>
          <a:lstStyle/>
          <a:p>
            <a:pPr marL="0" indent="0" algn="r" eaLnBrk="1" hangingPunct="1">
              <a:lnSpc>
                <a:spcPct val="40000"/>
              </a:lnSpc>
              <a:buNone/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ตัวอย่าง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1.10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จากตะกร้าใบหนึ่งซึ่งบรรจุลูกบอลสีขาว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ลูก และสีดำ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ลูก ถ้าสุ่มหยิบลูกบอลมา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ลูก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หาความน่าจะเป็นที่จะหยิบได้ลูกบอลสีขาวทั้ง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ลูก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…...............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………………………………………</a:t>
            </a:r>
            <a:r>
              <a:rPr lang="en-US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…....</a:t>
            </a:r>
            <a:endParaRPr 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9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8077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เบื้องต้นของความน่าจะเป็น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1)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สำหรับ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แซมเปิลสเปซ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ใด ๆ</a:t>
            </a: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2)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  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  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                                  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เป็นเหตุการณ์	     ใด ๆ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b="1" cap="small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			     </a:t>
            </a:r>
            <a:r>
              <a:rPr lang="th-TH" sz="2400" cap="small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 </a:t>
            </a:r>
            <a:r>
              <a:rPr lang="en-US" sz="2400" cap="small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th-TH" sz="2400" cap="small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</a:t>
            </a:r>
            <a:r>
              <a:rPr lang="en-US" sz="2400" cap="small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  <a:r>
              <a:rPr lang="th-TH" sz="2400" cap="small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cap="small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cap="small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เป็นเหตุการณ์</a:t>
            </a:r>
            <a:r>
              <a:rPr lang="th-TH" sz="2400" cap="small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ที่ไม่เกิดร่วมกัน</a:t>
            </a:r>
          </a:p>
          <a:p>
            <a:pPr marL="0" indent="0">
              <a:buNone/>
            </a:pPr>
            <a:r>
              <a:rPr lang="th-TH" sz="2400" cap="small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th-TH" sz="2400" cap="small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ดังนั้น  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43200" y="609600"/>
            <a:ext cx="46482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คุณสมบัติเบื้องต้นของความน่าจะ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81200" y="2128838"/>
            <a:ext cx="3914775" cy="3805237"/>
            <a:chOff x="1981200" y="2128838"/>
            <a:chExt cx="3914775" cy="3805237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1740272"/>
                </p:ext>
              </p:extLst>
            </p:nvPr>
          </p:nvGraphicFramePr>
          <p:xfrm>
            <a:off x="2032000" y="2128838"/>
            <a:ext cx="1190625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2" name="Equation" r:id="rId4" imgW="812520" imgH="253800" progId="Equation.DSMT4">
                    <p:embed/>
                  </p:oleObj>
                </mc:Choice>
                <mc:Fallback>
                  <p:oleObj name="Equation" r:id="rId4" imgW="81252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032000" y="2128838"/>
                          <a:ext cx="1190625" cy="373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8659318"/>
                </p:ext>
              </p:extLst>
            </p:nvPr>
          </p:nvGraphicFramePr>
          <p:xfrm>
            <a:off x="2060575" y="2957513"/>
            <a:ext cx="1914525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3" name="Equation" r:id="rId6" imgW="1307880" imgH="279360" progId="Equation.DSMT4">
                    <p:embed/>
                  </p:oleObj>
                </mc:Choice>
                <mc:Fallback>
                  <p:oleObj name="Equation" r:id="rId6" imgW="130788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060575" y="2957513"/>
                          <a:ext cx="1914525" cy="4111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1288689"/>
                </p:ext>
              </p:extLst>
            </p:nvPr>
          </p:nvGraphicFramePr>
          <p:xfrm>
            <a:off x="2028825" y="3402013"/>
            <a:ext cx="3214688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4" name="Equation" r:id="rId8" imgW="2197080" imgH="279360" progId="Equation.DSMT4">
                    <p:embed/>
                  </p:oleObj>
                </mc:Choice>
                <mc:Fallback>
                  <p:oleObj name="Equation" r:id="rId8" imgW="219708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028825" y="3402013"/>
                          <a:ext cx="3214688" cy="4111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6125961"/>
                </p:ext>
              </p:extLst>
            </p:nvPr>
          </p:nvGraphicFramePr>
          <p:xfrm>
            <a:off x="2036763" y="3851275"/>
            <a:ext cx="3195637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5" name="Equation" r:id="rId10" imgW="2184120" imgH="279360" progId="Equation.DSMT4">
                    <p:embed/>
                  </p:oleObj>
                </mc:Choice>
                <mc:Fallback>
                  <p:oleObj name="Equation" r:id="rId10" imgW="2184120" imgH="2793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6763" y="3851275"/>
                          <a:ext cx="3195637" cy="411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1699433"/>
                </p:ext>
              </p:extLst>
            </p:nvPr>
          </p:nvGraphicFramePr>
          <p:xfrm>
            <a:off x="1990725" y="4324350"/>
            <a:ext cx="390525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6" name="Equation" r:id="rId12" imgW="2666880" imgH="241200" progId="Equation.DSMT4">
                    <p:embed/>
                  </p:oleObj>
                </mc:Choice>
                <mc:Fallback>
                  <p:oleObj name="Equation" r:id="rId12" imgW="266688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990725" y="4324350"/>
                          <a:ext cx="3905250" cy="355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9012840"/>
                </p:ext>
              </p:extLst>
            </p:nvPr>
          </p:nvGraphicFramePr>
          <p:xfrm>
            <a:off x="1981200" y="5130800"/>
            <a:ext cx="2698750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7" name="Equation" r:id="rId14" imgW="1841400" imgH="241200" progId="Equation.DSMT4">
                    <p:embed/>
                  </p:oleObj>
                </mc:Choice>
                <mc:Fallback>
                  <p:oleObj name="Equation" r:id="rId14" imgW="1841400" imgH="2412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5130800"/>
                          <a:ext cx="2698750" cy="354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6235627"/>
                </p:ext>
              </p:extLst>
            </p:nvPr>
          </p:nvGraphicFramePr>
          <p:xfrm>
            <a:off x="2584450" y="5581650"/>
            <a:ext cx="12795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8" name="Equation" r:id="rId16" imgW="876240" imgH="241200" progId="Equation.DSMT4">
                    <p:embed/>
                  </p:oleObj>
                </mc:Choice>
                <mc:Fallback>
                  <p:oleObj name="Equation" r:id="rId16" imgW="87624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584450" y="5581650"/>
                          <a:ext cx="1279525" cy="3524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6589963"/>
                </p:ext>
              </p:extLst>
            </p:nvPr>
          </p:nvGraphicFramePr>
          <p:xfrm>
            <a:off x="2058988" y="2576513"/>
            <a:ext cx="1058862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9" name="Equation" r:id="rId18" imgW="723600" imgH="241200" progId="Equation.DSMT4">
                    <p:embed/>
                  </p:oleObj>
                </mc:Choice>
                <mc:Fallback>
                  <p:oleObj name="Equation" r:id="rId18" imgW="723600" imgH="241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8988" y="2576513"/>
                          <a:ext cx="1058862" cy="352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835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68735"/>
            <a:ext cx="7696200" cy="5068887"/>
          </a:xfrm>
        </p:spPr>
        <p:txBody>
          <a:bodyPr/>
          <a:lstStyle/>
          <a:p>
            <a:pPr marL="0" indent="0" algn="r" eaLnBrk="1" hangingPunct="1">
              <a:lnSpc>
                <a:spcPct val="40000"/>
              </a:lnSpc>
              <a:buNone/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ตัวอย่าง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1.11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ถ้า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เป็นเหตุการณ์ที่ไม่เกิดร่วมกัน กำหนดให้   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            และ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จงหา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 	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		    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4) 			   5) 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……………………………………………………………………………………………………………………….........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63938" y="564700"/>
            <a:ext cx="2514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551113"/>
              </p:ext>
            </p:extLst>
          </p:nvPr>
        </p:nvGraphicFramePr>
        <p:xfrm>
          <a:off x="2878775" y="2245425"/>
          <a:ext cx="12636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3" name="Equation" r:id="rId4" imgW="863280" imgH="241200" progId="Equation.DSMT4">
                  <p:embed/>
                </p:oleObj>
              </mc:Choice>
              <mc:Fallback>
                <p:oleObj name="Equation" r:id="rId4" imgW="86328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775" y="2245425"/>
                        <a:ext cx="126365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403230"/>
              </p:ext>
            </p:extLst>
          </p:nvPr>
        </p:nvGraphicFramePr>
        <p:xfrm>
          <a:off x="4813475" y="2233550"/>
          <a:ext cx="124301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4" name="Equation" r:id="rId6" imgW="850680" imgH="241200" progId="Equation.DSMT4">
                  <p:embed/>
                </p:oleObj>
              </mc:Choice>
              <mc:Fallback>
                <p:oleObj name="Equation" r:id="rId6" imgW="85068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475" y="2233550"/>
                        <a:ext cx="1243013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007208"/>
              </p:ext>
            </p:extLst>
          </p:nvPr>
        </p:nvGraphicFramePr>
        <p:xfrm>
          <a:off x="1686300" y="2678875"/>
          <a:ext cx="10207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5" name="Equation" r:id="rId8" imgW="698400" imgH="228600" progId="Equation.DSMT4">
                  <p:embed/>
                </p:oleObj>
              </mc:Choice>
              <mc:Fallback>
                <p:oleObj name="Equation" r:id="rId8" imgW="6984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6300" y="2678875"/>
                        <a:ext cx="1020762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212134"/>
              </p:ext>
            </p:extLst>
          </p:nvPr>
        </p:nvGraphicFramePr>
        <p:xfrm>
          <a:off x="4007925" y="2638300"/>
          <a:ext cx="63023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6" name="Equation" r:id="rId10" imgW="431640" imgH="279360" progId="Equation.DSMT4">
                  <p:embed/>
                </p:oleObj>
              </mc:Choice>
              <mc:Fallback>
                <p:oleObj name="Equation" r:id="rId10" imgW="43164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925" y="2638300"/>
                        <a:ext cx="630238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258754"/>
              </p:ext>
            </p:extLst>
          </p:nvPr>
        </p:nvGraphicFramePr>
        <p:xfrm>
          <a:off x="6031038" y="2655125"/>
          <a:ext cx="10779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7" name="Equation" r:id="rId12" imgW="736560" imgH="279360" progId="Equation.DSMT4">
                  <p:embed/>
                </p:oleObj>
              </mc:Choice>
              <mc:Fallback>
                <p:oleObj name="Equation" r:id="rId12" imgW="73656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038" y="2655125"/>
                        <a:ext cx="1077912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768540"/>
              </p:ext>
            </p:extLst>
          </p:nvPr>
        </p:nvGraphicFramePr>
        <p:xfrm>
          <a:off x="1683125" y="3072097"/>
          <a:ext cx="10779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8" name="Equation" r:id="rId14" imgW="736560" imgH="279360" progId="Equation.DSMT4">
                  <p:embed/>
                </p:oleObj>
              </mc:Choice>
              <mc:Fallback>
                <p:oleObj name="Equation" r:id="rId14" imgW="7365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3125" y="3072097"/>
                        <a:ext cx="1077912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823662"/>
              </p:ext>
            </p:extLst>
          </p:nvPr>
        </p:nvGraphicFramePr>
        <p:xfrm>
          <a:off x="3978275" y="3073400"/>
          <a:ext cx="11334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9" name="Equation" r:id="rId16" imgW="774360" imgH="279360" progId="Equation.DSMT4">
                  <p:embed/>
                </p:oleObj>
              </mc:Choice>
              <mc:Fallback>
                <p:oleObj name="Equation" r:id="rId16" imgW="774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75" y="3073400"/>
                        <a:ext cx="11334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787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697674"/>
            <a:ext cx="7696200" cy="4953000"/>
          </a:xfrm>
        </p:spPr>
        <p:txBody>
          <a:bodyPr/>
          <a:lstStyle/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ความน่าจะเป็นที่นักเรียนคนหนึ่งจะสอบคณิตศาสตร์ผ่านเท่ากับ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และ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ความน่าจะเป็นที่เขาสอบภาษาอังกฤษผ่านเท่ากับ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ถ้า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ความน่าจะเป็นที่เขาสอบผ่านทั้ง 2 วิชาเท่ากับ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หาความน่าจะเป็นที่นักเรียนคนหนึ่งจะ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1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 สอบผ่านอย่างน้อย 1 วิชา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2.  สอบไม่ผ่านทั้ง 2 วิชา 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……………………………………………………………………………………………………………………….........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2" name="Rectangle 4"/>
          <p:cNvSpPr/>
          <p:nvPr/>
        </p:nvSpPr>
        <p:spPr>
          <a:xfrm>
            <a:off x="3563938" y="564700"/>
            <a:ext cx="2514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</a:t>
            </a:r>
          </a:p>
        </p:txBody>
      </p:sp>
      <p:pic>
        <p:nvPicPr>
          <p:cNvPr id="13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012563"/>
              </p:ext>
            </p:extLst>
          </p:nvPr>
        </p:nvGraphicFramePr>
        <p:xfrm>
          <a:off x="7219950" y="1739900"/>
          <a:ext cx="3206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4" imgW="241200" imgH="304560" progId="Equation.DSMT4">
                  <p:embed/>
                </p:oleObj>
              </mc:Choice>
              <mc:Fallback>
                <p:oleObj name="Equation" r:id="rId4" imgW="2412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950" y="1739900"/>
                        <a:ext cx="32067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717155"/>
              </p:ext>
            </p:extLst>
          </p:nvPr>
        </p:nvGraphicFramePr>
        <p:xfrm>
          <a:off x="4708525" y="2143125"/>
          <a:ext cx="3206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6" imgW="241200" imgH="317160" progId="Equation.DSMT4">
                  <p:embed/>
                </p:oleObj>
              </mc:Choice>
              <mc:Fallback>
                <p:oleObj name="Equation" r:id="rId6" imgW="2412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525" y="2143125"/>
                        <a:ext cx="3206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362169"/>
              </p:ext>
            </p:extLst>
          </p:nvPr>
        </p:nvGraphicFramePr>
        <p:xfrm>
          <a:off x="1658938" y="2473325"/>
          <a:ext cx="3206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8" imgW="241200" imgH="317160" progId="Equation.DSMT4">
                  <p:embed/>
                </p:oleObj>
              </mc:Choice>
              <mc:Fallback>
                <p:oleObj name="Equation" r:id="rId8" imgW="2412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2473325"/>
                        <a:ext cx="3206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4365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066800"/>
            <a:ext cx="7696200" cy="5068887"/>
          </a:xfrm>
        </p:spPr>
        <p:txBody>
          <a:bodyPr/>
          <a:lstStyle/>
          <a:p>
            <a:pPr marL="0" indent="0" algn="r" eaLnBrk="1" hangingPunct="1">
              <a:lnSpc>
                <a:spcPct val="40000"/>
              </a:lnSpc>
              <a:buNone/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 marL="0" indent="0" algn="ctr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แบบฝึกหัดที่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จงเขียนแซมเปิลสเปซในการทอดลูกเต๋า 1 ลูกพร้อมกับการโยนเหรียญ 1 เหรียญ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จงหาจำนวนสมาชิกแซมเปิลสเปซของการทดลองต่อไปนี้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2.1 โยนเหรียญ 1 เหรียญ 10 ครั้ง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2.2 โยนลูกเต๋า 1 ลูก 5 ครั้ง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2.3 โยนเหรียญ 1 เหรียญ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k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สมมติว่า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และ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B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เป็น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เหตุการณ์ไม่เกิดร่วมกัน โดยที่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และ    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แล้ว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จงหาความน่าจะเป็นของ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หรือ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ในห้องเรียนหนึ่ง มีชาย 5 คน และหญิง 7 คน เลือกคน 3 คน จากห้องนี้โดยการสุ่ม จง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หา    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น่าจะเป็นที่จะได้ชายทั้งสาม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094030"/>
              </p:ext>
            </p:extLst>
          </p:nvPr>
        </p:nvGraphicFramePr>
        <p:xfrm>
          <a:off x="5519738" y="4079050"/>
          <a:ext cx="124618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3" name="Equation" r:id="rId4" imgW="850680" imgH="241200" progId="Equation.DSMT4">
                  <p:embed/>
                </p:oleObj>
              </mc:Choice>
              <mc:Fallback>
                <p:oleObj name="Equation" r:id="rId4" imgW="850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19738" y="4079050"/>
                        <a:ext cx="1246187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101192"/>
              </p:ext>
            </p:extLst>
          </p:nvPr>
        </p:nvGraphicFramePr>
        <p:xfrm>
          <a:off x="7250113" y="4077826"/>
          <a:ext cx="12255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4" name="Equation" r:id="rId6" imgW="838080" imgH="241200" progId="Equation.DSMT4">
                  <p:embed/>
                </p:oleObj>
              </mc:Choice>
              <mc:Fallback>
                <p:oleObj name="Equation" r:id="rId6" imgW="83808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0113" y="4077826"/>
                        <a:ext cx="122555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52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>
              <a:buNone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กำหนดให้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และ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B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เป็น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เหตุการณ์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ใด ๆ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	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แล้ว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จงหา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5.1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5.2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5.3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5.4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ประชากรในประเทศหนึ่งมีกลุ่มเลือดแบ่งได้ดังนี้ มีกลุ่มเลือด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18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%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มีกลุ่มเลือด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  22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%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กลุ่มเลือด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AB  5%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มีกลุ่มเลือด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  55%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ถ้าคนไข้คนหนึ่งกำลังได้รับการตรวจเลือด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หาความน่าจะเป็นที่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6.1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เขามีเลือดกลุ่ม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6.2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เขามีเลือดกลุ่มที่ไม่ใช่กลุ่ม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AB</a:t>
            </a: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013388"/>
              </p:ext>
            </p:extLst>
          </p:nvPr>
        </p:nvGraphicFramePr>
        <p:xfrm>
          <a:off x="4743513" y="1574701"/>
          <a:ext cx="370046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7" name="Equation" r:id="rId4" imgW="2781000" imgH="469800" progId="Equation.DSMT4">
                  <p:embed/>
                </p:oleObj>
              </mc:Choice>
              <mc:Fallback>
                <p:oleObj name="Equation" r:id="rId4" imgW="27810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3513" y="1574701"/>
                        <a:ext cx="3700462" cy="62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103438" y="2572839"/>
            <a:ext cx="1135062" cy="1689100"/>
            <a:chOff x="1652188" y="2572839"/>
            <a:chExt cx="1135062" cy="168910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5096925"/>
                </p:ext>
              </p:extLst>
            </p:nvPr>
          </p:nvGraphicFramePr>
          <p:xfrm>
            <a:off x="1680763" y="2572839"/>
            <a:ext cx="1020762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08" name="Equation" r:id="rId6" imgW="698400" imgH="228600" progId="Equation.DSMT4">
                    <p:embed/>
                  </p:oleObj>
                </mc:Choice>
                <mc:Fallback>
                  <p:oleObj name="Equation" r:id="rId6" imgW="6984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680763" y="2572839"/>
                          <a:ext cx="1020762" cy="3349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8820665"/>
                </p:ext>
              </p:extLst>
            </p:nvPr>
          </p:nvGraphicFramePr>
          <p:xfrm>
            <a:off x="1695050" y="2979239"/>
            <a:ext cx="649288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09" name="Equation" r:id="rId8" imgW="444240" imgH="279360" progId="Equation.DSMT4">
                    <p:embed/>
                  </p:oleObj>
                </mc:Choice>
                <mc:Fallback>
                  <p:oleObj name="Equation" r:id="rId8" imgW="444240" imgH="27936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5050" y="2979239"/>
                          <a:ext cx="649288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8407670"/>
                </p:ext>
              </p:extLst>
            </p:nvPr>
          </p:nvGraphicFramePr>
          <p:xfrm>
            <a:off x="1669650" y="3406277"/>
            <a:ext cx="10795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0" name="Equation" r:id="rId10" imgW="736560" imgH="279360" progId="Equation.DSMT4">
                    <p:embed/>
                  </p:oleObj>
                </mc:Choice>
                <mc:Fallback>
                  <p:oleObj name="Equation" r:id="rId10" imgW="736560" imgH="27936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9650" y="3406277"/>
                          <a:ext cx="1079500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5377643"/>
                </p:ext>
              </p:extLst>
            </p:nvPr>
          </p:nvGraphicFramePr>
          <p:xfrm>
            <a:off x="1652188" y="3852364"/>
            <a:ext cx="1135062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1" name="Equation" r:id="rId12" imgW="774360" imgH="279360" progId="Equation.DSMT4">
                    <p:embed/>
                  </p:oleObj>
                </mc:Choice>
                <mc:Fallback>
                  <p:oleObj name="Equation" r:id="rId12" imgW="774360" imgH="27936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2188" y="3852364"/>
                          <a:ext cx="1135062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52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80010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dirty="0">
              <a:latin typeface="Angsana New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แซมเปิลสเปซ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Sample space)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เซตซึ่งสมาชิกในเซตเป็นผลการทดลองเชิงสุ่มที่ที่เป็นไปได้ทั้งหมด เขียนแทนด้วย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เรียกสมาชิกของแซมเปิลสเปซว่า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แซมเปิลพ้อยท์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Sample point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และจำนวนสมาชิกของแซม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เปิลสเปซ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เขียน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แทนด้วย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เหตุการณ์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Event)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เซตย่อย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Subset)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ของแซมเปิลสเปซ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โดย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เรียกเซตย่อยที่มีสมาชิกเพียงตัวเดียวว่า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เหตุการณ์เดี่ยว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Simple event)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และเรียกเซตย่อยที่มีสมาชิกหลายตัวว่า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เหตุการณ์ประกอบ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Compound event) 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เนื่องจากเหตุการณ์แทนได้ด้วยเซต  ดังนั้น การดำเนินการระหว่างเซต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Operation on set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ยูเนียน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Union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อินเตอร์เซคชัน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Intersection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ผลต่าง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Difference)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คอม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พลี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เมนต์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Complement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จึงทำให้เกิดเหตุการณ์ใหม่ขึ้น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วัตถุ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827278"/>
              </p:ext>
            </p:extLst>
          </p:nvPr>
        </p:nvGraphicFramePr>
        <p:xfrm>
          <a:off x="3170010" y="2900498"/>
          <a:ext cx="411163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Equation" r:id="rId4" imgW="279360" imgH="177480" progId="Equation.DSMT4">
                  <p:embed/>
                </p:oleObj>
              </mc:Choice>
              <mc:Fallback>
                <p:oleObj name="Equation" r:id="rId4" imgW="2793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010" y="2900498"/>
                        <a:ext cx="411163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9248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 eaLnBrk="1" hangingPunct="1">
              <a:buNone/>
              <a:defRPr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ให้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เหตุการณ์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ใด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ๆ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จากการทดลองที่มีแซมเปิลสเปซ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A union B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เขียนแทนด้วย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คือ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เหตุการณ์ที่ประกอบด้วยผลการทดลองที่อยู่ใน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2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A intersect B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เขียนแทนด้วย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คือ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เหตุการณ์ที่ประกอบด้วยผลการทดลองที่อยู่ใน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3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Difference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เขียนแทนด้วย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คือ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เหตุการณ์ที่ประกอบด้วยผลการทดลองที่อยู่ใน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แต่ไม่อยู่ใน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4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Complement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เขียนแทนด้วย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หรือ    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เหตุการณ์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ที่ประกอบด้วย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ผลการทดลองที่ไม่อยู่ใน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แต่อยู่ใน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U</a:t>
            </a:r>
          </a:p>
          <a:p>
            <a:pPr marL="0" indent="0" eaLnBrk="1" hangingPunct="1">
              <a:buFontTx/>
              <a:buNone/>
              <a:defRPr/>
            </a:pPr>
            <a:endParaRPr lang="th-TH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692772"/>
              </p:ext>
            </p:extLst>
          </p:nvPr>
        </p:nvGraphicFramePr>
        <p:xfrm>
          <a:off x="4169138" y="2198189"/>
          <a:ext cx="633413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" name="Equation" r:id="rId4" imgW="431640" imgH="152280" progId="Equation.DSMT4">
                  <p:embed/>
                </p:oleObj>
              </mc:Choice>
              <mc:Fallback>
                <p:oleObj name="Equation" r:id="rId4" imgW="4316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69138" y="2198189"/>
                        <a:ext cx="633413" cy="223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434303"/>
              </p:ext>
            </p:extLst>
          </p:nvPr>
        </p:nvGraphicFramePr>
        <p:xfrm>
          <a:off x="4446951" y="3007814"/>
          <a:ext cx="633412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" name="Equation" r:id="rId6" imgW="431640" imgH="152280" progId="Equation.DSMT4">
                  <p:embed/>
                </p:oleObj>
              </mc:Choice>
              <mc:Fallback>
                <p:oleObj name="Equation" r:id="rId6" imgW="431640" imgH="152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951" y="3007814"/>
                        <a:ext cx="633412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003021"/>
              </p:ext>
            </p:extLst>
          </p:nvPr>
        </p:nvGraphicFramePr>
        <p:xfrm>
          <a:off x="4768850" y="3806327"/>
          <a:ext cx="577850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" name="Equation" r:id="rId8" imgW="393480" imgH="152280" progId="Equation.DSMT4">
                  <p:embed/>
                </p:oleObj>
              </mc:Choice>
              <mc:Fallback>
                <p:oleObj name="Equation" r:id="rId8" imgW="393480" imgH="152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850" y="3806327"/>
                        <a:ext cx="577850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287585"/>
              </p:ext>
            </p:extLst>
          </p:nvPr>
        </p:nvGraphicFramePr>
        <p:xfrm>
          <a:off x="5065668" y="4528982"/>
          <a:ext cx="2603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1" name="Equation" r:id="rId10" imgW="177480" imgH="203040" progId="Equation.DSMT4">
                  <p:embed/>
                </p:oleObj>
              </mc:Choice>
              <mc:Fallback>
                <p:oleObj name="Equation" r:id="rId10" imgW="1774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668" y="4528982"/>
                        <a:ext cx="26035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387078"/>
              </p:ext>
            </p:extLst>
          </p:nvPr>
        </p:nvGraphicFramePr>
        <p:xfrm>
          <a:off x="5891213" y="4467756"/>
          <a:ext cx="2984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2" name="Equation" r:id="rId12" imgW="203040" imgH="241200" progId="Equation.DSMT4">
                  <p:embed/>
                </p:oleObj>
              </mc:Choice>
              <mc:Fallback>
                <p:oleObj name="Equation" r:id="rId12" imgW="20304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213" y="4467756"/>
                        <a:ext cx="29845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4799012"/>
          </a:xfrm>
        </p:spPr>
        <p:txBody>
          <a:bodyPr/>
          <a:lstStyle/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กำหนดให้</a:t>
            </a:r>
          </a:p>
          <a:p>
            <a:pPr marL="0" indent="0">
              <a:buNone/>
            </a:pP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จงหา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				5.</a:t>
            </a:r>
            <a:b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2.				6.</a:t>
            </a:r>
            <a:b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3.				7.</a:t>
            </a:r>
            <a:b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4.				8.     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467535"/>
              </p:ext>
            </p:extLst>
          </p:nvPr>
        </p:nvGraphicFramePr>
        <p:xfrm>
          <a:off x="2922771" y="1422154"/>
          <a:ext cx="3397324" cy="539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1" name="Equation" r:id="rId4" imgW="1917360" imgH="304560" progId="Equation.DSMT4">
                  <p:embed/>
                </p:oleObj>
              </mc:Choice>
              <mc:Fallback>
                <p:oleObj name="Equation" r:id="rId4" imgW="1917360" imgH="304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771" y="1422154"/>
                        <a:ext cx="3397324" cy="5399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02257"/>
              </p:ext>
            </p:extLst>
          </p:nvPr>
        </p:nvGraphicFramePr>
        <p:xfrm>
          <a:off x="2903961" y="1999689"/>
          <a:ext cx="2379252" cy="539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2" name="Equation" r:id="rId6" imgW="1346040" imgH="304560" progId="Equation.DSMT4">
                  <p:embed/>
                </p:oleObj>
              </mc:Choice>
              <mc:Fallback>
                <p:oleObj name="Equation" r:id="rId6" imgW="1346040" imgH="304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961" y="1999689"/>
                        <a:ext cx="2379252" cy="5399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522163"/>
              </p:ext>
            </p:extLst>
          </p:nvPr>
        </p:nvGraphicFramePr>
        <p:xfrm>
          <a:off x="2931586" y="2633039"/>
          <a:ext cx="2362378" cy="539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3" name="Equation" r:id="rId8" imgW="1333440" imgH="304560" progId="Equation.DSMT4">
                  <p:embed/>
                </p:oleObj>
              </mc:Choice>
              <mc:Fallback>
                <p:oleObj name="Equation" r:id="rId8" imgW="1333440" imgH="304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1586" y="2633039"/>
                        <a:ext cx="2362378" cy="5399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15" name="วัตถุ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629774"/>
              </p:ext>
            </p:extLst>
          </p:nvPr>
        </p:nvGraphicFramePr>
        <p:xfrm>
          <a:off x="2901710" y="3276289"/>
          <a:ext cx="1378054" cy="539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4" name="Equation" r:id="rId10" imgW="774360" imgH="304560" progId="Equation.DSMT4">
                  <p:embed/>
                </p:oleObj>
              </mc:Choice>
              <mc:Fallback>
                <p:oleObj name="Equation" r:id="rId10" imgW="774360" imgH="304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710" y="3276289"/>
                        <a:ext cx="1378054" cy="5399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34" name="วัตถุ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973416"/>
              </p:ext>
            </p:extLst>
          </p:nvPr>
        </p:nvGraphicFramePr>
        <p:xfrm>
          <a:off x="1593336" y="3774636"/>
          <a:ext cx="636847" cy="223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5" name="Equation" r:id="rId12" imgW="431640" imgH="152280" progId="Equation.DSMT4">
                  <p:embed/>
                </p:oleObj>
              </mc:Choice>
              <mc:Fallback>
                <p:oleObj name="Equation" r:id="rId12" imgW="431640" imgH="1522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336" y="3774636"/>
                        <a:ext cx="636847" cy="223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วัตถุ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468345"/>
              </p:ext>
            </p:extLst>
          </p:nvPr>
        </p:nvGraphicFramePr>
        <p:xfrm>
          <a:off x="1605150" y="4143500"/>
          <a:ext cx="63658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6" name="Equation" r:id="rId14" imgW="431640" imgH="152280" progId="Equation.DSMT4">
                  <p:embed/>
                </p:oleObj>
              </mc:Choice>
              <mc:Fallback>
                <p:oleObj name="Equation" r:id="rId14" imgW="431640" imgH="152280" progId="Equation.DSMT4">
                  <p:embed/>
                  <p:pic>
                    <p:nvPicPr>
                      <p:cNvPr id="0" name="วัตถุ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5150" y="4143500"/>
                        <a:ext cx="63658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วัตถุ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397225"/>
              </p:ext>
            </p:extLst>
          </p:nvPr>
        </p:nvGraphicFramePr>
        <p:xfrm>
          <a:off x="1605150" y="4519550"/>
          <a:ext cx="63658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7" name="Equation" r:id="rId16" imgW="431640" imgH="152280" progId="Equation.DSMT4">
                  <p:embed/>
                </p:oleObj>
              </mc:Choice>
              <mc:Fallback>
                <p:oleObj name="Equation" r:id="rId16" imgW="431640" imgH="152280" progId="Equation.DSMT4">
                  <p:embed/>
                  <p:pic>
                    <p:nvPicPr>
                      <p:cNvPr id="0" name="วัตถุ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5150" y="4519550"/>
                        <a:ext cx="63658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วัตถุ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365868"/>
              </p:ext>
            </p:extLst>
          </p:nvPr>
        </p:nvGraphicFramePr>
        <p:xfrm>
          <a:off x="1605725" y="4876800"/>
          <a:ext cx="581025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8" name="Equation" r:id="rId18" imgW="393480" imgH="152280" progId="Equation.DSMT4">
                  <p:embed/>
                </p:oleObj>
              </mc:Choice>
              <mc:Fallback>
                <p:oleObj name="Equation" r:id="rId18" imgW="393480" imgH="152280" progId="Equation.DSMT4">
                  <p:embed/>
                  <p:pic>
                    <p:nvPicPr>
                      <p:cNvPr id="0" name="วัตถุ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5725" y="4876800"/>
                        <a:ext cx="581025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วัตถุ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0394"/>
              </p:ext>
            </p:extLst>
          </p:nvPr>
        </p:nvGraphicFramePr>
        <p:xfrm>
          <a:off x="4754563" y="3714113"/>
          <a:ext cx="7302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9" name="Equation" r:id="rId20" imgW="495000" imgH="203040" progId="Equation.DSMT4">
                  <p:embed/>
                </p:oleObj>
              </mc:Choice>
              <mc:Fallback>
                <p:oleObj name="Equation" r:id="rId20" imgW="495000" imgH="203040" progId="Equation.DSMT4">
                  <p:embed/>
                  <p:pic>
                    <p:nvPicPr>
                      <p:cNvPr id="0" name="วัตถุ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3714113"/>
                        <a:ext cx="730250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วัตถุ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67925"/>
              </p:ext>
            </p:extLst>
          </p:nvPr>
        </p:nvGraphicFramePr>
        <p:xfrm>
          <a:off x="4735388" y="4071363"/>
          <a:ext cx="71120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0" name="Equation" r:id="rId22" imgW="482400" imgH="203040" progId="Equation.DSMT4">
                  <p:embed/>
                </p:oleObj>
              </mc:Choice>
              <mc:Fallback>
                <p:oleObj name="Equation" r:id="rId22" imgW="482400" imgH="203040" progId="Equation.DSMT4">
                  <p:embed/>
                  <p:pic>
                    <p:nvPicPr>
                      <p:cNvPr id="0" name="วัตถุ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388" y="4071363"/>
                        <a:ext cx="711200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วัตถุ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514412"/>
              </p:ext>
            </p:extLst>
          </p:nvPr>
        </p:nvGraphicFramePr>
        <p:xfrm>
          <a:off x="4752850" y="4440488"/>
          <a:ext cx="674688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1" name="Equation" r:id="rId24" imgW="457200" imgH="203040" progId="Equation.DSMT4">
                  <p:embed/>
                </p:oleObj>
              </mc:Choice>
              <mc:Fallback>
                <p:oleObj name="Equation" r:id="rId24" imgW="457200" imgH="203040" progId="Equation.DSMT4">
                  <p:embed/>
                  <p:pic>
                    <p:nvPicPr>
                      <p:cNvPr id="0" name="วัตถุ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850" y="4440488"/>
                        <a:ext cx="674688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วัตถุ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563912"/>
              </p:ext>
            </p:extLst>
          </p:nvPr>
        </p:nvGraphicFramePr>
        <p:xfrm>
          <a:off x="4740463" y="4809613"/>
          <a:ext cx="7683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2" name="Equation" r:id="rId26" imgW="520560" imgH="203040" progId="Equation.DSMT4">
                  <p:embed/>
                </p:oleObj>
              </mc:Choice>
              <mc:Fallback>
                <p:oleObj name="Equation" r:id="rId26" imgW="520560" imgH="203040" progId="Equation.DSMT4">
                  <p:embed/>
                  <p:pic>
                    <p:nvPicPr>
                      <p:cNvPr id="0" name="วัตถุ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463" y="4809613"/>
                        <a:ext cx="768350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23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 eaLnBrk="1" hangingPunct="1">
              <a:buNone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ในการทอดลูกเต๋า 2 ลูก 1 ครั้ง จงเขียนเหตุการณ์ต่อไปนี้</a:t>
            </a:r>
          </a:p>
          <a:p>
            <a:pPr marL="0" indent="0" eaLnBrk="1" hangingPunct="1"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1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ผลบวกของแต้มเป็น 6 </a:t>
            </a: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แต้มที่ขึ้นเป็นจำนวนคี่ทั้ง 2 ลูก </a:t>
            </a:r>
          </a:p>
          <a:p>
            <a:pPr marL="0" indent="0" eaLnBrk="1" hangingPunct="1"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2. ผลบวกของแต้มเป็น 6 </a:t>
            </a: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แต้มที่ขึ้นเป็นจำนวนคู่ทั้ง 2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ลูก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การทอด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ลูกเต๋า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ลูก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ครั้ง  จะได้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แซม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เปิลสเปซ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คือ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S = { (1,1), (1,2), (1,3), (1,4), (1,5), (1,6), (2,1), (2,2), (2,3), (2,4), (2,5 ), (2,6), (3,1), (3,2), (3,3), (3,4), (3,5), (3,6), (4,1), (4,2), (4,3), (4,4), (4,5), (4,6), 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5,1), (5,2), (5,3), (5,4), (5,5), (5,6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),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6,1), (6,2), (6,3), (6,4), (6,5), (6,6) }</a:t>
            </a:r>
          </a:p>
          <a:p>
            <a:pPr marL="0" indent="0" eaLnBrk="1" hangingPunct="1">
              <a:buNone/>
              <a:defRPr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ให้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เป็นเหตุการณ์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ที่ผลบวก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ของแต้มเป็น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 </a:t>
            </a:r>
          </a:p>
          <a:p>
            <a:pPr marL="0" indent="0" eaLnBrk="1" hangingPunct="1"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………………………………………………………………....………………………………………………...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None/>
              <a:defRPr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ให้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เป็นเหตุการณ์ที่แต้มที่ขึ้นเป็นจำนวนคี่ทั้ง 2 ลูก 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B = ………………………………………………………………....………………………………………..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th-TH" sz="1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th-TH" sz="1600" b="1" dirty="0">
              <a:latin typeface="TH SarabunPSK" pitchFamily="34" charset="-34"/>
            </a:endParaRPr>
          </a:p>
          <a:p>
            <a:pPr marL="0" indent="0" eaLnBrk="1" hangingPunct="1">
              <a:buNone/>
              <a:defRPr/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ให้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เหตุการณ์ที่แต้ม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ที่ขึ้นเป็นจำนวนคู่ทั้ง 2 ลูก</a:t>
            </a:r>
          </a:p>
          <a:p>
            <a:pPr marL="0" indent="0" eaLnBrk="1" hangingPunct="1"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………………………………………………………………....…………………………………………………….</a:t>
            </a:r>
            <a:endParaRPr lang="th-TH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จะได้ว่า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 ผลบวก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ของแต้มเป็น 6 และแต้มที่ขึ้นเป็นจำนวนคี่ทั้ง 2 ลูก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= …………………………………………………………………………………………………………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           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 ผลบวกของแต้มเป็น 6 หรือแต้มที่ขึ้นเป็นจำนวนคู่ทั้ง 2 ลูก</a:t>
            </a:r>
            <a:b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= ………………………………………………………………………………………………………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59405"/>
              </p:ext>
            </p:extLst>
          </p:nvPr>
        </p:nvGraphicFramePr>
        <p:xfrm>
          <a:off x="1416500" y="3657600"/>
          <a:ext cx="649288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3" name="Equation" r:id="rId4" imgW="444240" imgH="152280" progId="Equation.DSMT4">
                  <p:embed/>
                </p:oleObj>
              </mc:Choice>
              <mc:Fallback>
                <p:oleObj name="Equation" r:id="rId4" imgW="444240" imgH="152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500" y="3657600"/>
                        <a:ext cx="649288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606488"/>
              </p:ext>
            </p:extLst>
          </p:nvPr>
        </p:nvGraphicFramePr>
        <p:xfrm>
          <a:off x="1423163" y="2779614"/>
          <a:ext cx="633412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4" name="Equation" r:id="rId6" imgW="431640" imgH="152280" progId="Equation.DSMT4">
                  <p:embed/>
                </p:oleObj>
              </mc:Choice>
              <mc:Fallback>
                <p:oleObj name="Equation" r:id="rId6" imgW="431640" imgH="152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163" y="2779614"/>
                        <a:ext cx="633412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960847"/>
              </p:ext>
            </p:extLst>
          </p:nvPr>
        </p:nvGraphicFramePr>
        <p:xfrm>
          <a:off x="1417188" y="3200400"/>
          <a:ext cx="633413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5" name="Equation" r:id="rId8" imgW="431640" imgH="152280" progId="Equation.DSMT4">
                  <p:embed/>
                </p:oleObj>
              </mc:Choice>
              <mc:Fallback>
                <p:oleObj name="Equation" r:id="rId8" imgW="431640" imgH="152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188" y="3200400"/>
                        <a:ext cx="633413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670617"/>
              </p:ext>
            </p:extLst>
          </p:nvPr>
        </p:nvGraphicFramePr>
        <p:xfrm>
          <a:off x="1419166" y="4021775"/>
          <a:ext cx="649288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6" name="Equation" r:id="rId10" imgW="444240" imgH="152280" progId="Equation.DSMT4">
                  <p:embed/>
                </p:oleObj>
              </mc:Choice>
              <mc:Fallback>
                <p:oleObj name="Equation" r:id="rId10" imgW="444240" imgH="152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166" y="4021775"/>
                        <a:ext cx="649288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2971800" cy="6096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เทคนิค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นับ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2606051"/>
            <a:ext cx="7696200" cy="2362200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ทฤษฎีที่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 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การทดลองหนึ่งประกอบด้วยการกระทำที่เป็นไปได้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วิธีที่แตกต่าง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กัน  การกระทำที่ 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มีทางเป็นไปได้ </a:t>
            </a:r>
            <a:r>
              <a:rPr lang="th-TH" sz="2800" baseline="-25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aseline="-25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ที่แตกต่างกัน เรื่อยไปจนถึงการกระทำ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k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ทางเป็นไป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   </a:t>
            </a:r>
            <a:r>
              <a:rPr lang="th-TH" sz="2800" baseline="-25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วิธีที่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แตกต่างกัน  การกระทำต่อเนื่องจากการกระทำที่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ไปการกระทำที่ 2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จนถึงการ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กระทำที่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k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จะ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มีจำนวนวิธีหรือผลลัพธ์ที่เป็นไปได้เท่ากับ  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ที่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แตกต่าง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วัตถุ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849372"/>
              </p:ext>
            </p:extLst>
          </p:nvPr>
        </p:nvGraphicFramePr>
        <p:xfrm>
          <a:off x="6884334" y="2711559"/>
          <a:ext cx="265430" cy="368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6" name="Equation" r:id="rId4" imgW="164880" imgH="228600" progId="Equation.DSMT4">
                  <p:embed/>
                </p:oleObj>
              </mc:Choice>
              <mc:Fallback>
                <p:oleObj name="Equation" r:id="rId4" imgW="1648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4334" y="2711559"/>
                        <a:ext cx="265430" cy="368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126442"/>
              </p:ext>
            </p:extLst>
          </p:nvPr>
        </p:nvGraphicFramePr>
        <p:xfrm>
          <a:off x="5005252" y="3152514"/>
          <a:ext cx="2857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7" name="Equation" r:id="rId6" imgW="177480" imgH="228600" progId="Equation.DSMT4">
                  <p:embed/>
                </p:oleObj>
              </mc:Choice>
              <mc:Fallback>
                <p:oleObj name="Equation" r:id="rId6" imgW="177480" imgH="228600" progId="Equation.DSMT4">
                  <p:embed/>
                  <p:pic>
                    <p:nvPicPr>
                      <p:cNvPr id="0" name="วัตถุ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252" y="3152514"/>
                        <a:ext cx="28575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72365"/>
              </p:ext>
            </p:extLst>
          </p:nvPr>
        </p:nvGraphicFramePr>
        <p:xfrm>
          <a:off x="3661956" y="3583588"/>
          <a:ext cx="2857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8" name="Equation" r:id="rId8" imgW="177480" imgH="241200" progId="Equation.DSMT4">
                  <p:embed/>
                </p:oleObj>
              </mc:Choice>
              <mc:Fallback>
                <p:oleObj name="Equation" r:id="rId8" imgW="177480" imgH="241200" progId="Equation.DSMT4">
                  <p:embed/>
                  <p:pic>
                    <p:nvPicPr>
                      <p:cNvPr id="0" name="วัตถุ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1956" y="3583588"/>
                        <a:ext cx="2857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676087"/>
              </p:ext>
            </p:extLst>
          </p:nvPr>
        </p:nvGraphicFramePr>
        <p:xfrm>
          <a:off x="2346959" y="4434851"/>
          <a:ext cx="13668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9" name="Equation" r:id="rId10" imgW="850680" imgH="241200" progId="Equation.DSMT4">
                  <p:embed/>
                </p:oleObj>
              </mc:Choice>
              <mc:Fallback>
                <p:oleObj name="Equation" r:id="rId10" imgW="850680" imgH="241200" progId="Equation.DSMT4">
                  <p:embed/>
                  <p:pic>
                    <p:nvPicPr>
                      <p:cNvPr id="0" name="วัตถุ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959" y="4434851"/>
                        <a:ext cx="1366837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สี่เหลี่ยมผืนผ้า 9"/>
          <p:cNvSpPr/>
          <p:nvPr/>
        </p:nvSpPr>
        <p:spPr>
          <a:xfrm>
            <a:off x="594357" y="1810735"/>
            <a:ext cx="1353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กฎการคูณ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773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632855"/>
            <a:ext cx="7696200" cy="3657600"/>
          </a:xfrm>
        </p:spPr>
        <p:txBody>
          <a:bodyPr/>
          <a:lstStyle/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1.3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จำหน่ายรถยนต์ตราหนึ่ง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รถยนต์ให้เลือก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รุ่น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รุ่น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ละ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สี และแต่ละ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รุ่นมี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ทั้งชนิดเกียร์ธรรมดาและเกียร์อัตโนมัติ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คำนวณวิธีเลือกซื้อรถยนต์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รุ่นรถยนต์ได้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4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วิธี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แต่ละวิธีของรุ่นรถยนต์ที่เลือกได้ จะเลือกสีของรถยนต์ได้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วิธี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ในแต่ละรุ่นและสีของรถยนต์ที่เลือกได้ จะเลือกชนิดของเกียร์รถยนต์ได้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วิธี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คือเกียร์ธรรมดาและเกียร์อัตโนมัติ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ดังนั้น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จำนวนวิธีในการเลือกซื้อรถยนต์ทั้งหมด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 4 x 5 x 2  =  40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25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rayons">
      <a:majorFont>
        <a:latin typeface="Comic Sans MS"/>
        <a:ea typeface=""/>
        <a:cs typeface="Angsana New"/>
      </a:majorFont>
      <a:minorFont>
        <a:latin typeface="Comic Sans MS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5070</TotalTime>
  <Words>1135</Words>
  <Application>Microsoft Office PowerPoint</Application>
  <PresentationFormat>นำเสนอทางหน้าจอ (4:3)</PresentationFormat>
  <Paragraphs>206</Paragraphs>
  <Slides>26</Slides>
  <Notes>1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2</vt:i4>
      </vt:variant>
      <vt:variant>
        <vt:lpstr>ชื่อเรื่องสไลด์</vt:lpstr>
      </vt:variant>
      <vt:variant>
        <vt:i4>26</vt:i4>
      </vt:variant>
    </vt:vector>
  </HeadingPairs>
  <TitlesOfParts>
    <vt:vector size="34" baseType="lpstr">
      <vt:lpstr>Angsana New</vt:lpstr>
      <vt:lpstr>Arial</vt:lpstr>
      <vt:lpstr>Comic Sans MS</vt:lpstr>
      <vt:lpstr>TH Sarabun New</vt:lpstr>
      <vt:lpstr>TH SarabunPSK</vt:lpstr>
      <vt:lpstr>Crayons</vt:lpstr>
      <vt:lpstr>Equation</vt:lpstr>
      <vt:lpstr>MathType 6.0 Equation</vt:lpstr>
      <vt:lpstr>   บทที่ 1  ความน่าจะเป็นเบื้องต้น เรียนสัปดาห์ที่ 9 - 12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เทคนิคการนับ</vt:lpstr>
      <vt:lpstr>งานนำเสนอ PowerPoint</vt:lpstr>
      <vt:lpstr>เทคนิคการนับ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TheTuM</dc:creator>
  <cp:lastModifiedBy>User</cp:lastModifiedBy>
  <cp:revision>643</cp:revision>
  <cp:lastPrinted>2015-03-04T09:11:43Z</cp:lastPrinted>
  <dcterms:created xsi:type="dcterms:W3CDTF">2010-05-17T15:21:54Z</dcterms:created>
  <dcterms:modified xsi:type="dcterms:W3CDTF">2019-08-26T14:08:44Z</dcterms:modified>
</cp:coreProperties>
</file>