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169EC-C051-4350-870D-01937FE1FF5F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978BC-0E21-438D-A7BC-231AA68C91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015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DA4F01-587A-4D72-93B6-32A339841CC8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739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4760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406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571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309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8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288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03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841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713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23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410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8560-D8B5-4384-9D67-2F140528AF18}" type="datetimeFigureOut">
              <a:rPr lang="th-TH" smtClean="0"/>
              <a:t>03/01/60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99A0A-B4FA-46CB-8056-2A41CECC0EA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153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6" name="Picture 2" descr="C:\Users\HP\Pictures\20121018\tes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6345"/>
            <a:ext cx="9144000" cy="6172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177" y="0"/>
            <a:ext cx="91917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spc="3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ดาราศาสตร์และอวกาศ</a:t>
            </a:r>
          </a:p>
          <a:p>
            <a:r>
              <a:rPr lang="en-US" sz="3600" b="1" spc="3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H Mali Grade 6" pitchFamily="2" charset="-34"/>
              </a:rPr>
              <a:t>Astronomy &amp; Space</a:t>
            </a:r>
          </a:p>
          <a:p>
            <a:endParaRPr lang="en-US" sz="1200" b="1" spc="3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H Mali Grade 6" pitchFamily="2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732" y="5112705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ผศ.ดร. 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วรวัฒน์ พรหมเด่น</a:t>
            </a:r>
          </a:p>
          <a:p>
            <a:r>
              <a:rPr lang="th-TH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สาขาวิชาวิทยาศาสตร์ทั่วไป</a:t>
            </a:r>
          </a:p>
          <a:p>
            <a:r>
              <a:rPr lang="th-TH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คณะครุศาสสตร์</a:t>
            </a:r>
          </a:p>
          <a:p>
            <a:r>
              <a:rPr lang="th-TH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มหาวิทยาลัยราชภัฏบุรีรัมย์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0840" y="63848"/>
            <a:ext cx="2232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Photo : ORIONIDS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BY </a:t>
            </a:r>
            <a:r>
              <a:rPr lang="en-US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Worrawat</a:t>
            </a: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Promden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Date</a:t>
            </a:r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1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19 Oct 2012</a:t>
            </a:r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sz="1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69792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Buddhist Cosmology</a:t>
            </a:r>
          </a:p>
          <a:p>
            <a:pPr algn="ctr"/>
            <a:endParaRPr lang="th-TH" sz="6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865" y="1897078"/>
            <a:ext cx="2279929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77581" y="4214019"/>
            <a:ext cx="17145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9108">
            <a:off x="1092357" y="3035581"/>
            <a:ext cx="17145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1096">
            <a:off x="6007548" y="3035581"/>
            <a:ext cx="17145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84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83040" y="0"/>
            <a:ext cx="5977919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 smtClean="0">
                <a:effectLst/>
                <a:latin typeface="TH Charmonman" pitchFamily="66" charset="-34"/>
                <a:cs typeface="TH Charmonman" pitchFamily="66" charset="-34"/>
              </a:rPr>
              <a:t>ข้อความบางตอนจาก  </a:t>
            </a:r>
          </a:p>
          <a:p>
            <a:pPr algn="ctr"/>
            <a:r>
              <a:rPr lang="th-TH" sz="3600" b="1" dirty="0" smtClean="0">
                <a:effectLst/>
                <a:latin typeface="TH Charmonman" pitchFamily="66" charset="-34"/>
                <a:cs typeface="TH Charmonman" pitchFamily="66" charset="-34"/>
              </a:rPr>
              <a:t>จูฬนีสูตร </a:t>
            </a:r>
          </a:p>
          <a:p>
            <a:pPr algn="ctr"/>
            <a:r>
              <a:rPr lang="th-TH" sz="3600" b="1" dirty="0" smtClean="0">
                <a:effectLst/>
                <a:latin typeface="TH Charmonman" pitchFamily="66" charset="-34"/>
                <a:cs typeface="TH Charmonman" pitchFamily="66" charset="-34"/>
              </a:rPr>
              <a:t>ว่าด้วยแสนโกฏิจักรวาล</a:t>
            </a:r>
          </a:p>
          <a:p>
            <a:pPr algn="ctr"/>
            <a:r>
              <a:rPr lang="th-TH" sz="3600" b="1" dirty="0" smtClean="0">
                <a:effectLst/>
                <a:latin typeface="TH Charmonman" pitchFamily="66" charset="-34"/>
                <a:cs typeface="TH Charmonman" pitchFamily="66" charset="-34"/>
              </a:rPr>
              <a:t> </a:t>
            </a:r>
            <a:r>
              <a:rPr lang="th-TH" sz="2400" dirty="0" smtClean="0">
                <a:effectLst/>
                <a:latin typeface="TH Charmonman" pitchFamily="66" charset="-34"/>
                <a:cs typeface="TH Charmonman" pitchFamily="66" charset="-34"/>
              </a:rPr>
              <a:t>พระสุตตันตปิฎก อังคุตรนิกาย ติกนิบาต เล่ม ๑ ภาค ๓  หน้าที่ ๔๓๑ </a:t>
            </a:r>
            <a:endParaRPr lang="th-TH" sz="3600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1051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…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ฯลฯ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..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ถ้าเช่นนั้น  เธอจงพึงทำในใจให้ดี  เราจักกล่าว.   ท่านพระอานนท์รับพระพุทธพจน์แล้ว    พระผู้มีพระภาคเจ้าทรงแสดง (เรื่องโลกธาตุ) ว่า  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อานนท์   ดวงจันทร์และดวงอาทิตย์แผ่รัศมี ส่องแสงทำให้สว่างไปทั่วทิศตลอดที่มีประมาณเท่าใด    โลกมีเนื้อที่เท่านั้นจำนวน  ๑,๐๐๐    ใน  ๑,๐๐๐ โลกนั้น  มีดวงจันทร์   ดวงอาทิตย์ ภูเขาสิเนรุ   อย่างละ  ๑,๐๐๐ มีชมพูทวีป    อปรโคยานทวีป   อุตตรกุรุทวีป    ปุพพวิเทหทวีปอย่างละ ๑,๐๐๐ มีมหาสมุทร    มีมหาราชอย่างละ  ๔,๐๐๐     มีสวรรค์ ๖ ชั้น และพรหมโลก ชั้นละ ๑,๐๐๐   นี้เรียกว่า    สหัสสีจูฬนิกาโลกธาตุ       (โลกธาตุอย่างเล็กมีพันจักรวาล).</a:t>
            </a:r>
          </a:p>
          <a:p>
            <a:r>
              <a:rPr lang="th-TH" sz="2400" dirty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สหัสสีจูฬนิกาโลกธาตุเท่าใด     โลกเท่านั้นคูณโดยส่วน  ๑,๐๐๐ นี้เรียกว่า  ทวิสหัสสีมัชฌิมิกาโลกธาตุ  (โลกธาตุกลางมีล้านจักรวาล).</a:t>
            </a: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	ทวิสหัสสีมัชฌิมิกาโลกธาตุเท่าใด   โลกเท่านั้นคูณโดยส่วน  ๑,๐๐๐   นี้เรียกว่า  ติสหัสสีมหาสหัสสีโลกธาตุ  (โลกธาตุใหญ่มีแสนโกฏิจักรวาล).</a:t>
            </a:r>
          </a:p>
          <a:p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2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endParaRPr lang="th-TH" sz="24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648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097" y="582067"/>
            <a:ext cx="8892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effectLst/>
                <a:latin typeface="TH SarabunPSK" pitchFamily="34" charset="-34"/>
                <a:cs typeface="TH SarabunPSK" pitchFamily="34" charset="-34"/>
              </a:rPr>
              <a:t>โลกธาตุมีความหมายกว้างกว่าจักรวาล คือ </a:t>
            </a: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จักรวาลหนึ่งมีองค์ประกอบดังนี้ มีดวงจันทร์ ๑ ดวงอาทิตย์ ๑ อบายภูมิ ๔ โลกมนุษย์ (ชมพูทวีป) ๑ เทวดาชั้นจาตุมหาราชิกา ๑ ดาวดึงส์ ๑ ยามา ๑ ดุสิต ๑ นิมมานรดี ๑ ปรินิมมิตวสวัตตี ๑ พรหมโลกชั้นต่างๆ ตั้งแต่ปฐมฌานภูมิ จนถึงอรูปพรหมภูมิ ทั้งหมดเป็นหนึ่งจักรวาล 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สำหรับโลกธาตุมีหลายขนาด คือ </a:t>
            </a:r>
          </a:p>
          <a:p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โลกธาตุอย่างเล็กมีพันจักรวาล</a:t>
            </a:r>
          </a:p>
          <a:p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โลกธาตุอย่างกลางมีล้านจักรวาล </a:t>
            </a:r>
          </a:p>
          <a:p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โลกธาตุอย่างใหญ่มีแสนโกฏิจักวาล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985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8406" y="1412776"/>
            <a:ext cx="85681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	การกำหนดจักรวาลทั้งหลายว่ากี่ร้อย กี่พัน หรือกี่แสนจักรวาล ย่อม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ไม่ได้ จริงอยู่แม้ถ้าว่าท้าวมหาพรหมทั้ง ๔ ผู้เกิดในอกนิฎฐภพ (รูปพรหมภูมิชั้น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สุทธาวาสชั้นที่ ๕ ซึ่งเป็นรูปพรหมภูมิชั้นสูงที่สุด) ผู้มีความเร็วขนาดที่สามารถ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ผ่านแสนจักรวาลไปได้ชั่วเวลาเพียงเท่าที่ลูกศรของนายขมังธนู ผู้มี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กำลังแข็งแรงผ่านเงาต้นตาลด้านขวาง จะพึงวิ่งมาด้วยความเร็วขนาดนั้นด้วย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คิดว่าเราจักดูขอบแห่งจักรวาล ท้าวมหาพรหมเหล่านั้นไม่ทันได้เห็นขอบแห่ง</a:t>
            </a:r>
            <a:b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จักรวาลก็จะพึงปรินิพพานก่อนโดยแท้</a:t>
            </a:r>
            <a:r>
              <a:rPr lang="th-TH" b="1" dirty="0" smtClean="0">
                <a:effectLst/>
                <a:latin typeface="TH SarabunPSK" pitchFamily="34" charset="-34"/>
                <a:cs typeface="TH SarabunPSK" pitchFamily="34" charset="-34"/>
              </a:rPr>
              <a:t> จักรวาลทั้งหลายจึงชื่อว่าเป็นอนันตะ</a:t>
            </a:r>
            <a:br>
              <a:rPr lang="th-TH" b="1" dirty="0" smtClean="0"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dirty="0" smtClean="0">
                <a:effectLst/>
                <a:latin typeface="TH SarabunPSK" pitchFamily="34" charset="-34"/>
                <a:cs typeface="TH SarabunPSK" pitchFamily="34" charset="-34"/>
              </a:rPr>
              <a:t>ไม่มีที่สิ้นสุดอย่างนี้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440618"/>
            <a:ext cx="2658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จักรวาลทั้งหลายไม่มีที่สุด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893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260647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latin typeface="TH Charmonman" pitchFamily="66" charset="-34"/>
                <a:cs typeface="TH Charmonman" pitchFamily="66" charset="-34"/>
              </a:rPr>
              <a:t>ข้อความบางตอนจาก สุริยสูตร</a:t>
            </a:r>
          </a:p>
          <a:p>
            <a:pPr algn="ctr"/>
            <a:r>
              <a:rPr lang="th-TH" b="1" dirty="0" smtClean="0">
                <a:latin typeface="TH Charmonman" pitchFamily="66" charset="-34"/>
                <a:cs typeface="TH Charmonman" pitchFamily="66" charset="-34"/>
              </a:rPr>
              <a:t>ว่าด้วยสังขารทั้งหลายไม่เที่ยง</a:t>
            </a:r>
          </a:p>
          <a:p>
            <a:pPr algn="ctr"/>
            <a:r>
              <a:rPr lang="th-TH" sz="2400" b="1" dirty="0" smtClean="0">
                <a:latin typeface="TH Charmonman" pitchFamily="66" charset="-34"/>
                <a:cs typeface="TH Charmonman" pitchFamily="66" charset="-34"/>
              </a:rPr>
              <a:t>  พระสุตตันตปิฎก อังคุตรนิกาย สัตตก-อัฏฐก-นวกนิบาต เล่ม ๔- หน้าที่ 214</a:t>
            </a:r>
          </a:p>
          <a:p>
            <a:pPr algn="ctr"/>
            <a:r>
              <a:rPr lang="th-TH" b="1" dirty="0" smtClean="0">
                <a:latin typeface="TH Charmonman" pitchFamily="66" charset="-34"/>
                <a:cs typeface="TH Charmonman" pitchFamily="66" charset="-34"/>
              </a:rPr>
              <a:t> </a:t>
            </a:r>
          </a:p>
          <a:p>
            <a:pPr algn="ctr"/>
            <a:r>
              <a:rPr lang="th-TH" b="1" dirty="0" smtClean="0">
                <a:latin typeface="TH Charmonman" pitchFamily="66" charset="-34"/>
                <a:cs typeface="TH Charmonman" pitchFamily="66" charset="-34"/>
              </a:rPr>
              <a:t>                                  </a:t>
            </a:r>
            <a:endParaRPr lang="th-TH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1824" y="177281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..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ฯลฯ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…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ดูก่อนภิกษุทั้งหลาย     ในกาลบางครั้งบางคราว    โดยล่วงไปแห่งกาลนาน      พระอาทิตย์ดวงที่  ๗  ปรากฏ  เพราะอาทิตย์ดวงที่  ๗ ปรากฏ   แผ่นดินใหญ่นี้และขุนเขาสิเนรุ     ไฟจะติดทั่วลุกโชติช่วงมีแสงเพลิงเป็นอันเดียวกัน  เมื่อแผ่นดินใหญ่ และ ขุนเขาสิเนรุไฟเผาลุกโชน     ลมหอบเอาเปลวไฟฟุ้งไปจนถึงพรหมโลก   เมื่อขุนเขาสิเนรุไฟเผาลุกโชนกำลังทะลาย    ถูกกองเพลิงใหญ่เผาท่วมตลอดแล้วยอดเขาแม้ขนาด  ๑๐๐ โยชน์    ๒๐๐ โยชน์    ๓๐๐ โยชน์   ๔๐๐ โยชน์ ๕๐๐  โยชน์   ย่อมพังทะลาย เมื่อแผ่นดินใหญ่ และ ขุนเขาสิเนรุถูกไฟเผาผลาญอยู่   ย่อมไม่ปรากฏขี้เถ้าและเขม่า    เปรียบเหมือนเมื่อเนยใสหรือน้ำมันถูกไฟเผาผลาญอยู่  ย่อมไม่ปรากฏขี้เถ้าและเขม่า</a:t>
            </a:r>
          </a:p>
          <a:p>
            <a:pPr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ฉะนั้น   ดูก่อนภิกษุทั้งหลาย สังขารทั้งหลายก็ฉันนั้น เป็นสภาพไม่เที่ยงไม่ยั่งยืน   ไม่น่าชื่นชม  ควรจะเบื่อหน่าย   ควรคลายกำหนัด   ควรหลุดพ้น  ในสังขารทั้งปวง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…………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8017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124744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อสงไขย (อส̊ขฺเยย)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หมายถึง นับไม่ถ้วน, ไม่ง่ายที่จะนับ, หรือเป็นตัวบอกปริมาณ (เป็นคำอุปสรรค,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prefix)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สำหรับจำนวน 10</a:t>
            </a:r>
            <a:r>
              <a:rPr lang="th-TH" baseline="30000" dirty="0" smtClean="0">
                <a:latin typeface="TH SarabunPSK" pitchFamily="34" charset="-34"/>
                <a:cs typeface="TH SarabunPSK" pitchFamily="34" charset="-34"/>
              </a:rPr>
              <a:t>140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(เลข 1 แล้วตามด้วยเลข 0 ต่อท้ายทั้งหมด 140 ตัว)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พจนานุกรม ฉบับราชบัณฑิตยสถาน พ.ศ. 2542 ให้นิยามว่า หนึ่งอสงไขยเท่ากับ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หนึ่งโกฏิ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ยกกำลัง 20 หมายถึง (10</a:t>
            </a:r>
            <a:r>
              <a:rPr lang="th-TH" baseline="30000" dirty="0" smtClean="0">
                <a:latin typeface="TH SarabunPSK" pitchFamily="34" charset="-34"/>
                <a:cs typeface="TH SarabunPSK" pitchFamily="34" charset="-34"/>
              </a:rPr>
              <a:t>7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baseline="30000" dirty="0" smtClean="0">
                <a:latin typeface="TH SarabunPSK" pitchFamily="34" charset="-34"/>
                <a:cs typeface="TH SarabunPSK" pitchFamily="34" charset="-34"/>
              </a:rPr>
              <a:t>20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ซึ่งก็เท่ากับ 10</a:t>
            </a:r>
            <a:r>
              <a:rPr lang="th-TH" baseline="30000" dirty="0" smtClean="0">
                <a:latin typeface="TH SarabunPSK" pitchFamily="34" charset="-34"/>
                <a:cs typeface="TH SarabunPSK" pitchFamily="34" charset="-34"/>
              </a:rPr>
              <a:t>140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เช่นกัน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301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440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2013-01-27T02:51:56Z</dcterms:created>
  <dcterms:modified xsi:type="dcterms:W3CDTF">2017-01-03T03:35:38Z</dcterms:modified>
</cp:coreProperties>
</file>