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260" r:id="rId4"/>
    <p:sldId id="259" r:id="rId5"/>
    <p:sldId id="261" r:id="rId6"/>
    <p:sldId id="262" r:id="rId7"/>
    <p:sldId id="263" r:id="rId8"/>
    <p:sldId id="264" r:id="rId9"/>
    <p:sldId id="265" r:id="rId10"/>
    <p:sldId id="266" r:id="rId11"/>
    <p:sldId id="267" r:id="rId12"/>
    <p:sldId id="311" r:id="rId13"/>
    <p:sldId id="312" r:id="rId14"/>
    <p:sldId id="313" r:id="rId15"/>
    <p:sldId id="314" r:id="rId16"/>
    <p:sldId id="315" r:id="rId17"/>
    <p:sldId id="316" r:id="rId18"/>
    <p:sldId id="317" r:id="rId19"/>
    <p:sldId id="318" r:id="rId20"/>
    <p:sldId id="319" r:id="rId21"/>
    <p:sldId id="268" r:id="rId22"/>
    <p:sldId id="269" r:id="rId23"/>
    <p:sldId id="270" r:id="rId24"/>
    <p:sldId id="271" r:id="rId25"/>
    <p:sldId id="272" r:id="rId26"/>
    <p:sldId id="273" r:id="rId27"/>
    <p:sldId id="274" r:id="rId28"/>
    <p:sldId id="298" r:id="rId29"/>
    <p:sldId id="275" r:id="rId30"/>
    <p:sldId id="321" r:id="rId31"/>
    <p:sldId id="322" r:id="rId32"/>
    <p:sldId id="320" r:id="rId33"/>
    <p:sldId id="323" r:id="rId34"/>
    <p:sldId id="324" r:id="rId35"/>
    <p:sldId id="277" r:id="rId36"/>
    <p:sldId id="278" r:id="rId37"/>
    <p:sldId id="279" r:id="rId38"/>
    <p:sldId id="280" r:id="rId39"/>
    <p:sldId id="281" r:id="rId40"/>
    <p:sldId id="282" r:id="rId41"/>
    <p:sldId id="283" r:id="rId42"/>
    <p:sldId id="299" r:id="rId43"/>
    <p:sldId id="309" r:id="rId44"/>
    <p:sldId id="310" r:id="rId45"/>
    <p:sldId id="301" r:id="rId46"/>
    <p:sldId id="300" r:id="rId47"/>
    <p:sldId id="302" r:id="rId48"/>
    <p:sldId id="303" r:id="rId49"/>
    <p:sldId id="304" r:id="rId50"/>
    <p:sldId id="308" r:id="rId51"/>
    <p:sldId id="305" r:id="rId52"/>
    <p:sldId id="306" r:id="rId53"/>
    <p:sldId id="284" r:id="rId54"/>
    <p:sldId id="285" r:id="rId55"/>
    <p:sldId id="286" r:id="rId56"/>
    <p:sldId id="287" r:id="rId57"/>
    <p:sldId id="289" r:id="rId58"/>
    <p:sldId id="288" r:id="rId59"/>
    <p:sldId id="290" r:id="rId60"/>
    <p:sldId id="291" r:id="rId61"/>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B2C7E-9EF6-4785-AE9B-294437AC71F3}" type="datetimeFigureOut">
              <a:rPr lang="th-TH" smtClean="0"/>
              <a:t>20/04/59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FBC60-981A-41FB-94C7-A35578E383B5}" type="slidenum">
              <a:rPr lang="th-TH" smtClean="0"/>
              <a:t>‹#›</a:t>
            </a:fld>
            <a:endParaRPr lang="th-TH"/>
          </a:p>
        </p:txBody>
      </p:sp>
    </p:spTree>
    <p:extLst>
      <p:ext uri="{BB962C8B-B14F-4D97-AF65-F5344CB8AC3E}">
        <p14:creationId xmlns:p14="http://schemas.microsoft.com/office/powerpoint/2010/main" val="293008720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B52FBC60-981A-41FB-94C7-A35578E383B5}" type="slidenum">
              <a:rPr lang="th-TH" smtClean="0"/>
              <a:t>5</a:t>
            </a:fld>
            <a:endParaRPr lang="th-TH"/>
          </a:p>
        </p:txBody>
      </p:sp>
    </p:spTree>
    <p:extLst>
      <p:ext uri="{BB962C8B-B14F-4D97-AF65-F5344CB8AC3E}">
        <p14:creationId xmlns:p14="http://schemas.microsoft.com/office/powerpoint/2010/main" val="377736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FC364E5F-F502-4BA1-9B0E-6F30A0763549}" type="datetimeFigureOut">
              <a:rPr lang="th-TH" smtClean="0"/>
              <a:t>20/04/59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20488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FC364E5F-F502-4BA1-9B0E-6F30A0763549}" type="datetimeFigureOut">
              <a:rPr lang="th-TH" smtClean="0"/>
              <a:t>20/04/59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138741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FC364E5F-F502-4BA1-9B0E-6F30A0763549}" type="datetimeFigureOut">
              <a:rPr lang="th-TH" smtClean="0"/>
              <a:t>20/04/59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72772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FC364E5F-F502-4BA1-9B0E-6F30A0763549}" type="datetimeFigureOut">
              <a:rPr lang="th-TH" smtClean="0"/>
              <a:t>20/04/59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173201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64E5F-F502-4BA1-9B0E-6F30A0763549}" type="datetimeFigureOut">
              <a:rPr lang="th-TH" smtClean="0"/>
              <a:t>20/04/59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329427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FC364E5F-F502-4BA1-9B0E-6F30A0763549}" type="datetimeFigureOut">
              <a:rPr lang="th-TH" smtClean="0"/>
              <a:t>20/04/59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370452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FC364E5F-F502-4BA1-9B0E-6F30A0763549}" type="datetimeFigureOut">
              <a:rPr lang="th-TH" smtClean="0"/>
              <a:t>20/04/59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371719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FC364E5F-F502-4BA1-9B0E-6F30A0763549}" type="datetimeFigureOut">
              <a:rPr lang="th-TH" smtClean="0"/>
              <a:t>20/04/59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421838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64E5F-F502-4BA1-9B0E-6F30A0763549}" type="datetimeFigureOut">
              <a:rPr lang="th-TH" smtClean="0"/>
              <a:t>20/04/59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336584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64E5F-F502-4BA1-9B0E-6F30A0763549}" type="datetimeFigureOut">
              <a:rPr lang="th-TH" smtClean="0"/>
              <a:t>20/04/59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6392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64E5F-F502-4BA1-9B0E-6F30A0763549}" type="datetimeFigureOut">
              <a:rPr lang="th-TH" smtClean="0"/>
              <a:t>20/04/59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7D64094-B076-44F3-9D23-31137AA79E03}" type="slidenum">
              <a:rPr lang="th-TH" smtClean="0"/>
              <a:t>‹#›</a:t>
            </a:fld>
            <a:endParaRPr lang="th-TH"/>
          </a:p>
        </p:txBody>
      </p:sp>
    </p:spTree>
    <p:extLst>
      <p:ext uri="{BB962C8B-B14F-4D97-AF65-F5344CB8AC3E}">
        <p14:creationId xmlns:p14="http://schemas.microsoft.com/office/powerpoint/2010/main" val="27846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64E5F-F502-4BA1-9B0E-6F30A0763549}" type="datetimeFigureOut">
              <a:rPr lang="th-TH" smtClean="0"/>
              <a:t>20/04/59</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64094-B076-44F3-9D23-31137AA79E03}" type="slidenum">
              <a:rPr lang="th-TH" smtClean="0"/>
              <a:t>‹#›</a:t>
            </a:fld>
            <a:endParaRPr lang="th-TH"/>
          </a:p>
        </p:txBody>
      </p:sp>
    </p:spTree>
    <p:extLst>
      <p:ext uri="{BB962C8B-B14F-4D97-AF65-F5344CB8AC3E}">
        <p14:creationId xmlns:p14="http://schemas.microsoft.com/office/powerpoint/2010/main" val="349381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th/url?sa=i&amp;rct=j&amp;q=&amp;esrc=s&amp;source=images&amp;cd=&amp;cad=rja&amp;uact=8&amp;ved=0ahUKEwjdibiBlpvMAhXGHI4KHdKeDroQjRwIBw&amp;url=http://www.sunandstar.net/all_astronomy_terms/06_index_glosary_of_astronomy/astronomical_unit.html&amp;psig=AFQjCNEZQ-e8hm2IxEdOMn9HF8-yW632jw&amp;ust=146117138441794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File:Parsec_(1).sv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ogle.co.th/url?sa=i&amp;rct=j&amp;q=&amp;esrc=s&amp;source=images&amp;cd=&amp;cad=rja&amp;uact=8&amp;ved=0ahUKEwj_3ofElpvMAhVKI44KHfJNDO0QjRwIBw&amp;url=https://ca.wikipedia.org/wiki/Parsec&amp;bvm=bv.119745492,d.c2E&amp;psig=AFQjCNHONs5TKm9AgwuWKYjaCSFnNqT76g&amp;ust=146117155347907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lesa.biz/astronomy/star/death-of-stars/Cycle_Star.jpg?attredirects=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th/url?sa=i&amp;rct=j&amp;q=&amp;esrc=s&amp;source=images&amp;cd=&amp;cad=rja&amp;uact=8&amp;ved=0ahUKEwiasqfiiZvMAhVDWo4KHWNvAjIQjRwIBw&amp;url=http://www.astronoo.com/en/articles/universe-x.html&amp;bvm=bv.119745492,d.c2E&amp;psig=AFQjCNGx8kacWTAMyzjxz-GCCOOtSG4mJQ&amp;ust=1461168167772195"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lesa.biz/astronomy/star/black-hole/event_horizon.gif?attredirects=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26" name="Picture 2" descr="C:\Users\HP\Pictures\20121018\test-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6345"/>
            <a:ext cx="9144000" cy="61722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177" y="0"/>
            <a:ext cx="9191772" cy="1754326"/>
          </a:xfrm>
          <a:prstGeom prst="rect">
            <a:avLst/>
          </a:prstGeom>
          <a:noFill/>
        </p:spPr>
        <p:txBody>
          <a:bodyPr wrap="square" rtlCol="0">
            <a:spAutoFit/>
          </a:bodyPr>
          <a:lstStyle/>
          <a:p>
            <a:r>
              <a:rPr lang="th-TH" sz="6000" b="1" spc="300" dirty="0" smtClean="0">
                <a:solidFill>
                  <a:schemeClr val="accent6">
                    <a:lumMod val="40000"/>
                    <a:lumOff val="60000"/>
                  </a:schemeClr>
                </a:solidFill>
                <a:effectLst>
                  <a:outerShdw blurRad="38100" dist="38100" dir="2700000" algn="tl">
                    <a:srgbClr val="000000">
                      <a:alpha val="43137"/>
                    </a:srgbClr>
                  </a:outerShdw>
                </a:effectLst>
                <a:latin typeface="JasmineUPC" pitchFamily="18" charset="-34"/>
                <a:cs typeface="JasmineUPC" pitchFamily="18" charset="-34"/>
              </a:rPr>
              <a:t>ดาราศาสตร์และอวกาศ</a:t>
            </a:r>
          </a:p>
          <a:p>
            <a:r>
              <a:rPr lang="en-US" sz="3600" b="1" spc="300" dirty="0" smtClean="0">
                <a:solidFill>
                  <a:schemeClr val="accent6">
                    <a:lumMod val="40000"/>
                    <a:lumOff val="60000"/>
                  </a:schemeClr>
                </a:solidFill>
                <a:effectLst>
                  <a:outerShdw blurRad="38100" dist="38100" dir="2700000" algn="tl">
                    <a:srgbClr val="000000">
                      <a:alpha val="43137"/>
                    </a:srgbClr>
                  </a:outerShdw>
                </a:effectLst>
                <a:latin typeface="Algerian" pitchFamily="82" charset="0"/>
                <a:cs typeface="TH Mali Grade 6" pitchFamily="2" charset="-34"/>
              </a:rPr>
              <a:t>Astronomy &amp; Space</a:t>
            </a:r>
          </a:p>
          <a:p>
            <a:endParaRPr lang="en-US" sz="1200" b="1" spc="300" dirty="0" smtClean="0">
              <a:solidFill>
                <a:schemeClr val="accent6">
                  <a:lumMod val="40000"/>
                  <a:lumOff val="60000"/>
                </a:schemeClr>
              </a:solidFill>
              <a:effectLst>
                <a:outerShdw blurRad="38100" dist="38100" dir="2700000" algn="tl">
                  <a:srgbClr val="000000">
                    <a:alpha val="43137"/>
                  </a:srgbClr>
                </a:outerShdw>
              </a:effectLst>
              <a:latin typeface="Algerian" pitchFamily="82" charset="0"/>
              <a:cs typeface="TH Mali Grade 6" pitchFamily="2" charset="-34"/>
            </a:endParaRPr>
          </a:p>
        </p:txBody>
      </p:sp>
      <p:sp>
        <p:nvSpPr>
          <p:cNvPr id="6" name="Rectangle 5"/>
          <p:cNvSpPr/>
          <p:nvPr/>
        </p:nvSpPr>
        <p:spPr>
          <a:xfrm>
            <a:off x="132732" y="5112705"/>
            <a:ext cx="4572000" cy="1815882"/>
          </a:xfrm>
          <a:prstGeom prst="rect">
            <a:avLst/>
          </a:prstGeom>
        </p:spPr>
        <p:txBody>
          <a:bodyPr>
            <a:spAutoFit/>
          </a:bodyPr>
          <a:lstStyle/>
          <a:p>
            <a:r>
              <a:rPr lang="th-TH" sz="3600" dirty="0">
                <a:solidFill>
                  <a:schemeClr val="bg1"/>
                </a:solidFill>
                <a:effectLst>
                  <a:outerShdw blurRad="38100" dist="38100" dir="2700000" algn="tl">
                    <a:srgbClr val="000000">
                      <a:alpha val="43137"/>
                    </a:srgbClr>
                  </a:outerShdw>
                </a:effectLst>
                <a:latin typeface="JasmineUPC" pitchFamily="18" charset="-34"/>
                <a:cs typeface="JasmineUPC" pitchFamily="18" charset="-34"/>
              </a:rPr>
              <a:t>ดร. วรวัฒน์ พรหมเด่น</a:t>
            </a:r>
          </a:p>
          <a:p>
            <a:r>
              <a:rPr lang="th-TH" sz="2400" dirty="0">
                <a:solidFill>
                  <a:schemeClr val="bg1"/>
                </a:solidFill>
                <a:effectLst>
                  <a:outerShdw blurRad="38100" dist="38100" dir="2700000" algn="tl">
                    <a:srgbClr val="000000">
                      <a:alpha val="43137"/>
                    </a:srgbClr>
                  </a:outerShdw>
                </a:effectLst>
                <a:latin typeface="JasmineUPC" pitchFamily="18" charset="-34"/>
                <a:cs typeface="JasmineUPC" pitchFamily="18" charset="-34"/>
              </a:rPr>
              <a:t>สาขาวิชาวิทยาศาสตร์ทั่วไป</a:t>
            </a:r>
          </a:p>
          <a:p>
            <a:r>
              <a:rPr lang="th-TH" sz="2400" dirty="0">
                <a:solidFill>
                  <a:schemeClr val="bg1"/>
                </a:solidFill>
                <a:effectLst>
                  <a:outerShdw blurRad="38100" dist="38100" dir="2700000" algn="tl">
                    <a:srgbClr val="000000">
                      <a:alpha val="43137"/>
                    </a:srgbClr>
                  </a:outerShdw>
                </a:effectLst>
                <a:latin typeface="JasmineUPC" pitchFamily="18" charset="-34"/>
                <a:cs typeface="JasmineUPC" pitchFamily="18" charset="-34"/>
              </a:rPr>
              <a:t>คณะครุศาสสตร์</a:t>
            </a:r>
          </a:p>
          <a:p>
            <a:r>
              <a:rPr lang="th-TH" sz="2400" dirty="0">
                <a:solidFill>
                  <a:schemeClr val="bg1"/>
                </a:solidFill>
                <a:effectLst>
                  <a:outerShdw blurRad="38100" dist="38100" dir="2700000" algn="tl">
                    <a:srgbClr val="000000">
                      <a:alpha val="43137"/>
                    </a:srgbClr>
                  </a:outerShdw>
                </a:effectLst>
                <a:latin typeface="JasmineUPC" pitchFamily="18" charset="-34"/>
                <a:cs typeface="JasmineUPC" pitchFamily="18" charset="-34"/>
              </a:rPr>
              <a:t>มหาวิทยาลัยราชภัฏบุรีรัมย์</a:t>
            </a:r>
          </a:p>
        </p:txBody>
      </p:sp>
      <p:sp>
        <p:nvSpPr>
          <p:cNvPr id="7" name="TextBox 6"/>
          <p:cNvSpPr txBox="1"/>
          <p:nvPr/>
        </p:nvSpPr>
        <p:spPr>
          <a:xfrm>
            <a:off x="6980840" y="63848"/>
            <a:ext cx="2232248" cy="1384995"/>
          </a:xfrm>
          <a:prstGeom prst="rect">
            <a:avLst/>
          </a:prstGeom>
          <a:noFill/>
        </p:spPr>
        <p:txBody>
          <a:bodyPr wrap="square" rtlCol="0">
            <a:spAutoFit/>
          </a:bodyPr>
          <a:lstStyle/>
          <a:p>
            <a:r>
              <a:rPr lang="en-US" sz="1400" dirty="0" smtClean="0">
                <a:solidFill>
                  <a:schemeClr val="accent4">
                    <a:lumMod val="20000"/>
                    <a:lumOff val="80000"/>
                  </a:schemeClr>
                </a:solidFill>
              </a:rPr>
              <a:t>Photo : ORIONIDS</a:t>
            </a:r>
            <a:endParaRPr lang="en-US" sz="1400" dirty="0">
              <a:solidFill>
                <a:schemeClr val="accent4">
                  <a:lumMod val="20000"/>
                  <a:lumOff val="80000"/>
                </a:schemeClr>
              </a:solidFill>
            </a:endParaRPr>
          </a:p>
          <a:p>
            <a:r>
              <a:rPr lang="en-US" sz="1400" dirty="0">
                <a:solidFill>
                  <a:schemeClr val="accent4">
                    <a:lumMod val="20000"/>
                    <a:lumOff val="80000"/>
                  </a:schemeClr>
                </a:solidFill>
              </a:rPr>
              <a:t> </a:t>
            </a:r>
          </a:p>
          <a:p>
            <a:r>
              <a:rPr lang="en-US" sz="1400" dirty="0" smtClean="0">
                <a:solidFill>
                  <a:schemeClr val="accent4">
                    <a:lumMod val="20000"/>
                    <a:lumOff val="80000"/>
                  </a:schemeClr>
                </a:solidFill>
              </a:rPr>
              <a:t>BY </a:t>
            </a:r>
            <a:r>
              <a:rPr lang="en-US" sz="1400" dirty="0" err="1" smtClean="0">
                <a:solidFill>
                  <a:schemeClr val="accent4">
                    <a:lumMod val="20000"/>
                    <a:lumOff val="80000"/>
                  </a:schemeClr>
                </a:solidFill>
              </a:rPr>
              <a:t>Worrawat</a:t>
            </a:r>
            <a:r>
              <a:rPr lang="en-US" sz="1400" dirty="0" smtClean="0">
                <a:solidFill>
                  <a:schemeClr val="accent4">
                    <a:lumMod val="20000"/>
                    <a:lumOff val="80000"/>
                  </a:schemeClr>
                </a:solidFill>
              </a:rPr>
              <a:t> </a:t>
            </a:r>
            <a:r>
              <a:rPr lang="en-US" sz="1400" dirty="0" err="1" smtClean="0">
                <a:solidFill>
                  <a:schemeClr val="accent4">
                    <a:lumMod val="20000"/>
                    <a:lumOff val="80000"/>
                  </a:schemeClr>
                </a:solidFill>
              </a:rPr>
              <a:t>Promden</a:t>
            </a:r>
            <a:endParaRPr lang="en-US" sz="1400" dirty="0">
              <a:solidFill>
                <a:schemeClr val="accent4">
                  <a:lumMod val="20000"/>
                  <a:lumOff val="80000"/>
                </a:schemeClr>
              </a:solidFill>
            </a:endParaRPr>
          </a:p>
          <a:p>
            <a:r>
              <a:rPr lang="en-US" sz="1400" dirty="0">
                <a:solidFill>
                  <a:schemeClr val="accent4">
                    <a:lumMod val="20000"/>
                    <a:lumOff val="80000"/>
                  </a:schemeClr>
                </a:solidFill>
              </a:rPr>
              <a:t> </a:t>
            </a:r>
          </a:p>
          <a:p>
            <a:r>
              <a:rPr lang="en-US" sz="1400" dirty="0" smtClean="0">
                <a:solidFill>
                  <a:schemeClr val="accent4">
                    <a:lumMod val="20000"/>
                    <a:lumOff val="80000"/>
                  </a:schemeClr>
                </a:solidFill>
              </a:rPr>
              <a:t>Date</a:t>
            </a:r>
            <a:r>
              <a:rPr lang="en-US" sz="1400" dirty="0">
                <a:solidFill>
                  <a:schemeClr val="accent4">
                    <a:lumMod val="20000"/>
                    <a:lumOff val="80000"/>
                  </a:schemeClr>
                </a:solidFill>
              </a:rPr>
              <a:t>: </a:t>
            </a:r>
            <a:r>
              <a:rPr lang="en-US" sz="1400" dirty="0" smtClean="0">
                <a:solidFill>
                  <a:schemeClr val="accent4">
                    <a:lumMod val="20000"/>
                    <a:lumOff val="80000"/>
                  </a:schemeClr>
                </a:solidFill>
              </a:rPr>
              <a:t>19 Oct 2012</a:t>
            </a:r>
            <a:endParaRPr lang="en-US" sz="1400" dirty="0">
              <a:solidFill>
                <a:schemeClr val="accent4">
                  <a:lumMod val="20000"/>
                  <a:lumOff val="80000"/>
                </a:schemeClr>
              </a:solidFill>
            </a:endParaRPr>
          </a:p>
          <a:p>
            <a:endParaRPr lang="en-US" sz="1400" dirty="0">
              <a:solidFill>
                <a:schemeClr val="accent4">
                  <a:lumMod val="20000"/>
                  <a:lumOff val="80000"/>
                </a:schemeClr>
              </a:solidFill>
            </a:endParaRPr>
          </a:p>
        </p:txBody>
      </p:sp>
      <p:sp>
        <p:nvSpPr>
          <p:cNvPr id="8" name="Rectangle 7"/>
          <p:cNvSpPr/>
          <p:nvPr/>
        </p:nvSpPr>
        <p:spPr>
          <a:xfrm>
            <a:off x="683568" y="1916832"/>
            <a:ext cx="4572000" cy="1261884"/>
          </a:xfrm>
          <a:prstGeom prst="rect">
            <a:avLst/>
          </a:prstGeom>
        </p:spPr>
        <p:txBody>
          <a:bodyPr>
            <a:spAutoFit/>
          </a:bodyPr>
          <a:lstStyle/>
          <a:p>
            <a:r>
              <a:rPr lang="th-TH" sz="3600" b="1" dirty="0">
                <a:solidFill>
                  <a:schemeClr val="accent4">
                    <a:lumMod val="20000"/>
                    <a:lumOff val="80000"/>
                  </a:schemeClr>
                </a:solidFill>
                <a:latin typeface="JasmineUPC" pitchFamily="18" charset="-34"/>
                <a:cs typeface="JasmineUPC" pitchFamily="18" charset="-34"/>
              </a:rPr>
              <a:t>1162302  </a:t>
            </a:r>
            <a:r>
              <a:rPr lang="th-TH" b="1" dirty="0" smtClean="0">
                <a:solidFill>
                  <a:schemeClr val="accent4">
                    <a:lumMod val="20000"/>
                    <a:lumOff val="80000"/>
                  </a:schemeClr>
                </a:solidFill>
                <a:latin typeface="JasmineUPC" pitchFamily="18" charset="-34"/>
                <a:cs typeface="JasmineUPC" pitchFamily="18" charset="-34"/>
              </a:rPr>
              <a:t>    </a:t>
            </a:r>
          </a:p>
          <a:p>
            <a:r>
              <a:rPr lang="th-TH" sz="2000" b="1" dirty="0" smtClean="0">
                <a:solidFill>
                  <a:schemeClr val="accent4">
                    <a:lumMod val="20000"/>
                    <a:lumOff val="80000"/>
                  </a:schemeClr>
                </a:solidFill>
                <a:latin typeface="JasmineUPC" pitchFamily="18" charset="-34"/>
                <a:cs typeface="JasmineUPC" pitchFamily="18" charset="-34"/>
              </a:rPr>
              <a:t> </a:t>
            </a:r>
            <a:r>
              <a:rPr lang="en-US" sz="2000" b="1" dirty="0">
                <a:solidFill>
                  <a:schemeClr val="accent4">
                    <a:lumMod val="20000"/>
                    <a:lumOff val="80000"/>
                  </a:schemeClr>
                </a:solidFill>
                <a:latin typeface="JasmineUPC" pitchFamily="18" charset="-34"/>
                <a:cs typeface="JasmineUPC" pitchFamily="18" charset="-34"/>
              </a:rPr>
              <a:t>3</a:t>
            </a:r>
            <a:r>
              <a:rPr lang="th-TH" sz="2000" b="1" dirty="0" smtClean="0">
                <a:solidFill>
                  <a:schemeClr val="accent4">
                    <a:lumMod val="20000"/>
                    <a:lumOff val="80000"/>
                  </a:schemeClr>
                </a:solidFill>
                <a:latin typeface="JasmineUPC" pitchFamily="18" charset="-34"/>
                <a:cs typeface="JasmineUPC" pitchFamily="18" charset="-34"/>
              </a:rPr>
              <a:t>(</a:t>
            </a:r>
            <a:r>
              <a:rPr lang="en-US" sz="2000" b="1" dirty="0" smtClean="0">
                <a:solidFill>
                  <a:schemeClr val="accent4">
                    <a:lumMod val="20000"/>
                    <a:lumOff val="80000"/>
                  </a:schemeClr>
                </a:solidFill>
                <a:latin typeface="JasmineUPC" pitchFamily="18" charset="-34"/>
                <a:cs typeface="JasmineUPC" pitchFamily="18" charset="-34"/>
              </a:rPr>
              <a:t>2</a:t>
            </a:r>
            <a:r>
              <a:rPr lang="th-TH" sz="2000" b="1" dirty="0" smtClean="0">
                <a:solidFill>
                  <a:schemeClr val="accent4">
                    <a:lumMod val="20000"/>
                    <a:lumOff val="80000"/>
                  </a:schemeClr>
                </a:solidFill>
                <a:latin typeface="JasmineUPC" pitchFamily="18" charset="-34"/>
                <a:cs typeface="JasmineUPC" pitchFamily="18" charset="-34"/>
              </a:rPr>
              <a:t>-2-</a:t>
            </a:r>
            <a:r>
              <a:rPr lang="en-US" sz="2000" b="1" dirty="0" smtClean="0">
                <a:solidFill>
                  <a:schemeClr val="accent4">
                    <a:lumMod val="20000"/>
                    <a:lumOff val="80000"/>
                  </a:schemeClr>
                </a:solidFill>
                <a:latin typeface="JasmineUPC" pitchFamily="18" charset="-34"/>
                <a:cs typeface="JasmineUPC" pitchFamily="18" charset="-34"/>
              </a:rPr>
              <a:t>5</a:t>
            </a:r>
            <a:r>
              <a:rPr lang="th-TH" sz="2000" b="1" dirty="0" smtClean="0">
                <a:solidFill>
                  <a:schemeClr val="accent4">
                    <a:lumMod val="20000"/>
                    <a:lumOff val="80000"/>
                  </a:schemeClr>
                </a:solidFill>
                <a:latin typeface="JasmineUPC" pitchFamily="18" charset="-34"/>
                <a:cs typeface="JasmineUPC" pitchFamily="18" charset="-34"/>
              </a:rPr>
              <a:t>)</a:t>
            </a:r>
          </a:p>
          <a:p>
            <a:r>
              <a:rPr lang="th-TH" sz="2000" b="1" dirty="0" smtClean="0">
                <a:solidFill>
                  <a:schemeClr val="accent4">
                    <a:lumMod val="20000"/>
                    <a:lumOff val="80000"/>
                  </a:schemeClr>
                </a:solidFill>
                <a:latin typeface="JasmineUPC" pitchFamily="18" charset="-34"/>
                <a:cs typeface="JasmineUPC" pitchFamily="18" charset="-34"/>
              </a:rPr>
              <a:t>หมวดวิชาเฉพาะ (บังคับ)</a:t>
            </a:r>
          </a:p>
        </p:txBody>
      </p:sp>
    </p:spTree>
    <p:extLst>
      <p:ext uri="{BB962C8B-B14F-4D97-AF65-F5344CB8AC3E}">
        <p14:creationId xmlns:p14="http://schemas.microsoft.com/office/powerpoint/2010/main" val="1711065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067" y="548680"/>
            <a:ext cx="8910736" cy="5816977"/>
          </a:xfrm>
          <a:prstGeom prst="rect">
            <a:avLst/>
          </a:prstGeom>
        </p:spPr>
        <p:txBody>
          <a:bodyPr wrap="square">
            <a:spAutoFit/>
          </a:bodyPr>
          <a:lstStyle/>
          <a:p>
            <a:r>
              <a:rPr lang="th-TH" sz="3600" b="1" dirty="0" smtClean="0">
                <a:solidFill>
                  <a:srgbClr val="C00000"/>
                </a:solidFill>
              </a:rPr>
              <a:t>กระจุกดาวเปิด </a:t>
            </a:r>
          </a:p>
          <a:p>
            <a:pPr marL="457200" indent="-457200">
              <a:buFont typeface="Wingdings" panose="05000000000000000000" pitchFamily="2" charset="2"/>
              <a:buChar char="Ø"/>
            </a:pPr>
            <a:r>
              <a:rPr lang="th-TH" b="1" dirty="0" smtClean="0">
                <a:solidFill>
                  <a:schemeClr val="accent3">
                    <a:lumMod val="50000"/>
                  </a:schemeClr>
                </a:solidFill>
              </a:rPr>
              <a:t>ดาวฤกษ์มิได้เกิดขึ้นทีละดวงโดดๆ </a:t>
            </a:r>
          </a:p>
          <a:p>
            <a:pPr marL="457200" indent="-457200">
              <a:buFont typeface="Wingdings" panose="05000000000000000000" pitchFamily="2" charset="2"/>
              <a:buChar char="Ø"/>
            </a:pPr>
            <a:r>
              <a:rPr lang="th-TH" dirty="0" smtClean="0">
                <a:solidFill>
                  <a:srgbClr val="C00000"/>
                </a:solidFill>
              </a:rPr>
              <a:t>เนบิวลาเปรียบเสมือนรังของดาว กลุ่มก๊าซขนาดหลายปีแสงให้กำเนิดดาวจำนวนหลายร้อยดวง ในระยะเวลาไล่เลี่ยกัน </a:t>
            </a:r>
          </a:p>
          <a:p>
            <a:pPr marL="457200" indent="-457200">
              <a:buFont typeface="Wingdings" panose="05000000000000000000" pitchFamily="2" charset="2"/>
              <a:buChar char="Ø"/>
            </a:pPr>
            <a:r>
              <a:rPr lang="th-TH" dirty="0" smtClean="0">
                <a:solidFill>
                  <a:schemeClr val="accent4">
                    <a:lumMod val="75000"/>
                  </a:schemeClr>
                </a:solidFill>
              </a:rPr>
              <a:t>หลังจากดาวเกิดปฏิกิริยานิวเคลียร์ฟิวชันแล้ว ลมดารา (</a:t>
            </a:r>
            <a:r>
              <a:rPr lang="en-US" dirty="0" smtClean="0">
                <a:solidFill>
                  <a:schemeClr val="accent4">
                    <a:lumMod val="75000"/>
                  </a:schemeClr>
                </a:solidFill>
              </a:rPr>
              <a:t>Stellar Winds) </a:t>
            </a:r>
            <a:r>
              <a:rPr lang="th-TH" dirty="0" smtClean="0">
                <a:solidFill>
                  <a:schemeClr val="accent4">
                    <a:lumMod val="75000"/>
                  </a:schemeClr>
                </a:solidFill>
              </a:rPr>
              <a:t>ซึ่งเป็นกระแสอนุภาคพลังงานสูงลักษณะคล้ายลมสุริยะ พัดกวาดก๊าซในเนบิวลาให้สลายตัวไป เผยให้เห็นดวงดาวนับร้อยที่อยู่ภายในเรียกว่า “กระจุกดาวเปิด” (</a:t>
            </a:r>
            <a:r>
              <a:rPr lang="en-US" dirty="0" smtClean="0">
                <a:solidFill>
                  <a:schemeClr val="accent4">
                    <a:lumMod val="75000"/>
                  </a:schemeClr>
                </a:solidFill>
              </a:rPr>
              <a:t>Open Cluster) </a:t>
            </a:r>
            <a:endParaRPr lang="th-TH" dirty="0" smtClean="0">
              <a:solidFill>
                <a:schemeClr val="accent4">
                  <a:lumMod val="75000"/>
                </a:schemeClr>
              </a:solidFill>
            </a:endParaRPr>
          </a:p>
          <a:p>
            <a:endParaRPr lang="th-TH" dirty="0"/>
          </a:p>
          <a:p>
            <a:r>
              <a:rPr lang="th-TH" dirty="0" smtClean="0"/>
              <a:t>ใจกลางของเนบิวลาทุกชนิดจะมีกระจุกดาวเปิดอยู่ภายในเสมอ เช่น เนบิวลานายพราน และหากเราถ่ายรูปกระจุกดาวลูกไก่ซึ่งถือกำเนิดมาได้หนึ่งร้อยล้านปีแล้ว ก็จะเห็นกลุ่มก๊าซจางๆ ห่อหุ้มดาวแต่ละดวง แต่กระจุกดาวที่มีอายุแก่กว่านั้น เช่น กระจุกดาวหน้าวัว </a:t>
            </a:r>
            <a:r>
              <a:rPr lang="en-US" dirty="0" smtClean="0"/>
              <a:t>(Hyades) </a:t>
            </a:r>
            <a:r>
              <a:rPr lang="th-TH" dirty="0" smtClean="0"/>
              <a:t>ซึ่งเรียงตัวเป็นรูปตัว </a:t>
            </a:r>
            <a:r>
              <a:rPr lang="en-US" dirty="0" smtClean="0"/>
              <a:t>V </a:t>
            </a:r>
            <a:r>
              <a:rPr lang="th-TH" dirty="0" smtClean="0"/>
              <a:t>ในกลุ่มดาววัว ก็จะไม่มีเนบิวลาปรากฏให้เห็นแล้ว </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391428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portal.edu.chula.ac.th/lesa_cd/assets/document/lesa212/3/star_birth/hy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364" y="918645"/>
            <a:ext cx="4345318" cy="3806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77640" y="5085184"/>
            <a:ext cx="3354765" cy="523220"/>
          </a:xfrm>
          <a:prstGeom prst="rect">
            <a:avLst/>
          </a:prstGeom>
        </p:spPr>
        <p:txBody>
          <a:bodyPr wrap="none">
            <a:spAutoFit/>
          </a:bodyPr>
          <a:lstStyle/>
          <a:p>
            <a:r>
              <a:rPr lang="th-TH" dirty="0" smtClean="0"/>
              <a:t>กระจุกดาวหน้าวัว </a:t>
            </a:r>
            <a:r>
              <a:rPr lang="en-US" dirty="0" smtClean="0"/>
              <a:t>(Hyades) </a:t>
            </a:r>
            <a:endParaRPr lang="th-TH" dirty="0"/>
          </a:p>
        </p:txBody>
      </p:sp>
      <p:sp>
        <p:nvSpPr>
          <p:cNvPr id="4" name="Rectangle 3"/>
          <p:cNvSpPr/>
          <p:nvPr/>
        </p:nvSpPr>
        <p:spPr>
          <a:xfrm>
            <a:off x="1403648" y="5085642"/>
            <a:ext cx="1773242" cy="523220"/>
          </a:xfrm>
          <a:prstGeom prst="rect">
            <a:avLst/>
          </a:prstGeom>
        </p:spPr>
        <p:txBody>
          <a:bodyPr wrap="none">
            <a:spAutoFit/>
          </a:bodyPr>
          <a:lstStyle/>
          <a:p>
            <a:r>
              <a:rPr lang="th-TH" dirty="0" smtClean="0"/>
              <a:t>กระจุกดาวลูกไก่</a:t>
            </a:r>
            <a:endParaRPr lang="th-TH" dirty="0" smtClean="0">
              <a:effectLst/>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25870"/>
            <a:ext cx="8496944" cy="4832092"/>
          </a:xfrm>
          <a:prstGeom prst="rect">
            <a:avLst/>
          </a:prstGeom>
        </p:spPr>
        <p:txBody>
          <a:bodyPr wrap="square">
            <a:spAutoFit/>
          </a:bodyPr>
          <a:lstStyle/>
          <a:p>
            <a:r>
              <a:rPr lang="th-TH" b="1" dirty="0">
                <a:solidFill>
                  <a:srgbClr val="C00000"/>
                </a:solidFill>
              </a:rPr>
              <a:t>กระจุกดาว </a:t>
            </a:r>
            <a:r>
              <a:rPr lang="en-US" b="1" dirty="0" smtClean="0">
                <a:solidFill>
                  <a:srgbClr val="C00000"/>
                </a:solidFill>
              </a:rPr>
              <a:t>(Star </a:t>
            </a:r>
            <a:r>
              <a:rPr lang="en-US" b="1" dirty="0">
                <a:solidFill>
                  <a:srgbClr val="C00000"/>
                </a:solidFill>
              </a:rPr>
              <a:t>Cluster) </a:t>
            </a:r>
            <a:endParaRPr lang="th-TH" b="1" dirty="0" smtClean="0">
              <a:solidFill>
                <a:srgbClr val="C00000"/>
              </a:solidFill>
            </a:endParaRPr>
          </a:p>
          <a:p>
            <a:r>
              <a:rPr lang="th-TH" dirty="0" smtClean="0"/>
              <a:t>คือ</a:t>
            </a:r>
            <a:r>
              <a:rPr lang="th-TH" dirty="0"/>
              <a:t>กลุ่มของดาวฤกษ์ที่อยู่ด้วยกันด้วยแรงดึงดูดจากความโน้มถ่วง </a:t>
            </a:r>
            <a:endParaRPr lang="th-TH" dirty="0" smtClean="0"/>
          </a:p>
          <a:p>
            <a:r>
              <a:rPr lang="th-TH" dirty="0" smtClean="0"/>
              <a:t>สามารถ</a:t>
            </a:r>
            <a:r>
              <a:rPr lang="th-TH" dirty="0"/>
              <a:t>แบ่งได้เป็นสองประเภทใหญ่ ๆ คือ </a:t>
            </a:r>
            <a:endParaRPr lang="th-TH" dirty="0" smtClean="0"/>
          </a:p>
          <a:p>
            <a:pPr marL="514350" indent="-514350">
              <a:buFont typeface="Wingdings" panose="05000000000000000000" pitchFamily="2" charset="2"/>
              <a:buChar char="Ø"/>
            </a:pPr>
            <a:r>
              <a:rPr lang="th-TH" b="1" dirty="0" smtClean="0">
                <a:solidFill>
                  <a:srgbClr val="C00000"/>
                </a:solidFill>
              </a:rPr>
              <a:t>กระจุก</a:t>
            </a:r>
            <a:r>
              <a:rPr lang="th-TH" b="1" dirty="0">
                <a:solidFill>
                  <a:srgbClr val="C00000"/>
                </a:solidFill>
              </a:rPr>
              <a:t>ดาวทรงกลม </a:t>
            </a:r>
            <a:r>
              <a:rPr lang="th-TH" dirty="0"/>
              <a:t>เป็นกลุ่มของดาวฤกษ์อายุมากนับแสนดวงที่อยู่ด้วยกันด้วยแรงดึงดูดค่อนข้างมาก </a:t>
            </a:r>
          </a:p>
          <a:p>
            <a:pPr marL="514350" indent="-514350">
              <a:buFont typeface="Wingdings" panose="05000000000000000000" pitchFamily="2" charset="2"/>
              <a:buChar char="Ø"/>
            </a:pPr>
            <a:r>
              <a:rPr lang="th-TH" dirty="0" smtClean="0">
                <a:solidFill>
                  <a:srgbClr val="C00000"/>
                </a:solidFill>
              </a:rPr>
              <a:t> </a:t>
            </a:r>
            <a:r>
              <a:rPr lang="th-TH" b="1" dirty="0">
                <a:solidFill>
                  <a:srgbClr val="C00000"/>
                </a:solidFill>
              </a:rPr>
              <a:t>กระจุกดาวเปิด </a:t>
            </a:r>
            <a:r>
              <a:rPr lang="th-TH" dirty="0"/>
              <a:t>ที่มีดาวฤกษ์น้อยกว่า เพียงไม่กี่ร้อยดวงในกลุ่ม เป็นดาวฤกษ์อายุน้อย และมีแรงดึงดูดต่อกันเพียงหลวม ๆ กระจุกดาวเปิดอาจเกิดการรบกวนจากแรงโน้มถ่วงของเมฆโมเลกุลขนาดยักษ์ในยามที่มันเคลื่อนผ่านไปในกาแล็กซี แต่ดาวสมาชิกในกระจุกดาวยังคงเคลื่อนที่ไปในทิศทางเดียวกันได้แม้จะไม่มีแรงโน้มถ่วงดึงดูดระหว่างกันแล้ว ในกรณีนี้จะเรียกมันว่า ชุมนุมดาว </a:t>
            </a:r>
            <a:r>
              <a:rPr lang="en-US" dirty="0" smtClean="0"/>
              <a:t>(stellar </a:t>
            </a:r>
            <a:r>
              <a:rPr lang="en-US" dirty="0"/>
              <a:t>association) </a:t>
            </a:r>
            <a:r>
              <a:rPr lang="th-TH" dirty="0"/>
              <a:t>หรือบางครั้งอาจเรียกว่า กลุ่มเคลื่อนที่ (</a:t>
            </a:r>
            <a:r>
              <a:rPr lang="en-US" dirty="0"/>
              <a:t>moving group)</a:t>
            </a:r>
            <a:endParaRPr lang="th-TH" dirty="0"/>
          </a:p>
        </p:txBody>
      </p:sp>
    </p:spTree>
    <p:extLst>
      <p:ext uri="{BB962C8B-B14F-4D97-AF65-F5344CB8AC3E}">
        <p14:creationId xmlns:p14="http://schemas.microsoft.com/office/powerpoint/2010/main" val="2477559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4572000" cy="523220"/>
          </a:xfrm>
          <a:prstGeom prst="rect">
            <a:avLst/>
          </a:prstGeom>
        </p:spPr>
        <p:txBody>
          <a:bodyPr>
            <a:spAutoFit/>
          </a:bodyPr>
          <a:lstStyle/>
          <a:p>
            <a:r>
              <a:rPr lang="th-TH" b="1" dirty="0">
                <a:solidFill>
                  <a:srgbClr val="C00000"/>
                </a:solidFill>
              </a:rPr>
              <a:t>กระจุกดาวเปิด </a:t>
            </a:r>
            <a:r>
              <a:rPr lang="en-US" b="1" dirty="0" smtClean="0">
                <a:solidFill>
                  <a:srgbClr val="C00000"/>
                </a:solidFill>
              </a:rPr>
              <a:t>(Open </a:t>
            </a:r>
            <a:r>
              <a:rPr lang="en-US" b="1" dirty="0">
                <a:solidFill>
                  <a:srgbClr val="C00000"/>
                </a:solidFill>
              </a:rPr>
              <a:t>Cluster)</a:t>
            </a:r>
            <a:endParaRPr lang="th-TH" b="1" dirty="0">
              <a:solidFill>
                <a:srgbClr val="C00000"/>
              </a:solidFill>
            </a:endParaRPr>
          </a:p>
        </p:txBody>
      </p:sp>
      <p:sp>
        <p:nvSpPr>
          <p:cNvPr id="3" name="Rectangle 2"/>
          <p:cNvSpPr/>
          <p:nvPr/>
        </p:nvSpPr>
        <p:spPr>
          <a:xfrm>
            <a:off x="399861" y="1217929"/>
            <a:ext cx="8136904" cy="2677656"/>
          </a:xfrm>
          <a:prstGeom prst="rect">
            <a:avLst/>
          </a:prstGeom>
        </p:spPr>
        <p:txBody>
          <a:bodyPr wrap="square">
            <a:spAutoFit/>
          </a:bodyPr>
          <a:lstStyle/>
          <a:p>
            <a:r>
              <a:rPr lang="th-TH" dirty="0"/>
              <a:t>เป็นกลุ่มของดาวฤกษ์จำนวนหลายพันดวงที่รวมกลุ่มกันอยู่ในเมฆโมเลกุลขนาดยักษ์ชุดเดียวกัน และมีแรงโน้มถ่วงดึงดูดต่อกันและกันอย่างหลวมๆ กระจุกดาวเปิดจะพบได้ในดาราจักรชนิดก้นหอยและชนิดไร้รูปร่างเท่านั้น ซึ่งเป็นดาราจักรที่ยังมีการก่อตัวของดาวฤกษ์ดำเนินอยู่ โดยทั่วไปมีอายุน้อยกว่าร้อยล้านปี และมักถูกรบกวนจากกระจุกดาวอื่นหรือกลุ่มเมฆที่มันโคจรอยู่ใกล้ๆ ทำให้สูญเสียสมาชิกในกระจุกดาวไปบ้าง</a:t>
            </a:r>
          </a:p>
        </p:txBody>
      </p:sp>
    </p:spTree>
    <p:extLst>
      <p:ext uri="{BB962C8B-B14F-4D97-AF65-F5344CB8AC3E}">
        <p14:creationId xmlns:p14="http://schemas.microsoft.com/office/powerpoint/2010/main" val="3474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332656"/>
            <a:ext cx="5976664" cy="430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7544" y="4797152"/>
            <a:ext cx="8352928" cy="523220"/>
          </a:xfrm>
          <a:prstGeom prst="rect">
            <a:avLst/>
          </a:prstGeom>
        </p:spPr>
        <p:txBody>
          <a:bodyPr wrap="square">
            <a:spAutoFit/>
          </a:bodyPr>
          <a:lstStyle/>
          <a:p>
            <a:r>
              <a:rPr lang="th-TH" dirty="0"/>
              <a:t>กระจุกดาวลูกไก่ หรือ กระจุกดาวไพลยาดีส </a:t>
            </a:r>
            <a:r>
              <a:rPr lang="en-US" dirty="0" smtClean="0"/>
              <a:t>(Pleiades</a:t>
            </a:r>
            <a:r>
              <a:rPr lang="en-US" dirty="0"/>
              <a:t>) </a:t>
            </a:r>
            <a:r>
              <a:rPr lang="th-TH" dirty="0"/>
              <a:t>หรือวัตถุเมสสิเยร์ </a:t>
            </a:r>
            <a:r>
              <a:rPr lang="en-US" dirty="0"/>
              <a:t>M45</a:t>
            </a:r>
            <a:endParaRPr lang="th-TH" dirty="0"/>
          </a:p>
        </p:txBody>
      </p:sp>
    </p:spTree>
    <p:extLst>
      <p:ext uri="{BB962C8B-B14F-4D97-AF65-F5344CB8AC3E}">
        <p14:creationId xmlns:p14="http://schemas.microsoft.com/office/powerpoint/2010/main" val="1575029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705" y="200339"/>
            <a:ext cx="603659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41999" y="4249804"/>
            <a:ext cx="4532010" cy="954107"/>
          </a:xfrm>
          <a:prstGeom prst="rect">
            <a:avLst/>
          </a:prstGeom>
        </p:spPr>
        <p:txBody>
          <a:bodyPr wrap="none">
            <a:spAutoFit/>
          </a:bodyPr>
          <a:lstStyle/>
          <a:p>
            <a:r>
              <a:rPr lang="th-TH" dirty="0"/>
              <a:t>กระจุกดาวแฝด NGC 884 และ NGC </a:t>
            </a:r>
            <a:r>
              <a:rPr lang="th-TH" dirty="0" smtClean="0"/>
              <a:t>869</a:t>
            </a:r>
          </a:p>
          <a:p>
            <a:endParaRPr lang="th-TH" dirty="0"/>
          </a:p>
        </p:txBody>
      </p:sp>
      <p:sp>
        <p:nvSpPr>
          <p:cNvPr id="3" name="Rectangle 2"/>
          <p:cNvSpPr/>
          <p:nvPr/>
        </p:nvSpPr>
        <p:spPr>
          <a:xfrm>
            <a:off x="323528" y="5473005"/>
            <a:ext cx="8820472" cy="954107"/>
          </a:xfrm>
          <a:prstGeom prst="rect">
            <a:avLst/>
          </a:prstGeom>
        </p:spPr>
        <p:txBody>
          <a:bodyPr wrap="square">
            <a:spAutoFit/>
          </a:bodyPr>
          <a:lstStyle/>
          <a:p>
            <a:r>
              <a:rPr lang="th-TH" dirty="0"/>
              <a:t>กระจุกดาวทั้งสองอยู่ใกล้ๆ กันในกลุ่มดาวเพอร์ซีอัส โดยอยู่ห่างจากเราไป</a:t>
            </a:r>
            <a:r>
              <a:rPr lang="th-TH" dirty="0" smtClean="0"/>
              <a:t>ประมาณ</a:t>
            </a:r>
          </a:p>
          <a:p>
            <a:r>
              <a:rPr lang="th-TH" dirty="0" smtClean="0"/>
              <a:t> </a:t>
            </a:r>
            <a:r>
              <a:rPr lang="th-TH" dirty="0"/>
              <a:t>7,600 และ 6,800 ปีแสง ตามลำดับ </a:t>
            </a:r>
          </a:p>
        </p:txBody>
      </p:sp>
    </p:spTree>
    <p:extLst>
      <p:ext uri="{BB962C8B-B14F-4D97-AF65-F5344CB8AC3E}">
        <p14:creationId xmlns:p14="http://schemas.microsoft.com/office/powerpoint/2010/main" val="2476446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40960" cy="2492990"/>
          </a:xfrm>
          <a:prstGeom prst="rect">
            <a:avLst/>
          </a:prstGeom>
        </p:spPr>
        <p:txBody>
          <a:bodyPr wrap="square">
            <a:spAutoFit/>
          </a:bodyPr>
          <a:lstStyle/>
          <a:p>
            <a:r>
              <a:rPr lang="th-TH" sz="3600" b="1" dirty="0">
                <a:solidFill>
                  <a:srgbClr val="C00000"/>
                </a:solidFill>
              </a:rPr>
              <a:t>กระจุกดาวทรงกลม </a:t>
            </a:r>
            <a:r>
              <a:rPr lang="en-US" sz="3600" b="1" dirty="0" smtClean="0">
                <a:solidFill>
                  <a:srgbClr val="C00000"/>
                </a:solidFill>
              </a:rPr>
              <a:t>(Globular </a:t>
            </a:r>
            <a:r>
              <a:rPr lang="en-US" sz="3600" b="1" dirty="0">
                <a:solidFill>
                  <a:srgbClr val="C00000"/>
                </a:solidFill>
              </a:rPr>
              <a:t>Cluster) </a:t>
            </a:r>
            <a:endParaRPr lang="en-US" sz="3600" b="1" dirty="0" smtClean="0">
              <a:solidFill>
                <a:srgbClr val="C00000"/>
              </a:solidFill>
            </a:endParaRPr>
          </a:p>
          <a:p>
            <a:endParaRPr lang="th-TH" sz="3200" b="1" dirty="0" smtClean="0">
              <a:solidFill>
                <a:srgbClr val="C00000"/>
              </a:solidFill>
            </a:endParaRPr>
          </a:p>
          <a:p>
            <a:r>
              <a:rPr lang="th-TH" dirty="0" smtClean="0"/>
              <a:t>เป็น</a:t>
            </a:r>
            <a:r>
              <a:rPr lang="th-TH" dirty="0"/>
              <a:t>แหล่งรวมของดวงดาว</a:t>
            </a:r>
            <a:r>
              <a:rPr lang="th-TH" dirty="0" smtClean="0"/>
              <a:t>ที่รวมกลุ่มมีรู</a:t>
            </a:r>
            <a:r>
              <a:rPr lang="th-TH" dirty="0"/>
              <a:t>ปร่างเป็นทรงกลม โคจรไปรอบๆ แกนกลางดาราจักร ดาวฤกษ์ในกระจุกดาวทรงกลมมีแรงโน้มถ่วงดึงดูดต่อกันค่อนข้างมาก ทำให้พวกมันรวมตัวเป็นกลุ่มทรงกลม มีความหนาแน่นของดาวค่อนข้างสูงโดยเฉพาะในจุดศูนย์กลาง </a:t>
            </a:r>
          </a:p>
        </p:txBody>
      </p:sp>
    </p:spTree>
    <p:extLst>
      <p:ext uri="{BB962C8B-B14F-4D97-AF65-F5344CB8AC3E}">
        <p14:creationId xmlns:p14="http://schemas.microsoft.com/office/powerpoint/2010/main" val="193209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4176464" cy="437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0796" y="5100769"/>
            <a:ext cx="8563691" cy="954107"/>
          </a:xfrm>
          <a:prstGeom prst="rect">
            <a:avLst/>
          </a:prstGeom>
        </p:spPr>
        <p:txBody>
          <a:bodyPr wrap="square">
            <a:spAutoFit/>
          </a:bodyPr>
          <a:lstStyle/>
          <a:p>
            <a:r>
              <a:rPr lang="en-US" dirty="0" smtClean="0"/>
              <a:t>M80</a:t>
            </a:r>
            <a:r>
              <a:rPr lang="th-TH" dirty="0" smtClean="0"/>
              <a:t> </a:t>
            </a:r>
            <a:r>
              <a:rPr lang="th-TH" dirty="0"/>
              <a:t>กระจุกดาวทรงกลมในกลุ่มดาวแมงป่อง อยู่ห่างจากดวงอาทิตย์ของเรา 28,000 ปีแสง ประกอบด้วยดาวฤกษ์นับแสนดวง</a:t>
            </a:r>
          </a:p>
        </p:txBody>
      </p:sp>
    </p:spTree>
    <p:extLst>
      <p:ext uri="{BB962C8B-B14F-4D97-AF65-F5344CB8AC3E}">
        <p14:creationId xmlns:p14="http://schemas.microsoft.com/office/powerpoint/2010/main" val="4214594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34194" y="-327328"/>
            <a:ext cx="3960441" cy="585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5011783"/>
            <a:ext cx="8640960" cy="954107"/>
          </a:xfrm>
          <a:prstGeom prst="rect">
            <a:avLst/>
          </a:prstGeom>
        </p:spPr>
        <p:txBody>
          <a:bodyPr wrap="square">
            <a:spAutoFit/>
          </a:bodyPr>
          <a:lstStyle/>
          <a:p>
            <a:pPr algn="ctr"/>
            <a:r>
              <a:rPr lang="th-TH" dirty="0"/>
              <a:t>กระจุกดาว </a:t>
            </a:r>
            <a:r>
              <a:rPr lang="en-US" dirty="0"/>
              <a:t>M15 </a:t>
            </a:r>
            <a:endParaRPr lang="th-TH" dirty="0" smtClean="0"/>
          </a:p>
          <a:p>
            <a:pPr algn="ctr"/>
            <a:r>
              <a:rPr lang="th-TH" dirty="0" smtClean="0"/>
              <a:t>ซึ่ง</a:t>
            </a:r>
            <a:r>
              <a:rPr lang="th-TH" dirty="0"/>
              <a:t>เชื่อว่ามีหลุมดำขนาดมวล 4,000 เท่าของมวลดวงอาทิตย์ อยู่ในใจ</a:t>
            </a:r>
            <a:r>
              <a:rPr lang="th-TH" dirty="0" smtClean="0"/>
              <a:t>กลาง</a:t>
            </a:r>
            <a:endParaRPr lang="th-TH" dirty="0"/>
          </a:p>
        </p:txBody>
      </p:sp>
    </p:spTree>
    <p:extLst>
      <p:ext uri="{BB962C8B-B14F-4D97-AF65-F5344CB8AC3E}">
        <p14:creationId xmlns:p14="http://schemas.microsoft.com/office/powerpoint/2010/main" val="301667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6" y="16064"/>
            <a:ext cx="4752528" cy="446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83160" y="4546034"/>
            <a:ext cx="7560840" cy="523220"/>
          </a:xfrm>
          <a:prstGeom prst="rect">
            <a:avLst/>
          </a:prstGeom>
        </p:spPr>
        <p:txBody>
          <a:bodyPr wrap="square">
            <a:spAutoFit/>
          </a:bodyPr>
          <a:lstStyle/>
          <a:p>
            <a:r>
              <a:rPr lang="en-US" dirty="0"/>
              <a:t>The globular cluster Omega Centauri </a:t>
            </a:r>
            <a:endParaRPr lang="th-TH" dirty="0"/>
          </a:p>
        </p:txBody>
      </p:sp>
      <p:sp>
        <p:nvSpPr>
          <p:cNvPr id="3" name="Rectangle 2"/>
          <p:cNvSpPr/>
          <p:nvPr/>
        </p:nvSpPr>
        <p:spPr>
          <a:xfrm>
            <a:off x="187199" y="5085184"/>
            <a:ext cx="8956801" cy="1569660"/>
          </a:xfrm>
          <a:prstGeom prst="rect">
            <a:avLst/>
          </a:prstGeom>
        </p:spPr>
        <p:txBody>
          <a:bodyPr wrap="square">
            <a:spAutoFit/>
          </a:bodyPr>
          <a:lstStyle/>
          <a:p>
            <a:r>
              <a:rPr lang="th-TH" sz="2400" dirty="0"/>
              <a:t>กระจุกดาวโอเมกาคนครึ่งม้า เป็นกระจุกดาวที่เกี่ยวข้องกับทางช้างเผือกที่ทั้งใหญ่ที่สุดและสว่างที่สุด </a:t>
            </a:r>
            <a:r>
              <a:rPr lang="th-TH" sz="2400" dirty="0" smtClean="0"/>
              <a:t>อยู่</a:t>
            </a:r>
            <a:r>
              <a:rPr lang="th-TH" sz="2400" dirty="0"/>
              <a:t>ห่างจากโลกประมาณ 15,800 ปีแสง (4,850 พาร์เซก) ประกอบด้วยดาว</a:t>
            </a:r>
            <a:r>
              <a:rPr lang="th-TH" sz="2400" dirty="0" smtClean="0"/>
              <a:t>ฤกษ์จำนวน</a:t>
            </a:r>
            <a:r>
              <a:rPr lang="th-TH" sz="2400" dirty="0"/>
              <a:t>หลายล้านดวง ในใจกลางของกระจุกดาวมีดาวฤกษ์อยู่หนาแน่นมาก ประมาณว่าดาวฤกษ์แต่ละดวงในบริเวณใจกลางตั้งอยู่ห่างกันเพียงประมาณ 0.1 ปีแสงเท่านั้น อายุโดยประมาณของกระจุกดาวนี้คือ 12,000 ล้านปี</a:t>
            </a:r>
          </a:p>
        </p:txBody>
      </p:sp>
    </p:spTree>
    <p:extLst>
      <p:ext uri="{BB962C8B-B14F-4D97-AF65-F5344CB8AC3E}">
        <p14:creationId xmlns:p14="http://schemas.microsoft.com/office/powerpoint/2010/main" val="379470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2443" y="188640"/>
            <a:ext cx="1757212" cy="1569660"/>
          </a:xfrm>
          <a:prstGeom prst="rect">
            <a:avLst/>
          </a:prstGeom>
          <a:noFill/>
        </p:spPr>
        <p:txBody>
          <a:bodyPr wrap="none" rtlCol="0">
            <a:spAutoFit/>
          </a:bodyPr>
          <a:lstStyle/>
          <a:p>
            <a:pPr algn="ctr"/>
            <a:r>
              <a:rPr lang="th-TH" sz="4800" b="1" dirty="0" smtClean="0"/>
              <a:t>ดาวฤกษ์</a:t>
            </a:r>
          </a:p>
          <a:p>
            <a:pPr algn="ctr"/>
            <a:r>
              <a:rPr lang="en-US" sz="4800" b="1" dirty="0" smtClean="0"/>
              <a:t>STAR</a:t>
            </a:r>
            <a:endParaRPr lang="th-TH" sz="4800" b="1" dirty="0"/>
          </a:p>
        </p:txBody>
      </p:sp>
      <p:sp>
        <p:nvSpPr>
          <p:cNvPr id="5" name="Rectangle 4"/>
          <p:cNvSpPr/>
          <p:nvPr/>
        </p:nvSpPr>
        <p:spPr>
          <a:xfrm>
            <a:off x="323528" y="1988840"/>
            <a:ext cx="8424936" cy="1569660"/>
          </a:xfrm>
          <a:prstGeom prst="rect">
            <a:avLst/>
          </a:prstGeom>
        </p:spPr>
        <p:txBody>
          <a:bodyPr wrap="square">
            <a:spAutoFit/>
          </a:bodyPr>
          <a:lstStyle/>
          <a:p>
            <a:r>
              <a:rPr lang="th-TH" sz="3200" b="1" dirty="0" smtClean="0">
                <a:solidFill>
                  <a:schemeClr val="accent4">
                    <a:lumMod val="50000"/>
                  </a:schemeClr>
                </a:solidFill>
              </a:rPr>
              <a:t>ดาวฤกษ์ </a:t>
            </a:r>
            <a:r>
              <a:rPr lang="th-TH" sz="3200" dirty="0" smtClean="0">
                <a:solidFill>
                  <a:schemeClr val="accent4">
                    <a:lumMod val="50000"/>
                  </a:schemeClr>
                </a:solidFill>
              </a:rPr>
              <a:t>คือวัตถุท้องฟ้าที่เป็นก้อนพลาสมาสว่างขนาดใหญ่ที่คงอยู่ได้ด้วยแรงโน้มถ่วง ดาวฤกษ์ที่อยู่ใกล้โลกมากที่สุด คือ ดวงอาทิตย์ ซึ่งเป็นแหล่งพลังงานหลักของโลก </a:t>
            </a:r>
            <a:endParaRPr lang="th-TH" sz="3200" dirty="0">
              <a:solidFill>
                <a:schemeClr val="accent4">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68691"/>
            <a:ext cx="3960440" cy="253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34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88640"/>
            <a:ext cx="448213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4778477"/>
            <a:ext cx="8784976" cy="1938992"/>
          </a:xfrm>
          <a:prstGeom prst="rect">
            <a:avLst/>
          </a:prstGeom>
        </p:spPr>
        <p:txBody>
          <a:bodyPr wrap="square">
            <a:spAutoFit/>
          </a:bodyPr>
          <a:lstStyle/>
          <a:p>
            <a:r>
              <a:rPr lang="en-US" sz="2400" dirty="0" smtClean="0"/>
              <a:t>Globular </a:t>
            </a:r>
            <a:r>
              <a:rPr lang="en-US" sz="2400" dirty="0"/>
              <a:t>cluster </a:t>
            </a:r>
            <a:r>
              <a:rPr lang="en-US" sz="2400" dirty="0" smtClean="0"/>
              <a:t>NGC </a:t>
            </a:r>
            <a:r>
              <a:rPr lang="en-US" sz="2400" dirty="0"/>
              <a:t>104 — or, more commonly, 47 </a:t>
            </a:r>
            <a:r>
              <a:rPr lang="en-US" sz="2400" dirty="0" err="1"/>
              <a:t>Tucanae</a:t>
            </a:r>
            <a:r>
              <a:rPr lang="en-US" sz="2400" dirty="0"/>
              <a:t>, since it is part of the constellation of Tucana (The Toucan) in the southern sky. It is about 16,700 light years away from Earth, and 120 light years across. It can be seen with the naked eye, with a visual apparent magnitude of 4.9</a:t>
            </a:r>
            <a:endParaRPr lang="th-TH" sz="2400" dirty="0"/>
          </a:p>
        </p:txBody>
      </p:sp>
    </p:spTree>
    <p:extLst>
      <p:ext uri="{BB962C8B-B14F-4D97-AF65-F5344CB8AC3E}">
        <p14:creationId xmlns:p14="http://schemas.microsoft.com/office/powerpoint/2010/main" val="1485482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48680"/>
            <a:ext cx="8208912" cy="3293209"/>
          </a:xfrm>
          <a:prstGeom prst="rect">
            <a:avLst/>
          </a:prstGeom>
        </p:spPr>
        <p:txBody>
          <a:bodyPr wrap="square">
            <a:spAutoFit/>
          </a:bodyPr>
          <a:lstStyle/>
          <a:p>
            <a:r>
              <a:rPr lang="th-TH" sz="4000" b="1" dirty="0" smtClean="0">
                <a:solidFill>
                  <a:schemeClr val="accent4">
                    <a:lumMod val="75000"/>
                  </a:schemeClr>
                </a:solidFill>
              </a:rPr>
              <a:t>สมบัติของดาวฤกษ์ </a:t>
            </a:r>
          </a:p>
          <a:p>
            <a:endParaRPr lang="th-TH" dirty="0" smtClean="0"/>
          </a:p>
          <a:p>
            <a:r>
              <a:rPr lang="th-TH" dirty="0" smtClean="0"/>
              <a:t>        ดาวฤกษ์ที่เรามองเห็นด้วยตาเปล่าเป็นรูปกลุ่มดาว อยู่ห่างจากโลกประมาณ</a:t>
            </a:r>
          </a:p>
          <a:p>
            <a:r>
              <a:rPr lang="th-TH" dirty="0" smtClean="0"/>
              <a:t> </a:t>
            </a:r>
            <a:r>
              <a:rPr lang="th-TH" dirty="0" smtClean="0">
                <a:solidFill>
                  <a:srgbClr val="FF0000"/>
                </a:solidFill>
              </a:rPr>
              <a:t>4 - 1500 ปีแสง  </a:t>
            </a:r>
            <a:r>
              <a:rPr lang="th-TH" dirty="0" smtClean="0"/>
              <a:t>นักดาราศาสตร์ทำการศึกษาดาวฤกษ์ได้โดยการวิเคราะห์คลื่นแม่เหล็กไฟฟ้าที่ดาวแผ่ออกมา เพื่อให้ได้ทราบสมบัติ ดังนี้ </a:t>
            </a:r>
          </a:p>
          <a:p>
            <a:endParaRPr lang="th-TH" dirty="0" smtClean="0"/>
          </a:p>
          <a:p>
            <a:r>
              <a:rPr lang="th-TH" dirty="0" smtClean="0"/>
              <a:t> </a:t>
            </a:r>
            <a:endParaRPr lang="th-TH" dirty="0"/>
          </a:p>
        </p:txBody>
      </p:sp>
      <p:sp>
        <p:nvSpPr>
          <p:cNvPr id="5" name="Rectangle 4"/>
          <p:cNvSpPr/>
          <p:nvPr/>
        </p:nvSpPr>
        <p:spPr>
          <a:xfrm>
            <a:off x="0" y="3140968"/>
            <a:ext cx="8892480" cy="3108543"/>
          </a:xfrm>
          <a:prstGeom prst="rect">
            <a:avLst/>
          </a:prstGeom>
        </p:spPr>
        <p:txBody>
          <a:bodyPr wrap="square">
            <a:spAutoFit/>
          </a:bodyPr>
          <a:lstStyle/>
          <a:p>
            <a:pPr marL="914400" lvl="1" indent="-457200">
              <a:buFont typeface="Wingdings" panose="05000000000000000000" pitchFamily="2" charset="2"/>
              <a:buChar char="Ø"/>
            </a:pPr>
            <a:r>
              <a:rPr lang="th-TH" b="1" dirty="0" smtClean="0">
                <a:solidFill>
                  <a:srgbClr val="002060"/>
                </a:solidFill>
              </a:rPr>
              <a:t>ระยะห่างของดาว:</a:t>
            </a:r>
            <a:r>
              <a:rPr lang="th-TH" dirty="0" smtClean="0">
                <a:solidFill>
                  <a:srgbClr val="002060"/>
                </a:solidFill>
              </a:rPr>
              <a:t> ใช้กำลังขยายของกล้องโทรทรรศน์ตรวจวัดมุมแพรัลแลกซ์ เรียกว่า "กระบวนการแอสโตรเมทรี" (</a:t>
            </a:r>
            <a:r>
              <a:rPr lang="en-US" dirty="0" smtClean="0">
                <a:solidFill>
                  <a:srgbClr val="002060"/>
                </a:solidFill>
              </a:rPr>
              <a:t>Astrometry)</a:t>
            </a:r>
            <a:endParaRPr lang="en-US" dirty="0" smtClean="0">
              <a:solidFill>
                <a:srgbClr val="002060"/>
              </a:solidFill>
              <a:effectLst/>
            </a:endParaRPr>
          </a:p>
          <a:p>
            <a:pPr marL="914400" lvl="1" indent="-457200">
              <a:buFont typeface="Wingdings" panose="05000000000000000000" pitchFamily="2" charset="2"/>
              <a:buChar char="Ø"/>
            </a:pPr>
            <a:r>
              <a:rPr lang="th-TH" b="1" dirty="0" smtClean="0"/>
              <a:t>โชติมาตร:</a:t>
            </a:r>
            <a:r>
              <a:rPr lang="th-TH" dirty="0" smtClean="0"/>
              <a:t> บันทึกแสงของดาวด้วย </a:t>
            </a:r>
            <a:r>
              <a:rPr lang="en-US" dirty="0" smtClean="0"/>
              <a:t>CCD </a:t>
            </a:r>
            <a:r>
              <a:rPr lang="th-TH" dirty="0" smtClean="0"/>
              <a:t>แล้วคำนวณเปรียบเทียบอันดับความสว่าง เรียกว่า "กระบวนการโฟโตเมทรี" (</a:t>
            </a:r>
            <a:r>
              <a:rPr lang="en-US" dirty="0" smtClean="0"/>
              <a:t>Photometry)</a:t>
            </a:r>
            <a:endParaRPr lang="en-US" dirty="0" smtClean="0">
              <a:effectLst/>
            </a:endParaRPr>
          </a:p>
          <a:p>
            <a:pPr marL="914400" lvl="1" indent="-457200">
              <a:buFont typeface="Wingdings" panose="05000000000000000000" pitchFamily="2" charset="2"/>
              <a:buChar char="Ø"/>
            </a:pPr>
            <a:r>
              <a:rPr lang="th-TH" b="1" dirty="0" smtClean="0">
                <a:solidFill>
                  <a:srgbClr val="002060"/>
                </a:solidFill>
              </a:rPr>
              <a:t>กำลังส่องสว่าง:</a:t>
            </a:r>
            <a:r>
              <a:rPr lang="th-TH" dirty="0" smtClean="0">
                <a:solidFill>
                  <a:srgbClr val="002060"/>
                </a:solidFill>
              </a:rPr>
              <a:t> แปรผันตรงตามความสว่าง แต่แปรผกผันกับระยะห่างของดาว</a:t>
            </a:r>
            <a:endParaRPr lang="th-TH" dirty="0" smtClean="0">
              <a:solidFill>
                <a:srgbClr val="002060"/>
              </a:solidFill>
              <a:effectLst/>
            </a:endParaRPr>
          </a:p>
          <a:p>
            <a:pPr marL="914400" lvl="1" indent="-457200">
              <a:buFont typeface="Wingdings" panose="05000000000000000000" pitchFamily="2" charset="2"/>
              <a:buChar char="Ø"/>
            </a:pPr>
            <a:r>
              <a:rPr lang="th-TH" b="1" dirty="0" smtClean="0"/>
              <a:t>สเปกตรัม:</a:t>
            </a:r>
            <a:r>
              <a:rPr lang="th-TH" dirty="0" smtClean="0"/>
              <a:t> แยกแแสงดาวของดาวด้วยสเปกโตรมิเตอร์ เรียกว่า "กระบวนการสเปกโตรสโคปี" (</a:t>
            </a:r>
            <a:r>
              <a:rPr lang="en-US" dirty="0" smtClean="0"/>
              <a:t>Spectroscopy)</a:t>
            </a:r>
            <a:endParaRPr lang="en-US" dirty="0" smtClean="0">
              <a:effectLst/>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05" y="764704"/>
            <a:ext cx="8931583" cy="4832092"/>
          </a:xfrm>
          <a:prstGeom prst="rect">
            <a:avLst/>
          </a:prstGeom>
        </p:spPr>
        <p:txBody>
          <a:bodyPr wrap="square">
            <a:spAutoFit/>
          </a:bodyPr>
          <a:lstStyle/>
          <a:p>
            <a:pPr marL="914400" lvl="1" indent="-457200">
              <a:buFont typeface="Wingdings" panose="05000000000000000000" pitchFamily="2" charset="2"/>
              <a:buChar char="Ø"/>
            </a:pPr>
            <a:r>
              <a:rPr lang="th-TH" b="1" dirty="0" smtClean="0">
                <a:solidFill>
                  <a:srgbClr val="002060"/>
                </a:solidFill>
              </a:rPr>
              <a:t>องค์ประกอบ</a:t>
            </a:r>
            <a:r>
              <a:rPr lang="th-TH" b="1" dirty="0">
                <a:solidFill>
                  <a:srgbClr val="002060"/>
                </a:solidFill>
              </a:rPr>
              <a:t>ทางเคมี:</a:t>
            </a:r>
            <a:r>
              <a:rPr lang="th-TH" dirty="0">
                <a:solidFill>
                  <a:srgbClr val="002060"/>
                </a:solidFill>
              </a:rPr>
              <a:t> ได้จากการวิเคราะห์เส้นดูดกลืนและเส้นแผ่รังสีของสเปกตรัม </a:t>
            </a:r>
            <a:endParaRPr lang="th-TH" dirty="0" smtClean="0">
              <a:solidFill>
                <a:srgbClr val="002060"/>
              </a:solidFill>
              <a:effectLst/>
            </a:endParaRPr>
          </a:p>
          <a:p>
            <a:pPr marL="914400" lvl="1" indent="-457200">
              <a:buFont typeface="Wingdings" panose="05000000000000000000" pitchFamily="2" charset="2"/>
              <a:buChar char="Ø"/>
            </a:pPr>
            <a:r>
              <a:rPr lang="th-TH" b="1" dirty="0"/>
              <a:t>ทิศทางการเคลื่อนที่และความเร็วเชิงเรเดียน:</a:t>
            </a:r>
            <a:r>
              <a:rPr lang="th-TH" dirty="0"/>
              <a:t> ได้จากการวิเคราะห์ปรากฏการณ์ด็อปเปลอร์ </a:t>
            </a:r>
            <a:endParaRPr lang="th-TH" dirty="0" smtClean="0">
              <a:effectLst/>
            </a:endParaRPr>
          </a:p>
          <a:p>
            <a:pPr marL="914400" lvl="1" indent="-457200">
              <a:buFont typeface="Wingdings" panose="05000000000000000000" pitchFamily="2" charset="2"/>
              <a:buChar char="Ø"/>
            </a:pPr>
            <a:r>
              <a:rPr lang="th-TH" b="1" dirty="0">
                <a:solidFill>
                  <a:srgbClr val="002060"/>
                </a:solidFill>
              </a:rPr>
              <a:t>อุณหภูมิ:</a:t>
            </a:r>
            <a:r>
              <a:rPr lang="th-TH" dirty="0">
                <a:solidFill>
                  <a:srgbClr val="002060"/>
                </a:solidFill>
              </a:rPr>
              <a:t> ได้จากการวิเคราะห์กราฟแสง หาค่าความยาวคลื่นเข้มสุด (</a:t>
            </a:r>
            <a:r>
              <a:rPr lang="el-GR" dirty="0">
                <a:solidFill>
                  <a:srgbClr val="002060"/>
                </a:solidFill>
              </a:rPr>
              <a:t>λ</a:t>
            </a:r>
            <a:r>
              <a:rPr lang="en-US" baseline="-25000" dirty="0">
                <a:solidFill>
                  <a:srgbClr val="002060"/>
                </a:solidFill>
              </a:rPr>
              <a:t>max</a:t>
            </a:r>
            <a:r>
              <a:rPr lang="en-US" dirty="0">
                <a:solidFill>
                  <a:srgbClr val="002060"/>
                </a:solidFill>
              </a:rPr>
              <a:t>) </a:t>
            </a:r>
            <a:r>
              <a:rPr lang="th-TH" dirty="0">
                <a:solidFill>
                  <a:srgbClr val="002060"/>
                </a:solidFill>
              </a:rPr>
              <a:t>ด้วยกฎการแผ่รังสีของวีน (</a:t>
            </a:r>
            <a:r>
              <a:rPr lang="en-US" dirty="0">
                <a:solidFill>
                  <a:srgbClr val="002060"/>
                </a:solidFill>
              </a:rPr>
              <a:t>Wien’s displacement Law)</a:t>
            </a:r>
            <a:endParaRPr lang="en-US" dirty="0" smtClean="0">
              <a:solidFill>
                <a:srgbClr val="002060"/>
              </a:solidFill>
              <a:effectLst/>
            </a:endParaRPr>
          </a:p>
          <a:p>
            <a:pPr marL="914400" lvl="1" indent="-457200">
              <a:buFont typeface="Wingdings" panose="05000000000000000000" pitchFamily="2" charset="2"/>
              <a:buChar char="Ø"/>
            </a:pPr>
            <a:r>
              <a:rPr lang="th-TH" b="1" dirty="0"/>
              <a:t>รัศมีของดาว:</a:t>
            </a:r>
            <a:r>
              <a:rPr lang="th-TH" dirty="0"/>
              <a:t> ได้จากการแทนค่ากำลังส่องสว่างและอุณหภูมิชองดาว ตามกฏความเข้มพลังงานของสเตฟาน-โบลทซ์มานน์  (</a:t>
            </a:r>
            <a:r>
              <a:rPr lang="en-US" dirty="0"/>
              <a:t>Stefan – Boltzmann Law)</a:t>
            </a:r>
            <a:endParaRPr lang="en-US" dirty="0" smtClean="0">
              <a:effectLst/>
            </a:endParaRPr>
          </a:p>
          <a:p>
            <a:pPr marL="914400" lvl="1" indent="-457200">
              <a:buFont typeface="Wingdings" panose="05000000000000000000" pitchFamily="2" charset="2"/>
              <a:buChar char="Ø"/>
            </a:pPr>
            <a:r>
              <a:rPr lang="th-TH" b="1" dirty="0">
                <a:solidFill>
                  <a:srgbClr val="002060"/>
                </a:solidFill>
              </a:rPr>
              <a:t>มวลของดาว:</a:t>
            </a:r>
            <a:r>
              <a:rPr lang="th-TH" dirty="0">
                <a:solidFill>
                  <a:srgbClr val="002060"/>
                </a:solidFill>
              </a:rPr>
              <a:t> ได้จากการคำนวณความสัมพันธ์​ระหว่างคาบวงโคจรและระยะห่างระหว่างดาวสองดวงในระบบดาวคู่ </a:t>
            </a:r>
            <a:endParaRPr lang="th-TH" dirty="0">
              <a:solidFill>
                <a:srgbClr val="002060"/>
              </a:solidFill>
              <a:effectLst/>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9054752" cy="3970318"/>
          </a:xfrm>
          <a:prstGeom prst="rect">
            <a:avLst/>
          </a:prstGeom>
        </p:spPr>
        <p:txBody>
          <a:bodyPr wrap="square">
            <a:spAutoFit/>
          </a:bodyPr>
          <a:lstStyle/>
          <a:p>
            <a:r>
              <a:rPr lang="th-TH" b="1" dirty="0" smtClean="0">
                <a:solidFill>
                  <a:srgbClr val="C00000"/>
                </a:solidFill>
              </a:rPr>
              <a:t>โชติมาตร </a:t>
            </a:r>
          </a:p>
          <a:p>
            <a:r>
              <a:rPr lang="th-TH" dirty="0" smtClean="0"/>
              <a:t>        ความส่องสว่าง </a:t>
            </a:r>
            <a:r>
              <a:rPr lang="en-US" dirty="0" smtClean="0"/>
              <a:t>(Brightness) </a:t>
            </a:r>
            <a:r>
              <a:rPr lang="th-TH" dirty="0" smtClean="0"/>
              <a:t>เป็นพลังงานที่ดาวฤกษ์ปลดปล่อยออกมาต่อหน่วยเวลา มีหน่วยเป็นวัตต์/ตารางเมตร แต่เนื่องจากดวงตาของมนุษย์ไม่มีความละเอียดพอที่จะจำแนกพลังงานในระดับนี้ได้ นักดาราศาสตร์จึงกำหนดค่าเปรียบเทียบอันดับความสว่างของดาวซึ่งเรียกว่า "โชติมาตร" </a:t>
            </a:r>
            <a:r>
              <a:rPr lang="en-US" dirty="0" smtClean="0"/>
              <a:t>(Magnitude) </a:t>
            </a:r>
            <a:r>
              <a:rPr lang="th-TH" dirty="0" smtClean="0"/>
              <a:t>เมื่อเรากล่าวถึงโขติมาตรโดยทั่วไปเราหมายถึง "โชติมาตรปรากฏ" </a:t>
            </a:r>
            <a:r>
              <a:rPr lang="en-US" dirty="0" smtClean="0"/>
              <a:t>(Apparent magnitude)  </a:t>
            </a:r>
            <a:r>
              <a:rPr lang="th-TH" dirty="0" smtClean="0"/>
              <a:t>ซึ่งหมายถึงการจัดอันดับความสว่างของดาวบนท้องฟ้าซึ่งมองเห็นจากโลก </a:t>
            </a:r>
          </a:p>
          <a:p>
            <a:endParaRPr lang="th-TH" dirty="0" smtClean="0"/>
          </a:p>
          <a:p>
            <a:r>
              <a:rPr lang="th-TH" dirty="0" smtClean="0"/>
              <a:t>        </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63969"/>
            <a:ext cx="8208912" cy="3539430"/>
          </a:xfrm>
          <a:prstGeom prst="rect">
            <a:avLst/>
          </a:prstGeom>
        </p:spPr>
        <p:txBody>
          <a:bodyPr wrap="square">
            <a:spAutoFit/>
          </a:bodyPr>
          <a:lstStyle/>
          <a:p>
            <a:r>
              <a:rPr lang="th-TH" dirty="0" smtClean="0"/>
              <a:t>เมื่อสองร้อยปีก่อนคริสตกาล ฮิปปาคัส </a:t>
            </a:r>
            <a:r>
              <a:rPr lang="en-US" dirty="0" smtClean="0"/>
              <a:t>(Hipparchus) </a:t>
            </a:r>
            <a:r>
              <a:rPr lang="th-TH" dirty="0" smtClean="0"/>
              <a:t>นักปราชญ์ชาวกรีกได้กำหนดอันดับความสว่างของดาว โดยถือว่า ดาวฤกษ์ที่สว่างที่สุดบนท้องฟ้ามีโชติมาตร 1 ดาวที่สว่างเป็นครึ่งหนึ่งของอันดับแรกเป็นโชติมาตร 2  ไล่ลงมาเช่นนี้จนถึงโชติมาตร 6 ซึ่งเป็นดาวที่สว่างน้อยที่สุดที่สามารถมองเห็นได้  </a:t>
            </a:r>
          </a:p>
          <a:p>
            <a:endParaRPr lang="th-TH" dirty="0"/>
          </a:p>
          <a:p>
            <a:r>
              <a:rPr lang="th-TH" dirty="0" smtClean="0">
                <a:solidFill>
                  <a:srgbClr val="C00000"/>
                </a:solidFill>
              </a:rPr>
              <a:t>ต่อมาในคริสตศตวรรษที่ 19 นักดาราศาสตร์กำหนดให้ ดาวโชติมาตร 1 สว่างเป็น 100 เท่า ของดาวโชติมาตร 6  ดังนั้นความสว่างของแต่ละโชติมาตรจะแตกต่างกัน 2.512 เท่า เนื่องจาก (2.512)</a:t>
            </a:r>
            <a:r>
              <a:rPr lang="th-TH" baseline="30000" dirty="0" smtClean="0">
                <a:solidFill>
                  <a:srgbClr val="C00000"/>
                </a:solidFill>
              </a:rPr>
              <a:t>5</a:t>
            </a:r>
            <a:r>
              <a:rPr lang="th-TH" dirty="0" smtClean="0">
                <a:solidFill>
                  <a:srgbClr val="C00000"/>
                </a:solidFill>
              </a:rPr>
              <a:t> เท่ากับ 100</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43537973"/>
              </p:ext>
            </p:extLst>
          </p:nvPr>
        </p:nvGraphicFramePr>
        <p:xfrm>
          <a:off x="755576" y="1247775"/>
          <a:ext cx="7920880" cy="4362450"/>
        </p:xfrm>
        <a:graphic>
          <a:graphicData uri="http://schemas.openxmlformats.org/drawingml/2006/table">
            <a:tbl>
              <a:tblPr>
                <a:tableStyleId>{16D9F66E-5EB9-4882-86FB-DCBF35E3C3E4}</a:tableStyleId>
              </a:tblPr>
              <a:tblGrid>
                <a:gridCol w="2205338"/>
                <a:gridCol w="5715542"/>
              </a:tblGrid>
              <a:tr h="180975">
                <a:tc>
                  <a:txBody>
                    <a:bodyPr/>
                    <a:lstStyle/>
                    <a:p>
                      <a:pPr algn="ctr" fontAlgn="b"/>
                      <a:r>
                        <a:rPr lang="th-TH" sz="2800" b="1" u="none" strike="noStrike" dirty="0">
                          <a:effectLst/>
                        </a:rPr>
                        <a:t>โขติมาตรปรากฏ</a:t>
                      </a:r>
                      <a:endParaRPr lang="th-TH" sz="2800" b="1" i="0" u="none" strike="noStrike" dirty="0">
                        <a:solidFill>
                          <a:srgbClr val="000000"/>
                        </a:solidFill>
                        <a:effectLst/>
                        <a:latin typeface="Tahoma"/>
                      </a:endParaRPr>
                    </a:p>
                  </a:txBody>
                  <a:tcPr marL="9525" marR="9525" marT="9525" marB="0" anchor="b"/>
                </a:tc>
                <a:tc>
                  <a:txBody>
                    <a:bodyPr/>
                    <a:lstStyle/>
                    <a:p>
                      <a:pPr algn="ctr" fontAlgn="b"/>
                      <a:r>
                        <a:rPr lang="th-TH" sz="2800" b="1" u="none" strike="noStrike" dirty="0">
                          <a:effectLst/>
                        </a:rPr>
                        <a:t>วัตถุท้องฟ้า</a:t>
                      </a:r>
                      <a:endParaRPr lang="th-TH" sz="2800" b="1" i="0" u="none" strike="noStrike" dirty="0">
                        <a:solidFill>
                          <a:srgbClr val="000000"/>
                        </a:solidFill>
                        <a:effectLst/>
                        <a:latin typeface="Tahoma"/>
                      </a:endParaRPr>
                    </a:p>
                  </a:txBody>
                  <a:tcPr marL="9525" marR="9525" marT="9525" marB="0" anchor="b"/>
                </a:tc>
              </a:tr>
              <a:tr h="180975">
                <a:tc>
                  <a:txBody>
                    <a:bodyPr/>
                    <a:lstStyle/>
                    <a:p>
                      <a:pPr algn="ctr" rtl="0" fontAlgn="b"/>
                      <a:r>
                        <a:rPr lang="th-TH" sz="2800" u="none" strike="noStrike">
                          <a:effectLst/>
                        </a:rPr>
                        <a:t>-26.5</a:t>
                      </a:r>
                      <a:endParaRPr lang="th-TH" sz="2800" b="1" i="1" u="none" strike="noStrike">
                        <a:solidFill>
                          <a:srgbClr val="000000"/>
                        </a:solidFill>
                        <a:effectLst/>
                        <a:latin typeface="Arial"/>
                      </a:endParaRPr>
                    </a:p>
                  </a:txBody>
                  <a:tcPr marL="9525" marR="9525" marT="9525" marB="0" anchor="b"/>
                </a:tc>
                <a:tc>
                  <a:txBody>
                    <a:bodyPr/>
                    <a:lstStyle/>
                    <a:p>
                      <a:pPr algn="l" rtl="0" fontAlgn="t"/>
                      <a:r>
                        <a:rPr lang="th-TH" sz="2800" u="none" strike="noStrike" dirty="0">
                          <a:effectLst/>
                        </a:rPr>
                        <a:t>ดวงอาทิตย์</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dirty="0">
                          <a:effectLst/>
                        </a:rPr>
                        <a:t>-12</a:t>
                      </a:r>
                      <a:endParaRPr lang="th-TH" sz="2800" b="1" i="1" u="none" strike="noStrike" dirty="0">
                        <a:solidFill>
                          <a:srgbClr val="000000"/>
                        </a:solidFill>
                        <a:effectLst/>
                        <a:latin typeface="Arial"/>
                      </a:endParaRPr>
                    </a:p>
                  </a:txBody>
                  <a:tcPr marL="9525" marR="9525" marT="9525" marB="0" anchor="b"/>
                </a:tc>
                <a:tc>
                  <a:txBody>
                    <a:bodyPr/>
                    <a:lstStyle/>
                    <a:p>
                      <a:pPr algn="l" fontAlgn="t"/>
                      <a:r>
                        <a:rPr lang="th-TH" sz="2800" u="none" strike="noStrike" dirty="0">
                          <a:effectLst/>
                        </a:rPr>
                        <a:t>ดวงจันทร์เต็มดวง</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a:effectLst/>
                        </a:rPr>
                        <a:t>-4</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dirty="0">
                          <a:effectLst/>
                        </a:rPr>
                        <a:t>ดาวศุกร์ ดาวเคราะห์ที่สว่างที่สุดบนท้องฟ้า</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a:effectLst/>
                        </a:rPr>
                        <a:t>-1.5</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dirty="0">
                          <a:effectLst/>
                        </a:rPr>
                        <a:t>ดาวซิริอุส ดาวเคราะห์ที่สว่างที่สุดบนท้องฟ้า</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a:effectLst/>
                        </a:rPr>
                        <a:t>6</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dirty="0">
                          <a:effectLst/>
                        </a:rPr>
                        <a:t>ดาวสว่างน้อยที่สุดที่มองเห็นได้ด้วยตาเปล่า</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a:effectLst/>
                        </a:rPr>
                        <a:t>10</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dirty="0">
                          <a:effectLst/>
                        </a:rPr>
                        <a:t>ดาวสว่างน้อยที่สุดที่มองเห็นได้ด้วยกล้องส่องทางไกล</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a:effectLst/>
                        </a:rPr>
                        <a:t>15</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dirty="0">
                          <a:effectLst/>
                        </a:rPr>
                        <a:t>ดาวพลูโต</a:t>
                      </a:r>
                      <a:endParaRPr lang="th-TH" sz="2800" b="1" i="1" u="none" strike="noStrike" dirty="0">
                        <a:solidFill>
                          <a:srgbClr val="000000"/>
                        </a:solidFill>
                        <a:effectLst/>
                        <a:latin typeface="Arial"/>
                      </a:endParaRPr>
                    </a:p>
                  </a:txBody>
                  <a:tcPr marL="9525" marR="9525" marT="9525" marB="0"/>
                </a:tc>
              </a:tr>
              <a:tr h="180975">
                <a:tc>
                  <a:txBody>
                    <a:bodyPr/>
                    <a:lstStyle/>
                    <a:p>
                      <a:pPr algn="ctr" fontAlgn="b"/>
                      <a:r>
                        <a:rPr lang="th-TH" sz="2800" u="none" strike="noStrike">
                          <a:effectLst/>
                        </a:rPr>
                        <a:t>20</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a:effectLst/>
                        </a:rPr>
                        <a:t>วัตถุที่สว่างน้อยที่สุดที่มองเห็นได้ด้วยกล้องโทรทรรศน์</a:t>
                      </a:r>
                      <a:endParaRPr lang="th-TH" sz="2800" b="1" i="1" u="none" strike="noStrike">
                        <a:solidFill>
                          <a:srgbClr val="000000"/>
                        </a:solidFill>
                        <a:effectLst/>
                        <a:latin typeface="Arial"/>
                      </a:endParaRPr>
                    </a:p>
                  </a:txBody>
                  <a:tcPr marL="9525" marR="9525" marT="9525" marB="0"/>
                </a:tc>
              </a:tr>
              <a:tr h="180975">
                <a:tc>
                  <a:txBody>
                    <a:bodyPr/>
                    <a:lstStyle/>
                    <a:p>
                      <a:pPr algn="ctr" fontAlgn="b"/>
                      <a:r>
                        <a:rPr lang="th-TH" sz="2800" u="none" strike="noStrike">
                          <a:effectLst/>
                        </a:rPr>
                        <a:t>25 </a:t>
                      </a:r>
                      <a:endParaRPr lang="th-TH" sz="2800" b="1" i="1" u="none" strike="noStrike">
                        <a:solidFill>
                          <a:srgbClr val="000000"/>
                        </a:solidFill>
                        <a:effectLst/>
                        <a:latin typeface="Arial"/>
                      </a:endParaRPr>
                    </a:p>
                  </a:txBody>
                  <a:tcPr marL="9525" marR="9525" marT="9525" marB="0" anchor="b"/>
                </a:tc>
                <a:tc>
                  <a:txBody>
                    <a:bodyPr/>
                    <a:lstStyle/>
                    <a:p>
                      <a:pPr algn="l" fontAlgn="t"/>
                      <a:r>
                        <a:rPr lang="th-TH" sz="2800" u="none" strike="noStrike" dirty="0">
                          <a:effectLst/>
                        </a:rPr>
                        <a:t>วัตถุที่สว่างน้อยที่สุดที่ถ่ายภาพได้ด้วยกล้องโทรทรรศน์ </a:t>
                      </a:r>
                      <a:endParaRPr lang="th-TH" sz="2800" b="1" i="1" u="none" strike="noStrike" dirty="0">
                        <a:solidFill>
                          <a:srgbClr val="000000"/>
                        </a:solidFill>
                        <a:effectLst/>
                        <a:latin typeface="Arial"/>
                      </a:endParaRPr>
                    </a:p>
                  </a:txBody>
                  <a:tcPr marL="9525" marR="9525" marT="9525" marB="0"/>
                </a:tc>
              </a:tr>
            </a:tbl>
          </a:graphicData>
        </a:graphic>
      </p:graphicFrame>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24" y="302359"/>
            <a:ext cx="8568952" cy="5755422"/>
          </a:xfrm>
          <a:prstGeom prst="rect">
            <a:avLst/>
          </a:prstGeom>
        </p:spPr>
        <p:txBody>
          <a:bodyPr wrap="square">
            <a:spAutoFit/>
          </a:bodyPr>
          <a:lstStyle/>
          <a:p>
            <a:r>
              <a:rPr lang="th-TH" dirty="0" smtClean="0"/>
              <a:t>เมื่อกล่าวถึงโชติมาตรโดยทั่วไป เรา</a:t>
            </a:r>
            <a:r>
              <a:rPr lang="th-TH" b="1" dirty="0" smtClean="0">
                <a:solidFill>
                  <a:srgbClr val="C00000"/>
                </a:solidFill>
              </a:rPr>
              <a:t>หมายถึงโชติมาตรปรากฏ </a:t>
            </a:r>
            <a:r>
              <a:rPr lang="th-TH" dirty="0" smtClean="0"/>
              <a:t>ซึ่งเป็นการแสดงอันดับความสว่างซึ่งสังเกตการณ์จากโลก  ในการศึกษาทางดาราศาสตร์ต้องการเปรียบเทียบพลังงานที่แท้จริงของดาวแต่ละดวงจึงใช้ค่า "โชติมาตรสัมบูรณ์" </a:t>
            </a:r>
            <a:r>
              <a:rPr lang="en-US" dirty="0" smtClean="0"/>
              <a:t>(Absolute Magnitude) </a:t>
            </a:r>
            <a:endParaRPr lang="th-TH" dirty="0" smtClean="0"/>
          </a:p>
          <a:p>
            <a:endParaRPr lang="th-TH" sz="2000" dirty="0"/>
          </a:p>
          <a:p>
            <a:r>
              <a:rPr lang="th-TH" sz="2400" b="1" dirty="0" smtClean="0">
                <a:solidFill>
                  <a:schemeClr val="accent6">
                    <a:lumMod val="75000"/>
                  </a:schemeClr>
                </a:solidFill>
              </a:rPr>
              <a:t>ถ้าดาว</a:t>
            </a:r>
            <a:r>
              <a:rPr lang="en-US" sz="2400" b="1" dirty="0" smtClean="0">
                <a:solidFill>
                  <a:schemeClr val="accent6">
                    <a:lumMod val="75000"/>
                  </a:schemeClr>
                </a:solidFill>
              </a:rPr>
              <a:t> X </a:t>
            </a:r>
            <a:r>
              <a:rPr lang="th-TH" sz="2400" b="1" dirty="0" smtClean="0">
                <a:solidFill>
                  <a:schemeClr val="accent6">
                    <a:lumMod val="75000"/>
                  </a:schemeClr>
                </a:solidFill>
              </a:rPr>
              <a:t>อยู่ห่างจากโลก 10 พาร์เซค (1 พาร์เซค = 3.26 ปีแสง) จะมีโชติมาตรเท่าไร</a:t>
            </a:r>
          </a:p>
          <a:p>
            <a:endParaRPr lang="th-TH" sz="1600" dirty="0" smtClean="0"/>
          </a:p>
          <a:p>
            <a:r>
              <a:rPr lang="th-TH" dirty="0" smtClean="0"/>
              <a:t>เช่น </a:t>
            </a:r>
            <a:r>
              <a:rPr lang="th-TH" b="1" dirty="0" smtClean="0">
                <a:solidFill>
                  <a:srgbClr val="C00000"/>
                </a:solidFill>
              </a:rPr>
              <a:t>ดวงอาทิตย์มีโชติมาตรปรากฏ </a:t>
            </a:r>
            <a:r>
              <a:rPr lang="en-US" b="1" dirty="0" smtClean="0">
                <a:solidFill>
                  <a:srgbClr val="C00000"/>
                </a:solidFill>
              </a:rPr>
              <a:t>- </a:t>
            </a:r>
            <a:r>
              <a:rPr lang="th-TH" b="1" dirty="0" smtClean="0">
                <a:solidFill>
                  <a:srgbClr val="C00000"/>
                </a:solidFill>
              </a:rPr>
              <a:t>26.5 </a:t>
            </a:r>
            <a:r>
              <a:rPr lang="th-TH" dirty="0" smtClean="0"/>
              <a:t>แต่ถ้าเราอยู่ห่างจากดวงอาทิตย์ 10 พาร์เซค ดวงอาทิตย์จะมีโชติมาตรปรากฏเพียง +4.6  ดังนั้นเมื่อเราอยู่บนโลกเราจึงกล่าวได้ว่า ดวงอาทิตย์ก็จะมีโชติมาตรสัมบูรณ์ +4.6  ทั้งนี้เราสามารถคำนวณหาโชติมาตรสัมบูรณ์โดยใช้สูตร</a:t>
            </a:r>
          </a:p>
          <a:p>
            <a:r>
              <a:rPr lang="th-TH" dirty="0" smtClean="0"/>
              <a:t>                            </a:t>
            </a:r>
            <a:r>
              <a:rPr lang="en-US" b="1" dirty="0" smtClean="0">
                <a:solidFill>
                  <a:srgbClr val="7030A0"/>
                </a:solidFill>
              </a:rPr>
              <a:t>m – M = 5 log d – 5 </a:t>
            </a:r>
          </a:p>
          <a:p>
            <a:r>
              <a:rPr lang="en-US" dirty="0" smtClean="0"/>
              <a:t>        </a:t>
            </a:r>
            <a:r>
              <a:rPr lang="th-TH" dirty="0" smtClean="0"/>
              <a:t>โดยที่     </a:t>
            </a:r>
            <a:r>
              <a:rPr lang="en-US" dirty="0" smtClean="0"/>
              <a:t>m = </a:t>
            </a:r>
            <a:r>
              <a:rPr lang="th-TH" dirty="0" smtClean="0"/>
              <a:t>โชติมาตรปรากฏ</a:t>
            </a:r>
            <a:r>
              <a:rPr lang="en-US" dirty="0" smtClean="0"/>
              <a:t>,  M = </a:t>
            </a:r>
            <a:r>
              <a:rPr lang="th-TH" dirty="0" smtClean="0"/>
              <a:t>โชติมาตรสัมบูรณ์</a:t>
            </a:r>
          </a:p>
          <a:p>
            <a:r>
              <a:rPr lang="th-TH" dirty="0" smtClean="0"/>
              <a:t>                     </a:t>
            </a:r>
            <a:r>
              <a:rPr lang="en-US" dirty="0" smtClean="0"/>
              <a:t> d   = </a:t>
            </a:r>
            <a:r>
              <a:rPr lang="th-TH" dirty="0" smtClean="0"/>
              <a:t>ระยะห่างระหว่างโลกกับดาว มีหน่วยเป็น พาร์เซก</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64704"/>
            <a:ext cx="8352928" cy="3970318"/>
          </a:xfrm>
          <a:prstGeom prst="rect">
            <a:avLst/>
          </a:prstGeom>
        </p:spPr>
        <p:txBody>
          <a:bodyPr wrap="square">
            <a:spAutoFit/>
          </a:bodyPr>
          <a:lstStyle/>
          <a:p>
            <a:r>
              <a:rPr lang="th-TH" b="1" u="sng" dirty="0" smtClean="0"/>
              <a:t>ตัวอย่าง</a:t>
            </a:r>
            <a:r>
              <a:rPr lang="en-US" b="1" u="sng" dirty="0" smtClean="0"/>
              <a:t>1</a:t>
            </a:r>
            <a:r>
              <a:rPr lang="th-TH" b="1" u="sng" dirty="0" smtClean="0"/>
              <a:t> </a:t>
            </a:r>
            <a:r>
              <a:rPr lang="th-TH" dirty="0" smtClean="0"/>
              <a:t>ดาวหัวใจสิงห์ </a:t>
            </a:r>
            <a:r>
              <a:rPr lang="en-US" dirty="0" smtClean="0"/>
              <a:t>(</a:t>
            </a:r>
            <a:r>
              <a:rPr lang="en-US" dirty="0" err="1" smtClean="0"/>
              <a:t>Regulus</a:t>
            </a:r>
            <a:r>
              <a:rPr lang="en-US" dirty="0" smtClean="0"/>
              <a:t>) </a:t>
            </a:r>
            <a:r>
              <a:rPr lang="th-TH" dirty="0" smtClean="0"/>
              <a:t>อยู่ห่างจากโลก 25 พาร์เซก มีโชติมาตรปรากฏ 1.36 จะมีโชติมาตรสัมบูรณ์เท่าใด </a:t>
            </a:r>
          </a:p>
          <a:p>
            <a:endParaRPr lang="th-TH" dirty="0" smtClean="0"/>
          </a:p>
          <a:p>
            <a:r>
              <a:rPr lang="th-TH" b="1" dirty="0" smtClean="0">
                <a:solidFill>
                  <a:srgbClr val="7030A0"/>
                </a:solidFill>
              </a:rPr>
              <a:t>                           </a:t>
            </a:r>
            <a:r>
              <a:rPr lang="en-US" b="1" dirty="0" smtClean="0">
                <a:solidFill>
                  <a:srgbClr val="7030A0"/>
                </a:solidFill>
              </a:rPr>
              <a:t>m – M  = 5 log d – 5 </a:t>
            </a:r>
          </a:p>
          <a:p>
            <a:endParaRPr lang="en-US" b="1" dirty="0" smtClean="0">
              <a:solidFill>
                <a:srgbClr val="7030A0"/>
              </a:solidFill>
            </a:endParaRPr>
          </a:p>
          <a:p>
            <a:r>
              <a:rPr lang="en-US" dirty="0" smtClean="0"/>
              <a:t>                        1.36 – M  = 5 (log 25) – 5  </a:t>
            </a:r>
          </a:p>
          <a:p>
            <a:r>
              <a:rPr lang="en-US" dirty="0" smtClean="0"/>
              <a:t>                                       = 5 (1.4) – 5 </a:t>
            </a:r>
          </a:p>
          <a:p>
            <a:r>
              <a:rPr lang="en-US" dirty="0" smtClean="0"/>
              <a:t>                                       = 2</a:t>
            </a:r>
          </a:p>
          <a:p>
            <a:r>
              <a:rPr lang="en-US" dirty="0" smtClean="0"/>
              <a:t>                                   M = 1.36 – 2 = </a:t>
            </a:r>
            <a:r>
              <a:rPr lang="en-US" dirty="0" smtClean="0">
                <a:solidFill>
                  <a:srgbClr val="C00000"/>
                </a:solidFill>
              </a:rPr>
              <a:t>- 0.64 </a:t>
            </a:r>
            <a:endParaRPr lang="en-US" dirty="0">
              <a:solidFill>
                <a:srgbClr val="C00000"/>
              </a:solidFill>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424936" cy="1384995"/>
          </a:xfrm>
          <a:prstGeom prst="rect">
            <a:avLst/>
          </a:prstGeom>
        </p:spPr>
        <p:txBody>
          <a:bodyPr wrap="square">
            <a:spAutoFit/>
          </a:bodyPr>
          <a:lstStyle/>
          <a:p>
            <a:r>
              <a:rPr lang="th-TH" dirty="0" smtClean="0"/>
              <a:t>เราเรียกค่าความแตกต่างระหว่างโชติมาตรปรากฏและโชติมาตรสัมบูรณ์ (</a:t>
            </a:r>
            <a:r>
              <a:rPr lang="en-US" dirty="0" smtClean="0"/>
              <a:t>m - M) </a:t>
            </a:r>
            <a:r>
              <a:rPr lang="th-TH" dirty="0" smtClean="0"/>
              <a:t>ว่า </a:t>
            </a:r>
            <a:r>
              <a:rPr lang="en-US" dirty="0" smtClean="0"/>
              <a:t>Distance modulus  </a:t>
            </a:r>
            <a:r>
              <a:rPr lang="th-TH" dirty="0" smtClean="0"/>
              <a:t>ถ้าเราทราบโชติมาตรปรากฏและระยะทางของดาว </a:t>
            </a:r>
          </a:p>
          <a:p>
            <a:r>
              <a:rPr lang="th-TH" dirty="0" smtClean="0"/>
              <a:t>เราก็จะทราบโชติมาตรสัมบูรณ์</a:t>
            </a:r>
            <a:endParaRPr lang="th-TH" dirty="0"/>
          </a:p>
        </p:txBody>
      </p:sp>
      <p:graphicFrame>
        <p:nvGraphicFramePr>
          <p:cNvPr id="5" name="Table 4"/>
          <p:cNvGraphicFramePr>
            <a:graphicFrameLocks noGrp="1"/>
          </p:cNvGraphicFramePr>
          <p:nvPr>
            <p:extLst>
              <p:ext uri="{D42A27DB-BD31-4B8C-83A1-F6EECF244321}">
                <p14:modId xmlns:p14="http://schemas.microsoft.com/office/powerpoint/2010/main" val="770076539"/>
              </p:ext>
            </p:extLst>
          </p:nvPr>
        </p:nvGraphicFramePr>
        <p:xfrm>
          <a:off x="2339752" y="1815230"/>
          <a:ext cx="5018087" cy="4705350"/>
        </p:xfrm>
        <a:graphic>
          <a:graphicData uri="http://schemas.openxmlformats.org/drawingml/2006/table">
            <a:tbl>
              <a:tblPr>
                <a:tableStyleId>{C4B1156A-380E-4F78-BDF5-A606A8083BF9}</a:tableStyleId>
              </a:tblPr>
              <a:tblGrid>
                <a:gridCol w="2820987"/>
                <a:gridCol w="2197100"/>
              </a:tblGrid>
              <a:tr h="361950">
                <a:tc>
                  <a:txBody>
                    <a:bodyPr/>
                    <a:lstStyle/>
                    <a:p>
                      <a:pPr algn="ctr" fontAlgn="b"/>
                      <a:r>
                        <a:rPr lang="th-TH" sz="2000" b="1" u="none" strike="noStrike" dirty="0">
                          <a:effectLst/>
                        </a:rPr>
                        <a:t>โชติมาตรปรากฏ - โชติมาตรสัมบูรณ์</a:t>
                      </a:r>
                      <a:br>
                        <a:rPr lang="th-TH" sz="2000" b="1" u="none" strike="noStrike" dirty="0">
                          <a:effectLst/>
                        </a:rPr>
                      </a:br>
                      <a:r>
                        <a:rPr lang="en-US" sz="2000" b="1" u="none" strike="noStrike" dirty="0">
                          <a:effectLst/>
                        </a:rPr>
                        <a:t>m - M</a:t>
                      </a:r>
                      <a:endParaRPr lang="en-US" sz="2000" b="1" i="0" u="none" strike="noStrike" dirty="0">
                        <a:solidFill>
                          <a:srgbClr val="000000"/>
                        </a:solidFill>
                        <a:effectLst/>
                        <a:latin typeface="Tahoma"/>
                      </a:endParaRPr>
                    </a:p>
                  </a:txBody>
                  <a:tcPr marL="9525" marR="9525" marT="9525" marB="0" anchor="b"/>
                </a:tc>
                <a:tc>
                  <a:txBody>
                    <a:bodyPr/>
                    <a:lstStyle/>
                    <a:p>
                      <a:pPr algn="ctr" fontAlgn="b"/>
                      <a:r>
                        <a:rPr lang="th-TH" sz="2000" b="1" u="none" strike="noStrike" dirty="0">
                          <a:effectLst/>
                        </a:rPr>
                        <a:t> ระยะทาง</a:t>
                      </a:r>
                      <a:br>
                        <a:rPr lang="th-TH" sz="2000" b="1" u="none" strike="noStrike" dirty="0">
                          <a:effectLst/>
                        </a:rPr>
                      </a:br>
                      <a:r>
                        <a:rPr lang="en-US" sz="2000" b="1" u="none" strike="noStrike" dirty="0">
                          <a:effectLst/>
                        </a:rPr>
                        <a:t>d </a:t>
                      </a:r>
                      <a:r>
                        <a:rPr lang="th-TH" sz="2000" b="1" u="none" strike="noStrike" dirty="0" smtClean="0">
                          <a:effectLst/>
                        </a:rPr>
                        <a:t>(พาร์เซก)</a:t>
                      </a:r>
                      <a:endParaRPr lang="th-TH" sz="2000" b="1" i="0" u="none" strike="noStrike" dirty="0">
                        <a:solidFill>
                          <a:srgbClr val="000000"/>
                        </a:solidFill>
                        <a:effectLst/>
                        <a:latin typeface="Tahoma"/>
                      </a:endParaRPr>
                    </a:p>
                  </a:txBody>
                  <a:tcPr marL="9525" marR="9525" marT="9525" marB="0" anchor="b"/>
                </a:tc>
              </a:tr>
              <a:tr h="180975">
                <a:tc>
                  <a:txBody>
                    <a:bodyPr/>
                    <a:lstStyle/>
                    <a:p>
                      <a:pPr algn="ctr" rtl="0" fontAlgn="b"/>
                      <a:r>
                        <a:rPr lang="en-US" sz="2000" u="none" strike="noStrike" smtClean="0">
                          <a:effectLst/>
                        </a:rPr>
                        <a:t>-</a:t>
                      </a:r>
                      <a:r>
                        <a:rPr lang="th-TH" sz="2000" u="none" strike="noStrike" smtClean="0">
                          <a:effectLst/>
                        </a:rPr>
                        <a:t>4</a:t>
                      </a:r>
                      <a:endParaRPr lang="th-TH" sz="2000" b="0" i="0" u="none" strike="noStrike" dirty="0">
                        <a:solidFill>
                          <a:srgbClr val="000000"/>
                        </a:solidFill>
                        <a:effectLst/>
                        <a:latin typeface="Arial"/>
                      </a:endParaRPr>
                    </a:p>
                  </a:txBody>
                  <a:tcPr marL="9525" marR="9525" marT="9525" marB="0" anchor="b"/>
                </a:tc>
                <a:tc>
                  <a:txBody>
                    <a:bodyPr/>
                    <a:lstStyle/>
                    <a:p>
                      <a:pPr algn="ctr" rtl="0" fontAlgn="b"/>
                      <a:r>
                        <a:rPr lang="th-TH" sz="2000" u="none" strike="noStrike">
                          <a:effectLst/>
                        </a:rPr>
                        <a:t>1.6</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-3</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2.5</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-2</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4</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-1</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6.3</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0</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10</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1</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16</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2</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25</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3</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40</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4</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63</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dirty="0">
                          <a:solidFill>
                            <a:srgbClr val="C00000"/>
                          </a:solidFill>
                          <a:effectLst/>
                        </a:rPr>
                        <a:t>5</a:t>
                      </a:r>
                      <a:endParaRPr lang="th-TH" sz="2000" b="0" i="0" u="none" strike="noStrike" dirty="0">
                        <a:solidFill>
                          <a:srgbClr val="C00000"/>
                        </a:solidFill>
                        <a:effectLst/>
                        <a:latin typeface="Arial"/>
                      </a:endParaRPr>
                    </a:p>
                  </a:txBody>
                  <a:tcPr marL="9525" marR="9525" marT="9525" marB="0" anchor="b"/>
                </a:tc>
                <a:tc>
                  <a:txBody>
                    <a:bodyPr/>
                    <a:lstStyle/>
                    <a:p>
                      <a:pPr algn="ctr" fontAlgn="b"/>
                      <a:r>
                        <a:rPr lang="th-TH" sz="2000" u="none" strike="noStrike" dirty="0">
                          <a:solidFill>
                            <a:srgbClr val="C00000"/>
                          </a:solidFill>
                          <a:effectLst/>
                        </a:rPr>
                        <a:t>100</a:t>
                      </a:r>
                      <a:endParaRPr lang="th-TH" sz="2000" b="0" i="0" u="none" strike="noStrike" dirty="0">
                        <a:solidFill>
                          <a:srgbClr val="C00000"/>
                        </a:solidFill>
                        <a:effectLst/>
                        <a:latin typeface="Arial"/>
                      </a:endParaRPr>
                    </a:p>
                  </a:txBody>
                  <a:tcPr marL="9525" marR="9525" marT="9525" marB="0" anchor="b"/>
                </a:tc>
              </a:tr>
              <a:tr h="180975">
                <a:tc>
                  <a:txBody>
                    <a:bodyPr/>
                    <a:lstStyle/>
                    <a:p>
                      <a:pPr algn="ctr" fontAlgn="b"/>
                      <a:r>
                        <a:rPr lang="th-TH" sz="2000" u="none" strike="noStrike">
                          <a:effectLst/>
                        </a:rPr>
                        <a:t>10</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103</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15</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a:effectLst/>
                        </a:rPr>
                        <a:t>104</a:t>
                      </a:r>
                      <a:endParaRPr lang="th-TH" sz="2000" b="0" i="0" u="none" strike="noStrike">
                        <a:solidFill>
                          <a:srgbClr val="000000"/>
                        </a:solidFill>
                        <a:effectLst/>
                        <a:latin typeface="Arial"/>
                      </a:endParaRPr>
                    </a:p>
                  </a:txBody>
                  <a:tcPr marL="9525" marR="9525" marT="9525" marB="0" anchor="b"/>
                </a:tc>
              </a:tr>
              <a:tr h="180975">
                <a:tc>
                  <a:txBody>
                    <a:bodyPr/>
                    <a:lstStyle/>
                    <a:p>
                      <a:pPr algn="ctr" fontAlgn="b"/>
                      <a:r>
                        <a:rPr lang="th-TH" sz="2000" u="none" strike="noStrike">
                          <a:effectLst/>
                        </a:rPr>
                        <a:t>20 </a:t>
                      </a:r>
                      <a:endParaRPr lang="th-TH" sz="2000" b="0" i="0" u="none" strike="noStrike">
                        <a:solidFill>
                          <a:srgbClr val="000000"/>
                        </a:solidFill>
                        <a:effectLst/>
                        <a:latin typeface="Arial"/>
                      </a:endParaRPr>
                    </a:p>
                  </a:txBody>
                  <a:tcPr marL="9525" marR="9525" marT="9525" marB="0" anchor="b"/>
                </a:tc>
                <a:tc>
                  <a:txBody>
                    <a:bodyPr/>
                    <a:lstStyle/>
                    <a:p>
                      <a:pPr algn="ctr" fontAlgn="b"/>
                      <a:r>
                        <a:rPr lang="th-TH" sz="2000" u="none" strike="noStrike" dirty="0">
                          <a:effectLst/>
                        </a:rPr>
                        <a:t>105 </a:t>
                      </a:r>
                      <a:endParaRPr lang="th-TH" sz="20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4087543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66623"/>
            <a:ext cx="8280920" cy="3539430"/>
          </a:xfrm>
          <a:prstGeom prst="rect">
            <a:avLst/>
          </a:prstGeom>
        </p:spPr>
        <p:txBody>
          <a:bodyPr wrap="square">
            <a:spAutoFit/>
          </a:bodyPr>
          <a:lstStyle/>
          <a:p>
            <a:r>
              <a:rPr lang="th-TH" b="1" u="sng" dirty="0" smtClean="0"/>
              <a:t>ตัวอย่าง</a:t>
            </a:r>
            <a:r>
              <a:rPr lang="en-US" b="1" u="sng" dirty="0" smtClean="0"/>
              <a:t> 2</a:t>
            </a:r>
            <a:r>
              <a:rPr lang="th-TH" dirty="0" smtClean="0"/>
              <a:t>: ดาวฮาดาร์ (</a:t>
            </a:r>
            <a:r>
              <a:rPr lang="en-US" dirty="0" smtClean="0"/>
              <a:t>Beta Centauri) </a:t>
            </a:r>
            <a:r>
              <a:rPr lang="th-TH" dirty="0" smtClean="0"/>
              <a:t>ในกลุ่มดาวคนครึ่งสัตว์ อยู่ห่างจากโลก 100 พาร์เซก มีโชติมาตรปรากฏ 0.6  จะมีโชติมาตรสัมบูรณ์เท่าใด </a:t>
            </a:r>
          </a:p>
          <a:p>
            <a:endParaRPr lang="th-TH" dirty="0" smtClean="0"/>
          </a:p>
          <a:p>
            <a:r>
              <a:rPr lang="th-TH" dirty="0" smtClean="0"/>
              <a:t>              จากตารางระยะทาง </a:t>
            </a:r>
            <a:r>
              <a:rPr lang="en-US" dirty="0" smtClean="0"/>
              <a:t>d = 100 </a:t>
            </a:r>
            <a:r>
              <a:rPr lang="th-TH" dirty="0" smtClean="0"/>
              <a:t>พาร์เซค, </a:t>
            </a:r>
            <a:r>
              <a:rPr lang="en-US" dirty="0" smtClean="0"/>
              <a:t>m - M = 5                           </a:t>
            </a:r>
          </a:p>
          <a:p>
            <a:r>
              <a:rPr lang="en-US" dirty="0" smtClean="0"/>
              <a:t>                                                           0.6 - M = 5 </a:t>
            </a:r>
          </a:p>
          <a:p>
            <a:r>
              <a:rPr lang="th-TH" dirty="0" smtClean="0"/>
              <a:t>                                                                           ดังนั้น </a:t>
            </a:r>
            <a:r>
              <a:rPr lang="en-US" dirty="0" smtClean="0"/>
              <a:t>M = -5 + 0.6</a:t>
            </a:r>
          </a:p>
          <a:p>
            <a:r>
              <a:rPr lang="en-US" dirty="0" smtClean="0"/>
              <a:t>                                                       </a:t>
            </a:r>
          </a:p>
          <a:p>
            <a:r>
              <a:rPr lang="en-US" b="1" dirty="0">
                <a:solidFill>
                  <a:srgbClr val="C00000"/>
                </a:solidFill>
              </a:rPr>
              <a:t> </a:t>
            </a:r>
            <a:r>
              <a:rPr lang="en-US" b="1" dirty="0" smtClean="0">
                <a:solidFill>
                  <a:srgbClr val="C00000"/>
                </a:solidFill>
              </a:rPr>
              <a:t>                                                            </a:t>
            </a:r>
            <a:r>
              <a:rPr lang="th-TH" b="1" dirty="0" smtClean="0">
                <a:solidFill>
                  <a:srgbClr val="C00000"/>
                </a:solidFill>
              </a:rPr>
              <a:t>โชติมาตรสัมบูรณ์ = -4.6</a:t>
            </a:r>
            <a:endParaRPr lang="th-TH" b="1" dirty="0">
              <a:solidFill>
                <a:srgbClr val="C00000"/>
              </a:solidFill>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08720"/>
            <a:ext cx="8352928" cy="3539430"/>
          </a:xfrm>
          <a:prstGeom prst="rect">
            <a:avLst/>
          </a:prstGeom>
        </p:spPr>
        <p:txBody>
          <a:bodyPr wrap="square">
            <a:spAutoFit/>
          </a:bodyPr>
          <a:lstStyle/>
          <a:p>
            <a:pPr algn="thaiDist"/>
            <a:r>
              <a:rPr lang="th-TH" dirty="0" smtClean="0"/>
              <a:t>ตลอดอายุขัยส่วนใหญ่ของดาวฤกษ์ มันจะเปล่งแสงได้เนื่องจาก</a:t>
            </a:r>
            <a:r>
              <a:rPr lang="th-TH" b="1" dirty="0" smtClean="0">
                <a:solidFill>
                  <a:srgbClr val="C00000"/>
                </a:solidFill>
              </a:rPr>
              <a:t>ปฏิกิริยาเทอร์โมนิวเคลียร์ฟิวชั่น</a:t>
            </a:r>
            <a:r>
              <a:rPr lang="th-TH" dirty="0" smtClean="0"/>
              <a:t>ที่แกนของดาว ซึ่งจะปลดปล่อยพลังงานจากภายในของดาว จากนั้นจึงแผ่รังสีออกไปสู่อวกาศ </a:t>
            </a:r>
            <a:r>
              <a:rPr lang="th-TH" b="1" dirty="0" smtClean="0">
                <a:solidFill>
                  <a:srgbClr val="C00000"/>
                </a:solidFill>
              </a:rPr>
              <a:t>ธาตุเคมีเกือบทั้งหมดซึ่งเกิดขึ้นโดยธรรมชาติและหนักกว่าฮีเลียมมีกำเนิดมาจากดาวฤกษ์ทั้งสิ้น </a:t>
            </a:r>
            <a:r>
              <a:rPr lang="th-TH" dirty="0" smtClean="0"/>
              <a:t>โดยอาจเกิดจากการสังเคราะห์นิวเคลียสของดาวฤกษ์ระหว่างที่ดาวยังมีชีวิตอยู่ หรือเกิดจากการสังเคราะห์นิวเคลียสของซูเปอร์โนวาหลังจากที่ดาวฤกษ์เกิดการระเบิดหลังสิ้นอายุขัย นักดาราศาสตร์สามารถระบุขนาดของมวล อายุ ส่วนประกอบทางเคมี และคุณสมบัติของดาวฤกษ์อีกหลายประการได้จากการสังเกตสเปกตรัม ความสว่าง และการเคลื่อนที่ในอวกาศ </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516" y="332656"/>
            <a:ext cx="8712968" cy="1877437"/>
          </a:xfrm>
          <a:prstGeom prst="rect">
            <a:avLst/>
          </a:prstGeom>
        </p:spPr>
        <p:txBody>
          <a:bodyPr wrap="square">
            <a:spAutoFit/>
          </a:bodyPr>
          <a:lstStyle/>
          <a:p>
            <a:r>
              <a:rPr lang="th-TH" sz="3200" b="1" dirty="0" smtClean="0">
                <a:solidFill>
                  <a:srgbClr val="C00000"/>
                </a:solidFill>
              </a:rPr>
              <a:t>หน่วยดาราศาสตร์ </a:t>
            </a:r>
            <a:r>
              <a:rPr lang="en-US" b="1" dirty="0" smtClean="0">
                <a:solidFill>
                  <a:srgbClr val="C00000"/>
                </a:solidFill>
              </a:rPr>
              <a:t>(Astronomical Unit; AU)</a:t>
            </a:r>
            <a:endParaRPr lang="en-US" dirty="0"/>
          </a:p>
          <a:p>
            <a:r>
              <a:rPr lang="th-TH" dirty="0" smtClean="0"/>
              <a:t>คือ </a:t>
            </a:r>
            <a:r>
              <a:rPr lang="th-TH" b="1" dirty="0" smtClean="0"/>
              <a:t>หน่วยของระยะทาง </a:t>
            </a:r>
            <a:r>
              <a:rPr lang="th-TH" dirty="0" smtClean="0"/>
              <a:t>มีค่า (โดยประมาณ) เท่ากับระยะห่างเฉลี่ยระหว่างโลกกับดวงอาทิตย์ ค่าที่ยอมรับในปัจจุบัน เท่ากับ </a:t>
            </a:r>
            <a:r>
              <a:rPr lang="th-TH" b="1" dirty="0" smtClean="0">
                <a:solidFill>
                  <a:srgbClr val="FF0000"/>
                </a:solidFill>
              </a:rPr>
              <a:t>149,597,870,691±30 เมตร </a:t>
            </a:r>
            <a:r>
              <a:rPr lang="th-TH" dirty="0" smtClean="0"/>
              <a:t>(ประมาณ 150 ล้านกิโลเมตร หรือ 93 ล้านไมล์)</a:t>
            </a:r>
            <a:endParaRPr lang="th-TH"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375" y="2492896"/>
            <a:ext cx="3794720" cy="395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786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38914" name="Picture 2" descr="http://www.sunandstar.net/all_astronomy_terms/06_image_glossary_of_astronomy/astronomical_uni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4" y="1333499"/>
            <a:ext cx="8839148" cy="35356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9632" y="5445224"/>
            <a:ext cx="7190377" cy="523220"/>
          </a:xfrm>
          <a:prstGeom prst="rect">
            <a:avLst/>
          </a:prstGeom>
        </p:spPr>
        <p:txBody>
          <a:bodyPr wrap="square">
            <a:spAutoFit/>
          </a:bodyPr>
          <a:lstStyle/>
          <a:p>
            <a:r>
              <a:rPr lang="en-US" dirty="0" smtClean="0"/>
              <a:t>1 Astronomical Unit =  149,597,871 kilometers</a:t>
            </a:r>
            <a:endParaRPr lang="th-TH" dirty="0"/>
          </a:p>
        </p:txBody>
      </p:sp>
    </p:spTree>
    <p:extLst>
      <p:ext uri="{BB962C8B-B14F-4D97-AF65-F5344CB8AC3E}">
        <p14:creationId xmlns:p14="http://schemas.microsoft.com/office/powerpoint/2010/main" val="183775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3446818"/>
            <a:ext cx="7848872" cy="523220"/>
          </a:xfrm>
          <a:prstGeom prst="rect">
            <a:avLst/>
          </a:prstGeom>
        </p:spPr>
        <p:txBody>
          <a:bodyPr wrap="square">
            <a:spAutoFit/>
          </a:bodyPr>
          <a:lstStyle/>
          <a:p>
            <a:r>
              <a:rPr lang="nl-NL" dirty="0" smtClean="0"/>
              <a:t>1 Parsec =  3.08567758 × 10</a:t>
            </a:r>
            <a:r>
              <a:rPr lang="nl-NL" baseline="30000" dirty="0" smtClean="0"/>
              <a:t>16</a:t>
            </a:r>
            <a:r>
              <a:rPr lang="nl-NL" dirty="0" smtClean="0"/>
              <a:t> meters</a:t>
            </a:r>
            <a:endParaRPr lang="th-TH" dirty="0"/>
          </a:p>
        </p:txBody>
      </p:sp>
      <p:sp>
        <p:nvSpPr>
          <p:cNvPr id="5" name="Rectangle 4"/>
          <p:cNvSpPr/>
          <p:nvPr/>
        </p:nvSpPr>
        <p:spPr>
          <a:xfrm>
            <a:off x="719572" y="1340768"/>
            <a:ext cx="8172908" cy="1384995"/>
          </a:xfrm>
          <a:prstGeom prst="rect">
            <a:avLst/>
          </a:prstGeom>
        </p:spPr>
        <p:txBody>
          <a:bodyPr wrap="square">
            <a:spAutoFit/>
          </a:bodyPr>
          <a:lstStyle/>
          <a:p>
            <a:r>
              <a:rPr lang="th-TH" dirty="0" smtClean="0"/>
              <a:t>เป็นหน่วยวัดระยะทางทางดาราศาสตร์ เท่ากับความสูงของสามเหลี่ยมหน้าจั่วที่มีเส้นฐานยาว 1 หน่วยดาราศาสตร์และมีมุมยอด 1 พิลิปดา มีค่าประมาณ 3.2616 ปีแสงหรือ 206,265 หน่วยดาราศาสตร์ มักใช้วัดระยะทางภายในดาราจักร</a:t>
            </a:r>
            <a:endParaRPr lang="th-TH" dirty="0"/>
          </a:p>
        </p:txBody>
      </p:sp>
      <p:sp>
        <p:nvSpPr>
          <p:cNvPr id="6" name="Rectangle 5"/>
          <p:cNvSpPr/>
          <p:nvPr/>
        </p:nvSpPr>
        <p:spPr>
          <a:xfrm>
            <a:off x="467544" y="332656"/>
            <a:ext cx="7568692" cy="1138773"/>
          </a:xfrm>
          <a:prstGeom prst="rect">
            <a:avLst/>
          </a:prstGeom>
        </p:spPr>
        <p:txBody>
          <a:bodyPr wrap="square">
            <a:spAutoFit/>
          </a:bodyPr>
          <a:lstStyle/>
          <a:p>
            <a:r>
              <a:rPr lang="th-TH" sz="4000" b="1" dirty="0" smtClean="0">
                <a:solidFill>
                  <a:srgbClr val="C00000"/>
                </a:solidFill>
              </a:rPr>
              <a:t>พาร์เซก </a:t>
            </a:r>
            <a:r>
              <a:rPr lang="en-US" dirty="0" smtClean="0"/>
              <a:t>(Parsec, pc)</a:t>
            </a:r>
          </a:p>
          <a:p>
            <a:r>
              <a:rPr lang="en-US" dirty="0" smtClean="0"/>
              <a:t> </a:t>
            </a:r>
            <a:endParaRPr lang="th-TH" dirty="0"/>
          </a:p>
        </p:txBody>
      </p:sp>
      <p:pic>
        <p:nvPicPr>
          <p:cNvPr id="28676" name="Picture 4" descr="Diagram of parsec.">
            <a:hlinkClick r:id="rId2" tooltip="Diagram of parsec."/>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890" y="4941168"/>
            <a:ext cx="6336704" cy="1584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55109" y="5949280"/>
            <a:ext cx="1633781" cy="461665"/>
          </a:xfrm>
          <a:prstGeom prst="rect">
            <a:avLst/>
          </a:prstGeom>
          <a:solidFill>
            <a:schemeClr val="bg1"/>
          </a:solidFill>
        </p:spPr>
        <p:txBody>
          <a:bodyPr wrap="none" rtlCol="0">
            <a:spAutoFit/>
          </a:bodyPr>
          <a:lstStyle/>
          <a:p>
            <a:r>
              <a:rPr lang="en-US" sz="2400" dirty="0" smtClean="0"/>
              <a:t>206,265 AU</a:t>
            </a:r>
            <a:endParaRPr lang="th-TH" sz="2400" dirty="0"/>
          </a:p>
        </p:txBody>
      </p:sp>
    </p:spTree>
    <p:extLst>
      <p:ext uri="{BB962C8B-B14F-4D97-AF65-F5344CB8AC3E}">
        <p14:creationId xmlns:p14="http://schemas.microsoft.com/office/powerpoint/2010/main" val="2840409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upload.wikimedia.org/wikipedia/commons/thumb/f/fd/Parsec-fr.svg/2000px-Parsec-fr.svg.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512676"/>
            <a:ext cx="5075739" cy="5832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92480" y="5892020"/>
            <a:ext cx="959365" cy="523220"/>
          </a:xfrm>
          <a:prstGeom prst="rect">
            <a:avLst/>
          </a:prstGeom>
          <a:solidFill>
            <a:schemeClr val="bg1"/>
          </a:solidFill>
        </p:spPr>
        <p:txBody>
          <a:bodyPr wrap="none" rtlCol="0">
            <a:spAutoFit/>
          </a:bodyPr>
          <a:lstStyle/>
          <a:p>
            <a:r>
              <a:rPr lang="en-US" dirty="0" smtClean="0"/>
              <a:t>Earth</a:t>
            </a:r>
            <a:endParaRPr lang="th-TH" dirty="0"/>
          </a:p>
        </p:txBody>
      </p:sp>
    </p:spTree>
    <p:extLst>
      <p:ext uri="{BB962C8B-B14F-4D97-AF65-F5344CB8AC3E}">
        <p14:creationId xmlns:p14="http://schemas.microsoft.com/office/powerpoint/2010/main" val="1247752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5013176"/>
            <a:ext cx="7632848" cy="523220"/>
          </a:xfrm>
          <a:prstGeom prst="rect">
            <a:avLst/>
          </a:prstGeom>
        </p:spPr>
        <p:txBody>
          <a:bodyPr wrap="square">
            <a:spAutoFit/>
          </a:bodyPr>
          <a:lstStyle/>
          <a:p>
            <a:r>
              <a:rPr lang="en-US" dirty="0" smtClean="0"/>
              <a:t>1 light year = 9.4605284 × 10</a:t>
            </a:r>
            <a:r>
              <a:rPr lang="en-US" baseline="30000" dirty="0" smtClean="0"/>
              <a:t>15</a:t>
            </a:r>
            <a:r>
              <a:rPr lang="en-US" dirty="0" smtClean="0"/>
              <a:t> meters</a:t>
            </a:r>
            <a:endParaRPr lang="th-TH" dirty="0"/>
          </a:p>
        </p:txBody>
      </p:sp>
      <p:sp>
        <p:nvSpPr>
          <p:cNvPr id="5" name="Rectangle 4"/>
          <p:cNvSpPr/>
          <p:nvPr/>
        </p:nvSpPr>
        <p:spPr>
          <a:xfrm>
            <a:off x="611560" y="548680"/>
            <a:ext cx="2603213" cy="769441"/>
          </a:xfrm>
          <a:prstGeom prst="rect">
            <a:avLst/>
          </a:prstGeom>
        </p:spPr>
        <p:txBody>
          <a:bodyPr wrap="none">
            <a:spAutoFit/>
          </a:bodyPr>
          <a:lstStyle/>
          <a:p>
            <a:r>
              <a:rPr lang="en-US" sz="4400" b="1" dirty="0">
                <a:solidFill>
                  <a:srgbClr val="C00000"/>
                </a:solidFill>
              </a:rPr>
              <a:t>L</a:t>
            </a:r>
            <a:r>
              <a:rPr lang="en-US" sz="4400" b="1" dirty="0" smtClean="0">
                <a:solidFill>
                  <a:srgbClr val="C00000"/>
                </a:solidFill>
              </a:rPr>
              <a:t>ight year </a:t>
            </a:r>
            <a:endParaRPr lang="th-TH" sz="4400" b="1" dirty="0">
              <a:solidFill>
                <a:srgbClr val="C00000"/>
              </a:solidFill>
            </a:endParaRPr>
          </a:p>
        </p:txBody>
      </p:sp>
      <p:sp>
        <p:nvSpPr>
          <p:cNvPr id="6" name="Rectangle 5"/>
          <p:cNvSpPr/>
          <p:nvPr/>
        </p:nvSpPr>
        <p:spPr>
          <a:xfrm>
            <a:off x="734968" y="1659284"/>
            <a:ext cx="8157511" cy="3108543"/>
          </a:xfrm>
          <a:prstGeom prst="rect">
            <a:avLst/>
          </a:prstGeom>
        </p:spPr>
        <p:txBody>
          <a:bodyPr wrap="square">
            <a:spAutoFit/>
          </a:bodyPr>
          <a:lstStyle/>
          <a:p>
            <a:r>
              <a:rPr lang="th-TH" dirty="0" smtClean="0"/>
              <a:t>ปีแสง (</a:t>
            </a:r>
            <a:r>
              <a:rPr lang="en-US" dirty="0" smtClean="0"/>
              <a:t>light-year, </a:t>
            </a:r>
            <a:r>
              <a:rPr lang="en-US" dirty="0" err="1" smtClean="0"/>
              <a:t>ly</a:t>
            </a:r>
            <a:r>
              <a:rPr lang="en-US" dirty="0" smtClean="0"/>
              <a:t>) </a:t>
            </a:r>
            <a:r>
              <a:rPr lang="th-TH" dirty="0" smtClean="0"/>
              <a:t>คือ </a:t>
            </a:r>
            <a:r>
              <a:rPr lang="th-TH" b="1" dirty="0" smtClean="0">
                <a:solidFill>
                  <a:srgbClr val="C00000"/>
                </a:solidFill>
              </a:rPr>
              <a:t>หน่วยของระยะทาง</a:t>
            </a:r>
            <a:r>
              <a:rPr lang="th-TH" dirty="0" smtClean="0"/>
              <a:t>ในทางดาราศาสตร์ </a:t>
            </a:r>
          </a:p>
          <a:p>
            <a:r>
              <a:rPr lang="th-TH" b="1" dirty="0" smtClean="0">
                <a:solidFill>
                  <a:srgbClr val="0070C0"/>
                </a:solidFill>
              </a:rPr>
              <a:t>1 ปีแสง เท่ากับระยะทางที่แสงเดินทางในเวลา 1 ปี </a:t>
            </a:r>
          </a:p>
          <a:p>
            <a:endParaRPr lang="th-TH" b="1" dirty="0">
              <a:solidFill>
                <a:srgbClr val="0070C0"/>
              </a:solidFill>
            </a:endParaRPr>
          </a:p>
          <a:p>
            <a:r>
              <a:rPr lang="th-TH" dirty="0" smtClean="0"/>
              <a:t>จากอัตราเร็วแสงที่มีค่า 299,792.45 กิโลเมตร/วินาที </a:t>
            </a:r>
          </a:p>
          <a:p>
            <a:r>
              <a:rPr lang="th-TH" dirty="0" smtClean="0"/>
              <a:t>ระยะทาง 1 ปีแสงจึงมีค่าประมาณ    = </a:t>
            </a:r>
            <a:r>
              <a:rPr lang="en-US" dirty="0" smtClean="0"/>
              <a:t> </a:t>
            </a:r>
            <a:r>
              <a:rPr lang="th-TH" dirty="0" smtClean="0"/>
              <a:t>9.4607</a:t>
            </a:r>
            <a:r>
              <a:rPr lang="en-US" dirty="0" smtClean="0"/>
              <a:t> × 10</a:t>
            </a:r>
            <a:r>
              <a:rPr lang="en-US" baseline="30000" dirty="0" smtClean="0"/>
              <a:t>12</a:t>
            </a:r>
            <a:r>
              <a:rPr lang="en-US" dirty="0" smtClean="0"/>
              <a:t> </a:t>
            </a:r>
            <a:r>
              <a:rPr lang="th-TH" dirty="0" smtClean="0"/>
              <a:t>กิโลเมตร </a:t>
            </a:r>
          </a:p>
          <a:p>
            <a:r>
              <a:rPr lang="th-TH" dirty="0"/>
              <a:t> </a:t>
            </a:r>
            <a:r>
              <a:rPr lang="th-TH" dirty="0" smtClean="0"/>
              <a:t>                                                     = 63,241.077 หน่วยดาราศาสตร์ </a:t>
            </a:r>
          </a:p>
          <a:p>
            <a:r>
              <a:rPr lang="th-TH" dirty="0"/>
              <a:t> </a:t>
            </a:r>
            <a:r>
              <a:rPr lang="th-TH" dirty="0" smtClean="0"/>
              <a:t>                                                      = 0.30660 พาร์เซก</a:t>
            </a:r>
            <a:endParaRPr lang="th-TH" dirty="0"/>
          </a:p>
        </p:txBody>
      </p:sp>
    </p:spTree>
    <p:extLst>
      <p:ext uri="{BB962C8B-B14F-4D97-AF65-F5344CB8AC3E}">
        <p14:creationId xmlns:p14="http://schemas.microsoft.com/office/powerpoint/2010/main" val="3537389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70" y="215062"/>
            <a:ext cx="2183611" cy="523220"/>
          </a:xfrm>
          <a:prstGeom prst="rect">
            <a:avLst/>
          </a:prstGeom>
        </p:spPr>
        <p:txBody>
          <a:bodyPr wrap="none">
            <a:spAutoFit/>
          </a:bodyPr>
          <a:lstStyle/>
          <a:p>
            <a:r>
              <a:rPr lang="th-TH" b="1" dirty="0" smtClean="0">
                <a:effectLst/>
              </a:rPr>
              <a:t>จุดจบของดาวฤกษ์</a:t>
            </a:r>
            <a:endParaRPr lang="th-TH" dirty="0"/>
          </a:p>
        </p:txBody>
      </p:sp>
      <p:sp>
        <p:nvSpPr>
          <p:cNvPr id="3" name="Rectangle 2"/>
          <p:cNvSpPr/>
          <p:nvPr/>
        </p:nvSpPr>
        <p:spPr>
          <a:xfrm>
            <a:off x="416349" y="798144"/>
            <a:ext cx="8311302" cy="2677656"/>
          </a:xfrm>
          <a:prstGeom prst="rect">
            <a:avLst/>
          </a:prstGeom>
        </p:spPr>
        <p:txBody>
          <a:bodyPr wrap="square">
            <a:spAutoFit/>
          </a:bodyPr>
          <a:lstStyle/>
          <a:p>
            <a:r>
              <a:rPr lang="th-TH" b="1" dirty="0" smtClean="0">
                <a:solidFill>
                  <a:srgbClr val="C00000"/>
                </a:solidFill>
              </a:rPr>
              <a:t>เมื่อไฮโดรเจนที่แก่นของดาวหลอมรวมเป็นฮีเลียมหมด ปฏิกิริยาฟิวชันที่แก่นดาวจะหยุด</a:t>
            </a:r>
            <a:r>
              <a:rPr lang="th-TH" dirty="0" smtClean="0"/>
              <a:t> และเปลือกไฮโดรเจนที่ห่อหุ้มแก่นฮีเลียมจะจุดฟิวชันแทน ดาวจะขยายตัวออก ณ จุดนี้ดาวจะกลายเป็นดาวยักษ์แดง เปลือกไฮโดรเจนที่หลอมรวมเป็นฮีเลียมจมลงสะสมตัว ทำให้เกิดแรงกดดันให้แก่นฮีเลียมร้อนขึ้นจนกระทั่งอุณหภูมิสูงถึง 100 ล้านเคลวิน ฮีเลียมก็จะจุดฟิวชันหลอมรวมเป็นธาตุหนักอื่นๆ ต่อไป ได้แก่ คาร์บอน และออกซิเจน </a:t>
            </a:r>
            <a:endParaRPr lang="th-TH"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894" y="3475800"/>
            <a:ext cx="7489836" cy="326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82067"/>
            <a:ext cx="8064896" cy="3539430"/>
          </a:xfrm>
          <a:prstGeom prst="rect">
            <a:avLst/>
          </a:prstGeom>
        </p:spPr>
        <p:txBody>
          <a:bodyPr wrap="square">
            <a:spAutoFit/>
          </a:bodyPr>
          <a:lstStyle/>
          <a:p>
            <a:endParaRPr lang="th-TH" dirty="0" smtClean="0"/>
          </a:p>
          <a:p>
            <a:r>
              <a:rPr lang="th-TH" dirty="0" smtClean="0"/>
              <a:t>เมื่อดาวใกล้หมดอายุจะกลายไปเป็นดาวยักษ์แดง </a:t>
            </a:r>
          </a:p>
          <a:p>
            <a:r>
              <a:rPr lang="th-TH" dirty="0" smtClean="0"/>
              <a:t>และมีวิวัฒนาการที่ต่างกันขึ้นอยู่กับมวลตั้งต้นที่กำเนิดเป็นดาว ดังนี้</a:t>
            </a:r>
          </a:p>
          <a:p>
            <a:endParaRPr lang="th-TH" dirty="0" smtClean="0"/>
          </a:p>
          <a:p>
            <a:r>
              <a:rPr lang="th-TH" dirty="0" smtClean="0"/>
              <a:t>◾ ดาวฤกษ์ที่มีมวล &lt;2 เท่าของดวงอาทิตย์ จบชีวิตเป็นดาวแคระห์ขาว (คาร์บอน) </a:t>
            </a:r>
          </a:p>
          <a:p>
            <a:r>
              <a:rPr lang="th-TH" dirty="0" smtClean="0"/>
              <a:t>◾ ดาวฤกษ์ที่มีมวล &lt;8 เท่าของดวงอาทิตย์ จบชีวิตเป็นดาวแคระห์ขาว (ออกซิเจน) </a:t>
            </a:r>
          </a:p>
          <a:p>
            <a:r>
              <a:rPr lang="th-TH" dirty="0" smtClean="0"/>
              <a:t>◾ ดาวฤกษ์ที่มีมวล &gt;8 เท่าของดวงอาทิตย์ จบชีวิตเป็นดาวนิวตรอน และพัลซาร์ </a:t>
            </a:r>
          </a:p>
          <a:p>
            <a:r>
              <a:rPr lang="th-TH" dirty="0" smtClean="0"/>
              <a:t>◾ ดาวฤกษ์ที่มีมวล &gt;18 เท่าของดวงอาทิตย์ จบชีวิตเป็นหลุมดำ </a:t>
            </a: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lesa.biz/_/rsrc/1392536860370/astronomy/star/death-of-stars/Cycle_Sta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79" y="548680"/>
            <a:ext cx="854538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10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56292"/>
            <a:ext cx="7056784" cy="584775"/>
          </a:xfrm>
          <a:prstGeom prst="rect">
            <a:avLst/>
          </a:prstGeom>
        </p:spPr>
        <p:txBody>
          <a:bodyPr wrap="square">
            <a:spAutoFit/>
          </a:bodyPr>
          <a:lstStyle/>
          <a:p>
            <a:r>
              <a:rPr lang="th-TH" sz="3200" b="1" dirty="0" smtClean="0">
                <a:solidFill>
                  <a:schemeClr val="accent6">
                    <a:lumMod val="75000"/>
                  </a:schemeClr>
                </a:solidFill>
              </a:rPr>
              <a:t>การสิ้นอายุขัยของดาวมวลน้อย (&lt; 2 </a:t>
            </a:r>
            <a:r>
              <a:rPr lang="en-US" sz="3200" b="1" dirty="0" err="1" smtClean="0">
                <a:solidFill>
                  <a:schemeClr val="accent6">
                    <a:lumMod val="75000"/>
                  </a:schemeClr>
                </a:solidFill>
              </a:rPr>
              <a:t>Msun</a:t>
            </a:r>
            <a:r>
              <a:rPr lang="en-US" sz="3200" b="1" dirty="0" smtClean="0">
                <a:solidFill>
                  <a:schemeClr val="accent6">
                    <a:lumMod val="75000"/>
                  </a:schemeClr>
                </a:solidFill>
              </a:rPr>
              <a:t>) </a:t>
            </a:r>
            <a:endParaRPr lang="th-TH" sz="3200" b="1" dirty="0">
              <a:solidFill>
                <a:schemeClr val="accent6">
                  <a:lumMod val="75000"/>
                </a:schemeClr>
              </a:solidFill>
            </a:endParaRPr>
          </a:p>
        </p:txBody>
      </p:sp>
      <p:sp>
        <p:nvSpPr>
          <p:cNvPr id="4" name="Rectangle 3"/>
          <p:cNvSpPr/>
          <p:nvPr/>
        </p:nvSpPr>
        <p:spPr>
          <a:xfrm>
            <a:off x="323528" y="841067"/>
            <a:ext cx="8640960" cy="5693866"/>
          </a:xfrm>
          <a:prstGeom prst="rect">
            <a:avLst/>
          </a:prstGeom>
        </p:spPr>
        <p:txBody>
          <a:bodyPr wrap="square">
            <a:spAutoFit/>
          </a:bodyPr>
          <a:lstStyle/>
          <a:p>
            <a:pPr marL="457200" indent="-457200">
              <a:buFont typeface="Wingdings" panose="05000000000000000000" pitchFamily="2" charset="2"/>
              <a:buChar char="Ø"/>
            </a:pPr>
            <a:r>
              <a:rPr lang="th-TH" dirty="0" smtClean="0"/>
              <a:t>ดาวที่มีมวลตั้งต้นน้อยกว่า 2 เท่าของมวลดวงอาทิตย์ เมื่อดาวฟิวชันฮีเลียมที่แก่นดาวกลายเป็นคาร์บอนจนหมดแล้ว ดาวไม่สามารถฟิวชันคาร์บอน (เลขอะตอม 6) ให้เป็นธาตุหนักต่อไปได้ เนื่องจากมวลของดาวไม่มากพอที่จะทำให้เกิดความกดดันที่แก่นดาวให้มีอุณหภูมิสูงถึง 600 ล้านเคลวิน แก่นดาวจึงยุบตัวเป็น </a:t>
            </a:r>
            <a:r>
              <a:rPr lang="th-TH" b="1" dirty="0" smtClean="0">
                <a:solidFill>
                  <a:schemeClr val="accent6">
                    <a:lumMod val="75000"/>
                  </a:schemeClr>
                </a:solidFill>
              </a:rPr>
              <a:t>“ดาวแคระขาว” </a:t>
            </a:r>
            <a:r>
              <a:rPr lang="en-US" dirty="0"/>
              <a:t>(</a:t>
            </a:r>
            <a:r>
              <a:rPr lang="en-US" dirty="0" smtClean="0"/>
              <a:t>Dwarf star) </a:t>
            </a:r>
            <a:r>
              <a:rPr lang="th-TH" dirty="0" smtClean="0"/>
              <a:t>ซึ่งมีองค์ประกอบเป็นคาร์บอน มีขนาดประมาณโลกแต่มีความหนาแน่นสูงมาก (เนื้อของดาวแคระขาว 1 ช้อนชา มีน้ำหนักเท่ากับสสาร 5.5 ตัน บนโลก) </a:t>
            </a:r>
          </a:p>
          <a:p>
            <a:pPr marL="457200" indent="-457200">
              <a:buFont typeface="Wingdings" panose="05000000000000000000" pitchFamily="2" charset="2"/>
              <a:buChar char="Ø"/>
            </a:pPr>
            <a:r>
              <a:rPr lang="th-TH" dirty="0" smtClean="0"/>
              <a:t>ส่วนเนื้อสารของดาวจะถูกแรงดันของแก๊สร้อนสาดกระจายออกสู่อวกาศ มองเห็นเป็นกลุ่มควันรูปทรงกลม เรียกว่า“เนบิวลาดาวเคราะห์” </a:t>
            </a:r>
            <a:r>
              <a:rPr lang="en-US" dirty="0" smtClean="0"/>
              <a:t>(Planetary Nebula)  </a:t>
            </a:r>
            <a:r>
              <a:rPr lang="th-TH" dirty="0" smtClean="0"/>
              <a:t>อย่างไรก็ตามเนบิวลาดาวเคราะห์ไม่มีส่วนเกี่ยวข้องกับดาวเคราะห์ ที่เรียกเช่นนี้เป็นเพราะว่า เนบิวลาดาวเคราะห์มีขนาดเชิงมุมใหญ่เท่าดาวเคราะห์ นักดาราศาสตร์ในยุคก่อนจึงเรียกเช่นนี้ เนบิวลาดาวเคราะห์ที่มีความสว่างมากพอที่จะใช้กล้องดูดาวขนาดเล็กส่องดู ได้แก่ เนบิวลาวงแหวนในกลุ่มดาวพิณ</a:t>
            </a:r>
            <a:endParaRPr lang="th-TH" dirty="0"/>
          </a:p>
        </p:txBody>
      </p:sp>
    </p:spTree>
    <p:extLst>
      <p:ext uri="{BB962C8B-B14F-4D97-AF65-F5344CB8AC3E}">
        <p14:creationId xmlns:p14="http://schemas.microsoft.com/office/powerpoint/2010/main" val="2158910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52373"/>
            <a:ext cx="4176464" cy="365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73803" y="4797152"/>
            <a:ext cx="3845925" cy="523220"/>
          </a:xfrm>
          <a:prstGeom prst="rect">
            <a:avLst/>
          </a:prstGeom>
        </p:spPr>
        <p:txBody>
          <a:bodyPr wrap="none">
            <a:spAutoFit/>
          </a:bodyPr>
          <a:lstStyle/>
          <a:p>
            <a:r>
              <a:rPr lang="th-TH" dirty="0" smtClean="0"/>
              <a:t>         เนบิวลาวงแหวนในกลุ่มดาวพิณ</a:t>
            </a:r>
            <a:endParaRPr lang="th-TH" dirty="0"/>
          </a:p>
        </p:txBody>
      </p:sp>
    </p:spTree>
    <p:extLst>
      <p:ext uri="{BB962C8B-B14F-4D97-AF65-F5344CB8AC3E}">
        <p14:creationId xmlns:p14="http://schemas.microsoft.com/office/powerpoint/2010/main" val="215891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3807" y="186446"/>
            <a:ext cx="3135795" cy="707886"/>
          </a:xfrm>
          <a:prstGeom prst="rect">
            <a:avLst/>
          </a:prstGeom>
        </p:spPr>
        <p:txBody>
          <a:bodyPr wrap="none">
            <a:spAutoFit/>
          </a:bodyPr>
          <a:lstStyle/>
          <a:p>
            <a:r>
              <a:rPr lang="th-TH" sz="4000" b="1" dirty="0" smtClean="0">
                <a:solidFill>
                  <a:schemeClr val="accent1">
                    <a:lumMod val="50000"/>
                  </a:schemeClr>
                </a:solidFill>
              </a:rPr>
              <a:t>กำเนิดของดาวฤกษ์</a:t>
            </a:r>
            <a:endParaRPr lang="th-TH" sz="4000" b="1" dirty="0">
              <a:solidFill>
                <a:schemeClr val="accent1">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2201"/>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1552201"/>
            <a:ext cx="236333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552201"/>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2829" y="4725144"/>
            <a:ext cx="4572000" cy="1384995"/>
          </a:xfrm>
          <a:prstGeom prst="rect">
            <a:avLst/>
          </a:prstGeom>
        </p:spPr>
        <p:txBody>
          <a:bodyPr>
            <a:spAutoFit/>
          </a:bodyPr>
          <a:lstStyle/>
          <a:p>
            <a:r>
              <a:rPr lang="en-US" dirty="0" smtClean="0"/>
              <a:t>1</a:t>
            </a:r>
            <a:r>
              <a:rPr lang="th-TH" dirty="0" smtClean="0"/>
              <a:t> </a:t>
            </a:r>
            <a:r>
              <a:rPr lang="th-TH" dirty="0"/>
              <a:t>เนบิวลาสว่างในกลุ่มดาวนายพราน</a:t>
            </a:r>
          </a:p>
          <a:p>
            <a:r>
              <a:rPr lang="en-US" dirty="0" smtClean="0"/>
              <a:t>2</a:t>
            </a:r>
            <a:r>
              <a:rPr lang="th-TH" dirty="0" smtClean="0"/>
              <a:t> เนบิวลา</a:t>
            </a:r>
            <a:r>
              <a:rPr lang="th-TH" dirty="0"/>
              <a:t>สะท้อนแสงใน</a:t>
            </a:r>
            <a:r>
              <a:rPr lang="th-TH" dirty="0" smtClean="0"/>
              <a:t>กระจุกดาว</a:t>
            </a:r>
            <a:r>
              <a:rPr lang="th-TH" dirty="0"/>
              <a:t>ลูกไก่</a:t>
            </a:r>
            <a:endParaRPr lang="th-TH" dirty="0" smtClean="0">
              <a:effectLst/>
            </a:endParaRPr>
          </a:p>
          <a:p>
            <a:r>
              <a:rPr lang="en-US" dirty="0" smtClean="0"/>
              <a:t>3</a:t>
            </a:r>
            <a:r>
              <a:rPr lang="th-TH" dirty="0" smtClean="0"/>
              <a:t> เนบิวลา</a:t>
            </a:r>
            <a:r>
              <a:rPr lang="th-TH" dirty="0"/>
              <a:t>มืดรูปหัวม้ากลุ่มดาวนายพราน</a:t>
            </a:r>
          </a:p>
        </p:txBody>
      </p:sp>
      <p:sp>
        <p:nvSpPr>
          <p:cNvPr id="6" name="TextBox 5"/>
          <p:cNvSpPr txBox="1"/>
          <p:nvPr/>
        </p:nvSpPr>
        <p:spPr>
          <a:xfrm>
            <a:off x="1547664" y="3859506"/>
            <a:ext cx="5719836" cy="523220"/>
          </a:xfrm>
          <a:prstGeom prst="rect">
            <a:avLst/>
          </a:prstGeom>
          <a:noFill/>
        </p:spPr>
        <p:txBody>
          <a:bodyPr wrap="none" rtlCol="0">
            <a:spAutoFit/>
          </a:bodyPr>
          <a:lstStyle/>
          <a:p>
            <a:r>
              <a:rPr lang="en-US" dirty="0" smtClean="0"/>
              <a:t>1                                 2                            3</a:t>
            </a:r>
            <a:endParaRPr lang="th-TH" dirty="0"/>
          </a:p>
        </p:txBody>
      </p:sp>
      <p:sp>
        <p:nvSpPr>
          <p:cNvPr id="8" name="Rectangle 7"/>
          <p:cNvSpPr/>
          <p:nvPr/>
        </p:nvSpPr>
        <p:spPr>
          <a:xfrm>
            <a:off x="539552" y="894332"/>
            <a:ext cx="1407758" cy="707886"/>
          </a:xfrm>
          <a:prstGeom prst="rect">
            <a:avLst/>
          </a:prstGeom>
        </p:spPr>
        <p:txBody>
          <a:bodyPr wrap="none">
            <a:spAutoFit/>
          </a:bodyPr>
          <a:lstStyle/>
          <a:p>
            <a:r>
              <a:rPr lang="th-TH" sz="4000" b="1" dirty="0" smtClean="0">
                <a:solidFill>
                  <a:srgbClr val="C00000"/>
                </a:solidFill>
              </a:rPr>
              <a:t>เนบิวลา</a:t>
            </a:r>
            <a:endParaRPr lang="th-TH" sz="4000" b="1" dirty="0">
              <a:solidFill>
                <a:srgbClr val="C00000"/>
              </a:solidFill>
            </a:endParaRPr>
          </a:p>
        </p:txBody>
      </p:sp>
    </p:spTree>
    <p:extLst>
      <p:ext uri="{BB962C8B-B14F-4D97-AF65-F5344CB8AC3E}">
        <p14:creationId xmlns:p14="http://schemas.microsoft.com/office/powerpoint/2010/main" val="2462314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08" y="404664"/>
            <a:ext cx="8856984" cy="3108543"/>
          </a:xfrm>
          <a:prstGeom prst="rect">
            <a:avLst/>
          </a:prstGeom>
        </p:spPr>
        <p:txBody>
          <a:bodyPr wrap="square">
            <a:spAutoFit/>
          </a:bodyPr>
          <a:lstStyle/>
          <a:p>
            <a:r>
              <a:rPr lang="th-TH" b="1" dirty="0" smtClean="0">
                <a:solidFill>
                  <a:schemeClr val="accent6">
                    <a:lumMod val="75000"/>
                  </a:schemeClr>
                </a:solidFill>
              </a:rPr>
              <a:t>การสิ้นอายุขัยของดาวมวลปานกลาง (2 - 8 </a:t>
            </a:r>
            <a:r>
              <a:rPr lang="en-US" b="1" dirty="0" err="1" smtClean="0">
                <a:solidFill>
                  <a:schemeClr val="accent6">
                    <a:lumMod val="75000"/>
                  </a:schemeClr>
                </a:solidFill>
              </a:rPr>
              <a:t>Msun</a:t>
            </a:r>
            <a:r>
              <a:rPr lang="en-US" b="1" dirty="0" smtClean="0">
                <a:solidFill>
                  <a:schemeClr val="accent6">
                    <a:lumMod val="75000"/>
                  </a:schemeClr>
                </a:solidFill>
              </a:rPr>
              <a:t>)</a:t>
            </a:r>
          </a:p>
          <a:p>
            <a:endParaRPr lang="en-US" dirty="0" smtClean="0"/>
          </a:p>
          <a:p>
            <a:r>
              <a:rPr lang="en-US" dirty="0" smtClean="0"/>
              <a:t>        </a:t>
            </a:r>
            <a:r>
              <a:rPr lang="th-TH" dirty="0" smtClean="0"/>
              <a:t>ดาวที่มีมวลตั้งต้น 2 – 8 เท่ามวลของดวงอาทิตย์ กลายเป็นดาวยักษ์สีแดง แล้วจบชีวิตเป็นเนบิวลาดาวเคราะห์และดาวแคระขาว เช่นเดียวกับดาวมวลน้อย หากแต่ดาวมวลปานกลางมีมวลมากพอที่จะกดดันให้แก่นดาวมีอุณหภูมิสูง 600 ล้านเคลวิน จุดฟิวชันคาร์บอนให้หลอมรวมเป็นออกซิเจน (เลขอะตอม 8)  ดาวแคระขาวที่เกิดจากดาวมวลปานกลางจึงเป็นดาวออกซิเจน</a:t>
            </a:r>
          </a:p>
        </p:txBody>
      </p:sp>
    </p:spTree>
    <p:extLst>
      <p:ext uri="{BB962C8B-B14F-4D97-AF65-F5344CB8AC3E}">
        <p14:creationId xmlns:p14="http://schemas.microsoft.com/office/powerpoint/2010/main" val="2158910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665" y="366623"/>
            <a:ext cx="8988335" cy="6124754"/>
          </a:xfrm>
          <a:prstGeom prst="rect">
            <a:avLst/>
          </a:prstGeom>
        </p:spPr>
        <p:txBody>
          <a:bodyPr wrap="square">
            <a:spAutoFit/>
          </a:bodyPr>
          <a:lstStyle/>
          <a:p>
            <a:r>
              <a:rPr lang="th-TH" b="1" dirty="0" smtClean="0">
                <a:solidFill>
                  <a:schemeClr val="accent6">
                    <a:lumMod val="75000"/>
                  </a:schemeClr>
                </a:solidFill>
              </a:rPr>
              <a:t>การสิ้นอายุขัยของดาวมวลมาก (&gt; 8 </a:t>
            </a:r>
            <a:r>
              <a:rPr lang="en-US" b="1" dirty="0" err="1" smtClean="0">
                <a:solidFill>
                  <a:schemeClr val="accent6">
                    <a:lumMod val="75000"/>
                  </a:schemeClr>
                </a:solidFill>
              </a:rPr>
              <a:t>Msun</a:t>
            </a:r>
            <a:r>
              <a:rPr lang="en-US" b="1" dirty="0" smtClean="0">
                <a:solidFill>
                  <a:schemeClr val="accent6">
                    <a:lumMod val="75000"/>
                  </a:schemeClr>
                </a:solidFill>
              </a:rPr>
              <a:t>)</a:t>
            </a:r>
          </a:p>
          <a:p>
            <a:r>
              <a:rPr lang="th-TH" dirty="0" smtClean="0"/>
              <a:t>ดาวที่มีมวลตั้งต้นมากกว่า 8 เท่าของมวลดวงอาทิตย์ แรงโน้มถ่วงของดาวสามารถ</a:t>
            </a:r>
          </a:p>
          <a:p>
            <a:r>
              <a:rPr lang="th-TH" dirty="0" smtClean="0"/>
              <a:t>สร้างความกดดัน เอาชนะความดันดีเจนเนอเรซีของอิเล็กตรอนภายในอะตอมของออกซิเจน</a:t>
            </a:r>
          </a:p>
          <a:p>
            <a:r>
              <a:rPr lang="th-TH" dirty="0" smtClean="0"/>
              <a:t> และทำให้อุณหภูมิที่แก่นดาวสูงถึง 1,500 ล้านเคลวิน หลอมออกซิเจนให้กลายเป็นธาตุหนัก</a:t>
            </a:r>
          </a:p>
          <a:p>
            <a:r>
              <a:rPr lang="th-TH" dirty="0" smtClean="0"/>
              <a:t>ลำดับต่อๆ ไป </a:t>
            </a:r>
          </a:p>
          <a:p>
            <a:endParaRPr lang="th-TH" dirty="0" smtClean="0"/>
          </a:p>
          <a:p>
            <a:r>
              <a:rPr lang="th-TH" dirty="0" smtClean="0"/>
              <a:t>ถ้าหากดาวมีมวลมากพอที่จะทำให้อุณหภูมิที่แก่นดาวสูงถึง 2,700 ล้านเคลวิน </a:t>
            </a:r>
          </a:p>
          <a:p>
            <a:r>
              <a:rPr lang="th-TH" dirty="0" smtClean="0"/>
              <a:t>จะเกิดฟิวชันซิลิกอน (เลขอะตอม 14) ที่แก่นดาวให้กลายเป็นธาตุเหล็ก (เลขอะตอม 26) </a:t>
            </a:r>
          </a:p>
          <a:p>
            <a:r>
              <a:rPr lang="th-TH" dirty="0" smtClean="0"/>
              <a:t>เหล็กเป็นธาตุสุดท้ายของปฏิกิริยาฟิวชัน หากแรงกดดันยังมีมากกว่านี้ แก่นของดาวจะถึง</a:t>
            </a:r>
          </a:p>
          <a:p>
            <a:r>
              <a:rPr lang="th-TH" dirty="0" smtClean="0"/>
              <a:t>จุดวิกฤต แรงโน้มถ่วงเอาชนะแรงดันดีเจนเนอเรซีของอิเล็กตรอนเหล็ก อิเล็กตรอนจะรวมตัว</a:t>
            </a:r>
          </a:p>
          <a:p>
            <a:r>
              <a:rPr lang="th-TH" dirty="0" smtClean="0"/>
              <a:t>กับโปรตอนเป็นนิวตรอน </a:t>
            </a:r>
            <a:r>
              <a:rPr lang="th-TH" b="1" dirty="0" smtClean="0">
                <a:solidFill>
                  <a:schemeClr val="accent6">
                    <a:lumMod val="75000"/>
                  </a:schemeClr>
                </a:solidFill>
              </a:rPr>
              <a:t>แก่นของดาวจะยุบตัวเป็น “ดาวนิวตรอน” </a:t>
            </a:r>
            <a:r>
              <a:rPr lang="en-US" b="1" dirty="0" smtClean="0">
                <a:solidFill>
                  <a:schemeClr val="accent6">
                    <a:lumMod val="75000"/>
                  </a:schemeClr>
                </a:solidFill>
              </a:rPr>
              <a:t>(Neutron Star) </a:t>
            </a:r>
            <a:r>
              <a:rPr lang="th-TH" b="1" dirty="0">
                <a:solidFill>
                  <a:schemeClr val="accent6">
                    <a:lumMod val="75000"/>
                  </a:schemeClr>
                </a:solidFill>
              </a:rPr>
              <a:t> </a:t>
            </a:r>
            <a:r>
              <a:rPr lang="th-TH" dirty="0" smtClean="0"/>
              <a:t>ปลดปล่อยพลังงานระเบิดดาวทั้งดวงเกิดเป็น </a:t>
            </a:r>
            <a:r>
              <a:rPr lang="th-TH" b="1" dirty="0" smtClean="0">
                <a:solidFill>
                  <a:srgbClr val="0070C0"/>
                </a:solidFill>
              </a:rPr>
              <a:t>“ซูเปอร์โนวา” </a:t>
            </a:r>
            <a:r>
              <a:rPr lang="en-US" b="1" dirty="0" smtClean="0">
                <a:solidFill>
                  <a:srgbClr val="0070C0"/>
                </a:solidFill>
              </a:rPr>
              <a:t>(Supernova) </a:t>
            </a:r>
            <a:endParaRPr lang="th-TH" b="1" dirty="0" smtClean="0">
              <a:solidFill>
                <a:srgbClr val="0070C0"/>
              </a:solidFill>
            </a:endParaRPr>
          </a:p>
          <a:p>
            <a:r>
              <a:rPr lang="th-TH" dirty="0" smtClean="0"/>
              <a:t>ให้แสงเจิดจ้าในช่วงเวลาสั้นๆ แต่มีอุณหภูมิสูงจนกระทั่งเกิดธาตุหนักกว่าเหล็ก </a:t>
            </a:r>
          </a:p>
          <a:p>
            <a:r>
              <a:rPr lang="th-TH" dirty="0" smtClean="0"/>
              <a:t>(เลขอะตอม &gt;26) เช่น เงิน ทอง ยูเรเนียม เป็นต้น</a:t>
            </a:r>
            <a:endParaRPr lang="th-TH" dirty="0"/>
          </a:p>
        </p:txBody>
      </p:sp>
    </p:spTree>
    <p:extLst>
      <p:ext uri="{BB962C8B-B14F-4D97-AF65-F5344CB8AC3E}">
        <p14:creationId xmlns:p14="http://schemas.microsoft.com/office/powerpoint/2010/main" val="2158910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13314" name="Picture 2" descr="http://www.lesa.biz/_/rsrc/1392536860370/astronomy/star/death-of-stars/8m_s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92972"/>
            <a:ext cx="8816874" cy="4972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47008" y="5589240"/>
            <a:ext cx="3449983" cy="523220"/>
          </a:xfrm>
          <a:prstGeom prst="rect">
            <a:avLst/>
          </a:prstGeom>
        </p:spPr>
        <p:txBody>
          <a:bodyPr wrap="none">
            <a:spAutoFit/>
          </a:bodyPr>
          <a:lstStyle/>
          <a:p>
            <a:r>
              <a:rPr lang="th-TH" dirty="0"/>
              <a:t>โครงสร้างภายในของดาวมวลมาก</a:t>
            </a:r>
          </a:p>
        </p:txBody>
      </p:sp>
    </p:spTree>
    <p:extLst>
      <p:ext uri="{BB962C8B-B14F-4D97-AF65-F5344CB8AC3E}">
        <p14:creationId xmlns:p14="http://schemas.microsoft.com/office/powerpoint/2010/main" val="812109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20457"/>
            <a:ext cx="8496944" cy="2492990"/>
          </a:xfrm>
          <a:prstGeom prst="rect">
            <a:avLst/>
          </a:prstGeom>
        </p:spPr>
        <p:txBody>
          <a:bodyPr wrap="square">
            <a:spAutoFit/>
          </a:bodyPr>
          <a:lstStyle/>
          <a:p>
            <a:r>
              <a:rPr lang="th-TH" sz="3600" b="1" dirty="0" smtClean="0">
                <a:solidFill>
                  <a:srgbClr val="C00000"/>
                </a:solidFill>
              </a:rPr>
              <a:t>มหานวดาราหรือ ซูเปอร์โนวา </a:t>
            </a:r>
            <a:r>
              <a:rPr lang="en-US" sz="3600" b="1" dirty="0" smtClean="0">
                <a:solidFill>
                  <a:srgbClr val="C00000"/>
                </a:solidFill>
              </a:rPr>
              <a:t>(supernova) </a:t>
            </a:r>
          </a:p>
          <a:p>
            <a:endParaRPr lang="th-TH" sz="3600" b="1" dirty="0" smtClean="0">
              <a:solidFill>
                <a:srgbClr val="C00000"/>
              </a:solidFill>
            </a:endParaRPr>
          </a:p>
          <a:p>
            <a:r>
              <a:rPr lang="th-TH" b="1" dirty="0" smtClean="0">
                <a:solidFill>
                  <a:srgbClr val="C00000"/>
                </a:solidFill>
              </a:rPr>
              <a:t>เป็นการระเบิดของดาวฤกษ์มวลมากเมื่อสิ้นอายุขัยแล้ว </a:t>
            </a:r>
            <a:r>
              <a:rPr lang="th-TH" dirty="0" smtClean="0"/>
              <a:t>จะเปล่งแสงสว่างมหาศาลและระเบิดออกรัศมีสว่างวาบเป็นรัศมีเพียงชั่วครู่ ก่อนจะเลือนจางลงในเวลาสัปดาห์หรือเดือนเท่านั้น</a:t>
            </a:r>
            <a:endParaRPr lang="th-TH"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20888"/>
            <a:ext cx="41044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64506" y="5197142"/>
            <a:ext cx="2913225" cy="1200329"/>
          </a:xfrm>
          <a:prstGeom prst="rect">
            <a:avLst/>
          </a:prstGeom>
        </p:spPr>
        <p:txBody>
          <a:bodyPr wrap="square">
            <a:spAutoFit/>
          </a:bodyPr>
          <a:lstStyle/>
          <a:p>
            <a:r>
              <a:rPr lang="en-US" sz="1800" dirty="0" smtClean="0"/>
              <a:t>SN 1994D (bright spot on the lower left), a type </a:t>
            </a:r>
            <a:r>
              <a:rPr lang="en-US" sz="1800" dirty="0" err="1" smtClean="0"/>
              <a:t>Ia</a:t>
            </a:r>
            <a:r>
              <a:rPr lang="en-US" sz="1800" dirty="0" smtClean="0"/>
              <a:t> supernova in the NGC 4526 galaxy</a:t>
            </a:r>
            <a:endParaRPr lang="th-TH" sz="1800" dirty="0"/>
          </a:p>
        </p:txBody>
      </p:sp>
    </p:spTree>
    <p:extLst>
      <p:ext uri="{BB962C8B-B14F-4D97-AF65-F5344CB8AC3E}">
        <p14:creationId xmlns:p14="http://schemas.microsoft.com/office/powerpoint/2010/main" val="16981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6672"/>
            <a:ext cx="6192688" cy="499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2024" y="5733256"/>
            <a:ext cx="5094312" cy="523220"/>
          </a:xfrm>
          <a:prstGeom prst="rect">
            <a:avLst/>
          </a:prstGeom>
        </p:spPr>
        <p:txBody>
          <a:bodyPr wrap="square">
            <a:spAutoFit/>
          </a:bodyPr>
          <a:lstStyle/>
          <a:p>
            <a:r>
              <a:rPr lang="th-TH" dirty="0" smtClean="0"/>
              <a:t>ซูเปอร์โนวา 1987</a:t>
            </a:r>
            <a:r>
              <a:rPr lang="en-US" dirty="0" smtClean="0"/>
              <a:t>A </a:t>
            </a:r>
            <a:r>
              <a:rPr lang="th-TH" dirty="0" smtClean="0"/>
              <a:t>ในกาแล็กซีแมกเจลแลนใหญ่ </a:t>
            </a:r>
            <a:endParaRPr lang="th-TH" dirty="0"/>
          </a:p>
        </p:txBody>
      </p:sp>
    </p:spTree>
    <p:extLst>
      <p:ext uri="{BB962C8B-B14F-4D97-AF65-F5344CB8AC3E}">
        <p14:creationId xmlns:p14="http://schemas.microsoft.com/office/powerpoint/2010/main" val="1670365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0648"/>
            <a:ext cx="2039341" cy="646331"/>
          </a:xfrm>
          <a:prstGeom prst="rect">
            <a:avLst/>
          </a:prstGeom>
        </p:spPr>
        <p:txBody>
          <a:bodyPr wrap="none">
            <a:spAutoFit/>
          </a:bodyPr>
          <a:lstStyle/>
          <a:p>
            <a:r>
              <a:rPr lang="th-TH" sz="3600" b="1" dirty="0" smtClean="0">
                <a:solidFill>
                  <a:srgbClr val="7030A0"/>
                </a:solidFill>
                <a:effectLst/>
              </a:rPr>
              <a:t>ดาวนิวตรอน </a:t>
            </a:r>
            <a:endParaRPr lang="th-TH" sz="3600" dirty="0">
              <a:solidFill>
                <a:srgbClr val="7030A0"/>
              </a:solidFill>
            </a:endParaRPr>
          </a:p>
        </p:txBody>
      </p:sp>
      <p:sp>
        <p:nvSpPr>
          <p:cNvPr id="2" name="Rectangle 1"/>
          <p:cNvSpPr/>
          <p:nvPr/>
        </p:nvSpPr>
        <p:spPr>
          <a:xfrm>
            <a:off x="395536" y="923411"/>
            <a:ext cx="8352928" cy="1815882"/>
          </a:xfrm>
          <a:prstGeom prst="rect">
            <a:avLst/>
          </a:prstGeom>
        </p:spPr>
        <p:txBody>
          <a:bodyPr wrap="square">
            <a:spAutoFit/>
          </a:bodyPr>
          <a:lstStyle/>
          <a:p>
            <a:r>
              <a:rPr lang="th-TH" dirty="0" smtClean="0"/>
              <a:t>ปี ค</a:t>
            </a:r>
            <a:r>
              <a:rPr lang="th-TH" dirty="0" smtClean="0">
                <a:effectLst/>
              </a:rPr>
              <a:t>.</a:t>
            </a:r>
            <a:r>
              <a:rPr lang="th-TH" dirty="0" smtClean="0"/>
              <a:t>ศ</a:t>
            </a:r>
            <a:r>
              <a:rPr lang="th-TH" dirty="0" smtClean="0">
                <a:effectLst/>
              </a:rPr>
              <a:t>.1024 </a:t>
            </a:r>
            <a:r>
              <a:rPr lang="th-TH" dirty="0" smtClean="0"/>
              <a:t>นักปราชญ์ชาวจีนได้บันทึกว่า ที่ตำแหน่งกลุ่มดาววัว มีดาวสว่างเกิดขึ้นมองเห็นได้แม้ในเวลากลางวันนานถึง </a:t>
            </a:r>
            <a:r>
              <a:rPr lang="th-TH" dirty="0" smtClean="0">
                <a:effectLst/>
              </a:rPr>
              <a:t>23 </a:t>
            </a:r>
            <a:r>
              <a:rPr lang="th-TH" dirty="0" smtClean="0"/>
              <a:t>วัน แล้วจางหายไป นักดาราศาสตร์ในยุคปัจจุบันใช้กล้องโทรทรรศน์ส่องพบวัตถุนี้และเรียกว่า “เนบิวลาปู” </a:t>
            </a:r>
            <a:r>
              <a:rPr lang="en-US" dirty="0" smtClean="0"/>
              <a:t>(</a:t>
            </a:r>
            <a:r>
              <a:rPr lang="en-US" dirty="0" smtClean="0">
                <a:effectLst/>
              </a:rPr>
              <a:t>Crab Nebula) </a:t>
            </a:r>
            <a:r>
              <a:rPr lang="th-TH" dirty="0" smtClean="0"/>
              <a:t>เพราะว่ารูปร่างของกลุ่มแก๊สคล้ายกับกระดองปู </a:t>
            </a:r>
            <a:endParaRPr lang="th-TH"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88" y="2770563"/>
            <a:ext cx="38164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02813" y="6181276"/>
            <a:ext cx="2532616" cy="400110"/>
          </a:xfrm>
          <a:prstGeom prst="rect">
            <a:avLst/>
          </a:prstGeom>
        </p:spPr>
        <p:txBody>
          <a:bodyPr wrap="none">
            <a:spAutoFit/>
          </a:bodyPr>
          <a:lstStyle/>
          <a:p>
            <a:r>
              <a:rPr lang="th-TH" sz="2000" dirty="0" smtClean="0"/>
              <a:t>“เนบิวลาปู” </a:t>
            </a:r>
            <a:r>
              <a:rPr lang="en-US" sz="2000" dirty="0" smtClean="0"/>
              <a:t>(</a:t>
            </a:r>
            <a:r>
              <a:rPr lang="en-US" sz="2000" dirty="0" smtClean="0">
                <a:effectLst/>
              </a:rPr>
              <a:t>Crab Nebula) </a:t>
            </a:r>
            <a:endParaRPr lang="th-TH" sz="2000" dirty="0"/>
          </a:p>
        </p:txBody>
      </p:sp>
    </p:spTree>
    <p:extLst>
      <p:ext uri="{BB962C8B-B14F-4D97-AF65-F5344CB8AC3E}">
        <p14:creationId xmlns:p14="http://schemas.microsoft.com/office/powerpoint/2010/main" val="3586623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313" y="4941168"/>
            <a:ext cx="8411084" cy="954107"/>
          </a:xfrm>
          <a:prstGeom prst="rect">
            <a:avLst/>
          </a:prstGeom>
        </p:spPr>
        <p:txBody>
          <a:bodyPr wrap="square">
            <a:spAutoFit/>
          </a:bodyPr>
          <a:lstStyle/>
          <a:p>
            <a:pPr marL="457200" indent="-457200">
              <a:buFont typeface="Wingdings" panose="05000000000000000000" pitchFamily="2" charset="2"/>
              <a:buChar char="Ø"/>
            </a:pPr>
            <a:r>
              <a:rPr lang="th-TH" dirty="0" smtClean="0"/>
              <a:t>ภาพถ่ายจากกล้องโทรทรรศน์วิทยุ </a:t>
            </a:r>
            <a:r>
              <a:rPr lang="en-US" dirty="0" smtClean="0"/>
              <a:t>VLT </a:t>
            </a:r>
            <a:r>
              <a:rPr lang="th-TH" dirty="0" smtClean="0"/>
              <a:t>แสดงให้เห็นว่า กลุ่มแก๊สกำลังขยายตัวออกด้วยความรุนแรง </a:t>
            </a:r>
          </a:p>
        </p:txBody>
      </p:sp>
      <p:sp>
        <p:nvSpPr>
          <p:cNvPr id="6" name="Rectangle 5"/>
          <p:cNvSpPr/>
          <p:nvPr/>
        </p:nvSpPr>
        <p:spPr>
          <a:xfrm>
            <a:off x="611559" y="327238"/>
            <a:ext cx="3468257" cy="523220"/>
          </a:xfrm>
          <a:prstGeom prst="rect">
            <a:avLst/>
          </a:prstGeom>
        </p:spPr>
        <p:txBody>
          <a:bodyPr wrap="none">
            <a:spAutoFit/>
          </a:bodyPr>
          <a:lstStyle/>
          <a:p>
            <a:r>
              <a:rPr lang="th-TH" dirty="0" smtClean="0"/>
              <a:t>“เนบิวลาปู” </a:t>
            </a:r>
            <a:r>
              <a:rPr lang="en-US" dirty="0" smtClean="0"/>
              <a:t>(</a:t>
            </a:r>
            <a:r>
              <a:rPr lang="en-US" dirty="0" smtClean="0">
                <a:effectLst/>
              </a:rPr>
              <a:t>Crab Nebula) </a:t>
            </a:r>
            <a:endParaRPr lang="th-TH" dirty="0"/>
          </a:p>
        </p:txBody>
      </p:sp>
      <p:sp>
        <p:nvSpPr>
          <p:cNvPr id="8" name="Rectangle 7"/>
          <p:cNvSpPr/>
          <p:nvPr/>
        </p:nvSpPr>
        <p:spPr>
          <a:xfrm>
            <a:off x="6814056" y="24809"/>
            <a:ext cx="2039341" cy="646331"/>
          </a:xfrm>
          <a:prstGeom prst="rect">
            <a:avLst/>
          </a:prstGeom>
        </p:spPr>
        <p:txBody>
          <a:bodyPr wrap="none">
            <a:spAutoFit/>
          </a:bodyPr>
          <a:lstStyle/>
          <a:p>
            <a:r>
              <a:rPr lang="th-TH" sz="3600" b="1" dirty="0" smtClean="0">
                <a:solidFill>
                  <a:srgbClr val="7030A0"/>
                </a:solidFill>
                <a:effectLst/>
              </a:rPr>
              <a:t>ดาวนิวตรอน </a:t>
            </a:r>
            <a:endParaRPr lang="th-TH" sz="3600" dirty="0">
              <a:solidFill>
                <a:srgbClr val="7030A0"/>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88" y="937155"/>
            <a:ext cx="38164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382347" y="4028063"/>
            <a:ext cx="2761653" cy="523220"/>
          </a:xfrm>
          <a:prstGeom prst="rect">
            <a:avLst/>
          </a:prstGeom>
        </p:spPr>
        <p:txBody>
          <a:bodyPr wrap="none">
            <a:spAutoFit/>
          </a:bodyPr>
          <a:lstStyle/>
          <a:p>
            <a:r>
              <a:rPr lang="en-US" dirty="0" smtClean="0"/>
              <a:t>Visible: Color VLT </a:t>
            </a:r>
            <a:endParaRPr lang="th-TH" dirty="0"/>
          </a:p>
        </p:txBody>
      </p:sp>
    </p:spTree>
    <p:extLst>
      <p:ext uri="{BB962C8B-B14F-4D97-AF65-F5344CB8AC3E}">
        <p14:creationId xmlns:p14="http://schemas.microsoft.com/office/powerpoint/2010/main" val="164758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388" y="922825"/>
            <a:ext cx="8411084" cy="1384995"/>
          </a:xfrm>
          <a:prstGeom prst="rect">
            <a:avLst/>
          </a:prstGeom>
        </p:spPr>
        <p:txBody>
          <a:bodyPr wrap="square">
            <a:spAutoFit/>
          </a:bodyPr>
          <a:lstStyle/>
          <a:p>
            <a:pPr marL="457200" indent="-457200">
              <a:buFont typeface="Wingdings" panose="05000000000000000000" pitchFamily="2" charset="2"/>
              <a:buChar char="Ø"/>
            </a:pPr>
            <a:r>
              <a:rPr lang="th-TH" dirty="0" smtClean="0"/>
              <a:t>กล้องโทรทรรศน์เอ็กซ์เรย์พบว่า ใจกลางของเนบิวลาเป็นดาวนิวตรอนหมุนรอบตัวเองด้วยความเร็ว 30 รอบต่อวินาที มีแก๊สร้อนพุ่งออกมาในแนวตั้งฉากกับจานรวมมวลด้วยความเร็วสูง </a:t>
            </a:r>
          </a:p>
        </p:txBody>
      </p:sp>
      <p:sp>
        <p:nvSpPr>
          <p:cNvPr id="6" name="Rectangle 5"/>
          <p:cNvSpPr/>
          <p:nvPr/>
        </p:nvSpPr>
        <p:spPr>
          <a:xfrm>
            <a:off x="611560" y="399605"/>
            <a:ext cx="3468257" cy="523220"/>
          </a:xfrm>
          <a:prstGeom prst="rect">
            <a:avLst/>
          </a:prstGeom>
        </p:spPr>
        <p:txBody>
          <a:bodyPr wrap="none">
            <a:spAutoFit/>
          </a:bodyPr>
          <a:lstStyle/>
          <a:p>
            <a:r>
              <a:rPr lang="th-TH" dirty="0" smtClean="0"/>
              <a:t>“เนบิวลาปู” </a:t>
            </a:r>
            <a:r>
              <a:rPr lang="en-US" dirty="0" smtClean="0"/>
              <a:t>(</a:t>
            </a:r>
            <a:r>
              <a:rPr lang="en-US" dirty="0" smtClean="0">
                <a:effectLst/>
              </a:rPr>
              <a:t>Crab Nebula) </a:t>
            </a:r>
            <a:endParaRPr lang="th-TH" dirty="0"/>
          </a:p>
        </p:txBody>
      </p:sp>
      <p:sp>
        <p:nvSpPr>
          <p:cNvPr id="2" name="AutoShape 2" descr="data:image/jpeg;base64,/9j/4AAQSkZJRgABAQAAAQABAAD/2wCEAAkGBxISEhIQEhIVFRUXFxUVFRcVFhUVFRgVFRUXFhUVFRUYHSggGBolHRUVITEhJSkrLi4uFx8zODMtNygtLisBCgoKDg0OGxAQGy0lHSUtLS0tLS0tLS0tLS0tLS0tLS0tLS0tLS0tLS0tLS0tLS0tLS0tLS0tLS0tLS0tLS0tLf/AABEIAOEA4QMBIgACEQEDEQH/xAAbAAABBQEBAAAAAAAAAAAAAAAAAQIDBAUGB//EADIQAAICAQIEAwcEAgMBAAAAAAABAhEDBCESMUFRBWFxEyKBkaHh8DKxwdEUQgZS8SP/xAAaAQACAwEBAAAAAAAAAAAAAAAAAwECBAUG/8QAJhEAAgMAAgICAgEFAAAAAAAAAAECAxESIQQxE0EUUWEiMnGx8P/aAAwDAQACEQMRAD8A8NABSQEAUAAAAAAAAAwAABaLYAgC0LRZRIEoKHULRdVho2godQhbgAUFC0Oii8a9ZGjUgJAod8RGkYo7hCgdbQaRgPcRvCKlCRI1iMdQjQmUWSNAUQU0SAAAYAAAFQAAFolRYCAOURyiNjU2RoyhyiPUSRYzTDxWyNIOAcsZP7McoGmPhr7K8iusYqxln2T7Daa6DvxYr6I5EPALwk1eQ5F140Q5FZRF4SdxsbKIfjpByIeEWhzYiFcEmSIkLQsRRiisIESElEch3CW4ag0hEJGhjRnnBokQbJD6EkhM4dEkVBQ+hKMzrJ0aAtClOBI2godQtF1WRo1IdFDkh1D4UkaN4R6gLFEkINm2ulFWxIwLMcaLGl0TfM2NP4Zde7/RvrqxGey5Iw/YoIYfI67T+DxfT+SbJ4Mq9e31HfGZX5kfRykNK30Hy8NOgfg8oece4yOnmujr+ieBH5G+mc7PQsry051EtLya/GV8/h6a29PiVdaGR8j9nOqNDJw6l/Pp3HZorygLcTQp6UHETgLUsDHew25Cfi0ZzRVaQiiSvE75EqxB8ek8iuok/s9iSGMm4HXIbGBRyKEoDHjL7xjZY32KyqTJUyhwjZRLs8BBPHQmVPRZS0r0IyZxI5Iyzq4l9GUA7hAz8P4JGoURDgggAeojUTY1ZsqimVbH4YWa+g0XFW33KelxHQ6CVNI6NcMMl9jS6L+g0G2y/kvvCl0JME6i1H0G44t9TQjjym29YmDjvbc0NLilNO+d/m4zTaR3u+Z0XhHh3vVSr16irbFFaKk9eIx46RpNONrtfVFDNonbr6o7bIoxdUv1MZLS4+Jxpq/R/PcRHyf2iFq9HBT0bT95bP8ALElo+DfodprvDtnSUo7br+fMytRoLe355DoXRl2W+SS6ZzWp8OjNcSMXU+FtXS9O52ccFe6/j6lfUaa6dchnTG1+Q49HF49LW37kr8PXL9mvidOtGnvVld+HxvZUHE0flaczl0G/MRaP0OiyaDf6citk0fP1ojiMXkb9mLHSdWP9lXQ03paW5D7PYML/ACaUMuKtxIYmWZY+nxGyxutrIL8inkSKuRLsXnCytnKyQ2LKGSBXmW8j5lWZktXRpiRgLwoUy8GXIUORGmPTMMJIsORNikQJkkTbTLsqzT02TmbvhlbO9zm9M+pueG5a325/udWt9GG+PR0GjyXaf52L+y5fEyKceHz5mrjV10XcecqxfZpYJJ72jT0Gre9utun89znXHomPw5Hz7C5VqSM/H9HXTye0Su9ufSh+HTR2950+vl+UZ+h1+3Bzvt+cjT00+FcKl8un2MM049IlY/Zbx5XjbTprZro90Zur06blSr9rruaDyRum6Vc+dP8A9YzUY23t0fTk0+qEwfF6Xl2jn9TpH/13fyrvZnZcTTqn2Oj1EW4tNvbaq3MvKl16+m3yN1djYl9GdixvqmwnGPbf+S77KS37/llWW/Tf87jk9J0rZV5fX6lSdb3RoZYNLeillxqrLpjIMpZV8ijNLp5o0skdqXxKj0/f5fyiWaoSRSfmtx21Mmy4ktuhU1FFBy7IMjSM3KT6ifmZ8pspJmuuIZfQqZOpYnJsgmzNZ2jTEhAl9mBm+KRfSnYqY0DhqWDCRMfCRCmPizXTZ2Q0X9PM0tFlSdMxcUqL/FyaO5TPY6ZrI6dlp5xko8XwfI0JySqnscv4bqlKHD1T+hrx1K4fz5mxPTk21NMvZpJU1fqGPK74r2MfJrG9rLOn1F7MnSrqaRuY9U1VbI2dNrP071Lvf0o5TT5PeXQvvJKO7X/hSUFIzThjOiyamVq2r5Pz9TV0WobpSdNfJ/Y5fTavZWvt8TX0XiC5S33Xw2MttXXSKJ4+zoNQ1Jcbq00mumyMjX6KMm5R3p8u1dDSU929qvZ8+n7FfUR/2afO+XXr8DHW3F9DJ9mHPMq4d7XpyKGWa7fc09bpuJuSvy7fQoZNO73W35yOjBoSVau6+JFkhS8l/IuSag3XPyGPNxLcci6TKea0QZdRFKutcvuS5Z2rW+5ka6f37FmzVXDl7G6nV7vf6GfnzroQarI03v1KGTMJlPDo10lnLnRUnkRAsrGORmlcmaowwkySIXMGxlGO2170MSH2AywF/KThAAAccYKhyYwchkHjIJ4Mt4MnQoxZPBna8WzoXJGxoGuI2sL92m91+xymnytM3tJqWue97HSrkmjFfWyHK2pMdp8zUkM1G0vJkfA7tepcjE0dLosnvW+rR0ODJj4kpb+TON0GpXFFPltfzOi8ZyRxtON8LV2i3s519f8AUkbeTDjf6Hd3a7V2KsMclJroY3hniFO1zvr2OjwZlk3X6udfSincTLODg8Zuf8Y8QTbxzS3VW9q7fWjfhprjJOnvVenVP5fM4lY1FqSfqjrNB4qsmNWlSVS3vny36cvoc3yqmnzgNpmvTKuTRJWpbU/Tpy+Bja7Htzdmz4pmi17ruut9+iOczZHV2rHeOpPtirMTxGTnwN7lLPa+xpap1e5k5Oez+XQ6C9DK+yP2q3vaua8zJ1uemh2suPP8/LKuog2l1IbN1cEuzM1V3s7KeXFvsaWoxpepWnHYROOm+EjOybDLFyvcicjk3WpSZpSHNjXIa2JZjlcy2DrYoywF/KTg0AAzkgKhBSUwHpk8JFdEkWdDx7cZRomsvabNtz5FFOx+GVM6tc8YqS1GtmlxRUiXR509n+eRTxTq49+QQVGrTO49Ya2LFUmk+e6s6vFpFk0kckpxfvcDit5qlzrscZp8jdLn2Oh8CjOTfBdrf7jDF5Eet/RD4boskp8MPe/NjpdHpsuGVuPvLqza8G0sNFnTzShPjUZunsuLo33Lf/K/FMGZ5Hjkk4xuKr9VPdfIyPyJOxQUdi/sVYlOty5d/od4rhhlwLUR4Vki1DLGL6tbNeTS+Zn6KVNxXJrqVvCddPJj9nF1xUpdnXKyTFxxdqmk6d77P8+haMHFOLf+P+/0Y5vWWcORtVJbcufMpapXzVLuM/ym5Nbddhmpbr03sZGOMoVM72aXqZeXG2q5VuX48VtEstO3G68vxD/Q2MuJy+tjb5fPsUuD+vj6m5q8PvPbqUtbgpXRDRvrs6SMPJjcpEWoikl33LWP9VL+yr4m6XwFy6WmyL7SMHI92MY6Y1nl7m+TN6EsQAM70sAABAAAAQAAAEgOQ5MYKmNrlhDJ4snxzXYqxZLFnW8e3oo0aUd1a5osKDkkzMw5KN/w7Iq9e/c6kHyMlux7HaHTur6m5oNZwbR2k1u7W/kZsszxq6u/Ix8uofHxLYZuGV1u3dPQNAv8usCnT3l773tLfe+tHP5pTTcXezau+hQ0+vfEpraRuZeHIlkxLelxrz6kr2Z+HxP+C74LmacabadbI6HPk4bUtk632d+pheGZqio8KTf0NfNnVpNqSdJJc13KzXZis/uK2qf/ANLVO+3Is5MafVuuv9/nQgnj4pWny2RZwRpNUmyH6KMgjp7detMux0rlCVf67+l/v9yTDFPi5b1s+n9EuHVcKaddVSpvzFyk/oDmtZp3Ftsy9a1uq2a6G/4ilKUq+pzmdO3dbfsaIvUaKezBSqbM7xPJszX1eLhla6mH4k/dYm55BnXp7aZkMaKxDycnrOiIAAUZIAAEAAAAAAAAAAqEFLIByZLFkSJ8MTf42yfRRk2DnubGmdbozIw2LUJ0uZ3KlxWGazs046pfplyfXsUdbhp3zXcqLLvsXtPntOMuQzkpdC+HDtEWjkXdPqpQfFFtFPJh4Xa5PkLHJW5K6IklI6TS+J8XWmaumzO7lv5/0crpJRa7M1tHLff89BiemC6pL0dRjypLat0X8EmouVbmBjh1XLY1paxcCT6Lr3KTiYJRwg1mpcm6TSV/Hbchg6S+PPsMnK+XxKeryc3yRdR6wtGO9FvUZ/K72MjNBu5NWLh8QW0WWFK49lzLIdGLgYWtg2ra5L6nO+IL3Wdd4hOPvRrfn9DlNfyYi9bFo6fjS0xABiHkWdMAAChIAAEAAAAAAABIAKkCHJDIx0gfCBahCiHGWYJHc8WpRjv2KkxVkGTzdCPKyLiL2X8XgKJKpFjDlKSZLjkFV2hKJt4cqklFv0IcsWvQpQmW8OrrZo2qaZncGvRNpob2nuvgamHM/wDb7GdBQlvF0+z/AIJeOa5rb+i6EzXI6HRa9x5NV+dy8sylzvzrdHKYc9dUkX8WpjT976l0zHZR3qN1zik6tmTrc8nVe6vmweruqkPUoP8AV23JKxhxespQgrp9X3Lc9ZVx8qXwKeeCTbT36FF5feuyu4P4c+y5nyW769TA1kluXnnu3ZlamVti7H0aqYYzLlzEH5VuMPI2LJNHQQAACyQAAAAAQAAUAAAFRJFEcSSJqoKsngScRFFDpSO1CWRFtDMhFMkZDNnP8mX2XQsWSJkKHWJqtxEtFiMxVkK/EHEbF5WFeJdhlL2HxCS67GKpEkZmmvzEUlWn7N3/ADE+ZFLUJGWsovtDV86Yv4kjTXiVbImh4jfMxGJxlfyM9h8MWbGbWunuUv8AIsqe1sRsq/I3tFo1pF+OVMraqVOhkMtEWSd8xd164fyWjHGRZSMkmyM4F7TnqHIAABJIAAgAAAAAAogoAKiSBEhVIdVNRfZDRZTBsiUw4zoryE0VwdJkLYsmNMF1nJ9FkhUKhEKmUiwFGitjQlIBbFUhoEKbQYSqQ9SK45SNEPIaIwn4hGyLiF4h/wCRpGD2FjbEIc8Ac2NYnEI2JnYmTgCNC2AlpNEjAFaAS0SIAogAAAAAAAAAKAAAAAASAAAAACoQCUwFYgADAAACoAACAAotiAToDrEsQCebAAACNABbGgGgObEEAGwFAQCAAAAgAAAAAAAJAUAAAAAAAAAAkAAAAAAQCAAAAAAAAAAAAAAAAgAAAAAAAJAAAAA//9k=">
            <a:hlinkClick r:id="rId2"/>
          </p:cNvPr>
          <p:cNvSpPr>
            <a:spLocks noChangeAspect="1" noChangeArrowheads="1"/>
          </p:cNvSpPr>
          <p:nvPr/>
        </p:nvSpPr>
        <p:spPr bwMode="auto">
          <a:xfrm>
            <a:off x="539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23" y="2121615"/>
            <a:ext cx="3807866" cy="380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14056" y="24809"/>
            <a:ext cx="2039341" cy="646331"/>
          </a:xfrm>
          <a:prstGeom prst="rect">
            <a:avLst/>
          </a:prstGeom>
        </p:spPr>
        <p:txBody>
          <a:bodyPr wrap="none">
            <a:spAutoFit/>
          </a:bodyPr>
          <a:lstStyle/>
          <a:p>
            <a:r>
              <a:rPr lang="th-TH" sz="3600" b="1" dirty="0" smtClean="0">
                <a:solidFill>
                  <a:srgbClr val="7030A0"/>
                </a:solidFill>
                <a:effectLst/>
              </a:rPr>
              <a:t>ดาวนิวตรอน </a:t>
            </a:r>
            <a:endParaRPr lang="th-TH" sz="3600" dirty="0">
              <a:solidFill>
                <a:srgbClr val="7030A0"/>
              </a:solidFill>
            </a:endParaRPr>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2996952"/>
            <a:ext cx="47625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24985" y="2927539"/>
            <a:ext cx="2220480" cy="400110"/>
          </a:xfrm>
          <a:prstGeom prst="rect">
            <a:avLst/>
          </a:prstGeom>
        </p:spPr>
        <p:txBody>
          <a:bodyPr wrap="none">
            <a:spAutoFit/>
          </a:bodyPr>
          <a:lstStyle/>
          <a:p>
            <a:r>
              <a:rPr lang="th-TH" sz="2000" b="1" dirty="0" smtClean="0"/>
              <a:t>สัญญานที่รับได้จากพัลซาร์</a:t>
            </a:r>
            <a:endParaRPr lang="th-TH" sz="2000" b="1" dirty="0"/>
          </a:p>
        </p:txBody>
      </p:sp>
      <p:sp>
        <p:nvSpPr>
          <p:cNvPr id="4" name="Rectangle 3"/>
          <p:cNvSpPr/>
          <p:nvPr/>
        </p:nvSpPr>
        <p:spPr>
          <a:xfrm>
            <a:off x="5793884" y="6093296"/>
            <a:ext cx="2400401" cy="523220"/>
          </a:xfrm>
          <a:prstGeom prst="rect">
            <a:avLst/>
          </a:prstGeom>
        </p:spPr>
        <p:txBody>
          <a:bodyPr wrap="none">
            <a:spAutoFit/>
          </a:bodyPr>
          <a:lstStyle/>
          <a:p>
            <a:r>
              <a:rPr lang="en-US" dirty="0" smtClean="0"/>
              <a:t>X-Ray: Chandra</a:t>
            </a:r>
            <a:endParaRPr lang="th-TH" dirty="0"/>
          </a:p>
        </p:txBody>
      </p:sp>
    </p:spTree>
    <p:extLst>
      <p:ext uri="{BB962C8B-B14F-4D97-AF65-F5344CB8AC3E}">
        <p14:creationId xmlns:p14="http://schemas.microsoft.com/office/powerpoint/2010/main" val="4066517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413" y="4869160"/>
            <a:ext cx="8411084" cy="1384995"/>
          </a:xfrm>
          <a:prstGeom prst="rect">
            <a:avLst/>
          </a:prstGeom>
        </p:spPr>
        <p:txBody>
          <a:bodyPr wrap="square">
            <a:spAutoFit/>
          </a:bodyPr>
          <a:lstStyle/>
          <a:p>
            <a:r>
              <a:rPr lang="th-TH" dirty="0" smtClean="0"/>
              <a:t> </a:t>
            </a:r>
          </a:p>
          <a:p>
            <a:pPr marL="457200" indent="-457200">
              <a:buFont typeface="Wingdings" panose="05000000000000000000" pitchFamily="2" charset="2"/>
              <a:buChar char="Ø"/>
            </a:pPr>
            <a:r>
              <a:rPr lang="th-TH" dirty="0" smtClean="0"/>
              <a:t>กล้องโทรทรรศน์อัลตราไวโอเล็ตตรวจพบแก๊สร้อนที่เป็นองค์ประกอบของเนบิวลาแผ่รังสี </a:t>
            </a:r>
            <a:r>
              <a:rPr lang="en-US" dirty="0" smtClean="0"/>
              <a:t>UV </a:t>
            </a:r>
            <a:r>
              <a:rPr lang="th-TH" dirty="0" smtClean="0"/>
              <a:t>ออกมาด้วย </a:t>
            </a:r>
          </a:p>
        </p:txBody>
      </p:sp>
      <p:sp>
        <p:nvSpPr>
          <p:cNvPr id="6" name="Rectangle 5"/>
          <p:cNvSpPr/>
          <p:nvPr/>
        </p:nvSpPr>
        <p:spPr>
          <a:xfrm>
            <a:off x="611560" y="399605"/>
            <a:ext cx="3468257" cy="523220"/>
          </a:xfrm>
          <a:prstGeom prst="rect">
            <a:avLst/>
          </a:prstGeom>
        </p:spPr>
        <p:txBody>
          <a:bodyPr wrap="none">
            <a:spAutoFit/>
          </a:bodyPr>
          <a:lstStyle/>
          <a:p>
            <a:r>
              <a:rPr lang="th-TH" dirty="0" smtClean="0"/>
              <a:t>“เนบิวลาปู” </a:t>
            </a:r>
            <a:r>
              <a:rPr lang="en-US" dirty="0" smtClean="0"/>
              <a:t>(</a:t>
            </a:r>
            <a:r>
              <a:rPr lang="en-US" dirty="0" smtClean="0">
                <a:effectLst/>
              </a:rPr>
              <a:t>Crab Nebula) </a:t>
            </a:r>
            <a:endParaRPr lang="th-TH" dirty="0"/>
          </a:p>
        </p:txBody>
      </p:sp>
      <p:sp>
        <p:nvSpPr>
          <p:cNvPr id="7" name="Rectangle 6"/>
          <p:cNvSpPr/>
          <p:nvPr/>
        </p:nvSpPr>
        <p:spPr>
          <a:xfrm>
            <a:off x="6814056" y="24809"/>
            <a:ext cx="2039341" cy="646331"/>
          </a:xfrm>
          <a:prstGeom prst="rect">
            <a:avLst/>
          </a:prstGeom>
        </p:spPr>
        <p:txBody>
          <a:bodyPr wrap="none">
            <a:spAutoFit/>
          </a:bodyPr>
          <a:lstStyle/>
          <a:p>
            <a:r>
              <a:rPr lang="th-TH" sz="3600" b="1" dirty="0" smtClean="0">
                <a:solidFill>
                  <a:srgbClr val="7030A0"/>
                </a:solidFill>
                <a:effectLst/>
              </a:rPr>
              <a:t>ดาวนิวตรอน </a:t>
            </a:r>
            <a:endParaRPr lang="th-TH" sz="3600" dirty="0">
              <a:solidFill>
                <a:srgbClr val="7030A0"/>
              </a:solidFill>
            </a:endParaRPr>
          </a:p>
        </p:txBody>
      </p:sp>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0108"/>
            <a:ext cx="4013747" cy="391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53377" y="4363738"/>
            <a:ext cx="3321358" cy="523220"/>
          </a:xfrm>
          <a:prstGeom prst="rect">
            <a:avLst/>
          </a:prstGeom>
        </p:spPr>
        <p:txBody>
          <a:bodyPr wrap="none">
            <a:spAutoFit/>
          </a:bodyPr>
          <a:lstStyle/>
          <a:p>
            <a:r>
              <a:rPr lang="en-US" dirty="0" smtClean="0"/>
              <a:t> Ultraviolet: ASTRO-1 </a:t>
            </a:r>
            <a:endParaRPr lang="th-TH" dirty="0"/>
          </a:p>
        </p:txBody>
      </p:sp>
    </p:spTree>
    <p:extLst>
      <p:ext uri="{BB962C8B-B14F-4D97-AF65-F5344CB8AC3E}">
        <p14:creationId xmlns:p14="http://schemas.microsoft.com/office/powerpoint/2010/main" val="4066517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388" y="5255622"/>
            <a:ext cx="8411084" cy="523220"/>
          </a:xfrm>
          <a:prstGeom prst="rect">
            <a:avLst/>
          </a:prstGeom>
        </p:spPr>
        <p:txBody>
          <a:bodyPr wrap="square">
            <a:spAutoFit/>
          </a:bodyPr>
          <a:lstStyle/>
          <a:p>
            <a:pPr marL="457200" indent="-457200">
              <a:buFont typeface="Wingdings" panose="05000000000000000000" pitchFamily="2" charset="2"/>
              <a:buChar char="Ø"/>
            </a:pPr>
            <a:r>
              <a:rPr lang="th-TH" dirty="0" smtClean="0"/>
              <a:t>กล้องโทรทรรศน์อินฟราเรดตรวจพบฝุ่นและแก๊สเย็นซึ่งเป็นโครงสร้างของเนบิวลา </a:t>
            </a:r>
            <a:endParaRPr lang="th-TH" dirty="0"/>
          </a:p>
        </p:txBody>
      </p:sp>
      <p:sp>
        <p:nvSpPr>
          <p:cNvPr id="6" name="Rectangle 5"/>
          <p:cNvSpPr/>
          <p:nvPr/>
        </p:nvSpPr>
        <p:spPr>
          <a:xfrm>
            <a:off x="611560" y="399605"/>
            <a:ext cx="3468257" cy="523220"/>
          </a:xfrm>
          <a:prstGeom prst="rect">
            <a:avLst/>
          </a:prstGeom>
        </p:spPr>
        <p:txBody>
          <a:bodyPr wrap="none">
            <a:spAutoFit/>
          </a:bodyPr>
          <a:lstStyle/>
          <a:p>
            <a:r>
              <a:rPr lang="th-TH" dirty="0" smtClean="0"/>
              <a:t>“เนบิวลาปู” </a:t>
            </a:r>
            <a:r>
              <a:rPr lang="en-US" dirty="0" smtClean="0"/>
              <a:t>(</a:t>
            </a:r>
            <a:r>
              <a:rPr lang="en-US" dirty="0" smtClean="0">
                <a:effectLst/>
              </a:rPr>
              <a:t>Crab Nebula) </a:t>
            </a:r>
            <a:endParaRPr lang="th-TH" dirty="0"/>
          </a:p>
        </p:txBody>
      </p:sp>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3200"/>
            <a:ext cx="22098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1916832"/>
            <a:ext cx="2325495" cy="213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03648" y="4221088"/>
            <a:ext cx="8116156" cy="461665"/>
          </a:xfrm>
          <a:prstGeom prst="rect">
            <a:avLst/>
          </a:prstGeom>
        </p:spPr>
        <p:txBody>
          <a:bodyPr wrap="square">
            <a:spAutoFit/>
          </a:bodyPr>
          <a:lstStyle/>
          <a:p>
            <a:r>
              <a:rPr lang="en-US" sz="2400" dirty="0" smtClean="0"/>
              <a:t>Near-Infrared: 2MASS           Mid-Infrared: Spitzer </a:t>
            </a:r>
            <a:endParaRPr lang="th-TH" sz="2400" dirty="0"/>
          </a:p>
        </p:txBody>
      </p:sp>
      <p:sp>
        <p:nvSpPr>
          <p:cNvPr id="9" name="Rectangle 8"/>
          <p:cNvSpPr/>
          <p:nvPr/>
        </p:nvSpPr>
        <p:spPr>
          <a:xfrm>
            <a:off x="6814056" y="24809"/>
            <a:ext cx="2039341" cy="646331"/>
          </a:xfrm>
          <a:prstGeom prst="rect">
            <a:avLst/>
          </a:prstGeom>
        </p:spPr>
        <p:txBody>
          <a:bodyPr wrap="none">
            <a:spAutoFit/>
          </a:bodyPr>
          <a:lstStyle/>
          <a:p>
            <a:r>
              <a:rPr lang="th-TH" sz="3600" b="1" dirty="0" smtClean="0">
                <a:solidFill>
                  <a:srgbClr val="7030A0"/>
                </a:solidFill>
                <a:effectLst/>
              </a:rPr>
              <a:t>ดาวนิวตรอน </a:t>
            </a:r>
            <a:endParaRPr lang="th-TH" sz="3600" dirty="0">
              <a:solidFill>
                <a:srgbClr val="7030A0"/>
              </a:solidFill>
            </a:endParaRPr>
          </a:p>
        </p:txBody>
      </p:sp>
    </p:spTree>
    <p:extLst>
      <p:ext uri="{BB962C8B-B14F-4D97-AF65-F5344CB8AC3E}">
        <p14:creationId xmlns:p14="http://schemas.microsoft.com/office/powerpoint/2010/main" val="406651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14257"/>
            <a:ext cx="8280920" cy="5509200"/>
          </a:xfrm>
          <a:prstGeom prst="rect">
            <a:avLst/>
          </a:prstGeom>
        </p:spPr>
        <p:txBody>
          <a:bodyPr wrap="square">
            <a:spAutoFit/>
          </a:bodyPr>
          <a:lstStyle/>
          <a:p>
            <a:pPr marL="457200" indent="-457200">
              <a:buFont typeface="Wingdings" panose="05000000000000000000" pitchFamily="2" charset="2"/>
              <a:buChar char="Ø"/>
            </a:pPr>
            <a:r>
              <a:rPr lang="th-TH" sz="3200" dirty="0" smtClean="0">
                <a:solidFill>
                  <a:srgbClr val="002060"/>
                </a:solidFill>
              </a:rPr>
              <a:t>ดวงดาวเกิดจากการรวมตัวของก๊าซและฝุ่นในอวกาศ </a:t>
            </a:r>
            <a:r>
              <a:rPr lang="en-US" sz="3200" dirty="0" smtClean="0">
                <a:solidFill>
                  <a:srgbClr val="002060"/>
                </a:solidFill>
              </a:rPr>
              <a:t>(Interstellar medium) </a:t>
            </a:r>
          </a:p>
          <a:p>
            <a:endParaRPr lang="th-TH" sz="3200" dirty="0" smtClean="0"/>
          </a:p>
          <a:p>
            <a:pPr marL="457200" indent="-457200">
              <a:buFont typeface="Wingdings" panose="05000000000000000000" pitchFamily="2" charset="2"/>
              <a:buChar char="Ø"/>
            </a:pPr>
            <a:r>
              <a:rPr lang="th-TH" sz="3200" dirty="0" smtClean="0">
                <a:solidFill>
                  <a:srgbClr val="C00000"/>
                </a:solidFill>
              </a:rPr>
              <a:t>มวลจะมีแรงดึงดูดซึ่งกันและกัน ตาม “กฎความโน้มถ่วงแห่งเอกภพ” </a:t>
            </a:r>
            <a:r>
              <a:rPr lang="en-US" sz="3200" dirty="0" smtClean="0">
                <a:solidFill>
                  <a:srgbClr val="C00000"/>
                </a:solidFill>
              </a:rPr>
              <a:t>(The Law of Universal) </a:t>
            </a:r>
            <a:r>
              <a:rPr lang="th-TH" sz="3200" dirty="0" smtClean="0">
                <a:solidFill>
                  <a:srgbClr val="C00000"/>
                </a:solidFill>
              </a:rPr>
              <a:t>ของนิวตันที่มีสูตรว่า </a:t>
            </a:r>
            <a:endParaRPr lang="en-US" sz="3200" dirty="0" smtClean="0">
              <a:solidFill>
                <a:srgbClr val="C00000"/>
              </a:solidFill>
            </a:endParaRPr>
          </a:p>
          <a:p>
            <a:r>
              <a:rPr lang="en-US" sz="3200" dirty="0"/>
              <a:t> </a:t>
            </a:r>
            <a:r>
              <a:rPr lang="en-US" sz="3200" dirty="0" smtClean="0"/>
              <a:t>                         </a:t>
            </a:r>
            <a:r>
              <a:rPr lang="en-US" sz="3200" b="1" dirty="0" smtClean="0">
                <a:solidFill>
                  <a:srgbClr val="C00000"/>
                </a:solidFill>
              </a:rPr>
              <a:t>F = G (m</a:t>
            </a:r>
            <a:r>
              <a:rPr lang="en-US" sz="3200" b="1" baseline="-25000" dirty="0" smtClean="0">
                <a:solidFill>
                  <a:srgbClr val="C00000"/>
                </a:solidFill>
              </a:rPr>
              <a:t>1</a:t>
            </a:r>
            <a:r>
              <a:rPr lang="en-US" sz="3200" b="1" dirty="0" smtClean="0">
                <a:solidFill>
                  <a:srgbClr val="C00000"/>
                </a:solidFill>
              </a:rPr>
              <a:t>m</a:t>
            </a:r>
            <a:r>
              <a:rPr lang="en-US" sz="3200" b="1" baseline="-25000" dirty="0" smtClean="0">
                <a:solidFill>
                  <a:srgbClr val="C00000"/>
                </a:solidFill>
              </a:rPr>
              <a:t>2</a:t>
            </a:r>
            <a:r>
              <a:rPr lang="en-US" sz="3200" b="1" dirty="0" smtClean="0">
                <a:solidFill>
                  <a:srgbClr val="C00000"/>
                </a:solidFill>
              </a:rPr>
              <a:t>/r</a:t>
            </a:r>
            <a:r>
              <a:rPr lang="en-US" sz="3200" b="1" baseline="30000" dirty="0" smtClean="0">
                <a:solidFill>
                  <a:srgbClr val="C00000"/>
                </a:solidFill>
              </a:rPr>
              <a:t>2</a:t>
            </a:r>
            <a:r>
              <a:rPr lang="en-US" sz="3200" b="1" dirty="0" smtClean="0">
                <a:solidFill>
                  <a:srgbClr val="C00000"/>
                </a:solidFill>
              </a:rPr>
              <a:t>) </a:t>
            </a:r>
          </a:p>
          <a:p>
            <a:endParaRPr lang="th-TH" sz="3200" b="1" dirty="0" smtClean="0">
              <a:solidFill>
                <a:srgbClr val="C00000"/>
              </a:solidFill>
            </a:endParaRPr>
          </a:p>
          <a:p>
            <a:pPr marL="457200" indent="-457200">
              <a:buFont typeface="Wingdings" panose="05000000000000000000" pitchFamily="2" charset="2"/>
              <a:buChar char="Ø"/>
            </a:pPr>
            <a:r>
              <a:rPr lang="th-TH" sz="3200" dirty="0" smtClean="0">
                <a:solidFill>
                  <a:srgbClr val="7030A0"/>
                </a:solidFill>
              </a:rPr>
              <a:t>เมื่อกลุ่มก๊าซและฝุ่นรวมตัวกันในอวกาศ เรียกว่า “เนบิวลา” </a:t>
            </a:r>
            <a:r>
              <a:rPr lang="en-US" sz="3200" dirty="0" smtClean="0">
                <a:solidFill>
                  <a:srgbClr val="7030A0"/>
                </a:solidFill>
              </a:rPr>
              <a:t>(Nebula) </a:t>
            </a:r>
            <a:r>
              <a:rPr lang="th-TH" sz="3200" dirty="0" smtClean="0">
                <a:solidFill>
                  <a:srgbClr val="7030A0"/>
                </a:solidFill>
              </a:rPr>
              <a:t>เนบิวลาเป็นกลุ่มก๊าซขนาดใหญ่หลายปีแสง แต่เบาบางมาก องค์ประกอบส่วนใหญ่เป็นไฮโดรเจน ซึ่งเป็นธาตุตั้งต้นของทุกสรรพสิ่งในจักรวาล </a:t>
            </a:r>
            <a:endParaRPr lang="th-TH" sz="3200" dirty="0">
              <a:solidFill>
                <a:srgbClr val="7030A0"/>
              </a:solidFill>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081" y="404664"/>
            <a:ext cx="8474403" cy="3231654"/>
          </a:xfrm>
          <a:prstGeom prst="rect">
            <a:avLst/>
          </a:prstGeom>
        </p:spPr>
        <p:txBody>
          <a:bodyPr wrap="square">
            <a:spAutoFit/>
          </a:bodyPr>
          <a:lstStyle/>
          <a:p>
            <a:r>
              <a:rPr lang="th-TH" dirty="0" smtClean="0"/>
              <a:t>กล้องโทรทรรศน์วิทยุตรวจพบสนามแม่เหล็กที่มีความเข้มสูงของดาวนิวตรอน ซึ่งทำให้เกิดการแผ่รังสีเป็นลำออกจากขั้วแม่เหล็กทั้งสอง </a:t>
            </a:r>
          </a:p>
          <a:p>
            <a:endParaRPr lang="th-TH" dirty="0"/>
          </a:p>
          <a:p>
            <a:r>
              <a:rPr lang="th-TH" b="1" dirty="0" smtClean="0">
                <a:solidFill>
                  <a:srgbClr val="7030A0"/>
                </a:solidFill>
              </a:rPr>
              <a:t>เนื่องจากดาวนิวตรอนหมุนรอบตัวเองด้วยความเร็วสูงมาก ลำรังสีซึ่งแผ่ออกมาจะกวาดไปโดยรอบอย่างรวดเร็ว</a:t>
            </a:r>
            <a:r>
              <a:rPr lang="th-TH" dirty="0" smtClean="0"/>
              <a:t> และเมื่อลำรังสีผ่านเข้ามาตรงโลกจะเกิดปรากฎการณ์ซึ่งเรียกว่า </a:t>
            </a:r>
            <a:r>
              <a:rPr lang="th-TH" sz="3200" b="1" dirty="0" smtClean="0">
                <a:solidFill>
                  <a:srgbClr val="C00000"/>
                </a:solidFill>
              </a:rPr>
              <a:t>“พัลซาร์” (</a:t>
            </a:r>
            <a:r>
              <a:rPr lang="en-US" sz="3200" b="1" dirty="0" smtClean="0">
                <a:solidFill>
                  <a:srgbClr val="C00000"/>
                </a:solidFill>
              </a:rPr>
              <a:t>Pulsar </a:t>
            </a:r>
            <a:r>
              <a:rPr lang="th-TH" sz="3200" b="1" dirty="0" smtClean="0">
                <a:solidFill>
                  <a:srgbClr val="C00000"/>
                </a:solidFill>
              </a:rPr>
              <a:t>ย่อมาจาก </a:t>
            </a:r>
            <a:r>
              <a:rPr lang="en-US" sz="3200" b="1" dirty="0" smtClean="0">
                <a:solidFill>
                  <a:srgbClr val="C00000"/>
                </a:solidFill>
              </a:rPr>
              <a:t>Pulsating Radio Source </a:t>
            </a:r>
            <a:r>
              <a:rPr lang="th-TH" sz="3200" b="1" dirty="0" smtClean="0">
                <a:solidFill>
                  <a:srgbClr val="C00000"/>
                </a:solidFill>
              </a:rPr>
              <a:t>ซึ่งแปลว่า แหล่งกำเนิดคาบของคลื่นวิทยุ)</a:t>
            </a:r>
            <a:endParaRPr lang="th-TH" sz="3200" b="1" dirty="0">
              <a:solidFill>
                <a:srgbClr val="C00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23628"/>
            <a:ext cx="5860749" cy="228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27838" y="4042117"/>
            <a:ext cx="2220480" cy="400110"/>
          </a:xfrm>
          <a:prstGeom prst="rect">
            <a:avLst/>
          </a:prstGeom>
        </p:spPr>
        <p:txBody>
          <a:bodyPr wrap="none">
            <a:spAutoFit/>
          </a:bodyPr>
          <a:lstStyle/>
          <a:p>
            <a:r>
              <a:rPr lang="th-TH" sz="2000" b="1" dirty="0" smtClean="0"/>
              <a:t>สัญญานที่รับได้จากพัลซาร์</a:t>
            </a:r>
            <a:endParaRPr lang="th-TH" sz="2000" b="1" dirty="0"/>
          </a:p>
        </p:txBody>
      </p:sp>
    </p:spTree>
    <p:extLst>
      <p:ext uri="{BB962C8B-B14F-4D97-AF65-F5344CB8AC3E}">
        <p14:creationId xmlns:p14="http://schemas.microsoft.com/office/powerpoint/2010/main" val="271041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6336704" cy="552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300384" y="5990999"/>
            <a:ext cx="4543231" cy="523220"/>
          </a:xfrm>
          <a:prstGeom prst="rect">
            <a:avLst/>
          </a:prstGeom>
        </p:spPr>
        <p:txBody>
          <a:bodyPr wrap="none">
            <a:spAutoFit/>
          </a:bodyPr>
          <a:lstStyle/>
          <a:p>
            <a:r>
              <a:rPr lang="th-TH" dirty="0" smtClean="0"/>
              <a:t>โครงสร้างของสนามแม่เหล็กรอบดาวนิวตรอน</a:t>
            </a:r>
            <a:endParaRPr lang="th-TH" dirty="0"/>
          </a:p>
        </p:txBody>
      </p:sp>
    </p:spTree>
    <p:extLst>
      <p:ext uri="{BB962C8B-B14F-4D97-AF65-F5344CB8AC3E}">
        <p14:creationId xmlns:p14="http://schemas.microsoft.com/office/powerpoint/2010/main" val="4066517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98255"/>
            <a:ext cx="8424936" cy="2246769"/>
          </a:xfrm>
          <a:prstGeom prst="rect">
            <a:avLst/>
          </a:prstGeom>
        </p:spPr>
        <p:txBody>
          <a:bodyPr wrap="square">
            <a:spAutoFit/>
          </a:bodyPr>
          <a:lstStyle/>
          <a:p>
            <a:pPr marL="457200" indent="-457200">
              <a:buFont typeface="Wingdings" panose="05000000000000000000" pitchFamily="2" charset="2"/>
              <a:buChar char="Ø"/>
            </a:pPr>
            <a:r>
              <a:rPr lang="th-TH" dirty="0" smtClean="0"/>
              <a:t> ดาวนิวตรอนมีขนาดเล็กมาก มีเส้นผ่านศูนย์กลางประมาณ 10 – 20 กิโลเมตร แต่มีความหนาแน่นสูงมาก </a:t>
            </a:r>
          </a:p>
          <a:p>
            <a:pPr marL="457200" indent="-457200">
              <a:buFont typeface="Wingdings" panose="05000000000000000000" pitchFamily="2" charset="2"/>
              <a:buChar char="Ø"/>
            </a:pPr>
            <a:r>
              <a:rPr lang="th-TH" b="1" dirty="0" smtClean="0">
                <a:solidFill>
                  <a:srgbClr val="C00000"/>
                </a:solidFill>
              </a:rPr>
              <a:t>เนื้อสารของดาวนิวตรอน 1 ช้อนชา มีมวลถึง 120 ล้านตัน  </a:t>
            </a:r>
          </a:p>
          <a:p>
            <a:pPr marL="457200" indent="-457200">
              <a:buFont typeface="Wingdings" panose="05000000000000000000" pitchFamily="2" charset="2"/>
              <a:buChar char="Ø"/>
            </a:pPr>
            <a:r>
              <a:rPr lang="th-TH" dirty="0" smtClean="0"/>
              <a:t>อะตอมของสสารบนโลกมีที่ว่าง 99.999% ของอะตอม แต่ดาวนิวตรอนไม่มีที่ว่าง</a:t>
            </a:r>
          </a:p>
          <a:p>
            <a:r>
              <a:rPr lang="th-TH" dirty="0"/>
              <a:t> </a:t>
            </a:r>
            <a:r>
              <a:rPr lang="th-TH" dirty="0" smtClean="0"/>
              <a:t>      อยู่เลยจึงสามารถบีบอัดมวลมหาศาลให้มีปริมาตรเล็กได้</a:t>
            </a:r>
            <a:endParaRPr lang="th-TH" dirty="0"/>
          </a:p>
        </p:txBody>
      </p:sp>
    </p:spTree>
    <p:extLst>
      <p:ext uri="{BB962C8B-B14F-4D97-AF65-F5344CB8AC3E}">
        <p14:creationId xmlns:p14="http://schemas.microsoft.com/office/powerpoint/2010/main" val="358275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064896" cy="2000548"/>
          </a:xfrm>
          <a:prstGeom prst="rect">
            <a:avLst/>
          </a:prstGeom>
        </p:spPr>
        <p:txBody>
          <a:bodyPr wrap="square">
            <a:spAutoFit/>
          </a:bodyPr>
          <a:lstStyle/>
          <a:p>
            <a:r>
              <a:rPr lang="th-TH" sz="3200" b="1" dirty="0" smtClean="0">
                <a:solidFill>
                  <a:schemeClr val="accent6">
                    <a:lumMod val="75000"/>
                  </a:schemeClr>
                </a:solidFill>
              </a:rPr>
              <a:t>สำหรับดาวที่มีมวลมากกว่า 18 เท่าของมวลดวงอาทิตย์ </a:t>
            </a:r>
            <a:r>
              <a:rPr lang="th-TH" dirty="0" smtClean="0"/>
              <a:t>แรงโน้มถ่วงจะเอาชนะแรงดันดีเจนเนอเรซีของดาวนิวตรอน แก่นของดาวจะยุบลงเป็น </a:t>
            </a:r>
          </a:p>
          <a:p>
            <a:r>
              <a:rPr lang="th-TH" sz="3600" b="1" dirty="0" smtClean="0">
                <a:solidFill>
                  <a:srgbClr val="FF0000"/>
                </a:solidFill>
              </a:rPr>
              <a:t>“หลุมดำ” </a:t>
            </a:r>
            <a:r>
              <a:rPr lang="en-US" sz="3600" b="1" dirty="0" smtClean="0">
                <a:solidFill>
                  <a:srgbClr val="FF0000"/>
                </a:solidFill>
              </a:rPr>
              <a:t>(Black Hole) </a:t>
            </a:r>
            <a:r>
              <a:rPr lang="th-TH" dirty="0" smtClean="0"/>
              <a:t>แรงโน้มถ่วงของหลุมดำมากจนกระทั่งคลื่นแม่เหล็กไฟฟ้าไม่สามารถแผ่ออกมาได้</a:t>
            </a:r>
            <a:endParaRPr lang="th-TH" dirty="0"/>
          </a:p>
        </p:txBody>
      </p:sp>
    </p:spTree>
    <p:extLst>
      <p:ext uri="{BB962C8B-B14F-4D97-AF65-F5344CB8AC3E}">
        <p14:creationId xmlns:p14="http://schemas.microsoft.com/office/powerpoint/2010/main" val="2158910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495" y="3212976"/>
            <a:ext cx="8208912" cy="2677656"/>
          </a:xfrm>
          <a:prstGeom prst="rect">
            <a:avLst/>
          </a:prstGeom>
        </p:spPr>
        <p:txBody>
          <a:bodyPr wrap="square">
            <a:spAutoFit/>
          </a:bodyPr>
          <a:lstStyle/>
          <a:p>
            <a:pPr marL="457200" indent="-457200">
              <a:buFont typeface="Wingdings" panose="05000000000000000000" pitchFamily="2" charset="2"/>
              <a:buChar char="Ø"/>
            </a:pPr>
            <a:r>
              <a:rPr lang="th-TH" dirty="0" smtClean="0"/>
              <a:t> สภาพภูมิศาสตร์ของอวกาศไม่ใช่ราบเรียบเป็นเส้นตรง หรือเป็นทรงกลมที่สมบูรณ์ </a:t>
            </a:r>
          </a:p>
          <a:p>
            <a:pPr marL="457200" indent="-457200">
              <a:buFont typeface="Wingdings" panose="05000000000000000000" pitchFamily="2" charset="2"/>
              <a:buChar char="Ø"/>
            </a:pPr>
            <a:r>
              <a:rPr lang="th-TH" dirty="0" smtClean="0"/>
              <a:t>หากแต่คดโค้งไม่สม่ำเสมอ ขึ้นอยู่กับมวลในแต่ละตำแหน่งของจักรวาล ซึ่งจะฉุดให้กาลอวกาศยืดหดไปด้วย </a:t>
            </a:r>
          </a:p>
          <a:p>
            <a:pPr marL="457200" indent="-457200">
              <a:buFont typeface="Wingdings" panose="05000000000000000000" pitchFamily="2" charset="2"/>
              <a:buChar char="Ø"/>
            </a:pPr>
            <a:r>
              <a:rPr lang="th-TH" dirty="0"/>
              <a:t>แสงเดินทางเป็นเส้นตรงเมื่ออวกาศเป็นแผ่นระนาบ  แต่ถ้าอวกาศโค้ง แสงก็จะเดินทางเป็นเส้นโค้งด้วย </a:t>
            </a:r>
            <a:endParaRPr lang="th-TH" dirty="0" smtClean="0"/>
          </a:p>
        </p:txBody>
      </p:sp>
      <p:sp>
        <p:nvSpPr>
          <p:cNvPr id="3" name="Rectangle 2"/>
          <p:cNvSpPr/>
          <p:nvPr/>
        </p:nvSpPr>
        <p:spPr>
          <a:xfrm>
            <a:off x="388601" y="1700808"/>
            <a:ext cx="8280920" cy="1200329"/>
          </a:xfrm>
          <a:prstGeom prst="rect">
            <a:avLst/>
          </a:prstGeom>
        </p:spPr>
        <p:txBody>
          <a:bodyPr wrap="square">
            <a:spAutoFit/>
          </a:bodyPr>
          <a:lstStyle/>
          <a:p>
            <a:pPr algn="ctr"/>
            <a:r>
              <a:rPr lang="th-TH" sz="3200" b="1" dirty="0">
                <a:solidFill>
                  <a:srgbClr val="FF0000"/>
                </a:solidFill>
              </a:rPr>
              <a:t>ไอน์สไตน์อธิบายว่า ดาวเคราะห์ทั้งหลายโคจรรอบดวงอาทิตย์เป็นเพราะว่า</a:t>
            </a:r>
            <a:r>
              <a:rPr lang="th-TH" sz="4000" b="1" dirty="0">
                <a:solidFill>
                  <a:srgbClr val="C00000"/>
                </a:solidFill>
              </a:rPr>
              <a:t>อวกาศรอบๆ ดวงอาทิตย์โค้ง </a:t>
            </a:r>
          </a:p>
        </p:txBody>
      </p:sp>
      <p:sp>
        <p:nvSpPr>
          <p:cNvPr id="4" name="Rectangle 3"/>
          <p:cNvSpPr/>
          <p:nvPr/>
        </p:nvSpPr>
        <p:spPr>
          <a:xfrm>
            <a:off x="388601" y="332656"/>
            <a:ext cx="4209807" cy="707886"/>
          </a:xfrm>
          <a:prstGeom prst="rect">
            <a:avLst/>
          </a:prstGeom>
        </p:spPr>
        <p:txBody>
          <a:bodyPr wrap="none">
            <a:spAutoFit/>
          </a:bodyPr>
          <a:lstStyle/>
          <a:p>
            <a:r>
              <a:rPr lang="th-TH" sz="4000" b="1" dirty="0" smtClean="0">
                <a:solidFill>
                  <a:srgbClr val="C00000"/>
                </a:solidFill>
              </a:rPr>
              <a:t>หลุมดำ” </a:t>
            </a:r>
            <a:r>
              <a:rPr lang="en-US" sz="4000" b="1" dirty="0" smtClean="0">
                <a:solidFill>
                  <a:srgbClr val="C00000"/>
                </a:solidFill>
              </a:rPr>
              <a:t>(Black Hole) </a:t>
            </a:r>
            <a:endParaRPr lang="th-TH" sz="4000" dirty="0">
              <a:solidFill>
                <a:srgbClr val="C00000"/>
              </a:solidFill>
            </a:endParaRPr>
          </a:p>
        </p:txBody>
      </p:sp>
    </p:spTree>
    <p:extLst>
      <p:ext uri="{BB962C8B-B14F-4D97-AF65-F5344CB8AC3E}">
        <p14:creationId xmlns:p14="http://schemas.microsoft.com/office/powerpoint/2010/main" val="2158910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645024"/>
            <a:ext cx="8352928" cy="2246769"/>
          </a:xfrm>
          <a:prstGeom prst="rect">
            <a:avLst/>
          </a:prstGeom>
        </p:spPr>
        <p:txBody>
          <a:bodyPr wrap="square">
            <a:spAutoFit/>
          </a:bodyPr>
          <a:lstStyle/>
          <a:p>
            <a:pPr marL="457200" indent="-457200">
              <a:buFont typeface="Wingdings" panose="05000000000000000000" pitchFamily="2" charset="2"/>
              <a:buChar char="Ø"/>
            </a:pPr>
            <a:r>
              <a:rPr lang="th-TH" b="1" dirty="0" smtClean="0">
                <a:solidFill>
                  <a:srgbClr val="C00000"/>
                </a:solidFill>
              </a:rPr>
              <a:t>ก. ดาวฤกษ์ที่มีมวลเท่าดวงอาทิตย์ทำให้อวกาศโค้งเพียงเล็กน้อย </a:t>
            </a:r>
          </a:p>
          <a:p>
            <a:pPr marL="457200" indent="-457200">
              <a:buFont typeface="Wingdings" panose="05000000000000000000" pitchFamily="2" charset="2"/>
              <a:buChar char="Ø"/>
            </a:pPr>
            <a:r>
              <a:rPr lang="th-TH" b="1" dirty="0" smtClean="0">
                <a:solidFill>
                  <a:srgbClr val="002060"/>
                </a:solidFill>
              </a:rPr>
              <a:t>ข</a:t>
            </a:r>
            <a:r>
              <a:rPr lang="en-US" b="1" dirty="0">
                <a:solidFill>
                  <a:srgbClr val="002060"/>
                </a:solidFill>
              </a:rPr>
              <a:t>.</a:t>
            </a:r>
            <a:r>
              <a:rPr lang="en-US" b="1" dirty="0" smtClean="0">
                <a:solidFill>
                  <a:srgbClr val="002060"/>
                </a:solidFill>
              </a:rPr>
              <a:t>-</a:t>
            </a:r>
            <a:r>
              <a:rPr lang="th-TH" b="1" dirty="0" smtClean="0">
                <a:solidFill>
                  <a:srgbClr val="002060"/>
                </a:solidFill>
              </a:rPr>
              <a:t>ค. ดาวนิวตรอนทำให้อวกาศโค้งมากแสงที่เดินทางออกจากดาวนิวตรอนจึงเป็นเดินทางเป็นเส้นโค้ง </a:t>
            </a:r>
          </a:p>
          <a:p>
            <a:pPr marL="457200" indent="-457200">
              <a:buFont typeface="Wingdings" panose="05000000000000000000" pitchFamily="2" charset="2"/>
              <a:buChar char="Ø"/>
            </a:pPr>
            <a:r>
              <a:rPr lang="th-TH" b="1" dirty="0" smtClean="0">
                <a:solidFill>
                  <a:srgbClr val="C00000"/>
                </a:solidFill>
              </a:rPr>
              <a:t>ง. แสงที่เดินทางออกจากหลุมดำ  จะตกกลับลงมาที่เดิม ไม่สามารถหลุดพ้นออกไปได้</a:t>
            </a:r>
            <a:endParaRPr lang="th-TH" b="1" dirty="0">
              <a:solidFill>
                <a:srgbClr val="C0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0" y="836712"/>
            <a:ext cx="854332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59632" y="316482"/>
            <a:ext cx="6551794" cy="523220"/>
          </a:xfrm>
          <a:prstGeom prst="rect">
            <a:avLst/>
          </a:prstGeom>
          <a:noFill/>
        </p:spPr>
        <p:txBody>
          <a:bodyPr wrap="none" rtlCol="0">
            <a:spAutoFit/>
          </a:bodyPr>
          <a:lstStyle/>
          <a:p>
            <a:r>
              <a:rPr lang="th-TH" b="1" dirty="0" smtClean="0">
                <a:solidFill>
                  <a:srgbClr val="C00000"/>
                </a:solidFill>
              </a:rPr>
              <a:t>ก                         ข                          ค                     ง</a:t>
            </a:r>
            <a:endParaRPr lang="th-TH" b="1" dirty="0">
              <a:solidFill>
                <a:srgbClr val="C00000"/>
              </a:solidFill>
            </a:endParaRPr>
          </a:p>
        </p:txBody>
      </p:sp>
    </p:spTree>
    <p:extLst>
      <p:ext uri="{BB962C8B-B14F-4D97-AF65-F5344CB8AC3E}">
        <p14:creationId xmlns:p14="http://schemas.microsoft.com/office/powerpoint/2010/main" val="2158910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711439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23151" y="5013176"/>
            <a:ext cx="3712876" cy="523220"/>
          </a:xfrm>
          <a:prstGeom prst="rect">
            <a:avLst/>
          </a:prstGeom>
        </p:spPr>
        <p:txBody>
          <a:bodyPr wrap="none">
            <a:spAutoFit/>
          </a:bodyPr>
          <a:lstStyle/>
          <a:p>
            <a:r>
              <a:rPr lang="th-TH" i="1" dirty="0"/>
              <a:t>ความโค้ง</a:t>
            </a:r>
            <a:r>
              <a:rPr lang="th-TH" i="1" dirty="0" smtClean="0"/>
              <a:t>ของกาลอวกาศ</a:t>
            </a:r>
            <a:r>
              <a:rPr lang="th-TH" i="1" dirty="0"/>
              <a:t>รอบหลุมดำ</a:t>
            </a:r>
            <a:endParaRPr lang="th-TH" dirty="0"/>
          </a:p>
        </p:txBody>
      </p:sp>
    </p:spTree>
    <p:extLst>
      <p:ext uri="{BB962C8B-B14F-4D97-AF65-F5344CB8AC3E}">
        <p14:creationId xmlns:p14="http://schemas.microsoft.com/office/powerpoint/2010/main" val="2158910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84" y="692696"/>
            <a:ext cx="8373795" cy="1815882"/>
          </a:xfrm>
          <a:prstGeom prst="rect">
            <a:avLst/>
          </a:prstGeom>
        </p:spPr>
        <p:txBody>
          <a:bodyPr wrap="square">
            <a:spAutoFit/>
          </a:bodyPr>
          <a:lstStyle/>
          <a:p>
            <a:r>
              <a:rPr lang="th-TH" dirty="0" smtClean="0"/>
              <a:t>แม้ว่า</a:t>
            </a:r>
            <a:r>
              <a:rPr lang="th-TH" b="1" dirty="0" smtClean="0">
                <a:solidFill>
                  <a:srgbClr val="C00000"/>
                </a:solidFill>
              </a:rPr>
              <a:t>หลุมดำจะไม่สามารถแผ่รังสีใดๆ ออกมา </a:t>
            </a:r>
            <a:r>
              <a:rPr lang="th-TH" dirty="0" smtClean="0"/>
              <a:t>แต่นักดาราศาสตร์ทราบตำแหน่งของหลุมดำ ได้จากการ</a:t>
            </a:r>
            <a:r>
              <a:rPr lang="th-TH" b="1" dirty="0" smtClean="0">
                <a:solidFill>
                  <a:srgbClr val="C00000"/>
                </a:solidFill>
              </a:rPr>
              <a:t>สังเกตการแผ่คลื่นแม่เหล็กไฟฟ้าของจานแก๊สรวมมวลรอบๆ หลุมดำ </a:t>
            </a:r>
          </a:p>
          <a:p>
            <a:endParaRPr lang="th-TH" b="1" dirty="0">
              <a:solidFill>
                <a:srgbClr val="C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84" y="2276872"/>
            <a:ext cx="740626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910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640"/>
            <a:ext cx="740626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8572" y="4644034"/>
            <a:ext cx="8786808" cy="1815882"/>
          </a:xfrm>
          <a:prstGeom prst="rect">
            <a:avLst/>
          </a:prstGeom>
        </p:spPr>
        <p:txBody>
          <a:bodyPr wrap="square">
            <a:spAutoFit/>
          </a:bodyPr>
          <a:lstStyle/>
          <a:p>
            <a:r>
              <a:rPr lang="th-TH" dirty="0" smtClean="0"/>
              <a:t>ยกตัวอย่างเช่น ระบบดาวคู่ </a:t>
            </a:r>
            <a:r>
              <a:rPr lang="en-US" dirty="0" smtClean="0"/>
              <a:t>Cygnus X-1 </a:t>
            </a:r>
            <a:r>
              <a:rPr lang="th-TH" dirty="0" smtClean="0"/>
              <a:t>ในกลุ่มดาวหงส์ ดาวดวงหนึ่งในระบบดาวคู่ยุบตัวลงเป็นหลุมดำ แล้วดึงดูดแก๊สจากดาวคู่เข้ามาหมุนวนเป็นจานรวมมวล แล้วหล่นเข้าไปในหลุมดำ  แก๊สในจานรวมมวลอัดแน่นกันจนเกิดอุณหภูมิสุงและแผ่รังสีเอ็กซ์และคลื่นวิทยุบางความถี่ออกมา  นักดาราศาสตร์จึงทราบว่า บริเวณนั้นมีหลุมดำอยู่ </a:t>
            </a:r>
            <a:endParaRPr lang="th-TH" dirty="0"/>
          </a:p>
        </p:txBody>
      </p:sp>
    </p:spTree>
    <p:extLst>
      <p:ext uri="{BB962C8B-B14F-4D97-AF65-F5344CB8AC3E}">
        <p14:creationId xmlns:p14="http://schemas.microsoft.com/office/powerpoint/2010/main" val="215891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983" y="313900"/>
            <a:ext cx="8634034" cy="3108543"/>
          </a:xfrm>
          <a:prstGeom prst="rect">
            <a:avLst/>
          </a:prstGeom>
        </p:spPr>
        <p:txBody>
          <a:bodyPr wrap="square">
            <a:spAutoFit/>
          </a:bodyPr>
          <a:lstStyle/>
          <a:p>
            <a:r>
              <a:rPr lang="th-TH" b="1" dirty="0" smtClean="0">
                <a:solidFill>
                  <a:srgbClr val="C00000"/>
                </a:solidFill>
              </a:rPr>
              <a:t>ยิ่งเราเข้าใกล้หลุมดำ ความโค้งของอวกาศจะทำให้เราเคลื่อนที่ด้วยความเร็วเข้าใกล้แสง และกาลเวลาจะช้าลง (ทฤษฎีสัมพัทธ์ภาพพิเศษของไอน์สไตน์) </a:t>
            </a:r>
          </a:p>
          <a:p>
            <a:endParaRPr lang="th-TH" b="1" dirty="0">
              <a:solidFill>
                <a:srgbClr val="C00000"/>
              </a:solidFill>
            </a:endParaRPr>
          </a:p>
          <a:p>
            <a:r>
              <a:rPr lang="th-TH" b="1" dirty="0" smtClean="0">
                <a:solidFill>
                  <a:srgbClr val="7030A0"/>
                </a:solidFill>
              </a:rPr>
              <a:t>ขอบของหลุมดำเรียกว่า “เส้นขอบเหตุการณ์” </a:t>
            </a:r>
            <a:r>
              <a:rPr lang="en-US" b="1" dirty="0" smtClean="0">
                <a:solidFill>
                  <a:srgbClr val="7030A0"/>
                </a:solidFill>
              </a:rPr>
              <a:t>(Event Horizon) </a:t>
            </a:r>
            <a:endParaRPr lang="th-TH" b="1" dirty="0" smtClean="0">
              <a:solidFill>
                <a:srgbClr val="7030A0"/>
              </a:solidFill>
            </a:endParaRPr>
          </a:p>
          <a:p>
            <a:endParaRPr lang="th-TH" b="1" dirty="0">
              <a:solidFill>
                <a:srgbClr val="7030A0"/>
              </a:solidFill>
            </a:endParaRPr>
          </a:p>
          <a:p>
            <a:r>
              <a:rPr lang="th-TH" dirty="0" smtClean="0"/>
              <a:t>ถัดจากเส้นขอบเหตุการณ์เข้าไปยังจุดศูนย์กลาง </a:t>
            </a:r>
            <a:r>
              <a:rPr lang="en-US" dirty="0" smtClean="0"/>
              <a:t>(Singularity) </a:t>
            </a:r>
            <a:r>
              <a:rPr lang="th-TH" dirty="0" smtClean="0"/>
              <a:t>กาลเวลาจะหยุดนิ่ง  </a:t>
            </a:r>
          </a:p>
          <a:p>
            <a:endParaRPr lang="th-TH" dirty="0"/>
          </a:p>
        </p:txBody>
      </p:sp>
      <p:pic>
        <p:nvPicPr>
          <p:cNvPr id="18434" name="Picture 2" descr="http://www.lesa.biz/_/rsrc/1392536860362/astronomy/star/black-hole/event_horiz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527" y="3212976"/>
            <a:ext cx="4598945" cy="344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1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36692"/>
            <a:ext cx="10638928" cy="4401205"/>
          </a:xfrm>
          <a:prstGeom prst="rect">
            <a:avLst/>
          </a:prstGeom>
        </p:spPr>
        <p:txBody>
          <a:bodyPr wrap="square">
            <a:spAutoFit/>
          </a:bodyPr>
          <a:lstStyle/>
          <a:p>
            <a:pPr marL="457200" indent="-457200">
              <a:buFont typeface="Wingdings" panose="05000000000000000000" pitchFamily="2" charset="2"/>
              <a:buChar char="Ø"/>
            </a:pPr>
            <a:r>
              <a:rPr lang="th-TH" dirty="0" smtClean="0"/>
              <a:t>เนบิวลามีอุณหภูมิต่ำเนื่องจากไม่มีแหล่งกำเนิดความร้อน ในบริเวณที่ก๊าซมี</a:t>
            </a:r>
          </a:p>
          <a:p>
            <a:r>
              <a:rPr lang="th-TH" dirty="0" smtClean="0"/>
              <a:t>ความหนาแน่นสูง อะตอมจะยึดติดกันเป็นโมเลกุล ทำให้เกิดแรงโน้มถ่วงดูดก๊าซจากบริเวณ</a:t>
            </a:r>
          </a:p>
          <a:p>
            <a:r>
              <a:rPr lang="th-TH" dirty="0" smtClean="0"/>
              <a:t>โดยรอบมารวมกันอีก ณ จุดนี้อุณหภูมิภายในเนบิวลาประมาณ 10 </a:t>
            </a:r>
            <a:r>
              <a:rPr lang="en-US" dirty="0" smtClean="0"/>
              <a:t>K </a:t>
            </a:r>
            <a:r>
              <a:rPr lang="th-TH" dirty="0" smtClean="0"/>
              <a:t>เมื่อมวลเพิ่มขึ้น </a:t>
            </a:r>
          </a:p>
          <a:p>
            <a:r>
              <a:rPr lang="th-TH" dirty="0" smtClean="0"/>
              <a:t>พลังงานศักย์โน้มถ่วงของแต่ละโมเลกุลที่ตกเข้ามายังศูนย์กลางของกลุ่มก๊าซ เปลี่ยนรูป</a:t>
            </a:r>
          </a:p>
          <a:p>
            <a:r>
              <a:rPr lang="th-TH" dirty="0" smtClean="0"/>
              <a:t>เป็นพลังงานความร้อน แผ่รังสีอินฟราเรดออกมา </a:t>
            </a:r>
          </a:p>
          <a:p>
            <a:endParaRPr lang="th-TH" dirty="0" smtClean="0"/>
          </a:p>
          <a:p>
            <a:pPr marL="457200" indent="-457200">
              <a:buFont typeface="Wingdings" panose="05000000000000000000" pitchFamily="2" charset="2"/>
              <a:buChar char="Ø"/>
            </a:pPr>
            <a:r>
              <a:rPr lang="th-TH" dirty="0" smtClean="0"/>
              <a:t>เมื่อกลุ่มก๊าซมีความหนาแน่นสูงขึ้น ความร้อนภายในไม่สามารถแผ่ออกมาได้ </a:t>
            </a:r>
          </a:p>
          <a:p>
            <a:r>
              <a:rPr lang="th-TH" dirty="0" smtClean="0"/>
              <a:t>อุณหภูมิภายในแกนกลางจะสูงขึ้นอย่างรวดเร็ว มวลของก๊าซที่มีแรงโน้มถ่วงสูงสามารถ</a:t>
            </a:r>
          </a:p>
          <a:p>
            <a:r>
              <a:rPr lang="th-TH" dirty="0" smtClean="0"/>
              <a:t>เอาชนะแรงดันซึ่งเกิดจากการขยายตัวของก๊าซร้อน กลุ่มก๊าซจึงยุบตัวเข้าสู่ศูนย์กลาง</a:t>
            </a:r>
          </a:p>
          <a:p>
            <a:r>
              <a:rPr lang="th-TH" dirty="0" smtClean="0"/>
              <a:t>กำเนิดเป็นดาวฤกษ์</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367" y="1844824"/>
            <a:ext cx="8496944" cy="1384995"/>
          </a:xfrm>
          <a:prstGeom prst="rect">
            <a:avLst/>
          </a:prstGeom>
        </p:spPr>
        <p:txBody>
          <a:bodyPr wrap="square">
            <a:spAutoFit/>
          </a:bodyPr>
          <a:lstStyle/>
          <a:p>
            <a:pPr marL="457200" indent="-457200">
              <a:buFont typeface="Wingdings" panose="05000000000000000000" pitchFamily="2" charset="2"/>
              <a:buChar char="Ø"/>
            </a:pPr>
            <a:r>
              <a:rPr lang="th-TH" b="1" dirty="0" smtClean="0">
                <a:solidFill>
                  <a:srgbClr val="C00000"/>
                </a:solidFill>
              </a:rPr>
              <a:t>การเดินทางออกจากหลุมดำ จำเป็นต้องใช้ความเร็วหลุดพ้นซึ่งมีค่ามากกว่าความเร็วแสง ซึ่งนั่นหมายความว่า ไม่มีสิ่งใดหลุดพ้นออกมาจากหลุมดำได้ เพราะไม่มีอะไรเคลื่อนที่เร็วกว่า</a:t>
            </a:r>
            <a:endParaRPr lang="th-TH" b="1" dirty="0">
              <a:solidFill>
                <a:srgbClr val="C00000"/>
              </a:solidFill>
            </a:endParaRPr>
          </a:p>
        </p:txBody>
      </p:sp>
    </p:spTree>
    <p:extLst>
      <p:ext uri="{BB962C8B-B14F-4D97-AF65-F5344CB8AC3E}">
        <p14:creationId xmlns:p14="http://schemas.microsoft.com/office/powerpoint/2010/main" val="215891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2141933" cy="769441"/>
          </a:xfrm>
          <a:prstGeom prst="rect">
            <a:avLst/>
          </a:prstGeom>
        </p:spPr>
        <p:txBody>
          <a:bodyPr wrap="none">
            <a:spAutoFit/>
          </a:bodyPr>
          <a:lstStyle/>
          <a:p>
            <a:r>
              <a:rPr lang="th-TH" sz="4400" b="1" dirty="0" smtClean="0">
                <a:solidFill>
                  <a:srgbClr val="C00000"/>
                </a:solidFill>
              </a:rPr>
              <a:t>โปรโตสตาร์</a:t>
            </a:r>
            <a:endParaRPr lang="th-TH" sz="4400" b="1" dirty="0">
              <a:solidFill>
                <a:srgbClr val="C00000"/>
              </a:solidFill>
            </a:endParaRPr>
          </a:p>
        </p:txBody>
      </p:sp>
      <p:sp>
        <p:nvSpPr>
          <p:cNvPr id="3" name="Rectangle 2"/>
          <p:cNvSpPr/>
          <p:nvPr/>
        </p:nvSpPr>
        <p:spPr>
          <a:xfrm>
            <a:off x="251520" y="1412776"/>
            <a:ext cx="8568952" cy="4401205"/>
          </a:xfrm>
          <a:prstGeom prst="rect">
            <a:avLst/>
          </a:prstGeom>
        </p:spPr>
        <p:txBody>
          <a:bodyPr wrap="square">
            <a:spAutoFit/>
          </a:bodyPr>
          <a:lstStyle/>
          <a:p>
            <a:pPr marL="457200" indent="-457200">
              <a:buFont typeface="Wingdings" panose="05000000000000000000" pitchFamily="2" charset="2"/>
              <a:buChar char="Ø"/>
            </a:pPr>
            <a:r>
              <a:rPr lang="th-TH" dirty="0" smtClean="0"/>
              <a:t>เหตุเกิดในเนบิวลา เมื่อมวลของกลุ่มก๊าซรวมตัวกันมากขึ้นจนแรงโน้มถ่วงมาก พอที่จะเอาชนะแรงดันซึ่งเกิดจากการขยายตัวของก๊าซร้อน กลุ่มก๊าซจะยุบตัวลงอย่างต่อเนื่องและหมุนรอบตัวตามกฎอนุรักษ์โมเมนตัมเชิงมุม </a:t>
            </a:r>
            <a:r>
              <a:rPr lang="en-US" dirty="0" smtClean="0"/>
              <a:t>(Angular Momentum) </a:t>
            </a:r>
            <a:r>
              <a:rPr lang="th-TH" dirty="0" smtClean="0"/>
              <a:t>เป็นจานรวมมวล แกนกลางของกลุ่มก๊าซเรียกว่า “โปรโตสตาร์” </a:t>
            </a:r>
            <a:r>
              <a:rPr lang="en-US" dirty="0" smtClean="0"/>
              <a:t>(</a:t>
            </a:r>
            <a:r>
              <a:rPr lang="en-US" dirty="0" err="1" smtClean="0"/>
              <a:t>Protostar</a:t>
            </a:r>
            <a:r>
              <a:rPr lang="en-US" dirty="0" smtClean="0"/>
              <a:t>) </a:t>
            </a:r>
          </a:p>
          <a:p>
            <a:pPr marL="457200" indent="-457200">
              <a:buFont typeface="Wingdings" panose="05000000000000000000" pitchFamily="2" charset="2"/>
              <a:buChar char="Ø"/>
            </a:pPr>
            <a:endParaRPr lang="th-TH" dirty="0" smtClean="0"/>
          </a:p>
          <a:p>
            <a:pPr marL="457200" indent="-457200">
              <a:buFont typeface="Wingdings" panose="05000000000000000000" pitchFamily="2" charset="2"/>
              <a:buChar char="Ø"/>
            </a:pPr>
            <a:r>
              <a:rPr lang="th-TH" dirty="0" smtClean="0"/>
              <a:t>เมื่อแกนกลางของโปรโตสตาร์มีอุณหภูมิสูงถึงระดับล้านเคลวิน โปรโตสตาร์จะปล่อยอนุภาคพลังงานสูงคล้ายลมสุริยะเรียกว่า “</a:t>
            </a:r>
            <a:r>
              <a:rPr lang="en-US" dirty="0" err="1" smtClean="0"/>
              <a:t>Protostellar</a:t>
            </a:r>
            <a:r>
              <a:rPr lang="en-US" dirty="0" smtClean="0"/>
              <a:t> Wind” </a:t>
            </a:r>
            <a:r>
              <a:rPr lang="th-TH" dirty="0" smtClean="0"/>
              <a:t>เมื่อโปรโตสตาร์ยุบตัวต่อไป กระแสอนุภาคพลังงานสูงจะมีความรุนแรงมาก จนปรากฏเป็นลำพุ่งขึ้นจากรวมมวลในแนวแกนหมุนรอบตัวเองของโปรโตสตาร์</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908720"/>
            <a:ext cx="624393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01033" y="5013176"/>
            <a:ext cx="2141933" cy="769441"/>
          </a:xfrm>
          <a:prstGeom prst="rect">
            <a:avLst/>
          </a:prstGeom>
        </p:spPr>
        <p:txBody>
          <a:bodyPr wrap="none">
            <a:spAutoFit/>
          </a:bodyPr>
          <a:lstStyle/>
          <a:p>
            <a:r>
              <a:rPr lang="th-TH" sz="4400" b="1" dirty="0" smtClean="0">
                <a:solidFill>
                  <a:srgbClr val="C00000"/>
                </a:solidFill>
              </a:rPr>
              <a:t>โปรโตสตาร์</a:t>
            </a:r>
            <a:endParaRPr lang="th-TH" sz="4400" b="1" dirty="0">
              <a:solidFill>
                <a:srgbClr val="C00000"/>
              </a:solidFill>
            </a:endParaRPr>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59" y="620688"/>
            <a:ext cx="8352929" cy="3539430"/>
          </a:xfrm>
          <a:prstGeom prst="rect">
            <a:avLst/>
          </a:prstGeom>
        </p:spPr>
        <p:txBody>
          <a:bodyPr wrap="square">
            <a:spAutoFit/>
          </a:bodyPr>
          <a:lstStyle/>
          <a:p>
            <a:pPr marL="457200" indent="-457200">
              <a:buFont typeface="Wingdings" panose="05000000000000000000" pitchFamily="2" charset="2"/>
              <a:buChar char="Ø"/>
            </a:pPr>
            <a:r>
              <a:rPr lang="th-TH" dirty="0" smtClean="0"/>
              <a:t> การยุบตัวของโปรโตสตาร์ดำเนินต่อไป จนกระทั่งแกนของโปรโตสตาร์มี</a:t>
            </a:r>
            <a:r>
              <a:rPr lang="th-TH" dirty="0" smtClean="0">
                <a:solidFill>
                  <a:srgbClr val="C00000"/>
                </a:solidFill>
              </a:rPr>
              <a:t>อุณหภูมิสูงถึง 10 ล้านเคลวิน ปฏิกิริยานิวเคลียร์ฟิวชันจุดตัวเอง </a:t>
            </a:r>
            <a:r>
              <a:rPr lang="th-TH" dirty="0" smtClean="0"/>
              <a:t>ไฮโดรเจนหลอมรวมเป็นฮีเลียม </a:t>
            </a:r>
          </a:p>
          <a:p>
            <a:endParaRPr lang="th-TH" dirty="0" smtClean="0"/>
          </a:p>
          <a:p>
            <a:pPr marL="457200" indent="-457200">
              <a:buFont typeface="Wingdings" panose="05000000000000000000" pitchFamily="2" charset="2"/>
              <a:buChar char="Ø"/>
            </a:pPr>
            <a:r>
              <a:rPr lang="th-TH" dirty="0" smtClean="0"/>
              <a:t>ก๊าซที่แกนกลางร้อนจนมีความดันสูงพอที่จะต้านทานแรงโน้มถ่วงของดาว การยุบตัวของดาวยุติลง ความสมดุลระหว่างแรงโน้มถ่วงและแรงดันของก๊าซร้อน รักษาขนาดของดาวให้คงรูปร่างทรงกลม ณ จุดนี้เราถือว่า “ดาวฤกษ์” ได้ถือกำเนิดขี้นแล้ว </a:t>
            </a:r>
            <a:endParaRPr lang="th-TH" dirty="0"/>
          </a:p>
        </p:txBody>
      </p:sp>
    </p:spTree>
    <p:extLst>
      <p:ext uri="{BB962C8B-B14F-4D97-AF65-F5344CB8AC3E}">
        <p14:creationId xmlns:p14="http://schemas.microsoft.com/office/powerpoint/2010/main" val="215891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3952</Words>
  <Application>Microsoft Office PowerPoint</Application>
  <PresentationFormat>On-screen Show (4:3)</PresentationFormat>
  <Paragraphs>276</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21</cp:revision>
  <dcterms:created xsi:type="dcterms:W3CDTF">2016-04-19T14:36:38Z</dcterms:created>
  <dcterms:modified xsi:type="dcterms:W3CDTF">2016-04-20T03:09:21Z</dcterms:modified>
</cp:coreProperties>
</file>