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90" r:id="rId9"/>
    <p:sldId id="297" r:id="rId10"/>
    <p:sldId id="298" r:id="rId11"/>
    <p:sldId id="292" r:id="rId12"/>
    <p:sldId id="296" r:id="rId13"/>
    <p:sldId id="291" r:id="rId14"/>
    <p:sldId id="293" r:id="rId15"/>
    <p:sldId id="294" r:id="rId16"/>
    <p:sldId id="29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11D8-38E5-450D-AA88-15F3B280C841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13BB-A143-48AD-B11E-43CAB9C570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97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75DA3-EC0E-4237-ACC2-3CD2FCC72FF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0C695-3A04-47E0-AD5C-7040676706E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2337E-30BF-4904-8D39-707C277F081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928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306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07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3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97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57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1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63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38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5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06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3C6E-FF61-460C-BE17-41E93C76F32A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3C65-6B04-431C-B7D2-7C1FE28E54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1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Hubble_sequence_photo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HP\Pictures\20121018\tes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345"/>
            <a:ext cx="9144000" cy="61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7" y="0"/>
            <a:ext cx="919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ดาราศาสตร์และอวกาศ</a:t>
            </a:r>
          </a:p>
          <a:p>
            <a:r>
              <a:rPr lang="en-US" sz="36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H Mali Grade 6" pitchFamily="2" charset="-34"/>
              </a:rPr>
              <a:t>Astronomy &amp; Space</a:t>
            </a:r>
          </a:p>
          <a:p>
            <a:endParaRPr lang="en-US" sz="1200" b="1" spc="3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H Mali Grade 6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2" y="511270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ผศ.ดร. 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วรวัฒน์ พรหมเด่น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สาขาวิชาวิทยาศาสตร์ทั่วไป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คณะครุศาสสตร์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มหาวิทยาลัยราชภัฏบุรีรัมย์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0840" y="638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 : ORIONIDS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Worrawat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Promden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Date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 Oct 2012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440189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 dirty="0">
                <a:solidFill>
                  <a:srgbClr val="000000"/>
                </a:solidFill>
                <a:latin typeface="JS Charnchai" pitchFamily="2" charset="-34"/>
                <a:cs typeface="JS Charnchai" pitchFamily="2" charset="-34"/>
              </a:rPr>
              <a:t>ภายในกาแล็กซีแต่ละแห่งประกอบด้วยดาวฤกษ์จำนวนมาก รวมทั้งแหล่งกำเนิดดาวฤกษ์ที่เรียกว่าเนบิวลา </a:t>
            </a:r>
            <a:r>
              <a:rPr lang="en-US" dirty="0">
                <a:solidFill>
                  <a:srgbClr val="000000"/>
                </a:solidFill>
                <a:latin typeface="JS Charnchai" pitchFamily="2" charset="-34"/>
                <a:cs typeface="JS Charnchai" pitchFamily="2" charset="-34"/>
              </a:rPr>
              <a:t>(Nebula) </a:t>
            </a:r>
            <a:r>
              <a:rPr lang="th-TH" dirty="0">
                <a:solidFill>
                  <a:srgbClr val="000000"/>
                </a:solidFill>
                <a:latin typeface="JS Charnchai" pitchFamily="2" charset="-34"/>
                <a:cs typeface="JS Charnchai" pitchFamily="2" charset="-34"/>
              </a:rPr>
              <a:t>และที่ว่าง โดยที่โลกของเราเป็นเพียงดาวเคราะห์ดวงหนึ่งในระบบสุริยะ ซึ่งเป็นสมาชิกหนึ่งของ</a:t>
            </a:r>
            <a:r>
              <a:rPr lang="th-TH" dirty="0" smtClean="0">
                <a:solidFill>
                  <a:srgbClr val="000000"/>
                </a:solidFill>
                <a:latin typeface="JS Charnchai" pitchFamily="2" charset="-34"/>
                <a:cs typeface="JS Charnchai" pitchFamily="2" charset="-34"/>
              </a:rPr>
              <a:t>กาแล็กซีทางช้างเผือก</a:t>
            </a:r>
            <a:endParaRPr lang="th-TH" dirty="0">
              <a:solidFill>
                <a:srgbClr val="000000"/>
              </a:solidFill>
              <a:latin typeface="JS Charnchai" pitchFamily="2" charset="-34"/>
              <a:cs typeface="JS Charnchai" pitchFamily="2" charset="-34"/>
            </a:endParaRPr>
          </a:p>
        </p:txBody>
      </p:sp>
      <p:pic>
        <p:nvPicPr>
          <p:cNvPr id="21508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Galaxy Classification</a:t>
            </a:r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685800" y="838200"/>
            <a:ext cx="6096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5" name="Picture 5" descr="seedsgalaxie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179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6" descr="seedsgalaxies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222885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7" name="Picture 7" descr="seedsgalaxie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1796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Picture 8" descr="seedsgalaxie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8638" y="1143000"/>
            <a:ext cx="1682750" cy="166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899275" y="1143000"/>
            <a:ext cx="64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Sa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6899275" y="2879725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Sb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6964363" y="4784725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1219200" y="1752600"/>
            <a:ext cx="1717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E0 = Spherical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7426325" y="5165725"/>
            <a:ext cx="1717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Small nucleus; loosely wound arms</a:t>
            </a:r>
          </a:p>
        </p:txBody>
      </p:sp>
      <p:pic>
        <p:nvPicPr>
          <p:cNvPr id="174094" name="Picture 14" descr="ngc205_nobord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953000"/>
            <a:ext cx="1865312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3068638" y="2362200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E1</a:t>
            </a:r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3089275" y="5927725"/>
            <a:ext cx="75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E6</a:t>
            </a:r>
          </a:p>
        </p:txBody>
      </p:sp>
      <p:pic>
        <p:nvPicPr>
          <p:cNvPr id="174097" name="Picture 17" descr="seedsgalaxies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124200"/>
            <a:ext cx="2360613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1285875" y="1143000"/>
            <a:ext cx="171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E0, …, E7</a:t>
            </a:r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7502525" y="1143000"/>
            <a:ext cx="1641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Large nucleus; tightly wound arms</a:t>
            </a: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1219200" y="5791200"/>
            <a:ext cx="1717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E7 = Highly elliptical</a:t>
            </a:r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>
            <a:off x="2057400" y="2590800"/>
            <a:ext cx="0" cy="312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>
            <a:off x="8305800" y="2590800"/>
            <a:ext cx="0" cy="236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0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 autoUpdateAnimBg="0"/>
      <p:bldP spid="174090" grpId="0" autoUpdateAnimBg="0"/>
      <p:bldP spid="174091" grpId="0" autoUpdateAnimBg="0"/>
      <p:bldP spid="174092" grpId="0" autoUpdateAnimBg="0"/>
      <p:bldP spid="174093" grpId="0" autoUpdateAnimBg="0"/>
      <p:bldP spid="174095" grpId="0" autoUpdateAnimBg="0"/>
      <p:bldP spid="174096" grpId="0" autoUpdateAnimBg="0"/>
      <p:bldP spid="174098" grpId="0" autoUpdateAnimBg="0"/>
      <p:bldP spid="174099" grpId="0" autoUpdateAnimBg="0"/>
      <p:bldP spid="174100" grpId="0" autoUpdateAnimBg="0"/>
      <p:bldP spid="174101" grpId="0" animBg="1"/>
      <p:bldP spid="174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Line 2"/>
          <p:cNvSpPr>
            <a:spLocks noChangeShapeType="1"/>
          </p:cNvSpPr>
          <p:nvPr/>
        </p:nvSpPr>
        <p:spPr bwMode="auto">
          <a:xfrm>
            <a:off x="685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Galaxy Types</a:t>
            </a: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File:Hubble sequence photo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76683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4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Galaxy Diversity</a:t>
            </a: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685800" y="838200"/>
            <a:ext cx="426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 descr="0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66578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1752600" y="5834063"/>
            <a:ext cx="6858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The Hubble Deep Field: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10-day exposure on an apparently empty field in the sky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7086600" y="4373563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Spirals 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7086600" y="4745038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Ellipticals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7010400" y="5141913"/>
            <a:ext cx="2133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Irregular 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(some interacting)</a:t>
            </a: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H="1" flipV="1">
            <a:off x="6477000" y="2513013"/>
            <a:ext cx="1066800" cy="198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H="1" flipV="1">
            <a:off x="3657600" y="2000250"/>
            <a:ext cx="3886200" cy="25003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H="1" flipV="1">
            <a:off x="5410200" y="3667125"/>
            <a:ext cx="2057400" cy="11541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 flipV="1">
            <a:off x="4495800" y="3603625"/>
            <a:ext cx="2971800" cy="12176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 flipV="1">
            <a:off x="3200400" y="3346450"/>
            <a:ext cx="4343400" cy="19891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4876800" y="5335588"/>
            <a:ext cx="2667000" cy="1920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17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utoUpdateAnimBg="0"/>
      <p:bldP spid="171021" grpId="0" autoUpdateAnimBg="0"/>
      <p:bldP spid="171022" grpId="0" autoUpdateAnimBg="0"/>
      <p:bldP spid="171023" grpId="0" autoUpdateAnimBg="0"/>
      <p:bldP spid="171024" grpId="0" animBg="1"/>
      <p:bldP spid="171025" grpId="0" animBg="1"/>
      <p:bldP spid="171026" grpId="0" animBg="1"/>
      <p:bldP spid="171027" grpId="0" animBg="1"/>
      <p:bldP spid="171028" grpId="0" animBg="1"/>
      <p:bldP spid="1710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0" name="Picture 6" descr="seedsgalaxie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4343400" cy="428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Gas and Dust in Galaxies</a:t>
            </a:r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685800" y="838200"/>
            <a:ext cx="7239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9" name="Picture 5" descr="seedsgalaxies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2103438"/>
            <a:ext cx="3209925" cy="361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752600" y="113665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Spirals are rich in gas and dust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5334000" y="11430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Ellipticals are almost devoid of gas and dust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4876800" y="5807075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Galaxies with disk and bulge, but no dust are termed S0</a:t>
            </a:r>
          </a:p>
        </p:txBody>
      </p:sp>
    </p:spTree>
    <p:extLst>
      <p:ext uri="{BB962C8B-B14F-4D97-AF65-F5344CB8AC3E}">
        <p14:creationId xmlns:p14="http://schemas.microsoft.com/office/powerpoint/2010/main" val="35788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 autoUpdateAnimBg="0"/>
      <p:bldP spid="175112" grpId="0" autoUpdateAnimBg="0"/>
      <p:bldP spid="1751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Barred Spirals</a:t>
            </a: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685800" y="838200"/>
            <a:ext cx="441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 descr="seedsgalaxies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143000"/>
            <a:ext cx="3541713" cy="5516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5181600" y="13716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 Some spirals show a pronounced bar structure in the center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168900" y="2819400"/>
            <a:ext cx="3594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 They are termed </a:t>
            </a:r>
            <a:r>
              <a:rPr lang="en-US" sz="2400" b="1">
                <a:solidFill>
                  <a:schemeClr val="accent2"/>
                </a:solidFill>
              </a:rPr>
              <a:t>barred spiral galaxies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168900" y="4114800"/>
            <a:ext cx="3822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Sequence: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SBa, …, SBc,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analogous to regular spirals</a:t>
            </a:r>
          </a:p>
        </p:txBody>
      </p:sp>
    </p:spTree>
    <p:extLst>
      <p:ext uri="{BB962C8B-B14F-4D97-AF65-F5344CB8AC3E}">
        <p14:creationId xmlns:p14="http://schemas.microsoft.com/office/powerpoint/2010/main" val="3211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utoUpdateAnimBg="0"/>
      <p:bldP spid="176135" grpId="0" autoUpdateAnimBg="0"/>
      <p:bldP spid="1761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Irregular Galaxies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685800" y="838200"/>
            <a:ext cx="5334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 descr="seedsgalaxies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038600"/>
            <a:ext cx="3117850" cy="261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" name="Picture 6" descr="cocoon_galax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66800"/>
            <a:ext cx="3505200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" name="Picture 7" descr="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32075"/>
            <a:ext cx="3505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984750" y="1025525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Often: result of galaxy collisions / mergers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984750" y="1787525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Often: Very active star formation (“Starburst galaxies”)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828800" y="5394325"/>
            <a:ext cx="3810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Some: Small (“dwarf galaxies”) satellites of larger galaxies </a:t>
            </a:r>
          </a:p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(e.g., Magellanic Clouds)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537450" y="5638800"/>
            <a:ext cx="1447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</a:rPr>
              <a:t>Large Magellanic Cloud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3581400" y="4784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NGC 4038/4039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371600" y="29718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The Cocoon Galaxy</a:t>
            </a:r>
          </a:p>
        </p:txBody>
      </p:sp>
    </p:spTree>
    <p:extLst>
      <p:ext uri="{BB962C8B-B14F-4D97-AF65-F5344CB8AC3E}">
        <p14:creationId xmlns:p14="http://schemas.microsoft.com/office/powerpoint/2010/main" val="6485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utoUpdateAnimBg="0"/>
      <p:bldP spid="177161" grpId="0" autoUpdateAnimBg="0"/>
      <p:bldP spid="1771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4819" name="Picture 3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5414963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>
                <a:solidFill>
                  <a:srgbClr val="000000"/>
                </a:solidFill>
                <a:cs typeface="JasmineUPC" pitchFamily="18" charset="-34"/>
              </a:rPr>
              <a:t>กาแล็กซีเกิดหลังบิกแบงประมาณ 1,000 ล้านปี หรือประมาณ 14,000 ล้านปีมาแล้ว เกิดจากกลุ่มก๊าซแยกเป็นกลุ่มๆ มีแรงโน้มถ่วงร่วมกัน แต่ละกลุ่มก่อกำเนิดดาวฤกษ์จำนวนมาก ซึ่งเป็นสมาชิกสำคัญของกาแล็กซี </a:t>
            </a:r>
          </a:p>
        </p:txBody>
      </p:sp>
    </p:spTree>
    <p:extLst>
      <p:ext uri="{BB962C8B-B14F-4D97-AF65-F5344CB8AC3E}">
        <p14:creationId xmlns:p14="http://schemas.microsoft.com/office/powerpoint/2010/main" val="22293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5843" name="Picture 3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487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5903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solidFill>
                  <a:srgbClr val="CC3300"/>
                </a:solidFill>
                <a:cs typeface="JasmineUPC" pitchFamily="18" charset="-34"/>
              </a:rPr>
              <a:t>กาแล็กซีสามารถแบ่งตามรูปร่างได้ 4 ประเภท คือ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5876925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Monotype Corsiva" pitchFamily="66" charset="0"/>
              </a:rPr>
              <a:t>Spiral Galaxy</a:t>
            </a:r>
            <a:r>
              <a:rPr lang="th-TH">
                <a:solidFill>
                  <a:srgbClr val="000000"/>
                </a:solidFill>
                <a:latin typeface="Monotype Corsiva" pitchFamily="66" charset="0"/>
              </a:rPr>
              <a:t> กาแล็กซีแบบกังหันหมุน</a:t>
            </a:r>
          </a:p>
        </p:txBody>
      </p:sp>
    </p:spTree>
    <p:extLst>
      <p:ext uri="{BB962C8B-B14F-4D97-AF65-F5344CB8AC3E}">
        <p14:creationId xmlns:p14="http://schemas.microsoft.com/office/powerpoint/2010/main" val="874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6867" name="Picture 3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3" y="5734050"/>
            <a:ext cx="7920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Monotype Corsiva" pitchFamily="66" charset="0"/>
              </a:rPr>
              <a:t>Bar-Spiral Galaxy</a:t>
            </a:r>
            <a:r>
              <a:rPr lang="th-TH">
                <a:solidFill>
                  <a:srgbClr val="000000"/>
                </a:solidFill>
              </a:rPr>
              <a:t> </a:t>
            </a: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กาแล็กซีกังหันหมุนแบบมีคาน</a:t>
            </a:r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57192"/>
            <a:ext cx="9396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คาบที่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Galaxies and stars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3.bp.blogspot.com/-U65svbly6yQ/UAdw8rysTXI/AAAAAAAAr10/yKTsUSDN6t8/s1600/NGC3314_HLApugh9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3" y="0"/>
            <a:ext cx="9163093" cy="51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0" y="0"/>
          <a:ext cx="9144000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Image" r:id="rId3" imgW="5015873" imgH="3771429" progId="Photoshop.Image.7">
                  <p:embed/>
                </p:oleObj>
              </mc:Choice>
              <mc:Fallback>
                <p:oleObj name="Image" r:id="rId3" imgW="5015873" imgH="37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0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7088" y="5876925"/>
            <a:ext cx="7993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Monotype Corsiva" pitchFamily="66" charset="0"/>
              </a:rPr>
              <a:t>Elliptical Galaxy</a:t>
            </a:r>
            <a:r>
              <a:rPr lang="th-TH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กาแล็กซีรูปไข่</a:t>
            </a:r>
            <a:r>
              <a:rPr lang="th-TH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8915" name="Picture 3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6338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Monotype Corsiva" pitchFamily="66" charset="0"/>
              </a:rPr>
              <a:t>Irregular Galaxy</a:t>
            </a:r>
            <a:r>
              <a:rPr lang="th-TH">
                <a:solidFill>
                  <a:srgbClr val="000000"/>
                </a:solidFill>
                <a:latin typeface="Monotype Corsiva" pitchFamily="66" charset="0"/>
              </a:rPr>
              <a:t> กาแล็กซี่รูปร่างไม่แน่นอน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31578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9939" name="Picture 3" descr="spiral%20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300663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กาแล็กซีที่ระบบสุริยะสังกัดอยู่คือ การแล็กซีทางช้างเผือก </a:t>
            </a:r>
            <a:r>
              <a:rPr lang="en-US">
                <a:solidFill>
                  <a:srgbClr val="000000"/>
                </a:solidFill>
                <a:latin typeface="Angsana New" pitchFamily="18" charset="-34"/>
              </a:rPr>
              <a:t>(Milky Way Galaxy) </a:t>
            </a: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หรือเรียกได้ว่าเป็นกาแล็กซีของเรา มีลักษณะเป็นกังหันมีเส้นผ่าศูนย์กลาง 100,000 ปีแสง หนาสุดตรงใจกลาง 15,000 ปีแสง </a:t>
            </a:r>
          </a:p>
        </p:txBody>
      </p:sp>
    </p:spTree>
    <p:extLst>
      <p:ext uri="{BB962C8B-B14F-4D97-AF65-F5344CB8AC3E}">
        <p14:creationId xmlns:p14="http://schemas.microsoft.com/office/powerpoint/2010/main" val="34934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241925" y="59817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209800" y="5440363"/>
            <a:ext cx="466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3200" b="1">
                <a:solidFill>
                  <a:schemeClr val="accent2"/>
                </a:solidFill>
                <a:cs typeface="Cordia New" pitchFamily="34" charset="-34"/>
              </a:rPr>
              <a:t>ทางช้างเผือกบริเวณกลุ่มดาวแมงป่อง</a:t>
            </a:r>
          </a:p>
        </p:txBody>
      </p:sp>
      <p:pic>
        <p:nvPicPr>
          <p:cNvPr id="2063" name="Picture 15" descr="milkyway_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4725"/>
            <a:ext cx="5943600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124200" y="5789613"/>
            <a:ext cx="2792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3200" b="1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กาแล็กซีทางช้างเผือก</a:t>
            </a:r>
            <a:endParaRPr lang="th-TH" sz="3200" b="1">
              <a:solidFill>
                <a:schemeClr val="accent2"/>
              </a:solidFill>
              <a:latin typeface="Cordia New" pitchFamily="34" charset="-34"/>
              <a:cs typeface="Cordia New" pitchFamily="34" charset="-34"/>
              <a:sym typeface="Symbol" pitchFamily="18" charset="2"/>
            </a:endParaRPr>
          </a:p>
        </p:txBody>
      </p:sp>
      <p:pic>
        <p:nvPicPr>
          <p:cNvPr id="3" name="Picture 25" descr="milkyway_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685800"/>
            <a:ext cx="37258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40963" name="Picture 3" descr="2milkyway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53054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ระบบสุริยะของเราอยู่บนแขนข้างหนึ่งของกาแล็กซีด้านดาวนายพราน (แขน </a:t>
            </a:r>
            <a:r>
              <a:rPr lang="en-US" sz="2400" b="1">
                <a:solidFill>
                  <a:srgbClr val="000000"/>
                </a:solidFill>
                <a:latin typeface="Angsana New" pitchFamily="18" charset="-34"/>
              </a:rPr>
              <a:t>Orion) 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อยู่ห่างจากใจกลางกาแล็กซีประมาณ 30,000 ปีแสง โดยมีกาแล็กซีเพื่อนบ้าน คือ กาแล็กซีแม็กเจลแลนใหญ่ </a:t>
            </a:r>
            <a:r>
              <a:rPr lang="en-US" sz="2400" b="1">
                <a:solidFill>
                  <a:srgbClr val="000000"/>
                </a:solidFill>
                <a:latin typeface="Angsana New" pitchFamily="18" charset="-34"/>
              </a:rPr>
              <a:t>(Large Magellanic)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และกาแล็กซีแม็กเจลแลนเล็ก </a:t>
            </a:r>
            <a:r>
              <a:rPr lang="en-US" sz="2400" b="1">
                <a:solidFill>
                  <a:srgbClr val="000000"/>
                </a:solidFill>
                <a:latin typeface="Angsana New" pitchFamily="18" charset="-34"/>
              </a:rPr>
              <a:t>(Small Magellanic) 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ซึ่งอยู่ห่างจากกาแล็กซีของเราออกไปทางด้านล่างประมาณ 150,000 ปีแสง</a:t>
            </a:r>
            <a:r>
              <a:rPr lang="th-TH" sz="2400">
                <a:solidFill>
                  <a:srgbClr val="000000"/>
                </a:solidFill>
                <a:latin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41987" name="Picture 3" descr="3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148263" y="3141663"/>
            <a:ext cx="399573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นอกจากนี้ ไกลออกไปอีก 2.4 ล้านปีแสง ยังมีกาแล็กซีเพื่อนบ้านที่เห็นได้ด้วยตาเปล่าอีก คือ กาแล็กซีแอนโดรเมดา (</a:t>
            </a:r>
            <a:r>
              <a:rPr lang="en-US" b="1">
                <a:solidFill>
                  <a:srgbClr val="000000"/>
                </a:solidFill>
                <a:latin typeface="Angsana New" pitchFamily="18" charset="-34"/>
              </a:rPr>
              <a:t>Andromeda Galaxy) </a:t>
            </a: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โดยยังมีกาแล็กซีอื่นๆ อีกรวมแล้วประมาณ 30 กาแล็กซี ในอาณาบริเวณ 4 ล้านปีแสงของ </a:t>
            </a:r>
            <a:r>
              <a:rPr lang="en-US" b="1">
                <a:solidFill>
                  <a:srgbClr val="000000"/>
                </a:solidFill>
                <a:latin typeface="Angsana New" pitchFamily="18" charset="-34"/>
              </a:rPr>
              <a:t>Local group </a:t>
            </a: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ของเรา </a:t>
            </a:r>
          </a:p>
        </p:txBody>
      </p:sp>
      <p:pic>
        <p:nvPicPr>
          <p:cNvPr id="43012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507682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3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i="1" smtClean="0"/>
              <a:t/>
            </a:r>
            <a:br>
              <a:rPr lang="en-US" sz="4000" i="1" smtClean="0"/>
            </a:br>
            <a:endParaRPr lang="th-TH" sz="4000" i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229600" cy="354523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เอกภพ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 ระบบรวมของกาแล็กซีนับแสนล้านกาแล็กซี เอกภพมีอาณาเขตกว้างใหญ่ไพศาลมากในห้วงอวกาศที่ไม่มีขอบเขต </a:t>
            </a:r>
          </a:p>
          <a:p>
            <a:pPr marL="0" indent="0" eaLnBrk="1" hangingPunct="1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กาแล็กซี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ระบบของกลุ่มดาวมหึมา ประกอบด้วยดาวฤกษ์ ดาวเคราะห์ ดาวหาง อุกกาบาต พลังงานและฝุ่นละอองที่ล่องลอยอยู่ระหว่างดวงดาว ประมาณว่ากาแล็กซีมีแส้นผ่านศูนย์กลางประมาณ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แสนปีแสง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ปีแสง คือ ระยะทางที่แสงเดินทางในอวกาศเป็นเวลา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ปี ซึ่ง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ปีแสงมีระยะทางประมาณ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9.5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ล้านล้านกิโลเมตร) 	โลกของเราเป็นส่วนหนึ่งของเอกภพ เมื่อเปรียบเทียบขนาดของโลกกับขนาดของเอกภพแล้ว จะเล็กกว่าเศษฝุ่นที่อยู่ในอวกาศ </a:t>
            </a:r>
          </a:p>
        </p:txBody>
      </p:sp>
      <p:pic>
        <p:nvPicPr>
          <p:cNvPr id="18436" name="Picture 7" descr="071102B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26" y="188913"/>
            <a:ext cx="22415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288032" y="776898"/>
            <a:ext cx="5364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เอกภพหรือ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จักรวาล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Universe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54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55688"/>
            <a:ext cx="5843587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33400" y="272088"/>
            <a:ext cx="289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เอกภพ (</a:t>
            </a:r>
            <a:r>
              <a:rPr lang="en-US" sz="44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Universe)</a:t>
            </a:r>
            <a:endParaRPr lang="th-TH" sz="4400" b="1" dirty="0" smtClean="0">
              <a:solidFill>
                <a:srgbClr val="33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835696" y="5229200"/>
            <a:ext cx="127714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th-TH" sz="4000" b="1" dirty="0" smtClean="0">
                <a:solidFill>
                  <a:srgbClr val="FF3399"/>
                </a:solidFill>
                <a:latin typeface="Times New Roman" pitchFamily="18" charset="0"/>
              </a:rPr>
              <a:t>เอกภพ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200400" y="2182813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2000" b="1" smtClean="0">
                <a:solidFill>
                  <a:srgbClr val="FF3399"/>
                </a:solidFill>
                <a:latin typeface="Times New Roman" pitchFamily="18" charset="0"/>
              </a:rPr>
              <a:t>โลก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581400" y="8255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2200" b="1" smtClean="0">
                <a:solidFill>
                  <a:srgbClr val="FF3399"/>
                </a:solidFill>
                <a:latin typeface="Times New Roman" pitchFamily="18" charset="0"/>
              </a:rPr>
              <a:t>ระบบสุริยะ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334000" y="6286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2400" b="1" smtClean="0">
                <a:solidFill>
                  <a:srgbClr val="FF3399"/>
                </a:solidFill>
                <a:latin typeface="Times New Roman" pitchFamily="18" charset="0"/>
              </a:rPr>
              <a:t>ดาวฤกษ์เพื่อนบ้าน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6553200" y="1711325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b="1" smtClean="0">
                <a:solidFill>
                  <a:srgbClr val="FF3399"/>
                </a:solidFill>
                <a:latin typeface="Times New Roman" pitchFamily="18" charset="0"/>
              </a:rPr>
              <a:t>กาแล็กซีทางช้างเผือก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934200" y="4318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3200" b="1" smtClean="0">
                <a:solidFill>
                  <a:srgbClr val="FF3399"/>
                </a:solidFill>
                <a:latin typeface="Times New Roman" pitchFamily="18" charset="0"/>
              </a:rPr>
              <a:t>กระจุกกาแล็กซี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886200" y="5491163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3600" b="1" smtClean="0">
                <a:solidFill>
                  <a:srgbClr val="FF3399"/>
                </a:solidFill>
                <a:latin typeface="Times New Roman" pitchFamily="18" charset="0"/>
              </a:rPr>
              <a:t>ซูเปอร์คลัสเตอร์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2128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48000" y="487363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3600" b="1" smtClean="0">
                <a:solidFill>
                  <a:srgbClr val="3333CC"/>
                </a:solidFill>
                <a:latin typeface="Cordia New" pitchFamily="34" charset="-34"/>
                <a:cs typeface="AngsanaUPC" pitchFamily="18" charset="-34"/>
              </a:rPr>
              <a:t>เทห์วัตถุในระบบสุริยะ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762000" y="1355725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Image" r:id="rId4" imgW="914402" imgH="914402" progId="Photoshop.Image.7">
                  <p:embed/>
                </p:oleObj>
              </mc:Choice>
              <mc:Fallback>
                <p:oleObj name="Image" r:id="rId4" imgW="914402" imgH="91440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55725"/>
                        <a:ext cx="1676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001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5725"/>
            <a:ext cx="16430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401763" y="3717925"/>
          <a:ext cx="160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Image" r:id="rId8" imgW="914402" imgH="914402" progId="Photoshop.Image.7">
                  <p:embed/>
                </p:oleObj>
              </mc:Choice>
              <mc:Fallback>
                <p:oleObj name="Image" r:id="rId8" imgW="914402" imgH="91440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717925"/>
                        <a:ext cx="1600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717925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566863" y="860425"/>
            <a:ext cx="1211262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17925"/>
            <a:ext cx="1658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762000" y="6034088"/>
            <a:ext cx="430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1800" u="sng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หมายเหตุ</a:t>
            </a:r>
            <a:r>
              <a:rPr lang="th-TH" sz="1800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: </a:t>
            </a:r>
            <a:r>
              <a:rPr lang="th-TH" sz="1800" smtClean="0">
                <a:solidFill>
                  <a:srgbClr val="FF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เทห์วัตถุแต่ละชนิดในภาพ มิได้อยู่ในมาตราส่วนเดียวกัน</a:t>
            </a:r>
            <a:endParaRPr lang="th-TH" sz="18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ordia New" pitchFamily="34" charset="-34"/>
            </a:endParaRPr>
          </a:p>
        </p:txBody>
      </p:sp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1066800" y="2986088"/>
            <a:ext cx="1252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ดวงอาทิตย์</a:t>
            </a:r>
          </a:p>
        </p:txBody>
      </p:sp>
      <p:sp>
        <p:nvSpPr>
          <p:cNvPr id="2139" name="Rectangle 91"/>
          <p:cNvSpPr>
            <a:spLocks noChangeArrowheads="1"/>
          </p:cNvSpPr>
          <p:nvPr/>
        </p:nvSpPr>
        <p:spPr bwMode="auto">
          <a:xfrm>
            <a:off x="2994025" y="2986088"/>
            <a:ext cx="1279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ดาวเคราะห์</a:t>
            </a:r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5151438" y="29860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ดวงจันทร์</a:t>
            </a:r>
          </a:p>
        </p:txBody>
      </p:sp>
      <p:sp>
        <p:nvSpPr>
          <p:cNvPr id="2141" name="Rectangle 93"/>
          <p:cNvSpPr>
            <a:spLocks noChangeArrowheads="1"/>
          </p:cNvSpPr>
          <p:nvPr/>
        </p:nvSpPr>
        <p:spPr bwMode="auto">
          <a:xfrm>
            <a:off x="1295400" y="5386388"/>
            <a:ext cx="171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ดาวเคราะห์น้อย</a:t>
            </a: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4114800" y="5386388"/>
            <a:ext cx="941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ดาวหาง</a:t>
            </a:r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5715000" y="5384800"/>
            <a:ext cx="298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อุกกาบาต </a:t>
            </a:r>
            <a:r>
              <a:rPr lang="th-TH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และดาวตก</a:t>
            </a:r>
            <a:r>
              <a:rPr lang="en-US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 </a:t>
            </a:r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6811963" y="3001963"/>
            <a:ext cx="1798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ดาวเคราะห์แคระ</a:t>
            </a:r>
            <a:endParaRPr lang="en-US" b="1" smtClean="0">
              <a:solidFill>
                <a:srgbClr val="FF3399"/>
              </a:solidFill>
              <a:latin typeface="Cordia New" pitchFamily="34" charset="-34"/>
              <a:cs typeface="AngsanaUPC" pitchFamily="18" charset="-34"/>
            </a:endParaRPr>
          </a:p>
        </p:txBody>
      </p:sp>
      <p:pic>
        <p:nvPicPr>
          <p:cNvPr id="2147" name="Picture 99" descr="Plu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3589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743200" y="746125"/>
            <a:ext cx="363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4000" b="1" smtClean="0">
                <a:solidFill>
                  <a:srgbClr val="3333CC"/>
                </a:solidFill>
                <a:latin typeface="Cordia New" pitchFamily="34" charset="-34"/>
                <a:cs typeface="AngsanaUPC" pitchFamily="18" charset="-34"/>
              </a:rPr>
              <a:t>เทห์วัตถุในระบบดาวฤกษ์</a:t>
            </a:r>
            <a:endParaRPr lang="th-TH" sz="4000" b="1" smtClean="0">
              <a:solidFill>
                <a:srgbClr val="3333CC"/>
              </a:solidFill>
              <a:latin typeface="Times New Roman" pitchFamily="18" charset="0"/>
              <a:cs typeface="AngsanaUPC" pitchFamily="18" charset="-34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241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3241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981200"/>
            <a:ext cx="2198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257300" y="4313238"/>
            <a:ext cx="1104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ดาวฤกษ์</a:t>
            </a:r>
            <a:b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</a:b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(Stars)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854450" y="4313238"/>
            <a:ext cx="1203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เนบิวลา</a:t>
            </a:r>
            <a:b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</a:b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(Nebula)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6267450" y="4313238"/>
            <a:ext cx="1885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กระจุกดาวเปิด</a:t>
            </a:r>
            <a:b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</a:b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(Open cluster)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246313" y="5638800"/>
            <a:ext cx="4764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2000" u="sng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หมายเหตุ</a:t>
            </a:r>
            <a:r>
              <a:rPr lang="th-TH" sz="2000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: </a:t>
            </a:r>
            <a:r>
              <a:rPr lang="th-TH" sz="2000" smtClean="0">
                <a:solidFill>
                  <a:srgbClr val="FF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เทห์วัตถุแต่ละชนิดในภาพ มิได้อยู่ในมาตราส่วนเดียวกัน</a:t>
            </a:r>
            <a:endParaRPr lang="th-TH" sz="44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7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43200" y="746125"/>
            <a:ext cx="363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4000" b="1" smtClean="0">
                <a:solidFill>
                  <a:srgbClr val="3333CC"/>
                </a:solidFill>
                <a:latin typeface="Cordia New" pitchFamily="34" charset="-34"/>
                <a:cs typeface="AngsanaUPC" pitchFamily="18" charset="-34"/>
              </a:rPr>
              <a:t>เทห์วัตถุในระบบกาแล็กซี</a:t>
            </a:r>
            <a:endParaRPr lang="th-TH" sz="4000" b="1" smtClean="0">
              <a:solidFill>
                <a:srgbClr val="3333CC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048267" y="4414391"/>
            <a:ext cx="11993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กาแล็กซี</a:t>
            </a: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/>
            </a:r>
            <a:b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</a:b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(Galaxy</a:t>
            </a:r>
            <a:r>
              <a:rPr lang="en-US" sz="3200" b="1" dirty="0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)</a:t>
            </a:r>
            <a:endParaRPr lang="en-US" sz="3200" b="1" dirty="0" smtClean="0">
              <a:solidFill>
                <a:srgbClr val="FF3399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105400" y="4419600"/>
            <a:ext cx="2303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กระจุกดาวทรงกลม</a:t>
            </a:r>
            <a:b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</a:br>
            <a:r>
              <a:rPr lang="en-US" sz="3200" b="1" smtClean="0">
                <a:solidFill>
                  <a:srgbClr val="FF3399"/>
                </a:solidFill>
                <a:latin typeface="Cordia New" pitchFamily="34" charset="-34"/>
                <a:cs typeface="AngsanaUPC" pitchFamily="18" charset="-34"/>
              </a:rPr>
              <a:t>(Globular cluster)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  <a:cs typeface="AngsanaUPC" pitchFamily="18" charset="-34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2362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3750"/>
            <a:ext cx="2187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246313" y="5867400"/>
            <a:ext cx="4764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sz="2000" u="sng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หมายเหตุ</a:t>
            </a:r>
            <a:r>
              <a:rPr lang="th-TH" sz="2000" smtClean="0">
                <a:solidFill>
                  <a:srgbClr val="00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: </a:t>
            </a:r>
            <a:r>
              <a:rPr lang="th-TH" sz="2000" smtClean="0">
                <a:solidFill>
                  <a:srgbClr val="FF0000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เทห์วัตถุแต่ละชนิดในภาพ มิได้อยู่ในมาตราส่วนเดียวกัน</a:t>
            </a:r>
            <a:endParaRPr lang="th-TH" sz="44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62" name="Picture 3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69950"/>
            <a:ext cx="8686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Galaxies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685800" y="838200"/>
            <a:ext cx="3048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7376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1295400" y="5105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Star systems like our Milky Way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1295400" y="5638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Contain a few thousand to tens of billions of stars.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1295400" y="6172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Large variety of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34023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3" grpId="0" autoUpdateAnimBg="0"/>
      <p:bldP spid="73764" grpId="0" autoUpdateAnimBg="0"/>
      <p:bldP spid="737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03350" y="1052513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1800">
              <a:solidFill>
                <a:srgbClr val="000000"/>
              </a:solidFill>
            </a:endParaRPr>
          </a:p>
        </p:txBody>
      </p:sp>
      <p:pic>
        <p:nvPicPr>
          <p:cNvPr id="33795" name="Picture 3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>
                <a:solidFill>
                  <a:srgbClr val="000000"/>
                </a:solidFill>
                <a:cs typeface="JasmineUPC" pitchFamily="18" charset="-34"/>
              </a:rPr>
              <a:t>กาแล็กซี คือ อาณาจักรของดาวฤกษ์ที่อยู่รวมกันนับแสนล้านดวง ตรึงไว้ด้วยแรงโน้มถ่วงระหว่างดวงดาวหรืออาจมีหลุมดำอยู่บริเวณใจกลางร่วมด้วย โดยมีกลุ่มก๊าซเนบิวลาหรือฝุ่นละอองแทรกอยู่ในที่ว่างระหว่างดาวฤกษ์</a:t>
            </a:r>
          </a:p>
        </p:txBody>
      </p:sp>
    </p:spTree>
    <p:extLst>
      <p:ext uri="{BB962C8B-B14F-4D97-AF65-F5344CB8AC3E}">
        <p14:creationId xmlns:p14="http://schemas.microsoft.com/office/powerpoint/2010/main" val="34344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697</Words>
  <Application>Microsoft Office PowerPoint</Application>
  <PresentationFormat>On-screen Show (4:3)</PresentationFormat>
  <Paragraphs>100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Galaxies</vt:lpstr>
      <vt:lpstr>PowerPoint Presentation</vt:lpstr>
      <vt:lpstr>PowerPoint Presentation</vt:lpstr>
      <vt:lpstr>Galaxy Classification</vt:lpstr>
      <vt:lpstr>Galaxy Types</vt:lpstr>
      <vt:lpstr>Galaxy Diversity</vt:lpstr>
      <vt:lpstr>Gas and Dust in Galaxies</vt:lpstr>
      <vt:lpstr>Barred Spirals</vt:lpstr>
      <vt:lpstr>Irregular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2013-01-02T15:30:29Z</dcterms:created>
  <dcterms:modified xsi:type="dcterms:W3CDTF">2017-01-03T03:34:38Z</dcterms:modified>
</cp:coreProperties>
</file>