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74" r:id="rId12"/>
    <p:sldId id="275" r:id="rId13"/>
    <p:sldId id="276" r:id="rId14"/>
    <p:sldId id="277" r:id="rId15"/>
    <p:sldId id="278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13" r:id="rId46"/>
    <p:sldId id="314" r:id="rId47"/>
    <p:sldId id="315" r:id="rId48"/>
    <p:sldId id="316" r:id="rId49"/>
    <p:sldId id="317" r:id="rId50"/>
    <p:sldId id="318" r:id="rId51"/>
    <p:sldId id="319" r:id="rId52"/>
    <p:sldId id="320" r:id="rId53"/>
    <p:sldId id="321" r:id="rId54"/>
    <p:sldId id="322" r:id="rId55"/>
    <p:sldId id="323" r:id="rId56"/>
    <p:sldId id="324" r:id="rId57"/>
    <p:sldId id="325" r:id="rId58"/>
    <p:sldId id="326" r:id="rId59"/>
    <p:sldId id="327" r:id="rId60"/>
    <p:sldId id="328" r:id="rId61"/>
    <p:sldId id="329" r:id="rId62"/>
    <p:sldId id="330" r:id="rId63"/>
    <p:sldId id="331" r:id="rId64"/>
    <p:sldId id="332" r:id="rId65"/>
    <p:sldId id="333" r:id="rId66"/>
    <p:sldId id="334" r:id="rId67"/>
    <p:sldId id="335" r:id="rId68"/>
    <p:sldId id="336" r:id="rId69"/>
    <p:sldId id="337" r:id="rId70"/>
    <p:sldId id="338" r:id="rId71"/>
    <p:sldId id="339" r:id="rId72"/>
    <p:sldId id="340" r:id="rId73"/>
    <p:sldId id="341" r:id="rId74"/>
    <p:sldId id="342" r:id="rId75"/>
    <p:sldId id="343" r:id="rId76"/>
    <p:sldId id="344" r:id="rId77"/>
    <p:sldId id="345" r:id="rId78"/>
    <p:sldId id="346" r:id="rId79"/>
    <p:sldId id="347" r:id="rId80"/>
    <p:sldId id="348" r:id="rId81"/>
    <p:sldId id="349" r:id="rId82"/>
    <p:sldId id="350" r:id="rId83"/>
    <p:sldId id="351" r:id="rId84"/>
    <p:sldId id="352" r:id="rId85"/>
    <p:sldId id="365" r:id="rId86"/>
    <p:sldId id="366" r:id="rId87"/>
    <p:sldId id="367" r:id="rId88"/>
    <p:sldId id="353" r:id="rId89"/>
    <p:sldId id="354" r:id="rId90"/>
    <p:sldId id="355" r:id="rId91"/>
    <p:sldId id="356" r:id="rId92"/>
    <p:sldId id="357" r:id="rId93"/>
    <p:sldId id="358" r:id="rId94"/>
    <p:sldId id="359" r:id="rId95"/>
    <p:sldId id="360" r:id="rId96"/>
    <p:sldId id="361" r:id="rId97"/>
    <p:sldId id="362" r:id="rId98"/>
    <p:sldId id="363" r:id="rId99"/>
    <p:sldId id="364" r:id="rId100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29B8-2E21-461E-A259-AD015F361908}" type="datetimeFigureOut">
              <a:rPr lang="th-TH" smtClean="0"/>
              <a:t>03/01/60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D6DC1-3A7C-4616-9061-45E41D9714F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77190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29B8-2E21-461E-A259-AD015F361908}" type="datetimeFigureOut">
              <a:rPr lang="th-TH" smtClean="0"/>
              <a:t>03/01/60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D6DC1-3A7C-4616-9061-45E41D9714F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35823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29B8-2E21-461E-A259-AD015F361908}" type="datetimeFigureOut">
              <a:rPr lang="th-TH" smtClean="0"/>
              <a:t>03/01/60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D6DC1-3A7C-4616-9061-45E41D9714F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99202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2D8EB-1B8C-44AE-A878-CB68A5531B3D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38844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A27E0-38D1-4F20-80C3-E4BBDE4FECB6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835268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506F5-9114-41CD-A112-717ABF6E5DD2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84190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35808-9BC6-4CB0-9050-6B142D8FA25B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935718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CC2CE-615A-423E-95E3-6D20A69A316F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25733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AB5D5-98FE-438B-A82F-FF41679E05AF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732601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46FEF-D2CE-4502-B913-A5DB25CD279E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3284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C5E79-078E-470D-81D0-ED2B5ECB8933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92202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29B8-2E21-461E-A259-AD015F361908}" type="datetimeFigureOut">
              <a:rPr lang="th-TH" smtClean="0"/>
              <a:t>03/01/60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D6DC1-3A7C-4616-9061-45E41D9714F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975136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2795B-E295-44F9-B91F-BF8F5A3969EF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251175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E3D1D-B234-4C12-B89C-532785650096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199833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60798-2D42-4837-912D-645268A9241C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91660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29B8-2E21-461E-A259-AD015F361908}" type="datetimeFigureOut">
              <a:rPr lang="th-TH" smtClean="0"/>
              <a:t>03/01/60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D6DC1-3A7C-4616-9061-45E41D9714F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94378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29B8-2E21-461E-A259-AD015F361908}" type="datetimeFigureOut">
              <a:rPr lang="th-TH" smtClean="0"/>
              <a:t>03/01/60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D6DC1-3A7C-4616-9061-45E41D9714F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81859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29B8-2E21-461E-A259-AD015F361908}" type="datetimeFigureOut">
              <a:rPr lang="th-TH" smtClean="0"/>
              <a:t>03/01/60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D6DC1-3A7C-4616-9061-45E41D9714F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11714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29B8-2E21-461E-A259-AD015F361908}" type="datetimeFigureOut">
              <a:rPr lang="th-TH" smtClean="0"/>
              <a:t>03/01/60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D6DC1-3A7C-4616-9061-45E41D9714F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46529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29B8-2E21-461E-A259-AD015F361908}" type="datetimeFigureOut">
              <a:rPr lang="th-TH" smtClean="0"/>
              <a:t>03/01/60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D6DC1-3A7C-4616-9061-45E41D9714F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14729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29B8-2E21-461E-A259-AD015F361908}" type="datetimeFigureOut">
              <a:rPr lang="th-TH" smtClean="0"/>
              <a:t>03/01/60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D6DC1-3A7C-4616-9061-45E41D9714F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84759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29B8-2E21-461E-A259-AD015F361908}" type="datetimeFigureOut">
              <a:rPr lang="th-TH" smtClean="0"/>
              <a:t>03/01/60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D6DC1-3A7C-4616-9061-45E41D9714F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62992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129B8-2E21-461E-A259-AD015F361908}" type="datetimeFigureOut">
              <a:rPr lang="th-TH" smtClean="0"/>
              <a:t>03/01/60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D6DC1-3A7C-4616-9061-45E41D9714F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2423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คลิกเพื่อแก้ไขลักษณะต้นแบบชื่อเรื่อง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D43161-2C6C-4BB6-8F7F-2A421E875FB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46826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4.xml"/><Relationship Id="rId4" Type="http://schemas.openxmlformats.org/officeDocument/2006/relationships/image" Target="../media/image48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//upload.wikimedia.org/wikipedia/commons/d/d7/Solarsys-th.svg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8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4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6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26" name="Picture 2" descr="C:\Users\HP\Pictures\20121018\test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6345"/>
            <a:ext cx="9144000" cy="617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177" y="0"/>
            <a:ext cx="91917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000" b="1" spc="3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ดาราศาสตร์และอวกาศ</a:t>
            </a:r>
          </a:p>
          <a:p>
            <a:r>
              <a:rPr lang="en-US" sz="3600" b="1" spc="3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  <a:cs typeface="TH Mali Grade 6" pitchFamily="2" charset="-34"/>
              </a:rPr>
              <a:t>Astronomy &amp; Space</a:t>
            </a:r>
          </a:p>
          <a:p>
            <a:endParaRPr lang="en-US" sz="1200" b="1" spc="300" dirty="0" smtClean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  <a:cs typeface="TH Mali Grade 6" pitchFamily="2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2732" y="5112705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ผศ.ดร. </a:t>
            </a:r>
            <a:r>
              <a:rPr lang="th-TH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วรวัฒน์ พรหมเด่น</a:t>
            </a:r>
          </a:p>
          <a:p>
            <a:r>
              <a:rPr lang="th-TH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สาขาวิชาวิทยาศาสตร์ทั่วไป</a:t>
            </a:r>
          </a:p>
          <a:p>
            <a:r>
              <a:rPr lang="th-TH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คณะครุศาสสตร์</a:t>
            </a:r>
          </a:p>
          <a:p>
            <a:r>
              <a:rPr lang="th-TH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มหาวิทยาลัยราชภัฏบุรีรัมย์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80840" y="63848"/>
            <a:ext cx="22322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Photo : ORIONIDS</a:t>
            </a:r>
            <a:endParaRPr 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</a:p>
          <a:p>
            <a:r>
              <a:rPr lang="en-US" sz="1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BY </a:t>
            </a:r>
            <a:r>
              <a:rPr lang="en-US" sz="14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Worrawat</a:t>
            </a:r>
            <a:r>
              <a:rPr lang="en-US" sz="1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Promden</a:t>
            </a:r>
            <a:endParaRPr 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</a:p>
          <a:p>
            <a:r>
              <a:rPr lang="en-US" sz="1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Date</a:t>
            </a:r>
            <a:r>
              <a:rPr lang="en-US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: </a:t>
            </a:r>
            <a:r>
              <a:rPr lang="en-US" sz="1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19 Oct 2012</a:t>
            </a:r>
            <a:endParaRPr 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61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76200"/>
            <a:ext cx="7772400" cy="7921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>
                <a:solidFill>
                  <a:srgbClr val="000099"/>
                </a:solidFill>
              </a:rPr>
              <a:t>Survey of the Solar System</a:t>
            </a:r>
          </a:p>
        </p:txBody>
      </p:sp>
      <p:sp>
        <p:nvSpPr>
          <p:cNvPr id="206851" name="Line 3"/>
          <p:cNvSpPr>
            <a:spLocks noChangeShapeType="1"/>
          </p:cNvSpPr>
          <p:nvPr/>
        </p:nvSpPr>
        <p:spPr bwMode="auto">
          <a:xfrm>
            <a:off x="685800" y="838200"/>
            <a:ext cx="76962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pic>
        <p:nvPicPr>
          <p:cNvPr id="206853" name="Picture 5" descr="jovian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914400"/>
            <a:ext cx="3429000" cy="579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6854" name="Text Box 6"/>
          <p:cNvSpPr txBox="1">
            <a:spLocks noChangeArrowheads="1"/>
          </p:cNvSpPr>
          <p:nvPr/>
        </p:nvSpPr>
        <p:spPr bwMode="auto">
          <a:xfrm>
            <a:off x="5257800" y="914400"/>
            <a:ext cx="2971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</a:rPr>
              <a:t>Relative Sizes of the Planets</a:t>
            </a:r>
          </a:p>
        </p:txBody>
      </p:sp>
      <p:sp>
        <p:nvSpPr>
          <p:cNvPr id="206855" name="Text Box 7"/>
          <p:cNvSpPr txBox="1">
            <a:spLocks noChangeArrowheads="1"/>
          </p:cNvSpPr>
          <p:nvPr/>
        </p:nvSpPr>
        <p:spPr bwMode="auto">
          <a:xfrm>
            <a:off x="4495800" y="2181225"/>
            <a:ext cx="41148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accent2"/>
                </a:solidFill>
              </a:rPr>
              <a:t>Assume, we reduce all bodies in the solar system so that the Earth has diameter 0.3 mm. </a:t>
            </a:r>
          </a:p>
        </p:txBody>
      </p:sp>
      <p:sp>
        <p:nvSpPr>
          <p:cNvPr id="206856" name="Text Box 8"/>
          <p:cNvSpPr txBox="1">
            <a:spLocks noChangeArrowheads="1"/>
          </p:cNvSpPr>
          <p:nvPr/>
        </p:nvSpPr>
        <p:spPr bwMode="auto">
          <a:xfrm>
            <a:off x="4495800" y="4419600"/>
            <a:ext cx="3505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</a:rPr>
              <a:t>Mercury, Venus, Earth, Mars</a:t>
            </a:r>
            <a:r>
              <a:rPr lang="en-US" sz="2000">
                <a:solidFill>
                  <a:schemeClr val="accent2"/>
                </a:solidFill>
              </a:rPr>
              <a:t>: ~ size of a grain of salt.</a:t>
            </a:r>
          </a:p>
        </p:txBody>
      </p:sp>
      <p:sp>
        <p:nvSpPr>
          <p:cNvPr id="206857" name="Text Box 9"/>
          <p:cNvSpPr txBox="1">
            <a:spLocks noChangeArrowheads="1"/>
          </p:cNvSpPr>
          <p:nvPr/>
        </p:nvSpPr>
        <p:spPr bwMode="auto">
          <a:xfrm>
            <a:off x="4495800" y="3962400"/>
            <a:ext cx="3505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</a:rPr>
              <a:t>Sun</a:t>
            </a:r>
            <a:r>
              <a:rPr lang="en-US" sz="2000">
                <a:solidFill>
                  <a:schemeClr val="accent2"/>
                </a:solidFill>
              </a:rPr>
              <a:t>:  ~ size of a small plum.</a:t>
            </a:r>
          </a:p>
        </p:txBody>
      </p:sp>
      <p:sp>
        <p:nvSpPr>
          <p:cNvPr id="206858" name="Text Box 10"/>
          <p:cNvSpPr txBox="1">
            <a:spLocks noChangeArrowheads="1"/>
          </p:cNvSpPr>
          <p:nvPr/>
        </p:nvSpPr>
        <p:spPr bwMode="auto">
          <a:xfrm>
            <a:off x="4495800" y="5121275"/>
            <a:ext cx="3886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</a:rPr>
              <a:t>Jupiter</a:t>
            </a:r>
            <a:r>
              <a:rPr lang="en-US" sz="2000">
                <a:solidFill>
                  <a:schemeClr val="accent2"/>
                </a:solidFill>
              </a:rPr>
              <a:t>:  ~ size of an apple seed.</a:t>
            </a:r>
          </a:p>
        </p:txBody>
      </p:sp>
      <p:sp>
        <p:nvSpPr>
          <p:cNvPr id="206859" name="Text Box 11"/>
          <p:cNvSpPr txBox="1">
            <a:spLocks noChangeArrowheads="1"/>
          </p:cNvSpPr>
          <p:nvPr/>
        </p:nvSpPr>
        <p:spPr bwMode="auto">
          <a:xfrm>
            <a:off x="4495800" y="5610225"/>
            <a:ext cx="4343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</a:rPr>
              <a:t>Saturn</a:t>
            </a:r>
            <a:r>
              <a:rPr lang="en-US" sz="2000">
                <a:solidFill>
                  <a:schemeClr val="accent2"/>
                </a:solidFill>
              </a:rPr>
              <a:t>:  ~ slightly smaller than Jupiter’s “apple seed”.</a:t>
            </a:r>
          </a:p>
        </p:txBody>
      </p:sp>
      <p:sp>
        <p:nvSpPr>
          <p:cNvPr id="206860" name="Text Box 12"/>
          <p:cNvSpPr txBox="1">
            <a:spLocks noChangeArrowheads="1"/>
          </p:cNvSpPr>
          <p:nvPr/>
        </p:nvSpPr>
        <p:spPr bwMode="auto">
          <a:xfrm>
            <a:off x="4495800" y="6384925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</a:rPr>
              <a:t>Pluto</a:t>
            </a:r>
            <a:r>
              <a:rPr lang="en-US" sz="2000">
                <a:solidFill>
                  <a:schemeClr val="accent2"/>
                </a:solidFill>
              </a:rPr>
              <a:t>:  ~ Speck of pepper.</a:t>
            </a:r>
          </a:p>
        </p:txBody>
      </p:sp>
      <p:pic>
        <p:nvPicPr>
          <p:cNvPr id="2068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766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6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206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206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06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206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206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206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4" grpId="0" autoUpdateAnimBg="0"/>
      <p:bldP spid="206855" grpId="0" autoUpdateAnimBg="0"/>
      <p:bldP spid="206856" grpId="0" autoUpdateAnimBg="0"/>
      <p:bldP spid="206857" grpId="0" autoUpdateAnimBg="0"/>
      <p:bldP spid="206858" grpId="0" autoUpdateAnimBg="0"/>
      <p:bldP spid="206859" grpId="0" autoUpdateAnimBg="0"/>
      <p:bldP spid="206860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76200"/>
            <a:ext cx="7772400" cy="7921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>
                <a:solidFill>
                  <a:srgbClr val="000099"/>
                </a:solidFill>
              </a:rPr>
              <a:t>Two Kinds of Planets</a:t>
            </a:r>
          </a:p>
        </p:txBody>
      </p:sp>
      <p:sp>
        <p:nvSpPr>
          <p:cNvPr id="208899" name="Line 3"/>
          <p:cNvSpPr>
            <a:spLocks noChangeShapeType="1"/>
          </p:cNvSpPr>
          <p:nvPr/>
        </p:nvSpPr>
        <p:spPr bwMode="auto">
          <a:xfrm>
            <a:off x="685800" y="838200"/>
            <a:ext cx="61722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pic>
        <p:nvPicPr>
          <p:cNvPr id="208901" name="Picture 5" descr="jovian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828800"/>
            <a:ext cx="4419600" cy="3101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8902" name="Picture 6" descr="jovian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752600"/>
            <a:ext cx="4419600" cy="4019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8903" name="Text Box 7"/>
          <p:cNvSpPr txBox="1">
            <a:spLocks noChangeArrowheads="1"/>
          </p:cNvSpPr>
          <p:nvPr/>
        </p:nvSpPr>
        <p:spPr bwMode="auto">
          <a:xfrm>
            <a:off x="1447800" y="930275"/>
            <a:ext cx="7010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accent2"/>
                </a:solidFill>
              </a:rPr>
              <a:t>Planets of our solar system can be divided into two very different kinds:</a:t>
            </a:r>
          </a:p>
        </p:txBody>
      </p:sp>
      <p:sp>
        <p:nvSpPr>
          <p:cNvPr id="208904" name="Text Box 8"/>
          <p:cNvSpPr txBox="1">
            <a:spLocks noChangeArrowheads="1"/>
          </p:cNvSpPr>
          <p:nvPr/>
        </p:nvSpPr>
        <p:spPr bwMode="auto">
          <a:xfrm>
            <a:off x="1447800" y="4953000"/>
            <a:ext cx="3048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chemeClr val="accent2"/>
                </a:solidFill>
              </a:rPr>
              <a:t>Terrestrial (</a:t>
            </a:r>
            <a:r>
              <a:rPr lang="en-US" sz="2400" dirty="0" smtClean="0">
                <a:solidFill>
                  <a:schemeClr val="accent2"/>
                </a:solidFill>
              </a:rPr>
              <a:t>earth-like</a:t>
            </a:r>
            <a:r>
              <a:rPr lang="en-US" sz="2400" dirty="0">
                <a:solidFill>
                  <a:schemeClr val="accent2"/>
                </a:solidFill>
              </a:rPr>
              <a:t>) planets: Mercury, Venus, Earth, Mars</a:t>
            </a:r>
          </a:p>
        </p:txBody>
      </p:sp>
      <p:sp>
        <p:nvSpPr>
          <p:cNvPr id="208905" name="Text Box 9"/>
          <p:cNvSpPr txBox="1">
            <a:spLocks noChangeArrowheads="1"/>
          </p:cNvSpPr>
          <p:nvPr/>
        </p:nvSpPr>
        <p:spPr bwMode="auto">
          <a:xfrm>
            <a:off x="4879975" y="5705475"/>
            <a:ext cx="4114800" cy="11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300">
                <a:solidFill>
                  <a:schemeClr val="accent2"/>
                </a:solidFill>
              </a:rPr>
              <a:t>Jovian (Jupiter-like) planets: Jupiter, Saturn, Uranus, Neptune</a:t>
            </a:r>
          </a:p>
        </p:txBody>
      </p:sp>
      <p:pic>
        <p:nvPicPr>
          <p:cNvPr id="2089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197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8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8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8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8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8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903" grpId="0" autoUpdateAnimBg="0"/>
      <p:bldP spid="208904" grpId="0" autoUpdateAnimBg="0"/>
      <p:bldP spid="208905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76200"/>
            <a:ext cx="7772400" cy="7921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>
                <a:solidFill>
                  <a:srgbClr val="000099"/>
                </a:solidFill>
              </a:rPr>
              <a:t>Terrestrial Planets</a:t>
            </a:r>
          </a:p>
        </p:txBody>
      </p:sp>
      <p:sp>
        <p:nvSpPr>
          <p:cNvPr id="209923" name="Line 3"/>
          <p:cNvSpPr>
            <a:spLocks noChangeShapeType="1"/>
          </p:cNvSpPr>
          <p:nvPr/>
        </p:nvSpPr>
        <p:spPr bwMode="auto">
          <a:xfrm>
            <a:off x="685800" y="838200"/>
            <a:ext cx="55626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pic>
        <p:nvPicPr>
          <p:cNvPr id="2099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9925" name="Picture 5" descr="jovian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914400"/>
            <a:ext cx="6248400" cy="3814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9926" name="Picture 6" descr="jovian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0625" y="4597400"/>
            <a:ext cx="2293938" cy="2184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9927" name="Text Box 7"/>
          <p:cNvSpPr txBox="1">
            <a:spLocks noChangeArrowheads="1"/>
          </p:cNvSpPr>
          <p:nvPr/>
        </p:nvSpPr>
        <p:spPr bwMode="auto">
          <a:xfrm>
            <a:off x="1371600" y="1882775"/>
            <a:ext cx="2362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Four inner planets of the solar system</a:t>
            </a:r>
          </a:p>
        </p:txBody>
      </p:sp>
      <p:sp>
        <p:nvSpPr>
          <p:cNvPr id="209928" name="Text Box 8"/>
          <p:cNvSpPr txBox="1">
            <a:spLocks noChangeArrowheads="1"/>
          </p:cNvSpPr>
          <p:nvPr/>
        </p:nvSpPr>
        <p:spPr bwMode="auto">
          <a:xfrm>
            <a:off x="1371600" y="2611438"/>
            <a:ext cx="26670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Relatively small in size and mass (Earth is the largest and most massive)</a:t>
            </a:r>
          </a:p>
        </p:txBody>
      </p:sp>
      <p:sp>
        <p:nvSpPr>
          <p:cNvPr id="209929" name="Text Box 9"/>
          <p:cNvSpPr txBox="1">
            <a:spLocks noChangeArrowheads="1"/>
          </p:cNvSpPr>
          <p:nvPr/>
        </p:nvSpPr>
        <p:spPr bwMode="auto">
          <a:xfrm>
            <a:off x="1371600" y="3868738"/>
            <a:ext cx="2667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Rocky surface</a:t>
            </a:r>
          </a:p>
        </p:txBody>
      </p:sp>
      <p:sp>
        <p:nvSpPr>
          <p:cNvPr id="209930" name="Text Box 10"/>
          <p:cNvSpPr txBox="1">
            <a:spLocks noChangeArrowheads="1"/>
          </p:cNvSpPr>
          <p:nvPr/>
        </p:nvSpPr>
        <p:spPr bwMode="auto">
          <a:xfrm>
            <a:off x="2133600" y="5589588"/>
            <a:ext cx="4114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</a:rPr>
              <a:t>Surface of Venus can not be seen directly from Earth because of its dense cloud cover.</a:t>
            </a:r>
          </a:p>
        </p:txBody>
      </p:sp>
    </p:spTree>
    <p:extLst>
      <p:ext uri="{BB962C8B-B14F-4D97-AF65-F5344CB8AC3E}">
        <p14:creationId xmlns:p14="http://schemas.microsoft.com/office/powerpoint/2010/main" val="25004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9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09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09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09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27" grpId="0" autoUpdateAnimBg="0"/>
      <p:bldP spid="209928" grpId="0" autoUpdateAnimBg="0"/>
      <p:bldP spid="209929" grpId="0" autoUpdateAnimBg="0"/>
      <p:bldP spid="209930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76200"/>
            <a:ext cx="7772400" cy="7921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>
                <a:solidFill>
                  <a:srgbClr val="000099"/>
                </a:solidFill>
              </a:rPr>
              <a:t>The Jovian Planets</a:t>
            </a:r>
          </a:p>
        </p:txBody>
      </p:sp>
      <p:sp>
        <p:nvSpPr>
          <p:cNvPr id="211971" name="Line 3"/>
          <p:cNvSpPr>
            <a:spLocks noChangeShapeType="1"/>
          </p:cNvSpPr>
          <p:nvPr/>
        </p:nvSpPr>
        <p:spPr bwMode="auto">
          <a:xfrm>
            <a:off x="685800" y="838200"/>
            <a:ext cx="57150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pic>
        <p:nvPicPr>
          <p:cNvPr id="211973" name="Picture 5" descr="jovian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990600"/>
            <a:ext cx="6248400" cy="56848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1974" name="Picture 6" descr="jovian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9588" y="3551238"/>
            <a:ext cx="2055812" cy="2133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1975" name="Text Box 7"/>
          <p:cNvSpPr txBox="1">
            <a:spLocks noChangeArrowheads="1"/>
          </p:cNvSpPr>
          <p:nvPr/>
        </p:nvSpPr>
        <p:spPr bwMode="auto">
          <a:xfrm>
            <a:off x="6934200" y="2117725"/>
            <a:ext cx="2209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</a:rPr>
              <a:t>Much lower average density</a:t>
            </a:r>
          </a:p>
        </p:txBody>
      </p:sp>
      <p:sp>
        <p:nvSpPr>
          <p:cNvPr id="211976" name="Text Box 8"/>
          <p:cNvSpPr txBox="1">
            <a:spLocks noChangeArrowheads="1"/>
          </p:cNvSpPr>
          <p:nvPr/>
        </p:nvSpPr>
        <p:spPr bwMode="auto">
          <a:xfrm>
            <a:off x="6934200" y="2819400"/>
            <a:ext cx="2209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</a:rPr>
              <a:t>All have rings (not only Saturn!)</a:t>
            </a:r>
          </a:p>
        </p:txBody>
      </p:sp>
      <p:sp>
        <p:nvSpPr>
          <p:cNvPr id="211977" name="Text Box 9"/>
          <p:cNvSpPr txBox="1">
            <a:spLocks noChangeArrowheads="1"/>
          </p:cNvSpPr>
          <p:nvPr/>
        </p:nvSpPr>
        <p:spPr bwMode="auto">
          <a:xfrm>
            <a:off x="6934200" y="5867400"/>
            <a:ext cx="2133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</a:rPr>
              <a:t>Mostly gas; no solid surface</a:t>
            </a:r>
          </a:p>
        </p:txBody>
      </p:sp>
      <p:pic>
        <p:nvPicPr>
          <p:cNvPr id="2119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835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11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11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11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5" grpId="0" autoUpdateAnimBg="0"/>
      <p:bldP spid="211976" grpId="0" autoUpdateAnimBg="0"/>
      <p:bldP spid="211977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76200"/>
            <a:ext cx="7772400" cy="7921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>
                <a:solidFill>
                  <a:srgbClr val="000099"/>
                </a:solidFill>
              </a:rPr>
              <a:t>Craters on Planets’ Surfaces</a:t>
            </a:r>
          </a:p>
        </p:txBody>
      </p:sp>
      <p:sp>
        <p:nvSpPr>
          <p:cNvPr id="210947" name="Line 3"/>
          <p:cNvSpPr>
            <a:spLocks noChangeShapeType="1"/>
          </p:cNvSpPr>
          <p:nvPr/>
        </p:nvSpPr>
        <p:spPr bwMode="auto">
          <a:xfrm>
            <a:off x="685800" y="838200"/>
            <a:ext cx="80010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pic>
        <p:nvPicPr>
          <p:cNvPr id="210949" name="Picture 5" descr="jovian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016000"/>
            <a:ext cx="6019800" cy="5689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0950" name="Text Box 6"/>
          <p:cNvSpPr txBox="1">
            <a:spLocks noChangeArrowheads="1"/>
          </p:cNvSpPr>
          <p:nvPr/>
        </p:nvSpPr>
        <p:spPr bwMode="auto">
          <a:xfrm>
            <a:off x="6248400" y="1146175"/>
            <a:ext cx="27432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accent2"/>
                </a:solidFill>
              </a:rPr>
              <a:t>Craters (like on our Moon’s surface) are common throughout the Solar System.</a:t>
            </a:r>
          </a:p>
        </p:txBody>
      </p:sp>
      <p:sp>
        <p:nvSpPr>
          <p:cNvPr id="210951" name="Text Box 7"/>
          <p:cNvSpPr txBox="1">
            <a:spLocks noChangeArrowheads="1"/>
          </p:cNvSpPr>
          <p:nvPr/>
        </p:nvSpPr>
        <p:spPr bwMode="auto">
          <a:xfrm>
            <a:off x="6248400" y="4102100"/>
            <a:ext cx="24384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accent2"/>
                </a:solidFill>
              </a:rPr>
              <a:t>Not seen on Jovian planets because they don’t have a solid surface.</a:t>
            </a:r>
          </a:p>
        </p:txBody>
      </p:sp>
      <p:pic>
        <p:nvPicPr>
          <p:cNvPr id="2109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59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10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0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0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210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50" grpId="0" autoUpdateAnimBg="0"/>
      <p:bldP spid="210951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8" y="260350"/>
            <a:ext cx="7772400" cy="1470025"/>
          </a:xfrm>
        </p:spPr>
        <p:txBody>
          <a:bodyPr/>
          <a:lstStyle/>
          <a:p>
            <a:pPr algn="r"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พื้นผิวดาวพุธ</a:t>
            </a:r>
          </a:p>
        </p:txBody>
      </p:sp>
      <p:sp>
        <p:nvSpPr>
          <p:cNvPr id="316419" name="Text Box 4"/>
          <p:cNvSpPr txBox="1">
            <a:spLocks noChangeArrowheads="1"/>
          </p:cNvSpPr>
          <p:nvPr/>
        </p:nvSpPr>
        <p:spPr bwMode="auto">
          <a:xfrm>
            <a:off x="4356100" y="1916113"/>
            <a:ext cx="4392613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th-TH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แอ่งที่ราบแคลอริส (</a:t>
            </a:r>
            <a:r>
              <a:rPr lang="en-US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Caloris Basin</a:t>
            </a:r>
            <a:r>
              <a:rPr lang="th-TH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) มีเส้นผ่านศูนย์กลางที่กว้างถึง </a:t>
            </a:r>
            <a:r>
              <a:rPr lang="en-US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1,300</a:t>
            </a:r>
            <a:r>
              <a:rPr lang="th-TH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 กิโลเมตร   จากภาพถ่ายที่ได้จากยานมารีเนอร์ </a:t>
            </a:r>
            <a:r>
              <a:rPr lang="en-US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10</a:t>
            </a:r>
            <a:r>
              <a:rPr lang="th-TH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 จุดศูนย์กลางของหลุมอยู่ในเงามืดและสังเกตเห็นเพียงแนวขอบหลุมที่ประกอบไปด้วยเทือกเขาที่ต่อเนื่องกัน  เทือกเขาเหล่านี้มีความสูงถึง </a:t>
            </a:r>
            <a:r>
              <a:rPr lang="en-US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2</a:t>
            </a:r>
            <a:r>
              <a:rPr lang="th-TH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 กิโลเมตร</a:t>
            </a:r>
          </a:p>
        </p:txBody>
      </p:sp>
      <p:pic>
        <p:nvPicPr>
          <p:cNvPr id="316420" name="Picture 5" descr="mercury-basin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08050"/>
            <a:ext cx="3594100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2535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19250" y="188913"/>
            <a:ext cx="6729413" cy="1470025"/>
          </a:xfrm>
        </p:spPr>
        <p:txBody>
          <a:bodyPr/>
          <a:lstStyle/>
          <a:p>
            <a:pPr algn="r"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ดาวศุกร์ (</a:t>
            </a:r>
            <a:r>
              <a:rPr lang="en-US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Venus)</a:t>
            </a:r>
            <a:endParaRPr lang="th-TH" sz="4800" b="1" smtClean="0">
              <a:solidFill>
                <a:srgbClr val="FFFF66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317443" name="Picture 3" descr="venus-h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0713"/>
            <a:ext cx="3514725" cy="559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44" name="Text Box 4"/>
          <p:cNvSpPr txBox="1">
            <a:spLocks noChangeArrowheads="1"/>
          </p:cNvSpPr>
          <p:nvPr/>
        </p:nvSpPr>
        <p:spPr bwMode="auto">
          <a:xfrm>
            <a:off x="4140200" y="1484313"/>
            <a:ext cx="4462463" cy="469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 ดาวศุกร์ปรากฏเป็นเสี้ยวเช่นเดียวกับดวงจันทร์  โดยเราสามารถสังเกตได้ด้วยกล้องโทรทรรศน์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 ดาวศุกร์นั้นมีขนาดใหญ่กว่าและอยู่ใกล้โลกมากกว่าดาวพุธ เราจึงสังเกตเห็นดาวศุกร์สว่างจ้ากว่าดาวพุธมาก  มีความสว่างเป็นรองจากดวงจันทร์ในยามค่ำคืน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 เมื่อปรากฏให้เห็นในเวลาใกล้ค่ำเรียกว่า </a:t>
            </a:r>
            <a:r>
              <a:rPr lang="th-TH" sz="2400">
                <a:solidFill>
                  <a:srgbClr val="BBE0E3"/>
                </a:solidFill>
                <a:latin typeface="Browallia New" pitchFamily="34" charset="-34"/>
                <a:cs typeface="Browallia New" pitchFamily="34" charset="-34"/>
              </a:rPr>
              <a:t>ดาวประจำเมือง</a:t>
            </a: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  และเรียกว่า </a:t>
            </a:r>
            <a:r>
              <a:rPr lang="th-TH" sz="2400">
                <a:solidFill>
                  <a:srgbClr val="BBE0E3"/>
                </a:solidFill>
                <a:latin typeface="Browallia New" pitchFamily="34" charset="-34"/>
                <a:cs typeface="Browallia New" pitchFamily="34" charset="-34"/>
              </a:rPr>
              <a:t>ดาวประกายพรึก</a:t>
            </a: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 เมื่อปรากฏให้เห็นในเวลารุ่งเช้า </a:t>
            </a:r>
          </a:p>
        </p:txBody>
      </p:sp>
    </p:spTree>
    <p:extLst>
      <p:ext uri="{BB962C8B-B14F-4D97-AF65-F5344CB8AC3E}">
        <p14:creationId xmlns:p14="http://schemas.microsoft.com/office/powerpoint/2010/main" val="30114857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260350"/>
            <a:ext cx="7412037" cy="1470025"/>
          </a:xfrm>
        </p:spPr>
        <p:txBody>
          <a:bodyPr/>
          <a:lstStyle/>
          <a:p>
            <a:pPr algn="l"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โครงสร้างดาวศุกร์</a:t>
            </a:r>
          </a:p>
        </p:txBody>
      </p:sp>
      <p:pic>
        <p:nvPicPr>
          <p:cNvPr id="318467" name="Picture 3" descr="venus-interior-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700213"/>
            <a:ext cx="4895850" cy="379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8468" name="Text Box 4"/>
          <p:cNvSpPr txBox="1">
            <a:spLocks noChangeArrowheads="1"/>
          </p:cNvSpPr>
          <p:nvPr/>
        </p:nvSpPr>
        <p:spPr bwMode="auto">
          <a:xfrm>
            <a:off x="5724525" y="1484313"/>
            <a:ext cx="2881313" cy="425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 แกนกลางประกอบไปด้วยเหล็ก มีรัศมี </a:t>
            </a:r>
            <a:r>
              <a:rPr lang="en-US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3,000</a:t>
            </a:r>
            <a:r>
              <a: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 กิโลเมตร</a:t>
            </a:r>
          </a:p>
          <a:p>
            <a:pPr eaLnBrk="1" fontAlgn="base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  ชั้นแมนเทิล มีความหนา </a:t>
            </a:r>
            <a:r>
              <a:rPr lang="en-US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3,000</a:t>
            </a:r>
            <a:r>
              <a: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 กิโลเมตร</a:t>
            </a:r>
          </a:p>
          <a:p>
            <a:pPr eaLnBrk="1" fontAlgn="base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 เปลือกแข็งที่ประกอบด้วยหินซิลิเกต มีความหนา </a:t>
            </a:r>
            <a:r>
              <a:rPr lang="en-US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50</a:t>
            </a:r>
            <a:r>
              <a: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 กิโลเมตร </a:t>
            </a:r>
          </a:p>
        </p:txBody>
      </p:sp>
    </p:spTree>
    <p:extLst>
      <p:ext uri="{BB962C8B-B14F-4D97-AF65-F5344CB8AC3E}">
        <p14:creationId xmlns:p14="http://schemas.microsoft.com/office/powerpoint/2010/main" val="538419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260350"/>
            <a:ext cx="7772400" cy="1470025"/>
          </a:xfrm>
        </p:spPr>
        <p:txBody>
          <a:bodyPr/>
          <a:lstStyle/>
          <a:p>
            <a:pPr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พื้นผิวดาวศุกร์</a:t>
            </a:r>
          </a:p>
        </p:txBody>
      </p:sp>
      <p:sp>
        <p:nvSpPr>
          <p:cNvPr id="319491" name="Text Box 4"/>
          <p:cNvSpPr txBox="1">
            <a:spLocks noChangeArrowheads="1"/>
          </p:cNvSpPr>
          <p:nvPr/>
        </p:nvSpPr>
        <p:spPr bwMode="auto">
          <a:xfrm>
            <a:off x="827088" y="6165850"/>
            <a:ext cx="78247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ภาพถ่ายดาวศุกร์เต็มดวง เป็นภาพถ่ายด้วยเทคนิคเรดาร์จากยานแมคเจลแลน (</a:t>
            </a:r>
            <a:r>
              <a:rPr lang="en-US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NASA</a:t>
            </a:r>
            <a:r>
              <a: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/</a:t>
            </a:r>
            <a:r>
              <a:rPr lang="en-US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JPL</a:t>
            </a:r>
            <a:r>
              <a: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)</a:t>
            </a:r>
          </a:p>
        </p:txBody>
      </p:sp>
      <p:grpSp>
        <p:nvGrpSpPr>
          <p:cNvPr id="319492" name="Group 9"/>
          <p:cNvGrpSpPr>
            <a:grpSpLocks/>
          </p:cNvGrpSpPr>
          <p:nvPr/>
        </p:nvGrpSpPr>
        <p:grpSpPr bwMode="auto">
          <a:xfrm>
            <a:off x="2555875" y="1916113"/>
            <a:ext cx="6218238" cy="3994150"/>
            <a:chOff x="1610" y="1207"/>
            <a:chExt cx="3917" cy="2516"/>
          </a:xfrm>
        </p:grpSpPr>
        <p:pic>
          <p:nvPicPr>
            <p:cNvPr id="319493" name="Picture 8" descr="venus_full-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0" y="1207"/>
              <a:ext cx="2516" cy="2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9494" name="Line 5"/>
            <p:cNvSpPr>
              <a:spLocks noChangeShapeType="1"/>
            </p:cNvSpPr>
            <p:nvPr/>
          </p:nvSpPr>
          <p:spPr bwMode="auto">
            <a:xfrm>
              <a:off x="3061" y="2704"/>
              <a:ext cx="1588" cy="22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319495" name="Text Box 6"/>
            <p:cNvSpPr txBox="1">
              <a:spLocks noChangeArrowheads="1"/>
            </p:cNvSpPr>
            <p:nvPr/>
          </p:nvSpPr>
          <p:spPr bwMode="auto">
            <a:xfrm>
              <a:off x="4740" y="2750"/>
              <a:ext cx="787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th-TH" sz="2000">
                  <a:solidFill>
                    <a:srgbClr val="FFFF66"/>
                  </a:solidFill>
                  <a:latin typeface="Browallia New" pitchFamily="34" charset="-34"/>
                  <a:cs typeface="Browallia New" pitchFamily="34" charset="-34"/>
                </a:rPr>
                <a:t>ที่สูงอะโฟรไดท์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th-TH" sz="2000">
                  <a:solidFill>
                    <a:srgbClr val="FFFF66"/>
                  </a:solidFill>
                  <a:latin typeface="Browallia New" pitchFamily="34" charset="-34"/>
                  <a:cs typeface="Browallia New" pitchFamily="34" charset="-34"/>
                </a:rPr>
                <a:t>(</a:t>
              </a:r>
              <a:r>
                <a:rPr lang="en-US" sz="2000">
                  <a:solidFill>
                    <a:srgbClr val="FFFF66"/>
                  </a:solidFill>
                  <a:latin typeface="Browallia New" pitchFamily="34" charset="-34"/>
                  <a:cs typeface="Browallia New" pitchFamily="34" charset="-34"/>
                </a:rPr>
                <a:t>Aphrodite)</a:t>
              </a:r>
              <a:r>
                <a:rPr lang="th-TH" sz="2000">
                  <a:solidFill>
                    <a:srgbClr val="FFFF66"/>
                  </a:solidFill>
                  <a:latin typeface="Browallia New" pitchFamily="34" charset="-34"/>
                  <a:cs typeface="Browallia New" pitchFamily="34" charset="-34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033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260350"/>
            <a:ext cx="7416800" cy="1470025"/>
          </a:xfrm>
        </p:spPr>
        <p:txBody>
          <a:bodyPr/>
          <a:lstStyle/>
          <a:p>
            <a:pPr algn="r"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แผนที่ดาวศุกร์</a:t>
            </a:r>
          </a:p>
        </p:txBody>
      </p:sp>
      <p:grpSp>
        <p:nvGrpSpPr>
          <p:cNvPr id="320515" name="Group 10"/>
          <p:cNvGrpSpPr>
            <a:grpSpLocks/>
          </p:cNvGrpSpPr>
          <p:nvPr/>
        </p:nvGrpSpPr>
        <p:grpSpPr bwMode="auto">
          <a:xfrm>
            <a:off x="611188" y="1052513"/>
            <a:ext cx="7848600" cy="5354637"/>
            <a:chOff x="385" y="663"/>
            <a:chExt cx="4944" cy="3373"/>
          </a:xfrm>
        </p:grpSpPr>
        <p:pic>
          <p:nvPicPr>
            <p:cNvPr id="320516" name="Picture 9" descr="venu-topo-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1049"/>
              <a:ext cx="4944" cy="2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0517" name="Line 4"/>
            <p:cNvSpPr>
              <a:spLocks noChangeShapeType="1"/>
            </p:cNvSpPr>
            <p:nvPr/>
          </p:nvSpPr>
          <p:spPr bwMode="auto">
            <a:xfrm flipH="1" flipV="1">
              <a:off x="930" y="935"/>
              <a:ext cx="1905" cy="409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320518" name="Text Box 5"/>
            <p:cNvSpPr txBox="1">
              <a:spLocks noChangeArrowheads="1"/>
            </p:cNvSpPr>
            <p:nvPr/>
          </p:nvSpPr>
          <p:spPr bwMode="auto">
            <a:xfrm>
              <a:off x="385" y="663"/>
              <a:ext cx="205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th-TH" sz="2400">
                  <a:solidFill>
                    <a:srgbClr val="FFFFCC"/>
                  </a:solidFill>
                  <a:latin typeface="Browallia New" pitchFamily="34" charset="-34"/>
                  <a:cs typeface="Browallia New" pitchFamily="34" charset="-34"/>
                </a:rPr>
                <a:t>ภูเขาแมกซ์เวลล์ </a:t>
              </a:r>
              <a:r>
                <a:rPr lang="en-US" sz="2400">
                  <a:solidFill>
                    <a:srgbClr val="FFFFCC"/>
                  </a:solidFill>
                  <a:latin typeface="Browallia New" pitchFamily="34" charset="-34"/>
                  <a:cs typeface="Browallia New" pitchFamily="34" charset="-34"/>
                </a:rPr>
                <a:t>(Maxwell Montes)</a:t>
              </a:r>
              <a:r>
                <a:rPr lang="th-TH" sz="2400">
                  <a:solidFill>
                    <a:srgbClr val="FFFFCC"/>
                  </a:solidFill>
                  <a:latin typeface="Browallia New" pitchFamily="34" charset="-34"/>
                  <a:cs typeface="Browallia New" pitchFamily="34" charset="-34"/>
                </a:rPr>
                <a:t> </a:t>
              </a:r>
            </a:p>
          </p:txBody>
        </p:sp>
        <p:sp>
          <p:nvSpPr>
            <p:cNvPr id="320519" name="Text Box 6"/>
            <p:cNvSpPr txBox="1">
              <a:spLocks noChangeArrowheads="1"/>
            </p:cNvSpPr>
            <p:nvPr/>
          </p:nvSpPr>
          <p:spPr bwMode="auto">
            <a:xfrm>
              <a:off x="2154" y="3748"/>
              <a:ext cx="17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th-TH" sz="2400">
                  <a:solidFill>
                    <a:srgbClr val="FFFFCC"/>
                  </a:solidFill>
                  <a:latin typeface="Browallia New" pitchFamily="34" charset="-34"/>
                  <a:cs typeface="Browallia New" pitchFamily="34" charset="-34"/>
                </a:rPr>
                <a:t>ที่สูงอะโฟรไดท์ (</a:t>
              </a:r>
              <a:r>
                <a:rPr lang="en-US" sz="2400">
                  <a:solidFill>
                    <a:srgbClr val="FFFFCC"/>
                  </a:solidFill>
                  <a:latin typeface="Browallia New" pitchFamily="34" charset="-34"/>
                  <a:cs typeface="Browallia New" pitchFamily="34" charset="-34"/>
                </a:rPr>
                <a:t>Aphrodite)</a:t>
              </a:r>
              <a:r>
                <a:rPr lang="th-TH" sz="2400">
                  <a:solidFill>
                    <a:srgbClr val="FFFFCC"/>
                  </a:solidFill>
                  <a:latin typeface="Browallia New" pitchFamily="34" charset="-34"/>
                  <a:cs typeface="Browallia New" pitchFamily="34" charset="-34"/>
                </a:rPr>
                <a:t> </a:t>
              </a:r>
            </a:p>
          </p:txBody>
        </p:sp>
        <p:sp>
          <p:nvSpPr>
            <p:cNvPr id="320520" name="Line 7"/>
            <p:cNvSpPr>
              <a:spLocks noChangeShapeType="1"/>
            </p:cNvSpPr>
            <p:nvPr/>
          </p:nvSpPr>
          <p:spPr bwMode="auto">
            <a:xfrm flipH="1">
              <a:off x="2971" y="2523"/>
              <a:ext cx="1451" cy="1179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h-TH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77733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329" y="0"/>
            <a:ext cx="9278938" cy="526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5157192"/>
            <a:ext cx="939653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คาบที่ </a:t>
            </a:r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  <a:p>
            <a:pPr algn="ctr"/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Solar system</a:t>
            </a:r>
            <a:endParaRPr lang="th-TH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364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404813"/>
            <a:ext cx="7772400" cy="1470025"/>
          </a:xfrm>
        </p:spPr>
        <p:txBody>
          <a:bodyPr/>
          <a:lstStyle/>
          <a:p>
            <a:pPr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แผนที่โลก</a:t>
            </a:r>
          </a:p>
        </p:txBody>
      </p:sp>
      <p:pic>
        <p:nvPicPr>
          <p:cNvPr id="321539" name="Picture 3" descr="earth-top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844675"/>
            <a:ext cx="8099425" cy="403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7747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404813"/>
            <a:ext cx="7772400" cy="1470025"/>
          </a:xfrm>
        </p:spPr>
        <p:txBody>
          <a:bodyPr/>
          <a:lstStyle/>
          <a:p>
            <a:pPr algn="l"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ภูเขาไฟบนดาวศุกร์</a:t>
            </a:r>
          </a:p>
        </p:txBody>
      </p:sp>
      <p:sp>
        <p:nvSpPr>
          <p:cNvPr id="322563" name="Text Box 5"/>
          <p:cNvSpPr txBox="1">
            <a:spLocks noChangeArrowheads="1"/>
          </p:cNvSpPr>
          <p:nvPr/>
        </p:nvSpPr>
        <p:spPr bwMode="auto">
          <a:xfrm>
            <a:off x="4932363" y="836613"/>
            <a:ext cx="3944937" cy="531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 ภูเขาไฟบนดาวศุกร์แตกต่างจากภูเขาไฟบนโลก บนโลกมีน้ำอยู่มากมาย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 บนโลกก๊าซที่พุ่งออกมาจากภูเขาไฟเช่น ก๊าซคาร์บอนไดออกไซด์และก๊าซซัลเฟอร์ไดออกไซด์ จะละลายกลับลงไปในน้ำในมหาสมุทร และตกตะกอนอยู่ใต้มหาสมุทร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 แต่การที่บนดาวศุกร์ไม่มีน้ำ ทำให้ก๊าซต่างๆที่พุ่งออกมาจากปล่องภูเขาไฟ โดยเฉพาะก๊าซคาร์บอนไดออกไซด์ กลายเป็นส่วนหนึ่งของชั้นบรรยากาศทำให้เกิด</a:t>
            </a:r>
            <a:r>
              <a:rPr lang="th-TH" sz="2400">
                <a:solidFill>
                  <a:srgbClr val="FFFFFF"/>
                </a:solidFill>
                <a:latin typeface="Browallia New" pitchFamily="34" charset="-34"/>
                <a:cs typeface="Browallia New" pitchFamily="34" charset="-34"/>
              </a:rPr>
              <a:t>ปรากฏการณ์เรือนกระจก</a:t>
            </a:r>
            <a:r>
              <a: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 </a:t>
            </a:r>
          </a:p>
        </p:txBody>
      </p:sp>
      <p:pic>
        <p:nvPicPr>
          <p:cNvPr id="322564" name="Picture 6" descr="venus_lava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205038"/>
            <a:ext cx="4032250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64643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88913"/>
            <a:ext cx="7772400" cy="1470025"/>
          </a:xfrm>
        </p:spPr>
        <p:txBody>
          <a:bodyPr/>
          <a:lstStyle/>
          <a:p>
            <a:pPr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โลก </a:t>
            </a:r>
            <a:r>
              <a:rPr lang="en-US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(Earth)</a:t>
            </a:r>
            <a:endParaRPr lang="th-TH" sz="4800" b="1" smtClean="0">
              <a:solidFill>
                <a:srgbClr val="FFFF66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323587" name="Rectangle 4"/>
          <p:cNvSpPr>
            <a:spLocks noChangeArrowheads="1"/>
          </p:cNvSpPr>
          <p:nvPr/>
        </p:nvSpPr>
        <p:spPr bwMode="auto">
          <a:xfrm>
            <a:off x="468313" y="5589588"/>
            <a:ext cx="81359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โลกอยู่ห่างจากดวงอาทิตย์ในระยะที่พอเหมาะ ทำให้มีอุณหภูมิ สภาวะอากาศและปัจจัยอื่นๆ ที่เอื้ออำนวยต่อสิ่งมีชีวิต </a:t>
            </a:r>
          </a:p>
        </p:txBody>
      </p:sp>
      <p:pic>
        <p:nvPicPr>
          <p:cNvPr id="323588" name="Picture 5" descr="earth-full1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557338"/>
            <a:ext cx="3625850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67166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476250"/>
            <a:ext cx="7772400" cy="1470025"/>
          </a:xfrm>
        </p:spPr>
        <p:txBody>
          <a:bodyPr/>
          <a:lstStyle/>
          <a:p>
            <a:pPr algn="l"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โครงสร้างโลก</a:t>
            </a:r>
          </a:p>
        </p:txBody>
      </p:sp>
      <p:grpSp>
        <p:nvGrpSpPr>
          <p:cNvPr id="324611" name="Group 5"/>
          <p:cNvGrpSpPr>
            <a:grpSpLocks/>
          </p:cNvGrpSpPr>
          <p:nvPr/>
        </p:nvGrpSpPr>
        <p:grpSpPr bwMode="auto">
          <a:xfrm>
            <a:off x="395288" y="1844675"/>
            <a:ext cx="4321175" cy="3455988"/>
            <a:chOff x="249" y="1162"/>
            <a:chExt cx="3221" cy="2410"/>
          </a:xfrm>
        </p:grpSpPr>
        <p:pic>
          <p:nvPicPr>
            <p:cNvPr id="324613" name="Picture 3" descr="earth-interio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1162"/>
              <a:ext cx="3221" cy="2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4614" name="Rectangle 4"/>
            <p:cNvSpPr>
              <a:spLocks noChangeArrowheads="1"/>
            </p:cNvSpPr>
            <p:nvPr/>
          </p:nvSpPr>
          <p:spPr bwMode="auto">
            <a:xfrm>
              <a:off x="295" y="3233"/>
              <a:ext cx="1514" cy="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th-TH" sz="2400">
                  <a:solidFill>
                    <a:srgbClr val="808080"/>
                  </a:solidFill>
                  <a:latin typeface="Browallia New" pitchFamily="34" charset="-34"/>
                  <a:cs typeface="Browallia New" pitchFamily="34" charset="-34"/>
                </a:rPr>
                <a:t>© Calvin J. Hamilton</a:t>
              </a:r>
            </a:p>
          </p:txBody>
        </p:sp>
      </p:grpSp>
      <p:sp>
        <p:nvSpPr>
          <p:cNvPr id="324612" name="Rectangle 6"/>
          <p:cNvSpPr>
            <a:spLocks noChangeArrowheads="1"/>
          </p:cNvSpPr>
          <p:nvPr/>
        </p:nvSpPr>
        <p:spPr bwMode="auto">
          <a:xfrm>
            <a:off x="4932363" y="795338"/>
            <a:ext cx="3887787" cy="512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685800" algn="l"/>
              </a:tabLst>
            </a:pPr>
            <a:r>
              <a:rPr lang="th-TH" sz="20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2000">
                <a:solidFill>
                  <a:srgbClr val="FFFFFF"/>
                </a:solidFill>
                <a:latin typeface="Browallia New" pitchFamily="34" charset="-34"/>
                <a:cs typeface="Browallia New" pitchFamily="34" charset="-34"/>
              </a:rPr>
              <a:t>แกนกลางชั้นใน</a:t>
            </a:r>
            <a:r>
              <a:rPr lang="th-TH" sz="20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 มีลักษณะเป็นของแข็งที่ประกอบด้วยเหล็กเป็นส่วนใหญ่  มีอุณหภูมิสูงประมาณ 7,500 เคลวิน มีรัศมีประมาณ 1,200 กิโลเมตร 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685800" algn="l"/>
              </a:tabLst>
            </a:pPr>
            <a:r>
              <a:rPr lang="th-TH" sz="20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2000">
                <a:solidFill>
                  <a:srgbClr val="FFFFFF"/>
                </a:solidFill>
                <a:latin typeface="Browallia New" pitchFamily="34" charset="-34"/>
                <a:cs typeface="Browallia New" pitchFamily="34" charset="-34"/>
              </a:rPr>
              <a:t>แกนกลางชั้นนอก</a:t>
            </a:r>
            <a:r>
              <a:rPr lang="th-TH" sz="20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 มีลักษณะเป็นของเหลวที่ประกอบด้วยเหล็กและซัลเฟอร์เป็นส่วนใหญ่ มีความหนาประมาณ 2,200 กิโลเมตร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685800" algn="l"/>
              </a:tabLst>
            </a:pPr>
            <a:r>
              <a:rPr lang="th-TH" sz="20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2000">
                <a:solidFill>
                  <a:srgbClr val="FFFFFF"/>
                </a:solidFill>
                <a:latin typeface="Browallia New" pitchFamily="34" charset="-34"/>
                <a:cs typeface="Browallia New" pitchFamily="34" charset="-34"/>
              </a:rPr>
              <a:t>แมนเทิล</a:t>
            </a:r>
            <a:r>
              <a:rPr lang="th-TH" sz="20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 มีลักษณะเป็นของเหลวหนืดคล้ายกับพลาสติกเหลว มีความหนาประมาณ 3,000 กิโลเมตร 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685800" algn="l"/>
              </a:tabLst>
            </a:pPr>
            <a:r>
              <a:rPr lang="th-TH" sz="20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2000">
                <a:solidFill>
                  <a:srgbClr val="FFFFFF"/>
                </a:solidFill>
                <a:latin typeface="Browallia New" pitchFamily="34" charset="-34"/>
                <a:cs typeface="Browallia New" pitchFamily="34" charset="-34"/>
              </a:rPr>
              <a:t>เปลือกโลก</a:t>
            </a:r>
            <a:r>
              <a:rPr lang="th-TH" sz="20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  มีลักษณะเป็นของแข็ง ความหนาประมาณ 7 ถึง 40 กิโลเมตร</a:t>
            </a:r>
          </a:p>
        </p:txBody>
      </p:sp>
    </p:spTree>
    <p:extLst>
      <p:ext uri="{BB962C8B-B14F-4D97-AF65-F5344CB8AC3E}">
        <p14:creationId xmlns:p14="http://schemas.microsoft.com/office/powerpoint/2010/main" val="25618844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476250"/>
            <a:ext cx="7772400" cy="1470025"/>
          </a:xfrm>
        </p:spPr>
        <p:txBody>
          <a:bodyPr/>
          <a:lstStyle/>
          <a:p>
            <a:pPr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ชั้นบรรยากาศโลก</a:t>
            </a:r>
          </a:p>
        </p:txBody>
      </p:sp>
      <p:pic>
        <p:nvPicPr>
          <p:cNvPr id="325635" name="Picture 3" descr="figure%2008-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844675"/>
            <a:ext cx="5832475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9058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476250"/>
            <a:ext cx="7772400" cy="1470025"/>
          </a:xfrm>
        </p:spPr>
        <p:txBody>
          <a:bodyPr/>
          <a:lstStyle/>
          <a:p>
            <a:pPr eaLnBrk="1" hangingPunct="1"/>
            <a:r>
              <a:rPr lang="th-TH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การเคลื่อนที่ของเปลือกโลก </a:t>
            </a:r>
            <a:r>
              <a:rPr lang="en-US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– </a:t>
            </a:r>
            <a:r>
              <a:rPr lang="th-TH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เพลตเทคโทนิค</a:t>
            </a:r>
          </a:p>
        </p:txBody>
      </p:sp>
      <p:pic>
        <p:nvPicPr>
          <p:cNvPr id="326659" name="Picture 4" descr="earth-plates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989138"/>
            <a:ext cx="7488237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78581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476250"/>
            <a:ext cx="7772400" cy="1470025"/>
          </a:xfrm>
        </p:spPr>
        <p:txBody>
          <a:bodyPr/>
          <a:lstStyle/>
          <a:p>
            <a:pPr algn="r"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เปลือกโลก</a:t>
            </a:r>
          </a:p>
        </p:txBody>
      </p:sp>
      <p:sp>
        <p:nvSpPr>
          <p:cNvPr id="327683" name="Rectangle 3"/>
          <p:cNvSpPr>
            <a:spLocks noChangeArrowheads="1"/>
          </p:cNvSpPr>
          <p:nvPr/>
        </p:nvSpPr>
        <p:spPr bwMode="auto">
          <a:xfrm>
            <a:off x="323850" y="1484313"/>
            <a:ext cx="8497888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indent="4572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r>
              <a:rPr lang="th-TH" sz="2400">
                <a:solidFill>
                  <a:srgbClr val="FFFFFF"/>
                </a:solidFill>
                <a:latin typeface="Browallia New" pitchFamily="34" charset="-34"/>
                <a:cs typeface="Browallia New" pitchFamily="34" charset="-34"/>
              </a:rPr>
              <a:t>เปลือกโลกแบ่งเป็น 8 แผ่นทวีปหลัก ดังนี้: </a:t>
            </a:r>
          </a:p>
          <a:p>
            <a:pPr indent="4572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tabLst>
                <a:tab pos="914400" algn="l"/>
              </a:tabLst>
            </a:pPr>
            <a:r>
              <a:rPr lang="th-TH" sz="2400">
                <a:solidFill>
                  <a:srgbClr val="FFFFFF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แผ่นอเมริกาเหนือ</a:t>
            </a:r>
            <a:r>
              <a:rPr lang="th-TH" sz="2400">
                <a:solidFill>
                  <a:srgbClr val="FFFFFF"/>
                </a:solidFill>
                <a:latin typeface="Browallia New" pitchFamily="34" charset="-34"/>
                <a:cs typeface="Browallia New" pitchFamily="34" charset="-34"/>
              </a:rPr>
              <a:t> ได้แก่ ทวีปอเมริกาเหนือ มหาสมุทรแอตแลนติกเหนือซีกตะวันตก และกรีนแลนด์  </a:t>
            </a:r>
          </a:p>
          <a:p>
            <a:pPr indent="4572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tabLst>
                <a:tab pos="914400" algn="l"/>
              </a:tabLst>
            </a:pPr>
            <a:r>
              <a:rPr lang="th-TH" sz="2400">
                <a:solidFill>
                  <a:srgbClr val="FFFFFF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แผ่นอเมริกาใต้</a:t>
            </a:r>
            <a:r>
              <a:rPr lang="th-TH" sz="2400">
                <a:solidFill>
                  <a:srgbClr val="FFFFFF"/>
                </a:solidFill>
                <a:latin typeface="Browallia New" pitchFamily="34" charset="-34"/>
                <a:cs typeface="Browallia New" pitchFamily="34" charset="-34"/>
              </a:rPr>
              <a:t> ได้แก่ ทวีปอเมริกาใต้ และมหาสมุทรแอตแลนติกใต้ซีกตะวันตก </a:t>
            </a:r>
          </a:p>
          <a:p>
            <a:pPr indent="4572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tabLst>
                <a:tab pos="914400" algn="l"/>
              </a:tabLst>
            </a:pPr>
            <a:r>
              <a:rPr lang="th-TH" sz="2400">
                <a:solidFill>
                  <a:srgbClr val="FFFFFF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แผ่นแอนตาร์คติก</a:t>
            </a:r>
            <a:r>
              <a:rPr lang="th-TH" sz="2400">
                <a:solidFill>
                  <a:srgbClr val="FFFFFF"/>
                </a:solidFill>
                <a:latin typeface="Browallia New" pitchFamily="34" charset="-34"/>
                <a:cs typeface="Browallia New" pitchFamily="34" charset="-34"/>
              </a:rPr>
              <a:t> ได้แก่ ทวีปแอนตาร์คติก และ มหาสมุทรใต้</a:t>
            </a:r>
          </a:p>
          <a:p>
            <a:pPr indent="4572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tabLst>
                <a:tab pos="914400" algn="l"/>
              </a:tabLst>
            </a:pPr>
            <a:r>
              <a:rPr lang="th-TH" sz="2400">
                <a:solidFill>
                  <a:srgbClr val="FFFFFF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แผ่นยูเรเชีย</a:t>
            </a:r>
            <a:r>
              <a:rPr lang="th-TH" sz="2400">
                <a:solidFill>
                  <a:srgbClr val="FFFFFF"/>
                </a:solidFill>
                <a:latin typeface="Browallia New" pitchFamily="34" charset="-34"/>
                <a:cs typeface="Browallia New" pitchFamily="34" charset="-34"/>
              </a:rPr>
              <a:t> ได้แก่ มหาสมุทรแอตแลนติกเหนือซีกตะวันออก ทวีปยุโรป และเอเชีย ยกเว้นอินเดีย </a:t>
            </a:r>
          </a:p>
          <a:p>
            <a:pPr indent="4572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tabLst>
                <a:tab pos="914400" algn="l"/>
              </a:tabLst>
            </a:pPr>
            <a:r>
              <a:rPr lang="th-TH" sz="2400">
                <a:solidFill>
                  <a:srgbClr val="FFFFFF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แผ่นแอฟริกา</a:t>
            </a:r>
            <a:r>
              <a:rPr lang="th-TH" sz="2400">
                <a:solidFill>
                  <a:srgbClr val="FFFFFF"/>
                </a:solidFill>
                <a:latin typeface="Browallia New" pitchFamily="34" charset="-34"/>
                <a:cs typeface="Browallia New" pitchFamily="34" charset="-34"/>
              </a:rPr>
              <a:t> ได้แก่ ทวีปแอฟริกา แอตแลนติกใต้ซีกตะวันออก ชายฝั่งตะวันตกของมหาสมุทรอินเดีย </a:t>
            </a:r>
          </a:p>
          <a:p>
            <a:pPr indent="4572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tabLst>
                <a:tab pos="914400" algn="l"/>
              </a:tabLst>
            </a:pPr>
            <a:r>
              <a:rPr lang="th-TH" sz="2400">
                <a:solidFill>
                  <a:srgbClr val="FFFFFF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แผ่นอินเดีย-ออสเตรเลีย</a:t>
            </a:r>
            <a:r>
              <a:rPr lang="th-TH" sz="2400">
                <a:solidFill>
                  <a:srgbClr val="FFFFFF"/>
                </a:solidFill>
                <a:latin typeface="Browallia New" pitchFamily="34" charset="-34"/>
                <a:cs typeface="Browallia New" pitchFamily="34" charset="-34"/>
              </a:rPr>
              <a:t> ได้แก่ ประเทศอินเดีย ออสเตรเลีย นิวซีแลนด์ และมหาสมุทรอินเดีย </a:t>
            </a:r>
          </a:p>
          <a:p>
            <a:pPr indent="4572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tabLst>
                <a:tab pos="914400" algn="l"/>
              </a:tabLst>
            </a:pPr>
            <a:r>
              <a:rPr lang="th-TH" sz="2400">
                <a:solidFill>
                  <a:srgbClr val="FFFFFF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แผ่นนาสคา</a:t>
            </a:r>
            <a:r>
              <a:rPr lang="th-TH" sz="2400">
                <a:solidFill>
                  <a:srgbClr val="FFFFFF"/>
                </a:solidFill>
                <a:latin typeface="Browallia New" pitchFamily="34" charset="-34"/>
                <a:cs typeface="Browallia New" pitchFamily="34" charset="-34"/>
              </a:rPr>
              <a:t> ครอบคลุมพื้นที่ชายฝั่งด้านตะวันออกของมหาสมุทรแปซิฟิกจรดทวีปอเมริกาใต้ </a:t>
            </a:r>
          </a:p>
          <a:p>
            <a:pPr indent="4572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tabLst>
                <a:tab pos="914400" algn="l"/>
              </a:tabLst>
            </a:pPr>
            <a:r>
              <a:rPr lang="th-TH" sz="2400">
                <a:solidFill>
                  <a:srgbClr val="FFFFFF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แผ่นแปซิฟิก</a:t>
            </a:r>
            <a:r>
              <a:rPr lang="th-TH" sz="2400">
                <a:solidFill>
                  <a:srgbClr val="FFFFFF"/>
                </a:solidFill>
                <a:latin typeface="Browallia New" pitchFamily="34" charset="-34"/>
                <a:cs typeface="Browallia New" pitchFamily="34" charset="-34"/>
              </a:rPr>
              <a:t> ครอบคลุมเกือบทั้งมหาสมุทรแปซิฟิก และชายฝั่งตอนใต้ของแคลิฟอร์เนีย</a:t>
            </a:r>
          </a:p>
          <a:p>
            <a:pPr indent="4572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r>
              <a:rPr lang="th-TH" sz="2400">
                <a:solidFill>
                  <a:srgbClr val="FFFFFF"/>
                </a:solidFill>
                <a:latin typeface="Browallia New" pitchFamily="34" charset="-34"/>
                <a:cs typeface="Browallia New" pitchFamily="34" charset="-34"/>
              </a:rPr>
              <a:t>	ยังมีแผ่นทวีปขนาดเล็กจำนวนมากกว่า 20 แผ่น เช่น แผ่นอาระเบีย แผ่นโคโคส และแผ่นฟิลิปปินส์ การเกิดแผ่นดินไหวมักจะเกิดที่บริเวณรอยต่อของแผ่นทวีปเหล่านี้</a:t>
            </a:r>
          </a:p>
        </p:txBody>
      </p:sp>
    </p:spTree>
    <p:extLst>
      <p:ext uri="{BB962C8B-B14F-4D97-AF65-F5344CB8AC3E}">
        <p14:creationId xmlns:p14="http://schemas.microsoft.com/office/powerpoint/2010/main" val="909941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260350"/>
            <a:ext cx="7772400" cy="1470025"/>
          </a:xfrm>
        </p:spPr>
        <p:txBody>
          <a:bodyPr/>
          <a:lstStyle/>
          <a:p>
            <a:pPr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ดวงจันทร์ของโลก (</a:t>
            </a:r>
            <a:r>
              <a:rPr lang="en-US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Moon)</a:t>
            </a:r>
            <a:endParaRPr lang="th-TH" sz="4800" b="1" smtClean="0">
              <a:solidFill>
                <a:srgbClr val="FFFF66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328707" name="Rectangle 5"/>
          <p:cNvSpPr>
            <a:spLocks noChangeArrowheads="1"/>
          </p:cNvSpPr>
          <p:nvPr/>
        </p:nvSpPr>
        <p:spPr bwMode="auto">
          <a:xfrm>
            <a:off x="539750" y="5229225"/>
            <a:ext cx="83534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ดวงจันทร์มีความสว่างที่สุดในท้องฟ้ายามราตรี  ดวงจันทร์เป็นบริวารดวงเดียวของโลก  พื้นผิวดวงจันทร์นั้นแห้งและเยือกเย็น ไม่มีชั้นบรรยากาศห่อหุ้ม  ดวงจันทร์หมุนรอบตัวเองโดยใช้เวลาเท่ากับเวลาในการโคจรรอบโลก ทำให้เรามองเห็นดวงจันทร์เพียงด้านเดียวเสมอ </a:t>
            </a:r>
          </a:p>
        </p:txBody>
      </p:sp>
      <p:pic>
        <p:nvPicPr>
          <p:cNvPr id="328708" name="Picture 7" descr="moon-near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557338"/>
            <a:ext cx="356235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5477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476250"/>
            <a:ext cx="7772400" cy="1470025"/>
          </a:xfrm>
        </p:spPr>
        <p:txBody>
          <a:bodyPr/>
          <a:lstStyle/>
          <a:p>
            <a:pPr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สำรวจดวงจันทร์</a:t>
            </a:r>
          </a:p>
        </p:txBody>
      </p:sp>
      <p:pic>
        <p:nvPicPr>
          <p:cNvPr id="329731" name="Picture 3" descr="moon_fla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205038"/>
            <a:ext cx="3851275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9732" name="Rectangle 4"/>
          <p:cNvSpPr>
            <a:spLocks noChangeArrowheads="1"/>
          </p:cNvSpPr>
          <p:nvPr/>
        </p:nvSpPr>
        <p:spPr bwMode="auto">
          <a:xfrm>
            <a:off x="4572000" y="2133600"/>
            <a:ext cx="4248150" cy="392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533400" indent="-533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 เริ่มตั้งแต่ปี พ.ศ.2502 เมื่อรัสเซียส่งยานสำรวจอวกาศไปโคจรรอบดวงจันทร์และถ่ายภาพพื้นผิวดวงจันทร์โดยรอบและส่งกลับมายังโลก    </a:t>
            </a:r>
          </a:p>
          <a:p>
            <a:pPr marL="533400" indent="-533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 ยานอวกาศอะพอลโล 11 เป็นยานลำแรกที่พามนุษย์ไปลงสู่พื้นผิวดวงจันทร์  เมื่อวันที่ 20 กรกฎาคม พ.ศ.2512</a:t>
            </a:r>
          </a:p>
        </p:txBody>
      </p:sp>
    </p:spTree>
    <p:extLst>
      <p:ext uri="{BB962C8B-B14F-4D97-AF65-F5344CB8AC3E}">
        <p14:creationId xmlns:p14="http://schemas.microsoft.com/office/powerpoint/2010/main" val="4137936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476250"/>
            <a:ext cx="7772400" cy="1470025"/>
          </a:xfrm>
        </p:spPr>
        <p:txBody>
          <a:bodyPr/>
          <a:lstStyle/>
          <a:p>
            <a:pPr algn="l"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โครงสร้างดวงจันทร์</a:t>
            </a:r>
          </a:p>
        </p:txBody>
      </p:sp>
      <p:pic>
        <p:nvPicPr>
          <p:cNvPr id="330755" name="Picture 3" descr="moon-interi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133600"/>
            <a:ext cx="4681537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0756" name="Rectangle 4"/>
          <p:cNvSpPr>
            <a:spLocks noChangeArrowheads="1"/>
          </p:cNvSpPr>
          <p:nvPr/>
        </p:nvSpPr>
        <p:spPr bwMode="auto">
          <a:xfrm>
            <a:off x="5148263" y="765175"/>
            <a:ext cx="3565525" cy="531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แกนชั้นใน</a:t>
            </a: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 เป็นของแข็ง ประกอบด้วยเหล็กเป็นส่วนใหญ่ มีอุณหภูมิ 1,500 องศาเซลเซียส มีรัศมีประมาณ 350 กิโลเมตร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แกนชั้นนอก</a:t>
            </a: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 เป็นหินเหลวหรือพลาสติก ประกอบไปด้วยเหล็กเป็นส่วนใหญ่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ชั้นแมนเทิล </a:t>
            </a: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เป็นของแข็ง  มีความหนาประมาณ 800 กิโลเมตร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เปลือกนอก</a:t>
            </a: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 มีความหนาประมาณ 60-100 กิโลเมตร เปลือกนอกของดวงจันทร์ด้านใกล้โลกนั้นบางกว่าด้านไกลโลก จึงเกิดหลุมอุกกาบาตและทะเลอยู่มากมาย</a:t>
            </a:r>
          </a:p>
        </p:txBody>
      </p:sp>
    </p:spTree>
    <p:extLst>
      <p:ext uri="{BB962C8B-B14F-4D97-AF65-F5344CB8AC3E}">
        <p14:creationId xmlns:p14="http://schemas.microsoft.com/office/powerpoint/2010/main" val="8437442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40409" y="260648"/>
            <a:ext cx="41793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Our home</a:t>
            </a:r>
            <a:endParaRPr lang="th-TH" sz="6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772816"/>
            <a:ext cx="842493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smtClean="0">
                <a:latin typeface="Gabriola" pitchFamily="82" charset="0"/>
              </a:rPr>
              <a:t>The solar system is our home in space, a prime piece of celestial real estate some 4,600 million years old.</a:t>
            </a:r>
          </a:p>
          <a:p>
            <a:pPr algn="just"/>
            <a:endParaRPr lang="en-US" sz="4400" dirty="0" smtClean="0">
              <a:latin typeface="Gabriola" pitchFamily="82" charset="0"/>
            </a:endParaRPr>
          </a:p>
          <a:p>
            <a:pPr algn="just"/>
            <a:r>
              <a:rPr lang="en-US" sz="4400" dirty="0" smtClean="0">
                <a:latin typeface="Gabriola" pitchFamily="82" charset="0"/>
              </a:rPr>
              <a:t>This is the planetary system that contains the Sun, the eight known planets.</a:t>
            </a:r>
            <a:endParaRPr lang="th-TH" sz="4400" dirty="0"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8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404813"/>
            <a:ext cx="6769100" cy="1470025"/>
          </a:xfrm>
        </p:spPr>
        <p:txBody>
          <a:bodyPr/>
          <a:lstStyle/>
          <a:p>
            <a:pPr algn="l"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พื้นผิวดวงจันทร์</a:t>
            </a:r>
          </a:p>
        </p:txBody>
      </p:sp>
      <p:sp>
        <p:nvSpPr>
          <p:cNvPr id="331779" name="Text Box 4"/>
          <p:cNvSpPr txBox="1">
            <a:spLocks noChangeArrowheads="1"/>
          </p:cNvSpPr>
          <p:nvPr/>
        </p:nvSpPr>
        <p:spPr bwMode="auto">
          <a:xfrm>
            <a:off x="4643438" y="1484313"/>
            <a:ext cx="4032250" cy="436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พื้นผิวดวงจันทร์ปกคลุมไปด้วยดิน ที่เรียกว่า เรโกลิต (Regolith)  หนาประมาณ 15 เซนติเมตร  ประกอบไปด้วยฝุ่นและเศษหินที่เกิดขึ้นจากการพุ่งชนของอุกกาบาต   พบว่าดินเรโกลิตมีส่วนประกอบเป็นอนุภาคที่มีลักษณะเป็นผลึกใสเรียกว่า สเฟียรูล (Spherules) ซึ่งเกิดจากการถูกทำให้ร้อนและเย็นตัวอย่างรวดเร็วในช่วงที่เกิดการพุ่งชน สเฟียรูลนี้มีขนาดประมาณ 0.025 มิลลิเมตร</a:t>
            </a:r>
          </a:p>
        </p:txBody>
      </p:sp>
      <p:pic>
        <p:nvPicPr>
          <p:cNvPr id="331780" name="Picture 5" descr="farside2-nasa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844675"/>
            <a:ext cx="35941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57745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42988" y="188913"/>
            <a:ext cx="7772400" cy="1470025"/>
          </a:xfrm>
        </p:spPr>
        <p:txBody>
          <a:bodyPr/>
          <a:lstStyle/>
          <a:p>
            <a:pPr algn="r"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หินบนดวงจันทร์</a:t>
            </a:r>
          </a:p>
        </p:txBody>
      </p:sp>
      <p:grpSp>
        <p:nvGrpSpPr>
          <p:cNvPr id="332803" name="Group 13"/>
          <p:cNvGrpSpPr>
            <a:grpSpLocks/>
          </p:cNvGrpSpPr>
          <p:nvPr/>
        </p:nvGrpSpPr>
        <p:grpSpPr bwMode="auto">
          <a:xfrm>
            <a:off x="0" y="0"/>
            <a:ext cx="3419475" cy="3757613"/>
            <a:chOff x="0" y="0"/>
            <a:chExt cx="2154" cy="2367"/>
          </a:xfrm>
        </p:grpSpPr>
        <p:sp>
          <p:nvSpPr>
            <p:cNvPr id="332810" name="Rectangle 7"/>
            <p:cNvSpPr>
              <a:spLocks noChangeArrowheads="1"/>
            </p:cNvSpPr>
            <p:nvPr/>
          </p:nvSpPr>
          <p:spPr bwMode="auto">
            <a:xfrm>
              <a:off x="113" y="1389"/>
              <a:ext cx="1617" cy="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1371600" algn="l"/>
                </a:tabLst>
              </a:pPr>
              <a:r>
                <a:rPr lang="th-TH" sz="2400">
                  <a:solidFill>
                    <a:srgbClr val="FFFFCC"/>
                  </a:solidFill>
                  <a:latin typeface="Browallia New" pitchFamily="34" charset="-34"/>
                  <a:cs typeface="Browallia New" pitchFamily="34" charset="-34"/>
                </a:rPr>
                <a:t>หินอะนอร์โทไซต์</a:t>
              </a:r>
              <a:r>
                <a:rPr lang="th-TH" sz="2400">
                  <a:solidFill>
                    <a:srgbClr val="FFFF66"/>
                  </a:solidFill>
                  <a:latin typeface="Browallia New" pitchFamily="34" charset="-34"/>
                  <a:cs typeface="Browallia New" pitchFamily="34" charset="-34"/>
                </a:rPr>
                <a:t> (Anorthosite) เป็นชิ้นส่วนของเปลือกดวงจันทร์ในยุคแรก</a:t>
              </a:r>
            </a:p>
          </p:txBody>
        </p:sp>
        <p:pic>
          <p:nvPicPr>
            <p:cNvPr id="332811" name="Picture 10" descr="figure 09-16-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154" cy="1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2804" name="Group 14"/>
          <p:cNvGrpSpPr>
            <a:grpSpLocks/>
          </p:cNvGrpSpPr>
          <p:nvPr/>
        </p:nvGrpSpPr>
        <p:grpSpPr bwMode="auto">
          <a:xfrm>
            <a:off x="3059113" y="2203450"/>
            <a:ext cx="5257800" cy="2255838"/>
            <a:chOff x="1927" y="1388"/>
            <a:chExt cx="3312" cy="1421"/>
          </a:xfrm>
        </p:grpSpPr>
        <p:sp>
          <p:nvSpPr>
            <p:cNvPr id="332808" name="Rectangle 9"/>
            <p:cNvSpPr>
              <a:spLocks noChangeArrowheads="1"/>
            </p:cNvSpPr>
            <p:nvPr/>
          </p:nvSpPr>
          <p:spPr bwMode="auto">
            <a:xfrm>
              <a:off x="3969" y="1389"/>
              <a:ext cx="1270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th-TH" sz="2400">
                  <a:solidFill>
                    <a:srgbClr val="FFFFCC"/>
                  </a:solidFill>
                  <a:latin typeface="Browallia New" pitchFamily="34" charset="-34"/>
                  <a:cs typeface="Browallia New" pitchFamily="34" charset="-34"/>
                </a:rPr>
                <a:t>หินบะซอลต์ (Basalt)</a:t>
              </a:r>
              <a:r>
                <a:rPr lang="th-TH" sz="2400">
                  <a:solidFill>
                    <a:srgbClr val="FFFF66"/>
                  </a:solidFill>
                  <a:latin typeface="Browallia New" pitchFamily="34" charset="-34"/>
                  <a:cs typeface="Browallia New" pitchFamily="34" charset="-34"/>
                </a:rPr>
                <a:t> เกิดจากลาวาเย็นตัว เต็มไปด้วยฟองก๊าซ</a:t>
              </a:r>
            </a:p>
          </p:txBody>
        </p:sp>
        <p:pic>
          <p:nvPicPr>
            <p:cNvPr id="332809" name="Picture 11" descr="figure 09-15-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" y="1388"/>
              <a:ext cx="1906" cy="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2805" name="Group 15"/>
          <p:cNvGrpSpPr>
            <a:grpSpLocks/>
          </p:cNvGrpSpPr>
          <p:nvPr/>
        </p:nvGrpSpPr>
        <p:grpSpPr bwMode="auto">
          <a:xfrm>
            <a:off x="1042988" y="4479925"/>
            <a:ext cx="8101012" cy="2378075"/>
            <a:chOff x="657" y="2822"/>
            <a:chExt cx="5103" cy="1498"/>
          </a:xfrm>
        </p:grpSpPr>
        <p:sp>
          <p:nvSpPr>
            <p:cNvPr id="332806" name="Rectangle 8"/>
            <p:cNvSpPr>
              <a:spLocks noChangeArrowheads="1"/>
            </p:cNvSpPr>
            <p:nvPr/>
          </p:nvSpPr>
          <p:spPr bwMode="auto">
            <a:xfrm>
              <a:off x="657" y="3572"/>
              <a:ext cx="2948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h-TH" sz="2400">
                  <a:solidFill>
                    <a:srgbClr val="FFFFCC"/>
                  </a:solidFill>
                  <a:latin typeface="Browallia New" pitchFamily="34" charset="-34"/>
                  <a:cs typeface="Browallia New" pitchFamily="34" charset="-34"/>
                </a:rPr>
                <a:t>หินเบรกเซีย (Breccias)</a:t>
              </a:r>
              <a:r>
                <a:rPr lang="th-TH" sz="2400">
                  <a:solidFill>
                    <a:srgbClr val="FFFF66"/>
                  </a:solidFill>
                  <a:latin typeface="Browallia New" pitchFamily="34" charset="-34"/>
                  <a:cs typeface="Browallia New" pitchFamily="34" charset="-34"/>
                </a:rPr>
                <a:t> เป็นหินที่เป็นเปลือกดวงจันทร์ในยุคแรกที่ถูกหลอมรวมเศษอุกกาบาตที่พุ่งชนพื้นผิวดวงจันทร์</a:t>
              </a:r>
            </a:p>
          </p:txBody>
        </p:sp>
        <p:pic>
          <p:nvPicPr>
            <p:cNvPr id="332807" name="Picture 12" descr="figure 09-17-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1" y="2822"/>
              <a:ext cx="2109" cy="1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05727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88913"/>
            <a:ext cx="7772400" cy="1470025"/>
          </a:xfrm>
        </p:spPr>
        <p:txBody>
          <a:bodyPr/>
          <a:lstStyle/>
          <a:p>
            <a:pPr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ดาวอังคาร </a:t>
            </a:r>
            <a:r>
              <a:rPr lang="en-US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(Mars)</a:t>
            </a:r>
            <a:endParaRPr lang="th-TH" sz="4800" b="1" smtClean="0">
              <a:solidFill>
                <a:srgbClr val="FFFF66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333827" name="Picture 3" descr="marsrotate_hs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700213"/>
            <a:ext cx="3805237" cy="380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3828" name="Rectangle 4"/>
          <p:cNvSpPr>
            <a:spLocks noChangeArrowheads="1"/>
          </p:cNvSpPr>
          <p:nvPr/>
        </p:nvSpPr>
        <p:spPr bwMode="auto">
          <a:xfrm>
            <a:off x="611188" y="5589588"/>
            <a:ext cx="80645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0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ภาพถ่ายดาวอังคารเต็มดวง จากกล้องโทรทรรศน์อวกาศฮับเบิล แสดงให้เห็นถึงขั้วดาวที่ปกคลุมไปด้วยหิมะสีขาว และบริเวณซีกใต้ของดาวที่มีพายุฝุ่นปกคลุมอยู่ (บริเวณที่มีสีแดงเข้ม)  (</a:t>
            </a:r>
            <a:r>
              <a:rPr lang="de-DE" sz="20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STScI/NASA)</a:t>
            </a:r>
          </a:p>
        </p:txBody>
      </p:sp>
    </p:spTree>
    <p:extLst>
      <p:ext uri="{BB962C8B-B14F-4D97-AF65-F5344CB8AC3E}">
        <p14:creationId xmlns:p14="http://schemas.microsoft.com/office/powerpoint/2010/main" val="971139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188913"/>
            <a:ext cx="7772400" cy="1470025"/>
          </a:xfrm>
        </p:spPr>
        <p:txBody>
          <a:bodyPr/>
          <a:lstStyle/>
          <a:p>
            <a:pPr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โครงสร้างดาวอังคาร</a:t>
            </a:r>
          </a:p>
        </p:txBody>
      </p:sp>
      <p:pic>
        <p:nvPicPr>
          <p:cNvPr id="334851" name="Picture 3" descr="mars-interior-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44675"/>
            <a:ext cx="5473700" cy="411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4852" name="Rectangle 4"/>
          <p:cNvSpPr>
            <a:spLocks noChangeArrowheads="1"/>
          </p:cNvSpPr>
          <p:nvPr/>
        </p:nvSpPr>
        <p:spPr bwMode="auto">
          <a:xfrm>
            <a:off x="6011863" y="1773238"/>
            <a:ext cx="2809875" cy="44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โครงสร้างภายในของดาวอังคารประกอบด้วยแกนกลางที่เป็นของแข็ง ที่มีรัศมีประมาณ 1,700 กิโลเมตร ที่มีส่วนผสมของเหล็กเป็นส่วนใหญ่ ถัดขึ้นมาจากแกนกลางเป็นชั้นแมนเทิลที่เป็นหินเหลวหนืด หนาประมาณ 1,600 กิโลเมตร  และมีเปลือกนอกเป็นของแข็งเช่นเดียวกับโลก</a:t>
            </a:r>
          </a:p>
        </p:txBody>
      </p:sp>
    </p:spTree>
    <p:extLst>
      <p:ext uri="{BB962C8B-B14F-4D97-AF65-F5344CB8AC3E}">
        <p14:creationId xmlns:p14="http://schemas.microsoft.com/office/powerpoint/2010/main" val="33483389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Text Box 2"/>
          <p:cNvSpPr txBox="1">
            <a:spLocks noChangeArrowheads="1"/>
          </p:cNvSpPr>
          <p:nvPr/>
        </p:nvSpPr>
        <p:spPr bwMode="auto">
          <a:xfrm>
            <a:off x="304800" y="533400"/>
            <a:ext cx="38100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th-TH" sz="3600" b="1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มนุษย์ดาวอังคาร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th-TH" sz="3600" b="1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มีจริงหรือไม่</a:t>
            </a:r>
          </a:p>
        </p:txBody>
      </p:sp>
      <p:pic>
        <p:nvPicPr>
          <p:cNvPr id="335875" name="Picture 3" descr="mars-ca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0"/>
            <a:ext cx="3505200" cy="34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5876" name="Picture 4" descr="MARTI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191000"/>
            <a:ext cx="304800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58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572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686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898" name="Picture 2" descr="PIO_M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52600"/>
            <a:ext cx="4038600" cy="340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6899" name="Rectangle 3"/>
          <p:cNvSpPr>
            <a:spLocks noChangeArrowheads="1"/>
          </p:cNvSpPr>
          <p:nvPr/>
        </p:nvSpPr>
        <p:spPr bwMode="auto">
          <a:xfrm>
            <a:off x="762000" y="3810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4800" b="1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รูปหน้าคน บนดาวอังคาร</a:t>
            </a:r>
          </a:p>
        </p:txBody>
      </p:sp>
      <p:pic>
        <p:nvPicPr>
          <p:cNvPr id="336900" name="Picture 4" descr="br_vikingorbiterlan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434340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6901" name="Text Box 5"/>
          <p:cNvSpPr txBox="1">
            <a:spLocks noChangeArrowheads="1"/>
          </p:cNvSpPr>
          <p:nvPr/>
        </p:nvSpPr>
        <p:spPr bwMode="auto">
          <a:xfrm>
            <a:off x="1219200" y="4724400"/>
            <a:ext cx="3429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FFFFFF"/>
                </a:solidFill>
                <a:latin typeface="Courier New" pitchFamily="49" charset="0"/>
                <a:cs typeface="Courier New" pitchFamily="49" charset="0"/>
              </a:rPr>
              <a:t>Viking 1976</a:t>
            </a:r>
            <a:endParaRPr lang="en-US" sz="2000" b="1">
              <a:solidFill>
                <a:srgbClr val="CCECFF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77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22" name="Picture 2" descr="FAC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981200"/>
            <a:ext cx="329406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23" name="Rectangle 3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4800" b="1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รูปหน้าคน </a:t>
            </a:r>
            <a:r>
              <a:rPr lang="en-US" sz="4800" b="1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???</a:t>
            </a:r>
            <a:endParaRPr lang="th-TH" sz="4800" b="1">
              <a:solidFill>
                <a:srgbClr val="FFFF00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337924" name="Picture 4" descr="threefa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1200"/>
            <a:ext cx="409575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25" name="Picture 5" descr="3draytr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57600"/>
            <a:ext cx="42195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881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6" name="Picture 2" descr="F06-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85925"/>
            <a:ext cx="6553200" cy="435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947" name="Rectangle 3"/>
          <p:cNvSpPr>
            <a:spLocks noChangeArrowheads="1"/>
          </p:cNvSpPr>
          <p:nvPr/>
        </p:nvSpPr>
        <p:spPr bwMode="auto">
          <a:xfrm>
            <a:off x="685800" y="381000"/>
            <a:ext cx="77724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4800" b="1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แม่น้ำ ที่พื้นผิวดาวอังคาร</a:t>
            </a:r>
          </a:p>
        </p:txBody>
      </p:sp>
    </p:spTree>
    <p:extLst>
      <p:ext uri="{BB962C8B-B14F-4D97-AF65-F5344CB8AC3E}">
        <p14:creationId xmlns:p14="http://schemas.microsoft.com/office/powerpoint/2010/main" val="214563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476250"/>
            <a:ext cx="7772400" cy="1470025"/>
          </a:xfrm>
        </p:spPr>
        <p:txBody>
          <a:bodyPr/>
          <a:lstStyle/>
          <a:p>
            <a:pPr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แผนที่ดาวอังคาร</a:t>
            </a:r>
          </a:p>
        </p:txBody>
      </p:sp>
      <p:pic>
        <p:nvPicPr>
          <p:cNvPr id="339971" name="Picture 5" descr="mars_map-PIA02035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916113"/>
            <a:ext cx="6553200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22181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333375"/>
            <a:ext cx="7772400" cy="1470025"/>
          </a:xfrm>
        </p:spPr>
        <p:txBody>
          <a:bodyPr/>
          <a:lstStyle/>
          <a:p>
            <a:pPr algn="l"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หุบเหวมาริเนอริส</a:t>
            </a:r>
          </a:p>
        </p:txBody>
      </p:sp>
      <p:sp>
        <p:nvSpPr>
          <p:cNvPr id="340995" name="Rectangle 4"/>
          <p:cNvSpPr>
            <a:spLocks noChangeArrowheads="1"/>
          </p:cNvSpPr>
          <p:nvPr/>
        </p:nvSpPr>
        <p:spPr bwMode="auto">
          <a:xfrm>
            <a:off x="323850" y="5805488"/>
            <a:ext cx="86407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0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ภาพถ่ายดาวอังคารเต็มดวงจากยานไวกิงออร์บิเตอร์ 1  ที่กลางดวงจะสามารถสังเกตเห็นหุบเหวมาริเนอริส (Valles Marineris) ซึ่งเป็นหุบเขาที่มีความยาวถึง 4,000 กิโลเมตร มีความกว้าง 600 กิโลเมตรและมีความลึกถึง 8 กิโลเมตร</a:t>
            </a:r>
            <a:endParaRPr lang="de-DE" sz="2000">
              <a:solidFill>
                <a:srgbClr val="FFFF66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grpSp>
        <p:nvGrpSpPr>
          <p:cNvPr id="340996" name="Group 7"/>
          <p:cNvGrpSpPr>
            <a:grpSpLocks/>
          </p:cNvGrpSpPr>
          <p:nvPr/>
        </p:nvGrpSpPr>
        <p:grpSpPr bwMode="auto">
          <a:xfrm>
            <a:off x="1979613" y="1484313"/>
            <a:ext cx="4498975" cy="4138612"/>
            <a:chOff x="1247" y="935"/>
            <a:chExt cx="2834" cy="2607"/>
          </a:xfrm>
        </p:grpSpPr>
        <p:pic>
          <p:nvPicPr>
            <p:cNvPr id="340997" name="Picture 6" descr="mars_globe-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0" y="1071"/>
              <a:ext cx="2471" cy="2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0998" name="Line 5"/>
            <p:cNvSpPr>
              <a:spLocks noChangeShapeType="1"/>
            </p:cNvSpPr>
            <p:nvPr/>
          </p:nvSpPr>
          <p:spPr bwMode="auto">
            <a:xfrm>
              <a:off x="1247" y="935"/>
              <a:ext cx="1678" cy="127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h-TH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8332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260648"/>
            <a:ext cx="5763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Formation of the solar system</a:t>
            </a:r>
            <a:endParaRPr lang="th-TH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3528" y="906979"/>
            <a:ext cx="554461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	ระบบสุริยะเกิดจากกลุ่มฝุ่นและก๊าซในอวกาศซึ่งเรียกว่า “โซลาร์เนบิวลา” (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Solar Nebula)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รวมตัวกันเมื่อประมาณ 4,600 ล้านปีมาแล้ว  (นักวิทยาศาสตร์คำนวณจากอัตราการหลอมรวมไฮโดรเจนเป็นฮีเลียมภายในดวงอาทิตย์)  </a:t>
            </a:r>
          </a:p>
          <a:p>
            <a:pPr algn="thaiDist"/>
            <a:r>
              <a:rPr lang="th-TH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            เมื่อสสารมากขึ้น แรงโน้มถ่วงระหว่างมวลสารมากขึ้นตามไปด้วย กลุ่มฝุ่นก๊าซยุบตัวหมุนเป็นรูปจานตามหลักอนุรักษ์โมเมนตัมเชิงมุม  แรงโน้มถ่วงที่             ใจกลางสร้างแรงกดดันมากทำให้ก๊าซมีอุณหภูมิสูง               พอที่จุดปฏิกิริยานิวเคลียร์ฟิวชัน หลอมรวมอะตอมของไฮโดรเจนให้เป็นฮีเลียม  ดวงอาทิตย์จึงถือกำเนิดเป็นดาวฤกษ์ 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050" name="Picture 2" descr="http://lifeng.lamost.org/courses/astrotoday/CHAISSON/AT315/IMAGES/AAAKKSW0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965" y="12556"/>
            <a:ext cx="2661499" cy="652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7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188913"/>
            <a:ext cx="7772400" cy="1470025"/>
          </a:xfrm>
        </p:spPr>
        <p:txBody>
          <a:bodyPr/>
          <a:lstStyle/>
          <a:p>
            <a:pPr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ภูเขาไฟบนดาวอังคาร</a:t>
            </a:r>
          </a:p>
        </p:txBody>
      </p:sp>
      <p:sp>
        <p:nvSpPr>
          <p:cNvPr id="342019" name="Rectangle 4"/>
          <p:cNvSpPr>
            <a:spLocks noChangeArrowheads="1"/>
          </p:cNvSpPr>
          <p:nvPr/>
        </p:nvSpPr>
        <p:spPr bwMode="auto">
          <a:xfrm>
            <a:off x="-252413" y="5373688"/>
            <a:ext cx="9144001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บนดาวอังคารมีภูเขาไฟที่สูงใหญ่ที่สุดในระบบสุริยะ  ชื่อว่า ภูเขาไฟโอลิมปัส (Olympus Mons)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ที่มีความสูงถึง 25 กิโลเมตร (สูงเป็น 3 เท่าของยอดเขาเอเวอเรสต์)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และมีฐานที่แผ่ออกไปเป็นรัศมีถึง 300 กิโลเมตร </a:t>
            </a:r>
          </a:p>
        </p:txBody>
      </p:sp>
      <p:pic>
        <p:nvPicPr>
          <p:cNvPr id="342020" name="Picture 5" descr="mars_olympus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557338"/>
            <a:ext cx="359410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17956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2" name="Picture 2" descr="br_PIA005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125538"/>
            <a:ext cx="3797300" cy="406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3043" name="Picture 3" descr="br_PIA023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420938"/>
            <a:ext cx="3810000" cy="277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3044" name="Rectangle 4"/>
          <p:cNvSpPr>
            <a:spLocks noChangeArrowheads="1"/>
          </p:cNvSpPr>
          <p:nvPr/>
        </p:nvSpPr>
        <p:spPr bwMode="auto">
          <a:xfrm>
            <a:off x="611188" y="620713"/>
            <a:ext cx="43815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4800" b="1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น้ำแข็งบนดาวอังคาร</a:t>
            </a:r>
          </a:p>
        </p:txBody>
      </p:sp>
    </p:spTree>
    <p:extLst>
      <p:ext uri="{BB962C8B-B14F-4D97-AF65-F5344CB8AC3E}">
        <p14:creationId xmlns:p14="http://schemas.microsoft.com/office/powerpoint/2010/main" val="168794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0"/>
            <a:ext cx="8604250" cy="1470025"/>
          </a:xfrm>
        </p:spPr>
        <p:txBody>
          <a:bodyPr/>
          <a:lstStyle/>
          <a:p>
            <a:pPr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ขั้วเหนือและขั้วใต้ของดาวอังคาร</a:t>
            </a:r>
          </a:p>
        </p:txBody>
      </p:sp>
      <p:sp>
        <p:nvSpPr>
          <p:cNvPr id="344067" name="Rectangle 4"/>
          <p:cNvSpPr>
            <a:spLocks noChangeArrowheads="1"/>
          </p:cNvSpPr>
          <p:nvPr/>
        </p:nvSpPr>
        <p:spPr bwMode="auto">
          <a:xfrm>
            <a:off x="395288" y="5229225"/>
            <a:ext cx="83883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20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บริเวณขั้วเหนือและใต้ของดาวอังคารจะเปลี่ยนสีจากแดงเป็นขาวตามฤดูกาลบนดาวอังคาร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20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ในฤดูหนาวจะเห็นเป็นสีขาวซึ่งเป็นน้ำแข็งและน้ำแข็งแห้ง (คาร์บอนไดออกไซด์แข็ง) ที่ปกคลุมอยู่  เมื่อฤดูหนาวผ่านพ้นไป จะมีพายุเกิดขึ้นทั่วไปและพัดพาเอาฝุ่นสีแดงไปยังขั้วเหนือและใต้จึงเห็นขั้วเหนือและใต้เป็นสีแดงเหมือนกับบริเวณอื่นๆ ของดาวอังคาร</a:t>
            </a:r>
          </a:p>
        </p:txBody>
      </p:sp>
      <p:pic>
        <p:nvPicPr>
          <p:cNvPr id="344068" name="Picture 5" descr="season-PIA01247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125538"/>
            <a:ext cx="539750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71075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476250"/>
            <a:ext cx="7772400" cy="1470025"/>
          </a:xfrm>
        </p:spPr>
        <p:txBody>
          <a:bodyPr/>
          <a:lstStyle/>
          <a:p>
            <a:pPr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ดวงจันทร์บริวารของดาวอังคาร</a:t>
            </a:r>
          </a:p>
        </p:txBody>
      </p:sp>
      <p:grpSp>
        <p:nvGrpSpPr>
          <p:cNvPr id="345091" name="Group 7"/>
          <p:cNvGrpSpPr>
            <a:grpSpLocks/>
          </p:cNvGrpSpPr>
          <p:nvPr/>
        </p:nvGrpSpPr>
        <p:grpSpPr bwMode="auto">
          <a:xfrm>
            <a:off x="827088" y="1989138"/>
            <a:ext cx="6913562" cy="2451100"/>
            <a:chOff x="521" y="1253"/>
            <a:chExt cx="4355" cy="1544"/>
          </a:xfrm>
        </p:grpSpPr>
        <p:pic>
          <p:nvPicPr>
            <p:cNvPr id="345093" name="Picture 3" descr="mars_phobos2_nas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1253"/>
              <a:ext cx="1951" cy="1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5094" name="Picture 4" descr="mars_deimos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9" y="1268"/>
              <a:ext cx="2087" cy="1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5095" name="Rectangle 5"/>
            <p:cNvSpPr>
              <a:spLocks noChangeArrowheads="1"/>
            </p:cNvSpPr>
            <p:nvPr/>
          </p:nvSpPr>
          <p:spPr bwMode="auto">
            <a:xfrm>
              <a:off x="1111" y="1253"/>
              <a:ext cx="133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th-TH" sz="1800">
                  <a:solidFill>
                    <a:srgbClr val="BBE0E3"/>
                  </a:solidFill>
                  <a:latin typeface="Browallia New" pitchFamily="34" charset="-34"/>
                  <a:cs typeface="Browallia New" pitchFamily="34" charset="-34"/>
                </a:rPr>
                <a:t>ดวงจันทร์โฟบอส (</a:t>
              </a:r>
              <a:r>
                <a:rPr lang="de-DE" sz="1800">
                  <a:solidFill>
                    <a:srgbClr val="BBE0E3"/>
                  </a:solidFill>
                  <a:latin typeface="Browallia New" pitchFamily="34" charset="-34"/>
                  <a:cs typeface="Browallia New" pitchFamily="34" charset="-34"/>
                </a:rPr>
                <a:t>NASA/JPL)</a:t>
              </a:r>
            </a:p>
          </p:txBody>
        </p:sp>
        <p:sp>
          <p:nvSpPr>
            <p:cNvPr id="345096" name="Rectangle 6"/>
            <p:cNvSpPr>
              <a:spLocks noChangeArrowheads="1"/>
            </p:cNvSpPr>
            <p:nvPr/>
          </p:nvSpPr>
          <p:spPr bwMode="auto">
            <a:xfrm>
              <a:off x="3515" y="1298"/>
              <a:ext cx="13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th-TH" sz="1800">
                  <a:solidFill>
                    <a:srgbClr val="BBE0E3"/>
                  </a:solidFill>
                  <a:latin typeface="Browallia New" pitchFamily="34" charset="-34"/>
                  <a:cs typeface="Browallia New" pitchFamily="34" charset="-34"/>
                </a:rPr>
                <a:t>ดวงจันทร์ไดมอส (</a:t>
              </a:r>
              <a:r>
                <a:rPr lang="de-DE" sz="1800">
                  <a:solidFill>
                    <a:srgbClr val="BBE0E3"/>
                  </a:solidFill>
                  <a:latin typeface="Browallia New" pitchFamily="34" charset="-34"/>
                  <a:cs typeface="Browallia New" pitchFamily="34" charset="-34"/>
                </a:rPr>
                <a:t>NASA/JPL)</a:t>
              </a:r>
            </a:p>
          </p:txBody>
        </p:sp>
      </p:grpSp>
      <p:sp>
        <p:nvSpPr>
          <p:cNvPr id="345092" name="Rectangle 8"/>
          <p:cNvSpPr>
            <a:spLocks noChangeArrowheads="1"/>
          </p:cNvSpPr>
          <p:nvPr/>
        </p:nvSpPr>
        <p:spPr bwMode="auto">
          <a:xfrm>
            <a:off x="719138" y="4724400"/>
            <a:ext cx="774065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ดาวอังคารมีดวงจันทร์บริวารจำนวน 2 ดวงที่ มีชื่อว่า โฟบอส (Phobos) และไดมอส (Deimos) ซี่งสามารถสังเกตได้โดยใช้กล้องดูดาวขนาดใหญ่   ดวงจันทร์ทั้งสองดวงนี้มีลักษณะที่ไม่สมมาตร นักดาราศาสตร์จึงสันนิษฐานว่า อาจเป็นวัตถุในแถบดาวเคราะห์น้อยที่ถูกแรงโน้มถ่วงของดาวอังคาร ดึงดูดให้มาโคจรรอบ</a:t>
            </a:r>
          </a:p>
        </p:txBody>
      </p:sp>
    </p:spTree>
    <p:extLst>
      <p:ext uri="{BB962C8B-B14F-4D97-AF65-F5344CB8AC3E}">
        <p14:creationId xmlns:p14="http://schemas.microsoft.com/office/powerpoint/2010/main" val="6899568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549275"/>
            <a:ext cx="7772400" cy="1470025"/>
          </a:xfrm>
        </p:spPr>
        <p:txBody>
          <a:bodyPr/>
          <a:lstStyle/>
          <a:p>
            <a:pPr algn="l" eaLnBrk="1" hangingPunct="1"/>
            <a:r>
              <a:rPr lang="th-TH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ระบบสุริยะ </a:t>
            </a:r>
            <a:r>
              <a:rPr lang="en-US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(Solar System)</a:t>
            </a:r>
            <a:br>
              <a:rPr lang="en-US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</a:br>
            <a:r>
              <a:rPr lang="th-TH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				</a:t>
            </a:r>
            <a:r>
              <a:rPr lang="th-TH" sz="36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ตอนที่ </a:t>
            </a:r>
            <a:r>
              <a:rPr lang="en-US" sz="36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2 </a:t>
            </a:r>
            <a:r>
              <a:rPr lang="th-TH" sz="36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ดาวเคราะห์ชั้นนอก</a:t>
            </a:r>
          </a:p>
        </p:txBody>
      </p:sp>
      <p:pic>
        <p:nvPicPr>
          <p:cNvPr id="346115" name="Picture 3" descr="Solar-system-640_4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078038"/>
            <a:ext cx="6372225" cy="477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19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476250"/>
            <a:ext cx="7772400" cy="1470025"/>
          </a:xfrm>
        </p:spPr>
        <p:txBody>
          <a:bodyPr/>
          <a:lstStyle/>
          <a:p>
            <a:pPr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ดาวพฤหัสบดี (</a:t>
            </a:r>
            <a:r>
              <a:rPr lang="en-US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Jupiter)</a:t>
            </a:r>
            <a:endParaRPr lang="th-TH" sz="4800" b="1" smtClean="0">
              <a:solidFill>
                <a:srgbClr val="FFFF66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347139" name="Picture 3" descr="jupiter_PIA0287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989138"/>
            <a:ext cx="6659563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7140" name="Rectangle 4"/>
          <p:cNvSpPr>
            <a:spLocks noChangeArrowheads="1"/>
          </p:cNvSpPr>
          <p:nvPr/>
        </p:nvSpPr>
        <p:spPr bwMode="auto">
          <a:xfrm>
            <a:off x="1042988" y="5949950"/>
            <a:ext cx="72739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18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ภาพดาวพฤหัสบดีเต็มดวง จากยานอวกาศแคสินิ ในปี พ.ศ. 2543 แสดงให้เห็นถึงแถบพายุที่ละติจูดต่างๆ และจุดแดงใหญ่  จุดสีดำที่เห็นอยู่มุมซ้ายของดาว คือ ดวงจันทร์บริวารยุโรปา (NASA/JPL/University of Arizona)</a:t>
            </a:r>
          </a:p>
        </p:txBody>
      </p:sp>
    </p:spTree>
    <p:extLst>
      <p:ext uri="{BB962C8B-B14F-4D97-AF65-F5344CB8AC3E}">
        <p14:creationId xmlns:p14="http://schemas.microsoft.com/office/powerpoint/2010/main" val="225888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476250"/>
            <a:ext cx="7772400" cy="1470025"/>
          </a:xfrm>
        </p:spPr>
        <p:txBody>
          <a:bodyPr/>
          <a:lstStyle/>
          <a:p>
            <a:pPr algn="l"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โครงสร้างดาวพฤหัสบดี</a:t>
            </a:r>
          </a:p>
        </p:txBody>
      </p:sp>
      <p:pic>
        <p:nvPicPr>
          <p:cNvPr id="348163" name="Picture 3" descr="jupiter-interi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060575"/>
            <a:ext cx="4608512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64" name="Text Box 4"/>
          <p:cNvSpPr txBox="1">
            <a:spLocks noChangeArrowheads="1"/>
          </p:cNvSpPr>
          <p:nvPr/>
        </p:nvSpPr>
        <p:spPr bwMode="auto">
          <a:xfrm>
            <a:off x="5148263" y="1412875"/>
            <a:ext cx="3779837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แกนกลาง </a:t>
            </a:r>
            <a:r>
              <a: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เป็นหินล้อมรอบไปด้วยชั้นของเหลวร้อนที่ประกอบไปด้วยน้ำ มีเธน และแอมโมเนีย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แมนเทิลชั้นใน</a:t>
            </a:r>
            <a:r>
              <a: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 ประกอบไปด้วยฮีเลียมและไฮโดรเจนเหลว ซึ่งพบในสภาวะที่มีอุณหภูมิและความดันสูงเท่านั้น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แมนเทิลชั้นนอก</a:t>
            </a:r>
            <a:r>
              <a: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ของดาวพฤหัสบดีประกอบไปด้วยก๊าซไฮโดรเจนและฮีเลียมที่ผสมผสานเป็นเนื้อเดียวกับบรรยากาศชั้นบน</a:t>
            </a:r>
          </a:p>
        </p:txBody>
      </p:sp>
    </p:spTree>
    <p:extLst>
      <p:ext uri="{BB962C8B-B14F-4D97-AF65-F5344CB8AC3E}">
        <p14:creationId xmlns:p14="http://schemas.microsoft.com/office/powerpoint/2010/main" val="252658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476250"/>
            <a:ext cx="7772400" cy="1470025"/>
          </a:xfrm>
        </p:spPr>
        <p:txBody>
          <a:bodyPr/>
          <a:lstStyle/>
          <a:p>
            <a:pPr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ชั้นบรรยากาศของดาวพฤหัสบดี</a:t>
            </a:r>
          </a:p>
        </p:txBody>
      </p:sp>
      <p:sp>
        <p:nvSpPr>
          <p:cNvPr id="349187" name="Rectangle 3"/>
          <p:cNvSpPr>
            <a:spLocks noChangeArrowheads="1"/>
          </p:cNvSpPr>
          <p:nvPr/>
        </p:nvSpPr>
        <p:spPr bwMode="auto">
          <a:xfrm>
            <a:off x="4572000" y="1700213"/>
            <a:ext cx="4032250" cy="341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บรรยากาศของดาวพฤหัสบดีมีเมฆชั้นบนที่ประกอบด้วยแอมโมเนีย ในระดับที่ต่ำลงไปเป็นเมฆแอมโมเนียมไฮโดรซัลไฟด์ และเมฆชั้นล่างสุดเป็นน้ำและน้ำแข็ง ภายใต้ชั้นเมฆเต็มไปด้วยไฮโดรเจนและฮีเลียม   ชั้นบรรยากาศที่ระดับความดันบรรยากาศ 1 บาร์ มีอุณหภูมิสูงประมาณ 165 เคลวิน</a:t>
            </a:r>
          </a:p>
        </p:txBody>
      </p:sp>
      <p:sp>
        <p:nvSpPr>
          <p:cNvPr id="349188" name="Text Box 4"/>
          <p:cNvSpPr txBox="1">
            <a:spLocks noChangeArrowheads="1"/>
          </p:cNvSpPr>
          <p:nvPr/>
        </p:nvSpPr>
        <p:spPr bwMode="auto">
          <a:xfrm>
            <a:off x="250825" y="5734050"/>
            <a:ext cx="84978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sz="20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แสงเหนือแสงใต้บนดาวพฤหัสเกิดจากอนุภาคที่ประทุขึ้นมาจากภูเขาไฟบนดวงจันทร์ไอโอ ถูกอิทธิพลของสนามแม่เหล็กของดาวพฤหัสบดีกักไว้ให้อยู่บริเวณขั้วแม่เหล็กของดาว และเคลื่อนที่หมุนรอบไปกับดาว จึงเปล่งแสงออกมาตลอดเวลา</a:t>
            </a:r>
          </a:p>
        </p:txBody>
      </p:sp>
      <p:pic>
        <p:nvPicPr>
          <p:cNvPr id="349189" name="Picture 5" descr="jupiter_aurora_hst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557338"/>
            <a:ext cx="35941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420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0"/>
            <a:ext cx="7772400" cy="1470025"/>
          </a:xfrm>
        </p:spPr>
        <p:txBody>
          <a:bodyPr/>
          <a:lstStyle/>
          <a:p>
            <a:pPr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จุดแดงใหญ่ (</a:t>
            </a:r>
            <a:r>
              <a:rPr lang="en-US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The Great Red Spot</a:t>
            </a:r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)</a:t>
            </a:r>
          </a:p>
        </p:txBody>
      </p:sp>
      <p:pic>
        <p:nvPicPr>
          <p:cNvPr id="350211" name="Picture 3" descr="jupiter_redspot_PIA007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268413"/>
            <a:ext cx="4751388" cy="339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0212" name="Rectangle 4"/>
          <p:cNvSpPr>
            <a:spLocks noChangeArrowheads="1"/>
          </p:cNvSpPr>
          <p:nvPr/>
        </p:nvSpPr>
        <p:spPr bwMode="auto">
          <a:xfrm>
            <a:off x="250825" y="4868863"/>
            <a:ext cx="8713788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 จุดแดงใหญ่ที่ปรากฏบริเวณซีกใต้ของดาวพฤหัสบดี เกิดขึ้นมาแล้วกว่า 300 ปี   เป็นจุดศูนย์กลางของพายุหมุนอันมหึมาที่มีขนาดใหญ่กว่าโลกถึงสองเท่า (26,000 กิโลเมตร)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สีของพายุนั้นขึ้นอยู่กับระดับความสูง  ถ้าเป็นพายุระดับต่ำจะเห็นเป็นสีน้ำเงิน สูงขึ้นมาจะเป็นสีส้มเข้ม สีขาว และที่ระดับสูงสุดจะเห็นเป็นสีแดง</a:t>
            </a:r>
            <a:r>
              <a: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8319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188913"/>
            <a:ext cx="7772400" cy="1470025"/>
          </a:xfrm>
        </p:spPr>
        <p:txBody>
          <a:bodyPr/>
          <a:lstStyle/>
          <a:p>
            <a:pPr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วงแหวนของดาวพฤหัสบดี</a:t>
            </a:r>
          </a:p>
        </p:txBody>
      </p:sp>
      <p:pic>
        <p:nvPicPr>
          <p:cNvPr id="351235" name="Picture 3" descr="jupiter_ring-PIA015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700213"/>
            <a:ext cx="5040312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1236" name="Rectangle 4"/>
          <p:cNvSpPr>
            <a:spLocks noChangeArrowheads="1"/>
          </p:cNvSpPr>
          <p:nvPr/>
        </p:nvSpPr>
        <p:spPr bwMode="auto">
          <a:xfrm>
            <a:off x="250825" y="5761038"/>
            <a:ext cx="86423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0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ยานอวกาศวอยเอเจอร์ 1 ค้นพบว่าดาวพฤหัสบดีมีวงแหวนเช่นเดียวกับดาวเสาร์ แต่มีขนาดเล็กและบางกว่ามาก และไม่สว่างมากนัก  อาจเป็นเพราะเศษหินและฝุ่นในวงแหวนมีขนาดเล็กมากและไม่มีน้ำแข็งเป็นส่วนประกอบทำให้สะท้อนแสงอาทิตย์ได้ไม่ดี </a:t>
            </a:r>
          </a:p>
        </p:txBody>
      </p:sp>
    </p:spTree>
    <p:extLst>
      <p:ext uri="{BB962C8B-B14F-4D97-AF65-F5344CB8AC3E}">
        <p14:creationId xmlns:p14="http://schemas.microsoft.com/office/powerpoint/2010/main" val="81421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7544" y="332656"/>
            <a:ext cx="40975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องค์ประกอบของระบบสุริยะ </a:t>
            </a:r>
            <a:endParaRPr lang="th-TH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59632" y="1340768"/>
            <a:ext cx="5586786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ดวงอาทิตย์ (</a:t>
            </a:r>
            <a:r>
              <a:rPr lang="en-US" sz="32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The Sun)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ดาวเคราะห์ชั้นใน (</a:t>
            </a:r>
            <a:r>
              <a:rPr lang="en-US" sz="32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Inner Planets)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ดาวเคราะห์ชั้นนอก (</a:t>
            </a:r>
            <a:r>
              <a:rPr lang="en-US" sz="32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Outer Planets)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ดวงจันทร์บริวาร (</a:t>
            </a:r>
            <a:r>
              <a:rPr lang="en-US" sz="32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Satellites)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ดาวเคราะห์แคระ (</a:t>
            </a:r>
            <a:r>
              <a:rPr lang="en-US" sz="32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Dwarf Planets)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ดาวเคราะห์น้อย  (</a:t>
            </a:r>
            <a:r>
              <a:rPr lang="en-US" sz="32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Asteroids)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ดาวหาง (</a:t>
            </a:r>
            <a:r>
              <a:rPr lang="en-US" sz="32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Comets) </a:t>
            </a:r>
            <a:endParaRPr lang="en-US" sz="3200" b="1" dirty="0">
              <a:solidFill>
                <a:srgbClr val="7030A0"/>
              </a:solidFill>
              <a:latin typeface="TH SarabunPSK" pitchFamily="34" charset="-34"/>
              <a:cs typeface="TH SarabunPSK" pitchFamily="34" charset="-34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วัตถุในแถบไคเปอร์ (</a:t>
            </a:r>
            <a:r>
              <a:rPr lang="en-US" sz="32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Kuiper Belt Objects)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เมฆออร์ท (</a:t>
            </a:r>
            <a:r>
              <a:rPr lang="en-US" sz="3200" b="1" dirty="0" err="1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Oort</a:t>
            </a:r>
            <a:r>
              <a:rPr lang="en-US" sz="32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 Cloud)</a:t>
            </a:r>
            <a:endParaRPr lang="th-TH" sz="3200" b="1" dirty="0">
              <a:solidFill>
                <a:srgbClr val="7030A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7411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88913"/>
            <a:ext cx="7772400" cy="1470025"/>
          </a:xfrm>
        </p:spPr>
        <p:txBody>
          <a:bodyPr/>
          <a:lstStyle/>
          <a:p>
            <a:pPr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ดวงจันทร์บริวารหลักของดาวพฤหัสบดี</a:t>
            </a:r>
          </a:p>
        </p:txBody>
      </p:sp>
      <p:pic>
        <p:nvPicPr>
          <p:cNvPr id="352259" name="Picture 3" descr="jupiter_redsp_sat_PIA006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12875"/>
            <a:ext cx="3406775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2260" name="Rectangle 4"/>
          <p:cNvSpPr>
            <a:spLocks noChangeArrowheads="1"/>
          </p:cNvSpPr>
          <p:nvPr/>
        </p:nvSpPr>
        <p:spPr bwMode="auto">
          <a:xfrm>
            <a:off x="4643438" y="1922463"/>
            <a:ext cx="3889375" cy="315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ดาวพฤหัสบดีมีดวงจันทร์บริวารทั้งหมด 39 ดวง แต่มีเพียง 4 ดวงที่ใหญ่พอที่จะสังเกตได้ด้วยกล้องดูดาวขนาดเล็กหรือด้วยกล้องสองตา  ได้แก่ ไอโอ ยุโรปา คัลลิสโต และแกนนีมีด   กาลิเลโอเป็นผู้ค้นพบดวงจันทร์ 4 ดวงนี้จึง เรียกว่า ดวงจันทร์ของกาลิเลโอ </a:t>
            </a:r>
            <a:r>
              <a:rPr lang="en-US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(Gallilean Satellites)</a:t>
            </a: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701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476250"/>
            <a:ext cx="7772400" cy="1470025"/>
          </a:xfrm>
        </p:spPr>
        <p:txBody>
          <a:bodyPr/>
          <a:lstStyle/>
          <a:p>
            <a:pPr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พื้นผิวดวงจันทร์บริวารหลัก </a:t>
            </a:r>
          </a:p>
        </p:txBody>
      </p:sp>
      <p:pic>
        <p:nvPicPr>
          <p:cNvPr id="353283" name="Picture 3" descr="4-moons-PIA00743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773238"/>
            <a:ext cx="7775575" cy="444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36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476250"/>
            <a:ext cx="8532813" cy="1081088"/>
          </a:xfrm>
        </p:spPr>
        <p:txBody>
          <a:bodyPr/>
          <a:lstStyle/>
          <a:p>
            <a:pPr eaLnBrk="1" hangingPunct="1"/>
            <a:r>
              <a:rPr lang="th-TH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ดวงจันทร์บริวารชั้นในอื่น ๆ ของดาวพฤหัสบดี</a:t>
            </a:r>
          </a:p>
        </p:txBody>
      </p:sp>
      <p:pic>
        <p:nvPicPr>
          <p:cNvPr id="354307" name="Picture 3" descr="smallsat-PIA016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844675"/>
            <a:ext cx="52768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4308" name="Rectangle 4"/>
          <p:cNvSpPr>
            <a:spLocks noChangeArrowheads="1"/>
          </p:cNvSpPr>
          <p:nvPr/>
        </p:nvSpPr>
        <p:spPr bwMode="auto">
          <a:xfrm>
            <a:off x="250825" y="5589588"/>
            <a:ext cx="88931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0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ดาวพฤหัสบดีมีดวงจันทร์บริวารชั้นในอีก 4 ดวง คือ อมัลเทีย </a:t>
            </a:r>
            <a:r>
              <a:rPr lang="en-US" sz="20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(Amalthea)</a:t>
            </a:r>
            <a:r>
              <a:rPr lang="th-TH" sz="20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 เทเบ</a:t>
            </a:r>
            <a:r>
              <a:rPr lang="en-US" sz="20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 (Thebe)</a:t>
            </a:r>
            <a:r>
              <a:rPr lang="th-TH" sz="20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 เมทิส </a:t>
            </a:r>
            <a:r>
              <a:rPr lang="en-US" sz="20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(Metis)</a:t>
            </a:r>
            <a:r>
              <a:rPr lang="th-TH" sz="20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 และอดราสเทีย </a:t>
            </a:r>
            <a:r>
              <a:rPr lang="en-US" sz="20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(Adrastea) </a:t>
            </a:r>
            <a:r>
              <a:rPr lang="th-TH" sz="20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ที่โคจรในระนาบและทิศทางเดียวกับทิศทางการหมุนรอบตัวเองของดาวพฤหัสบดี เช่นเดียวกับดวงจันทร์ของกาลิเลโอทั้งสี่ดวงและวงแหวนของดาวพฤหัสบดี  </a:t>
            </a:r>
          </a:p>
        </p:txBody>
      </p:sp>
    </p:spTree>
    <p:extLst>
      <p:ext uri="{BB962C8B-B14F-4D97-AF65-F5344CB8AC3E}">
        <p14:creationId xmlns:p14="http://schemas.microsoft.com/office/powerpoint/2010/main" val="212143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0"/>
            <a:ext cx="7772400" cy="1470025"/>
          </a:xfrm>
        </p:spPr>
        <p:txBody>
          <a:bodyPr/>
          <a:lstStyle/>
          <a:p>
            <a:pPr eaLnBrk="1" hangingPunct="1"/>
            <a:r>
              <a:rPr lang="th-TH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ดาวหางชูเมกเกอร์-เลวี </a:t>
            </a:r>
            <a:r>
              <a:rPr lang="en-US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9</a:t>
            </a:r>
            <a:r>
              <a:rPr lang="th-TH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 พุ่งชนดาวพฤหัสบดี</a:t>
            </a:r>
          </a:p>
        </p:txBody>
      </p:sp>
      <p:pic>
        <p:nvPicPr>
          <p:cNvPr id="355331" name="Picture 3" descr="jupiter_impact_PIA012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196975"/>
            <a:ext cx="4752975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5332" name="Rectangle 4"/>
          <p:cNvSpPr>
            <a:spLocks noChangeArrowheads="1"/>
          </p:cNvSpPr>
          <p:nvPr/>
        </p:nvSpPr>
        <p:spPr bwMode="auto">
          <a:xfrm>
            <a:off x="250825" y="5851525"/>
            <a:ext cx="88931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0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ภาพถ่ายจากกล้องโทรทรรศน์อวกาศฮับเบิล แสดงวิวัฒนาการของพื้นผิวดาวพฤหัสบดี หลังจากการพุ่งเข้าชนของชิ้นส่วน G เป็นเวลา 5 นาที 1.5 ชั่วโมง 1.3 และ 5 วันตามลำดับ จากล่างขึ้นบน (Evans, Trauger, Hammel &amp; HST Comet Science Team/NASA)</a:t>
            </a:r>
          </a:p>
        </p:txBody>
      </p:sp>
    </p:spTree>
    <p:extLst>
      <p:ext uri="{BB962C8B-B14F-4D97-AF65-F5344CB8AC3E}">
        <p14:creationId xmlns:p14="http://schemas.microsoft.com/office/powerpoint/2010/main" val="290817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00" y="0"/>
            <a:ext cx="5400675" cy="2016125"/>
          </a:xfrm>
        </p:spPr>
        <p:txBody>
          <a:bodyPr/>
          <a:lstStyle/>
          <a:p>
            <a:pPr algn="r"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ดาวหางชูเมกเกอร์-เลวี </a:t>
            </a:r>
            <a:r>
              <a:rPr lang="en-US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9</a:t>
            </a:r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 พุ่งชนดาวพฤหัสบดี</a:t>
            </a:r>
          </a:p>
        </p:txBody>
      </p:sp>
      <p:pic>
        <p:nvPicPr>
          <p:cNvPr id="356355" name="Picture 3" descr="comet_sl9_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5472113" cy="211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6356" name="Picture 4" descr="jupiter_sl9_calar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63" y="2924175"/>
            <a:ext cx="3652837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6357" name="Rectangle 5"/>
          <p:cNvSpPr>
            <a:spLocks noChangeArrowheads="1"/>
          </p:cNvSpPr>
          <p:nvPr/>
        </p:nvSpPr>
        <p:spPr bwMode="auto">
          <a:xfrm>
            <a:off x="0" y="3500438"/>
            <a:ext cx="5435600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th-TH" sz="20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ในปี พ.ศ. 2537 มีเหตุการณ์ที่สำคัญเกิดขึ้น คือ การที่ดาวหางชูเมกเกอร์-เลวี 9 (Shoemaker-Levy 9) โคจรเข้ามาในระบบสุริยะ  ด้วยอิทธิพลของแรงโน้มถ่วงอันมหาศาลของดาวพฤหัสบดีทำให้ดาวหางแตกเป็นเสี่ยงๆ จำนวน 23 ชิ้น กระจายเป็นระยะทางประมาณ 1 ล้านกิโลเมตร (ประมาณ 3 เท่าของระยะห่างระหว่างโลกและดวงจันทร์)   ชิ้นส่วนของดาวหางทยอยพุ่งเข้าชนดาวพฤหัสบดีในช่วงเวลา 6 วัน</a:t>
            </a: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th-TH" sz="20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ผลจากการชนปรากฏให้เห็นเป็นจุดดำในชั้นบรรยากาศ   ซึ่งเป็นร่องรอยของการระเบิดอย่างมหึมา   </a:t>
            </a:r>
          </a:p>
        </p:txBody>
      </p:sp>
    </p:spTree>
    <p:extLst>
      <p:ext uri="{BB962C8B-B14F-4D97-AF65-F5344CB8AC3E}">
        <p14:creationId xmlns:p14="http://schemas.microsoft.com/office/powerpoint/2010/main" val="311547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0"/>
            <a:ext cx="8281987" cy="1470025"/>
          </a:xfrm>
        </p:spPr>
        <p:txBody>
          <a:bodyPr/>
          <a:lstStyle/>
          <a:p>
            <a:pPr eaLnBrk="1" hangingPunct="1"/>
            <a:r>
              <a:rPr lang="th-TH" sz="32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ภาพเปรียบเทียบถ้าชิ้นส่วน </a:t>
            </a:r>
            <a:r>
              <a:rPr lang="en-US" sz="32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G </a:t>
            </a:r>
            <a:r>
              <a:rPr lang="th-TH" sz="32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ของดาวหางชูเมกเกอร์-เลวี </a:t>
            </a:r>
            <a:r>
              <a:rPr lang="en-US" sz="32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9</a:t>
            </a:r>
            <a:r>
              <a:rPr lang="th-TH" sz="32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 ชนโลก</a:t>
            </a:r>
          </a:p>
        </p:txBody>
      </p:sp>
      <p:pic>
        <p:nvPicPr>
          <p:cNvPr id="357379" name="Picture 3" descr="comet_sl9_impactear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268413"/>
            <a:ext cx="42481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7380" name="Rectangle 4"/>
          <p:cNvSpPr>
            <a:spLocks noChangeArrowheads="1"/>
          </p:cNvSpPr>
          <p:nvPr/>
        </p:nvSpPr>
        <p:spPr bwMode="auto">
          <a:xfrm>
            <a:off x="0" y="5589588"/>
            <a:ext cx="9144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0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ภาพจำลองแสดงภาพของโลก  ที่เวลา 1 ชั่วโมง 45 นาทีหลังจากถูกชิ้นส่วน </a:t>
            </a:r>
            <a:r>
              <a:rPr lang="en-US" sz="20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G </a:t>
            </a:r>
            <a:r>
              <a:rPr lang="th-TH" sz="20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ของดาวหางชูเมกเกอร์-เลวี 9 พุ่งเข้าชนที่เมืองดีทรอยท์ ทางซีกตะวันออกเฉียงเหนือของประเทศสหรัฐอเมริกา  ฝุ่นและควันที่เกิดจากการชนแผ่กระจายไปเป็นวงกว้าง พาดผ่านมหาสมุทรแอตแลนติกไปยังทวีปยุโรป  บางส่วนกระจายไปปกคลุมอยู่ทางตอนใต้ของทวีปอเมริกาใต้และทวีปแอฟริกา </a:t>
            </a:r>
          </a:p>
        </p:txBody>
      </p:sp>
    </p:spTree>
    <p:extLst>
      <p:ext uri="{BB962C8B-B14F-4D97-AF65-F5344CB8AC3E}">
        <p14:creationId xmlns:p14="http://schemas.microsoft.com/office/powerpoint/2010/main" val="57827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0"/>
            <a:ext cx="7772400" cy="1470025"/>
          </a:xfrm>
        </p:spPr>
        <p:txBody>
          <a:bodyPr/>
          <a:lstStyle/>
          <a:p>
            <a:pPr algn="l"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ดาวเสาร์ (</a:t>
            </a:r>
            <a:r>
              <a:rPr lang="en-US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Saturn)</a:t>
            </a:r>
            <a:endParaRPr lang="th-TH" sz="4800" b="1" smtClean="0">
              <a:solidFill>
                <a:srgbClr val="FFFF66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358403" name="Rectangle 3"/>
          <p:cNvSpPr>
            <a:spLocks noChangeArrowheads="1"/>
          </p:cNvSpPr>
          <p:nvPr/>
        </p:nvSpPr>
        <p:spPr bwMode="auto">
          <a:xfrm>
            <a:off x="4500563" y="1222375"/>
            <a:ext cx="4248150" cy="49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 ดาวเสาร์อยู่ไกลจากดวงอาทิตย์เป็นอันดับที่</a:t>
            </a:r>
            <a:r>
              <a:rPr lang="en-US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 6  </a:t>
            </a:r>
            <a:r>
              <a: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มีปริมาตรมากกว่าโลกถึง</a:t>
            </a:r>
            <a:r>
              <a:rPr lang="en-US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 775 </a:t>
            </a:r>
            <a:r>
              <a: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เท่า</a:t>
            </a:r>
            <a:r>
              <a:rPr lang="en-US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endParaRPr lang="th-TH" sz="2400">
              <a:solidFill>
                <a:srgbClr val="FFFF66"/>
              </a:solidFill>
              <a:latin typeface="Browallia New" pitchFamily="34" charset="-34"/>
              <a:cs typeface="Browallia New" pitchFamily="34" charset="-34"/>
            </a:endParaRP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ประกอบไปด้วยไฮโดรเจนและฮีเลียมที่อยู่ในรูปก๊าซและของเหลว</a:t>
            </a:r>
            <a:r>
              <a:rPr lang="en-US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  </a:t>
            </a:r>
            <a:endParaRPr lang="th-TH" sz="2400">
              <a:solidFill>
                <a:srgbClr val="FFFFCC"/>
              </a:solidFill>
              <a:latin typeface="Browallia New" pitchFamily="34" charset="-34"/>
              <a:cs typeface="Browallia New" pitchFamily="34" charset="-34"/>
            </a:endParaRP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 มีชั้นบรรยากาศที่มองเห็นเป็นแถบคาดที่ละติจูดต่างๆ</a:t>
            </a:r>
            <a:r>
              <a:rPr lang="en-US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ของตัวดาวและมีสีแตกต่างกันไป</a:t>
            </a:r>
            <a:r>
              <a:rPr lang="en-US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เนื่องมาจากการแปรปรวนของลมในทิศทางที่สวนกัน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ดาวเสาร์มีความหนาแน่นน้อยกว่าดาวเคราะห์อื่นๆ  และมีค่าความหนาแน่นน้อยกว่าน้ำ  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 ดาวเสาร์มีวงแหวนอยู่ล้อมรอบเป็นจำนวนมากมาย </a:t>
            </a:r>
          </a:p>
        </p:txBody>
      </p:sp>
      <p:pic>
        <p:nvPicPr>
          <p:cNvPr id="358404" name="Picture 4" descr="saturn_globe_PIA00400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25538"/>
            <a:ext cx="35941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40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476250"/>
            <a:ext cx="7772400" cy="1470025"/>
          </a:xfrm>
        </p:spPr>
        <p:txBody>
          <a:bodyPr/>
          <a:lstStyle/>
          <a:p>
            <a:pPr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โครงสร้างดาวเสาร์</a:t>
            </a:r>
          </a:p>
        </p:txBody>
      </p:sp>
      <p:pic>
        <p:nvPicPr>
          <p:cNvPr id="359427" name="Picture 3" descr="saturn-interior-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05038"/>
            <a:ext cx="4608513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9428" name="Rectangle 4"/>
          <p:cNvSpPr>
            <a:spLocks noChangeArrowheads="1"/>
          </p:cNvSpPr>
          <p:nvPr/>
        </p:nvSpPr>
        <p:spPr bwMode="auto">
          <a:xfrm>
            <a:off x="5219700" y="2016125"/>
            <a:ext cx="3600450" cy="403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indent="5397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 แกนกลางของดาวเสาร์เป็นหินแข็งมีเส้นผ่านศูนย์กลาง 30,000 กิโลเมตรล้อมรอบด้วยของเหลวที่ประกอบไปด้วยน้ำ มีเธน และแอมโมเนีย</a:t>
            </a:r>
          </a:p>
          <a:p>
            <a:pPr indent="5397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 แมนเทิลชั้นในประกอบด้วยฮีเลี่ยมและไฮโดรเจนเหลวที่มีสมบัติเป็นโลหะ  </a:t>
            </a:r>
          </a:p>
          <a:p>
            <a:pPr indent="5397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 แมนเทิลชั้นนอกประกอบด้วยไฮโดรเจนและฮีเลียมในรูปของของเหลวและก๊าซ</a:t>
            </a:r>
          </a:p>
        </p:txBody>
      </p:sp>
    </p:spTree>
    <p:extLst>
      <p:ext uri="{BB962C8B-B14F-4D97-AF65-F5344CB8AC3E}">
        <p14:creationId xmlns:p14="http://schemas.microsoft.com/office/powerpoint/2010/main" val="198144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333375"/>
            <a:ext cx="7772400" cy="1470025"/>
          </a:xfrm>
        </p:spPr>
        <p:txBody>
          <a:bodyPr/>
          <a:lstStyle/>
          <a:p>
            <a:pPr algn="l"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ชั้นบรรยากาศดาวเสาร์</a:t>
            </a:r>
          </a:p>
        </p:txBody>
      </p:sp>
      <p:sp>
        <p:nvSpPr>
          <p:cNvPr id="360451" name="Rectangle 3"/>
          <p:cNvSpPr>
            <a:spLocks noChangeArrowheads="1"/>
          </p:cNvSpPr>
          <p:nvPr/>
        </p:nvSpPr>
        <p:spPr bwMode="auto">
          <a:xfrm>
            <a:off x="5219700" y="806450"/>
            <a:ext cx="3600450" cy="531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ภาพดาวเสาร์ในช่วงคลื่นอินฟราเรด ด้วยชุดกล้องถ่ายภาพนิคมอส (NICMOS) แสดงให้เห็นถึงความแตกต่างขององค์ประกอบในชั้นบรรยากาศ  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สีน้ำเงินแสดงถึงบริเวณที่เป็นชั้นเมฆหลักที่เต็มไปด้วยผลึกน้าแข็งแอมโมเนีย  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 สีเขียวและเหลืองแสดงถึงกลุ่มเมฆที่ลอยอยู่เหนือชั้นเมฆหลัก สีเขียวแสดงบริเวณที่มีเมฆอยู่เบาบาง สีเหลืองแสดงว่ามีเมฆอยู่หนาแน่นกว่า  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สีส้มและแดงแสดงถึงกลุ่มเมฆชั้นสูงสุดที่เกิดจากบริเวณที่มีพายุแปรปรวน คือบริเวณรอบเส้นศูนย์สูตร</a:t>
            </a:r>
            <a:endParaRPr lang="th-TH" sz="2400">
              <a:solidFill>
                <a:srgbClr val="FFFFCC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360452" name="Picture 4" descr="saturn_hst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89138"/>
            <a:ext cx="4319588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281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476250"/>
            <a:ext cx="7772400" cy="1470025"/>
          </a:xfrm>
        </p:spPr>
        <p:txBody>
          <a:bodyPr/>
          <a:lstStyle/>
          <a:p>
            <a:pPr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แสงเหนือ</a:t>
            </a:r>
            <a:r>
              <a:rPr lang="en-US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-</a:t>
            </a:r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แสงใต้บนดาวเสาร์</a:t>
            </a:r>
          </a:p>
        </p:txBody>
      </p:sp>
      <p:sp>
        <p:nvSpPr>
          <p:cNvPr id="361475" name="Rectangle 3"/>
          <p:cNvSpPr>
            <a:spLocks noChangeArrowheads="1"/>
          </p:cNvSpPr>
          <p:nvPr/>
        </p:nvSpPr>
        <p:spPr bwMode="auto">
          <a:xfrm>
            <a:off x="4787900" y="2133600"/>
            <a:ext cx="3743325" cy="294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เช่นเดียวกับแสงเหนือแสงใต้บนดาวพฤหัส เกิดจากอนุภาคที่มีพลังงานสูงถูกอิทธิพลของสนามแม่เหล็กของดาวพฤหัสบดีกักไว้ให้อยู่บริเวณขั้วแม่เหล็กของดาว และเคลื่อนที่หมุนรอบไปกับดาว จึงเปล่งแสงออกมาตลอดเวลา </a:t>
            </a:r>
          </a:p>
        </p:txBody>
      </p:sp>
      <p:pic>
        <p:nvPicPr>
          <p:cNvPr id="361476" name="Picture 4" descr="saturn_aurora_hst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844675"/>
            <a:ext cx="359410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07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404664"/>
            <a:ext cx="878497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ระบบสุริยะ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(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Solar System) </a:t>
            </a:r>
            <a:endParaRPr lang="en-US" b="1" dirty="0" smtClean="0">
              <a:latin typeface="TH SarabunPSK" pitchFamily="34" charset="-34"/>
              <a:cs typeface="TH SarabunPSK" pitchFamily="34" charset="-34"/>
            </a:endParaRPr>
          </a:p>
          <a:p>
            <a:endParaRPr lang="th-TH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ประกอบด้วย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ดวงอาทิตย์และวัตถุอื่นๆ ที่โคจรรอบดวงอาทิตย์เนื่องจากแรงโน้มถ่วง ได้แก่ ดาวเคราะห์ 8 ดวงกับดวงจันทร์บริวารที่ค้นพบแล้ว 166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ดวง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ดาว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เคราะห์แคระ 5 ดวงกับดวงจันทร์บริวารที่ค้นพบแล้ว 4 ดวง กับวัตถุขนาดเล็กอื่นๆ อีกนับล้านชิ้น ซึ่งรวมถึง ดาวเคราะห์น้อย วัตถุในแถบไคเปอร์ ดาวหาง สะเก็ดดาว และฝุ่นระหว่างดาวเคราะห์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	โดยทั่วไป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แล้วจะแบ่งย่านต่างๆ ของระบบสุริยะ นับจากดวงอาทิตย์ออกมาดังนี้คือ ดาวเคราะห์ชั้นในจำนวน 4 ดวง แถบดาวเคราะห์น้อย ดาวเคราะห์ขนาดใหญ่รอบนอกจำนวน 4 ดวง และแถบไคเปอร์ซึ่งประกอบด้วยวัตถุที่เย็นจัดเป็นน้ำแข็ง พ้นจากแถบไคเปอร์ออกไปเป็นเขตแถบจานกระจาย ขอบเขตเฮลิโอพอส (เขตแดนตามทฤษฎีที่ซึ่งลมสุริยะสิ้นกำลังลงเนื่องจากมวลสารระหว่างดวงดาว) และพ้นไปจากนั้นคือย่านของเมฆออร์ต</a:t>
            </a:r>
          </a:p>
        </p:txBody>
      </p:sp>
    </p:spTree>
    <p:extLst>
      <p:ext uri="{BB962C8B-B14F-4D97-AF65-F5344CB8AC3E}">
        <p14:creationId xmlns:p14="http://schemas.microsoft.com/office/powerpoint/2010/main" val="379176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0"/>
            <a:ext cx="7772400" cy="1470025"/>
          </a:xfrm>
        </p:spPr>
        <p:txBody>
          <a:bodyPr/>
          <a:lstStyle/>
          <a:p>
            <a:pPr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วงแหวนดาวเสาร์</a:t>
            </a:r>
          </a:p>
        </p:txBody>
      </p:sp>
      <p:grpSp>
        <p:nvGrpSpPr>
          <p:cNvPr id="362499" name="Group 3"/>
          <p:cNvGrpSpPr>
            <a:grpSpLocks/>
          </p:cNvGrpSpPr>
          <p:nvPr/>
        </p:nvGrpSpPr>
        <p:grpSpPr bwMode="auto">
          <a:xfrm>
            <a:off x="5435600" y="1052513"/>
            <a:ext cx="3103563" cy="4994275"/>
            <a:chOff x="3424" y="663"/>
            <a:chExt cx="1955" cy="3146"/>
          </a:xfrm>
        </p:grpSpPr>
        <p:pic>
          <p:nvPicPr>
            <p:cNvPr id="362508" name="Picture 4" descr="saturn-bc-ring-s-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4" y="1207"/>
              <a:ext cx="1822" cy="2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2509" name="Text Box 5"/>
            <p:cNvSpPr txBox="1">
              <a:spLocks noChangeArrowheads="1"/>
            </p:cNvSpPr>
            <p:nvPr/>
          </p:nvSpPr>
          <p:spPr bwMode="auto">
            <a:xfrm>
              <a:off x="4921" y="663"/>
              <a:ext cx="45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FF66"/>
                  </a:solidFill>
                  <a:latin typeface="Browallia New" pitchFamily="34" charset="-34"/>
                  <a:cs typeface="Browallia New" pitchFamily="34" charset="-34"/>
                </a:rPr>
                <a:t>B-ring</a:t>
              </a:r>
              <a:endPara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endParaRPr>
            </a:p>
          </p:txBody>
        </p:sp>
        <p:sp>
          <p:nvSpPr>
            <p:cNvPr id="362510" name="Text Box 6"/>
            <p:cNvSpPr txBox="1">
              <a:spLocks noChangeArrowheads="1"/>
            </p:cNvSpPr>
            <p:nvPr/>
          </p:nvSpPr>
          <p:spPr bwMode="auto">
            <a:xfrm>
              <a:off x="4921" y="3521"/>
              <a:ext cx="45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FF66"/>
                  </a:solidFill>
                  <a:latin typeface="Browallia New" pitchFamily="34" charset="-34"/>
                  <a:cs typeface="Browallia New" pitchFamily="34" charset="-34"/>
                </a:rPr>
                <a:t>C-ring</a:t>
              </a:r>
              <a:endPara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endParaRPr>
            </a:p>
          </p:txBody>
        </p:sp>
        <p:sp>
          <p:nvSpPr>
            <p:cNvPr id="362511" name="Line 7"/>
            <p:cNvSpPr>
              <a:spLocks noChangeShapeType="1"/>
            </p:cNvSpPr>
            <p:nvPr/>
          </p:nvSpPr>
          <p:spPr bwMode="auto">
            <a:xfrm flipH="1" flipV="1">
              <a:off x="4468" y="2840"/>
              <a:ext cx="499" cy="68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362512" name="Line 8"/>
            <p:cNvSpPr>
              <a:spLocks noChangeShapeType="1"/>
            </p:cNvSpPr>
            <p:nvPr/>
          </p:nvSpPr>
          <p:spPr bwMode="auto">
            <a:xfrm flipH="1">
              <a:off x="4377" y="890"/>
              <a:ext cx="590" cy="40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h-TH">
                <a:solidFill>
                  <a:srgbClr val="000000"/>
                </a:solidFill>
              </a:endParaRPr>
            </a:p>
          </p:txBody>
        </p:sp>
      </p:grpSp>
      <p:grpSp>
        <p:nvGrpSpPr>
          <p:cNvPr id="362500" name="Group 9"/>
          <p:cNvGrpSpPr>
            <a:grpSpLocks/>
          </p:cNvGrpSpPr>
          <p:nvPr/>
        </p:nvGrpSpPr>
        <p:grpSpPr bwMode="auto">
          <a:xfrm>
            <a:off x="468313" y="1268413"/>
            <a:ext cx="4103687" cy="4489450"/>
            <a:chOff x="295" y="799"/>
            <a:chExt cx="2585" cy="2828"/>
          </a:xfrm>
        </p:grpSpPr>
        <p:pic>
          <p:nvPicPr>
            <p:cNvPr id="362501" name="Picture 10" descr="saturn-all-rings-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1207"/>
              <a:ext cx="2585" cy="2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2502" name="Rectangle 11"/>
            <p:cNvSpPr>
              <a:spLocks noChangeArrowheads="1"/>
            </p:cNvSpPr>
            <p:nvPr/>
          </p:nvSpPr>
          <p:spPr bwMode="auto">
            <a:xfrm>
              <a:off x="1837" y="3339"/>
              <a:ext cx="10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th-TH" sz="2400">
                  <a:solidFill>
                    <a:srgbClr val="FFFF66"/>
                  </a:solidFill>
                  <a:latin typeface="Browallia New" pitchFamily="34" charset="-34"/>
                  <a:cs typeface="Browallia New" pitchFamily="34" charset="-34"/>
                </a:rPr>
                <a:t>ช่องแคบแคสสินิ </a:t>
              </a:r>
            </a:p>
          </p:txBody>
        </p:sp>
        <p:sp>
          <p:nvSpPr>
            <p:cNvPr id="362503" name="Rectangle 12"/>
            <p:cNvSpPr>
              <a:spLocks noChangeArrowheads="1"/>
            </p:cNvSpPr>
            <p:nvPr/>
          </p:nvSpPr>
          <p:spPr bwMode="auto">
            <a:xfrm>
              <a:off x="476" y="3339"/>
              <a:ext cx="90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th-TH" sz="2400">
                  <a:solidFill>
                    <a:srgbClr val="FFFF66"/>
                  </a:solidFill>
                  <a:latin typeface="Browallia New" pitchFamily="34" charset="-34"/>
                  <a:cs typeface="Browallia New" pitchFamily="34" charset="-34"/>
                </a:rPr>
                <a:t>ช่องว่างเอนเค </a:t>
              </a:r>
            </a:p>
          </p:txBody>
        </p:sp>
        <p:sp>
          <p:nvSpPr>
            <p:cNvPr id="362504" name="Line 13"/>
            <p:cNvSpPr>
              <a:spLocks noChangeShapeType="1"/>
            </p:cNvSpPr>
            <p:nvPr/>
          </p:nvSpPr>
          <p:spPr bwMode="auto">
            <a:xfrm flipH="1" flipV="1">
              <a:off x="1066" y="2478"/>
              <a:ext cx="952" cy="86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362505" name="Line 14"/>
            <p:cNvSpPr>
              <a:spLocks noChangeShapeType="1"/>
            </p:cNvSpPr>
            <p:nvPr/>
          </p:nvSpPr>
          <p:spPr bwMode="auto">
            <a:xfrm flipH="1" flipV="1">
              <a:off x="431" y="2840"/>
              <a:ext cx="453" cy="499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362506" name="Text Box 15"/>
            <p:cNvSpPr txBox="1">
              <a:spLocks noChangeArrowheads="1"/>
            </p:cNvSpPr>
            <p:nvPr/>
          </p:nvSpPr>
          <p:spPr bwMode="auto">
            <a:xfrm>
              <a:off x="431" y="799"/>
              <a:ext cx="45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FF66"/>
                  </a:solidFill>
                  <a:latin typeface="Browallia New" pitchFamily="34" charset="-34"/>
                  <a:cs typeface="Browallia New" pitchFamily="34" charset="-34"/>
                </a:rPr>
                <a:t>A-ring</a:t>
              </a:r>
              <a:endPara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endParaRPr>
            </a:p>
          </p:txBody>
        </p:sp>
        <p:sp>
          <p:nvSpPr>
            <p:cNvPr id="362507" name="Line 16"/>
            <p:cNvSpPr>
              <a:spLocks noChangeShapeType="1"/>
            </p:cNvSpPr>
            <p:nvPr/>
          </p:nvSpPr>
          <p:spPr bwMode="auto">
            <a:xfrm>
              <a:off x="521" y="1117"/>
              <a:ext cx="0" cy="140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h-TH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32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260350"/>
            <a:ext cx="7772400" cy="1470025"/>
          </a:xfrm>
        </p:spPr>
        <p:txBody>
          <a:bodyPr/>
          <a:lstStyle/>
          <a:p>
            <a:pPr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ดวงจันทร์บริวารของดาวเสาร์</a:t>
            </a:r>
          </a:p>
        </p:txBody>
      </p:sp>
      <p:sp>
        <p:nvSpPr>
          <p:cNvPr id="363523" name="Rectangle 3"/>
          <p:cNvSpPr>
            <a:spLocks noChangeArrowheads="1"/>
          </p:cNvSpPr>
          <p:nvPr/>
        </p:nvSpPr>
        <p:spPr bwMode="auto">
          <a:xfrm>
            <a:off x="323850" y="5229225"/>
            <a:ext cx="86407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0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ดาวเสาร์มีดวงจันทร์บริวารอย่างน้อย 30 ดวง   ดวงจันทร์บริวารที่มีขนาดใหญ่ที่สุดคือ ไททัน(Titan) ที่มีขนาดใหญ่กว่าดาวพุธ  ไททันมีชั้นบรรยากาศที่ประกอบไปด้วยก๊าซไนโตรเจนเป็นส่วนใหญ่ ซึ่งอาจมีสภาพที่คล้ายกับโลกของเราในอดีต  การศึกษาบรรยากาศของดาวไททันโดยละเอียดอาจทำให้เราทราบถึงความเป็นมาของโลกได้ดีขึ้น</a:t>
            </a:r>
          </a:p>
        </p:txBody>
      </p:sp>
      <p:grpSp>
        <p:nvGrpSpPr>
          <p:cNvPr id="363524" name="Group 4"/>
          <p:cNvGrpSpPr>
            <a:grpSpLocks/>
          </p:cNvGrpSpPr>
          <p:nvPr/>
        </p:nvGrpSpPr>
        <p:grpSpPr bwMode="auto">
          <a:xfrm>
            <a:off x="755650" y="1700213"/>
            <a:ext cx="7273925" cy="3241675"/>
            <a:chOff x="476" y="1071"/>
            <a:chExt cx="4582" cy="2042"/>
          </a:xfrm>
        </p:grpSpPr>
        <p:pic>
          <p:nvPicPr>
            <p:cNvPr id="363525" name="Picture 5" descr="saturn-titan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5" y="1389"/>
              <a:ext cx="2223" cy="1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3526" name="Picture 6" descr="saturn-titan-atmospher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1071"/>
              <a:ext cx="1706" cy="2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3527" name="Line 7"/>
            <p:cNvSpPr>
              <a:spLocks noChangeShapeType="1"/>
            </p:cNvSpPr>
            <p:nvPr/>
          </p:nvSpPr>
          <p:spPr bwMode="auto">
            <a:xfrm flipH="1" flipV="1">
              <a:off x="2200" y="1071"/>
              <a:ext cx="1496" cy="81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363528" name="Line 8"/>
            <p:cNvSpPr>
              <a:spLocks noChangeShapeType="1"/>
            </p:cNvSpPr>
            <p:nvPr/>
          </p:nvSpPr>
          <p:spPr bwMode="auto">
            <a:xfrm flipH="1">
              <a:off x="2200" y="2160"/>
              <a:ext cx="1451" cy="953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h-TH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116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188913"/>
            <a:ext cx="7772400" cy="1470025"/>
          </a:xfrm>
        </p:spPr>
        <p:txBody>
          <a:bodyPr/>
          <a:lstStyle/>
          <a:p>
            <a:pPr algn="l"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ดวงจันทร์บริวารของดาวเสาร์</a:t>
            </a:r>
          </a:p>
        </p:txBody>
      </p:sp>
      <p:sp>
        <p:nvSpPr>
          <p:cNvPr id="364547" name="Rectangle 3"/>
          <p:cNvSpPr>
            <a:spLocks noChangeArrowheads="1"/>
          </p:cNvSpPr>
          <p:nvPr/>
        </p:nvSpPr>
        <p:spPr bwMode="auto">
          <a:xfrm>
            <a:off x="323850" y="5213350"/>
            <a:ext cx="8496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0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ดวงจันทร์บริวารเหล่านี้ มีขนาดใหญ่รองลงไปจากไททัน   เป็นที่น่าสังเกตว่า ดวงจันทร์เหล่านี้มีความหนาแน่นน้อยกว่า 1,400 กิโลกรัมต่อลูกบาศก์เมตร ทำให้เราสามารถสันนิษฐานได้ว่าดวงจันทร์เหล่านี้มีส่วนประกอบส่วนใหญ่เป็นน้ำแข็งและมีหินผสมอยู่เพียงเล็กน้อย</a:t>
            </a:r>
          </a:p>
        </p:txBody>
      </p:sp>
      <p:grpSp>
        <p:nvGrpSpPr>
          <p:cNvPr id="364548" name="Group 4"/>
          <p:cNvGrpSpPr>
            <a:grpSpLocks/>
          </p:cNvGrpSpPr>
          <p:nvPr/>
        </p:nvGrpSpPr>
        <p:grpSpPr bwMode="auto">
          <a:xfrm>
            <a:off x="250825" y="404813"/>
            <a:ext cx="8656638" cy="4560887"/>
            <a:chOff x="158" y="255"/>
            <a:chExt cx="5453" cy="2873"/>
          </a:xfrm>
        </p:grpSpPr>
        <p:pic>
          <p:nvPicPr>
            <p:cNvPr id="364549" name="Picture 5" descr="saturn-rhea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1344"/>
              <a:ext cx="1088" cy="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4550" name="Picture 6" descr="saturn-lapetu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8" y="1298"/>
              <a:ext cx="1174" cy="1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4551" name="Picture 7" descr="saturn-tethy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" y="981"/>
              <a:ext cx="1088" cy="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4552" name="Picture 8" descr="saturn-dio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" y="2205"/>
              <a:ext cx="1134" cy="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4553" name="Picture 9" descr="saturn-enceladu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0" y="255"/>
              <a:ext cx="1225" cy="1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4554" name="Picture 10" descr="saturn-mima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5" y="1933"/>
              <a:ext cx="1089" cy="1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4555" name="Rectangle 11"/>
            <p:cNvSpPr>
              <a:spLocks noChangeArrowheads="1"/>
            </p:cNvSpPr>
            <p:nvPr/>
          </p:nvSpPr>
          <p:spPr bwMode="auto">
            <a:xfrm>
              <a:off x="204" y="2432"/>
              <a:ext cx="60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th-TH" sz="2400">
                  <a:solidFill>
                    <a:srgbClr val="FFFF66"/>
                  </a:solidFill>
                  <a:latin typeface="Browallia New" pitchFamily="34" charset="-34"/>
                  <a:cs typeface="Browallia New" pitchFamily="34" charset="-34"/>
                </a:rPr>
                <a:t>รี (Rhea)</a:t>
              </a:r>
            </a:p>
          </p:txBody>
        </p:sp>
        <p:sp>
          <p:nvSpPr>
            <p:cNvPr id="364556" name="Rectangle 12"/>
            <p:cNvSpPr>
              <a:spLocks noChangeArrowheads="1"/>
            </p:cNvSpPr>
            <p:nvPr/>
          </p:nvSpPr>
          <p:spPr bwMode="auto">
            <a:xfrm>
              <a:off x="2290" y="2840"/>
              <a:ext cx="86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th-TH" sz="2400">
                  <a:solidFill>
                    <a:srgbClr val="FFFF66"/>
                  </a:solidFill>
                  <a:latin typeface="Browallia New" pitchFamily="34" charset="-34"/>
                  <a:cs typeface="Browallia New" pitchFamily="34" charset="-34"/>
                </a:rPr>
                <a:t>ดิโอนี (Dione)</a:t>
              </a:r>
            </a:p>
          </p:txBody>
        </p:sp>
        <p:sp>
          <p:nvSpPr>
            <p:cNvPr id="364557" name="Rectangle 13"/>
            <p:cNvSpPr>
              <a:spLocks noChangeArrowheads="1"/>
            </p:cNvSpPr>
            <p:nvPr/>
          </p:nvSpPr>
          <p:spPr bwMode="auto">
            <a:xfrm>
              <a:off x="1701" y="1298"/>
              <a:ext cx="122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th-TH" sz="2400">
                  <a:solidFill>
                    <a:srgbClr val="FFFF66"/>
                  </a:solidFill>
                  <a:latin typeface="Browallia New" pitchFamily="34" charset="-34"/>
                  <a:cs typeface="Browallia New" pitchFamily="34" charset="-34"/>
                </a:rPr>
                <a:t>ไออาเพตุส (Iapetus)</a:t>
              </a:r>
            </a:p>
          </p:txBody>
        </p:sp>
        <p:sp>
          <p:nvSpPr>
            <p:cNvPr id="364558" name="Rectangle 14"/>
            <p:cNvSpPr>
              <a:spLocks noChangeArrowheads="1"/>
            </p:cNvSpPr>
            <p:nvPr/>
          </p:nvSpPr>
          <p:spPr bwMode="auto">
            <a:xfrm>
              <a:off x="3393" y="1836"/>
              <a:ext cx="9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th-TH" sz="2400">
                  <a:solidFill>
                    <a:srgbClr val="FFFF66"/>
                  </a:solidFill>
                  <a:latin typeface="Browallia New" pitchFamily="34" charset="-34"/>
                  <a:cs typeface="Browallia New" pitchFamily="34" charset="-34"/>
                </a:rPr>
                <a:t>เททิส (Tethys)</a:t>
              </a:r>
            </a:p>
          </p:txBody>
        </p:sp>
        <p:sp>
          <p:nvSpPr>
            <p:cNvPr id="364559" name="Rectangle 15"/>
            <p:cNvSpPr>
              <a:spLocks noChangeArrowheads="1"/>
            </p:cNvSpPr>
            <p:nvPr/>
          </p:nvSpPr>
          <p:spPr bwMode="auto">
            <a:xfrm>
              <a:off x="4150" y="1253"/>
              <a:ext cx="146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th-TH" sz="2400">
                  <a:solidFill>
                    <a:srgbClr val="FFFF66"/>
                  </a:solidFill>
                  <a:latin typeface="Browallia New" pitchFamily="34" charset="-34"/>
                  <a:cs typeface="Browallia New" pitchFamily="34" charset="-34"/>
                </a:rPr>
                <a:t>เอนเซลาดุส (Enceladus)</a:t>
              </a:r>
            </a:p>
          </p:txBody>
        </p:sp>
        <p:sp>
          <p:nvSpPr>
            <p:cNvPr id="364560" name="Rectangle 16"/>
            <p:cNvSpPr>
              <a:spLocks noChangeArrowheads="1"/>
            </p:cNvSpPr>
            <p:nvPr/>
          </p:nvSpPr>
          <p:spPr bwMode="auto">
            <a:xfrm>
              <a:off x="4195" y="2750"/>
              <a:ext cx="91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th-TH" sz="2400">
                  <a:solidFill>
                    <a:srgbClr val="FFFF66"/>
                  </a:solidFill>
                  <a:latin typeface="Browallia New" pitchFamily="34" charset="-34"/>
                  <a:cs typeface="Browallia New" pitchFamily="34" charset="-34"/>
                </a:rPr>
                <a:t>มิมาส (Mimas)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73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476250"/>
            <a:ext cx="7772400" cy="1470025"/>
          </a:xfrm>
        </p:spPr>
        <p:txBody>
          <a:bodyPr/>
          <a:lstStyle/>
          <a:p>
            <a:pPr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ดวงจันทร์บริวารของดาวเสาร์</a:t>
            </a:r>
          </a:p>
        </p:txBody>
      </p:sp>
      <p:pic>
        <p:nvPicPr>
          <p:cNvPr id="365571" name="Picture 3" descr="saturn-small-s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916113"/>
            <a:ext cx="6983412" cy="278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5572" name="Rectangle 4"/>
          <p:cNvSpPr>
            <a:spLocks noChangeArrowheads="1"/>
          </p:cNvSpPr>
          <p:nvPr/>
        </p:nvSpPr>
        <p:spPr bwMode="auto">
          <a:xfrm>
            <a:off x="611188" y="4941888"/>
            <a:ext cx="7958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ภาพถ่ายดวงจันทร์บริวารดวงอื่น ๆ ของดาวเสาร์ จากยานวอยเอเจอร์ 1 และ 2 </a:t>
            </a:r>
            <a:r>
              <a:rPr lang="de-DE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(NASA/JPL</a:t>
            </a: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88474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0"/>
            <a:ext cx="7772400" cy="1470025"/>
          </a:xfrm>
        </p:spPr>
        <p:txBody>
          <a:bodyPr/>
          <a:lstStyle/>
          <a:p>
            <a:pPr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ดาวยูเรนัส</a:t>
            </a:r>
          </a:p>
        </p:txBody>
      </p:sp>
      <p:pic>
        <p:nvPicPr>
          <p:cNvPr id="366595" name="Picture 3" descr="urfami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628775"/>
            <a:ext cx="4716462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6596" name="Rectangle 4"/>
          <p:cNvSpPr>
            <a:spLocks noChangeArrowheads="1"/>
          </p:cNvSpPr>
          <p:nvPr/>
        </p:nvSpPr>
        <p:spPr bwMode="auto">
          <a:xfrm>
            <a:off x="755650" y="5661025"/>
            <a:ext cx="72723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ดาวยูเรนัสอยู่ไกลจากดวงอาทิตย์เป็นอันดับที่ 7  ดาวยูเรนัสถูกค้นพบ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โดยนักดาราศาสตร์ชื่อวิลเลี่ยม เฮอร์เชล เมื่อปี พ.ศ. 2325  </a:t>
            </a:r>
          </a:p>
        </p:txBody>
      </p:sp>
    </p:spTree>
    <p:extLst>
      <p:ext uri="{BB962C8B-B14F-4D97-AF65-F5344CB8AC3E}">
        <p14:creationId xmlns:p14="http://schemas.microsoft.com/office/powerpoint/2010/main" val="403610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476250"/>
            <a:ext cx="7772400" cy="1470025"/>
          </a:xfrm>
        </p:spPr>
        <p:txBody>
          <a:bodyPr/>
          <a:lstStyle/>
          <a:p>
            <a:pPr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โครงสร้างดาวยูเรนัส</a:t>
            </a:r>
          </a:p>
        </p:txBody>
      </p:sp>
      <p:pic>
        <p:nvPicPr>
          <p:cNvPr id="367619" name="Picture 3" descr="uranus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276475"/>
            <a:ext cx="417512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7620" name="Rectangle 4"/>
          <p:cNvSpPr>
            <a:spLocks noChangeArrowheads="1"/>
          </p:cNvSpPr>
          <p:nvPr/>
        </p:nvSpPr>
        <p:spPr bwMode="auto">
          <a:xfrm>
            <a:off x="4932363" y="2263775"/>
            <a:ext cx="3816350" cy="315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แกนกลางของดาวยูเรนัสเป็นหินแข็งมีขนาดเส้นผ่านศูนย์กลาง 17,000 กิโลเมตร ล้อมรอบไปด้วยชั้นของเหลวที่ประกอบไปด้วยน้ำและแอมโมเนีย  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แมนเทิลชั้นนอกประกอบด้วยฮีเลียมเหลวและไฮโดรเจนเหลวที่ผสมกลมกลืนกับชั้นบรรยากาศ</a:t>
            </a:r>
          </a:p>
        </p:txBody>
      </p:sp>
    </p:spTree>
    <p:extLst>
      <p:ext uri="{BB962C8B-B14F-4D97-AF65-F5344CB8AC3E}">
        <p14:creationId xmlns:p14="http://schemas.microsoft.com/office/powerpoint/2010/main" val="386561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88913"/>
            <a:ext cx="7772400" cy="1470025"/>
          </a:xfrm>
        </p:spPr>
        <p:txBody>
          <a:bodyPr/>
          <a:lstStyle/>
          <a:p>
            <a:pPr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วงแหวนดาวยูเรนัส</a:t>
            </a:r>
          </a:p>
        </p:txBody>
      </p:sp>
      <p:sp>
        <p:nvSpPr>
          <p:cNvPr id="368643" name="Rectangle 3"/>
          <p:cNvSpPr>
            <a:spLocks noChangeArrowheads="1"/>
          </p:cNvSpPr>
          <p:nvPr/>
        </p:nvSpPr>
        <p:spPr bwMode="auto">
          <a:xfrm>
            <a:off x="395288" y="6021388"/>
            <a:ext cx="8064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0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ภาพดาวยูเรนัสเต็มดวงและวงแหวน จากกล้องโทรทรรศน์อวกาศฮับเบิล ปรากฏพายุบริเวณขั้วเหนือของดาว </a:t>
            </a:r>
          </a:p>
        </p:txBody>
      </p:sp>
      <p:sp>
        <p:nvSpPr>
          <p:cNvPr id="368644" name="Rectangle 4"/>
          <p:cNvSpPr>
            <a:spLocks noChangeArrowheads="1"/>
          </p:cNvSpPr>
          <p:nvPr/>
        </p:nvSpPr>
        <p:spPr bwMode="auto">
          <a:xfrm>
            <a:off x="5003800" y="1628775"/>
            <a:ext cx="3527425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วงแหวนของดาวยูเรนัสถูกค้นพบโดยบังเอิญเมื่อปี พ.ศ. 2520 จำนวน 6 วง โดยทีมนักดาราศาสตร์ที่หอดูดาวไคเปอร์แอร์บอร์น ขององค์การนาซา  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ในขณะที่เฝ้าสังเกตปรากฏการณ์ที่ดาวยูเรนัสโคจรผ่านหน้าดาวฤกษ์ดวงหนึ่ง เพื่อวัดขนาดเส้นผ่านศูนย์กลางของดาวยูเรนัสอย่างละเอียด </a:t>
            </a:r>
          </a:p>
        </p:txBody>
      </p:sp>
      <p:pic>
        <p:nvPicPr>
          <p:cNvPr id="368645" name="Picture 5" descr="uranus_ringPIA02963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557338"/>
            <a:ext cx="4048125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495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0"/>
            <a:ext cx="7772400" cy="1470025"/>
          </a:xfrm>
        </p:spPr>
        <p:txBody>
          <a:bodyPr/>
          <a:lstStyle/>
          <a:p>
            <a:pPr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ดวงจันทร์บริวารของดาวยูเรนัส</a:t>
            </a:r>
          </a:p>
        </p:txBody>
      </p:sp>
      <p:pic>
        <p:nvPicPr>
          <p:cNvPr id="369667" name="Picture 3" descr="uranus_5mainsat_PIA019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9144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9668" name="Rectangle 4"/>
          <p:cNvSpPr>
            <a:spLocks noChangeArrowheads="1"/>
          </p:cNvSpPr>
          <p:nvPr/>
        </p:nvSpPr>
        <p:spPr bwMode="auto">
          <a:xfrm>
            <a:off x="3059113" y="3644900"/>
            <a:ext cx="5832475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indent="539750"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2000" u="sng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มิรันดา </a:t>
            </a:r>
            <a:r>
              <a:rPr lang="en-US" sz="2000" u="sng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(Miranda) </a:t>
            </a:r>
            <a:r>
              <a:rPr lang="th-TH" sz="20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เป็นดวงจันทร์ที่น่าสนใจมากที่สุดของดาวยูเรนัส  ดังจะเห็นได้ในภาพที่ถ่ายจากยานอวกาศวอยเอเจอร์ 2 ในปี พ.ศ. 2529    ดวงจันทร์มิรันดามีเส้นผ่านศูนย์กลาง 484 กิโลเมตร (ประมาณหนึ่งในเจ็ดของดวงจันทร์ของโลก)   มีขนาดวงโคจรรอบดาวยูเรนัส 129,800 กิโลเมตร   พื้นผิวที่ขรุขระของดวงจันทร์มิรันดาไม่ได้เป็นเพียงหลุมอุกกาบาตเท่านั้น แต่เต็มไปด้วยภูเขาและหุบเหวต่างๆ  ลักษณะทั้งหมดนี้ชี้ให้เห็นว่าพื้นผิวดวงจันทร์มิรันดา มีการเคลื่อนตัวคล้ายกับการเคลื่อนตัวของเปลือกโลก</a:t>
            </a:r>
          </a:p>
          <a:p>
            <a:pPr indent="539750"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20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นอกจากนี้ยังมีดวงจันทร์บริวารหลักที่สำคัญอีกสี่ดวงคือ แอเรียล (Ariel) อัมเบรียล (Umbriel) ไททาเนีย (Titania)และโอเบรอน (Oberon)</a:t>
            </a:r>
          </a:p>
        </p:txBody>
      </p:sp>
      <p:sp>
        <p:nvSpPr>
          <p:cNvPr id="369669" name="Line 5"/>
          <p:cNvSpPr>
            <a:spLocks noChangeShapeType="1"/>
          </p:cNvSpPr>
          <p:nvPr/>
        </p:nvSpPr>
        <p:spPr bwMode="auto">
          <a:xfrm flipH="1">
            <a:off x="250825" y="2565400"/>
            <a:ext cx="504825" cy="115093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369670" name="Line 6"/>
          <p:cNvSpPr>
            <a:spLocks noChangeShapeType="1"/>
          </p:cNvSpPr>
          <p:nvPr/>
        </p:nvSpPr>
        <p:spPr bwMode="auto">
          <a:xfrm>
            <a:off x="1116013" y="2565400"/>
            <a:ext cx="1727200" cy="115093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>
              <a:solidFill>
                <a:srgbClr val="000000"/>
              </a:solidFill>
            </a:endParaRPr>
          </a:p>
        </p:txBody>
      </p:sp>
      <p:pic>
        <p:nvPicPr>
          <p:cNvPr id="369671" name="Picture 7" descr="uranus_miranda_PIA01490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789363"/>
            <a:ext cx="256540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006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260350"/>
            <a:ext cx="7772400" cy="1470025"/>
          </a:xfrm>
        </p:spPr>
        <p:txBody>
          <a:bodyPr/>
          <a:lstStyle/>
          <a:p>
            <a:pPr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ดาวเนปจูน (</a:t>
            </a:r>
            <a:r>
              <a:rPr lang="en-US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Neptune)</a:t>
            </a:r>
            <a:endParaRPr lang="th-TH" sz="4800" b="1" smtClean="0">
              <a:solidFill>
                <a:srgbClr val="FFFF66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370691" name="Rectangle 3"/>
          <p:cNvSpPr>
            <a:spLocks noChangeArrowheads="1"/>
          </p:cNvSpPr>
          <p:nvPr/>
        </p:nvSpPr>
        <p:spPr bwMode="auto">
          <a:xfrm>
            <a:off x="539750" y="5670550"/>
            <a:ext cx="80645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ภาพถ่ายจากยานวอยเอเจอร์  แสดงให้เห็นลักษณะเมฆที่ปกคลุม จุดดำใหญ่ (อยู่กลางภาพ) และพายุลูกเล็ก (มุมล่างซ้าย)  บริเวณสีขาวเป็นเมฆชั้นสูงที่ประกอบไปด้วยเกล็ดน้ำแข็งมีเทน </a:t>
            </a:r>
            <a:r>
              <a:rPr lang="de-DE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(NASA/JPL</a:t>
            </a: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) </a:t>
            </a:r>
          </a:p>
        </p:txBody>
      </p:sp>
      <p:pic>
        <p:nvPicPr>
          <p:cNvPr id="370692" name="Picture 4" descr="neptune_full_PIA01492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628775"/>
            <a:ext cx="3922712" cy="392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134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260350"/>
            <a:ext cx="7772400" cy="1470025"/>
          </a:xfrm>
        </p:spPr>
        <p:txBody>
          <a:bodyPr/>
          <a:lstStyle/>
          <a:p>
            <a:pPr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ชั้นบรรยากาศดาวเนปจูน</a:t>
            </a:r>
          </a:p>
        </p:txBody>
      </p:sp>
      <p:sp>
        <p:nvSpPr>
          <p:cNvPr id="371715" name="Rectangle 3"/>
          <p:cNvSpPr>
            <a:spLocks noChangeArrowheads="1"/>
          </p:cNvSpPr>
          <p:nvPr/>
        </p:nvSpPr>
        <p:spPr bwMode="auto">
          <a:xfrm>
            <a:off x="323850" y="5400675"/>
            <a:ext cx="8604250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th-TH" sz="20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ดาวเนปจูนทั้งสองด้านของดาว จากกล้องโทรทรรศน์อวกาศฮับเบิล เมื่อวันที่ 13 สิงหาคม พ.ศ. 2539 ปรากฏเป็นแถบสีต่างๆ สีน้ำเงินเป็นเมฆมีเทนชั้นสูง สีเหลืองและสีแดงแสดงถึงกลุ่มเมฆที่อยู่ในชั้นสูงสุด (ปรากฏอยู่ด้านบนของรูป)  แถบสีเขียวบริเวณรอบขั้วใต้ของดาวเป็นบริเวณที่ดูดกลืนแสงสีน้ำเงินได้ดี ซึ่งคาดว่าจะมีองค์ประกอบทางเคมีอื่นๆ </a:t>
            </a:r>
          </a:p>
        </p:txBody>
      </p:sp>
      <p:pic>
        <p:nvPicPr>
          <p:cNvPr id="371716" name="Picture 4" descr="neptune_false_hst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773238"/>
            <a:ext cx="6515100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849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332656"/>
            <a:ext cx="33393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โครง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สร้างของระบบสุริยะ</a:t>
            </a:r>
            <a:endParaRPr lang="th-TH" sz="36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9552" y="1196752"/>
            <a:ext cx="820891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องค์ประกอบหลักที่สำคัญของระบบสุริยะคือ ดวงอาทิตย์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ซึ่ง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มีมวลคิดเป็น 99.86% ของมวลรวมทั้งระบบเท่าที่เป็นที่รู้จัก และเป็นแหล่งแรงโน้มถ่วงหลักของ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ระบบ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โดยมีดาวพฤหัสบดีและดาวเสาร์ ซึ่งเป็นวัตถุในวงโคจรใหญ่ที่สุดสองดวงครอบครองมวลอีก 90% ของมวลส่วนที่เหลือ</a:t>
            </a:r>
          </a:p>
          <a:p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ดาวเคราะห์ทั้งหมดและวัตถุส่วนใหญ่ในระบบยังโคจรไปในทิศทางเดียวกับการหมุนรอบตัวเองของดวงอาทิตย์ (ทวนเข็มนาฬิกา เมื่อมองจากมุมมองด้านขั้วเหนือของดวงอาทิตย์) มีเพียงบางส่วนที่เป็นข้อยกเว้นไม่เป็นไปตามนี้ เช่น ดาวหางฮัลเลย์ เป็นต้น</a:t>
            </a:r>
          </a:p>
          <a:p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079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260350"/>
            <a:ext cx="7772400" cy="1470025"/>
          </a:xfrm>
        </p:spPr>
        <p:txBody>
          <a:bodyPr/>
          <a:lstStyle/>
          <a:p>
            <a:pPr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โครงสร้างดาวเนปจูน</a:t>
            </a:r>
          </a:p>
        </p:txBody>
      </p:sp>
      <p:pic>
        <p:nvPicPr>
          <p:cNvPr id="372739" name="Picture 3" descr="nep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44675"/>
            <a:ext cx="4824412" cy="37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2740" name="Rectangle 4"/>
          <p:cNvSpPr>
            <a:spLocks noChangeArrowheads="1"/>
          </p:cNvSpPr>
          <p:nvPr/>
        </p:nvSpPr>
        <p:spPr bwMode="auto">
          <a:xfrm>
            <a:off x="5292725" y="1916113"/>
            <a:ext cx="3311525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แกนกลางที่เป็นหินแข็ง มีเส้นผ่านศูนย์กลาง 14,000 กิโลเมตร</a:t>
            </a:r>
          </a:p>
          <a:p>
            <a:pPr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ชั้นแมนเทิลชั้นในเป็นของเหลวประกอบด้วยน้ำและแอมโมเนีย  </a:t>
            </a:r>
          </a:p>
          <a:p>
            <a:pPr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เกล็ดน้ำแข็งในชั้นแมนเทิลนี้ผสมผสานเข้ากับชั้นบรรยากาศของดาวเนปจูนที่อยู่ถัดออกไป</a:t>
            </a:r>
          </a:p>
        </p:txBody>
      </p:sp>
    </p:spTree>
    <p:extLst>
      <p:ext uri="{BB962C8B-B14F-4D97-AF65-F5344CB8AC3E}">
        <p14:creationId xmlns:p14="http://schemas.microsoft.com/office/powerpoint/2010/main" val="220670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260350"/>
            <a:ext cx="7772400" cy="1470025"/>
          </a:xfrm>
        </p:spPr>
        <p:txBody>
          <a:bodyPr/>
          <a:lstStyle/>
          <a:p>
            <a:pPr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วงแหวนดาวเนปจูน</a:t>
            </a:r>
          </a:p>
        </p:txBody>
      </p:sp>
      <p:pic>
        <p:nvPicPr>
          <p:cNvPr id="373763" name="Picture 3" descr="neptune_ringbw_PIA019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844675"/>
            <a:ext cx="4103688" cy="30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3764" name="Rectangle 4"/>
          <p:cNvSpPr>
            <a:spLocks noChangeArrowheads="1"/>
          </p:cNvSpPr>
          <p:nvPr/>
        </p:nvSpPr>
        <p:spPr bwMode="auto">
          <a:xfrm>
            <a:off x="4859338" y="1628775"/>
            <a:ext cx="3816350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ดาวเนปจูนมีวงแหวนอยู่ 4 วง ล้วนมีขนาดที่แตกต่างกันและมีลักษณะที่ไม่สมบูรณ์  จากภาพถ่ายจากยานวอยเอเจอร์แสดงให้เห็นถึงวงแหวนหลักสองวง และวงแหวนบางๆ อยู่ระหว่างวงแหวนทั้งสอง  ชิ้นส่วนในวงแหวนมีขนาดตั้งแต่ ระดับไมครอน (1 ไมโครเมตร = 10-6 เมตร) จนถึงขนาด 10 เมตร</a:t>
            </a:r>
          </a:p>
        </p:txBody>
      </p:sp>
      <p:sp>
        <p:nvSpPr>
          <p:cNvPr id="373765" name="Rectangle 5"/>
          <p:cNvSpPr>
            <a:spLocks noChangeArrowheads="1"/>
          </p:cNvSpPr>
          <p:nvPr/>
        </p:nvSpPr>
        <p:spPr bwMode="auto">
          <a:xfrm>
            <a:off x="539750" y="5024438"/>
            <a:ext cx="79914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0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ภาพถ่ายวงแหวนของดาวเนปจูน จากยานวอยเอเจอร์  แถบมืดกลางภาพเป็นการบังแสงจากตัวดาวเพื่อที่จะสามารถสังเกตเห็นรายละเอียดของวงแหวนได้ดีขึ้น (NASA)</a:t>
            </a:r>
          </a:p>
        </p:txBody>
      </p:sp>
    </p:spTree>
    <p:extLst>
      <p:ext uri="{BB962C8B-B14F-4D97-AF65-F5344CB8AC3E}">
        <p14:creationId xmlns:p14="http://schemas.microsoft.com/office/powerpoint/2010/main" val="58489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260350"/>
            <a:ext cx="7772400" cy="1470025"/>
          </a:xfrm>
        </p:spPr>
        <p:txBody>
          <a:bodyPr/>
          <a:lstStyle/>
          <a:p>
            <a:pPr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ดวงจันทร์บริวารของดาวเนปจูน</a:t>
            </a:r>
          </a:p>
        </p:txBody>
      </p:sp>
      <p:sp>
        <p:nvSpPr>
          <p:cNvPr id="374787" name="Rectangle 3"/>
          <p:cNvSpPr>
            <a:spLocks noChangeArrowheads="1"/>
          </p:cNvSpPr>
          <p:nvPr/>
        </p:nvSpPr>
        <p:spPr bwMode="auto">
          <a:xfrm>
            <a:off x="468313" y="5084763"/>
            <a:ext cx="813593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0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ดาวเนปจูนมีดวงจันทร์บริวารอยู่ 8 ดวง ภาพถ่ายจากยานวอยเอเจอร์ แสดงให้เห็นลักษณะของดวงจันทร์บริวารหลักคือ </a:t>
            </a:r>
            <a:r>
              <a:rPr lang="th-TH" sz="2000" u="sng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ดวงจันทร์ทริทัน </a:t>
            </a:r>
            <a:r>
              <a:rPr lang="en-US" sz="2000" u="sng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(Triton)</a:t>
            </a:r>
            <a:r>
              <a:rPr lang="en-US" sz="20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20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ที่มีขนาดใหญ่ที่สุดในบรรดาบริวารทั้ง 8 ดวง  ทริทันโคจรรอบดาวเนปจูนสวนทางกับทิศทางการหมุนรอบตัวเองของดาวเนปจูน และคาดว่ามันจะโคจรเข้าใกล้ดาวเนปจูนขึ้นเรื่อยๆ และพุ่งเข้าชนดาวเนปจูนในที่สุด (ใช้เวลาประมาณ 10 ถึง 100 ล้านปี)  </a:t>
            </a:r>
          </a:p>
        </p:txBody>
      </p:sp>
      <p:pic>
        <p:nvPicPr>
          <p:cNvPr id="374788" name="Picture 4" descr="neptune_triton_PIA00317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628775"/>
            <a:ext cx="3889375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4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0"/>
            <a:ext cx="7772400" cy="1470025"/>
          </a:xfrm>
        </p:spPr>
        <p:txBody>
          <a:bodyPr/>
          <a:lstStyle/>
          <a:p>
            <a:pPr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ดาวพลูโต (</a:t>
            </a:r>
            <a:r>
              <a:rPr lang="en-US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Pluto)</a:t>
            </a:r>
            <a:endParaRPr lang="th-TH" sz="4800" b="1" smtClean="0">
              <a:solidFill>
                <a:srgbClr val="FFFF66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375811" name="Rectangle 3"/>
          <p:cNvSpPr>
            <a:spLocks noChangeArrowheads="1"/>
          </p:cNvSpPr>
          <p:nvPr/>
        </p:nvSpPr>
        <p:spPr bwMode="auto">
          <a:xfrm>
            <a:off x="468313" y="5734050"/>
            <a:ext cx="82581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18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ภาพดาวพลูโตทั้งสองด้านของดาว จากภาพขยายแสดงให้เห็นแสงสว่างบริเวณขั้วเหนือและใต้ของดาว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18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สันนิษฐานว่าอาจเป็นขั้วน้ำแข็ง   บริเวณสว่างอื่นๆ ที่อยู่ใกล้เส้นศูนย์สูตรดาว อาจเป็นบริเวณแอ่งที่ราบที่สามารถสะท้อนแสงได้ดี </a:t>
            </a:r>
          </a:p>
        </p:txBody>
      </p:sp>
      <p:pic>
        <p:nvPicPr>
          <p:cNvPr id="375812" name="Picture 4" descr="pluto_hst_PIA00825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1385888"/>
            <a:ext cx="5400675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514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260350"/>
            <a:ext cx="7772400" cy="1470025"/>
          </a:xfrm>
        </p:spPr>
        <p:txBody>
          <a:bodyPr/>
          <a:lstStyle/>
          <a:p>
            <a:pPr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แผนที่พื้นผิวดาวพลูโต</a:t>
            </a:r>
          </a:p>
        </p:txBody>
      </p:sp>
      <p:pic>
        <p:nvPicPr>
          <p:cNvPr id="376835" name="Picture 3" descr="pluto_surface_PIA00826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700213"/>
            <a:ext cx="6229350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89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260350"/>
            <a:ext cx="7772400" cy="1470025"/>
          </a:xfrm>
        </p:spPr>
        <p:txBody>
          <a:bodyPr/>
          <a:lstStyle/>
          <a:p>
            <a:pPr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ดวงจันทร์คารอน (</a:t>
            </a:r>
            <a:r>
              <a:rPr lang="en-US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Charon)</a:t>
            </a:r>
            <a:endParaRPr lang="th-TH" sz="4800" b="1" smtClean="0">
              <a:solidFill>
                <a:srgbClr val="FFFF66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377859" name="Picture 3" descr="pluto_hstesaeso_PIA008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844675"/>
            <a:ext cx="6300787" cy="3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7860" name="Rectangle 4"/>
          <p:cNvSpPr>
            <a:spLocks noChangeArrowheads="1"/>
          </p:cNvSpPr>
          <p:nvPr/>
        </p:nvSpPr>
        <p:spPr bwMode="auto">
          <a:xfrm>
            <a:off x="468313" y="5373688"/>
            <a:ext cx="82835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0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คารอน (Charon)  โคจรอยู่ที่ระยะห่างเพียง 19,640 กิโลเมตร  เนื่องจากดาวพลูโตมีขนาดที่ใกล้เคียงกับดวงจันทร์คารอนมาก นักดาราศาสตร์จึงตั้งสมมุติฐานว่าน่าจะเป็นระบบดาวเคราะห์คู่   เราไม่สามารถตรวจสอบสมมุติฐานนี้ได้จนกว่าจะมียานอวกาศออกไปสำรวจยังดาวพลูโต</a:t>
            </a:r>
          </a:p>
        </p:txBody>
      </p:sp>
    </p:spTree>
    <p:extLst>
      <p:ext uri="{BB962C8B-B14F-4D97-AF65-F5344CB8AC3E}">
        <p14:creationId xmlns:p14="http://schemas.microsoft.com/office/powerpoint/2010/main" val="392224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404813"/>
            <a:ext cx="8820150" cy="1470025"/>
          </a:xfrm>
        </p:spPr>
        <p:txBody>
          <a:bodyPr/>
          <a:lstStyle/>
          <a:p>
            <a:pPr algn="l" eaLnBrk="1" hangingPunct="1"/>
            <a:r>
              <a:rPr lang="th-TH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ระบบสุริยะ </a:t>
            </a:r>
            <a:r>
              <a:rPr lang="en-US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(Solar System)</a:t>
            </a:r>
            <a:br>
              <a:rPr lang="en-US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</a:br>
            <a:r>
              <a:rPr lang="en-US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	</a:t>
            </a:r>
            <a:r>
              <a:rPr lang="th-TH" sz="32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ตอนที่ </a:t>
            </a:r>
            <a:r>
              <a:rPr lang="en-US" sz="32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3 </a:t>
            </a:r>
            <a:r>
              <a:rPr lang="th-TH" sz="32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 ดาวเคราะห์น้อย ดาวหาง ฝนดาวตกและอุกกาบาต </a:t>
            </a:r>
          </a:p>
        </p:txBody>
      </p:sp>
      <p:pic>
        <p:nvPicPr>
          <p:cNvPr id="378883" name="Picture 3" descr="Solar-system-640_4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862138"/>
            <a:ext cx="6659562" cy="499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830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476250"/>
            <a:ext cx="7772400" cy="1470025"/>
          </a:xfrm>
        </p:spPr>
        <p:txBody>
          <a:bodyPr/>
          <a:lstStyle/>
          <a:p>
            <a:pPr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ดาวเคราะห์น้อย </a:t>
            </a:r>
            <a:r>
              <a:rPr lang="en-US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(Asteroids)</a:t>
            </a:r>
            <a:endParaRPr lang="th-TH" sz="4800" b="1" smtClean="0">
              <a:solidFill>
                <a:srgbClr val="FFFF66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379907" name="Picture 3" descr="asteroid-belt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916113"/>
            <a:ext cx="390525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908" name="Rectangle 4"/>
          <p:cNvSpPr>
            <a:spLocks noChangeArrowheads="1"/>
          </p:cNvSpPr>
          <p:nvPr/>
        </p:nvSpPr>
        <p:spPr bwMode="auto">
          <a:xfrm>
            <a:off x="539750" y="4581525"/>
            <a:ext cx="788511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ดาวเคราะห์น้อย (Asteroids หรือ Minor planets) เกิดขึ้นในยุคที่เกิดระบบสุริยะเมื่อ 4,600 ล้านปีที่แล้ว   ปัจจุบันมีวัตถุที่นักดาราศาสตร์ได้สังเกตพบและตั้งชื่อไว้อยู่ถึง 20,000 ดวง   มีวัตถุที่มีขนาดเส้นผ่านศูนย์กลางมากกว่า 100 กิโลเมตร อยู่ประมาณ 200 ดวง ที่เหลือเป็นอุกกาบาตขนาดเล็กมีเส้นผ่านศูนย์กลางประมาณ 1 กิโลเมตร</a:t>
            </a:r>
          </a:p>
        </p:txBody>
      </p:sp>
    </p:spTree>
    <p:extLst>
      <p:ext uri="{BB962C8B-B14F-4D97-AF65-F5344CB8AC3E}">
        <p14:creationId xmlns:p14="http://schemas.microsoft.com/office/powerpoint/2010/main" val="227024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0"/>
            <a:ext cx="7772400" cy="1470025"/>
          </a:xfrm>
        </p:spPr>
        <p:txBody>
          <a:bodyPr/>
          <a:lstStyle/>
          <a:p>
            <a:pPr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แถบดาวเคราะห์น้อย </a:t>
            </a:r>
            <a:r>
              <a:rPr lang="en-US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(Asteroid Belt)</a:t>
            </a:r>
            <a:endParaRPr lang="th-TH" sz="4800" b="1" smtClean="0">
              <a:solidFill>
                <a:srgbClr val="FFFF66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380931" name="Picture 3" descr="asteroid-bel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412875"/>
            <a:ext cx="4968875" cy="37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0932" name="Rectangle 4"/>
          <p:cNvSpPr>
            <a:spLocks noChangeArrowheads="1"/>
          </p:cNvSpPr>
          <p:nvPr/>
        </p:nvSpPr>
        <p:spPr bwMode="auto">
          <a:xfrm>
            <a:off x="539750" y="5300663"/>
            <a:ext cx="83169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0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แถบดาวเคราะห์น้อย (Asteroid Belt) พบอยู่ระหว่างวงโคจรของดาวอังคารและดาวพฤหัสบดี  สันนิษฐานว่าเกิดมาพร้อมๆ กับดาวเคราะห์ดวงอื่นๆ  มีทฤษฎีหนึ่งอธิบายว่าดาวเคราะห์น้อยในบริเวณนี้ไม่สามารถรวมตัวกันเป็นดาวเคราะห์ขนาดใหญ่ได้ เนื่องจากถูกรบกวนโดยแรงโน้มถ่วงอันมหาศาลของดาวพฤหัสบดี</a:t>
            </a:r>
          </a:p>
        </p:txBody>
      </p:sp>
    </p:spTree>
    <p:extLst>
      <p:ext uri="{BB962C8B-B14F-4D97-AF65-F5344CB8AC3E}">
        <p14:creationId xmlns:p14="http://schemas.microsoft.com/office/powerpoint/2010/main" val="85584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333375"/>
            <a:ext cx="7772400" cy="1470025"/>
          </a:xfrm>
        </p:spPr>
        <p:txBody>
          <a:bodyPr/>
          <a:lstStyle/>
          <a:p>
            <a:pPr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ดาวเคราะห์น้อยซีเรส (</a:t>
            </a:r>
            <a:r>
              <a:rPr lang="en-US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Ceres</a:t>
            </a:r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)</a:t>
            </a:r>
          </a:p>
        </p:txBody>
      </p:sp>
      <p:pic>
        <p:nvPicPr>
          <p:cNvPr id="381955" name="Picture 3" descr="figure%2017-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700213"/>
            <a:ext cx="4537075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1956" name="Rectangle 4"/>
          <p:cNvSpPr>
            <a:spLocks noChangeArrowheads="1"/>
          </p:cNvSpPr>
          <p:nvPr/>
        </p:nvSpPr>
        <p:spPr bwMode="auto">
          <a:xfrm>
            <a:off x="971550" y="5445125"/>
            <a:ext cx="6670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ภาพเปรียบเทียบขนาดของดาวเคราะห์น้อยซีเรสกับโลกและดวงจันทร์ของโลก</a:t>
            </a:r>
          </a:p>
        </p:txBody>
      </p:sp>
    </p:spTree>
    <p:extLst>
      <p:ext uri="{BB962C8B-B14F-4D97-AF65-F5344CB8AC3E}">
        <p14:creationId xmlns:p14="http://schemas.microsoft.com/office/powerpoint/2010/main" val="64309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5013176"/>
            <a:ext cx="85689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วัตถุใหญ่ๆ ในวงโคจรรอบดวงอาทิตย์จะเคลื่อนที่อยู่บนระนาบใกล้เคียงกับระนาบโคจรของโลก ที่เรียกว่า ระนาบสุริยวิถี ดาวเคราะห์ทั้งหมดจะเคลื่อนที่ใกล้เคียงกับระนาบนี้ ขณะที่ดาวหางและวัตถุในแถบไคเปอร์มักเคลื่อนที่ทำมุมกับระนาบค่อนข้างมาก</a:t>
            </a:r>
          </a:p>
        </p:txBody>
      </p:sp>
      <p:pic>
        <p:nvPicPr>
          <p:cNvPr id="3" name="Picture 2" descr="ไฟล์:Solarsys-th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26" y="404664"/>
            <a:ext cx="869998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79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476250"/>
            <a:ext cx="7772400" cy="1470025"/>
          </a:xfrm>
        </p:spPr>
        <p:txBody>
          <a:bodyPr/>
          <a:lstStyle/>
          <a:p>
            <a:pPr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ดาวเคราะห์น้อยคลีโอพัตตรา (</a:t>
            </a:r>
            <a:r>
              <a:rPr lang="en-US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Kleopatra</a:t>
            </a:r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)</a:t>
            </a:r>
          </a:p>
        </p:txBody>
      </p:sp>
      <p:pic>
        <p:nvPicPr>
          <p:cNvPr id="382979" name="Picture 3" descr="kleopatra-b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482850"/>
            <a:ext cx="309562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2980" name="Picture 4" descr="kleopat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492375"/>
            <a:ext cx="467995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2981" name="Rectangle 5"/>
          <p:cNvSpPr>
            <a:spLocks noChangeArrowheads="1"/>
          </p:cNvSpPr>
          <p:nvPr/>
        </p:nvSpPr>
        <p:spPr bwMode="auto">
          <a:xfrm>
            <a:off x="611188" y="5157788"/>
            <a:ext cx="80645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ภาพถ่ายเรดาร์แสดงให้เห็นรูปร่างโดยละเอียดของดาวเคราะห์น้อยคลีโอพัตตรา (Kleopatra) โดยใช้การส่งคลื่นวิทยุจากกล้องโทรทรรศน์วิทยุอาเรซิโบ ไปสะท้อนที่พื้นผิวดาว (Arecibo Observatory, JPL/NASA)</a:t>
            </a:r>
          </a:p>
        </p:txBody>
      </p:sp>
    </p:spTree>
    <p:extLst>
      <p:ext uri="{BB962C8B-B14F-4D97-AF65-F5344CB8AC3E}">
        <p14:creationId xmlns:p14="http://schemas.microsoft.com/office/powerpoint/2010/main" val="188789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333375"/>
            <a:ext cx="7777162" cy="1223963"/>
          </a:xfrm>
        </p:spPr>
        <p:txBody>
          <a:bodyPr/>
          <a:lstStyle/>
          <a:p>
            <a:pPr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ดาวเคราะห์น้อยไอดา (</a:t>
            </a:r>
            <a:r>
              <a:rPr lang="en-US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Ida</a:t>
            </a:r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)</a:t>
            </a:r>
          </a:p>
        </p:txBody>
      </p:sp>
      <p:pic>
        <p:nvPicPr>
          <p:cNvPr id="384003" name="Picture 3" descr="ida-dacty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628775"/>
            <a:ext cx="5345113" cy="386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4004" name="Rectangle 4"/>
          <p:cNvSpPr>
            <a:spLocks noChangeArrowheads="1"/>
          </p:cNvSpPr>
          <p:nvPr/>
        </p:nvSpPr>
        <p:spPr bwMode="auto">
          <a:xfrm>
            <a:off x="323850" y="5661025"/>
            <a:ext cx="83629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539750" fontAlgn="base">
              <a:spcBef>
                <a:spcPct val="0"/>
              </a:spcBef>
              <a:spcAft>
                <a:spcPct val="0"/>
              </a:spcAft>
            </a:pPr>
            <a:r>
              <a:rPr lang="th-TH" sz="2000">
                <a:solidFill>
                  <a:srgbClr val="FFFFCC"/>
                </a:solidFill>
                <a:latin typeface="Browallia New" pitchFamily="34" charset="-34"/>
                <a:ea typeface="Cordia New" pitchFamily="34" charset="-34"/>
                <a:cs typeface="Browallia New" pitchFamily="34" charset="-34"/>
              </a:rPr>
              <a:t>ภาพถ่ายดาวเคราะห์น้อยไอดา (Ida) ที่มีเส้นผ่านศูนย์กลาง 52 กิโลเมตร และดวงจันทร์บริวารแดคทิล (Dactyl)</a:t>
            </a:r>
            <a:endParaRPr lang="th-TH" sz="1700">
              <a:solidFill>
                <a:srgbClr val="FFFFCC"/>
              </a:solidFill>
              <a:latin typeface="Browallia New" pitchFamily="34" charset="-34"/>
              <a:ea typeface="Cordia New" pitchFamily="34" charset="-34"/>
              <a:cs typeface="Browallia New" pitchFamily="34" charset="-34"/>
            </a:endParaRPr>
          </a:p>
          <a:p>
            <a:pPr indent="5397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2000">
                <a:solidFill>
                  <a:srgbClr val="FFFFCC"/>
                </a:solidFill>
                <a:latin typeface="Browallia New" pitchFamily="34" charset="-34"/>
                <a:ea typeface="Cordia New" pitchFamily="34" charset="-34"/>
                <a:cs typeface="Browallia New" pitchFamily="34" charset="-34"/>
              </a:rPr>
              <a:t>จากยานอวกาศกาลิเลโอ</a:t>
            </a:r>
            <a:r>
              <a:rPr lang="th-TH" sz="1800">
                <a:solidFill>
                  <a:srgbClr val="FFFFCC"/>
                </a:solidFill>
                <a:latin typeface="Browallia New" pitchFamily="34" charset="-34"/>
                <a:ea typeface="Cordia New" pitchFamily="34" charset="-34"/>
                <a:cs typeface="Browallia New" pitchFamily="34" charset="-34"/>
              </a:rPr>
              <a:t> (NASA/JPL</a:t>
            </a:r>
            <a:r>
              <a:rPr lang="th-TH" sz="2000">
                <a:solidFill>
                  <a:srgbClr val="FFFFCC"/>
                </a:solidFill>
                <a:latin typeface="Browallia New" pitchFamily="34" charset="-34"/>
                <a:ea typeface="Cordia New" pitchFamily="34" charset="-34"/>
                <a:cs typeface="Browallia New" pitchFamily="34" charset="-34"/>
              </a:rPr>
              <a:t>)</a:t>
            </a:r>
            <a:endParaRPr lang="th-TH" sz="4000">
              <a:solidFill>
                <a:srgbClr val="FFFFCC"/>
              </a:solidFill>
              <a:latin typeface="Browallia New" pitchFamily="34" charset="-34"/>
              <a:ea typeface="Cordia New" pitchFamily="34" charset="-34"/>
              <a:cs typeface="Browall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3000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260350"/>
            <a:ext cx="7772400" cy="1470025"/>
          </a:xfrm>
        </p:spPr>
        <p:txBody>
          <a:bodyPr/>
          <a:lstStyle/>
          <a:p>
            <a:pPr algn="l"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ดาวเคราะห์น้อยเอรอส (</a:t>
            </a:r>
            <a:r>
              <a:rPr lang="en-US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Eros</a:t>
            </a:r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)</a:t>
            </a:r>
          </a:p>
        </p:txBody>
      </p:sp>
      <p:grpSp>
        <p:nvGrpSpPr>
          <p:cNvPr id="385027" name="Group 3"/>
          <p:cNvGrpSpPr>
            <a:grpSpLocks/>
          </p:cNvGrpSpPr>
          <p:nvPr/>
        </p:nvGrpSpPr>
        <p:grpSpPr bwMode="auto">
          <a:xfrm>
            <a:off x="827088" y="1341438"/>
            <a:ext cx="8316912" cy="5516562"/>
            <a:chOff x="521" y="845"/>
            <a:chExt cx="5239" cy="3475"/>
          </a:xfrm>
        </p:grpSpPr>
        <p:pic>
          <p:nvPicPr>
            <p:cNvPr id="385028" name="Picture 4" descr="eros-ful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5" y="845"/>
              <a:ext cx="1973" cy="1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5029" name="Rectangle 5"/>
            <p:cNvSpPr>
              <a:spLocks noChangeArrowheads="1"/>
            </p:cNvSpPr>
            <p:nvPr/>
          </p:nvSpPr>
          <p:spPr bwMode="auto">
            <a:xfrm>
              <a:off x="1338" y="985"/>
              <a:ext cx="2358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indent="539750" fontAlgn="base">
                <a:spcBef>
                  <a:spcPct val="0"/>
                </a:spcBef>
                <a:spcAft>
                  <a:spcPct val="0"/>
                </a:spcAft>
              </a:pPr>
              <a:r>
                <a:rPr lang="th-TH" sz="1800">
                  <a:solidFill>
                    <a:srgbClr val="FFFFCC"/>
                  </a:solidFill>
                  <a:latin typeface="Browallia New" pitchFamily="34" charset="-34"/>
                  <a:ea typeface="Cordia New" pitchFamily="34" charset="-34"/>
                  <a:cs typeface="Browallia New" pitchFamily="34" charset="-34"/>
                </a:rPr>
                <a:t>ภาพถ่ายดาวเคราะห์น้อยเอรอส (Eros) ที่มีความยาวประมาณ 33 กิโลเมตร ถ่ายจากยานอวกาศเนียร์ชูเมกเกอร์ </a:t>
              </a:r>
              <a:r>
                <a:rPr lang="th-TH" sz="1600">
                  <a:solidFill>
                    <a:srgbClr val="FFFFCC"/>
                  </a:solidFill>
                  <a:latin typeface="Browallia New" pitchFamily="34" charset="-34"/>
                  <a:ea typeface="Cordia New" pitchFamily="34" charset="-34"/>
                  <a:cs typeface="Browallia New" pitchFamily="34" charset="-34"/>
                </a:rPr>
                <a:t>(NASA/JHUAPL</a:t>
              </a:r>
              <a:r>
                <a:rPr lang="th-TH" sz="1800">
                  <a:solidFill>
                    <a:srgbClr val="FFFFCC"/>
                  </a:solidFill>
                  <a:latin typeface="Browallia New" pitchFamily="34" charset="-34"/>
                  <a:ea typeface="Cordia New" pitchFamily="34" charset="-34"/>
                  <a:cs typeface="Browallia New" pitchFamily="34" charset="-34"/>
                </a:rPr>
                <a:t>)</a:t>
              </a:r>
              <a:endParaRPr lang="th-TH" sz="3600">
                <a:solidFill>
                  <a:srgbClr val="FFFFCC"/>
                </a:solidFill>
                <a:latin typeface="Browallia New" pitchFamily="34" charset="-34"/>
                <a:ea typeface="Cordia New" pitchFamily="34" charset="-34"/>
                <a:cs typeface="Browallia New" pitchFamily="34" charset="-34"/>
              </a:endParaRPr>
            </a:p>
          </p:txBody>
        </p:sp>
        <p:pic>
          <p:nvPicPr>
            <p:cNvPr id="385030" name="Picture 6" descr="eros-colo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1797"/>
              <a:ext cx="1723" cy="1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5031" name="Rectangle 7"/>
            <p:cNvSpPr>
              <a:spLocks noChangeArrowheads="1"/>
            </p:cNvSpPr>
            <p:nvPr/>
          </p:nvSpPr>
          <p:spPr bwMode="auto">
            <a:xfrm>
              <a:off x="2426" y="2357"/>
              <a:ext cx="2722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indent="539750" fontAlgn="base">
                <a:spcBef>
                  <a:spcPct val="0"/>
                </a:spcBef>
                <a:spcAft>
                  <a:spcPct val="0"/>
                </a:spcAft>
              </a:pPr>
              <a:r>
                <a:rPr lang="th-TH" sz="2000">
                  <a:solidFill>
                    <a:srgbClr val="FFFFCC"/>
                  </a:solidFill>
                  <a:latin typeface="Browallia New" pitchFamily="34" charset="-34"/>
                  <a:ea typeface="Cordia New" pitchFamily="34" charset="-34"/>
                  <a:cs typeface="Browallia New" pitchFamily="34" charset="-34"/>
                </a:rPr>
                <a:t>ภาพล่างเป็นภาพสามมิติ สีแดงแสดงถึงเนินเขาสูง สีน้ำเงินแสดงถึงบริเวณที่เป็นหุบเหว</a:t>
              </a:r>
              <a:r>
                <a:rPr lang="th-TH" sz="1800">
                  <a:solidFill>
                    <a:srgbClr val="FFFFCC"/>
                  </a:solidFill>
                  <a:latin typeface="Browallia New" pitchFamily="34" charset="-34"/>
                  <a:ea typeface="Cordia New" pitchFamily="34" charset="-34"/>
                  <a:cs typeface="Browallia New" pitchFamily="34" charset="-34"/>
                </a:rPr>
                <a:t> (NASA/JHUAPL</a:t>
              </a:r>
              <a:r>
                <a:rPr lang="th-TH" sz="2000">
                  <a:solidFill>
                    <a:srgbClr val="FFFFCC"/>
                  </a:solidFill>
                  <a:latin typeface="Browallia New" pitchFamily="34" charset="-34"/>
                  <a:ea typeface="Cordia New" pitchFamily="34" charset="-34"/>
                  <a:cs typeface="Browallia New" pitchFamily="34" charset="-34"/>
                </a:rPr>
                <a:t>)</a:t>
              </a:r>
              <a:endParaRPr lang="th-TH" sz="4000">
                <a:solidFill>
                  <a:srgbClr val="FFFFCC"/>
                </a:solidFill>
                <a:latin typeface="Browallia New" pitchFamily="34" charset="-34"/>
                <a:ea typeface="Cordia New" pitchFamily="34" charset="-34"/>
                <a:cs typeface="Browallia New" pitchFamily="34" charset="-34"/>
              </a:endParaRPr>
            </a:p>
          </p:txBody>
        </p:sp>
        <p:pic>
          <p:nvPicPr>
            <p:cNvPr id="385032" name="Picture 8" descr="eros-surfac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1" y="2902"/>
              <a:ext cx="1769" cy="1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5033" name="Rectangle 9"/>
            <p:cNvSpPr>
              <a:spLocks noChangeArrowheads="1"/>
            </p:cNvSpPr>
            <p:nvPr/>
          </p:nvSpPr>
          <p:spPr bwMode="auto">
            <a:xfrm>
              <a:off x="521" y="3443"/>
              <a:ext cx="3402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th-TH" sz="2000">
                  <a:solidFill>
                    <a:srgbClr val="FFFFCC"/>
                  </a:solidFill>
                  <a:latin typeface="Browallia New" pitchFamily="34" charset="-34"/>
                  <a:ea typeface="Cordia New" pitchFamily="34" charset="-34"/>
                  <a:cs typeface="Browallia New" pitchFamily="34" charset="-34"/>
                </a:rPr>
                <a:t>ภาพขยายให้เห็นพื้นผิวของดาวเคราะห์น้อยเอรอสที่ปกคลุมไปด้วยเศษหินและฝุ่น </a:t>
              </a:r>
              <a:r>
                <a:rPr lang="th-TH" sz="1800">
                  <a:solidFill>
                    <a:srgbClr val="FFFFCC"/>
                  </a:solidFill>
                  <a:latin typeface="Browallia New" pitchFamily="34" charset="-34"/>
                  <a:ea typeface="Cordia New" pitchFamily="34" charset="-34"/>
                  <a:cs typeface="Browallia New" pitchFamily="34" charset="-34"/>
                </a:rPr>
                <a:t>(NASA/JHUAPL</a:t>
              </a:r>
              <a:r>
                <a:rPr lang="th-TH" sz="2000">
                  <a:solidFill>
                    <a:srgbClr val="FFFFCC"/>
                  </a:solidFill>
                  <a:latin typeface="Browallia New" pitchFamily="34" charset="-34"/>
                  <a:ea typeface="Cordia New" pitchFamily="34" charset="-34"/>
                  <a:cs typeface="Browallia New" pitchFamily="34" charset="-34"/>
                </a:rPr>
                <a:t>)</a:t>
              </a:r>
              <a:endParaRPr lang="th-TH" sz="1700">
                <a:solidFill>
                  <a:srgbClr val="FFFFCC"/>
                </a:solidFill>
                <a:latin typeface="Browallia New" pitchFamily="34" charset="-34"/>
                <a:ea typeface="Cordia New" pitchFamily="34" charset="-34"/>
                <a:cs typeface="Browallia New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639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476250"/>
            <a:ext cx="7772400" cy="1470025"/>
          </a:xfrm>
        </p:spPr>
        <p:txBody>
          <a:bodyPr/>
          <a:lstStyle/>
          <a:p>
            <a:pPr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ดาวเคราะห์น้อยกาสปรา (</a:t>
            </a:r>
            <a:r>
              <a:rPr lang="en-US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Gaspra</a:t>
            </a:r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)</a:t>
            </a:r>
          </a:p>
        </p:txBody>
      </p:sp>
      <p:pic>
        <p:nvPicPr>
          <p:cNvPr id="386051" name="Picture 3" descr="gaspra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844675"/>
            <a:ext cx="30956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6052" name="Rectangle 4"/>
          <p:cNvSpPr>
            <a:spLocks noChangeArrowheads="1"/>
          </p:cNvSpPr>
          <p:nvPr/>
        </p:nvSpPr>
        <p:spPr bwMode="auto">
          <a:xfrm>
            <a:off x="1042988" y="5084763"/>
            <a:ext cx="2919412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1800">
                <a:solidFill>
                  <a:srgbClr val="FFFFCC"/>
                </a:solidFill>
                <a:latin typeface="Browallia New" pitchFamily="34" charset="-34"/>
                <a:ea typeface="Cordia New" pitchFamily="34" charset="-34"/>
                <a:cs typeface="Browallia New" pitchFamily="34" charset="-34"/>
              </a:rPr>
              <a:t>ภาพถ่ายดาวเคราะห์น้อยกาสปรา (Gaspra)</a:t>
            </a:r>
            <a:endParaRPr lang="th-TH" sz="1500">
              <a:solidFill>
                <a:srgbClr val="FFFFCC"/>
              </a:solidFill>
              <a:latin typeface="Browallia New" pitchFamily="34" charset="-34"/>
              <a:ea typeface="Cordia New" pitchFamily="34" charset="-34"/>
              <a:cs typeface="Browallia New" pitchFamily="34" charset="-34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th-TH" sz="3600">
              <a:solidFill>
                <a:srgbClr val="FFFFCC"/>
              </a:solidFill>
              <a:latin typeface="Browallia New" pitchFamily="34" charset="-34"/>
              <a:ea typeface="Cordia New" pitchFamily="34" charset="-34"/>
              <a:cs typeface="Browallia New" pitchFamily="34" charset="-34"/>
            </a:endParaRPr>
          </a:p>
        </p:txBody>
      </p:sp>
      <p:pic>
        <p:nvPicPr>
          <p:cNvPr id="386053" name="Picture 5" descr="gaspra-phobos-deim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79588"/>
            <a:ext cx="360045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6054" name="Rectangle 6"/>
          <p:cNvSpPr>
            <a:spLocks noChangeArrowheads="1"/>
          </p:cNvSpPr>
          <p:nvPr/>
        </p:nvSpPr>
        <p:spPr bwMode="auto">
          <a:xfrm>
            <a:off x="4572000" y="5118100"/>
            <a:ext cx="38417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1800">
                <a:solidFill>
                  <a:srgbClr val="FFFFCC"/>
                </a:solidFill>
                <a:latin typeface="Browallia New" pitchFamily="34" charset="-34"/>
                <a:ea typeface="Cordia New" pitchFamily="34" charset="-34"/>
                <a:cs typeface="Browallia New" pitchFamily="34" charset="-34"/>
              </a:rPr>
              <a:t>ภาพเปรียบเทียบขนาดของดาวเคราะห์น้อยกาสปรา (Gaspra) ที่มีเส้นผ่านศูนย์กลาง 19 กิโลเมตร และดวงจันทร์บริวารของดาวอังคาร (โฟบอสและไดมอส) ถ่ายจากยานอวกาศกาลิเลโอ</a:t>
            </a:r>
            <a:r>
              <a:rPr lang="th-TH" sz="1600">
                <a:solidFill>
                  <a:srgbClr val="FFFFCC"/>
                </a:solidFill>
                <a:latin typeface="Browallia New" pitchFamily="34" charset="-34"/>
                <a:ea typeface="Cordia New" pitchFamily="34" charset="-34"/>
                <a:cs typeface="Browallia New" pitchFamily="34" charset="-34"/>
              </a:rPr>
              <a:t> (NASA/JPL</a:t>
            </a:r>
            <a:r>
              <a:rPr lang="th-TH" sz="1800">
                <a:solidFill>
                  <a:srgbClr val="FFFFCC"/>
                </a:solidFill>
                <a:latin typeface="Browallia New" pitchFamily="34" charset="-34"/>
                <a:ea typeface="Cordia New" pitchFamily="34" charset="-34"/>
                <a:cs typeface="Browallia New" pitchFamily="34" charset="-34"/>
              </a:rPr>
              <a:t>)</a:t>
            </a:r>
            <a:endParaRPr lang="th-TH" sz="1500">
              <a:solidFill>
                <a:srgbClr val="FFFFCC"/>
              </a:solidFill>
              <a:latin typeface="Browallia New" pitchFamily="34" charset="-34"/>
              <a:ea typeface="Cordia New" pitchFamily="34" charset="-34"/>
              <a:cs typeface="Browallia New" pitchFamily="34" charset="-34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th-TH" sz="3600">
              <a:solidFill>
                <a:srgbClr val="FFFFCC"/>
              </a:solidFill>
              <a:latin typeface="Browallia New" pitchFamily="34" charset="-34"/>
              <a:ea typeface="Cordia New" pitchFamily="34" charset="-34"/>
              <a:cs typeface="Browall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1690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76200"/>
            <a:ext cx="7772400" cy="7921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>
                <a:solidFill>
                  <a:srgbClr val="000099"/>
                </a:solidFill>
              </a:rPr>
              <a:t>Space Debris</a:t>
            </a:r>
          </a:p>
        </p:txBody>
      </p:sp>
      <p:sp>
        <p:nvSpPr>
          <p:cNvPr id="212995" name="Line 3"/>
          <p:cNvSpPr>
            <a:spLocks noChangeShapeType="1"/>
          </p:cNvSpPr>
          <p:nvPr/>
        </p:nvSpPr>
        <p:spPr bwMode="auto">
          <a:xfrm>
            <a:off x="685800" y="838200"/>
            <a:ext cx="43434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pic>
        <p:nvPicPr>
          <p:cNvPr id="212997" name="Picture 5" descr="07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2179638"/>
            <a:ext cx="3035300" cy="4525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2998" name="Picture 6" descr="07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1150" y="1951038"/>
            <a:ext cx="3524250" cy="4525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2999" name="Text Box 7"/>
          <p:cNvSpPr txBox="1">
            <a:spLocks noChangeArrowheads="1"/>
          </p:cNvSpPr>
          <p:nvPr/>
        </p:nvSpPr>
        <p:spPr bwMode="auto">
          <a:xfrm>
            <a:off x="1460500" y="914400"/>
            <a:ext cx="754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accent2"/>
                </a:solidFill>
              </a:rPr>
              <a:t>In addition to planets, small bodies orbit the sun:</a:t>
            </a:r>
          </a:p>
        </p:txBody>
      </p:sp>
      <p:sp>
        <p:nvSpPr>
          <p:cNvPr id="213000" name="Text Box 8"/>
          <p:cNvSpPr txBox="1">
            <a:spLocks noChangeArrowheads="1"/>
          </p:cNvSpPr>
          <p:nvPr/>
        </p:nvSpPr>
        <p:spPr bwMode="auto">
          <a:xfrm>
            <a:off x="1371600" y="1371600"/>
            <a:ext cx="77724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500">
                <a:solidFill>
                  <a:schemeClr val="accent2"/>
                </a:solidFill>
              </a:rPr>
              <a:t>Asteroids, comets, meteoroids</a:t>
            </a:r>
          </a:p>
        </p:txBody>
      </p:sp>
      <p:sp>
        <p:nvSpPr>
          <p:cNvPr id="213001" name="Text Box 9"/>
          <p:cNvSpPr txBox="1">
            <a:spLocks noChangeArrowheads="1"/>
          </p:cNvSpPr>
          <p:nvPr/>
        </p:nvSpPr>
        <p:spPr bwMode="auto">
          <a:xfrm>
            <a:off x="3886200" y="4071938"/>
            <a:ext cx="1676400" cy="184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3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Asteroid Eros, imaged by the NEAR spacecraft</a:t>
            </a:r>
          </a:p>
        </p:txBody>
      </p:sp>
      <p:pic>
        <p:nvPicPr>
          <p:cNvPr id="2129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38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12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13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2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2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2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2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13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999" grpId="0" autoUpdateAnimBg="0"/>
      <p:bldP spid="213000" grpId="0" autoUpdateAnimBg="0"/>
      <p:bldP spid="213001" grpId="0" autoUpdateAnimBg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76200"/>
            <a:ext cx="7772400" cy="7921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>
                <a:solidFill>
                  <a:srgbClr val="000099"/>
                </a:solidFill>
              </a:rPr>
              <a:t>Comets</a:t>
            </a:r>
          </a:p>
        </p:txBody>
      </p:sp>
      <p:sp>
        <p:nvSpPr>
          <p:cNvPr id="214019" name="Line 3"/>
          <p:cNvSpPr>
            <a:spLocks noChangeShapeType="1"/>
          </p:cNvSpPr>
          <p:nvPr/>
        </p:nvSpPr>
        <p:spPr bwMode="auto">
          <a:xfrm>
            <a:off x="685800" y="838200"/>
            <a:ext cx="28956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pic>
        <p:nvPicPr>
          <p:cNvPr id="2140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4021" name="Picture 5" descr="08b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43413" y="1254125"/>
            <a:ext cx="4548187" cy="4759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4022" name="Picture 6" descr="08a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12875" y="831850"/>
            <a:ext cx="3387725" cy="47545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4023" name="Text Box 7"/>
          <p:cNvSpPr txBox="1">
            <a:spLocks noChangeArrowheads="1"/>
          </p:cNvSpPr>
          <p:nvPr/>
        </p:nvSpPr>
        <p:spPr bwMode="auto">
          <a:xfrm>
            <a:off x="4540250" y="6019800"/>
            <a:ext cx="4572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</a:rPr>
              <a:t>Mostly objects in highly elliptical orbits, occasionally coming close to the sun.</a:t>
            </a:r>
          </a:p>
        </p:txBody>
      </p:sp>
      <p:sp>
        <p:nvSpPr>
          <p:cNvPr id="214024" name="Text Box 8"/>
          <p:cNvSpPr txBox="1">
            <a:spLocks noChangeArrowheads="1"/>
          </p:cNvSpPr>
          <p:nvPr/>
        </p:nvSpPr>
        <p:spPr bwMode="auto">
          <a:xfrm>
            <a:off x="1425575" y="5546725"/>
            <a:ext cx="30480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</a:rPr>
              <a:t>Icy nucleus, which evaporates and gets blown into space by solar wind pressure.</a:t>
            </a:r>
          </a:p>
        </p:txBody>
      </p:sp>
    </p:spTree>
    <p:extLst>
      <p:ext uri="{BB962C8B-B14F-4D97-AF65-F5344CB8AC3E}">
        <p14:creationId xmlns:p14="http://schemas.microsoft.com/office/powerpoint/2010/main" val="238345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4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4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14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4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4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214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23" grpId="0" autoUpdateAnimBg="0"/>
      <p:bldP spid="214024" grpId="0" autoUpdateAnimBg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76200"/>
            <a:ext cx="7772400" cy="7921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>
                <a:solidFill>
                  <a:srgbClr val="000099"/>
                </a:solidFill>
              </a:rPr>
              <a:t>Meteoroids</a:t>
            </a:r>
          </a:p>
        </p:txBody>
      </p:sp>
      <p:sp>
        <p:nvSpPr>
          <p:cNvPr id="215043" name="Line 3"/>
          <p:cNvSpPr>
            <a:spLocks noChangeShapeType="1"/>
          </p:cNvSpPr>
          <p:nvPr/>
        </p:nvSpPr>
        <p:spPr bwMode="auto">
          <a:xfrm>
            <a:off x="685800" y="838200"/>
            <a:ext cx="36576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15045" name="Text Box 5"/>
          <p:cNvSpPr txBox="1">
            <a:spLocks noChangeArrowheads="1"/>
          </p:cNvSpPr>
          <p:nvPr/>
        </p:nvSpPr>
        <p:spPr bwMode="auto">
          <a:xfrm>
            <a:off x="5530850" y="1479550"/>
            <a:ext cx="3581400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</a:rPr>
              <a:t>Small (</a:t>
            </a:r>
            <a:r>
              <a:rPr lang="en-US" sz="270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2400">
                <a:solidFill>
                  <a:srgbClr val="FF0000"/>
                </a:solidFill>
              </a:rPr>
              <a:t>m – mm sized) dust grains throughout the solar system</a:t>
            </a:r>
          </a:p>
        </p:txBody>
      </p:sp>
      <p:sp>
        <p:nvSpPr>
          <p:cNvPr id="215046" name="Text Box 6"/>
          <p:cNvSpPr txBox="1">
            <a:spLocks noChangeArrowheads="1"/>
          </p:cNvSpPr>
          <p:nvPr/>
        </p:nvSpPr>
        <p:spPr bwMode="auto">
          <a:xfrm>
            <a:off x="5530850" y="3308350"/>
            <a:ext cx="3581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</a:rPr>
              <a:t>If they collide with Earth, they evaporate in the atmosphere.</a:t>
            </a:r>
          </a:p>
        </p:txBody>
      </p:sp>
      <p:sp>
        <p:nvSpPr>
          <p:cNvPr id="215047" name="Text Box 7"/>
          <p:cNvSpPr txBox="1">
            <a:spLocks noChangeArrowheads="1"/>
          </p:cNvSpPr>
          <p:nvPr/>
        </p:nvSpPr>
        <p:spPr bwMode="auto">
          <a:xfrm>
            <a:off x="5638800" y="4968875"/>
            <a:ext cx="32766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  <a:sym typeface="Symbol" pitchFamily="18" charset="2"/>
              </a:rPr>
              <a:t>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Visible as streaks of light: meteors.</a:t>
            </a:r>
          </a:p>
        </p:txBody>
      </p:sp>
      <p:pic>
        <p:nvPicPr>
          <p:cNvPr id="215048" name="Picture 8" descr="0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914400"/>
            <a:ext cx="4573588" cy="579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49" name="Line 9"/>
          <p:cNvSpPr>
            <a:spLocks noChangeShapeType="1"/>
          </p:cNvSpPr>
          <p:nvPr/>
        </p:nvSpPr>
        <p:spPr bwMode="auto">
          <a:xfrm flipH="1" flipV="1">
            <a:off x="3060700" y="4989513"/>
            <a:ext cx="2959100" cy="420687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pic>
        <p:nvPicPr>
          <p:cNvPr id="2150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769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15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15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15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215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5" grpId="0" autoUpdateAnimBg="0"/>
      <p:bldP spid="215046" grpId="0" autoUpdateAnimBg="0"/>
      <p:bldP spid="215047" grpId="0" autoUpdateAnimBg="0"/>
      <p:bldP spid="215049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476250"/>
            <a:ext cx="7772400" cy="1470025"/>
          </a:xfrm>
        </p:spPr>
        <p:txBody>
          <a:bodyPr/>
          <a:lstStyle/>
          <a:p>
            <a:pPr algn="l"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ดาวหาง </a:t>
            </a:r>
            <a:r>
              <a:rPr lang="en-US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(Comets)</a:t>
            </a:r>
            <a:endParaRPr lang="th-TH" sz="4800" b="1" smtClean="0">
              <a:solidFill>
                <a:srgbClr val="FFFF66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387075" name="Rectangle 3"/>
          <p:cNvSpPr>
            <a:spLocks noChangeArrowheads="1"/>
          </p:cNvSpPr>
          <p:nvPr/>
        </p:nvSpPr>
        <p:spPr bwMode="auto">
          <a:xfrm>
            <a:off x="827088" y="2193925"/>
            <a:ext cx="3600450" cy="368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th-TH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ดาวหางประกอบด้วยฝุ่นและน้ำแข็งสกปรก</a:t>
            </a:r>
          </a:p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th-TH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เมื่อโคจรเข้าใกล้ดวงอาทิตย์ น้ำแข็งจะระเหิดกลายเป็น</a:t>
            </a:r>
            <a:r>
              <a:rPr lang="th-TH">
                <a:solidFill>
                  <a:srgbClr val="33CCFF"/>
                </a:solidFill>
                <a:latin typeface="Browallia New" pitchFamily="34" charset="-34"/>
                <a:cs typeface="Browallia New" pitchFamily="34" charset="-34"/>
              </a:rPr>
              <a:t>หางก๊าซ </a:t>
            </a:r>
            <a:r>
              <a:rPr lang="en-US">
                <a:solidFill>
                  <a:srgbClr val="33CCFF"/>
                </a:solidFill>
                <a:latin typeface="Browallia New" pitchFamily="34" charset="-34"/>
                <a:cs typeface="Browallia New" pitchFamily="34" charset="-34"/>
              </a:rPr>
              <a:t>(</a:t>
            </a:r>
            <a:r>
              <a:rPr lang="th-TH">
                <a:solidFill>
                  <a:srgbClr val="33CCFF"/>
                </a:solidFill>
                <a:latin typeface="Browallia New" pitchFamily="34" charset="-34"/>
                <a:cs typeface="Browallia New" pitchFamily="34" charset="-34"/>
              </a:rPr>
              <a:t>สีฟ้า)</a:t>
            </a:r>
            <a:r>
              <a:rPr lang="th-TH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และ</a:t>
            </a:r>
            <a:r>
              <a:rPr lang="th-TH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หางฝุ่น (สีขาวเหลือง)</a:t>
            </a:r>
            <a:r>
              <a:rPr lang="th-TH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ให้เราเห็นเป็นทางยาว </a:t>
            </a:r>
          </a:p>
        </p:txBody>
      </p:sp>
      <p:pic>
        <p:nvPicPr>
          <p:cNvPr id="387076" name="Picture 4" descr="hb1355a-proc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279400"/>
            <a:ext cx="4318000" cy="657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270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0"/>
            <a:ext cx="7772400" cy="1125538"/>
          </a:xfrm>
        </p:spPr>
        <p:txBody>
          <a:bodyPr/>
          <a:lstStyle/>
          <a:p>
            <a:pPr algn="r"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แหล่งที่มาของดาวหาง</a:t>
            </a:r>
          </a:p>
        </p:txBody>
      </p:sp>
      <p:pic>
        <p:nvPicPr>
          <p:cNvPr id="388099" name="Picture 3" descr="kuiper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052513"/>
            <a:ext cx="5976937" cy="512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8100" name="Rectangle 4"/>
          <p:cNvSpPr>
            <a:spLocks noChangeArrowheads="1"/>
          </p:cNvSpPr>
          <p:nvPr/>
        </p:nvSpPr>
        <p:spPr bwMode="auto">
          <a:xfrm>
            <a:off x="539750" y="6308725"/>
            <a:ext cx="8207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0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ของดาวหางคือ บริเวณแถบไคเปอร์ </a:t>
            </a:r>
            <a:r>
              <a:rPr lang="en-US" sz="20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(Kuiper Belt) </a:t>
            </a:r>
            <a:r>
              <a:rPr lang="th-TH" sz="20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และดงดาวหางของออร์ตที่บริเวณขอบนอกของระบบสุริยะ </a:t>
            </a:r>
          </a:p>
        </p:txBody>
      </p:sp>
    </p:spTree>
    <p:extLst>
      <p:ext uri="{BB962C8B-B14F-4D97-AF65-F5344CB8AC3E}">
        <p14:creationId xmlns:p14="http://schemas.microsoft.com/office/powerpoint/2010/main" val="13777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260350"/>
            <a:ext cx="7848600" cy="1081088"/>
          </a:xfrm>
        </p:spPr>
        <p:txBody>
          <a:bodyPr/>
          <a:lstStyle/>
          <a:p>
            <a:pPr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โครงสร้างของดาวหาง</a:t>
            </a:r>
          </a:p>
        </p:txBody>
      </p:sp>
      <p:pic>
        <p:nvPicPr>
          <p:cNvPr id="389123" name="Picture 3" descr="compon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557338"/>
            <a:ext cx="3525837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24" name="Rectangle 4"/>
          <p:cNvSpPr>
            <a:spLocks noChangeArrowheads="1"/>
          </p:cNvSpPr>
          <p:nvPr/>
        </p:nvSpPr>
        <p:spPr bwMode="auto">
          <a:xfrm>
            <a:off x="0" y="4881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60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582067"/>
            <a:ext cx="799288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	เมื่อ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ศึกษาถึงระยะห่างระหว่างดาวเคราะห์ในที่ว่างมหาศาลของระบบ เราพบว่า ยิ่งดาวเคราะห์หรือแถบต่างๆ อยู่ไกลจากดวงอาทิตย์เท่าไร มันก็จะยิ่งอยู่ห่างจากวัตถุอื่นใกล้เคียงมากเท่านั้น ตัวอย่างเช่น ดาวศุกร์มีระยะห่างจากดาวพุธประมาณ 0.33 หน่วยดาราศาสตร์ ส่วนดาวเสาร์อยู่ห่างจากดาวพฤหัสบดีไป 4.3 หน่วยดาราศาสตร์ และดาวเนปจูนอยู่ห่างจากดาวยูเรนัสออกไปถึง 10.5 หน่วยดาราศาสตร์ เคยมีความพยายามศึกษาและอธิบายถึงระยะห่างระหว่างวงโคจรของดาวต่างๆ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แต่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จนถึงปัจจุบันยังไม่มีทฤษฎีใดเป็นที่ยอมรับ</a:t>
            </a:r>
          </a:p>
        </p:txBody>
      </p:sp>
      <p:sp>
        <p:nvSpPr>
          <p:cNvPr id="3" name="Oval 2"/>
          <p:cNvSpPr/>
          <p:nvPr/>
        </p:nvSpPr>
        <p:spPr>
          <a:xfrm>
            <a:off x="52854" y="4437112"/>
            <a:ext cx="1350793" cy="129614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Oval 3"/>
          <p:cNvSpPr/>
          <p:nvPr/>
        </p:nvSpPr>
        <p:spPr>
          <a:xfrm>
            <a:off x="1588444" y="5099753"/>
            <a:ext cx="72008" cy="96702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Oval 4"/>
          <p:cNvSpPr/>
          <p:nvPr/>
        </p:nvSpPr>
        <p:spPr>
          <a:xfrm>
            <a:off x="2123728" y="5029037"/>
            <a:ext cx="216024" cy="238133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Oval 5"/>
          <p:cNvSpPr/>
          <p:nvPr/>
        </p:nvSpPr>
        <p:spPr>
          <a:xfrm>
            <a:off x="3491880" y="5029037"/>
            <a:ext cx="216024" cy="238133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Oval 6"/>
          <p:cNvSpPr/>
          <p:nvPr/>
        </p:nvSpPr>
        <p:spPr>
          <a:xfrm>
            <a:off x="6516216" y="5062370"/>
            <a:ext cx="216024" cy="238133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5079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188913"/>
            <a:ext cx="7772400" cy="1470025"/>
          </a:xfrm>
        </p:spPr>
        <p:txBody>
          <a:bodyPr/>
          <a:lstStyle/>
          <a:p>
            <a:pPr algn="l"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การเกิดหางของดาวหาง</a:t>
            </a:r>
          </a:p>
        </p:txBody>
      </p:sp>
      <p:pic>
        <p:nvPicPr>
          <p:cNvPr id="390147" name="Picture 3" descr="tail-com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73238"/>
            <a:ext cx="3976687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0148" name="Rectangle 4"/>
          <p:cNvSpPr>
            <a:spLocks noChangeArrowheads="1"/>
          </p:cNvSpPr>
          <p:nvPr/>
        </p:nvSpPr>
        <p:spPr bwMode="auto">
          <a:xfrm>
            <a:off x="4643438" y="1525588"/>
            <a:ext cx="4176712" cy="485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indent="4572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h-TH" sz="20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 เมื่อดาวหางอยู่ที่บริเวณขอบนอกระบบสุริยะ จะเป็นเพียงก้อนน้ำแข็งสกปรกที่ไม่มีหาง นิวเคลียส (Nucleus) ประกอบไปด้วยน้ำแข็ง คาร์บอนไดออกไซด์ มีเทน แอมโมเนีย และมีเปลือกแข็งที่มีเศษฝุ่นปะปนอยู่กับน้ำแข็ง</a:t>
            </a:r>
          </a:p>
          <a:p>
            <a:pPr indent="4572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h-TH" sz="20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20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เมื่อโคจรเข้าใกล้ดวงอาทิตย์น้ำแข็งเหล่านี้จะระเหิดกลายเป็นก๊าซ  ก๊าซเหล่านี้จะถูกลมสุริยะพัดออกไปเป็นทางยาวในทิศทางตรงกันข้ามกับดวงอาทิตย์กลายเป็นหางก๊าซ (Gas tail) ปรากฏให้เห็น</a:t>
            </a:r>
          </a:p>
          <a:p>
            <a:pPr indent="4572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h-TH" sz="20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 แสงสีต่างๆ ที่ปรากฏเกิดจากโมเลกุลก๊าซเรืองแสงหลังจากได้รับความร้อนจากแสงอาทิตย์ คล้ายกับการเรืองแสงของก๊าซนีออนในหลอดไฟฟลูออเรสเซน</a:t>
            </a:r>
          </a:p>
        </p:txBody>
      </p:sp>
    </p:spTree>
    <p:extLst>
      <p:ext uri="{BB962C8B-B14F-4D97-AF65-F5344CB8AC3E}">
        <p14:creationId xmlns:p14="http://schemas.microsoft.com/office/powerpoint/2010/main" val="363208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260350"/>
            <a:ext cx="7772400" cy="1470025"/>
          </a:xfrm>
        </p:spPr>
        <p:txBody>
          <a:bodyPr/>
          <a:lstStyle/>
          <a:p>
            <a:pPr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นิวเคลียสของดาวหาง</a:t>
            </a:r>
          </a:p>
        </p:txBody>
      </p:sp>
      <p:sp>
        <p:nvSpPr>
          <p:cNvPr id="391171" name="Rectangle 3"/>
          <p:cNvSpPr>
            <a:spLocks noChangeArrowheads="1"/>
          </p:cNvSpPr>
          <p:nvPr/>
        </p:nvSpPr>
        <p:spPr bwMode="auto">
          <a:xfrm>
            <a:off x="0" y="2452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 sz="2400">
              <a:solidFill>
                <a:srgbClr val="FFFF66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391172" name="Picture 4" descr="Halley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773238"/>
            <a:ext cx="3321050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1173" name="Rectangle 5"/>
          <p:cNvSpPr>
            <a:spLocks noChangeArrowheads="1"/>
          </p:cNvSpPr>
          <p:nvPr/>
        </p:nvSpPr>
        <p:spPr bwMode="auto">
          <a:xfrm>
            <a:off x="0" y="44053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391174" name="Rectangle 6"/>
          <p:cNvSpPr>
            <a:spLocks noChangeArrowheads="1"/>
          </p:cNvSpPr>
          <p:nvPr/>
        </p:nvSpPr>
        <p:spPr bwMode="auto">
          <a:xfrm>
            <a:off x="468313" y="6051550"/>
            <a:ext cx="6813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0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ภาพถ่ายนิวเคลียสของดาวหางฮัลเล่ย์ ถ่ายจากยานอวกาศจอตโต ในปี พ.ศ. 2529 (MPIA/ESA)</a:t>
            </a:r>
          </a:p>
        </p:txBody>
      </p:sp>
      <p:sp>
        <p:nvSpPr>
          <p:cNvPr id="391175" name="Rectangle 7"/>
          <p:cNvSpPr>
            <a:spLocks noChangeArrowheads="1"/>
          </p:cNvSpPr>
          <p:nvPr/>
        </p:nvSpPr>
        <p:spPr bwMode="auto">
          <a:xfrm>
            <a:off x="4140200" y="1806575"/>
            <a:ext cx="4392613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นิวเคลียสของดาวหางมีเส้นผ่านศูนย์กลางโดยทั่วไปประมาณ 10 กิโลเมตร  ส่วนโคมาของดาวหางโดยทั่วไปแผ่ออกไปกว้างเป็นรัศมีถึงหลายแสนกิโลเมตร   และหางของดาวหางนั้นโดยทั่วไปมีความยาวถึง 100 ล้านกิโลเมตร พอๆ กับระยะห่างระหว่างโลกถึงดวงอาทิตย์ </a:t>
            </a:r>
          </a:p>
        </p:txBody>
      </p:sp>
    </p:spTree>
    <p:extLst>
      <p:ext uri="{BB962C8B-B14F-4D97-AF65-F5344CB8AC3E}">
        <p14:creationId xmlns:p14="http://schemas.microsoft.com/office/powerpoint/2010/main" val="345564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476250"/>
            <a:ext cx="7772400" cy="1470025"/>
          </a:xfrm>
        </p:spPr>
        <p:txBody>
          <a:bodyPr/>
          <a:lstStyle/>
          <a:p>
            <a:pPr eaLnBrk="1" hangingPunct="1"/>
            <a:r>
              <a:rPr lang="th-TH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ดาวตก (</a:t>
            </a:r>
            <a:r>
              <a:rPr lang="en-US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Meteor</a:t>
            </a:r>
            <a:r>
              <a:rPr lang="th-TH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)</a:t>
            </a:r>
            <a:r>
              <a:rPr lang="en-US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/>
            </a:r>
            <a:br>
              <a:rPr lang="en-US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</a:br>
            <a:endParaRPr lang="th-TH" b="1" smtClean="0">
              <a:solidFill>
                <a:srgbClr val="FFFF66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392195" name="Picture 3" descr="mete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773238"/>
            <a:ext cx="3429000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2196" name="Rectangle 4"/>
          <p:cNvSpPr>
            <a:spLocks noChangeArrowheads="1"/>
          </p:cNvSpPr>
          <p:nvPr/>
        </p:nvSpPr>
        <p:spPr bwMode="auto">
          <a:xfrm>
            <a:off x="4643438" y="2349500"/>
            <a:ext cx="3168650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lnSpc>
                <a:spcPct val="160000"/>
              </a:lnSpc>
              <a:spcBef>
                <a:spcPct val="0"/>
              </a:spcBef>
              <a:spcAft>
                <a:spcPct val="0"/>
              </a:spcAft>
            </a:pP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ดาวตกหรือผีพุ่งใต้นั้นเป็นเพียงเศษวัตถุเล็กๆ หรือฝุ่นที่เกิดตามทางโคจรดาวหาง  เมื่อเศษวัตถุเหล่านี้ตกผ่านชั้นบรรยากาศโลก ก็จะถูกเสียดสีและเผาไหม้เกิดเป็นแสงให้เห็นในยามค่ำคืน</a:t>
            </a:r>
          </a:p>
        </p:txBody>
      </p:sp>
    </p:spTree>
    <p:extLst>
      <p:ext uri="{BB962C8B-B14F-4D97-AF65-F5344CB8AC3E}">
        <p14:creationId xmlns:p14="http://schemas.microsoft.com/office/powerpoint/2010/main" val="383362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218" name="Picture 2" descr="meteor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76250"/>
            <a:ext cx="5940425" cy="42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3219" name="Rectangle 3"/>
          <p:cNvSpPr>
            <a:spLocks noChangeArrowheads="1"/>
          </p:cNvSpPr>
          <p:nvPr/>
        </p:nvSpPr>
        <p:spPr bwMode="auto">
          <a:xfrm>
            <a:off x="395288" y="4941888"/>
            <a:ext cx="84963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0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การที่ดาวหางโคจรเข้าใกล้ดวงอาทิตย์ ได้ทิ้งเศษฝุ่นและวัตถุขนาดเล็กตามแนวเส้นทางโคจร  ในแต่ละปีโลกจะโคจรผ่านบริเวณดังกล่าว   เมื่อเศษฝุ่นเหล่านี้ผ่านเข้ามาสู่ชั้นบรรยากาศชั้นบนของโลกจะถูกเสียดสีกับชั้นบรรยากาศทำให้เกิดความร้อนและเผาไหม้เศษวัตถุนั้นภายในเวลาเพียงไม่กี่วินาที ปรากฏให้เห็นเป็นเส้นสว่างสวยงามเป็นจำนวนมาก  เราจึงเรียกว่า ฝนดาวตก (Meteors Shower) </a:t>
            </a:r>
          </a:p>
        </p:txBody>
      </p:sp>
      <p:sp>
        <p:nvSpPr>
          <p:cNvPr id="39322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95288" y="333375"/>
            <a:ext cx="2447925" cy="3095625"/>
          </a:xfrm>
        </p:spPr>
        <p:txBody>
          <a:bodyPr/>
          <a:lstStyle/>
          <a:p>
            <a:pPr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ฝนดาวตก</a:t>
            </a:r>
            <a:b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</a:br>
            <a:r>
              <a:rPr lang="en-US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Meteor</a:t>
            </a:r>
            <a:br>
              <a:rPr lang="en-US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</a:br>
            <a:r>
              <a:rPr lang="en-US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Shower</a:t>
            </a:r>
            <a:endParaRPr lang="th-TH" sz="4800" b="1" smtClean="0">
              <a:solidFill>
                <a:srgbClr val="FFFF66"/>
              </a:solidFill>
              <a:latin typeface="Browallia New" pitchFamily="34" charset="-34"/>
              <a:cs typeface="Browall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5887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476250"/>
            <a:ext cx="7777162" cy="1470025"/>
          </a:xfrm>
        </p:spPr>
        <p:txBody>
          <a:bodyPr/>
          <a:lstStyle/>
          <a:p>
            <a:pPr algn="l"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อุกกาบาต (</a:t>
            </a:r>
            <a:r>
              <a:rPr lang="en-US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Meteorites</a:t>
            </a:r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)</a:t>
            </a:r>
          </a:p>
        </p:txBody>
      </p:sp>
      <p:sp>
        <p:nvSpPr>
          <p:cNvPr id="394243" name="Rectangle 3"/>
          <p:cNvSpPr>
            <a:spLocks noChangeArrowheads="1"/>
          </p:cNvSpPr>
          <p:nvPr/>
        </p:nvSpPr>
        <p:spPr bwMode="auto">
          <a:xfrm>
            <a:off x="684213" y="2708275"/>
            <a:ext cx="7559675" cy="272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 อุกกาบาต คือ เศษหินจากอวกาศที่เผาไหม้ไปไม่หมดและตกลงสู่พื้นผิวโลก ในแต่ละปีมีชิ้นส่วนอุกกาบาตที่หนักถึง 1 กิโลกรัมนับหลายพันชิ้นตกลงสู่พื้นโลก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th-TH" sz="2400">
              <a:solidFill>
                <a:srgbClr val="FFFFCC"/>
              </a:solidFill>
              <a:latin typeface="Browallia New" pitchFamily="34" charset="-34"/>
              <a:cs typeface="Browallia New" pitchFamily="34" charset="-34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h-TH" sz="24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 อุกกาบาตส่วนใหญ่ตกลงในมหาสมุทรซึ่งเป็นเป็นบริเวณที่กว้างถึง 2 ใน 3 ของพื้นผิวโลกจึงไม่สามารถพบได้ ที่เหลือตกลงบนแผ่นดินซึ่งบางครั้งจะถูกพบทันที แต่ก็มีอุกกาบาตที่ตกลงบนพื้นโลกเป็นเวลานานกว่าจะมีคนไปพบ</a:t>
            </a:r>
          </a:p>
        </p:txBody>
      </p:sp>
      <p:pic>
        <p:nvPicPr>
          <p:cNvPr id="394244" name="Picture 4" descr="meteor1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04813"/>
            <a:ext cx="1890712" cy="18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88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476250"/>
            <a:ext cx="7772400" cy="1470025"/>
          </a:xfrm>
        </p:spPr>
        <p:txBody>
          <a:bodyPr/>
          <a:lstStyle/>
          <a:p>
            <a:pPr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ชนิดของอุกกาบาต</a:t>
            </a:r>
          </a:p>
        </p:txBody>
      </p:sp>
      <p:sp>
        <p:nvSpPr>
          <p:cNvPr id="395267" name="Rectangle 3"/>
          <p:cNvSpPr>
            <a:spLocks noChangeArrowheads="1"/>
          </p:cNvSpPr>
          <p:nvPr/>
        </p:nvSpPr>
        <p:spPr bwMode="auto">
          <a:xfrm>
            <a:off x="0" y="6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>
              <a:solidFill>
                <a:srgbClr val="000000"/>
              </a:solidFill>
            </a:endParaRPr>
          </a:p>
        </p:txBody>
      </p:sp>
      <p:pic>
        <p:nvPicPr>
          <p:cNvPr id="395268" name="Picture 4" descr="meteorite-ston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278063"/>
            <a:ext cx="2663825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5269" name="Rectangle 5"/>
          <p:cNvSpPr>
            <a:spLocks noChangeArrowheads="1"/>
          </p:cNvSpPr>
          <p:nvPr/>
        </p:nvSpPr>
        <p:spPr bwMode="auto">
          <a:xfrm>
            <a:off x="468313" y="4437063"/>
            <a:ext cx="25193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2400">
                <a:solidFill>
                  <a:srgbClr val="FFFFCC"/>
                </a:solidFill>
                <a:latin typeface="Browallia New" pitchFamily="34" charset="-34"/>
                <a:ea typeface="Cordia New" pitchFamily="34" charset="-34"/>
                <a:cs typeface="Browallia New" pitchFamily="34" charset="-34"/>
              </a:rPr>
              <a:t>อุกกาบาตที่เป็นหินล้วน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2400">
                <a:solidFill>
                  <a:srgbClr val="FFFFCC"/>
                </a:solidFill>
                <a:latin typeface="Browallia New" pitchFamily="34" charset="-34"/>
                <a:ea typeface="Cordia New" pitchFamily="34" charset="-34"/>
                <a:cs typeface="Browallia New" pitchFamily="34" charset="-34"/>
              </a:rPr>
              <a:t>(stony meteorite)</a:t>
            </a:r>
            <a:endParaRPr lang="th-TH" sz="4400">
              <a:solidFill>
                <a:srgbClr val="FFFFCC"/>
              </a:solidFill>
              <a:latin typeface="Browallia New" pitchFamily="34" charset="-34"/>
              <a:ea typeface="Cordia New" pitchFamily="34" charset="-34"/>
              <a:cs typeface="Browallia New" pitchFamily="34" charset="-34"/>
            </a:endParaRPr>
          </a:p>
        </p:txBody>
      </p:sp>
      <p:pic>
        <p:nvPicPr>
          <p:cNvPr id="395270" name="Picture 6" descr="meteorite-iro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349500"/>
            <a:ext cx="2916237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5271" name="Rectangle 7"/>
          <p:cNvSpPr>
            <a:spLocks noChangeArrowheads="1"/>
          </p:cNvSpPr>
          <p:nvPr/>
        </p:nvSpPr>
        <p:spPr bwMode="auto">
          <a:xfrm>
            <a:off x="6084888" y="4448175"/>
            <a:ext cx="28082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2400">
                <a:solidFill>
                  <a:srgbClr val="FFFFCC"/>
                </a:solidFill>
                <a:latin typeface="Browallia New" pitchFamily="34" charset="-34"/>
                <a:ea typeface="Cordia New" pitchFamily="34" charset="-34"/>
                <a:cs typeface="Browallia New" pitchFamily="34" charset="-34"/>
              </a:rPr>
              <a:t>อุกกาบาตที่เป็นโลหะล้วน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2400">
                <a:solidFill>
                  <a:srgbClr val="FFFFCC"/>
                </a:solidFill>
                <a:latin typeface="Browallia New" pitchFamily="34" charset="-34"/>
                <a:ea typeface="Cordia New" pitchFamily="34" charset="-34"/>
                <a:cs typeface="Browallia New" pitchFamily="34" charset="-34"/>
              </a:rPr>
              <a:t>(iron meteorite)</a:t>
            </a:r>
          </a:p>
        </p:txBody>
      </p:sp>
      <p:pic>
        <p:nvPicPr>
          <p:cNvPr id="395272" name="Picture 8" descr="meteorite-stony-ir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305050"/>
            <a:ext cx="2736850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5273" name="Rectangle 9"/>
          <p:cNvSpPr>
            <a:spLocks noChangeArrowheads="1"/>
          </p:cNvSpPr>
          <p:nvPr/>
        </p:nvSpPr>
        <p:spPr bwMode="auto">
          <a:xfrm>
            <a:off x="3203575" y="4448175"/>
            <a:ext cx="2616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2400">
                <a:solidFill>
                  <a:srgbClr val="FFFFCC"/>
                </a:solidFill>
                <a:latin typeface="Browallia New" pitchFamily="34" charset="-34"/>
                <a:ea typeface="Cordia New" pitchFamily="34" charset="-34"/>
                <a:cs typeface="Browallia New" pitchFamily="34" charset="-34"/>
              </a:rPr>
              <a:t>อุกกาบาตที่เป็นหินผสมโลหะ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2400">
                <a:solidFill>
                  <a:srgbClr val="FFFFCC"/>
                </a:solidFill>
                <a:latin typeface="Browallia New" pitchFamily="34" charset="-34"/>
                <a:ea typeface="Cordia New" pitchFamily="34" charset="-34"/>
                <a:cs typeface="Browallia New" pitchFamily="34" charset="-34"/>
              </a:rPr>
              <a:t>(stony-iron meteorite)</a:t>
            </a:r>
            <a:endParaRPr lang="th-TH" sz="4400">
              <a:solidFill>
                <a:srgbClr val="FFFFCC"/>
              </a:solidFill>
              <a:latin typeface="Browallia New" pitchFamily="34" charset="-34"/>
              <a:ea typeface="Cordia New" pitchFamily="34" charset="-34"/>
              <a:cs typeface="Browall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0704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4400" b="1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อุกกาบาตจากดาวอังคาร  </a:t>
            </a:r>
            <a:r>
              <a:rPr lang="en-US" sz="4400" b="1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ALH 84001</a:t>
            </a:r>
            <a:endParaRPr lang="th-TH" sz="4400" b="1">
              <a:solidFill>
                <a:srgbClr val="000000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396291" name="Picture 3" descr="F06-2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464820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6292" name="Picture 4" descr="F06-27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286000"/>
            <a:ext cx="3733800" cy="249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6293" name="Text Box 5"/>
          <p:cNvSpPr txBox="1">
            <a:spLocks noChangeArrowheads="1"/>
          </p:cNvSpPr>
          <p:nvPr/>
        </p:nvSpPr>
        <p:spPr bwMode="auto">
          <a:xfrm>
            <a:off x="323850" y="5013325"/>
            <a:ext cx="864076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th-TH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พบในปี</a:t>
            </a:r>
            <a:r>
              <a:rPr lang="en-US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พ.ศ.</a:t>
            </a:r>
            <a:r>
              <a:rPr lang="en-US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 2527</a:t>
            </a:r>
            <a:r>
              <a:rPr lang="th-TH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  มีอายุ </a:t>
            </a:r>
            <a:r>
              <a:rPr lang="en-US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4,000 </a:t>
            </a:r>
            <a:r>
              <a:rPr lang="th-TH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ล้านปี  ตกมาบนโลกเมื่อ </a:t>
            </a:r>
            <a:r>
              <a:rPr lang="en-US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16 </a:t>
            </a:r>
            <a:r>
              <a:rPr lang="th-TH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ล้านปีที่แล้ว</a:t>
            </a:r>
          </a:p>
          <a:p>
            <a:pPr algn="ctr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th-TH" sz="24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ภาพขยายโดยกล้องจุลทรรศน์อิเล็กตรอนแสดงให้เห็นถึงซากของเซลล์แบคทีเรีย </a:t>
            </a:r>
            <a:r>
              <a:rPr lang="th-TH" sz="200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(เส้นกลม ๆ กลางภาพ) </a:t>
            </a:r>
          </a:p>
        </p:txBody>
      </p:sp>
      <p:sp>
        <p:nvSpPr>
          <p:cNvPr id="396294" name="Line 6"/>
          <p:cNvSpPr>
            <a:spLocks noChangeShapeType="1"/>
          </p:cNvSpPr>
          <p:nvPr/>
        </p:nvSpPr>
        <p:spPr bwMode="auto">
          <a:xfrm flipV="1">
            <a:off x="3505200" y="2286000"/>
            <a:ext cx="1600200" cy="914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396295" name="Line 7"/>
          <p:cNvSpPr>
            <a:spLocks noChangeShapeType="1"/>
          </p:cNvSpPr>
          <p:nvPr/>
        </p:nvSpPr>
        <p:spPr bwMode="auto">
          <a:xfrm>
            <a:off x="3505200" y="3276600"/>
            <a:ext cx="1600200" cy="1447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85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188913"/>
            <a:ext cx="7772400" cy="1470025"/>
          </a:xfrm>
        </p:spPr>
        <p:txBody>
          <a:bodyPr/>
          <a:lstStyle/>
          <a:p>
            <a:pPr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หลุมอุกกาบาต (</a:t>
            </a:r>
            <a:r>
              <a:rPr lang="en-US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Impact Craters</a:t>
            </a:r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)</a:t>
            </a:r>
          </a:p>
        </p:txBody>
      </p:sp>
      <p:pic>
        <p:nvPicPr>
          <p:cNvPr id="397315" name="Picture 3" descr="arizona-cra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700213"/>
            <a:ext cx="5076825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7316" name="Rectangle 4"/>
          <p:cNvSpPr>
            <a:spLocks noChangeArrowheads="1"/>
          </p:cNvSpPr>
          <p:nvPr/>
        </p:nvSpPr>
        <p:spPr bwMode="auto">
          <a:xfrm>
            <a:off x="900113" y="5721350"/>
            <a:ext cx="73453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0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ภาพหลุมอุกกาบาตบาร์ริงเจอร์ มลรัฐเอริโซนา ประเทศสหรัฐอเมริกา มีเส้นผ่านศูนย์กลางที่กว้างถึง 1.2 กิโลเมตร เกิดจากอุกกาบาตพุ่งชนโลกเมื่อ 50,000 ปีที่แล้ว</a:t>
            </a:r>
          </a:p>
        </p:txBody>
      </p:sp>
    </p:spTree>
    <p:extLst>
      <p:ext uri="{BB962C8B-B14F-4D97-AF65-F5344CB8AC3E}">
        <p14:creationId xmlns:p14="http://schemas.microsoft.com/office/powerpoint/2010/main" val="81878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260350"/>
            <a:ext cx="7772400" cy="1081088"/>
          </a:xfrm>
        </p:spPr>
        <p:txBody>
          <a:bodyPr/>
          <a:lstStyle/>
          <a:p>
            <a:pPr eaLnBrk="1" hangingPunct="1"/>
            <a:r>
              <a:rPr lang="th-TH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หลุมอุกกาบาตชิกซูลูบ (</a:t>
            </a:r>
            <a:r>
              <a:rPr lang="en-US" sz="4800" b="1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Chicxulub)</a:t>
            </a:r>
            <a:endParaRPr lang="th-TH" sz="4800" b="1" smtClean="0">
              <a:solidFill>
                <a:srgbClr val="FFFF66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398339" name="Picture 3" descr="crater-impact-65m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484313"/>
            <a:ext cx="4895850" cy="431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8340" name="Rectangle 4"/>
          <p:cNvSpPr>
            <a:spLocks noChangeArrowheads="1"/>
          </p:cNvSpPr>
          <p:nvPr/>
        </p:nvSpPr>
        <p:spPr bwMode="auto">
          <a:xfrm>
            <a:off x="250825" y="5913438"/>
            <a:ext cx="86042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0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พบชิ้นส่วนอุกกาบาตกลางมหาสมุทรแปซิฟิก ซึ่งกระเด็นมาจากการชนของอุกกาบาตที่คาบสมุทรยูคาทาน </a:t>
            </a:r>
            <a:r>
              <a:rPr lang="en-US" sz="20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(Yucatan) </a:t>
            </a:r>
            <a:r>
              <a:rPr lang="th-TH" sz="2000">
                <a:solidFill>
                  <a:srgbClr val="FFFFCC"/>
                </a:solidFill>
                <a:latin typeface="Browallia New" pitchFamily="34" charset="-34"/>
                <a:cs typeface="Browallia New" pitchFamily="34" charset="-34"/>
              </a:rPr>
              <a:t>ซึ่งปรากฏเป็นหลุมอุกกาบาตขนาดใหญ่ใต้ทะเล ซึ่งอาจเป็นสาเหตุที่ทำให้เกิดการสูญพันธ์ของไดโนเสาร์เมื่อ 65 ล้านปีที่แล้ว</a:t>
            </a:r>
          </a:p>
        </p:txBody>
      </p:sp>
    </p:spTree>
    <p:extLst>
      <p:ext uri="{BB962C8B-B14F-4D97-AF65-F5344CB8AC3E}">
        <p14:creationId xmlns:p14="http://schemas.microsoft.com/office/powerpoint/2010/main" val="55821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การออกแบบเริ่มต้น">
  <a:themeElements>
    <a:clrScheme name="1_การออกแบบเริ่มต้น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การออกแบบเริ่มต้น">
      <a:majorFont>
        <a:latin typeface="Arial"/>
        <a:ea typeface=""/>
        <a:cs typeface="Angsana New"/>
      </a:majorFont>
      <a:minorFont>
        <a:latin typeface="Arial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h-TH" sz="2400" b="0" i="0" u="none" strike="noStrike" cap="none" normalizeH="0" baseline="0" smtClean="0">
            <a:ln>
              <a:noFill/>
            </a:ln>
            <a:solidFill>
              <a:srgbClr val="FFFF66"/>
            </a:solidFill>
            <a:effectLst/>
            <a:latin typeface="Browallia New" pitchFamily="34" charset="-34"/>
            <a:cs typeface="Browallia New" pitchFamily="34" charset="-34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h-TH" sz="2400" b="0" i="0" u="none" strike="noStrike" cap="none" normalizeH="0" baseline="0" smtClean="0">
            <a:ln>
              <a:noFill/>
            </a:ln>
            <a:solidFill>
              <a:srgbClr val="FFFF66"/>
            </a:solidFill>
            <a:effectLst/>
            <a:latin typeface="Browallia New" pitchFamily="34" charset="-34"/>
            <a:cs typeface="Browallia New" pitchFamily="34" charset="-34"/>
          </a:defRPr>
        </a:defPPr>
      </a:lstStyle>
    </a:lnDef>
  </a:objectDefaults>
  <a:extraClrSchemeLst>
    <a:extraClrScheme>
      <a:clrScheme name="1_การออกแบบเริ่มต้น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การออกแบบเริ่มต้น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การออกแบบเริ่มต้น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การออกแบบเริ่มต้น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การออกแบบเริ่มต้น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การออกแบบเริ่มต้น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การออกแบบเริ่มต้น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การออกแบบเริ่มต้น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การออกแบบเริ่มต้น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การออกแบบเริ่มต้น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การออกแบบเริ่มต้น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การออกแบบเริ่มต้น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1_การออกแบบเริ่มต้น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0.xml><?xml version="1.0" encoding="utf-8"?>
<a:themeOverride xmlns:a="http://schemas.openxmlformats.org/drawingml/2006/main">
  <a:clrScheme name="1_การออกแบบเริ่มต้น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1.xml><?xml version="1.0" encoding="utf-8"?>
<a:themeOverride xmlns:a="http://schemas.openxmlformats.org/drawingml/2006/main">
  <a:clrScheme name="1_การออกแบบเริ่มต้น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2.xml><?xml version="1.0" encoding="utf-8"?>
<a:themeOverride xmlns:a="http://schemas.openxmlformats.org/drawingml/2006/main">
  <a:clrScheme name="1_การออกแบบเริ่มต้น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3.xml><?xml version="1.0" encoding="utf-8"?>
<a:themeOverride xmlns:a="http://schemas.openxmlformats.org/drawingml/2006/main">
  <a:clrScheme name="1_การออกแบบเริ่มต้น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4.xml><?xml version="1.0" encoding="utf-8"?>
<a:themeOverride xmlns:a="http://schemas.openxmlformats.org/drawingml/2006/main">
  <a:clrScheme name="1_การออกแบบเริ่มต้น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5.xml><?xml version="1.0" encoding="utf-8"?>
<a:themeOverride xmlns:a="http://schemas.openxmlformats.org/drawingml/2006/main">
  <a:clrScheme name="1_การออกแบบเริ่มต้น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6.xml><?xml version="1.0" encoding="utf-8"?>
<a:themeOverride xmlns:a="http://schemas.openxmlformats.org/drawingml/2006/main">
  <a:clrScheme name="1_การออกแบบเริ่มต้น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7.xml><?xml version="1.0" encoding="utf-8"?>
<a:themeOverride xmlns:a="http://schemas.openxmlformats.org/drawingml/2006/main">
  <a:clrScheme name="1_การออกแบบเริ่มต้น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8.xml><?xml version="1.0" encoding="utf-8"?>
<a:themeOverride xmlns:a="http://schemas.openxmlformats.org/drawingml/2006/main">
  <a:clrScheme name="1_การออกแบบเริ่มต้น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9.xml><?xml version="1.0" encoding="utf-8"?>
<a:themeOverride xmlns:a="http://schemas.openxmlformats.org/drawingml/2006/main">
  <a:clrScheme name="1_การออกแบบเริ่มต้น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1_การออกแบบเริ่มต้น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0.xml><?xml version="1.0" encoding="utf-8"?>
<a:themeOverride xmlns:a="http://schemas.openxmlformats.org/drawingml/2006/main">
  <a:clrScheme name="1_การออกแบบเริ่มต้น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1.xml><?xml version="1.0" encoding="utf-8"?>
<a:themeOverride xmlns:a="http://schemas.openxmlformats.org/drawingml/2006/main">
  <a:clrScheme name="1_การออกแบบเริ่มต้น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2.xml><?xml version="1.0" encoding="utf-8"?>
<a:themeOverride xmlns:a="http://schemas.openxmlformats.org/drawingml/2006/main">
  <a:clrScheme name="1_การออกแบบเริ่มต้น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3.xml><?xml version="1.0" encoding="utf-8"?>
<a:themeOverride xmlns:a="http://schemas.openxmlformats.org/drawingml/2006/main">
  <a:clrScheme name="1_การออกแบบเริ่มต้น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4.xml><?xml version="1.0" encoding="utf-8"?>
<a:themeOverride xmlns:a="http://schemas.openxmlformats.org/drawingml/2006/main">
  <a:clrScheme name="1_การออกแบบเริ่มต้น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1_การออกแบบเริ่มต้น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1_การออกแบบเริ่มต้น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1_การออกแบบเริ่มต้น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6.xml><?xml version="1.0" encoding="utf-8"?>
<a:themeOverride xmlns:a="http://schemas.openxmlformats.org/drawingml/2006/main">
  <a:clrScheme name="1_การออกแบบเริ่มต้น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7.xml><?xml version="1.0" encoding="utf-8"?>
<a:themeOverride xmlns:a="http://schemas.openxmlformats.org/drawingml/2006/main">
  <a:clrScheme name="1_การออกแบบเริ่มต้น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8.xml><?xml version="1.0" encoding="utf-8"?>
<a:themeOverride xmlns:a="http://schemas.openxmlformats.org/drawingml/2006/main">
  <a:clrScheme name="1_การออกแบบเริ่มต้น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9.xml><?xml version="1.0" encoding="utf-8"?>
<a:themeOverride xmlns:a="http://schemas.openxmlformats.org/drawingml/2006/main">
  <a:clrScheme name="1_การออกแบบเริ่มต้น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797</TotalTime>
  <Words>5217</Words>
  <Application>Microsoft Office PowerPoint</Application>
  <PresentationFormat>On-screen Show (4:3)</PresentationFormat>
  <Paragraphs>310</Paragraphs>
  <Slides>98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98</vt:i4>
      </vt:variant>
    </vt:vector>
  </HeadingPairs>
  <TitlesOfParts>
    <vt:vector size="100" baseType="lpstr">
      <vt:lpstr>Office Theme</vt:lpstr>
      <vt:lpstr>4_การออกแบบเริ่มต้น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Survey of the Solar System</vt:lpstr>
      <vt:lpstr>Two Kinds of Planets</vt:lpstr>
      <vt:lpstr>Terrestrial Planets</vt:lpstr>
      <vt:lpstr>The Jovian Planets</vt:lpstr>
      <vt:lpstr>Craters on Planets’ Surfaces</vt:lpstr>
      <vt:lpstr>พื้นผิวดาวพุธ</vt:lpstr>
      <vt:lpstr>ดาวศุกร์ (Venus)</vt:lpstr>
      <vt:lpstr>โครงสร้างดาวศุกร์</vt:lpstr>
      <vt:lpstr>พื้นผิวดาวศุกร์</vt:lpstr>
      <vt:lpstr>แผนที่ดาวศุกร์</vt:lpstr>
      <vt:lpstr>แผนที่โลก</vt:lpstr>
      <vt:lpstr>ภูเขาไฟบนดาวศุกร์</vt:lpstr>
      <vt:lpstr>โลก (Earth)</vt:lpstr>
      <vt:lpstr>โครงสร้างโลก</vt:lpstr>
      <vt:lpstr>ชั้นบรรยากาศโลก</vt:lpstr>
      <vt:lpstr>การเคลื่อนที่ของเปลือกโลก – เพลตเทคโทนิค</vt:lpstr>
      <vt:lpstr>เปลือกโลก</vt:lpstr>
      <vt:lpstr>ดวงจันทร์ของโลก (Moon)</vt:lpstr>
      <vt:lpstr>สำรวจดวงจันทร์</vt:lpstr>
      <vt:lpstr>โครงสร้างดวงจันทร์</vt:lpstr>
      <vt:lpstr>พื้นผิวดวงจันทร์</vt:lpstr>
      <vt:lpstr>หินบนดวงจันทร์</vt:lpstr>
      <vt:lpstr>ดาวอังคาร (Mars)</vt:lpstr>
      <vt:lpstr>โครงสร้างดาวอังคาร</vt:lpstr>
      <vt:lpstr>PowerPoint Presentation</vt:lpstr>
      <vt:lpstr>PowerPoint Presentation</vt:lpstr>
      <vt:lpstr>PowerPoint Presentation</vt:lpstr>
      <vt:lpstr>PowerPoint Presentation</vt:lpstr>
      <vt:lpstr>แผนที่ดาวอังคาร</vt:lpstr>
      <vt:lpstr>หุบเหวมาริเนอริส</vt:lpstr>
      <vt:lpstr>ภูเขาไฟบนดาวอังคาร</vt:lpstr>
      <vt:lpstr>PowerPoint Presentation</vt:lpstr>
      <vt:lpstr>ขั้วเหนือและขั้วใต้ของดาวอังคาร</vt:lpstr>
      <vt:lpstr>ดวงจันทร์บริวารของดาวอังคาร</vt:lpstr>
      <vt:lpstr>ระบบสุริยะ (Solar System)     ตอนที่ 2 ดาวเคราะห์ชั้นนอก</vt:lpstr>
      <vt:lpstr>ดาวพฤหัสบดี (Jupiter)</vt:lpstr>
      <vt:lpstr>โครงสร้างดาวพฤหัสบดี</vt:lpstr>
      <vt:lpstr>ชั้นบรรยากาศของดาวพฤหัสบดี</vt:lpstr>
      <vt:lpstr>จุดแดงใหญ่ (The Great Red Spot)</vt:lpstr>
      <vt:lpstr>วงแหวนของดาวพฤหัสบดี</vt:lpstr>
      <vt:lpstr>ดวงจันทร์บริวารหลักของดาวพฤหัสบดี</vt:lpstr>
      <vt:lpstr>พื้นผิวดวงจันทร์บริวารหลัก </vt:lpstr>
      <vt:lpstr>ดวงจันทร์บริวารชั้นในอื่น ๆ ของดาวพฤหัสบดี</vt:lpstr>
      <vt:lpstr>ดาวหางชูเมกเกอร์-เลวี 9 พุ่งชนดาวพฤหัสบดี</vt:lpstr>
      <vt:lpstr>ดาวหางชูเมกเกอร์-เลวี 9 พุ่งชนดาวพฤหัสบดี</vt:lpstr>
      <vt:lpstr>ภาพเปรียบเทียบถ้าชิ้นส่วน G ของดาวหางชูเมกเกอร์-เลวี 9 ชนโลก</vt:lpstr>
      <vt:lpstr>ดาวเสาร์ (Saturn)</vt:lpstr>
      <vt:lpstr>โครงสร้างดาวเสาร์</vt:lpstr>
      <vt:lpstr>ชั้นบรรยากาศดาวเสาร์</vt:lpstr>
      <vt:lpstr>แสงเหนือ-แสงใต้บนดาวเสาร์</vt:lpstr>
      <vt:lpstr>วงแหวนดาวเสาร์</vt:lpstr>
      <vt:lpstr>ดวงจันทร์บริวารของดาวเสาร์</vt:lpstr>
      <vt:lpstr>ดวงจันทร์บริวารของดาวเสาร์</vt:lpstr>
      <vt:lpstr>ดวงจันทร์บริวารของดาวเสาร์</vt:lpstr>
      <vt:lpstr>ดาวยูเรนัส</vt:lpstr>
      <vt:lpstr>โครงสร้างดาวยูเรนัส</vt:lpstr>
      <vt:lpstr>วงแหวนดาวยูเรนัส</vt:lpstr>
      <vt:lpstr>ดวงจันทร์บริวารของดาวยูเรนัส</vt:lpstr>
      <vt:lpstr>ดาวเนปจูน (Neptune)</vt:lpstr>
      <vt:lpstr>ชั้นบรรยากาศดาวเนปจูน</vt:lpstr>
      <vt:lpstr>โครงสร้างดาวเนปจูน</vt:lpstr>
      <vt:lpstr>วงแหวนดาวเนปจูน</vt:lpstr>
      <vt:lpstr>ดวงจันทร์บริวารของดาวเนปจูน</vt:lpstr>
      <vt:lpstr>ดาวพลูโต (Pluto)</vt:lpstr>
      <vt:lpstr>แผนที่พื้นผิวดาวพลูโต</vt:lpstr>
      <vt:lpstr>ดวงจันทร์คารอน (Charon)</vt:lpstr>
      <vt:lpstr>ระบบสุริยะ (Solar System)  ตอนที่ 3  ดาวเคราะห์น้อย ดาวหาง ฝนดาวตกและอุกกาบาต </vt:lpstr>
      <vt:lpstr>ดาวเคราะห์น้อย (Asteroids)</vt:lpstr>
      <vt:lpstr>แถบดาวเคราะห์น้อย (Asteroid Belt)</vt:lpstr>
      <vt:lpstr>ดาวเคราะห์น้อยซีเรส (Ceres)</vt:lpstr>
      <vt:lpstr>ดาวเคราะห์น้อยคลีโอพัตตรา (Kleopatra)</vt:lpstr>
      <vt:lpstr>ดาวเคราะห์น้อยไอดา (Ida)</vt:lpstr>
      <vt:lpstr>ดาวเคราะห์น้อยเอรอส (Eros)</vt:lpstr>
      <vt:lpstr>ดาวเคราะห์น้อยกาสปรา (Gaspra)</vt:lpstr>
      <vt:lpstr>Space Debris</vt:lpstr>
      <vt:lpstr>Comets</vt:lpstr>
      <vt:lpstr>Meteoroids</vt:lpstr>
      <vt:lpstr>ดาวหาง (Comets)</vt:lpstr>
      <vt:lpstr>แหล่งที่มาของดาวหาง</vt:lpstr>
      <vt:lpstr>โครงสร้างของดาวหาง</vt:lpstr>
      <vt:lpstr>การเกิดหางของดาวหาง</vt:lpstr>
      <vt:lpstr>นิวเคลียสของดาวหาง</vt:lpstr>
      <vt:lpstr>ดาวตก (Meteor) </vt:lpstr>
      <vt:lpstr>ฝนดาวตก Meteor Shower</vt:lpstr>
      <vt:lpstr>อุกกาบาต (Meteorites)</vt:lpstr>
      <vt:lpstr>ชนิดของอุกกาบาต</vt:lpstr>
      <vt:lpstr>PowerPoint Presentation</vt:lpstr>
      <vt:lpstr>หลุมอุกกาบาต (Impact Craters)</vt:lpstr>
      <vt:lpstr>หลุมอุกกาบาตชิกซูลูบ (Chicxulub)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21</cp:revision>
  <dcterms:created xsi:type="dcterms:W3CDTF">2012-12-17T04:00:00Z</dcterms:created>
  <dcterms:modified xsi:type="dcterms:W3CDTF">2017-01-03T03:36:24Z</dcterms:modified>
</cp:coreProperties>
</file>