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2.jpg" ContentType="image/jpeg"/>
  <Override PartName="/ppt/media/image43.jpg" ContentType="image/jpeg"/>
  <Override PartName="/ppt/media/image48.jpg" ContentType="image/jpeg"/>
  <Override PartName="/ppt/media/image49.jpg" ContentType="image/jpeg"/>
  <Override PartName="/ppt/media/image50.jpg" ContentType="image/jpeg"/>
  <Override PartName="/ppt/media/image5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1" r:id="rId2"/>
    <p:sldId id="257" r:id="rId3"/>
    <p:sldId id="262" r:id="rId4"/>
    <p:sldId id="263" r:id="rId5"/>
    <p:sldId id="287" r:id="rId6"/>
    <p:sldId id="288" r:id="rId7"/>
    <p:sldId id="268" r:id="rId8"/>
    <p:sldId id="264" r:id="rId9"/>
    <p:sldId id="319" r:id="rId10"/>
    <p:sldId id="265" r:id="rId11"/>
    <p:sldId id="320" r:id="rId12"/>
    <p:sldId id="272" r:id="rId13"/>
    <p:sldId id="273" r:id="rId14"/>
    <p:sldId id="274" r:id="rId15"/>
    <p:sldId id="270" r:id="rId16"/>
    <p:sldId id="321" r:id="rId17"/>
    <p:sldId id="271" r:id="rId18"/>
    <p:sldId id="275" r:id="rId19"/>
    <p:sldId id="276" r:id="rId20"/>
    <p:sldId id="322" r:id="rId21"/>
    <p:sldId id="323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309" r:id="rId30"/>
    <p:sldId id="284" r:id="rId31"/>
    <p:sldId id="310" r:id="rId32"/>
    <p:sldId id="311" r:id="rId33"/>
    <p:sldId id="285" r:id="rId34"/>
    <p:sldId id="308" r:id="rId35"/>
    <p:sldId id="306" r:id="rId36"/>
    <p:sldId id="307" r:id="rId37"/>
    <p:sldId id="315" r:id="rId38"/>
    <p:sldId id="316" r:id="rId39"/>
    <p:sldId id="318" r:id="rId40"/>
    <p:sldId id="312" r:id="rId41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 showGuides="1">
      <p:cViewPr>
        <p:scale>
          <a:sx n="70" d="100"/>
          <a:sy n="70" d="100"/>
        </p:scale>
        <p:origin x="-1320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425F2-FA93-49D1-9731-E3A2A5BD0334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762D7-7C45-4457-9598-EBEA51DF79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3170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302-4C6E-4788-84E9-A5ED2FFD8AFD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0D9C-7644-456A-B3BB-FB38A42EB1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7348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302-4C6E-4788-84E9-A5ED2FFD8AFD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0D9C-7644-456A-B3BB-FB38A42EB1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0763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302-4C6E-4788-84E9-A5ED2FFD8AFD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0D9C-7644-456A-B3BB-FB38A42EB1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683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302-4C6E-4788-84E9-A5ED2FFD8AFD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0D9C-7644-456A-B3BB-FB38A42EB1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314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302-4C6E-4788-84E9-A5ED2FFD8AFD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0D9C-7644-456A-B3BB-FB38A42EB1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934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302-4C6E-4788-84E9-A5ED2FFD8AFD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0D9C-7644-456A-B3BB-FB38A42EB1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391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302-4C6E-4788-84E9-A5ED2FFD8AFD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0D9C-7644-456A-B3BB-FB38A42EB1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3314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302-4C6E-4788-84E9-A5ED2FFD8AFD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0D9C-7644-456A-B3BB-FB38A42EB1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7359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302-4C6E-4788-84E9-A5ED2FFD8AFD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0D9C-7644-456A-B3BB-FB38A42EB1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960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302-4C6E-4788-84E9-A5ED2FFD8AFD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0D9C-7644-456A-B3BB-FB38A42EB1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006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302-4C6E-4788-84E9-A5ED2FFD8AFD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0D9C-7644-456A-B3BB-FB38A42EB1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021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97302-4C6E-4788-84E9-A5ED2FFD8AFD}" type="datetimeFigureOut">
              <a:rPr lang="th-TH" smtClean="0"/>
              <a:t>03/01/60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A0D9C-7644-456A-B3BB-FB38A42EB1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459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http://en.wikipedia.org/wiki/File:Gyroscope_precession.gif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hyperlink" Target="http://en.wikipedia.org/wiki/File:Earth_precession.sv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//upload.wikimedia.org/wikipedia/commons/4/4d/Earth-lighting-winter-solstice_EN.png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//upload.wikimedia.org/wikipedia/commons/c/c8/Earth-lighting-summer-solstice_EN.png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 descr="C:\Users\HP\Pictures\20121018\test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345"/>
            <a:ext cx="9144000" cy="617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77" y="0"/>
            <a:ext cx="9191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spc="3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ดาราศาสตร์และอวกาศ</a:t>
            </a:r>
          </a:p>
          <a:p>
            <a:r>
              <a:rPr lang="en-US" sz="3600" b="1" spc="3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  <a:cs typeface="TH Mali Grade 6" pitchFamily="2" charset="-34"/>
              </a:rPr>
              <a:t>Astronomy &amp; Space</a:t>
            </a:r>
          </a:p>
          <a:p>
            <a:endParaRPr lang="en-US" sz="1200" b="1" spc="300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  <a:cs typeface="TH Mali Grade 6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732" y="5112705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ผศ.ดร. </a:t>
            </a: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วรวัฒน์ พรหมเด่น</a:t>
            </a:r>
          </a:p>
          <a:p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สาขาวิชาวิทยาศาสตร์ทั่วไป</a:t>
            </a:r>
          </a:p>
          <a:p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คณะครุศาสสตร์</a:t>
            </a:r>
          </a:p>
          <a:p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มหาวิทยาลัยราชภัฏบุรีรัมย์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0840" y="63848"/>
            <a:ext cx="2232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Photo : ORIONIDS</a:t>
            </a:r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BY </a:t>
            </a:r>
            <a:r>
              <a:rPr lang="en-US" sz="1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Worrawat</a:t>
            </a:r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Promden</a:t>
            </a:r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Date</a:t>
            </a:r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: </a:t>
            </a:r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19 Oct 2012</a:t>
            </a:r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6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Constellations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1600200" y="838200"/>
            <a:ext cx="74453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dirty="0">
                <a:solidFill>
                  <a:srgbClr val="003399"/>
                </a:solidFill>
              </a:rPr>
              <a:t>Stars are named by a Greek letter (</a:t>
            </a:r>
            <a:r>
              <a:rPr lang="en-US" sz="2400" dirty="0">
                <a:solidFill>
                  <a:srgbClr val="003399"/>
                </a:solidFill>
                <a:latin typeface="Symbol" pitchFamily="18" charset="2"/>
              </a:rPr>
              <a:t>a, b, g</a:t>
            </a:r>
            <a:r>
              <a:rPr lang="en-US" sz="2300" dirty="0">
                <a:solidFill>
                  <a:srgbClr val="003399"/>
                </a:solidFill>
              </a:rPr>
              <a:t>) according to their relative brightness within a given constellation + the possessive form of the name of the constellation:</a:t>
            </a:r>
          </a:p>
        </p:txBody>
      </p:sp>
      <p:sp>
        <p:nvSpPr>
          <p:cNvPr id="118788" name="Line 4"/>
          <p:cNvSpPr>
            <a:spLocks noChangeShapeType="1"/>
          </p:cNvSpPr>
          <p:nvPr/>
        </p:nvSpPr>
        <p:spPr bwMode="auto">
          <a:xfrm>
            <a:off x="685800" y="838200"/>
            <a:ext cx="5257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118793" name="Picture 9" descr="04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375" y="2057400"/>
            <a:ext cx="28289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8797" name="Text Box 13"/>
          <p:cNvSpPr txBox="1">
            <a:spLocks noChangeArrowheads="1"/>
          </p:cNvSpPr>
          <p:nvPr/>
        </p:nvSpPr>
        <p:spPr bwMode="auto">
          <a:xfrm>
            <a:off x="2667000" y="2057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Orion</a:t>
            </a:r>
          </a:p>
        </p:txBody>
      </p:sp>
      <p:pic>
        <p:nvPicPr>
          <p:cNvPr id="118794" name="Picture 10" descr="04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6375" y="2925763"/>
            <a:ext cx="3962400" cy="3856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8798" name="Oval 14"/>
          <p:cNvSpPr>
            <a:spLocks noChangeArrowheads="1"/>
          </p:cNvSpPr>
          <p:nvPr/>
        </p:nvSpPr>
        <p:spPr bwMode="auto">
          <a:xfrm>
            <a:off x="5311775" y="3352800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18799" name="Oval 15"/>
          <p:cNvSpPr>
            <a:spLocks noChangeArrowheads="1"/>
          </p:cNvSpPr>
          <p:nvPr/>
        </p:nvSpPr>
        <p:spPr bwMode="auto">
          <a:xfrm>
            <a:off x="6149975" y="5638800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18795" name="Text Box 11"/>
          <p:cNvSpPr txBox="1">
            <a:spLocks noChangeArrowheads="1"/>
          </p:cNvSpPr>
          <p:nvPr/>
        </p:nvSpPr>
        <p:spPr bwMode="auto">
          <a:xfrm>
            <a:off x="1730375" y="25146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66"/>
                </a:solidFill>
              </a:rPr>
              <a:t>Betelgeuze</a:t>
            </a:r>
          </a:p>
        </p:txBody>
      </p:sp>
      <p:sp>
        <p:nvSpPr>
          <p:cNvPr id="118800" name="Line 16"/>
          <p:cNvSpPr>
            <a:spLocks noChangeShapeType="1"/>
          </p:cNvSpPr>
          <p:nvPr/>
        </p:nvSpPr>
        <p:spPr bwMode="auto">
          <a:xfrm>
            <a:off x="2797175" y="2895600"/>
            <a:ext cx="2362200" cy="685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3025775" y="5165725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66"/>
                </a:solidFill>
              </a:rPr>
              <a:t>Rigel</a:t>
            </a: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3330575" y="5029200"/>
            <a:ext cx="2743200" cy="838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18808" name="Rectangle 24"/>
          <p:cNvSpPr>
            <a:spLocks noChangeArrowheads="1"/>
          </p:cNvSpPr>
          <p:nvPr/>
        </p:nvSpPr>
        <p:spPr bwMode="auto">
          <a:xfrm>
            <a:off x="4625975" y="2057400"/>
            <a:ext cx="3352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>
                <a:solidFill>
                  <a:srgbClr val="003399"/>
                </a:solidFill>
              </a:rPr>
              <a:t>Betelgeuse = </a:t>
            </a:r>
            <a:r>
              <a:rPr lang="en-US" sz="2400">
                <a:solidFill>
                  <a:srgbClr val="003399"/>
                </a:solidFill>
                <a:latin typeface="Symbol" pitchFamily="18" charset="2"/>
              </a:rPr>
              <a:t>a</a:t>
            </a:r>
            <a:r>
              <a:rPr lang="en-US" sz="2300">
                <a:solidFill>
                  <a:srgbClr val="003399"/>
                </a:solidFill>
              </a:rPr>
              <a:t> Orionis</a:t>
            </a:r>
            <a:br>
              <a:rPr lang="en-US" sz="2300">
                <a:solidFill>
                  <a:srgbClr val="003399"/>
                </a:solidFill>
              </a:rPr>
            </a:br>
            <a:r>
              <a:rPr lang="en-US" sz="2300">
                <a:solidFill>
                  <a:srgbClr val="003399"/>
                </a:solidFill>
              </a:rPr>
              <a:t>Rigel = </a:t>
            </a:r>
            <a:r>
              <a:rPr lang="en-US" sz="2400">
                <a:solidFill>
                  <a:srgbClr val="003399"/>
                </a:solidFill>
                <a:latin typeface="Symbol" pitchFamily="18" charset="2"/>
              </a:rPr>
              <a:t>b</a:t>
            </a:r>
            <a:r>
              <a:rPr lang="en-US" sz="2300">
                <a:solidFill>
                  <a:srgbClr val="003399"/>
                </a:solidFill>
              </a:rPr>
              <a:t> Orionis</a:t>
            </a:r>
          </a:p>
        </p:txBody>
      </p:sp>
      <p:pic>
        <p:nvPicPr>
          <p:cNvPr id="118809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80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8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1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18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8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8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8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8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8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8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118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autoUpdateAnimBg="0"/>
      <p:bldP spid="118797" grpId="0" autoUpdateAnimBg="0"/>
      <p:bldP spid="118798" grpId="0" animBg="1"/>
      <p:bldP spid="118799" grpId="0" animBg="1"/>
      <p:bldP spid="118795" grpId="0" autoUpdateAnimBg="0"/>
      <p:bldP spid="118800" grpId="0" animBg="1"/>
      <p:bldP spid="118796" grpId="0" autoUpdateAnimBg="0"/>
      <p:bldP spid="118801" grpId="0" animBg="1"/>
      <p:bldP spid="11880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8" r="43882" b="8468"/>
          <a:stretch/>
        </p:blipFill>
        <p:spPr bwMode="auto">
          <a:xfrm>
            <a:off x="-1" y="692696"/>
            <a:ext cx="915954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435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848600" cy="914400"/>
          </a:xfrm>
        </p:spPr>
        <p:txBody>
          <a:bodyPr/>
          <a:lstStyle/>
          <a:p>
            <a:pPr algn="l"/>
            <a:r>
              <a:rPr lang="en-US" sz="3900" dirty="0">
                <a:solidFill>
                  <a:srgbClr val="003399"/>
                </a:solidFill>
              </a:rPr>
              <a:t>The Celestial </a:t>
            </a:r>
            <a:r>
              <a:rPr lang="en-US" sz="3900" dirty="0" smtClean="0">
                <a:solidFill>
                  <a:srgbClr val="003399"/>
                </a:solidFill>
              </a:rPr>
              <a:t>Sphere</a:t>
            </a:r>
            <a:endParaRPr lang="en-US" sz="3900" dirty="0">
              <a:solidFill>
                <a:srgbClr val="003399"/>
              </a:solidFill>
            </a:endParaRPr>
          </a:p>
        </p:txBody>
      </p:sp>
      <p:sp>
        <p:nvSpPr>
          <p:cNvPr id="124931" name="Line 3"/>
          <p:cNvSpPr>
            <a:spLocks noChangeShapeType="1"/>
          </p:cNvSpPr>
          <p:nvPr/>
        </p:nvSpPr>
        <p:spPr bwMode="auto">
          <a:xfrm>
            <a:off x="685800" y="838200"/>
            <a:ext cx="6324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124950" name="Picture 22" descr="seedssphere0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308100"/>
            <a:ext cx="3781425" cy="2481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4951" name="Picture 23" descr="seedssphere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339850"/>
            <a:ext cx="3714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52" name="Picture 24" descr="seedssphere0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3862388"/>
            <a:ext cx="3732212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53" name="Picture 25" descr="seedssphere01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5900" y="3857625"/>
            <a:ext cx="3714750" cy="2447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4955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49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848600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900" dirty="0">
                <a:solidFill>
                  <a:srgbClr val="003399"/>
                </a:solidFill>
              </a:rPr>
              <a:t>Apparent Motion of The Celestial Sphere</a:t>
            </a:r>
          </a:p>
        </p:txBody>
      </p:sp>
      <p:sp>
        <p:nvSpPr>
          <p:cNvPr id="125955" name="Line 3"/>
          <p:cNvSpPr>
            <a:spLocks noChangeShapeType="1"/>
          </p:cNvSpPr>
          <p:nvPr/>
        </p:nvSpPr>
        <p:spPr bwMode="auto">
          <a:xfrm>
            <a:off x="685800" y="1295400"/>
            <a:ext cx="8229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125963" name="Picture 11" descr="seedssphere0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1125" y="1752600"/>
            <a:ext cx="7696200" cy="4037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22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848600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900" dirty="0">
                <a:solidFill>
                  <a:srgbClr val="003399"/>
                </a:solidFill>
              </a:rPr>
              <a:t>Apparent Motion of The Celestial </a:t>
            </a:r>
            <a:r>
              <a:rPr lang="en-US" sz="3900" dirty="0" smtClean="0">
                <a:solidFill>
                  <a:srgbClr val="003399"/>
                </a:solidFill>
              </a:rPr>
              <a:t>Sphere</a:t>
            </a:r>
            <a:endParaRPr lang="en-US" sz="3900" dirty="0">
              <a:solidFill>
                <a:srgbClr val="003399"/>
              </a:solidFill>
            </a:endParaRP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685800" y="1295400"/>
            <a:ext cx="8229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126984" name="Picture 8" descr="seedssphere0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8900" y="3821113"/>
            <a:ext cx="5508625" cy="3014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6983" name="Picture 7" descr="seedssphere0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1304925"/>
            <a:ext cx="5508625" cy="3025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698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10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62075" y="0"/>
            <a:ext cx="7781925" cy="914400"/>
          </a:xfrm>
        </p:spPr>
        <p:txBody>
          <a:bodyPr/>
          <a:lstStyle/>
          <a:p>
            <a:pPr algn="l"/>
            <a:r>
              <a:rPr lang="en-US" sz="3900" dirty="0">
                <a:solidFill>
                  <a:srgbClr val="003399"/>
                </a:solidFill>
              </a:rPr>
              <a:t>Precession </a:t>
            </a:r>
          </a:p>
        </p:txBody>
      </p:sp>
      <p:sp>
        <p:nvSpPr>
          <p:cNvPr id="129027" name="Line 3"/>
          <p:cNvSpPr>
            <a:spLocks noChangeShapeType="1"/>
          </p:cNvSpPr>
          <p:nvPr/>
        </p:nvSpPr>
        <p:spPr bwMode="auto">
          <a:xfrm>
            <a:off x="685800" y="838200"/>
            <a:ext cx="4114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29029" name="Rectangle 5"/>
          <p:cNvSpPr>
            <a:spLocks noChangeArrowheads="1"/>
          </p:cNvSpPr>
          <p:nvPr/>
        </p:nvSpPr>
        <p:spPr bwMode="auto">
          <a:xfrm>
            <a:off x="1447800" y="5392738"/>
            <a:ext cx="7556500" cy="145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</a:pPr>
            <a:r>
              <a:rPr lang="en-US" sz="2100" dirty="0">
                <a:solidFill>
                  <a:srgbClr val="003399"/>
                </a:solidFill>
              </a:rPr>
              <a:t>The Sun’s gravity is doing the same to Earth.</a:t>
            </a:r>
          </a:p>
          <a:p>
            <a:pPr>
              <a:spcBef>
                <a:spcPct val="25000"/>
              </a:spcBef>
            </a:pPr>
            <a:r>
              <a:rPr lang="en-US" sz="2100" dirty="0">
                <a:solidFill>
                  <a:srgbClr val="003399"/>
                </a:solidFill>
              </a:rPr>
              <a:t>The resulting “wobbling” of Earth’s axis of rotation around the vertical w.r.t. the Ecliptic takes about 26,000 years and is called </a:t>
            </a:r>
            <a:r>
              <a:rPr lang="en-US" sz="2100" b="1" dirty="0">
                <a:solidFill>
                  <a:srgbClr val="003399"/>
                </a:solidFill>
              </a:rPr>
              <a:t>precession</a:t>
            </a:r>
            <a:r>
              <a:rPr lang="en-US" sz="2100" dirty="0">
                <a:solidFill>
                  <a:srgbClr val="003399"/>
                </a:solidFill>
              </a:rPr>
              <a:t>.</a:t>
            </a:r>
          </a:p>
        </p:txBody>
      </p:sp>
      <p:pic>
        <p:nvPicPr>
          <p:cNvPr id="129046" name="Picture 22" descr="07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8525" y="1622425"/>
            <a:ext cx="2921000" cy="3657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9047" name="Picture 23" descr="07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2325" y="1698625"/>
            <a:ext cx="2708275" cy="358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1482725" y="838200"/>
            <a:ext cx="66040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5000"/>
              </a:spcBef>
            </a:pPr>
            <a:r>
              <a:rPr lang="en-US" sz="2100" dirty="0">
                <a:solidFill>
                  <a:srgbClr val="003399"/>
                </a:solidFill>
              </a:rPr>
              <a:t>At left, gravity is pulling on a slanted top. =&gt; Wobbling </a:t>
            </a:r>
            <a:br>
              <a:rPr lang="en-US" sz="2100" dirty="0">
                <a:solidFill>
                  <a:srgbClr val="003399"/>
                </a:solidFill>
              </a:rPr>
            </a:br>
            <a:r>
              <a:rPr lang="en-US" sz="2100" dirty="0">
                <a:solidFill>
                  <a:srgbClr val="003399"/>
                </a:solidFill>
              </a:rPr>
              <a:t>around the vertical.</a:t>
            </a:r>
          </a:p>
        </p:txBody>
      </p:sp>
      <p:pic>
        <p:nvPicPr>
          <p:cNvPr id="12905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12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9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9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9" grpId="0" autoUpdateAnimBg="0"/>
      <p:bldP spid="12904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2/Gyroscope_precession.gif/220px-Gyroscope_precession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4680520" cy="468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6196" y="404664"/>
            <a:ext cx="8790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Precession</a:t>
            </a:r>
            <a:r>
              <a:rPr lang="en-US" dirty="0"/>
              <a:t>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is a change in the orientation of the rotational axis of a rotating body. In astronomy, precession refers to any of several gravity-induced, slow and continuous changes in an astronomical body's rotational axis or orbital path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6223968"/>
            <a:ext cx="2871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Precession of a gyroscope</a:t>
            </a:r>
            <a:endParaRPr lang="th-TH" sz="2000" dirty="0"/>
          </a:p>
        </p:txBody>
      </p:sp>
      <p:pic>
        <p:nvPicPr>
          <p:cNvPr id="1028" name="Picture 4" descr="http://upload.wikimedia.org/wikipedia/commons/thumb/4/43/Earth_precession.svg/250px-Earth_precession.svg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48880"/>
            <a:ext cx="3605723" cy="411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32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62075" y="0"/>
            <a:ext cx="7781925" cy="914400"/>
          </a:xfrm>
        </p:spPr>
        <p:txBody>
          <a:bodyPr/>
          <a:lstStyle/>
          <a:p>
            <a:pPr algn="l"/>
            <a:r>
              <a:rPr lang="en-US" sz="3900" dirty="0" smtClean="0">
                <a:solidFill>
                  <a:srgbClr val="003399"/>
                </a:solidFill>
              </a:rPr>
              <a:t>Precession</a:t>
            </a:r>
            <a:endParaRPr lang="en-US" sz="3900" dirty="0">
              <a:solidFill>
                <a:srgbClr val="003399"/>
              </a:solidFill>
            </a:endParaRPr>
          </a:p>
        </p:txBody>
      </p:sp>
      <p:sp>
        <p:nvSpPr>
          <p:cNvPr id="130051" name="Line 3"/>
          <p:cNvSpPr>
            <a:spLocks noChangeShapeType="1"/>
          </p:cNvSpPr>
          <p:nvPr/>
        </p:nvSpPr>
        <p:spPr bwMode="auto">
          <a:xfrm>
            <a:off x="685800" y="838200"/>
            <a:ext cx="4191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2057400" y="923925"/>
            <a:ext cx="6400800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5000"/>
              </a:spcBef>
            </a:pPr>
            <a:r>
              <a:rPr lang="en-US" sz="2500" dirty="0">
                <a:solidFill>
                  <a:srgbClr val="003399"/>
                </a:solidFill>
              </a:rPr>
              <a:t>As a result of precession, the celestial north pole follows a circular pattern on the sky, once every 26,000 years.</a:t>
            </a:r>
          </a:p>
        </p:txBody>
      </p:sp>
      <p:pic>
        <p:nvPicPr>
          <p:cNvPr id="130057" name="Picture 9" descr="07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3888" y="2287588"/>
            <a:ext cx="4643437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0060" name="Rectangle 12"/>
          <p:cNvSpPr>
            <a:spLocks noChangeArrowheads="1"/>
          </p:cNvSpPr>
          <p:nvPr/>
        </p:nvSpPr>
        <p:spPr bwMode="auto">
          <a:xfrm>
            <a:off x="1470025" y="2536825"/>
            <a:ext cx="28194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</a:pPr>
            <a:r>
              <a:rPr lang="en-US" sz="2100" dirty="0">
                <a:solidFill>
                  <a:srgbClr val="003399"/>
                </a:solidFill>
              </a:rPr>
              <a:t>It will be closest to Polaris ~ A.D. 2100. </a:t>
            </a:r>
          </a:p>
          <a:p>
            <a:pPr>
              <a:spcBef>
                <a:spcPct val="50000"/>
              </a:spcBef>
            </a:pPr>
            <a:endParaRPr lang="en-US" sz="2100" dirty="0" smtClean="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100" dirty="0" smtClean="0">
                <a:solidFill>
                  <a:srgbClr val="003399"/>
                </a:solidFill>
              </a:rPr>
              <a:t>~ </a:t>
            </a:r>
            <a:r>
              <a:rPr lang="en-US" sz="2100" dirty="0">
                <a:solidFill>
                  <a:srgbClr val="003399"/>
                </a:solidFill>
              </a:rPr>
              <a:t>12,000 years from now, it will be close to Vega in the constellation </a:t>
            </a:r>
            <a:r>
              <a:rPr lang="en-US" sz="2100" dirty="0" err="1">
                <a:solidFill>
                  <a:srgbClr val="003399"/>
                </a:solidFill>
              </a:rPr>
              <a:t>Lyra</a:t>
            </a:r>
            <a:r>
              <a:rPr lang="en-US" sz="2100" dirty="0">
                <a:solidFill>
                  <a:srgbClr val="003399"/>
                </a:solidFill>
              </a:rPr>
              <a:t>.</a:t>
            </a:r>
          </a:p>
        </p:txBody>
      </p:sp>
      <p:pic>
        <p:nvPicPr>
          <p:cNvPr id="130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64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3" grpId="0" autoUpdateAnimBg="0"/>
      <p:bldP spid="13006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sea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37"/>
            <a:ext cx="9324528" cy="515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68300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แกนของโลกเอียง 23.5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°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ขณะที่โคจรรอบดวงอาทิตย์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ทำ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ให้ระนาบวงโคจรของ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โลก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(เส้นสุริยะวิถี) ทำมุมกับ ระนาบของเส้นศูนย์สูตรฟ้า เป็นมุม 23.5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°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2653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eles_equin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00019"/>
            <a:ext cx="7164288" cy="625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96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C:\Users\HP\Desktop\รูปภาพ\ดวงดาว ขึ้น 3 ค่ำเดื่อน 11\DSC063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" b="36197"/>
          <a:stretch/>
        </p:blipFill>
        <p:spPr bwMode="auto">
          <a:xfrm>
            <a:off x="446532" y="1537687"/>
            <a:ext cx="8229924" cy="297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735" y="38235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itchFamily="2" charset="-34"/>
                <a:cs typeface="TH Mali Grade 6" pitchFamily="2" charset="-34"/>
              </a:rPr>
              <a:t>การดูดาวขั้นพื้นฐาน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itchFamily="2" charset="-34"/>
                <a:cs typeface="TH Mali Grade 6" pitchFamily="2" charset="-34"/>
              </a:rPr>
              <a:t>Basic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itchFamily="2" charset="-34"/>
                <a:cs typeface="TH Mali Grade 6" pitchFamily="2" charset="-34"/>
              </a:rPr>
              <a:t>Star Gazing </a:t>
            </a:r>
            <a:endParaRPr lang="th-TH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Mali Grade 6" pitchFamily="2" charset="-34"/>
              <a:cs typeface="TH Mali Grade 6" pitchFamily="2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269067"/>
            <a:ext cx="24689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คาบที่ 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endParaRPr lang="th-TH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5362" name="Picture 2" descr="C:\Users\HP\Desktop\รูปภาพ\moon3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6" b="20305"/>
          <a:stretch/>
        </p:blipFill>
        <p:spPr bwMode="auto">
          <a:xfrm>
            <a:off x="980994" y="4685264"/>
            <a:ext cx="4917556" cy="169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HP\Desktop\รูปภาพ\Jupiter\DSC0567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2" t="42087" r="40338" b="50953"/>
          <a:stretch/>
        </p:blipFill>
        <p:spPr bwMode="auto">
          <a:xfrm>
            <a:off x="6004340" y="4685264"/>
            <a:ext cx="2303513" cy="169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21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620688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เหมายัน (เห-มา-ยัน)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ทักษิณายัน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200" dirty="0" smtClean="0">
                <a:latin typeface="TH SarabunPSK" pitchFamily="34" charset="-34"/>
                <a:cs typeface="TH SarabunPSK" pitchFamily="34" charset="-34"/>
              </a:rPr>
              <a:t>winter </a:t>
            </a:r>
            <a:r>
              <a:rPr lang="en-US" sz="3200" dirty="0">
                <a:latin typeface="TH SarabunPSK" pitchFamily="34" charset="-34"/>
                <a:cs typeface="TH SarabunPSK" pitchFamily="34" charset="-34"/>
              </a:rPr>
              <a:t>solstice)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เป็นการที่ดวงอาทิตย์ โคจรไปถึงจุดหยุด (</a:t>
            </a:r>
            <a:r>
              <a:rPr lang="en-US" sz="3200" dirty="0">
                <a:latin typeface="TH SarabunPSK" pitchFamily="34" charset="-34"/>
                <a:cs typeface="TH SarabunPSK" pitchFamily="34" charset="-34"/>
              </a:rPr>
              <a:t>solstice)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คือ จุดสุดทางใต้ในราววันที่ 22 ธันวาคม เป็นจุดในฤดูหนาว มีกลางคืนนานกว่า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กลางวัน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4" name="Picture 2" descr="ไฟล์:Earth-lighting-winter-solstice E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41069"/>
            <a:ext cx="6790527" cy="445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381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287715"/>
            <a:ext cx="80648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ครีษมายัน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200" dirty="0">
                <a:latin typeface="TH SarabunPSK" pitchFamily="34" charset="-34"/>
                <a:cs typeface="TH SarabunPSK" pitchFamily="34" charset="-34"/>
              </a:rPr>
              <a:t>[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คฺ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รีด-สะ-มา-ยัน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] สันสกฤต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: คฺรีษฺม + อายนฺ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)  (</a:t>
            </a:r>
            <a:r>
              <a:rPr lang="en-US" sz="3200" dirty="0" smtClean="0">
                <a:latin typeface="TH SarabunPSK" pitchFamily="34" charset="-34"/>
                <a:cs typeface="TH SarabunPSK" pitchFamily="34" charset="-34"/>
              </a:rPr>
              <a:t>summer </a:t>
            </a:r>
            <a:r>
              <a:rPr lang="en-US" sz="3200" dirty="0">
                <a:latin typeface="TH SarabunPSK" pitchFamily="34" charset="-34"/>
                <a:cs typeface="TH SarabunPSK" pitchFamily="34" charset="-34"/>
              </a:rPr>
              <a:t>solstice)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เป็นการที่ดวงอาทิตย์ โคจรไปถึงจุดหยุด (</a:t>
            </a:r>
            <a:r>
              <a:rPr lang="en-US" sz="3200" dirty="0">
                <a:latin typeface="TH SarabunPSK" pitchFamily="34" charset="-34"/>
                <a:cs typeface="TH SarabunPSK" pitchFamily="34" charset="-34"/>
              </a:rPr>
              <a:t>solstice)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คือ จุดสุดทางเหนือในราววันที่ 21 มิถุนายน เป็นจุดในหน้าร้อน มีกลางวันนานกว่า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กลางคืน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8" name="Picture 2" descr="ไฟล์:Earth-lighting-summer-solstice E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57375"/>
            <a:ext cx="76200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992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eles_solar_p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610" y="404664"/>
            <a:ext cx="4382390" cy="424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3608" y="5373216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เส้นสุริยะวิถีเอียงทำมุมกับเส้นศูนย์สูตรฟ้า 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ทำให้เรามองเห็นดวงอาทิตย์ขึ้น-ตก ค่อนไปทางเหนือ หรือใต้ ในรอบปี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8" name="Picture 4" descr="celes_eclip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438082" cy="423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96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http://www.physics.hku.hk/~nature/notes/lectures/images/chap02/zodi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" y="29077"/>
            <a:ext cx="6868443" cy="686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97122" y="2474893"/>
            <a:ext cx="16930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i="1" dirty="0"/>
              <a:t>สุริยะวิถี </a:t>
            </a:r>
            <a:r>
              <a:rPr lang="th-TH" i="1" dirty="0" smtClean="0"/>
              <a:t>และ</a:t>
            </a:r>
          </a:p>
          <a:p>
            <a:r>
              <a:rPr lang="th-TH" i="1" dirty="0" smtClean="0"/>
              <a:t>กลุ่ม</a:t>
            </a:r>
            <a:r>
              <a:rPr lang="th-TH" i="1" dirty="0"/>
              <a:t>ดาวจักราศี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4696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olar_dip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7356"/>
            <a:ext cx="6552728" cy="546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24554" y="116632"/>
            <a:ext cx="7742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The North Star: How to Find Polaris 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72200" y="4869160"/>
            <a:ext cx="1380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Ursa</a:t>
            </a: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Minor</a:t>
            </a:r>
            <a:endParaRPr lang="th-TH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90649" y="1412776"/>
            <a:ext cx="1383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Ursa</a:t>
            </a: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</a:t>
            </a:r>
            <a:endParaRPr lang="th-TH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696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as_cir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7" y="954391"/>
            <a:ext cx="7460523" cy="564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24554" y="116632"/>
            <a:ext cx="7742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The North Star: How to Find Polaris 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0232" y="1412776"/>
            <a:ext cx="1309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Cassiopeia</a:t>
            </a:r>
            <a:endParaRPr lang="th-TH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79726" y="3775154"/>
            <a:ext cx="1380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Ursa</a:t>
            </a: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Minor</a:t>
            </a:r>
            <a:endParaRPr lang="th-TH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3684" y="6021288"/>
            <a:ext cx="1383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Ursa</a:t>
            </a: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</a:t>
            </a:r>
            <a:endParaRPr lang="th-TH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605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7556" y="215062"/>
            <a:ext cx="2531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การสังเกตกลุ่มดาวสว่าง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42" name="Picture 2" descr="polar_ur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38282"/>
            <a:ext cx="7200800" cy="580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97437" y="215062"/>
            <a:ext cx="3227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(กลุ่มดาวเรียงเด่น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, Asterism)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1600" y="4098338"/>
            <a:ext cx="9596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Polaris </a:t>
            </a:r>
            <a:endParaRPr lang="th-TH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5816" y="5445224"/>
            <a:ext cx="1380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Ursa</a:t>
            </a: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Minor</a:t>
            </a:r>
            <a:endParaRPr lang="th-TH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752" y="2636912"/>
            <a:ext cx="1383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Ursa</a:t>
            </a: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</a:t>
            </a:r>
            <a:endParaRPr lang="th-TH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807" y="1268760"/>
            <a:ext cx="5549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</a:rPr>
              <a:t>Leo</a:t>
            </a:r>
            <a:endParaRPr lang="th-TH" sz="20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957168"/>
            <a:ext cx="916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>
                <a:solidFill>
                  <a:srgbClr val="FF0000"/>
                </a:solidFill>
              </a:rPr>
              <a:t>R</a:t>
            </a:r>
            <a:r>
              <a:rPr lang="en-US" sz="1800" i="1" dirty="0" err="1" smtClean="0">
                <a:solidFill>
                  <a:srgbClr val="FF0000"/>
                </a:solidFill>
              </a:rPr>
              <a:t>egulus</a:t>
            </a:r>
            <a:endParaRPr lang="th-TH" sz="1800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45332" y="1668870"/>
            <a:ext cx="758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Virgo</a:t>
            </a:r>
            <a:endParaRPr lang="th-TH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1621" y="3071367"/>
            <a:ext cx="673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Spica</a:t>
            </a:r>
            <a:endParaRPr lang="th-TH" sz="1800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7116" y="5285901"/>
            <a:ext cx="911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Bootes</a:t>
            </a:r>
            <a:endParaRPr lang="th-TH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6032" y="4732136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solidFill>
                  <a:srgbClr val="FF0000"/>
                </a:solidFill>
              </a:rPr>
              <a:t>Arcturus</a:t>
            </a:r>
            <a:endParaRPr lang="th-TH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5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9880" y="215062"/>
            <a:ext cx="2531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การสังเกตกลุ่มดาวสว่าง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290" name="Picture 2" descr="summer_trian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569305" cy="547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3608" y="1052736"/>
            <a:ext cx="4351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i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สามเหลี่ยม</a:t>
            </a:r>
            <a:r>
              <a:rPr lang="th-TH" b="1" i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ฤดูร้อน</a:t>
            </a:r>
            <a:r>
              <a:rPr lang="en-US" b="1" i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i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Summer Triangle) </a:t>
            </a:r>
            <a:r>
              <a:rPr lang="th-TH" b="1" i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5561" y="215062"/>
            <a:ext cx="3227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(กลุ่มดาวเรียงเด่น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, Asterism)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0858" y="2132856"/>
            <a:ext cx="795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Altair</a:t>
            </a:r>
            <a:endParaRPr lang="th-TH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82886" y="791126"/>
            <a:ext cx="939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Deneb</a:t>
            </a:r>
            <a:endParaRPr lang="th-TH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82886" y="4045745"/>
            <a:ext cx="717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Vega</a:t>
            </a:r>
            <a:endParaRPr lang="th-TH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07045" y="4830575"/>
            <a:ext cx="2294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constellation </a:t>
            </a:r>
            <a:r>
              <a:rPr lang="en-US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Lyra</a:t>
            </a:r>
            <a:endParaRPr lang="th-TH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24850" y="3167390"/>
            <a:ext cx="2581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constellation Cygnus</a:t>
            </a:r>
            <a:endParaRPr lang="th-TH" b="1" i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2193" y="4838645"/>
            <a:ext cx="2634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constellation </a:t>
            </a:r>
            <a:r>
              <a:rPr lang="en-US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Aquila</a:t>
            </a:r>
            <a:r>
              <a:rPr lang="en-US" b="1" i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b="1" i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258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6269" y="52830"/>
            <a:ext cx="2531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การสังเกตกลุ่มดาวสว่าง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266" name="Picture 2" descr="winter_trian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62024"/>
            <a:ext cx="6764035" cy="556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2" y="477535"/>
            <a:ext cx="2036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i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สามเหลี่ยมฤดูหนาว</a:t>
            </a:r>
            <a:endParaRPr lang="th-TH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52328" y="484775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Winter </a:t>
            </a:r>
            <a:r>
              <a:rPr lang="en-US" i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Triangle </a:t>
            </a:r>
            <a:r>
              <a:rPr lang="en-US" i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or  The Great </a:t>
            </a:r>
            <a:r>
              <a:rPr lang="en-US" i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Southern Triangle</a:t>
            </a:r>
            <a:r>
              <a:rPr lang="en-US" i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   </a:t>
            </a:r>
            <a:endParaRPr lang="th-TH" i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5473" y="1048379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Orion</a:t>
            </a:r>
            <a:endParaRPr lang="th-TH" sz="20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5460" y="2160620"/>
            <a:ext cx="13326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Betelgeuse</a:t>
            </a:r>
            <a:endParaRPr lang="th-TH" sz="2000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6256" y="1048379"/>
            <a:ext cx="69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rgbClr val="FF0000"/>
                </a:solidFill>
              </a:rPr>
              <a:t>Rigel</a:t>
            </a:r>
            <a:endParaRPr lang="th-TH" sz="2000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60523" y="3679375"/>
            <a:ext cx="74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Sirius</a:t>
            </a:r>
            <a:endParaRPr lang="th-TH" sz="2000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07022" y="4941168"/>
            <a:ext cx="14542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</a:rPr>
              <a:t>Canis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</a:rPr>
              <a:t> Major</a:t>
            </a:r>
            <a:endParaRPr lang="th-TH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88525" y="3543628"/>
            <a:ext cx="14542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</a:rPr>
              <a:t>Canis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i="1" dirty="0" smtClean="0">
                <a:solidFill>
                  <a:schemeClr val="tx2">
                    <a:lumMod val="75000"/>
                  </a:schemeClr>
                </a:solidFill>
              </a:rPr>
              <a:t>Minor</a:t>
            </a:r>
            <a:endParaRPr lang="th-TH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2620" y="4879613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solidFill>
                  <a:srgbClr val="FF0000"/>
                </a:solidFill>
              </a:rPr>
              <a:t>Procyon</a:t>
            </a:r>
            <a:endParaRPr lang="th-TH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8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1640" y="496144"/>
            <a:ext cx="5771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Winter </a:t>
            </a:r>
            <a:r>
              <a:rPr lang="en-US" dirty="0"/>
              <a:t>Hexagon or Winter Circle/Oval </a:t>
            </a:r>
            <a:endParaRPr lang="th-TH" dirty="0"/>
          </a:p>
        </p:txBody>
      </p:sp>
      <p:grpSp>
        <p:nvGrpSpPr>
          <p:cNvPr id="27" name="Group 26"/>
          <p:cNvGrpSpPr/>
          <p:nvPr/>
        </p:nvGrpSpPr>
        <p:grpSpPr>
          <a:xfrm>
            <a:off x="179512" y="1143862"/>
            <a:ext cx="9144000" cy="4570275"/>
            <a:chOff x="179512" y="1143862"/>
            <a:chExt cx="9144000" cy="45702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6" t="3129" r="-3876" b="7972"/>
            <a:stretch/>
          </p:blipFill>
          <p:spPr>
            <a:xfrm>
              <a:off x="179512" y="1143862"/>
              <a:ext cx="9144000" cy="4570275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3563888" y="1556792"/>
              <a:ext cx="1872208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5508104" y="1559634"/>
              <a:ext cx="216024" cy="1398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5796136" y="1772816"/>
              <a:ext cx="1368152" cy="20882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932040" y="3933056"/>
              <a:ext cx="2232248" cy="12961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763688" y="1699458"/>
              <a:ext cx="1728192" cy="1297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91680" y="3070485"/>
              <a:ext cx="1008112" cy="172666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2771800" y="4869160"/>
              <a:ext cx="2088232" cy="3600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84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6110" y="404664"/>
            <a:ext cx="46153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fontAlgn="auto">
              <a:buFont typeface="Wingdings" pitchFamily="2" charset="2"/>
              <a:buChar char="q"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กลุ่มดาว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(constellations)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 descr="or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7898379" cy="523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94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4338" y="260648"/>
            <a:ext cx="3634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i="1" dirty="0">
                <a:latin typeface="TH SarabunPSK" pitchFamily="34" charset="-34"/>
                <a:cs typeface="TH SarabunPSK" pitchFamily="34" charset="-34"/>
              </a:rPr>
              <a:t>ทางช้างเผือกบริเวณกลุ่มดาวแมง</a:t>
            </a:r>
            <a:r>
              <a:rPr lang="th-TH" i="1" dirty="0" smtClean="0">
                <a:latin typeface="TH SarabunPSK" pitchFamily="34" charset="-34"/>
                <a:cs typeface="TH SarabunPSK" pitchFamily="34" charset="-34"/>
              </a:rPr>
              <a:t>ป่อง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" b="9450"/>
          <a:stretch/>
        </p:blipFill>
        <p:spPr>
          <a:xfrm>
            <a:off x="0" y="996287"/>
            <a:ext cx="9144000" cy="451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8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4338" y="260648"/>
            <a:ext cx="3634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i="1" dirty="0">
                <a:latin typeface="TH SarabunPSK" pitchFamily="34" charset="-34"/>
                <a:cs typeface="TH SarabunPSK" pitchFamily="34" charset="-34"/>
              </a:rPr>
              <a:t>ทางช้างเผือกบริเวณกลุ่มดาวแมง</a:t>
            </a:r>
            <a:r>
              <a:rPr lang="th-TH" i="1" dirty="0" smtClean="0">
                <a:latin typeface="TH SarabunPSK" pitchFamily="34" charset="-34"/>
                <a:cs typeface="TH SarabunPSK" pitchFamily="34" charset="-34"/>
              </a:rPr>
              <a:t>ป่อง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" b="9715"/>
          <a:stretch/>
        </p:blipFill>
        <p:spPr>
          <a:xfrm>
            <a:off x="0" y="982639"/>
            <a:ext cx="9144000" cy="451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8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4338" y="260648"/>
            <a:ext cx="3634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i="1" dirty="0">
                <a:latin typeface="TH SarabunPSK" pitchFamily="34" charset="-34"/>
                <a:cs typeface="TH SarabunPSK" pitchFamily="34" charset="-34"/>
              </a:rPr>
              <a:t>ทางช้างเผือกบริเวณกลุ่มดาวแมง</a:t>
            </a:r>
            <a:r>
              <a:rPr lang="th-TH" i="1" dirty="0" smtClean="0">
                <a:latin typeface="TH SarabunPSK" pitchFamily="34" charset="-34"/>
                <a:cs typeface="TH SarabunPSK" pitchFamily="34" charset="-34"/>
              </a:rPr>
              <a:t>ป่อง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" b="9715"/>
          <a:stretch/>
        </p:blipFill>
        <p:spPr>
          <a:xfrm>
            <a:off x="0" y="982639"/>
            <a:ext cx="9144000" cy="451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ilky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7563"/>
            <a:ext cx="4752528" cy="642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84350" y="6334780"/>
            <a:ext cx="3978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i="1" dirty="0">
                <a:latin typeface="TH SarabunPSK" pitchFamily="34" charset="-34"/>
                <a:cs typeface="TH SarabunPSK" pitchFamily="34" charset="-34"/>
              </a:rPr>
              <a:t>กาแล็กซีทางช้างเผือกเมื่อมองจากอวกาศ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587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560" y="300069"/>
            <a:ext cx="3086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Deep-sky object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996" y="314359"/>
            <a:ext cx="3339146" cy="336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3368" y="134076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Deep-sky objects are astronomical objects other than individual stars and solar system objects (such as Sun, Moon, planets, comets, etc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.).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668" y="3451123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The classification is used for the most part by amateur astronomers to denote visually observed faint naked eye and telescopic objects such as star clusters, nebulae and galaxies.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49080"/>
            <a:ext cx="3230582" cy="235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1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8690" y="122729"/>
            <a:ext cx="9152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How to Find the Andromeda Galaxy</a:t>
            </a:r>
            <a:endParaRPr lang="th-TH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830615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The Andromeda Galaxy, also known as M31 or as the Great Spiral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Galaxy,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is one of the most distant objects that the unaided human eye can see; it lies over 2.2 to 3 million light years away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. </a:t>
            </a:r>
          </a:p>
          <a:p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  <a:p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  <a:p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  <a:p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Locating </a:t>
            </a:r>
            <a:r>
              <a:rPr lang="en-US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it the first time is a little tricky, but once you find it, it's hard to ever lose it again</a:t>
            </a:r>
            <a:endParaRPr lang="th-TH" sz="4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 descr="andromeda.gif (279164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76872"/>
            <a:ext cx="3384376" cy="271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50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690" y="122729"/>
            <a:ext cx="9152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How to Find the Andromeda Galaxy</a:t>
            </a:r>
            <a:endParaRPr lang="th-TH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" b="5733"/>
          <a:stretch/>
        </p:blipFill>
        <p:spPr>
          <a:xfrm>
            <a:off x="0" y="1009933"/>
            <a:ext cx="9144000" cy="469483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51920" y="3357348"/>
            <a:ext cx="1800200" cy="14398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315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690" y="122729"/>
            <a:ext cx="9152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How to Find the Andromeda Galaxy</a:t>
            </a:r>
            <a:endParaRPr lang="th-TH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" b="4936"/>
          <a:stretch/>
        </p:blipFill>
        <p:spPr>
          <a:xfrm>
            <a:off x="0" y="996287"/>
            <a:ext cx="9144000" cy="47494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339752" y="2204864"/>
            <a:ext cx="3960440" cy="25922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335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690" y="122729"/>
            <a:ext cx="9152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How to Find the Andromeda Galaxy</a:t>
            </a:r>
            <a:endParaRPr lang="th-TH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9"/>
          <a:stretch/>
        </p:blipFill>
        <p:spPr>
          <a:xfrm>
            <a:off x="0" y="858505"/>
            <a:ext cx="9144000" cy="483261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5536" y="1124744"/>
            <a:ext cx="7704856" cy="41764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335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690" y="122729"/>
            <a:ext cx="9152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How to Find the Andromeda Galaxy</a:t>
            </a:r>
            <a:endParaRPr lang="th-TH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" b="6264"/>
          <a:stretch/>
        </p:blipFill>
        <p:spPr>
          <a:xfrm>
            <a:off x="0" y="1037229"/>
            <a:ext cx="9144000" cy="464023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123728" y="1268760"/>
            <a:ext cx="2232248" cy="252028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07904" y="1700808"/>
            <a:ext cx="2223864" cy="1071736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ket 11"/>
          <p:cNvSpPr/>
          <p:nvPr/>
        </p:nvSpPr>
        <p:spPr>
          <a:xfrm rot="18095835">
            <a:off x="4549920" y="1310649"/>
            <a:ext cx="127676" cy="960012"/>
          </a:xfrm>
          <a:prstGeom prst="righ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0000"/>
              </a:solidFill>
            </a:endParaRPr>
          </a:p>
        </p:txBody>
      </p:sp>
      <p:sp>
        <p:nvSpPr>
          <p:cNvPr id="15" name="Right Bracket 14"/>
          <p:cNvSpPr/>
          <p:nvPr/>
        </p:nvSpPr>
        <p:spPr>
          <a:xfrm rot="18095835">
            <a:off x="5476268" y="1867254"/>
            <a:ext cx="127676" cy="960012"/>
          </a:xfrm>
          <a:prstGeom prst="righ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41269" y="2528900"/>
            <a:ext cx="4267200" cy="4329100"/>
            <a:chOff x="2141269" y="2528900"/>
            <a:chExt cx="4267200" cy="43291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269" y="3990975"/>
              <a:ext cx="4267200" cy="2867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 flipH="1">
              <a:off x="3923928" y="2528900"/>
              <a:ext cx="895908" cy="22682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752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rsa_maj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02522"/>
            <a:ext cx="7646270" cy="42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6110" y="404664"/>
            <a:ext cx="46153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fontAlgn="auto">
              <a:buFont typeface="Wingdings" pitchFamily="2" charset="2"/>
              <a:buChar char="q"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กลุ่มดาว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(constellations)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704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" b="9382"/>
          <a:stretch/>
        </p:blipFill>
        <p:spPr>
          <a:xfrm>
            <a:off x="0" y="627796"/>
            <a:ext cx="9144000" cy="44355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60032" y="3212976"/>
            <a:ext cx="3810000" cy="3645024"/>
            <a:chOff x="4860032" y="3212976"/>
            <a:chExt cx="3810000" cy="364502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4238625"/>
              <a:ext cx="3810000" cy="2619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 flipV="1">
              <a:off x="4860032" y="3212976"/>
              <a:ext cx="1440160" cy="165618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2851149" y="5661248"/>
            <a:ext cx="2037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เนบิวลานายพราน </a:t>
            </a:r>
          </a:p>
        </p:txBody>
      </p:sp>
    </p:spTree>
    <p:extLst>
      <p:ext uri="{BB962C8B-B14F-4D97-AF65-F5344CB8AC3E}">
        <p14:creationId xmlns:p14="http://schemas.microsoft.com/office/powerpoint/2010/main" val="35378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Pictures\20121021\Orini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08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4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HP\Pictures\20121021\Orinids l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32"/>
            <a:ext cx="9144000" cy="608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4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ssiope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5472608" cy="631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37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7772400" cy="7921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dirty="0">
                <a:solidFill>
                  <a:srgbClr val="000099"/>
                </a:solidFill>
              </a:rPr>
              <a:t>Constellations </a:t>
            </a: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6692900" y="1066800"/>
            <a:ext cx="2352675" cy="535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>
                <a:solidFill>
                  <a:srgbClr val="003399"/>
                </a:solidFill>
              </a:rPr>
              <a:t>The stars of a constellation only appear to be close to one another</a:t>
            </a:r>
          </a:p>
          <a:p>
            <a:pPr>
              <a:spcBef>
                <a:spcPct val="50000"/>
              </a:spcBef>
            </a:pPr>
            <a:r>
              <a:rPr lang="en-US" sz="2300">
                <a:solidFill>
                  <a:srgbClr val="003399"/>
                </a:solidFill>
              </a:rPr>
              <a:t>Usually, this is only a </a:t>
            </a:r>
            <a:r>
              <a:rPr lang="en-US" sz="2300" i="1">
                <a:solidFill>
                  <a:srgbClr val="003399"/>
                </a:solidFill>
              </a:rPr>
              <a:t>projection effect</a:t>
            </a:r>
            <a:r>
              <a:rPr lang="en-US" sz="2300">
                <a:solidFill>
                  <a:srgbClr val="003399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300">
                <a:solidFill>
                  <a:srgbClr val="003399"/>
                </a:solidFill>
              </a:rPr>
              <a:t>The stars of a constellation may be located at very different distances from us.</a:t>
            </a:r>
          </a:p>
        </p:txBody>
      </p:sp>
      <p:sp>
        <p:nvSpPr>
          <p:cNvPr id="117764" name="Line 4"/>
          <p:cNvSpPr>
            <a:spLocks noChangeShapeType="1"/>
          </p:cNvSpPr>
          <p:nvPr/>
        </p:nvSpPr>
        <p:spPr bwMode="auto">
          <a:xfrm>
            <a:off x="685800" y="838200"/>
            <a:ext cx="5334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117767" name="Picture 7" descr="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52435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40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 descr="C:\Users\HP\Desktop\งานเก่า\Pictures\Tokyo1\P11701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t="-8756" r="-175" b="23347"/>
          <a:stretch/>
        </p:blipFill>
        <p:spPr bwMode="auto">
          <a:xfrm>
            <a:off x="0" y="188640"/>
            <a:ext cx="9144000" cy="58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29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763</Words>
  <Application>Microsoft Office PowerPoint</Application>
  <PresentationFormat>On-screen Show (4:3)</PresentationFormat>
  <Paragraphs>107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Constellations </vt:lpstr>
      <vt:lpstr>PowerPoint Presentation</vt:lpstr>
      <vt:lpstr>Constellations</vt:lpstr>
      <vt:lpstr>PowerPoint Presentation</vt:lpstr>
      <vt:lpstr>The Celestial Sphere</vt:lpstr>
      <vt:lpstr>Apparent Motion of The Celestial Sphere</vt:lpstr>
      <vt:lpstr>Apparent Motion of The Celestial Sphere</vt:lpstr>
      <vt:lpstr>Precession </vt:lpstr>
      <vt:lpstr>PowerPoint Presentation</vt:lpstr>
      <vt:lpstr>Precession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42</cp:revision>
  <dcterms:created xsi:type="dcterms:W3CDTF">2012-11-10T15:26:32Z</dcterms:created>
  <dcterms:modified xsi:type="dcterms:W3CDTF">2017-01-03T03:35:59Z</dcterms:modified>
</cp:coreProperties>
</file>