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58" r:id="rId3"/>
    <p:sldId id="276" r:id="rId4"/>
    <p:sldId id="277" r:id="rId5"/>
    <p:sldId id="278" r:id="rId6"/>
    <p:sldId id="259" r:id="rId7"/>
    <p:sldId id="260" r:id="rId8"/>
    <p:sldId id="261" r:id="rId9"/>
    <p:sldId id="279" r:id="rId10"/>
    <p:sldId id="262" r:id="rId11"/>
    <p:sldId id="263" r:id="rId12"/>
    <p:sldId id="264" r:id="rId13"/>
    <p:sldId id="265" r:id="rId14"/>
    <p:sldId id="266" r:id="rId15"/>
    <p:sldId id="295" r:id="rId16"/>
    <p:sldId id="267" r:id="rId17"/>
    <p:sldId id="281" r:id="rId18"/>
    <p:sldId id="283" r:id="rId19"/>
    <p:sldId id="273" r:id="rId20"/>
    <p:sldId id="290" r:id="rId21"/>
    <p:sldId id="296" r:id="rId22"/>
    <p:sldId id="289" r:id="rId23"/>
    <p:sldId id="291" r:id="rId24"/>
    <p:sldId id="292" r:id="rId25"/>
    <p:sldId id="293" r:id="rId26"/>
    <p:sldId id="272" r:id="rId27"/>
    <p:sldId id="274" r:id="rId28"/>
    <p:sldId id="294" r:id="rId29"/>
    <p:sldId id="282" r:id="rId30"/>
    <p:sldId id="284" r:id="rId31"/>
    <p:sldId id="285" r:id="rId32"/>
    <p:sldId id="297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6" autoAdjust="0"/>
    <p:restoredTop sz="94660"/>
  </p:normalViewPr>
  <p:slideViewPr>
    <p:cSldViewPr showGuides="1">
      <p:cViewPr>
        <p:scale>
          <a:sx n="82" d="100"/>
          <a:sy n="82" d="100"/>
        </p:scale>
        <p:origin x="-978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D18D-1C98-49B5-8DE4-8EAD7F26E1B4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6A929-204D-4A26-9307-5F104E6759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6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Polaris (</a:t>
            </a:r>
            <a:r>
              <a:rPr lang="el-GR" dirty="0" smtClean="0"/>
              <a:t>α </a:t>
            </a:r>
            <a:r>
              <a:rPr lang="en-US" dirty="0" err="1" smtClean="0"/>
              <a:t>UMi</a:t>
            </a:r>
            <a:r>
              <a:rPr lang="en-US" dirty="0" smtClean="0"/>
              <a:t>, </a:t>
            </a:r>
            <a:r>
              <a:rPr lang="el-GR" dirty="0" smtClean="0"/>
              <a:t>α </a:t>
            </a:r>
            <a:r>
              <a:rPr lang="en-US" dirty="0" err="1" smtClean="0"/>
              <a:t>Ursae</a:t>
            </a:r>
            <a:r>
              <a:rPr lang="en-US" dirty="0" smtClean="0"/>
              <a:t> </a:t>
            </a:r>
            <a:r>
              <a:rPr lang="en-US" dirty="0" err="1" smtClean="0"/>
              <a:t>Minoris</a:t>
            </a:r>
            <a:r>
              <a:rPr lang="en-US" dirty="0" smtClean="0"/>
              <a:t>, Alpha </a:t>
            </a:r>
            <a:r>
              <a:rPr lang="en-US" dirty="0" err="1" smtClean="0"/>
              <a:t>Ursae</a:t>
            </a:r>
            <a:r>
              <a:rPr lang="en-US" dirty="0" smtClean="0"/>
              <a:t> </a:t>
            </a:r>
            <a:r>
              <a:rPr lang="en-US" dirty="0" err="1" smtClean="0"/>
              <a:t>Minoris</a:t>
            </a:r>
            <a:r>
              <a:rPr lang="en-US" dirty="0" smtClean="0"/>
              <a:t>, commonly North Star, Northern Star or Pole Star)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A929-204D-4A26-9307-5F104E675934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541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D9795-4789-4E86-9F21-2595F20FE7D6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278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A929-204D-4A26-9307-5F104E675934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471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So, the Moon subtends 30'. 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M31 =</a:t>
            </a:r>
            <a:r>
              <a:rPr lang="en-US" baseline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178 x 63 arc-minutes.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A929-204D-4A26-9307-5F104E675934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67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ดวงอาทิตย์ขึ้นทางทิศตะวันออก เวลา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06.00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น. ไปตกยังทิศตะวันตก เวลา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18.00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น.  ใช้เวลา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ชั่วโมง  คิดเป็นมุมได้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องศา 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ดังนั้น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ชั่วโมง ดวงอาทิตย์เคลื่อนที่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180 / 12 =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องศา 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เพราะฉะนั้นในเวลา 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09.00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น.  ดวงอาทิตย์จะอยู่สูงจากขอบฟ้าด้านทิศตะวันออก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(9 – 6) x 15 =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องศา 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A929-204D-4A26-9307-5F104E675934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820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เรามองเห็นกลุ่มดาวนายพรานอยู่เหนือศรีษะ เวลา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21.00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น. อยากทราบว่ากลุ่มดาวนายพรานจะตกเวลาเท่าไร 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ใน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ชั่วโมง ดาวบนเส้นศูนย์สูตรฟ้าเคลื่อนที่ไปทางตะวันตก เป็นมุม 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180 / 12 =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องศา 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จุดเหนือศีรษะ ทำมุมกับ ขอบฟ้าด้านทิศตะวันตก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90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องศา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ดังนั้นกลุ่มดาวนายพรานจะเคลื่อนไปอยู่ที่ขอบฟ้าด้านทิศตะวันตก ใช้เวลา 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90/15 =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ชั่วโมง 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เพราะฉะนั้นกลุ่มดาวนายพรานจะตกเวลา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21.00 + 6.00 (– 24.00)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ชั่วโมง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03.00 </a:t>
            </a:r>
            <a:r>
              <a:rPr lang="th-TH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นาฬิกา ของวันรุ่งขึ้น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A929-204D-4A26-9307-5F104E675934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334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691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02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070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45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1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909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04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507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363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257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603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6C581-882F-4FBE-A08C-47E6B2B2406F}" type="datetimeFigureOut">
              <a:rPr lang="th-TH" smtClean="0"/>
              <a:t>03/01/60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378D-4441-484D-B237-6F37D780AC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826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n.wikipedia.org/w/index.php?title=File:Azimuth-Altitude_schematic.svg&amp;page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lesa.biz/astronomy/celestial-sphere/horizon-coordinates/altazimuth.jpg?attredirects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a.biz/astronomy/celestial-sphere/ecliptic/equatorial-coordinates/eq_sphere.gif?attredirects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lesa.biz/astronomy/celestial-sphere/ecliptic/equatorial-coordinates/%E0%B8%A0%E0%B8%B2%E0%B8%9E%E0%B8%97%E0%B8%B5%E0%B9%88-2-%E0%B8%9E%E0%B8%B4%E0%B8%81%E0%B8%B1%E0%B8%94-RA-%E0%B9%81%E0%B8%A5%E0%B8%B0-Dec.jpg?attredirects=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//upload.wikimedia.org/wikipedia/commons/1/12/Earth_within_celestial_sphere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pluch.blogspot.com/2007/01/size-comparison-of-andromeda-galaxy-and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C:\Users\HP\Pictures\20121018\tes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345"/>
            <a:ext cx="9144000" cy="61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7" y="0"/>
            <a:ext cx="9191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ดาราศาสตร์และอวกาศ</a:t>
            </a:r>
          </a:p>
          <a:p>
            <a:r>
              <a:rPr lang="en-US" sz="36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H Mali Grade 6" pitchFamily="2" charset="-34"/>
              </a:rPr>
              <a:t>Astronomy &amp; Space</a:t>
            </a:r>
          </a:p>
          <a:p>
            <a:endParaRPr lang="en-US" sz="1200" b="1" spc="3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H Mali Grade 6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32" y="511270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ผศ.ดร. </a:t>
            </a:r>
            <a:r>
              <a:rPr lang="th-T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วรวัฒน์ พรหมเด่น</a:t>
            </a:r>
          </a:p>
          <a:p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สาขาวิชาวิทยาศาสตร์ทั่วไป</a:t>
            </a:r>
          </a:p>
          <a:p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คณะครุศาสสตร์</a:t>
            </a:r>
          </a:p>
          <a:p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มหาวิทยาลัยราชภัฏบุรีรัมย์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0840" y="6384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Photo : ORIONIDS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BY </a:t>
            </a:r>
            <a:r>
              <a:rPr lang="en-US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Worrawat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Promden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Date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19 Oct 2012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พิกัดอัลตาซิมุธ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Altazimuth</a:t>
            </a: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Coordinate)</a:t>
            </a:r>
            <a:endParaRPr lang="th-TH" sz="32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มุมทิศ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Azimuth)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​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เป็นมุมในแนวราบ ซึ่งวัดจากทิศเหนือ (0</a:t>
            </a:r>
            <a:r>
              <a:rPr lang="th-TH" b="1" i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ไป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ตาม</a:t>
            </a:r>
          </a:p>
          <a:p>
            <a:pPr lvl="1" algn="ju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เส้น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ขอบฟ้าในทิศตามเข็มนาฬิกา ไปยังทิศตะวันออก (90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ทิศใต้ (180</a:t>
            </a:r>
            <a:r>
              <a:rPr lang="th-TH" b="1" i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</a:t>
            </a:r>
            <a:r>
              <a:rPr lang="th-TH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ทิศตะวันตก 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270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และกลับมาที่ทิศเหนือ (360</a:t>
            </a:r>
            <a:r>
              <a:rPr lang="th-TH" b="1" i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อีกครั้งหนึ่ง ดังนั้นมุมทิศจึงมีค่าระหว่าง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b="1" i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</a:t>
            </a:r>
            <a:r>
              <a:rPr 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36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</a:t>
            </a:r>
          </a:p>
          <a:p>
            <a:pPr lvl="1" algn="just"/>
            <a:endParaRPr lang="th-TH" sz="800" dirty="0">
              <a:latin typeface="TH SarabunPSK" pitchFamily="34" charset="-34"/>
              <a:cs typeface="TH SarabunPSK" pitchFamily="34" charset="-34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มุมเงย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Altitude)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เป็นมุมในแนวดิ่ง ซึ่งนับจากเส้นขอบฟ้า (0</a:t>
            </a:r>
            <a:r>
              <a:rPr 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°) สูง</a:t>
            </a:r>
            <a:r>
              <a:rPr lang="th-TH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ขึ้นไป</a:t>
            </a:r>
          </a:p>
          <a:p>
            <a:pPr lvl="1" algn="just"/>
            <a:r>
              <a:rPr lang="th-TH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จนถึง</a:t>
            </a:r>
            <a:r>
              <a:rPr lang="th-TH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จุดเหนือศีรษะ (</a:t>
            </a:r>
            <a:r>
              <a:rPr lang="th-TH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dirty="0" smtClean="0">
                <a:solidFill>
                  <a:srgbClr val="444444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ดังนั้นมุมเงยจึงมีค่าระหว่าง (0</a:t>
            </a:r>
            <a:r>
              <a:rPr lang="th-TH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 - 9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pic>
        <p:nvPicPr>
          <p:cNvPr id="6150" name="Picture 6" descr="http://upload.wikimedia.org/wikipedia/commons/thumb/f/f7/Azimuth-Altitude_schematic.svg/350px-Azimuth-Altitude_schematic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84984"/>
            <a:ext cx="3605955" cy="34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81155" y="34331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The azimuth is the angle formed between a reference direction (North) and a line from the observer to a point of interest projected on the same plane as the reference direction.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20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esa.biz/_/rsrc/1306803536003/astronomy/celestial-sphere/horizon-coordinates/altazimut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17468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15726" y="91679"/>
            <a:ext cx="102624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Zenith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0833" y="1407268"/>
            <a:ext cx="115768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Azimuth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883181"/>
            <a:ext cx="111601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Altitude</a:t>
            </a:r>
            <a:endParaRPr lang="th-TH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99792" y="3002460"/>
            <a:ext cx="1351527" cy="88072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41355" y="1750683"/>
            <a:ext cx="952728" cy="88072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615292">
            <a:off x="5563138" y="3625734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Horizon</a:t>
            </a:r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179836" y="5373216"/>
            <a:ext cx="8478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เมื่อมองดูตำแหน่งดาวใน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ภาพจะ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เห็นว่า ดาวมีพิกัดขอบฟ้า มุมทิศ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250°    มุม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เงย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45°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44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lesa.biz/_/rsrc/1311606077560/astronomy/celestial-sphere/ecliptic/equatorial-coordinates/eq_sphere.gif?height=400&amp;width=35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7" y="973183"/>
            <a:ext cx="4968552" cy="56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7603" y="188640"/>
            <a:ext cx="8286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ระบบพิกัด</a:t>
            </a:r>
            <a:r>
              <a:rPr lang="th-TH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ศูนย์</a:t>
            </a:r>
            <a:r>
              <a:rPr lang="th-TH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สูตร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Equatorial coordinates)</a:t>
            </a:r>
            <a:r>
              <a:rPr lang="th-TH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0379" y="1493716"/>
            <a:ext cx="42341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ขั้วฟ้าเหนือ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North Celestial Pole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ขั้วฟ้าใต้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South Celestial Pole)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เส้น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ศูนย์สูตรฟ้า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Celestial Equatorial)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เส้น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สุริยวิถี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Ecliptic)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วสันต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วิษุวัต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Vernal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equinox)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ศารท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วิษุวัต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Autumnal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equinox)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แกนหมุนของงโลก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Earth's rotation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axis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แกนตั้งฉากระนาบวงโครจรรอบดวงอาทิตย์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Perpendicular to the ecliptic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88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23" y="582067"/>
            <a:ext cx="911117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ไรต์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แอสเซนชัน (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Right Ascension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RA) </a:t>
            </a:r>
            <a:endParaRPr lang="th-TH" sz="32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เส้นสมมติตามแนวเหนือ-ใต้ บนทรงกลมฟ้า เปรียบเทียบคล้ายกับ เส้นแวง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Longitude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ทรงกลมโลก  เส้นไรต์แอสเซนชัน แบ่งโดยใช้อัตราการหมุนรอบตัวเองของโลก 1 รอบ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จึง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มีหน่วยเป็นชั่วโมง โดยมีเส้นชั่วโมง 24 เส้น แต่ละเส้นห่างกันเป็นมุม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15° 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24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x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15° = 360°)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เส้นแรกเริ่มต้นที่จุดวสันตวิษุวัติในกลุ่มดาวปลา เส้นชั่วโมงถัดไปอยู่ห่างไปทางทิศตะวันออก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15°    ไรต์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แอสเซนชันมีค่าระหว่าง 0 - 24 ชั่วโมง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ละชั่วโมง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Hour)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 60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นาที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Minute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ละนาทีมี 60 วินาที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Second)   </a:t>
            </a:r>
          </a:p>
          <a:p>
            <a:endParaRPr lang="en-US" sz="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เดคค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ลิเนชัน (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Declination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Dec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เส้นสมมติตามแนวขนานกับเส้นศูนย์สูตรฟ้า คล้ายกับเส้นรุ้ง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Latitude)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ทรงกลมโลก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เดคลิ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เนชันเป็นการวัดระยะห่างเชิงมุมจากเส้นศูนย์สูตรฟ้าไปยังจุดขั้วฟ้าเหนือมี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ค่า 0°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จนถึง +90°  ส่วน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เดคลิเนชันในการวัดระยะห่างเชิงมุมจากเส้นศูนย์สูตรฟ้าไปยังจุดขั้วฟ้าใต้มี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ค่า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0°  จนถึง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90°  แต่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ละองศา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Degree)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 60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อาร์คนาที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Arcminute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ละอารค์นาทีมี 60 อาร์ควินาที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Arcsecond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2385"/>
            <a:ext cx="573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พิกัดศูนย์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สูตร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Equatorial coordinates)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54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06" y="194400"/>
            <a:ext cx="8890663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■ 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ขั้วฟ้าเหนือ (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North Celestial Pole)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เป็นจุดศูนย์กลางการหมุนของทรงกลมฟ้าทางด้านทิศเหนือ (เกิดจากการต่อแกนหมุนของโลกขึ้นไปบนท้องฟ้า)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■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ขั้วฟ้าใต้ (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South Celestial Pole)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เป็นจุดศูนย์กลางการหมุนของทรงกลมฟ้าทางด้านทิศเหนือ (เกิดจากการต่อแกนหมุนของโลกขึ้นไปบนท้องฟ้า)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■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เส้น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ศูนย์สูตรฟ้า (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Celestial Equatorial)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หมายถึงเส้นวงกลมใหญ่บนทรงกลมฟ้า ซึ่งเกิดจากการต่อขยายเส้นศูนย์สูตรโลกขึ้นไปบนฟ้า ดังนั้นระนาบศูนย์สูตรฟ้าจึงตั้งฉากกับแกนหมุนของโลก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■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เส้น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สุริยวิถี (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Ecliptic)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เป็นเส้นวงกลมใหญ่บนทรงกลมฟ้า ซึ่งเป็นระนาบวงโคจรของโลกรอบดวงอาทิตย์ ทั้งนี้ระนาบสุริยวิถีจะเอียงทำมุม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23.5° กับ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ระนาบศูนย์สูตร เนื่องจากแกนหมุนของโลกเอียง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23.5° ขณะที่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โคจรรอบดวงอาทิตย์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■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วสันตวิษุวัต (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Vernal equinox)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เป็นจุดตัดที่ 1 ของเส้นศูนย์สูตรฟ้ากับเส้นสุริยวิถี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■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ศารทวิษุวัต (</a:t>
            </a:r>
            <a:r>
              <a:rPr lang="en-US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Autumnal equinox)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เป็นจุดตัดที่ 2 ของเส้นศูนย์สูตรฟ้ากับเส้นสุริยวิถี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54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532" y="26064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วิษุวัต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equinox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ช่วงในขณะที่ดวงอาทิตย์อยู่ในตำแหน่งตรงได้ฉากกับเส้นศูนย์สูตรของโลกพอดี ซึ่งจะเกิดขึ้นปีละ 2 ครั้ง หรือในหนึ่งรอบที่โลกโคจรรอบดวงอาทิตย์ แกนหมุนของโลกที่เอียง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Earth's axial tilt)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จะเลื่อนมาอยู่ในระนาบที่ได้ฉากกับตำแหน่งดวงอาทิตย์ เหตุการณ์นี้เรียกอีกอย่างว่า "วันราตรีเสมอภาค" หมายถึงเวลาตอนกลางคืนเท่ากับเวลากลางวันพอดี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532" y="2780928"/>
            <a:ext cx="86049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ศารทวิษุวัต </a:t>
            </a:r>
            <a:r>
              <a:rPr lang="th-TH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Autumnal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equinox) </a:t>
            </a:r>
            <a:r>
              <a:rPr lang="th-TH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เกิดในวันที่ 22 หรือ 23 กันยายนของทุกปี ซึ่งตรงกับฤดูใบไม้ร่วงในเขตซีกโลกเหนือ ในปี พ.ศ. 2549 ศารทวิษุวัตเกิดตรงกับ วันที่ 23 กันยายน เวลา 4:03 น. ตามเวลากรีนิช หรือเท่ากับ 11:03 น. ตามเวลาประเทศไทย</a:t>
            </a:r>
          </a:p>
          <a:p>
            <a:r>
              <a:rPr lang="th-TH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วสันตวิษุวัต </a:t>
            </a:r>
            <a:r>
              <a:rPr lang="th-TH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(: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Vernal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equinox) </a:t>
            </a:r>
            <a:r>
              <a:rPr lang="th-TH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เกิดในวันที่ 20 หรือ 21 มีนาคมซึ่งตรงกับฤดูใบไม้ผลิของซีกโลกเหนือ ในปี พ.ศ. 2549 วสันตวิษุวัตเกิดขึ้นในวันที่ 20 เดือนมีนาคม เวลา 18:26 น เวลากรีนิช ซึ่งตรงกับเวลา 01:26 น. ของวันที่ 21 ในประเทศไทย</a:t>
            </a:r>
          </a:p>
        </p:txBody>
      </p:sp>
    </p:spTree>
    <p:extLst>
      <p:ext uri="{BB962C8B-B14F-4D97-AF65-F5344CB8AC3E}">
        <p14:creationId xmlns:p14="http://schemas.microsoft.com/office/powerpoint/2010/main" val="16910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esa.biz/_/rsrc/1340895003540/astronomy/celestial-sphere/ecliptic/equatorial-coordinates/%E0%B8%A0%E0%B8%B2%E0%B8%9E%E0%B8%97%E0%B8%B5%E0%B9%88-2-%E0%B8%9E%E0%B8%B4%E0%B8%81%E0%B8%B1%E0%B8%94-RA-%E0%B9%81%E0%B8%A5%E0%B8%B0-Dec.jpg?height=400&amp;width=38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514209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35234" y="421342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วสันต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วิษุวัต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Vernal Equinox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อยู่ที่พิกัด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RA 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ชั่วโมง,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Dec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°</a:t>
            </a:r>
          </a:p>
          <a:p>
            <a:pPr lvl="1"/>
            <a:endParaRPr lang="en-US" b="1" i="1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ดวงอาทิตย์อยู่ที่พิกัด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RA 2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ชั่วโมง ,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Dec</a:t>
            </a:r>
            <a:r>
              <a:rPr lang="en-US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+10</a:t>
            </a:r>
            <a:endParaRPr lang="en-US" b="1" i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2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angular_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024"/>
            <a:ext cx="6322972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1800" y="4030239"/>
            <a:ext cx="455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ระยะเชิงมุม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(Angular distance)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70" y="4707305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ขนาดของมุมระหว่างทิศทาง 2 ทิศทางซึ่งเกิดจากผู้สังเกตมุ่งไปยังวัตถุทั้งสองนั้น คำว่า ระยะเชิงมุม จึงมีความหมายจริงในลักษณะของ "มุม" แต่ใช้ในการอธิบายความหมายถึง "ระยะทาง" เชิงเส้นระหว่างวัตถุ (ตัวอย่างเช่น การพิจารณาระยะห่างของดาวฤกษ์ เมื่อสังเกตจากบนโลก)</a:t>
            </a:r>
          </a:p>
        </p:txBody>
      </p:sp>
    </p:spTree>
    <p:extLst>
      <p:ext uri="{BB962C8B-B14F-4D97-AF65-F5344CB8AC3E}">
        <p14:creationId xmlns:p14="http://schemas.microsoft.com/office/powerpoint/2010/main" val="15359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gular_obj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" y="461057"/>
            <a:ext cx="913891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384327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 ขนาดปรากฏ ของวัตถุที่เห็นจากตำแหน่งที่ให้มาเป็น "เส้นผ่านศูนย์กลางที่มองเห็นได้" ของวัตถุที่วัดเป็นมุม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037" y="3037166"/>
            <a:ext cx="827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ขนาดเชิงมุม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Angular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size)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หรือ เส้นผ่านศูนย์กลางเชิงมุม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Angular diameter)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00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ept.astro.lsa.umich.edu/ugactivities/Labs/coords/angdist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6" y="930862"/>
            <a:ext cx="838260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Earth within celestial spher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6" y="1628800"/>
            <a:ext cx="5131338" cy="51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1649" y="0"/>
            <a:ext cx="4249881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itchFamily="2" charset="-34"/>
                <a:cs typeface="TH Mali Grade 6" pitchFamily="2" charset="-34"/>
              </a:rPr>
              <a:t>ทรงกลมท้องฟ้า</a:t>
            </a:r>
            <a:endParaRPr lang="en-US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itchFamily="2" charset="-34"/>
              <a:cs typeface="TH Mali Grade 6" pitchFamily="2" charset="-34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H Mali Grade 6" pitchFamily="2" charset="-34"/>
              </a:rPr>
              <a:t>Celestial Sphere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H Mali Grade 6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1729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คาบที่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2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Baijam" pitchFamily="2" charset="-34"/>
              <a:cs typeface="TH Baija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82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gular Diameter of 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3" y="898788"/>
            <a:ext cx="3240360" cy="18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7647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The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Moon has an angular diameter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of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0.518°.</a:t>
            </a:r>
          </a:p>
          <a:p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We say that the Moon subtends 0.5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°.</a:t>
            </a: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3789040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The Andromeda Galaxy is even larger than the Moon; it subtends angles of 1° by 3°:</a:t>
            </a:r>
          </a:p>
        </p:txBody>
      </p:sp>
      <p:pic>
        <p:nvPicPr>
          <p:cNvPr id="2052" name="Picture 4" descr="Angular Diameter of Androm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99490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7364" y="6138882"/>
            <a:ext cx="5720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Andromeda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Galaxy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= (Messier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,  M31) </a:t>
            </a:r>
            <a:endParaRPr lang="th-TH" b="1" i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21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5949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วัตถุท้องฟ้าของเมซี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เย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Messier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object)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กลุ่มของวัตถุทางดาราศาสตร์ที่มีการจัดหมวดหมู่ขึ้นเป็นครั้งแรก โดยนักดาราศาสตร์ชาวฝรั่งเศส ชื่อ ชาร์ล เมซีเย ในผลงานชุด "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Catalogue des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Nébuleuses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et des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Amas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d'Étoiles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" 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รายการเนบิวลาและกระจุกดาว) ซึ่งเผยแพร่ในปี ค.ศ. 1771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996952"/>
            <a:ext cx="81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รายการวัตถุท้องฟ้าของเมซีเยมีแต่เฉพาะสิ่งที่ปรากฏอยู่บนท้องฟ้าซีกเหนือ เนื่องจากเขาเติบโตและทำงานอยู่แต่เฉพาะในประเทศฝรั่งเศส นอกจากนี้ วัตถุท้องฟ้าของเมซีเยได้มาจากการสังเกตการณ์ผ่านกล้องสองตาหรือกล้องโทรทรรศน์ขนาดเล็ก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745553"/>
            <a:ext cx="7520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รายการวัตถุชุดแรกมี 45 รายการ ตั้งแต่หมายเลข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M1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ถึง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M45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ส่วนชุดสุดท้ายที่พิมพ์เผยแพร่โดยเมซีเย มี 103 รายการ </a:t>
            </a:r>
          </a:p>
        </p:txBody>
      </p:sp>
    </p:spTree>
    <p:extLst>
      <p:ext uri="{BB962C8B-B14F-4D97-AF65-F5344CB8AC3E}">
        <p14:creationId xmlns:p14="http://schemas.microsoft.com/office/powerpoint/2010/main" val="28738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457200" y="3344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AutoShape 2" descr="http://www.google.co.th/intl/th_ALL/images/logos/images_logo_sm.gif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647700" y="426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0" name="Picture 6" descr="http://www.scifun.ed.ac.uk/card/images/facts/andromeda-m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" y="306591"/>
            <a:ext cx="52863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65886" y="306591"/>
            <a:ext cx="367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Andromeda galaxy is actually six times larger in the sky than the full moon!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438027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Since </a:t>
            </a:r>
            <a:r>
              <a:rPr lang="en-US" dirty="0"/>
              <a:t>Andromeda is about 2.9 million light years away, and it's about 150,000 light years </a:t>
            </a:r>
            <a:r>
              <a:rPr lang="en-US" dirty="0" smtClean="0"/>
              <a:t>across.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48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When objects are magnified in a telescope, the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field of view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(the portion of the sky we can see) gets smaller and smaller.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Therefore, small angular sizes are very common.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To talk about fractions of a degree, astronomers use the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minute of arc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and the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second of arc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: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1° = 60 arc min = 60'</a:t>
            </a:r>
            <a:b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' = 60 arc sec = 60"</a:t>
            </a:r>
            <a: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Note that this is the same relation to the degree that minutes and seconds have to the hour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33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66623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 that angular measurement depends on how far away something is!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So, Venus will have a wide range of angular diameters because its distance from the Earth is constantly varying: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Venus closest: 1.0' = 60"</a:t>
            </a:r>
            <a:br>
              <a:rPr lang="en-US" dirty="0"/>
            </a:br>
            <a:r>
              <a:rPr lang="en-US" dirty="0" smtClean="0"/>
              <a:t>Venus </a:t>
            </a:r>
            <a:r>
              <a:rPr lang="en-US" dirty="0"/>
              <a:t>farthest: 0.16' = 9.7"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Similarly, the Moon's distance changes, so it has an angular diameter between 32.7' (closest) and 29.6' (farthest), and the Sun varies between 32.5' (closest) and 31.5' (farthest).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16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aiastro.nectec.or.th/skyevnt/planets/img/2012planets-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1175"/>
            <a:ext cx="9136207" cy="68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dept.astro.lsa.umich.edu/ugactivities/Labs/coords/fin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0924"/>
            <a:ext cx="8122366" cy="51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eocities.com/Area51/Shire/1567/sp3t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064896" cy="35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reocities.com/Area51/Shire/1567/sp3d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74" y="4204207"/>
            <a:ext cx="4160636" cy="25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90872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เปลี่ยนแปลงตำแหน่งเนื่องจากโลกหมุนรอบตัวเอง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Diurnal motion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โลกหมุนรอบตัวเอง 1 รอบ ใช้เวลา 24 ชั่วโมง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24 ชั่วโมง ตำแหน่งของดาว (มุมที่ทำกับขั้วฟ้า) เปลี่ยนแปลง 360 องศา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1 ชั่วโมง  ตำแหน่งของดาวเปลี่ยนแปลง = 360 / 24 = 15 องศา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1 นาที ตำแหน่งของดาวเปลี่ยนแปลง = 15 / 60 = 0.25 องศา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44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xamp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322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การเปลี่ยนแปลง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ตำแหน่งของดวงดาว เนื่องจาก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โลกหมุนรอบตัวเอง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(Diurnal motion)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50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les_sp_p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5832648" cy="535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5805264"/>
            <a:ext cx="4960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ทรงกลมท้องฟ้าจินตนาการจากอวกาศ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 rot="17869435">
            <a:off x="3462562" y="1318343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(celestrial equator)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29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amp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8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5840880"/>
            <a:ext cx="4453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จากภาพ กลุ่ม</a:t>
            </a:r>
            <a:r>
              <a:rPr lang="th-TH" dirty="0"/>
              <a:t>ดาวนายพรานจะตก</a:t>
            </a:r>
            <a:r>
              <a:rPr lang="th-TH" dirty="0" smtClean="0"/>
              <a:t>เวลาใด ?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82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od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16632"/>
            <a:ext cx="8964488" cy="55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3020" y="586938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การเปลี่ยนตำแหน่งของดาวเนื่องจากโลกโคจรรอบดวงอาทิตย์</a:t>
            </a:r>
          </a:p>
        </p:txBody>
      </p:sp>
    </p:spTree>
    <p:extLst>
      <p:ext uri="{BB962C8B-B14F-4D97-AF65-F5344CB8AC3E}">
        <p14:creationId xmlns:p14="http://schemas.microsoft.com/office/powerpoint/2010/main" val="26805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คาถา  อาคม</a:t>
            </a:r>
          </a:p>
          <a:p>
            <a:r>
              <a:rPr lang="th-TH" dirty="0" smtClean="0"/>
              <a:t>ปท     อา  คม</a:t>
            </a:r>
          </a:p>
          <a:p>
            <a:r>
              <a:rPr lang="th-TH" dirty="0" smtClean="0"/>
              <a:t>บท</a:t>
            </a:r>
          </a:p>
          <a:p>
            <a:r>
              <a:rPr lang="en-US" dirty="0" err="1" smtClean="0"/>
              <a:t>Dhampada</a:t>
            </a:r>
            <a:r>
              <a:rPr lang="en-US" dirty="0" smtClean="0"/>
              <a:t>  </a:t>
            </a:r>
            <a:r>
              <a:rPr lang="th-TH" dirty="0" smtClean="0"/>
              <a:t>ธรรมบท</a:t>
            </a:r>
          </a:p>
          <a:p>
            <a:r>
              <a:rPr lang="th-TH" dirty="0" smtClean="0"/>
              <a:t>อา   คม</a:t>
            </a:r>
            <a:r>
              <a:rPr lang="en-US" dirty="0" smtClean="0"/>
              <a:t>/</a:t>
            </a:r>
            <a:r>
              <a:rPr lang="th-TH" dirty="0" smtClean="0"/>
              <a:t>ยน</a:t>
            </a:r>
          </a:p>
          <a:p>
            <a:r>
              <a:rPr lang="th-TH" dirty="0" smtClean="0"/>
              <a:t>อาคม  อายน</a:t>
            </a:r>
          </a:p>
          <a:p>
            <a:r>
              <a:rPr lang="th-TH" dirty="0" smtClean="0"/>
              <a:t>ธน</a:t>
            </a:r>
            <a:r>
              <a:rPr lang="en-US" dirty="0" smtClean="0"/>
              <a:t> + </a:t>
            </a:r>
            <a:r>
              <a:rPr lang="th-TH" dirty="0" smtClean="0"/>
              <a:t>อา คม</a:t>
            </a:r>
          </a:p>
          <a:p>
            <a:r>
              <a:rPr lang="th-TH" dirty="0" smtClean="0"/>
              <a:t>ธันวาคม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529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les_meridian_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128792" cy="537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5965825"/>
            <a:ext cx="4987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ทรงกลมท้องฟ้าจินตนาการ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จากพื้นโลก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 rot="3892687">
            <a:off x="7259741" y="1801229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Meridian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101763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Zenith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 rot="17869435">
            <a:off x="3007472" y="2421623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(celestrial equator)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9326" y="54833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Horizon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2127615" y="1451631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Polaris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47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eles_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48125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eles_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7" y="24714"/>
            <a:ext cx="3923928" cy="357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eles_bk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3256"/>
            <a:ext cx="3816424" cy="34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3256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ละติจูด 0</a:t>
            </a:r>
            <a:r>
              <a:rPr lang="th-TH" b="1" baseline="24000" dirty="0" smtClean="0">
                <a:latin typeface="TH SarabunPSK" pitchFamily="34" charset="-34"/>
                <a:cs typeface="TH SarabunPSK" pitchFamily="34" charset="-34"/>
              </a:rPr>
              <a:t>๐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8701" y="73441"/>
            <a:ext cx="159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ละติจูด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13</a:t>
            </a:r>
            <a:r>
              <a:rPr lang="th-TH" b="1" baseline="24000" dirty="0" smtClean="0">
                <a:latin typeface="TH SarabunPSK" pitchFamily="34" charset="-34"/>
                <a:cs typeface="TH SarabunPSK" pitchFamily="34" charset="-34"/>
              </a:rPr>
              <a:t>๐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136" y="5877272"/>
            <a:ext cx="159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ละติจูด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b="1" baseline="24000" dirty="0" smtClean="0">
                <a:latin typeface="TH SarabunPSK" pitchFamily="34" charset="-34"/>
                <a:cs typeface="TH SarabunPSK" pitchFamily="34" charset="-34"/>
              </a:rPr>
              <a:t>๐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33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มุมมองของการเคลื่อนที่ของ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ทรงกลมท้องฟ้าขึ้นอยู่กับ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ตำแหน่งละติจูด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ของผู้สังเกตการณ์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6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esa.biz/astronomy/celestial-sphere/horizon-coordinates/celestial_sphere.gif?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5" y="908720"/>
            <a:ext cx="4968552" cy="56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353" y="215061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พิกัดขอบ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ฟ้า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Horizontal coordinates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1268760"/>
            <a:ext cx="3419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ทิศ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เหนือ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North)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ทิศ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ตะวันออก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Earth)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ทิศ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ใต้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South)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■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ทิศ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ตะวันตก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West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■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เหนือศีรษะ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Zenith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จุด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ใต้เท้า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Nadir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เส้น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ขอบฟ้า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Horizon) 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เส้น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เมอริเดียน (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Meridian)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97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636" y="116632"/>
            <a:ext cx="88387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พิกัดขอบฟ้า (</a:t>
            </a:r>
            <a:r>
              <a:rPr 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Horizontal 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coordinates)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เป็นระบบพิกัดซึ่งใช้ในการวัดตำแหน่งของวัตถุท้องฟ้า โดยถือเอาตัวของผู้สังเกตเป็นศูนย์กลางของทรงกลมฟ้า โดยมีจุดและเส้นสมมติบนทรงกกลม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ฟ้า</a:t>
            </a:r>
          </a:p>
          <a:p>
            <a:endParaRPr lang="th-TH" sz="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ทิศ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ทั้งสี่ ประกอบด้วย ทิศเหนือ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North)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ทิศตะวันออก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Earth)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ทิศใต้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South)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ทิศตะวันตก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West)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เมื่อหันหน้าเข้าหาทิศเหนือ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ด้านหลัง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เป็นทิศใต้ ซ้ายมือเป็นทิศตะวันตก ขวามือเป็นทิศตะวันออก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เหนือศีรษะ (</a:t>
            </a:r>
            <a:r>
              <a:rPr lang="en-US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Zenith)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เป็นตำแหน่งสูงสุดของทรงกลมฟ้า ซึ่งอยู่เหนือผู้สังเกต 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■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ใต้เท้า (</a:t>
            </a:r>
            <a:r>
              <a:rPr lang="en-US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Nadir)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เป็นตำแหน่งต่ำสุดของทรงกลมฟ้า ซึ่งอยู่ใต้เท้าของผู้สังเกต   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■ 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เส้น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ขอบฟ้า (</a:t>
            </a:r>
            <a:r>
              <a:rPr lang="en-US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Horizon)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แนวเส้นขอบท้องฟ้าซึ่งมองเห็นจรดพื้นราบ หรืออีกนัยหนึ่งคือ  เส้นวงกลมใหญ่บนทรงกลมฟ้าที่อยู่ห่างจากจุดเหนือศีรษะ ทำมุม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90° กับ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แกนหลักของระบบขอบฟ้า 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■ </a:t>
            </a:r>
            <a:r>
              <a:rPr lang="th-TH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เส้น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เมอริเดียน (</a:t>
            </a:r>
            <a:r>
              <a:rPr lang="en-US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Meridian)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เป็นเส้นสมมติบนทรงกลมฟ้าในแนวเหนือ-ใต้ ซึ่งลากผ่านจุดเหนือศีรษะ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0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024" y="5344115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Mali Grade 6" pitchFamily="2" charset="-34"/>
                <a:cs typeface="TH Mali Grade 6" pitchFamily="2" charset="-34"/>
              </a:rPr>
              <a:t>จุดจอมฟ้า </a:t>
            </a:r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(</a:t>
            </a:r>
            <a:r>
              <a:rPr lang="en-US" dirty="0" smtClean="0">
                <a:latin typeface="TH Mali Grade 6" pitchFamily="2" charset="-34"/>
                <a:cs typeface="TH Mali Grade 6" pitchFamily="2" charset="-34"/>
              </a:rPr>
              <a:t>zenith) </a:t>
            </a:r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คือ</a:t>
            </a:r>
            <a:r>
              <a:rPr lang="th-TH" dirty="0">
                <a:latin typeface="TH Mali Grade 6" pitchFamily="2" charset="-34"/>
                <a:cs typeface="TH Mali Grade 6" pitchFamily="2" charset="-34"/>
              </a:rPr>
              <a:t>จุดสูงสุดของท้องฟ้าที่อยู่ในแนวตั้งฉากกับพื้นโลก ซึ่งอยู่ตรงข้ามกับจุดจอม</a:t>
            </a:r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ดิน</a:t>
            </a:r>
            <a:r>
              <a:rPr lang="en-US" dirty="0">
                <a:latin typeface="TH Mali Grade 6" pitchFamily="2" charset="-34"/>
                <a:cs typeface="TH Mali Grade 6" pitchFamily="2" charset="-34"/>
              </a:rPr>
              <a:t> </a:t>
            </a:r>
            <a:r>
              <a:rPr lang="en-US" dirty="0" smtClean="0">
                <a:latin typeface="TH Mali Grade 6" pitchFamily="2" charset="-34"/>
                <a:cs typeface="TH Mali Grade 6" pitchFamily="2" charset="-34"/>
              </a:rPr>
              <a:t>(Nadir)</a:t>
            </a:r>
            <a:r>
              <a:rPr lang="th-TH" dirty="0">
                <a:latin typeface="TH Mali Grade 6" pitchFamily="2" charset="-34"/>
                <a:cs typeface="TH Mali Grade 6" pitchFamily="2" charset="-34"/>
              </a:rPr>
              <a:t> </a:t>
            </a:r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เฉพาะ</a:t>
            </a:r>
            <a:r>
              <a:rPr lang="th-TH" dirty="0">
                <a:latin typeface="TH Mali Grade 6" pitchFamily="2" charset="-34"/>
                <a:cs typeface="TH Mali Grade 6" pitchFamily="2" charset="-34"/>
              </a:rPr>
              <a:t>ในเขตร้อนเท่านั้น ที่จะมีช่วงเวลาที่ดวงอาทิตย์อยู่ที่จุดจอมฟ้า</a:t>
            </a:r>
          </a:p>
        </p:txBody>
      </p:sp>
      <p:pic>
        <p:nvPicPr>
          <p:cNvPr id="4100" name="Picture 4" descr="http://cse.ssl.berkeley.edu/bmendez/ay10/2002/notes/pics/bt2lf0209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222"/>
            <a:ext cx="7416824" cy="466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me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914"/>
            <a:ext cx="4536504" cy="34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ome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8880"/>
            <a:ext cx="4427984" cy="335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40050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เมื่อหันหน้าไปทางทิศเหนือ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• ด้านหลัง เป็นทิศใต้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• แขนซ้าย ชี้ไปทางทิศตะวันตก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• แขนขวา ชี้ไปทางทิศตะวันออก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40050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เมื่อหันหน้าไปทางทิศตะวันตก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ด้านหลัง เป็นทิศตะวันออก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แขนซ้าย ชี้ไปทางทิศใต้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แขนขวา ชี้ไปทางทิศเหนือ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20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1901</Words>
  <Application>Microsoft Office PowerPoint</Application>
  <PresentationFormat>On-screen Show (4:3)</PresentationFormat>
  <Paragraphs>169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dcterms:created xsi:type="dcterms:W3CDTF">2012-11-10T05:56:10Z</dcterms:created>
  <dcterms:modified xsi:type="dcterms:W3CDTF">2017-01-03T03:35:49Z</dcterms:modified>
</cp:coreProperties>
</file>