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5" r:id="rId11"/>
    <p:sldId id="316" r:id="rId12"/>
    <p:sldId id="314" r:id="rId13"/>
    <p:sldId id="313" r:id="rId14"/>
    <p:sldId id="317" r:id="rId15"/>
    <p:sldId id="318" r:id="rId16"/>
    <p:sldId id="334" r:id="rId17"/>
    <p:sldId id="320" r:id="rId18"/>
    <p:sldId id="319" r:id="rId19"/>
    <p:sldId id="331" r:id="rId20"/>
    <p:sldId id="321" r:id="rId21"/>
    <p:sldId id="322" r:id="rId22"/>
    <p:sldId id="323" r:id="rId23"/>
    <p:sldId id="324" r:id="rId24"/>
    <p:sldId id="332" r:id="rId25"/>
    <p:sldId id="325" r:id="rId26"/>
    <p:sldId id="326" r:id="rId27"/>
    <p:sldId id="327" r:id="rId28"/>
    <p:sldId id="328" r:id="rId29"/>
    <p:sldId id="329" r:id="rId30"/>
    <p:sldId id="330" r:id="rId31"/>
    <p:sldId id="333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15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0A65-92CA-4386-B987-645E162E8111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D9795-4789-4E86-9F21-2595F20FE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43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D9795-4789-4E86-9F21-2595F20FE7D6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9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1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3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3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81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43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26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8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1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5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7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5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42AA-385A-4735-A7B8-D8E297AF75FC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BD03-3E04-48D6-AF23-1724C24349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50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0/04/Hindu_calendar_1871-7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f/Su_Song_Star_Map_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f/f4/Taqi_al_d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9/94/Ghotb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6/62/Lunar_eclipse_al-Biruni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th.wikipedia.org/wiki/%E0%B9%84%E0%B8%9F%E0%B8%A5%E0%B9%8C:King_Chulalongkorn_of_Siam.jpg" TargetMode="Externa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4/45/Orion_constellation_Heveliu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//upload.wikimedia.org/wikipedia/commons/f/f2/Great_Comet_186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a/a6/Stonehenge_Wide_Angl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f/fe/Karte_Mesopotamien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e/eb/Kudurru_Melishipak_Louvre_Sb2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a/a5/Baylonianmap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HP\Pictures\20121018\tes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345"/>
            <a:ext cx="9144000" cy="61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7" y="0"/>
            <a:ext cx="919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ดาราศาสตร์และอวกาศ</a:t>
            </a:r>
          </a:p>
          <a:p>
            <a:r>
              <a:rPr lang="en-US" sz="36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H Mali Grade 6" pitchFamily="2" charset="-34"/>
              </a:rPr>
              <a:t>Astronomy &amp; Space</a:t>
            </a:r>
          </a:p>
          <a:p>
            <a:endParaRPr lang="en-US" sz="1200" b="1" spc="3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H Mali Grade 6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2" y="511270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ผศ.ดร. 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วรวัฒน์ พรหมเด่น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สาขาวิชาวิทยาศาสตร์ทั่วไป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คณะครุศาสสตร์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มหาวิทยาลัยราชภัฏบุรีรัมย์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0840" y="638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 : ORIONIDS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Worrawat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Promden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Date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 Oct 2012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Egyptian astronomy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083" y="45521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The Great Pyramid of Giza, built on astronomical alignments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6" name="Picture 4" descr="Giz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1017915"/>
            <a:ext cx="5663687" cy="33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anlawton.com/oc8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017915"/>
            <a:ext cx="3060287" cy="33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orld-mysteries.com/alignments/egypt_senenm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2032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2276872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astronomical ceiling from </a:t>
            </a:r>
            <a:r>
              <a:rPr lang="en-US" b="1" dirty="0" err="1"/>
              <a:t>Senenmut's</a:t>
            </a:r>
            <a:r>
              <a:rPr lang="en-US" b="1" dirty="0"/>
              <a:t> tomb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1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Hindu calendar 1871-7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" y="836712"/>
            <a:ext cx="2152769" cy="58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47752" y="1340768"/>
            <a:ext cx="6028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 page from the Hindu calendar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1871-72.</a:t>
            </a: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Hindu calendar, counting from the start of the Kali Yuga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6364"/>
            <a:ext cx="2776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Indian astronomy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7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302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Chinese astronomy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80" y="4217764"/>
            <a:ext cx="298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H SarabunPSK" pitchFamily="34" charset="-34"/>
                <a:cs typeface="TH SarabunPSK" pitchFamily="34" charset="-34"/>
              </a:rPr>
              <a:t>Chinese star chart possibly dating from the 600s AD, </a:t>
            </a:r>
            <a:r>
              <a:rPr lang="en-US" sz="2400" b="1" i="1" dirty="0" smtClean="0">
                <a:latin typeface="TH SarabunPSK" pitchFamily="34" charset="-34"/>
                <a:cs typeface="TH SarabunPSK" pitchFamily="34" charset="-34"/>
              </a:rPr>
              <a:t> during </a:t>
            </a:r>
            <a:r>
              <a:rPr lang="en-US" sz="2400" b="1" i="1" dirty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sz="2400" b="1" i="1" dirty="0" err="1">
                <a:latin typeface="TH SarabunPSK" pitchFamily="34" charset="-34"/>
                <a:cs typeface="TH SarabunPSK" pitchFamily="34" charset="-34"/>
              </a:rPr>
              <a:t>T'ang</a:t>
            </a:r>
            <a:r>
              <a:rPr lang="en-US" sz="2400" b="1" i="1" dirty="0">
                <a:latin typeface="TH SarabunPSK" pitchFamily="34" charset="-34"/>
                <a:cs typeface="TH SarabunPSK" pitchFamily="34" charset="-34"/>
              </a:rPr>
              <a:t> Dynasty</a:t>
            </a:r>
            <a:endParaRPr lang="th-TH" sz="2400" b="1" i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 descr="http://www.historyforkids.org/learn/china/science/pictures/star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6" y="1217793"/>
            <a:ext cx="3003295" cy="30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ile:Su Song Star Map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4" y="1217793"/>
            <a:ext cx="5297027" cy="38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13484" y="5052757"/>
            <a:ext cx="5716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This is a star map for the celestial globe of Su Song (1020-1101), a Chinese scientist and mechanical engineer of the Song Dynasty (960-1279). It was first published in the year 1092, in Su's book known as the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Xin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Yi Xiang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Fa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Yao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7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Islamic astronomy or Arabic astronomy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File:Taqi al d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7708"/>
            <a:ext cx="2517722" cy="39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Ghotb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4" y="1052736"/>
            <a:ext cx="2820300" cy="38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085184"/>
            <a:ext cx="428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Work in the </a:t>
            </a:r>
            <a:r>
              <a:rPr lang="en-US" sz="2400" b="1" dirty="0" err="1">
                <a:latin typeface="TH SarabunPSK" pitchFamily="34" charset="-34"/>
                <a:cs typeface="TH SarabunPSK" pitchFamily="34" charset="-34"/>
              </a:rPr>
              <a:t>observatorium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of </a:t>
            </a:r>
            <a:r>
              <a:rPr lang="en-US" sz="2400" b="1" dirty="0" err="1">
                <a:latin typeface="TH SarabunPSK" pitchFamily="34" charset="-34"/>
                <a:cs typeface="TH SarabunPSK" pitchFamily="34" charset="-34"/>
              </a:rPr>
              <a:t>Taqi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al-Din</a:t>
            </a:r>
          </a:p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(1526–1585)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5146739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Medieval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manuscript by </a:t>
            </a:r>
            <a:r>
              <a:rPr lang="en-US" sz="2000" b="1" dirty="0" err="1">
                <a:latin typeface="TH SarabunPSK" pitchFamily="34" charset="-34"/>
                <a:cs typeface="TH SarabunPSK" pitchFamily="34" charset="-34"/>
              </a:rPr>
              <a:t>Qutb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al-Din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al-</a:t>
            </a:r>
            <a:r>
              <a:rPr lang="en-US" sz="2000" b="1" dirty="0" err="1" smtClean="0">
                <a:latin typeface="TH SarabunPSK" pitchFamily="34" charset="-34"/>
                <a:cs typeface="TH SarabunPSK" pitchFamily="34" charset="-34"/>
              </a:rPr>
              <a:t>Shirazi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(1236 – 1311)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. The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image depicts an </a:t>
            </a:r>
            <a:r>
              <a:rPr lang="en-US" sz="2000" b="1" dirty="0" err="1">
                <a:latin typeface="TH SarabunPSK" pitchFamily="34" charset="-34"/>
                <a:cs typeface="TH SarabunPSK" pitchFamily="34" charset="-34"/>
              </a:rPr>
              <a:t>epicyclic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planetary model.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1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Lunar eclipse al-Birun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748883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87225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An illustration from al-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Biruni's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astronomical works, explains the different phases of the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moon.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973-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1048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A.D.)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0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05162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นักดาราศาสตร์ของโลก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797510"/>
            <a:ext cx="69958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เธลีส แห่ง มิเลทัส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Thales of Miletus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คลอเดียส ทอเลเมอุส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Claudius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Ptolemaeus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นิโคเลาส์ โคเปอร์นิคัส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Nicolaus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Copernicus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Torinensis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ทิโค บราห์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Tycho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Brahe)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โจฮันเนส เคปเลอร์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Johannes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Kepler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กาลิเลโอ กาลิเลอี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Galileo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Galilei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จิโอวานนิ โดมีนิโค แคสซีนี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Giovanni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Domenico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Cassini)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คริสเตียน ไฮเกนส์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Christiaan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Huygens)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เซอร์ ไอแซค นิวตัน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Sir Isaac Newton)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โยฮันน์ คาร์ล ฟรีดริซ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เกาส์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Johann Carl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Fridedrich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Gauss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เอดวาร์ด อีเมอร์สัน บาร์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นาร์ด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Edward Emerson Barnard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เอ็ดวิน พาวเวลล์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ฮับเบิล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Edwin Powell Hubble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6130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นักศึกษาแบ่งกลุ่ม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กลุ่ม ตามกลุ่มดาวจักราศรีที่เกิด ศึกษาประวัติของนักดาราศาสตร์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63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พระมหากษัตริย์ไทยและพระบรมวงศานุวงศ์กับดาราศาสตร์</a:t>
            </a:r>
          </a:p>
        </p:txBody>
      </p:sp>
      <p:pic>
        <p:nvPicPr>
          <p:cNvPr id="13314" name="Picture 2" descr="http://t2.gstatic.com/images?q=tbn:ANd9GcT9TJ4uRfZTiC8DSRHlBLqMzp3zIUlxIlh7cPOh8YHDtOfQmDAn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7705"/>
            <a:ext cx="18478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3.gstatic.com/images?q=tbn:ANd9GcT-TDWlTU4ieLkzdG5YD8vdy0sNsuCcvsuXavbYPD_XX9s5MB_D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7705"/>
            <a:ext cx="186790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ing Chulalongkorn of Sia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7705"/>
            <a:ext cx="2095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BDAAkGBwgHBgkIBwgKCgkLDRYPDQwMDRsUFRAWIB0iIiAdHx8kKDQsJCYxJx8fLT0tMTU3Ojo6Iys/RD84QzQ5Ojf/2wBDAQoKCg0MDRoPDxo3JR8lNzc3Nzc3Nzc3Nzc3Nzc3Nzc3Nzc3Nzc3Nzc3Nzc3Nzc3Nzc3Nzc3Nzc3Nzc3Nzc3Nzf/wAARCABeAEoDASIAAhEBAxEB/8QAGwAAAgMBAQEAAAAAAAAAAAAABQYDBAcCAAH/xAA3EAACAQIFAgQDBgUFAQAAAAABAgMEEQAFEiExBhMiQVFhFHGRByMyQoGhFRZSscE0YoLR4fH/xAAUAQEAAAAAAAAAAAAAAAAAAAAA/8QAFBEBAAAAAAAAAAAAAAAAAAAAAP/aAAwDAQACEQMRAD8AgSa2nb9LYmSosdwOMCxUAAXO+PCcX2POANK/dO1h574tUdJJNH3VilfV+FUTj54C5dVK+YUlPIT25pQjaeSDtbG2UkMccIjijVVAsABYYDOZMmzZ6RmWmYXOw2BAGAT5hPSuYquGxGxNrHGx1UX3ROw2xl/WFPqV3iKuwNzpIOA+QsZEDrYgi4OPG+K+Ryh8uiuLEXH74uSWscBUZmVtjiTvviNx4sSgLbkYBLmk3uNsRCUm+knHWnVYqCcdx0zn2+eAcOicg+MNJmzVaq0VSAIWX8XN7G/NrnjD9mVFmLVMctHe4cC3fcDTbc2G2My6Tz7+Xqh0qA0tHLuyJ+JG/qH9iP8ArGvPmMMdIaguBEEDaudsBQzyPvNRU88n3clw6XNmYWte3PnhVzDJKmJKiWbsJSLq0JHGFPn6e1sR9WZtmRgSZqumSKOQsojjJOknY6hcA/Ue+B+e9XLV5SiKXVpFDHWLG3rbAC8uleNFiClY0FgSPxH1+WCJkOnC5TV4IG3AtfBWKtR02wFoXZucWA4tge09hcH54jNUffAATKxA8h7YkhlAHivimKkFAALYY5Ok82GWUtaIg6VCghQwBUEEgnyta3n+YYAHPICbgHGidGV1bJ08omJkER+7W1yYr2HzsQw+QGFHLej83rp2EkXw1Oj6TM52Yj+n19LjbDrDUDIelqaso40qoYUlQIxIEpUSPz5X0EcckH1BAF11n9FDB2phU9+1wJCwQf8AHjGcy1NVVy92RZO2bG7CwI8re3/uNZzYfxGGrrkoaSmioqvsF5k7rGwBZl3GnmwN/wBLcqNbRPU1KQU6NPPIoYMxUdsOp3YC1ueAPIepwC5DMQNj8xgzljagQxJuMXcj6IzivaQw0oaKE/jc6NW/Avyf298HKjpHMstjgL0hYzECyENZjwG9D+3vgAuoA2vfbHBZr8DFzMcnrcv+9rqSaKO9tTC4+oxQLR3OxwFHoTLo886jpaSe/ZBMko/qVd7fImw/XG05fmGW57/pY+5HRylfvKcgKw28Ooe3Ixn/ANjVHGtPXVsT6qp3SEjQbRoDc7+ZI9OLD1w/BEy/NJyshtVi8an8jX3HyJN/rgJ8yT47VFI2iPS2sci1iLfS/wBRjuty+irMpWCrCRxrEVDiw7d1K3HlwTgdn71NMxqqcu0UcLq0a/mdiAGJ9FAJxUoc2NZPLA0vxFNIrRpB29PGnxF/Mb22P7g4CeXpmhp6WcGqmZahg8vi2lfSFvY3AuALgDCrQVNPU9UVVBlpRkp6aSWSSM2BdRpAv7Ekk+vyuXQ0kbQGB3ZNMZjURtbtg7eH0I9fLC705kGW5PPmc+X90OKeeId19VtLafT/AG4Bj6alnpMqpIbqwEI8HFiFJPvz88Goq0SxI5jKF1uQd7e1xtgTlESCnp11BgIy1m5JP/04tzToriLUBIVvp87Db/IwAjqrXmWV1FFFOacyNpu+2q24G/kTtjIJFqY5GjkhmDqSrDQdiOca/mYWaWSklKSRyRjXGwuXUki3y9cI8/RGZrNItN1DLHAGIjQlvCt9hz6YCX7F4JY6LNqnYpKVjRb2OpQSTfyHiH0w35jEUjjr9V5O4AzuLDYkDby9MAPskpmi6WWS5vI5Yi52BPPz2wwVtYkGQmSezLHBqYMbA3Jtc4Ch1Fmi1UENFGe2apg0hBuVjuAB8ydsK/Xmb5hQZRQ0sKdrU/bjmiNmDWYMvn+U+xvcjjFnLHoM4z2ATGImO0rRWJYlbfiA2ABIAueSbDYnDNnUFPmKAUjUorKb72CQ2unl6G1xqGAW+mepqmTp1lTLZZ3oVhp1BmbVUOx02G1h+p287c4aMohqIIa2Svgjp3cyKiiXWCJGLb7c3Nv098U0qqTLqJ2kpaVKlmDVDxsFVpvYnncHfATKM4zfO0qIqqGNailZXaIKUQmxANzuQbgj9bjAWM16iXJ6uOeKVZooqcRA7G8hcAta99NwLn12FztgfDXDK86zDqHqGraTvIka9kse1GeABtbyO1+eT51ZqR8+qGqVaYwiOJC7rdAL6nHrewIB/ttinU5I+Z9OrS06lCKwRlQS2tDYXPyZr7eh4wGgzSvL8NUUZaYygCNyo2U77/phTrKfOEq50/iFS2mRhqDAX354wb6NmnraethaqjZaCq+H7ekjtBOLG9zcEc+/GL1TmZiqZYxQVb6HK6guzWPPOAkySmfKOj4oRJFG4j2a40i52+v+cBOsKmROlK+bjaEAFQdNpF3/AGvh0XL/AIjLokl0MpjuwI5I9PTAPqrKGqulM5gEgAuOfYqcBkWWySLVz1KOUkWlqH1e4iY4O0GZ1sWY9SzmtNPHRRmBbRawFHh9twR5b8++PZXlBpqnsl1YSQstyL3BFrG443wzZblGUplgMkDyS5pKTI2y31yC9+fNrbeW3vgFPpHJcw6hqv4pmNTMaaC9wHALnkql+N+W58r+jzIaHL+nKiTL0FLSiJYbfhdbNoKne+3rf3BwTTLIaTIoqeMvTpTxlFNOwuFO5HiBB33ud8L9a6tkWaQBAKaJY138TuWc6iSebk3wFvom79PfFF4ylQoPbQeFLDTYG9jxgUOoKWlqZI4Y2EMTeN4wbKTybAW/e59MHqSpg/l+pWigEMVPJLAi+6EgnbgXvhKgqli6MnJQarSBwBszEnf9xgGLodNFfn1SNC08lWNAHLnQtzfz8V8EphmbTOyPJpLEiyrx9MAPs5rYXgrKNom7ysWd/Xax/wAYalnj0jSH022ucB//2Q=="/>
          <p:cNvSpPr>
            <a:spLocks noChangeAspect="1" noChangeArrowheads="1"/>
          </p:cNvSpPr>
          <p:nvPr/>
        </p:nvSpPr>
        <p:spPr bwMode="auto">
          <a:xfrm>
            <a:off x="190500" y="-419100"/>
            <a:ext cx="6953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24" name="Picture 12" descr="http://3.bp.blogspot.com/_DC5BZ_b7Ts4/TNzLTqucSJI/AAAAAAAAAS4/Fogchu7uoWc/s1600/King_Prajadhipok_portrait_photograph%255B1%25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73885"/>
            <a:ext cx="2126828" cy="26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t1.gstatic.com/images?q=tbn:ANd9GcRhJKb4IKGHLRuy3absntPMEi_iADrT89GjCpfyzFFX6AqM51k5X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8146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t3.gstatic.com/images?q=tbn:ANd9GcSI8yBdgx29hVKF9umu2a0hU6ndaHkxnT0aAQkwnIBlgn4Uc5X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r="7093"/>
          <a:stretch/>
        </p:blipFill>
        <p:spPr bwMode="auto">
          <a:xfrm>
            <a:off x="5619750" y="4191788"/>
            <a:ext cx="1803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t1.gstatic.com/images?q=tbn:ANd9GcTyDIbiY6F7G_VwmeEaQafLeGJe-Zg_FS20NGNH0rV9NZ8zVqB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4153689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สมเด็จพระนารายณ์มหารา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116632"/>
            <a:ext cx="90030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1" y="2775244"/>
            <a:ext cx="3431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ปรากฏการณ์ทางดาราศาสตร์ที่สำคัญบันทึกไว้ในประวัติศาสตร์ของชาติไทยย้อนอดีตไปได้ประมาณกว่า 300 ปี สมัยกรุงศรีอยุธยาจนถึงกรุงรัตนโกสินทร์ ในรัชสมัยสมเด็จพระนารายณ์มหาราช ได้มีคณะราชทูตจากฝรั่งเศส อัญเชิญพระราชสาส์นของพระเจ้าหลุยส์ที่ 14 มาถวายแด่สมเด็จพระนารายณ์มหาราช ในปีพุทธศักราช 2228</a:t>
            </a:r>
          </a:p>
        </p:txBody>
      </p:sp>
      <p:pic>
        <p:nvPicPr>
          <p:cNvPr id="11270" name="Picture 6" descr="http://t1.gstatic.com/images?q=tbn:ANd9GcTP64CWEltv-NF0BTw-7W210VGC-cmRlo6CSYQ9ZkZljQmLzkSb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24347"/>
            <a:ext cx="3240360" cy="41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ในระหว่างปีพุทธศักราช 2228 - 2230 รัชสมัยสมเด็จพระนารายณ์มหาราชคณะบาทหลวงเจชูอิตชาวฝรั่งเศส ได้มาเผยแพร่ดาราศาสตร์ไทยในประเทศไทย มีสิ่งก่อสร้าง เช่น หอดูดาววัดสันเปาโล เป็นหอดูดาวแห่งแรกในประเทศไทย </a:t>
            </a:r>
          </a:p>
        </p:txBody>
      </p:sp>
      <p:pic>
        <p:nvPicPr>
          <p:cNvPr id="15362" name="Picture 2" descr="http://www.atom.rmutphysics.com/charud/oldnews/0/286/15/2/astr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08" y="476673"/>
            <a:ext cx="29650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อาคารที่พัก โบสถ์ฝรั่ง และหอดูดาววัดสันเปาโ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7284"/>
            <a:ext cx="4104456" cy="26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0868" y="4491275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ซากหอดูดาววัดสันเปาโล ที่จังหวัดลพบุรี หอดูดาวแห่งแรกในประเทศไทย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5818822"/>
            <a:ext cx="5508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อาคารที่พัก โบสถ์ฝรั่ง และหอดูดาววัดสันเปาโล ณ เมืองละโว้ จังหวัดลพบุรี ตามแบบที่ชาวฝรั่งเศสวาดไว้</a:t>
            </a:r>
          </a:p>
        </p:txBody>
      </p:sp>
    </p:spTree>
    <p:extLst>
      <p:ext uri="{BB962C8B-B14F-4D97-AF65-F5344CB8AC3E}">
        <p14:creationId xmlns:p14="http://schemas.microsoft.com/office/powerpoint/2010/main" val="9122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Orion constellation Heveli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43" y="-63565"/>
            <a:ext cx="9396536" cy="69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39242" y="2705725"/>
            <a:ext cx="9396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คาบที่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Astronomy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1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เส้นทางสุริยุปราคาเต็มดวง 30 เมษายน 2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" y="398264"/>
            <a:ext cx="52212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630" y="116632"/>
            <a:ext cx="40110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เส้นทางสุริยุปราคาเต็มดวง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เมษายน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2231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72616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วันที่ 30 เมษายน พุทธศักราช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2231 สมเด็จ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พระนารายณ์มหาราชได้ทอดพระเนตร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สุริยุปราคา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ซึ่งสำหรับประเทศไทยเห็นเป็นสุริยุปราคาบางส่วน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(สุริยุปราคาเต็มดวงครั้นั้นพาด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ผ่านแม่น้ำกฤษณะในประเทศอินเดีย พม่า จีน ไซบีเรีย ไปสิ้นสุดในทวีปอเมริกา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0" name="Picture 4" descr="http://t1.gstatic.com/images?q=tbn:ANd9GcTmHUFzuOMBmPCSibA2SvIGQcvgIg57JLhSpyoHbkZE-YAhLnrp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" y="3933055"/>
            <a:ext cx="4337381" cy="31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9820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ภาพเขียนโดยชาวฝรั่งเศส แสดงสมเด็จพระนารายณ์มหาราชทอดพระเนตรการเกิดสุริยุปราคา ในเวลาตอนเช้า ของวันที่ 30 เมษายน พ.ศ.2231 ณ พระที่นั่งเย็น ทะเลชุบศร เมืองลพบุรี</a:t>
            </a:r>
          </a:p>
        </p:txBody>
      </p: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32" y="5486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จันทรุปราคาเต็มดวงในคืนวันที่ 10 ธ.ค.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พ.ศ. 2228 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ครั้งนั้นสมเด็จพระนารายณ์มหาราชได้เสด็จทอดพระเนตรจันทรุปราคา ณ พระที่นั่งเย็น จ.ลพบุรี โดยมีคณะเจซูอิตหรือคณะสงฆ์แห่งพระเยซูชาวฝรั่งเศส 6 รูปถวายคำบรรยาย และระหว่างปรากฏการณ์คณะสงฆ์ได้บันทึกข้อมูลระหว่างเกิดคราสในแต่ละนาทีโดยละเอียด และระบุว่าคราสบังถึงหลุมใดของดวงจันทร์บ้าง</a:t>
            </a:r>
          </a:p>
        </p:txBody>
      </p:sp>
      <p:pic>
        <p:nvPicPr>
          <p:cNvPr id="16388" name="Picture 4" descr="http://t3.gstatic.com/images?q=tbn:ANd9GcTXi5537jV3NFWDkWXvI5iOB4K0hjc4UJ0KThyuBZUtDbL0ytk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5063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พระบาทสมเด็จพระจอมเกล้าเจ้าอยู่ห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116631"/>
            <a:ext cx="7589192" cy="19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หนังสือดาราศาสตร์ในพระบาทสมเด็จพระจอมเกล้าเจ้าอยู่หั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" y="2384884"/>
            <a:ext cx="32329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516" y="4581128"/>
            <a:ext cx="3662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หนังสือดารา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ศาสตร์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พระบาทสมเด็จพระจอมเกล้า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เจ้าอยู่หัวที่ทรง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ศึกษาวิชาดาราศาสตร์ด้วยพระองค์เอง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53" y="2088984"/>
            <a:ext cx="5762304" cy="341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2.gstatic.com/images?q=tbn:ANd9GcS9LCbIdVR-kq7O9XbEgihu6wtT7wYWPPZVcrRGwCewDLYee8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024336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9989" y="4538213"/>
            <a:ext cx="237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Donati’s</a:t>
            </a:r>
            <a:r>
              <a:rPr lang="en-US" dirty="0" smtClean="0"/>
              <a:t> </a:t>
            </a:r>
            <a:r>
              <a:rPr lang="en-US" dirty="0"/>
              <a:t>comet</a:t>
            </a:r>
            <a:endParaRPr lang="th-TH" dirty="0"/>
          </a:p>
        </p:txBody>
      </p:sp>
      <p:pic>
        <p:nvPicPr>
          <p:cNvPr id="18436" name="Picture 4" descr="File:Great Comet 186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7422"/>
            <a:ext cx="4623404" cy="30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4556003"/>
            <a:ext cx="241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Tebbut's</a:t>
            </a:r>
            <a:r>
              <a:rPr lang="en-US" dirty="0"/>
              <a:t> comet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467544" y="537321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ดาวหางโดนาติและดาวหางเทบบุต สองดาวหางที่มาเยือนโลกในแผ่นดินของพระบาทสมเด็จพระจอมเกล้าเจ้า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อยู่ (พ.ศ.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2401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2404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ตามลำดับ)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94116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พระบาทสมเด็จพระจอมเกล้าเจ้าอยู่หัว ทรงฉายร่วมกับคณะชาวต่างประเทศหน้าพลับพลาที่ประทับค่ายหลวง ณ หว้ากอ จังหวัดประจวบคีรีขันธ์ ในการเสด็จทอดพระเนตรสุริยุปราคาเต็มดวง 18 สิงหาคม 2411</a:t>
            </a:r>
          </a:p>
        </p:txBody>
      </p:sp>
      <p:pic>
        <p:nvPicPr>
          <p:cNvPr id="19458" name="Picture 2" descr="http://t0.gstatic.com/images?q=tbn:ANd9GcQhoNSVKhKC0TJ5hUg92zRK3007JloX2Q6qAMORfpQqrAp__M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20480" cy="30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เส้นทางสุริยุปราคาเต็มดวง 18 สิงหาคม 2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87" y="1180163"/>
            <a:ext cx="4035177" cy="2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4711" y="934244"/>
            <a:ext cx="3641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เส้นทางสุริยุปราคาเต็มดวง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สิงหาคม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2411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7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พระบาทสมเด็จพระจุลจอมเกล้าเจ้าอยู่ห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0648"/>
            <a:ext cx="7981900" cy="19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เส้นทางสุริยุปราคาเต็มดวง 6 เมษายน 2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6984776" cy="45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พระบาทสมเด็จพระปกเกล้าเจ้าอยู่ห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631"/>
            <a:ext cx="7765876" cy="20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เส้นทางสุริยุปราคาเต็มดวง 9 พฤษภาคม 2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0" y="2170818"/>
            <a:ext cx="44672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พระบาทสมเด็จพระปกเกล้าเจ้าอยู่หัว พร้อมด้วยสมเด็จพระราชินี เสด็จทอดพระเนตรค่ายนักดาราศาสตร์เยอรมั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76" y="1791581"/>
            <a:ext cx="4032448" cy="32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775" y="5229200"/>
            <a:ext cx="8950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ในรัชสมัยสมเด็จพระปกเกล้าเจ้าอยู่หัว ปรากฏการณ์สุริยุปราคาเต็มดวง วันที่ 9 พฤษภาคม พุทธศักราช 2472 เวลา 12 นาฬิกา 37 นาที ณ ตำบลโคกโพธิ์ จังหวัดปัตตานี ได้มีภาพบันทึกไว้มากมายจำนวนกว่า 100 ภาพ มีนักดาราศาสตร์จากประเทศต่าง ๆ เช่น สหรัฐอเมริกา ญี่ปุ่น อังกฤษ เยอรมัน ได้ขนเครื่องมือมาศึกษาวิจัยดวงอาทิตย์ และพระองค์ได้มีพระบรมราชโองการตั้งข้าราชการต้อนรับบุคคลเหล่านั้น นอกจากนี้ ยังเสด็จทอดพระเนตรอีกด้วย ดังภาพที่บันทึกไว้</a:t>
            </a:r>
          </a:p>
        </p:txBody>
      </p: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สุริยุปราคาเต็มดวงเมื่อวันที่ 9 พฤษภาคม 2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2460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636" y="49852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สุริยุปราคาเต็มดวงเมื่อวันที่ 9 พฤษภาคม 2472 เห็นที่ตำบลโคกโพธิ์ จังหวัดปัตตานี เมื่อเวลา12.37 นาฬิกา</a:t>
            </a:r>
          </a:p>
        </p:txBody>
      </p: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พระบาทสมเด็จพระเจ้าอยู่หัว ภูมิพลอดุลยเด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640"/>
            <a:ext cx="7909892" cy="1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เส้นทางสุริยุปราคาเต็มดวง 20 มิถุนายน 24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" y="2083947"/>
            <a:ext cx="48880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1844824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สุริยุปราคาครั้งสำคัญที่เห็นได้ในประเทศ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ไทยได้แก่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สุริยุปราคาเต็มดวง วันที่ 20 มิถุนายน พุทธศักราช 2498 เวลาที่เกิด 10 นาฬิกา 19 นาที นาน 6 นาที ตัวอย่างจังหวัดที่เห็นได้ เช่น กรุงเทพฯ กาญจนบุรี ราชบุรี เพชรบุรี อุทัยธานี ชัยนาท สิงห์บุรี อ่างทอง และอำเภอบางปะอิน จังหวัดพระนครศรีอยุธยา ครั้งนั้นมีนักดาราศาสตร์ต่างประเทศเดินทางมาประเทศไทย หนังสือพิมพ์สารเสรี พาดหัวข่าวหน้า 1 และในโอกาสนั้นสมเด็จพระราชชนนี พร้อมด้วยสมเด็จพระพี่นางฯ เสด็จทอดพระเนตรอาทิตย์ดับที่อำเภอบางปะอิน จังหวัดพระนครศรีอยุธยา</a:t>
            </a:r>
          </a:p>
        </p:txBody>
      </p: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สมเด็จพระเทพรัตนราชสุดาฯ สยามบรมราชกุมา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2656"/>
            <a:ext cx="7765876" cy="17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เส้นทางสุริยุปราคาเต็มดวง 24 ตุลาคม 25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8" y="2276872"/>
            <a:ext cx="48880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thaiastro.nectec.or.th/royal/img/givefl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3922"/>
            <a:ext cx="3048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thaiastro.nectec.or.th/royal/img/twino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2786"/>
            <a:ext cx="30480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530" y="364760"/>
            <a:ext cx="84609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ความหมายของดารา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ศาสตร์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Astronomy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ดาราศาสตร์เป็นวิทยาศาสตร์ธรรมชาติ  ที่ศึกษาเกี่ยวกับวัตถุท้องฟ้า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celestial objects)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 ดาวฤกษ์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stars) </a:t>
            </a:r>
            <a:r>
              <a:rPr lang="th-TH">
                <a:latin typeface="TH SarabunPSK" pitchFamily="34" charset="-34"/>
                <a:cs typeface="TH SarabunPSK" pitchFamily="34" charset="-34"/>
              </a:rPr>
              <a:t>ดาว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เคราะห์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planets)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ดาวหาง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comets)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กระจุกดาว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star clusters)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เนบูลาร์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nebulae)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ดาราจักร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galaxies)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รวมไปถึงปรากฏการณ์ที่เกิดขึ้นบนท้องฟ้าเหนือชั้นบรรยากาศโลกออกไป นอกจากนั้นดาราศาสตร์ยังศึกษาการเคลื่อนที่ของวัตถุท้องฟ้า ศึกษาความสัมพันธ์กันในเชิงฟิสิกส์ เคมี และอุตุนิยมวิทยา ตลอดจนกล่าวถึงเรื่องราวของการกำเนิดและวิวัฒนาการของเอกภพ</a:t>
            </a:r>
          </a:p>
        </p:txBody>
      </p:sp>
      <p:pic>
        <p:nvPicPr>
          <p:cNvPr id="1026" name="Picture 2" descr="http://www.dreamomania.com/dreamdictionary/wp-content/uploads/2012/03/Astrono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3"/>
            <a:ext cx="2808312" cy="29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8531" y="3511584"/>
            <a:ext cx="51939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Astronomy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is a natural science that deals with the study of celestial objects (such as moons, planets, stars, nebulae, and galaxies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Astronomer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is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 scientist who studies celestial bodies such as planets, stars and galaxies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2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2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92462"/>
            <a:ext cx="4786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สมเด็จพระศรีนครินทราบรมราชชนนี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524" y="62068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Her Royal Highness Princess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Srinagarindra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5576" y="724481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5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" y="800708"/>
            <a:ext cx="84469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4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516" y="90872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การศึกษาดาราศาสตร์ในยุคแรกๆ เป็นการเฝ้าดูและคาดเดาการเคลื่อนที่ของวัตถุท้องฟ้าเหล่านั้นที่สามารถมองเห็นได้ด้วยตาเปล่า ก่อนยุคสมัยที่กล้องโทรทรรศน์จะถูกประดิษฐ์ขึ้น มีสิ่งปลูกสร้างโบราณหลายแห่งที่เชื่อว่าเป็นสถานที่สำหรับการเฝ้าศึกษาทางดาราศาสตร์ เช่น </a:t>
            </a:r>
            <a:r>
              <a:rPr lang="th-TH" b="1" dirty="0"/>
              <a:t>สโตนเฮนจ์ </a:t>
            </a:r>
            <a:r>
              <a:rPr lang="th-TH" dirty="0"/>
              <a:t>นอกจากนี้การเฝ้าศึกษาดวงดาวยังมีความสำคัญต่อพิธีกรรม ความเชื่อ และเป็นการบ่งบอกถึงการเปลี่ยนฤดูกาล ซึ่งเป็นปัจจัยสำคัญต่อสังคมเกษตรกรรมการเพาะปลูก รวมถึงเป็นเครื่องบ่งชี้ถึงระยะเวลา วัน เดือน ปี</a:t>
            </a:r>
          </a:p>
        </p:txBody>
      </p:sp>
      <p:pic>
        <p:nvPicPr>
          <p:cNvPr id="2050" name="Picture 2" descr="ไฟล์:Stonehenge Wide Ang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b="35506"/>
          <a:stretch/>
        </p:blipFill>
        <p:spPr bwMode="auto">
          <a:xfrm>
            <a:off x="418354" y="3690610"/>
            <a:ext cx="6323856" cy="26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6278306"/>
            <a:ext cx="6346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Stonehenge ,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UK  :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The Seven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Wonders of the World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139" y="188640"/>
            <a:ext cx="327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History of Astronomy</a:t>
            </a:r>
          </a:p>
        </p:txBody>
      </p:sp>
    </p:spTree>
    <p:extLst>
      <p:ext uri="{BB962C8B-B14F-4D97-AF65-F5344CB8AC3E}">
        <p14:creationId xmlns:p14="http://schemas.microsoft.com/office/powerpoint/2010/main" val="35403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908720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เมโสโปเต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เมีย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กรีก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อียิปต์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เปอร์เซีย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มายา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อินเดีย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จีน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อาหรับ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139" y="188640"/>
            <a:ext cx="2976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Ancient </a:t>
            </a:r>
            <a:r>
              <a:rPr lang="en-US" dirty="0" smtClean="0"/>
              <a:t>Astronomy</a:t>
            </a:r>
            <a:endParaRPr lang="en-US" dirty="0"/>
          </a:p>
        </p:txBody>
      </p:sp>
      <p:pic>
        <p:nvPicPr>
          <p:cNvPr id="3082" name="Picture 10" descr="http://www.creation-answers.com/pi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9976"/>
            <a:ext cx="3485760" cy="60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Mesopotamian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Astronomy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106" y="908720"/>
            <a:ext cx="874547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ยุคเริ่มต้นประวัติศาสตร์ของมนุษย์โลกในช่วงเวลาประมาณ 7,000 ปีก่อนคริตศักราช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ดินแดน “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เมโสโปเตเมีย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Mesopotamia)”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ชนที่อยู่ในยุคสมัยนั้นได้เรียกตนเองว่า “ชาวสุเมอเรี่ยน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Sumerian)”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อารยธรรมอาศัยอยู่ในบริเวณตอนกลางของทวีปเอเชียกลางซึ่งในปัจจุบันนี้คือประเทศอิรัก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ดาราศาสตร์ยุคแรกผสมผสาน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ระหว่างดาราศาสตร์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astronomy)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และโหราศาสตร์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astrology)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8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แบบจำลองของเอกภพของชาวสุเมอเรี่ยนก็คือห้วงท้องฟ้าทั้งหมดที่มีดาวฤกษ์และดาวเคราะห์ต่างๆเคลื่อนที่ไปตามเวลาโดยมีโลกเป็นจุดศูนย์กลางของการเคลื่อนที่</a:t>
            </a:r>
            <a:r>
              <a:rPr lang="th-TH" dirty="0" smtClean="0"/>
              <a:t>ทั้งหมด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1,600 ปีก่อนคริตศักราชชาวบาบิโลนได้จัดทำบัญชีรายชื่อของดาวฤกษ์และดาวเคราะห์ต่างในท้องฟ้าพร้อมทั้งได้ระบุตำแหน่งของการเคลื่อนที่ของดาวฤกษ์และดาวเคราะห์เหล่านั้นอย่างละเอียดทุกๆวั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3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Karte Mesopotamien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256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 rot="1546455">
            <a:off x="1672872" y="2026954"/>
            <a:ext cx="6411863" cy="188873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5211563" y="3349124"/>
            <a:ext cx="1364211" cy="1110792"/>
          </a:xfrm>
          <a:custGeom>
            <a:avLst/>
            <a:gdLst>
              <a:gd name="connsiteX0" fmla="*/ 1009650 w 1143000"/>
              <a:gd name="connsiteY0" fmla="*/ 857250 h 857250"/>
              <a:gd name="connsiteX1" fmla="*/ 695325 w 1143000"/>
              <a:gd name="connsiteY1" fmla="*/ 838200 h 857250"/>
              <a:gd name="connsiteX2" fmla="*/ 619125 w 1143000"/>
              <a:gd name="connsiteY2" fmla="*/ 809625 h 857250"/>
              <a:gd name="connsiteX3" fmla="*/ 552450 w 1143000"/>
              <a:gd name="connsiteY3" fmla="*/ 790575 h 857250"/>
              <a:gd name="connsiteX4" fmla="*/ 476250 w 1143000"/>
              <a:gd name="connsiteY4" fmla="*/ 771525 h 857250"/>
              <a:gd name="connsiteX5" fmla="*/ 409575 w 1143000"/>
              <a:gd name="connsiteY5" fmla="*/ 742950 h 857250"/>
              <a:gd name="connsiteX6" fmla="*/ 323850 w 1143000"/>
              <a:gd name="connsiteY6" fmla="*/ 695325 h 857250"/>
              <a:gd name="connsiteX7" fmla="*/ 266700 w 1143000"/>
              <a:gd name="connsiteY7" fmla="*/ 638175 h 857250"/>
              <a:gd name="connsiteX8" fmla="*/ 238125 w 1143000"/>
              <a:gd name="connsiteY8" fmla="*/ 609600 h 857250"/>
              <a:gd name="connsiteX9" fmla="*/ 219075 w 1143000"/>
              <a:gd name="connsiteY9" fmla="*/ 581025 h 857250"/>
              <a:gd name="connsiteX10" fmla="*/ 209550 w 1143000"/>
              <a:gd name="connsiteY10" fmla="*/ 552450 h 857250"/>
              <a:gd name="connsiteX11" fmla="*/ 152400 w 1143000"/>
              <a:gd name="connsiteY11" fmla="*/ 495300 h 857250"/>
              <a:gd name="connsiteX12" fmla="*/ 95250 w 1143000"/>
              <a:gd name="connsiteY12" fmla="*/ 457200 h 857250"/>
              <a:gd name="connsiteX13" fmla="*/ 57150 w 1143000"/>
              <a:gd name="connsiteY13" fmla="*/ 400050 h 857250"/>
              <a:gd name="connsiteX14" fmla="*/ 47625 w 1143000"/>
              <a:gd name="connsiteY14" fmla="*/ 371475 h 857250"/>
              <a:gd name="connsiteX15" fmla="*/ 28575 w 1143000"/>
              <a:gd name="connsiteY15" fmla="*/ 342900 h 857250"/>
              <a:gd name="connsiteX16" fmla="*/ 0 w 1143000"/>
              <a:gd name="connsiteY16" fmla="*/ 285750 h 857250"/>
              <a:gd name="connsiteX17" fmla="*/ 38100 w 1143000"/>
              <a:gd name="connsiteY17" fmla="*/ 123825 h 857250"/>
              <a:gd name="connsiteX18" fmla="*/ 57150 w 1143000"/>
              <a:gd name="connsiteY18" fmla="*/ 95250 h 857250"/>
              <a:gd name="connsiteX19" fmla="*/ 85725 w 1143000"/>
              <a:gd name="connsiteY19" fmla="*/ 38100 h 857250"/>
              <a:gd name="connsiteX20" fmla="*/ 114300 w 1143000"/>
              <a:gd name="connsiteY20" fmla="*/ 28575 h 857250"/>
              <a:gd name="connsiteX21" fmla="*/ 142875 w 1143000"/>
              <a:gd name="connsiteY21" fmla="*/ 9525 h 857250"/>
              <a:gd name="connsiteX22" fmla="*/ 180975 w 1143000"/>
              <a:gd name="connsiteY22" fmla="*/ 0 h 857250"/>
              <a:gd name="connsiteX23" fmla="*/ 504825 w 1143000"/>
              <a:gd name="connsiteY23" fmla="*/ 9525 h 857250"/>
              <a:gd name="connsiteX24" fmla="*/ 533400 w 1143000"/>
              <a:gd name="connsiteY24" fmla="*/ 28575 h 857250"/>
              <a:gd name="connsiteX25" fmla="*/ 571500 w 1143000"/>
              <a:gd name="connsiteY25" fmla="*/ 38100 h 857250"/>
              <a:gd name="connsiteX26" fmla="*/ 619125 w 1143000"/>
              <a:gd name="connsiteY26" fmla="*/ 95250 h 857250"/>
              <a:gd name="connsiteX27" fmla="*/ 628650 w 1143000"/>
              <a:gd name="connsiteY27" fmla="*/ 123825 h 857250"/>
              <a:gd name="connsiteX28" fmla="*/ 666750 w 1143000"/>
              <a:gd name="connsiteY28" fmla="*/ 180975 h 857250"/>
              <a:gd name="connsiteX29" fmla="*/ 752475 w 1143000"/>
              <a:gd name="connsiteY29" fmla="*/ 228600 h 857250"/>
              <a:gd name="connsiteX30" fmla="*/ 790575 w 1143000"/>
              <a:gd name="connsiteY30" fmla="*/ 247650 h 857250"/>
              <a:gd name="connsiteX31" fmla="*/ 809625 w 1143000"/>
              <a:gd name="connsiteY31" fmla="*/ 276225 h 857250"/>
              <a:gd name="connsiteX32" fmla="*/ 819150 w 1143000"/>
              <a:gd name="connsiteY32" fmla="*/ 304800 h 857250"/>
              <a:gd name="connsiteX33" fmla="*/ 857250 w 1143000"/>
              <a:gd name="connsiteY33" fmla="*/ 361950 h 857250"/>
              <a:gd name="connsiteX34" fmla="*/ 885825 w 1143000"/>
              <a:gd name="connsiteY34" fmla="*/ 381000 h 857250"/>
              <a:gd name="connsiteX35" fmla="*/ 914400 w 1143000"/>
              <a:gd name="connsiteY35" fmla="*/ 409575 h 857250"/>
              <a:gd name="connsiteX36" fmla="*/ 990600 w 1143000"/>
              <a:gd name="connsiteY36" fmla="*/ 428625 h 857250"/>
              <a:gd name="connsiteX37" fmla="*/ 1019175 w 1143000"/>
              <a:gd name="connsiteY37" fmla="*/ 447675 h 857250"/>
              <a:gd name="connsiteX38" fmla="*/ 1076325 w 1143000"/>
              <a:gd name="connsiteY38" fmla="*/ 466725 h 857250"/>
              <a:gd name="connsiteX39" fmla="*/ 1104900 w 1143000"/>
              <a:gd name="connsiteY39" fmla="*/ 485775 h 857250"/>
              <a:gd name="connsiteX40" fmla="*/ 1143000 w 1143000"/>
              <a:gd name="connsiteY40" fmla="*/ 542925 h 857250"/>
              <a:gd name="connsiteX41" fmla="*/ 1133475 w 1143000"/>
              <a:gd name="connsiteY41" fmla="*/ 609600 h 857250"/>
              <a:gd name="connsiteX42" fmla="*/ 1104900 w 1143000"/>
              <a:gd name="connsiteY42" fmla="*/ 628650 h 857250"/>
              <a:gd name="connsiteX43" fmla="*/ 1047750 w 1143000"/>
              <a:gd name="connsiteY43" fmla="*/ 676275 h 857250"/>
              <a:gd name="connsiteX44" fmla="*/ 1009650 w 1143000"/>
              <a:gd name="connsiteY44" fmla="*/ 685800 h 857250"/>
              <a:gd name="connsiteX45" fmla="*/ 990600 w 1143000"/>
              <a:gd name="connsiteY45" fmla="*/ 809625 h 857250"/>
              <a:gd name="connsiteX46" fmla="*/ 1047750 w 1143000"/>
              <a:gd name="connsiteY46" fmla="*/ 828675 h 857250"/>
              <a:gd name="connsiteX47" fmla="*/ 1076325 w 1143000"/>
              <a:gd name="connsiteY47" fmla="*/ 83820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43000" h="857250">
                <a:moveTo>
                  <a:pt x="1009650" y="857250"/>
                </a:moveTo>
                <a:lnTo>
                  <a:pt x="695325" y="838200"/>
                </a:lnTo>
                <a:cubicBezTo>
                  <a:pt x="661236" y="836134"/>
                  <a:pt x="649642" y="822704"/>
                  <a:pt x="619125" y="809625"/>
                </a:cubicBezTo>
                <a:cubicBezTo>
                  <a:pt x="596287" y="799837"/>
                  <a:pt x="576617" y="797480"/>
                  <a:pt x="552450" y="790575"/>
                </a:cubicBezTo>
                <a:cubicBezTo>
                  <a:pt x="484109" y="771049"/>
                  <a:pt x="573076" y="790890"/>
                  <a:pt x="476250" y="771525"/>
                </a:cubicBezTo>
                <a:cubicBezTo>
                  <a:pt x="372239" y="702184"/>
                  <a:pt x="532590" y="804457"/>
                  <a:pt x="409575" y="742950"/>
                </a:cubicBezTo>
                <a:cubicBezTo>
                  <a:pt x="278567" y="677446"/>
                  <a:pt x="402871" y="721665"/>
                  <a:pt x="323850" y="695325"/>
                </a:cubicBezTo>
                <a:lnTo>
                  <a:pt x="266700" y="638175"/>
                </a:lnTo>
                <a:cubicBezTo>
                  <a:pt x="257175" y="628650"/>
                  <a:pt x="245597" y="620808"/>
                  <a:pt x="238125" y="609600"/>
                </a:cubicBezTo>
                <a:cubicBezTo>
                  <a:pt x="231775" y="600075"/>
                  <a:pt x="224195" y="591264"/>
                  <a:pt x="219075" y="581025"/>
                </a:cubicBezTo>
                <a:cubicBezTo>
                  <a:pt x="214585" y="572045"/>
                  <a:pt x="215714" y="560375"/>
                  <a:pt x="209550" y="552450"/>
                </a:cubicBezTo>
                <a:cubicBezTo>
                  <a:pt x="193010" y="531184"/>
                  <a:pt x="174816" y="510244"/>
                  <a:pt x="152400" y="495300"/>
                </a:cubicBezTo>
                <a:lnTo>
                  <a:pt x="95250" y="457200"/>
                </a:lnTo>
                <a:cubicBezTo>
                  <a:pt x="72602" y="389256"/>
                  <a:pt x="104716" y="471399"/>
                  <a:pt x="57150" y="400050"/>
                </a:cubicBezTo>
                <a:cubicBezTo>
                  <a:pt x="51581" y="391696"/>
                  <a:pt x="52115" y="380455"/>
                  <a:pt x="47625" y="371475"/>
                </a:cubicBezTo>
                <a:cubicBezTo>
                  <a:pt x="42505" y="361236"/>
                  <a:pt x="33695" y="353139"/>
                  <a:pt x="28575" y="342900"/>
                </a:cubicBezTo>
                <a:cubicBezTo>
                  <a:pt x="-10860" y="264030"/>
                  <a:pt x="54595" y="367642"/>
                  <a:pt x="0" y="285750"/>
                </a:cubicBezTo>
                <a:cubicBezTo>
                  <a:pt x="2572" y="271603"/>
                  <a:pt x="19178" y="152208"/>
                  <a:pt x="38100" y="123825"/>
                </a:cubicBezTo>
                <a:cubicBezTo>
                  <a:pt x="44450" y="114300"/>
                  <a:pt x="52030" y="105489"/>
                  <a:pt x="57150" y="95250"/>
                </a:cubicBezTo>
                <a:cubicBezTo>
                  <a:pt x="68654" y="72243"/>
                  <a:pt x="62977" y="56298"/>
                  <a:pt x="85725" y="38100"/>
                </a:cubicBezTo>
                <a:cubicBezTo>
                  <a:pt x="93565" y="31828"/>
                  <a:pt x="104775" y="31750"/>
                  <a:pt x="114300" y="28575"/>
                </a:cubicBezTo>
                <a:cubicBezTo>
                  <a:pt x="123825" y="22225"/>
                  <a:pt x="132353" y="14034"/>
                  <a:pt x="142875" y="9525"/>
                </a:cubicBezTo>
                <a:cubicBezTo>
                  <a:pt x="154907" y="4368"/>
                  <a:pt x="167884" y="0"/>
                  <a:pt x="180975" y="0"/>
                </a:cubicBezTo>
                <a:cubicBezTo>
                  <a:pt x="288972" y="0"/>
                  <a:pt x="396875" y="6350"/>
                  <a:pt x="504825" y="9525"/>
                </a:cubicBezTo>
                <a:cubicBezTo>
                  <a:pt x="514350" y="15875"/>
                  <a:pt x="522878" y="24066"/>
                  <a:pt x="533400" y="28575"/>
                </a:cubicBezTo>
                <a:cubicBezTo>
                  <a:pt x="545432" y="33732"/>
                  <a:pt x="560134" y="31605"/>
                  <a:pt x="571500" y="38100"/>
                </a:cubicBezTo>
                <a:cubicBezTo>
                  <a:pt x="586246" y="46526"/>
                  <a:pt x="611235" y="79469"/>
                  <a:pt x="619125" y="95250"/>
                </a:cubicBezTo>
                <a:cubicBezTo>
                  <a:pt x="623615" y="104230"/>
                  <a:pt x="623774" y="115048"/>
                  <a:pt x="628650" y="123825"/>
                </a:cubicBezTo>
                <a:cubicBezTo>
                  <a:pt x="639769" y="143839"/>
                  <a:pt x="654050" y="161925"/>
                  <a:pt x="666750" y="180975"/>
                </a:cubicBezTo>
                <a:cubicBezTo>
                  <a:pt x="691501" y="218102"/>
                  <a:pt x="720051" y="214704"/>
                  <a:pt x="752475" y="228600"/>
                </a:cubicBezTo>
                <a:cubicBezTo>
                  <a:pt x="765526" y="234193"/>
                  <a:pt x="777875" y="241300"/>
                  <a:pt x="790575" y="247650"/>
                </a:cubicBezTo>
                <a:cubicBezTo>
                  <a:pt x="796925" y="257175"/>
                  <a:pt x="804505" y="265986"/>
                  <a:pt x="809625" y="276225"/>
                </a:cubicBezTo>
                <a:cubicBezTo>
                  <a:pt x="814115" y="285205"/>
                  <a:pt x="814274" y="296023"/>
                  <a:pt x="819150" y="304800"/>
                </a:cubicBezTo>
                <a:cubicBezTo>
                  <a:pt x="830269" y="324814"/>
                  <a:pt x="844550" y="342900"/>
                  <a:pt x="857250" y="361950"/>
                </a:cubicBezTo>
                <a:cubicBezTo>
                  <a:pt x="863600" y="371475"/>
                  <a:pt x="877031" y="373671"/>
                  <a:pt x="885825" y="381000"/>
                </a:cubicBezTo>
                <a:cubicBezTo>
                  <a:pt x="896173" y="389624"/>
                  <a:pt x="902137" y="404001"/>
                  <a:pt x="914400" y="409575"/>
                </a:cubicBezTo>
                <a:cubicBezTo>
                  <a:pt x="938235" y="420409"/>
                  <a:pt x="990600" y="428625"/>
                  <a:pt x="990600" y="428625"/>
                </a:cubicBezTo>
                <a:cubicBezTo>
                  <a:pt x="1000125" y="434975"/>
                  <a:pt x="1008714" y="443026"/>
                  <a:pt x="1019175" y="447675"/>
                </a:cubicBezTo>
                <a:cubicBezTo>
                  <a:pt x="1037525" y="455830"/>
                  <a:pt x="1076325" y="466725"/>
                  <a:pt x="1076325" y="466725"/>
                </a:cubicBezTo>
                <a:cubicBezTo>
                  <a:pt x="1085850" y="473075"/>
                  <a:pt x="1097362" y="477160"/>
                  <a:pt x="1104900" y="485775"/>
                </a:cubicBezTo>
                <a:cubicBezTo>
                  <a:pt x="1119977" y="503005"/>
                  <a:pt x="1143000" y="542925"/>
                  <a:pt x="1143000" y="542925"/>
                </a:cubicBezTo>
                <a:cubicBezTo>
                  <a:pt x="1139825" y="565150"/>
                  <a:pt x="1142593" y="589084"/>
                  <a:pt x="1133475" y="609600"/>
                </a:cubicBezTo>
                <a:cubicBezTo>
                  <a:pt x="1128826" y="620061"/>
                  <a:pt x="1113694" y="621321"/>
                  <a:pt x="1104900" y="628650"/>
                </a:cubicBezTo>
                <a:cubicBezTo>
                  <a:pt x="1080668" y="648843"/>
                  <a:pt x="1076963" y="663755"/>
                  <a:pt x="1047750" y="676275"/>
                </a:cubicBezTo>
                <a:cubicBezTo>
                  <a:pt x="1035718" y="681432"/>
                  <a:pt x="1022350" y="682625"/>
                  <a:pt x="1009650" y="685800"/>
                </a:cubicBezTo>
                <a:cubicBezTo>
                  <a:pt x="981438" y="728119"/>
                  <a:pt x="942334" y="755325"/>
                  <a:pt x="990600" y="809625"/>
                </a:cubicBezTo>
                <a:cubicBezTo>
                  <a:pt x="1003941" y="824633"/>
                  <a:pt x="1028700" y="822325"/>
                  <a:pt x="1047750" y="828675"/>
                </a:cubicBezTo>
                <a:lnTo>
                  <a:pt x="1076325" y="838200"/>
                </a:lnTo>
              </a:path>
            </a:pathLst>
          </a:custGeom>
          <a:solidFill>
            <a:schemeClr val="accent6">
              <a:lumMod val="75000"/>
              <a:alpha val="37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0462" y="5743672"/>
            <a:ext cx="8803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เมโสโปเตเมีย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(Mesopotamia)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เป็นอู่อารยธรรมที่เก่าแก่ที่สุดแห่งหนึ่งของโลกสมัยโบราณ โดยตั้งอยู่ระหว่างแม่น้ำ 2 สาย คือแม่น้ำไทกริส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Tigris)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และแม่น้ำยูเฟรทีส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Euphrates)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ซึ่งปัจจุบันนี้อยู่ในเขตแดนของประเทศอิรัก  บริเวณที่ราบลุ่มแม่น้ำไทกริสและยูเฟรทีสตอนล่างใกล้กับอ่าวเปอร์เซียเรียกว่าบาบิโลเนีย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Babylonia)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Akkadian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Empire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Sumer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36296" y="6398195"/>
            <a:ext cx="529705" cy="391228"/>
          </a:xfrm>
          <a:custGeom>
            <a:avLst/>
            <a:gdLst>
              <a:gd name="connsiteX0" fmla="*/ 1009650 w 1143000"/>
              <a:gd name="connsiteY0" fmla="*/ 857250 h 857250"/>
              <a:gd name="connsiteX1" fmla="*/ 695325 w 1143000"/>
              <a:gd name="connsiteY1" fmla="*/ 838200 h 857250"/>
              <a:gd name="connsiteX2" fmla="*/ 619125 w 1143000"/>
              <a:gd name="connsiteY2" fmla="*/ 809625 h 857250"/>
              <a:gd name="connsiteX3" fmla="*/ 552450 w 1143000"/>
              <a:gd name="connsiteY3" fmla="*/ 790575 h 857250"/>
              <a:gd name="connsiteX4" fmla="*/ 476250 w 1143000"/>
              <a:gd name="connsiteY4" fmla="*/ 771525 h 857250"/>
              <a:gd name="connsiteX5" fmla="*/ 409575 w 1143000"/>
              <a:gd name="connsiteY5" fmla="*/ 742950 h 857250"/>
              <a:gd name="connsiteX6" fmla="*/ 323850 w 1143000"/>
              <a:gd name="connsiteY6" fmla="*/ 695325 h 857250"/>
              <a:gd name="connsiteX7" fmla="*/ 266700 w 1143000"/>
              <a:gd name="connsiteY7" fmla="*/ 638175 h 857250"/>
              <a:gd name="connsiteX8" fmla="*/ 238125 w 1143000"/>
              <a:gd name="connsiteY8" fmla="*/ 609600 h 857250"/>
              <a:gd name="connsiteX9" fmla="*/ 219075 w 1143000"/>
              <a:gd name="connsiteY9" fmla="*/ 581025 h 857250"/>
              <a:gd name="connsiteX10" fmla="*/ 209550 w 1143000"/>
              <a:gd name="connsiteY10" fmla="*/ 552450 h 857250"/>
              <a:gd name="connsiteX11" fmla="*/ 152400 w 1143000"/>
              <a:gd name="connsiteY11" fmla="*/ 495300 h 857250"/>
              <a:gd name="connsiteX12" fmla="*/ 95250 w 1143000"/>
              <a:gd name="connsiteY12" fmla="*/ 457200 h 857250"/>
              <a:gd name="connsiteX13" fmla="*/ 57150 w 1143000"/>
              <a:gd name="connsiteY13" fmla="*/ 400050 h 857250"/>
              <a:gd name="connsiteX14" fmla="*/ 47625 w 1143000"/>
              <a:gd name="connsiteY14" fmla="*/ 371475 h 857250"/>
              <a:gd name="connsiteX15" fmla="*/ 28575 w 1143000"/>
              <a:gd name="connsiteY15" fmla="*/ 342900 h 857250"/>
              <a:gd name="connsiteX16" fmla="*/ 0 w 1143000"/>
              <a:gd name="connsiteY16" fmla="*/ 285750 h 857250"/>
              <a:gd name="connsiteX17" fmla="*/ 38100 w 1143000"/>
              <a:gd name="connsiteY17" fmla="*/ 123825 h 857250"/>
              <a:gd name="connsiteX18" fmla="*/ 57150 w 1143000"/>
              <a:gd name="connsiteY18" fmla="*/ 95250 h 857250"/>
              <a:gd name="connsiteX19" fmla="*/ 85725 w 1143000"/>
              <a:gd name="connsiteY19" fmla="*/ 38100 h 857250"/>
              <a:gd name="connsiteX20" fmla="*/ 114300 w 1143000"/>
              <a:gd name="connsiteY20" fmla="*/ 28575 h 857250"/>
              <a:gd name="connsiteX21" fmla="*/ 142875 w 1143000"/>
              <a:gd name="connsiteY21" fmla="*/ 9525 h 857250"/>
              <a:gd name="connsiteX22" fmla="*/ 180975 w 1143000"/>
              <a:gd name="connsiteY22" fmla="*/ 0 h 857250"/>
              <a:gd name="connsiteX23" fmla="*/ 504825 w 1143000"/>
              <a:gd name="connsiteY23" fmla="*/ 9525 h 857250"/>
              <a:gd name="connsiteX24" fmla="*/ 533400 w 1143000"/>
              <a:gd name="connsiteY24" fmla="*/ 28575 h 857250"/>
              <a:gd name="connsiteX25" fmla="*/ 571500 w 1143000"/>
              <a:gd name="connsiteY25" fmla="*/ 38100 h 857250"/>
              <a:gd name="connsiteX26" fmla="*/ 619125 w 1143000"/>
              <a:gd name="connsiteY26" fmla="*/ 95250 h 857250"/>
              <a:gd name="connsiteX27" fmla="*/ 628650 w 1143000"/>
              <a:gd name="connsiteY27" fmla="*/ 123825 h 857250"/>
              <a:gd name="connsiteX28" fmla="*/ 666750 w 1143000"/>
              <a:gd name="connsiteY28" fmla="*/ 180975 h 857250"/>
              <a:gd name="connsiteX29" fmla="*/ 752475 w 1143000"/>
              <a:gd name="connsiteY29" fmla="*/ 228600 h 857250"/>
              <a:gd name="connsiteX30" fmla="*/ 790575 w 1143000"/>
              <a:gd name="connsiteY30" fmla="*/ 247650 h 857250"/>
              <a:gd name="connsiteX31" fmla="*/ 809625 w 1143000"/>
              <a:gd name="connsiteY31" fmla="*/ 276225 h 857250"/>
              <a:gd name="connsiteX32" fmla="*/ 819150 w 1143000"/>
              <a:gd name="connsiteY32" fmla="*/ 304800 h 857250"/>
              <a:gd name="connsiteX33" fmla="*/ 857250 w 1143000"/>
              <a:gd name="connsiteY33" fmla="*/ 361950 h 857250"/>
              <a:gd name="connsiteX34" fmla="*/ 885825 w 1143000"/>
              <a:gd name="connsiteY34" fmla="*/ 381000 h 857250"/>
              <a:gd name="connsiteX35" fmla="*/ 914400 w 1143000"/>
              <a:gd name="connsiteY35" fmla="*/ 409575 h 857250"/>
              <a:gd name="connsiteX36" fmla="*/ 990600 w 1143000"/>
              <a:gd name="connsiteY36" fmla="*/ 428625 h 857250"/>
              <a:gd name="connsiteX37" fmla="*/ 1019175 w 1143000"/>
              <a:gd name="connsiteY37" fmla="*/ 447675 h 857250"/>
              <a:gd name="connsiteX38" fmla="*/ 1076325 w 1143000"/>
              <a:gd name="connsiteY38" fmla="*/ 466725 h 857250"/>
              <a:gd name="connsiteX39" fmla="*/ 1104900 w 1143000"/>
              <a:gd name="connsiteY39" fmla="*/ 485775 h 857250"/>
              <a:gd name="connsiteX40" fmla="*/ 1143000 w 1143000"/>
              <a:gd name="connsiteY40" fmla="*/ 542925 h 857250"/>
              <a:gd name="connsiteX41" fmla="*/ 1133475 w 1143000"/>
              <a:gd name="connsiteY41" fmla="*/ 609600 h 857250"/>
              <a:gd name="connsiteX42" fmla="*/ 1104900 w 1143000"/>
              <a:gd name="connsiteY42" fmla="*/ 628650 h 857250"/>
              <a:gd name="connsiteX43" fmla="*/ 1047750 w 1143000"/>
              <a:gd name="connsiteY43" fmla="*/ 676275 h 857250"/>
              <a:gd name="connsiteX44" fmla="*/ 1009650 w 1143000"/>
              <a:gd name="connsiteY44" fmla="*/ 685800 h 857250"/>
              <a:gd name="connsiteX45" fmla="*/ 990600 w 1143000"/>
              <a:gd name="connsiteY45" fmla="*/ 809625 h 857250"/>
              <a:gd name="connsiteX46" fmla="*/ 1047750 w 1143000"/>
              <a:gd name="connsiteY46" fmla="*/ 828675 h 857250"/>
              <a:gd name="connsiteX47" fmla="*/ 1076325 w 1143000"/>
              <a:gd name="connsiteY47" fmla="*/ 83820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43000" h="857250">
                <a:moveTo>
                  <a:pt x="1009650" y="857250"/>
                </a:moveTo>
                <a:lnTo>
                  <a:pt x="695325" y="838200"/>
                </a:lnTo>
                <a:cubicBezTo>
                  <a:pt x="661236" y="836134"/>
                  <a:pt x="649642" y="822704"/>
                  <a:pt x="619125" y="809625"/>
                </a:cubicBezTo>
                <a:cubicBezTo>
                  <a:pt x="596287" y="799837"/>
                  <a:pt x="576617" y="797480"/>
                  <a:pt x="552450" y="790575"/>
                </a:cubicBezTo>
                <a:cubicBezTo>
                  <a:pt x="484109" y="771049"/>
                  <a:pt x="573076" y="790890"/>
                  <a:pt x="476250" y="771525"/>
                </a:cubicBezTo>
                <a:cubicBezTo>
                  <a:pt x="372239" y="702184"/>
                  <a:pt x="532590" y="804457"/>
                  <a:pt x="409575" y="742950"/>
                </a:cubicBezTo>
                <a:cubicBezTo>
                  <a:pt x="278567" y="677446"/>
                  <a:pt x="402871" y="721665"/>
                  <a:pt x="323850" y="695325"/>
                </a:cubicBezTo>
                <a:lnTo>
                  <a:pt x="266700" y="638175"/>
                </a:lnTo>
                <a:cubicBezTo>
                  <a:pt x="257175" y="628650"/>
                  <a:pt x="245597" y="620808"/>
                  <a:pt x="238125" y="609600"/>
                </a:cubicBezTo>
                <a:cubicBezTo>
                  <a:pt x="231775" y="600075"/>
                  <a:pt x="224195" y="591264"/>
                  <a:pt x="219075" y="581025"/>
                </a:cubicBezTo>
                <a:cubicBezTo>
                  <a:pt x="214585" y="572045"/>
                  <a:pt x="215714" y="560375"/>
                  <a:pt x="209550" y="552450"/>
                </a:cubicBezTo>
                <a:cubicBezTo>
                  <a:pt x="193010" y="531184"/>
                  <a:pt x="174816" y="510244"/>
                  <a:pt x="152400" y="495300"/>
                </a:cubicBezTo>
                <a:lnTo>
                  <a:pt x="95250" y="457200"/>
                </a:lnTo>
                <a:cubicBezTo>
                  <a:pt x="72602" y="389256"/>
                  <a:pt x="104716" y="471399"/>
                  <a:pt x="57150" y="400050"/>
                </a:cubicBezTo>
                <a:cubicBezTo>
                  <a:pt x="51581" y="391696"/>
                  <a:pt x="52115" y="380455"/>
                  <a:pt x="47625" y="371475"/>
                </a:cubicBezTo>
                <a:cubicBezTo>
                  <a:pt x="42505" y="361236"/>
                  <a:pt x="33695" y="353139"/>
                  <a:pt x="28575" y="342900"/>
                </a:cubicBezTo>
                <a:cubicBezTo>
                  <a:pt x="-10860" y="264030"/>
                  <a:pt x="54595" y="367642"/>
                  <a:pt x="0" y="285750"/>
                </a:cubicBezTo>
                <a:cubicBezTo>
                  <a:pt x="2572" y="271603"/>
                  <a:pt x="19178" y="152208"/>
                  <a:pt x="38100" y="123825"/>
                </a:cubicBezTo>
                <a:cubicBezTo>
                  <a:pt x="44450" y="114300"/>
                  <a:pt x="52030" y="105489"/>
                  <a:pt x="57150" y="95250"/>
                </a:cubicBezTo>
                <a:cubicBezTo>
                  <a:pt x="68654" y="72243"/>
                  <a:pt x="62977" y="56298"/>
                  <a:pt x="85725" y="38100"/>
                </a:cubicBezTo>
                <a:cubicBezTo>
                  <a:pt x="93565" y="31828"/>
                  <a:pt x="104775" y="31750"/>
                  <a:pt x="114300" y="28575"/>
                </a:cubicBezTo>
                <a:cubicBezTo>
                  <a:pt x="123825" y="22225"/>
                  <a:pt x="132353" y="14034"/>
                  <a:pt x="142875" y="9525"/>
                </a:cubicBezTo>
                <a:cubicBezTo>
                  <a:pt x="154907" y="4368"/>
                  <a:pt x="167884" y="0"/>
                  <a:pt x="180975" y="0"/>
                </a:cubicBezTo>
                <a:cubicBezTo>
                  <a:pt x="288972" y="0"/>
                  <a:pt x="396875" y="6350"/>
                  <a:pt x="504825" y="9525"/>
                </a:cubicBezTo>
                <a:cubicBezTo>
                  <a:pt x="514350" y="15875"/>
                  <a:pt x="522878" y="24066"/>
                  <a:pt x="533400" y="28575"/>
                </a:cubicBezTo>
                <a:cubicBezTo>
                  <a:pt x="545432" y="33732"/>
                  <a:pt x="560134" y="31605"/>
                  <a:pt x="571500" y="38100"/>
                </a:cubicBezTo>
                <a:cubicBezTo>
                  <a:pt x="586246" y="46526"/>
                  <a:pt x="611235" y="79469"/>
                  <a:pt x="619125" y="95250"/>
                </a:cubicBezTo>
                <a:cubicBezTo>
                  <a:pt x="623615" y="104230"/>
                  <a:pt x="623774" y="115048"/>
                  <a:pt x="628650" y="123825"/>
                </a:cubicBezTo>
                <a:cubicBezTo>
                  <a:pt x="639769" y="143839"/>
                  <a:pt x="654050" y="161925"/>
                  <a:pt x="666750" y="180975"/>
                </a:cubicBezTo>
                <a:cubicBezTo>
                  <a:pt x="691501" y="218102"/>
                  <a:pt x="720051" y="214704"/>
                  <a:pt x="752475" y="228600"/>
                </a:cubicBezTo>
                <a:cubicBezTo>
                  <a:pt x="765526" y="234193"/>
                  <a:pt x="777875" y="241300"/>
                  <a:pt x="790575" y="247650"/>
                </a:cubicBezTo>
                <a:cubicBezTo>
                  <a:pt x="796925" y="257175"/>
                  <a:pt x="804505" y="265986"/>
                  <a:pt x="809625" y="276225"/>
                </a:cubicBezTo>
                <a:cubicBezTo>
                  <a:pt x="814115" y="285205"/>
                  <a:pt x="814274" y="296023"/>
                  <a:pt x="819150" y="304800"/>
                </a:cubicBezTo>
                <a:cubicBezTo>
                  <a:pt x="830269" y="324814"/>
                  <a:pt x="844550" y="342900"/>
                  <a:pt x="857250" y="361950"/>
                </a:cubicBezTo>
                <a:cubicBezTo>
                  <a:pt x="863600" y="371475"/>
                  <a:pt x="877031" y="373671"/>
                  <a:pt x="885825" y="381000"/>
                </a:cubicBezTo>
                <a:cubicBezTo>
                  <a:pt x="896173" y="389624"/>
                  <a:pt x="902137" y="404001"/>
                  <a:pt x="914400" y="409575"/>
                </a:cubicBezTo>
                <a:cubicBezTo>
                  <a:pt x="938235" y="420409"/>
                  <a:pt x="990600" y="428625"/>
                  <a:pt x="990600" y="428625"/>
                </a:cubicBezTo>
                <a:cubicBezTo>
                  <a:pt x="1000125" y="434975"/>
                  <a:pt x="1008714" y="443026"/>
                  <a:pt x="1019175" y="447675"/>
                </a:cubicBezTo>
                <a:cubicBezTo>
                  <a:pt x="1037525" y="455830"/>
                  <a:pt x="1076325" y="466725"/>
                  <a:pt x="1076325" y="466725"/>
                </a:cubicBezTo>
                <a:cubicBezTo>
                  <a:pt x="1085850" y="473075"/>
                  <a:pt x="1097362" y="477160"/>
                  <a:pt x="1104900" y="485775"/>
                </a:cubicBezTo>
                <a:cubicBezTo>
                  <a:pt x="1119977" y="503005"/>
                  <a:pt x="1143000" y="542925"/>
                  <a:pt x="1143000" y="542925"/>
                </a:cubicBezTo>
                <a:cubicBezTo>
                  <a:pt x="1139825" y="565150"/>
                  <a:pt x="1142593" y="589084"/>
                  <a:pt x="1133475" y="609600"/>
                </a:cubicBezTo>
                <a:cubicBezTo>
                  <a:pt x="1128826" y="620061"/>
                  <a:pt x="1113694" y="621321"/>
                  <a:pt x="1104900" y="628650"/>
                </a:cubicBezTo>
                <a:cubicBezTo>
                  <a:pt x="1080668" y="648843"/>
                  <a:pt x="1076963" y="663755"/>
                  <a:pt x="1047750" y="676275"/>
                </a:cubicBezTo>
                <a:cubicBezTo>
                  <a:pt x="1035718" y="681432"/>
                  <a:pt x="1022350" y="682625"/>
                  <a:pt x="1009650" y="685800"/>
                </a:cubicBezTo>
                <a:cubicBezTo>
                  <a:pt x="981438" y="728119"/>
                  <a:pt x="942334" y="755325"/>
                  <a:pt x="990600" y="809625"/>
                </a:cubicBezTo>
                <a:cubicBezTo>
                  <a:pt x="1003941" y="824633"/>
                  <a:pt x="1028700" y="822325"/>
                  <a:pt x="1047750" y="828675"/>
                </a:cubicBezTo>
                <a:lnTo>
                  <a:pt x="1076325" y="838200"/>
                </a:lnTo>
              </a:path>
            </a:pathLst>
          </a:custGeom>
          <a:solidFill>
            <a:schemeClr val="accent6">
              <a:lumMod val="50000"/>
              <a:alpha val="37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1" name="Oval 10"/>
          <p:cNvSpPr/>
          <p:nvPr/>
        </p:nvSpPr>
        <p:spPr>
          <a:xfrm rot="1546455">
            <a:off x="5130748" y="6503783"/>
            <a:ext cx="542318" cy="24763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7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629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103" y="5301208"/>
            <a:ext cx="884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ดินแดน “เมโสโปเตเมีย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Mesopotamia)”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มีกลุ่มชนที่อยู่ในยุคสมัยนั้นได้เรียกตนเองว่า “ชาวสุเมอเรี่ยน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Sumerian)”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อารยธรรมอาศัยอยู่ในบริเวณตอนกลางของทวีปเอเชียกลางซึ่งในปัจจุบันนี้คือประเทศอิรัก </a:t>
            </a:r>
          </a:p>
        </p:txBody>
      </p:sp>
    </p:spTree>
    <p:extLst>
      <p:ext uri="{BB962C8B-B14F-4D97-AF65-F5344CB8AC3E}">
        <p14:creationId xmlns:p14="http://schemas.microsoft.com/office/powerpoint/2010/main" val="16636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Kudurru Melishipak Louvre Sb2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744416" cy="4824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File:Baylonianmap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7" y="409352"/>
            <a:ext cx="4273625" cy="4819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11560" y="537321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สมุดบันทึกทำด้วยดินเหนียวยุค บาบิโลเนี่ยน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Babylonian clay tablet)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บันทึกเรื่องราวดาราศาสตร์และโหราศาสตร์ </a:t>
            </a:r>
          </a:p>
        </p:txBody>
      </p:sp>
    </p:spTree>
    <p:extLst>
      <p:ext uri="{BB962C8B-B14F-4D97-AF65-F5344CB8AC3E}">
        <p14:creationId xmlns:p14="http://schemas.microsoft.com/office/powerpoint/2010/main" val="5389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1524</Words>
  <Application>Microsoft Office PowerPoint</Application>
  <PresentationFormat>On-screen Show (4:3)</PresentationFormat>
  <Paragraphs>95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80</cp:revision>
  <dcterms:created xsi:type="dcterms:W3CDTF">2012-09-04T16:11:57Z</dcterms:created>
  <dcterms:modified xsi:type="dcterms:W3CDTF">2017-01-03T03:34:21Z</dcterms:modified>
</cp:coreProperties>
</file>