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58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84" r:id="rId18"/>
    <p:sldId id="274" r:id="rId19"/>
    <p:sldId id="276" r:id="rId20"/>
    <p:sldId id="275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5" r:id="rId29"/>
    <p:sldId id="286" r:id="rId30"/>
    <p:sldId id="294" r:id="rId31"/>
    <p:sldId id="295" r:id="rId32"/>
    <p:sldId id="296" r:id="rId33"/>
    <p:sldId id="297" r:id="rId34"/>
    <p:sldId id="298" r:id="rId35"/>
    <p:sldId id="289" r:id="rId36"/>
    <p:sldId id="290" r:id="rId37"/>
    <p:sldId id="291" r:id="rId38"/>
    <p:sldId id="292" r:id="rId39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5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E75CD-825C-4362-A7CF-EE8AAD4F4464}" type="datetimeFigureOut">
              <a:rPr lang="th-TH" smtClean="0"/>
              <a:t>11/10/59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2218F-1D34-43E8-AA10-F41139D977E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4233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E75CD-825C-4362-A7CF-EE8AAD4F4464}" type="datetimeFigureOut">
              <a:rPr lang="th-TH" smtClean="0"/>
              <a:t>11/10/59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2218F-1D34-43E8-AA10-F41139D977E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99394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E75CD-825C-4362-A7CF-EE8AAD4F4464}" type="datetimeFigureOut">
              <a:rPr lang="th-TH" smtClean="0"/>
              <a:t>11/10/59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2218F-1D34-43E8-AA10-F41139D977E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47077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E75CD-825C-4362-A7CF-EE8AAD4F4464}" type="datetimeFigureOut">
              <a:rPr lang="th-TH" smtClean="0"/>
              <a:t>11/10/59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2218F-1D34-43E8-AA10-F41139D977E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79395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E75CD-825C-4362-A7CF-EE8AAD4F4464}" type="datetimeFigureOut">
              <a:rPr lang="th-TH" smtClean="0"/>
              <a:t>11/10/59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2218F-1D34-43E8-AA10-F41139D977E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58066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E75CD-825C-4362-A7CF-EE8AAD4F4464}" type="datetimeFigureOut">
              <a:rPr lang="th-TH" smtClean="0"/>
              <a:t>11/10/59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2218F-1D34-43E8-AA10-F41139D977E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96757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E75CD-825C-4362-A7CF-EE8AAD4F4464}" type="datetimeFigureOut">
              <a:rPr lang="th-TH" smtClean="0"/>
              <a:t>11/10/59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2218F-1D34-43E8-AA10-F41139D977E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55571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E75CD-825C-4362-A7CF-EE8AAD4F4464}" type="datetimeFigureOut">
              <a:rPr lang="th-TH" smtClean="0"/>
              <a:t>11/10/59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2218F-1D34-43E8-AA10-F41139D977E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68639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E75CD-825C-4362-A7CF-EE8AAD4F4464}" type="datetimeFigureOut">
              <a:rPr lang="th-TH" smtClean="0"/>
              <a:t>11/10/59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2218F-1D34-43E8-AA10-F41139D977E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00172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E75CD-825C-4362-A7CF-EE8AAD4F4464}" type="datetimeFigureOut">
              <a:rPr lang="th-TH" smtClean="0"/>
              <a:t>11/10/59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2218F-1D34-43E8-AA10-F41139D977E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69681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E75CD-825C-4362-A7CF-EE8AAD4F4464}" type="datetimeFigureOut">
              <a:rPr lang="th-TH" smtClean="0"/>
              <a:t>11/10/59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2218F-1D34-43E8-AA10-F41139D977E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81800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E75CD-825C-4362-A7CF-EE8AAD4F4464}" type="datetimeFigureOut">
              <a:rPr lang="th-TH" smtClean="0"/>
              <a:t>11/10/59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2218F-1D34-43E8-AA10-F41139D977E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64527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4683" y="332656"/>
            <a:ext cx="8494633" cy="20005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3600" b="1" dirty="0" smtClean="0">
                <a:solidFill>
                  <a:srgbClr val="002060"/>
                </a:solidFill>
                <a:latin typeface="TH Charmonman" panose="03000500040000020004" pitchFamily="66" charset="-34"/>
                <a:cs typeface="TH Charmonman" panose="03000500040000020004" pitchFamily="66" charset="-34"/>
              </a:rPr>
              <a:t>โลกทัศน์ – ชีวทัศน์เปรียบเทียบพระพุทธศาสนาและวิทยาศาสตร์</a:t>
            </a:r>
            <a:r>
              <a:rPr lang="th-TH" sz="4000" dirty="0" smtClean="0">
                <a:latin typeface="TH Charmonman" panose="03000500040000020004" pitchFamily="66" charset="-34"/>
                <a:cs typeface="TH Charmonman" panose="03000500040000020004" pitchFamily="66" charset="-34"/>
              </a:rPr>
              <a:t>	</a:t>
            </a:r>
          </a:p>
          <a:p>
            <a:pPr algn="ctr"/>
            <a:r>
              <a:rPr lang="en-US" dirty="0" smtClean="0">
                <a:solidFill>
                  <a:srgbClr val="002060"/>
                </a:solidFill>
                <a:latin typeface="Adobe Garamond Pro Bold" pitchFamily="18" charset="0"/>
              </a:rPr>
              <a:t>World view–Life view </a:t>
            </a:r>
          </a:p>
          <a:p>
            <a:pPr algn="ctr"/>
            <a:r>
              <a:rPr lang="en-US" dirty="0" smtClean="0">
                <a:solidFill>
                  <a:srgbClr val="002060"/>
                </a:solidFill>
                <a:latin typeface="Adobe Garamond Pro Bold" pitchFamily="18" charset="0"/>
              </a:rPr>
              <a:t> A Comparison of Buddhism and Science</a:t>
            </a:r>
          </a:p>
          <a:p>
            <a:pPr algn="ctr"/>
            <a:endParaRPr lang="th-TH" dirty="0">
              <a:latin typeface="Adobe Garamond Pro Bold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6764" y="2266642"/>
            <a:ext cx="2230470" cy="2324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842991" y="4591357"/>
            <a:ext cx="1418116" cy="2205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919108">
            <a:off x="1565944" y="3848910"/>
            <a:ext cx="1462359" cy="2274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931096">
            <a:off x="6061568" y="3866237"/>
            <a:ext cx="1440083" cy="2240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791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7584" y="797510"/>
            <a:ext cx="7848872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000" b="1" dirty="0" smtClean="0"/>
              <a:t>๑.๓ อุปปีฬกกรรม   </a:t>
            </a:r>
            <a:r>
              <a:rPr lang="th-TH" dirty="0" smtClean="0"/>
              <a:t>คือ  กรรมที่เบียดเบียน    บีบคั้นความสุขทุกข์ที่เกิดขึ้นในเพราะวิบากที่ให้เกิดปฏิสนธิที่กรรมอื่นให้ผลแล้ว        จะไม่ให้ความสุข หรือ ทุกข์นั้นเป็นไปตลอดกาลนาน</a:t>
            </a:r>
          </a:p>
          <a:p>
            <a:endParaRPr lang="th-TH" dirty="0"/>
          </a:p>
          <a:p>
            <a:endParaRPr lang="th-TH" dirty="0" smtClean="0"/>
          </a:p>
          <a:p>
            <a:r>
              <a:rPr lang="th-TH" sz="3600" b="1" dirty="0" smtClean="0"/>
              <a:t>๑.๔ อุปฆาตกกรรม  </a:t>
            </a:r>
            <a:r>
              <a:rPr lang="th-TH" dirty="0" smtClean="0"/>
              <a:t>ที่เป็นกุศลบ้าง ที่เป็นอกุศลบ้าง  ที่มีอยู่จะตัดรอนกรรมอื่นที่มีกำลังเพลากว่า    ห้ามวิบากของกรรมนั้นไว้แล้วทำโอกาสแก่วิบากของตนก็เมื่อกรรมทำ(ให้)โอกาสอย่างนี้แล้วกรรมนั้นเรียกว่าเผล็ดผลแล้ว.</a:t>
            </a:r>
          </a:p>
          <a:p>
            <a:endParaRPr lang="th-TH" dirty="0"/>
          </a:p>
        </p:txBody>
      </p:sp>
      <p:sp>
        <p:nvSpPr>
          <p:cNvPr id="5" name="Rectangle 4"/>
          <p:cNvSpPr/>
          <p:nvPr/>
        </p:nvSpPr>
        <p:spPr>
          <a:xfrm>
            <a:off x="827583" y="5229200"/>
            <a:ext cx="34820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dirty="0"/>
              <a:t>(</a:t>
            </a:r>
            <a:r>
              <a:rPr lang="th-TH" dirty="0" smtClean="0"/>
              <a:t>ข้อความจากอรรถกถานิทานสูตร)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1076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2306" y="366623"/>
            <a:ext cx="8871693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 smtClean="0">
                <a:effectLst/>
              </a:rPr>
              <a:t>๒.๑  ครุกรรม</a:t>
            </a:r>
            <a:endParaRPr lang="th-TH" sz="3200" dirty="0" smtClean="0">
              <a:effectLst/>
            </a:endParaRPr>
          </a:p>
          <a:p>
            <a:r>
              <a:rPr lang="th-TH" dirty="0" smtClean="0">
                <a:effectLst/>
              </a:rPr>
              <a:t>ครุ ( หนัก )  +  กมฺม ( เจตนาซึ่งเป็นผู้กระทำ )</a:t>
            </a:r>
            <a:r>
              <a:rPr lang="th-TH" b="1" dirty="0" smtClean="0">
                <a:effectLst/>
              </a:rPr>
              <a:t>กรรมหนัก</a:t>
            </a:r>
            <a:r>
              <a:rPr lang="th-TH" dirty="0" smtClean="0">
                <a:effectLst/>
              </a:rPr>
              <a:t>    หมายถึง    กุศลกรรมหรืออกุศลกรรมที่กำลังมาก   ซึ่งแม้มีกรรมอื่นอยู่    ก็ไม่สามารถขัดขวางการให้ผลของครุกรรมได้  ต้องให้ผลก่อนในชาติเป็นลำดับต่อไปแน่นอน </a:t>
            </a:r>
          </a:p>
          <a:p>
            <a:r>
              <a:rPr lang="th-TH" b="1" dirty="0" smtClean="0">
                <a:solidFill>
                  <a:srgbClr val="FF0000"/>
                </a:solidFill>
                <a:effectLst/>
              </a:rPr>
              <a:t>อกุศลที่มีโทษมากซึ่งเป็นครุกรรม  ได้แก่  อนันตริยกรรม  ๕  คือ  </a:t>
            </a:r>
          </a:p>
          <a:p>
            <a:r>
              <a:rPr lang="th-TH" b="1" dirty="0" smtClean="0">
                <a:solidFill>
                  <a:srgbClr val="FF0000"/>
                </a:solidFill>
                <a:effectLst/>
              </a:rPr>
              <a:t>ฆ่า</a:t>
            </a:r>
            <a:r>
              <a:rPr lang="th-TH" b="1" dirty="0" smtClean="0">
                <a:solidFill>
                  <a:srgbClr val="FF0000"/>
                </a:solidFill>
                <a:effectLst/>
              </a:rPr>
              <a:t>บิดา  </a:t>
            </a:r>
            <a:r>
              <a:rPr lang="th-TH" b="1" dirty="0">
                <a:solidFill>
                  <a:srgbClr val="FF0000"/>
                </a:solidFill>
              </a:rPr>
              <a:t>๑ ฆ่ามารดา  ๑ </a:t>
            </a:r>
            <a:r>
              <a:rPr lang="th-TH" b="1" dirty="0" smtClean="0">
                <a:solidFill>
                  <a:srgbClr val="FF0000"/>
                </a:solidFill>
                <a:effectLst/>
              </a:rPr>
              <a:t>  ฆ่าพระอรหันต์  ๑  ทำให้พระพุทธเจ้าห้อเลือด  ๑  ทำลายสงฆ์ให้แตกกัน  ๑  </a:t>
            </a:r>
            <a:r>
              <a:rPr lang="th-TH" dirty="0" smtClean="0">
                <a:effectLst/>
              </a:rPr>
              <a:t>( เจตนาเจตสิกที่เกิดกับโทสมูลจิต  ๒  ดวง )    </a:t>
            </a:r>
          </a:p>
          <a:p>
            <a:r>
              <a:rPr lang="th-TH" b="1" dirty="0" smtClean="0">
                <a:solidFill>
                  <a:srgbClr val="002060"/>
                </a:solidFill>
                <a:effectLst/>
              </a:rPr>
              <a:t>และนิยตมิจฉาทิฏฐิ  คือ  ความเห็นผิดที่ดิ่งจนแก้ไขไม่ได้  ( เจตนาเจตสิกที่เกิดกับโลภมูลจิตทิฏฐิคตสัมปยุตต์  ๔  ดวง ) ให้ผลทำให้ปฏิสนธิในอบายภูมิในชาติต่อไปแน่นอน</a:t>
            </a:r>
            <a:r>
              <a:rPr lang="th-TH" dirty="0" smtClean="0">
                <a:effectLst/>
              </a:rPr>
              <a:t/>
            </a:r>
            <a:br>
              <a:rPr lang="th-TH" dirty="0" smtClean="0">
                <a:effectLst/>
              </a:rPr>
            </a:br>
            <a:r>
              <a:rPr lang="th-TH" dirty="0" smtClean="0">
                <a:effectLst/>
              </a:rPr>
              <a:t> ส่วนกุศลกรรมที่มีอานุภาพมากซึ่งเป็นครุกรรม   ได้แก่   มหัคคตกุศลซึ่งเป็นมโนกรรม  คือเจตนาเจตสิกที่เกิดกับ รูปาวจรกุศลจิต  ๕  ดวง  และ อรูปาวจรกุศลจิต  ๔  ดวง   เมื่อฌานจิตไม่เสื่อมจึงเป็นครุกรรมให้ผลปฏิสนธิใน รูปพรหมภูมิ หรือ อรูปพรหมภูมิ ในชาติต่อไปแน่นอน   แต่หากถ้าฌานจิตเสื่อมก็เป็นอโหสิกรรมคือไม่ให้ผลแต่อย่างใด</a:t>
            </a:r>
            <a:endParaRPr lang="th-TH" dirty="0">
              <a:effectLst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55776" y="11235"/>
            <a:ext cx="52261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200" b="1" dirty="0" smtClean="0">
                <a:solidFill>
                  <a:srgbClr val="C00000"/>
                </a:solidFill>
              </a:rPr>
              <a:t>ประเภทแห่งกรรมที่ว่าโดยลำดับการให้ผล</a:t>
            </a:r>
            <a:endParaRPr lang="th-TH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07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6472" y="582067"/>
            <a:ext cx="8747528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 smtClean="0"/>
              <a:t>๒.๒ อา</a:t>
            </a:r>
            <a:r>
              <a:rPr lang="th-TH" sz="3200" b="1" dirty="0"/>
              <a:t>สันนกรรม</a:t>
            </a:r>
            <a:endParaRPr lang="th-TH" sz="3200" dirty="0" smtClean="0">
              <a:effectLst/>
            </a:endParaRPr>
          </a:p>
          <a:p>
            <a:r>
              <a:rPr lang="th-TH" dirty="0" smtClean="0">
                <a:effectLst/>
              </a:rPr>
              <a:t>อาสนฺน ( ที่ใกล้ ) + กมฺม (เจตนาซึ่งเป็นผู้กระทำ ) </a:t>
            </a:r>
            <a:r>
              <a:rPr lang="th-TH" b="1" dirty="0" smtClean="0">
                <a:effectLst/>
              </a:rPr>
              <a:t>กรรมที่ทำเมื่อใกล้ตาย</a:t>
            </a:r>
            <a:r>
              <a:rPr lang="th-TH" dirty="0" smtClean="0">
                <a:effectLst/>
              </a:rPr>
              <a:t>  </a:t>
            </a:r>
          </a:p>
          <a:p>
            <a:r>
              <a:rPr lang="th-TH" dirty="0" smtClean="0">
                <a:effectLst/>
              </a:rPr>
              <a:t>หมายถึง กุศลกรรมหรืออกุศลกรรมที่กระทำในเวลาใกล้ตาย  </a:t>
            </a:r>
          </a:p>
          <a:p>
            <a:r>
              <a:rPr lang="th-TH" dirty="0" smtClean="0">
                <a:effectLst/>
              </a:rPr>
              <a:t>หรือระลึกได้ในเวลาใกล้ตาย  เช่น  ระลึกถึงคุณของพระพุทธ  พระธรรม   พระสงฆ์  หรือนึก</a:t>
            </a:r>
          </a:p>
          <a:p>
            <a:r>
              <a:rPr lang="th-TH" dirty="0" smtClean="0">
                <a:effectLst/>
              </a:rPr>
              <a:t>ถึงบาปกรรมที่ได้กระทำไว้แล้วก่อนที่จะตาย</a:t>
            </a:r>
          </a:p>
          <a:p>
            <a:r>
              <a:rPr lang="th-TH" dirty="0" smtClean="0">
                <a:effectLst/>
              </a:rPr>
              <a:t/>
            </a:r>
            <a:br>
              <a:rPr lang="th-TH" dirty="0" smtClean="0">
                <a:effectLst/>
              </a:rPr>
            </a:br>
            <a:r>
              <a:rPr lang="th-TH" dirty="0" smtClean="0">
                <a:effectLst/>
              </a:rPr>
              <a:t>สภาพธรรมของอาสันนกรรม ได้แก่ เจตนาเจตสิกที่เกิดกับอกุศลจิต ๑๒ และ</a:t>
            </a:r>
          </a:p>
          <a:p>
            <a:r>
              <a:rPr lang="th-TH" dirty="0" smtClean="0">
                <a:effectLst/>
              </a:rPr>
              <a:t>มหากุศลจิต ๘</a:t>
            </a:r>
          </a:p>
          <a:p>
            <a:r>
              <a:rPr lang="th-TH" dirty="0" smtClean="0">
                <a:effectLst/>
              </a:rPr>
              <a:t/>
            </a:r>
            <a:br>
              <a:rPr lang="th-TH" dirty="0" smtClean="0">
                <a:effectLst/>
              </a:rPr>
            </a:br>
            <a:r>
              <a:rPr lang="th-TH" dirty="0" smtClean="0">
                <a:effectLst/>
              </a:rPr>
              <a:t>ถ้าไม่มีครุกรรม อาสันนกรรมย่อมให้ผลก่อน คือนำปฏิสนธิและให้ผลใน</a:t>
            </a:r>
          </a:p>
          <a:p>
            <a:r>
              <a:rPr lang="th-TH" dirty="0" smtClean="0">
                <a:effectLst/>
              </a:rPr>
              <a:t>ปวัตติกาลด้วย ท่านอุปมาเหมือนกับโคแก่ทุรพลก็ออกจากคอกได้ก่อน เพราะอยู่</a:t>
            </a:r>
          </a:p>
          <a:p>
            <a:r>
              <a:rPr lang="th-TH" dirty="0" smtClean="0">
                <a:effectLst/>
              </a:rPr>
              <a:t>ใกล้ปากคอกจึงได้โอกาสออกก่อน เหมือนกับกรรมที่ทำใกล้ตาย ก็ย่อมมี</a:t>
            </a:r>
          </a:p>
          <a:p>
            <a:r>
              <a:rPr lang="th-TH" dirty="0" smtClean="0">
                <a:effectLst/>
              </a:rPr>
              <a:t>โอกาสให้ผลนำปฏิสนธิก่อน</a:t>
            </a:r>
            <a:endParaRPr lang="th-TH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5207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620688"/>
            <a:ext cx="8352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b="1" dirty="0" smtClean="0"/>
              <a:t>๒.๓ อาจิณณกรรม</a:t>
            </a:r>
          </a:p>
          <a:p>
            <a:endParaRPr lang="th-TH" dirty="0" smtClean="0"/>
          </a:p>
          <a:p>
            <a:r>
              <a:rPr lang="th-TH" dirty="0" smtClean="0"/>
              <a:t>อาจิณฺณ ( สั่งสมทั่ว , สม่ำเสมอ ) + กมฺม ( เจตนาซึ่งเป็นผู้กระทำ )</a:t>
            </a:r>
          </a:p>
          <a:p>
            <a:r>
              <a:rPr lang="th-TH" b="1" dirty="0" smtClean="0">
                <a:solidFill>
                  <a:srgbClr val="C00000"/>
                </a:solidFill>
              </a:rPr>
              <a:t>กรรมที่ทำสม่ำเสมอจนชิน  </a:t>
            </a:r>
            <a:r>
              <a:rPr lang="th-TH" dirty="0" smtClean="0"/>
              <a:t>หมายถึง กุศลกรรมหรืออกุศลกรรมที่กระทำบ่อยๆ เนือง ๆหรือกระทำเพียงครั้งเดียวแต่ส้องเสพคือระลึกถึงบ่อยๆ เช่น  ให้ทาน  รักษาศีล  ฟังพระธรรมเป็นประจำ  หรือฆ่าสัตว์  ลักทรัพย์  เป็นอาจิณ     สภาพของอาจิณณกรรม  ได้แก่เจตนาเจตสิกที่เกิดกับอกุศลจิต ๑๒ และมหากุศลจิต ๘</a:t>
            </a:r>
          </a:p>
          <a:p>
            <a:endParaRPr lang="th-TH" dirty="0" smtClean="0"/>
          </a:p>
          <a:p>
            <a:r>
              <a:rPr lang="th-TH" dirty="0" smtClean="0"/>
              <a:t>ถ้าไม่มีครุกรรม ไม่มีอาสันนกรรม อาจิณณกรรมจึงให้ผลทั้งปฏิสนธิกาลและ</a:t>
            </a:r>
          </a:p>
          <a:p>
            <a:r>
              <a:rPr lang="th-TH" dirty="0" smtClean="0"/>
              <a:t>ปวัตติกาล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25207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0489" y="797510"/>
            <a:ext cx="828092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 smtClean="0"/>
              <a:t>๒.๔ กฏัตตากรรม  หรือ  กฏัตตาวาปนกรรมกัตตตา </a:t>
            </a:r>
            <a:r>
              <a:rPr lang="th-TH" dirty="0" smtClean="0"/>
              <a:t>( ความกระทำแล้ว ) + กัมมะ( การกระทำ คือ เจตนาเจตสิก, ความตั้งใจ, ความจงใจ )</a:t>
            </a:r>
          </a:p>
          <a:p>
            <a:endParaRPr lang="th-TH" dirty="0" smtClean="0"/>
          </a:p>
          <a:p>
            <a:r>
              <a:rPr lang="th-TH" dirty="0" smtClean="0"/>
              <a:t>กรรมที่สักว่ากระทำแล้ว หมายถึง  กรรมเล็กน้อยที่ไม่ใช่ครุกรรม     ไม่ใช่อาสันนกรรมและไม่ใช่อาจิณณกรรม  เพียงสักว่ากระทำโดยที่เจตนาไม่มีกำลังมาก    ทางฝ่ายกุศลเช่น   ไม่เต็มใจที่จะให้เงินแก่ผู้ยากไร้ที่กำลังรบเร้าขออยู่      แต่ก็เสียไม่ได้ที่จะต้องให้กุศลเจตนาที่ให้มีเพียงเล็กน้อย  เป็นกฏัตตากรรม ( กฏัตตาวาปณกรรม )       ทางฝ่ายอกุศล  เช่น  ไม่ต้องการที่จะฆ่ามด  ซึ่งเกาะอยู่ที่ถ้วยชามที่กำลังจะล้าง   แต่ด้วยความเกียจคร้านที่จะต้องจับมดออกทีละตัว   จึงเทน้ำหรือฉีดน้ำเพื่อไล่มด   โดยที่รู้ว่ามดนั้นอาจจะตายได้  ถ้ามดตาย  อกุศลกรรมนี้เป็นกฏัตตากรรม    ซึ่งแม้จะเล็กน้อยก็ให้ผลนำปฏิสนธิได้         ฉะนั้น  สภาพธรรมของกฏัตตากรรม หรือกฏัตตาวาปนกรรม  จึงได้แก่เจตนาเจตสิกที่เกิดกับมหากุศลจิต  ๘  ดวง  และอกุศลจิต  ๑๒  ดวง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25207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03648" y="260648"/>
            <a:ext cx="63367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b="1" dirty="0" smtClean="0">
                <a:solidFill>
                  <a:srgbClr val="C00000"/>
                </a:solidFill>
              </a:rPr>
              <a:t>ประเภทแห่งกรรมที่ว่าโดยกาลเวลาที่ให้ผล</a:t>
            </a:r>
            <a:endParaRPr lang="th-TH" sz="3600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9552" y="1124744"/>
            <a:ext cx="7992888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b="1" dirty="0" smtClean="0"/>
              <a:t>๓.๑ ทิฏฐธัมมเวทนียกรรม</a:t>
            </a:r>
          </a:p>
          <a:p>
            <a:endParaRPr lang="th-TH" dirty="0" smtClean="0"/>
          </a:p>
          <a:p>
            <a:r>
              <a:rPr lang="th-TH" dirty="0" smtClean="0"/>
              <a:t>ทิฏฐธมฺม    ( ธรรมอันสัตว์เห็นแล้ว , ปัจจุบันชาติ ) + เวทนีย ( อันบุคคลพึงเสวย ) + กมฺม ( เจตนาซึ่งเป็นผู้กระทำ )กรรมอันบุคคลพึงเสวยในชาติปัจจุบัน    </a:t>
            </a:r>
          </a:p>
          <a:p>
            <a:endParaRPr lang="th-TH" dirty="0"/>
          </a:p>
          <a:p>
            <a:r>
              <a:rPr lang="th-TH" dirty="0" smtClean="0"/>
              <a:t>หมายถึง    </a:t>
            </a:r>
            <a:r>
              <a:rPr lang="th-TH" b="1" dirty="0" smtClean="0">
                <a:solidFill>
                  <a:srgbClr val="C00000"/>
                </a:solidFill>
              </a:rPr>
              <a:t>กรรมที่ให้ผลในภพนี้    ได้แก่ เจตนาเจตสิก  ที่เกิดกับกุศลจิต หรืออกุศลจิต  ที่เป็นชวนะดวงที่  ๑  </a:t>
            </a:r>
            <a:r>
              <a:rPr lang="th-TH" dirty="0" smtClean="0"/>
              <a:t>ให้ผลเป็นวิบากจิตในปวัตติกาล ชาติปัจจุบันซึ่งเป็น อเหตุกจิตเท่านั้น ( จักขุวิญญาณ  โสตวิญญาณ เป็นต้น ) เพราะมีกำลังอ่อน  เนื่องจากไม่ได้รับอาเสวนปัจจัย    ถ้าเจตนาในชวนะดวงที่  ๑    ไม่สามารถให้ผลได้ในชาติปัจจุบัน  ย่อมถึงความเป็นอโหสิกรรม   คือไม่ให้ผลอีกต่อไป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25207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1540" y="620688"/>
            <a:ext cx="828092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400" b="1" dirty="0" smtClean="0"/>
              <a:t>๓.๒ อุปปัชช</a:t>
            </a:r>
            <a:r>
              <a:rPr lang="th-TH" sz="4400" b="1" dirty="0"/>
              <a:t>เวทนียกรรม</a:t>
            </a:r>
            <a:endParaRPr lang="th-TH" sz="4400" dirty="0" smtClean="0">
              <a:effectLst/>
            </a:endParaRPr>
          </a:p>
          <a:p>
            <a:r>
              <a:rPr lang="th-TH" dirty="0" smtClean="0">
                <a:effectLst/>
              </a:rPr>
              <a:t>อุปปชฺช (บังเกิดขึ้น) + เวทนีย (อันบุคคพึงเสวย) + กมฺม (เจตนาซึ่งเป็นผู้กระทำ)</a:t>
            </a:r>
          </a:p>
          <a:p>
            <a:r>
              <a:rPr lang="th-TH" b="1" dirty="0" smtClean="0">
                <a:effectLst/>
              </a:rPr>
              <a:t>กรรมอันบุคคลพึงเสวยในภพที่บังเกิดขึ้น</a:t>
            </a:r>
            <a:r>
              <a:rPr lang="th-TH" dirty="0" smtClean="0">
                <a:effectLst/>
              </a:rPr>
              <a:t>   หมายถึง  กรรมที่ให้ผลในชาติหน้า  คือในชาติที่ ๒  จากชาติที่ทำกรรม   ได้แก่   เจตนาเจตสิกที่เกิดกับมหากุศลจิต ๘  และอกุศลจิต ๑๑  (เว้น "โมหอุทธัจจสัมปยุตต์" เพราะเป็นจิตที่มีกำลังอ่อนไม่สามารถนำปฏิสนธิได้) </a:t>
            </a:r>
            <a:r>
              <a:rPr lang="th-TH" b="1" dirty="0" smtClean="0">
                <a:solidFill>
                  <a:srgbClr val="C00000"/>
                </a:solidFill>
                <a:effectLst/>
              </a:rPr>
              <a:t>ซึ่งเป็นกามชวนะขณะที่ ๗ </a:t>
            </a:r>
          </a:p>
          <a:p>
            <a:r>
              <a:rPr lang="th-TH" dirty="0" smtClean="0">
                <a:effectLst/>
              </a:rPr>
              <a:t>ส่วนอัปปนาชวนะเกิดมากจนนับไม่ได้ฉะนั้น  เจตนาที่เกิดกับรูปาวจรจิต  </a:t>
            </a:r>
          </a:p>
          <a:p>
            <a:r>
              <a:rPr lang="th-TH" dirty="0" smtClean="0">
                <a:effectLst/>
              </a:rPr>
              <a:t>หรืออรูปาวจรจิตดวงใดดวงหนึ่งที่ได้โอกาส  จะนำปฏิสนธิในรูปพรหมหรืออรูปพรหม            ถ้าเจตนาที่เกิดกับชวนะขณะที่  ๗  ที่สำเร็จเป็น กุศลกรรม หรือ อกุศลกรรมของทุกวาระในชาตินี้  ให้ผลนำปฏิสนธิในชาติหน้าไม่ได้  ก็ถึงความเป็นอโหสิกรรมคือจะไม่ให้ผลอีกต่อไป</a:t>
            </a:r>
            <a:endParaRPr lang="th-TH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5207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3" y="476672"/>
            <a:ext cx="8486657" cy="5616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03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3025" y="332656"/>
            <a:ext cx="8820472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000" b="1" dirty="0" smtClean="0"/>
              <a:t>๓.๓ อปราปริยเวทนียกรรม</a:t>
            </a:r>
          </a:p>
          <a:p>
            <a:r>
              <a:rPr lang="th-TH" dirty="0" smtClean="0"/>
              <a:t>อปร + อปริย ( อื่นอีก , ทีหลัง , ต่อมา ) + เวทนีย ( อันบุคคลพึงเสวย ) + กมฺม ( เจต-นาซึ่งเป็นผู้กระทำ )กรรมอันบุคคลพึงเสวยในภพสืบต่อๆ ไป  หมายถึง </a:t>
            </a:r>
            <a:r>
              <a:rPr lang="th-TH" b="1" dirty="0" smtClean="0">
                <a:solidFill>
                  <a:srgbClr val="C00000"/>
                </a:solidFill>
              </a:rPr>
              <a:t>กรรมที่ให้ผลในชาติสืบต่อๆ ไปจากชาติหน้า คือตั้งแต่ชาติที่ ๓ จากชาติปัจจุบันที่ทำกรรมเป็นต้นไป</a:t>
            </a:r>
          </a:p>
          <a:p>
            <a:r>
              <a:rPr lang="th-TH" b="1" dirty="0" smtClean="0">
                <a:solidFill>
                  <a:srgbClr val="C00000"/>
                </a:solidFill>
              </a:rPr>
              <a:t> </a:t>
            </a:r>
            <a:r>
              <a:rPr lang="th-TH" dirty="0" smtClean="0"/>
              <a:t>ซึ่งได้แก่ </a:t>
            </a:r>
            <a:r>
              <a:rPr lang="th-TH" b="1" dirty="0" smtClean="0">
                <a:solidFill>
                  <a:srgbClr val="7030A0"/>
                </a:solidFill>
              </a:rPr>
              <a:t>เจตนาเจตสิกที่เกิดกับกุศลจิตหรืออกุศลจิตที่ทำกิจชวนะในขณะที่ ๒ - ขณะที่ ๖  </a:t>
            </a:r>
            <a:r>
              <a:rPr lang="th-TH" dirty="0" smtClean="0"/>
              <a:t>รวม ๕ ขณะเมื่อชวนวิถีจิตเกิดขึ้นหลายวาระจนสำเร็จเป็นกุศลกรรมแล้ว  ก็จะเก็บสะสมสืบต่อไปในจิตดวงต่อๆ ไป รอวันที่จะให้ผลเมื่อมีปัจจัยถึงพร้อม</a:t>
            </a:r>
          </a:p>
          <a:p>
            <a:endParaRPr lang="th-TH" dirty="0" smtClean="0"/>
          </a:p>
        </p:txBody>
      </p:sp>
    </p:spTree>
    <p:extLst>
      <p:ext uri="{BB962C8B-B14F-4D97-AF65-F5344CB8AC3E}">
        <p14:creationId xmlns:p14="http://schemas.microsoft.com/office/powerpoint/2010/main" val="425207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7524" y="620688"/>
            <a:ext cx="856895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400" b="1" dirty="0" smtClean="0"/>
              <a:t>๓.๔  อโหสิกรรม</a:t>
            </a:r>
          </a:p>
          <a:p>
            <a:r>
              <a:rPr lang="th-TH" dirty="0" smtClean="0"/>
              <a:t>อโหสิ (ได้มีแล้ว) + กมฺม (เจตนาซึ่งเป็นผู้กระทำ) กรรมที่ได้มีแล้ว , กรรมที่เลิกให้ผล   </a:t>
            </a:r>
          </a:p>
          <a:p>
            <a:endParaRPr lang="th-TH" dirty="0"/>
          </a:p>
          <a:p>
            <a:r>
              <a:rPr lang="th-TH" dirty="0" smtClean="0"/>
              <a:t>หมายถึง   กุศลกรรมหรืออกุศลกรรมที่ได้มีแล้วแต่ไม่มีโอกาสให้ผล  เพราะล่วงเลยเวลาที่จะให้ผล หรือ ถูกกรรมอื่นตัดรอนจนไม่สามารถให้ผลได้อีก เช่น เจตนาในชวนจิตดวงที่ ๑  ให้ผลในชาติปัจจุบัน  เมื่อไม่มีโอกาสให้ผลก็เป็นอโหสิกรรม </a:t>
            </a:r>
          </a:p>
          <a:p>
            <a:endParaRPr lang="th-TH" dirty="0"/>
          </a:p>
          <a:p>
            <a:r>
              <a:rPr lang="th-TH" dirty="0" smtClean="0"/>
              <a:t>หรือ โลกุตรกุศลกรรมตัดรอนอกุศลกรรมที่จะให้ผลไปเกิดในอบายภูมิ  ทำให้เป็นอโหสิกรรม  หรือ เมื่ออรหัตตมัคคจิตเกิดขึ้น  เป็นโลกุตรกุศลที่ตัดรอนกุศลกรรมหรืออกุศลกรรมที่ได้กระทำมาแล้วในอดีต  ทำให้เป็นอโหสิกรรม  ไม่ให้ผลในภพชาติต่อไปเพราะพระอรหันต์เมื่อปรินิพานแล้ว ไม่มีการเกิดอีก  กรรมที่กระทำมาแล้วทั้งหมดในสังสารวัฏฏ์จึงเป็นอโหสิกรรม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25207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354" y="166328"/>
            <a:ext cx="8229291" cy="6525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43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7703" y="797510"/>
            <a:ext cx="835292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/>
              <a:t>เจตนาในชวนจิตขณะที่ ๑ ของทุกวาระ จะให้ผลในชาติปัจจุบัน ถ้าไม่มีโอกาสให้ผลก็จะเป็นอโหสิกรรม คือไม่ให้ผลอีกต่อไป</a:t>
            </a:r>
          </a:p>
          <a:p>
            <a:endParaRPr lang="th-TH" dirty="0" smtClean="0"/>
          </a:p>
          <a:p>
            <a:r>
              <a:rPr lang="th-TH" dirty="0" smtClean="0"/>
              <a:t>เจตนาในชวนจิตดวงที่ ๗ ของทุกวาระ ดวงใดดวงหนึ่งที่ได้โอกาสเป็นชนกกรรม ให้ผลนำปฏิสนธิในชาติหน้า ( ชาติที่ ๒ จากชาติที่ทำกรรม ) ถ้าไม่มีโอกาสให้ผลก็เป็นอโหสิกรรมเช่นกัน </a:t>
            </a:r>
          </a:p>
          <a:p>
            <a:endParaRPr lang="th-TH" dirty="0" smtClean="0"/>
          </a:p>
          <a:p>
            <a:r>
              <a:rPr lang="th-TH" dirty="0" smtClean="0"/>
              <a:t>แต่เจตนาในชวนจิตขณะที่ ๒ – ๖ จะตามให้ผลตั้งแต่ชาติที่ ๓ เป็นต้นไปเมื่อได้โอกาสให้ผลเมื่อไรก็จะตามให้ผลทั้งเป็นชนกกรรมนำปฏิสนธิ และให้ผลในปวัตติกาลด้วย ถ้ายังไม่ให้ผลตราบใด จะไม่มีการเป็นอโหสิกรรม จนกว่าจะถึงการปรินิพพาน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25207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5616" y="404664"/>
            <a:ext cx="653447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b="1" dirty="0" smtClean="0"/>
              <a:t>อโหสิกรรม ๖ อย่าง </a:t>
            </a:r>
            <a:r>
              <a:rPr lang="th-TH" dirty="0" smtClean="0"/>
              <a:t>ได้แก่</a:t>
            </a:r>
          </a:p>
          <a:p>
            <a:endParaRPr lang="th-TH" dirty="0" smtClean="0"/>
          </a:p>
          <a:p>
            <a:r>
              <a:rPr lang="th-TH" dirty="0" smtClean="0"/>
              <a:t>กรรมได้มีแล้ว  ผลของกรรมได้มีแล้ว ๑</a:t>
            </a:r>
          </a:p>
          <a:p>
            <a:endParaRPr lang="th-TH" dirty="0" smtClean="0"/>
          </a:p>
          <a:p>
            <a:r>
              <a:rPr lang="th-TH" dirty="0" smtClean="0"/>
              <a:t>กรรมได้มีแล้ว  ผลของกรรมไม่ได้มีแล้ว ๑</a:t>
            </a:r>
          </a:p>
          <a:p>
            <a:endParaRPr lang="th-TH" dirty="0" smtClean="0"/>
          </a:p>
          <a:p>
            <a:r>
              <a:rPr lang="th-TH" dirty="0" smtClean="0"/>
              <a:t>กรรมได้มีแล้ว  ผลของกรรมมีอยู่ ๑</a:t>
            </a:r>
          </a:p>
          <a:p>
            <a:endParaRPr lang="th-TH" dirty="0" smtClean="0"/>
          </a:p>
          <a:p>
            <a:r>
              <a:rPr lang="th-TH" dirty="0" smtClean="0"/>
              <a:t>กรรมได้มีแล้ว  ผลของกรรมไม่มีอยู่ ๑</a:t>
            </a:r>
          </a:p>
          <a:p>
            <a:endParaRPr lang="th-TH" dirty="0" smtClean="0"/>
          </a:p>
          <a:p>
            <a:r>
              <a:rPr lang="th-TH" dirty="0" smtClean="0"/>
              <a:t>กรรมได้มีแล้ว  ผลของกรรมจักมี ๑</a:t>
            </a:r>
          </a:p>
          <a:p>
            <a:endParaRPr lang="th-TH" dirty="0" smtClean="0"/>
          </a:p>
          <a:p>
            <a:r>
              <a:rPr lang="th-TH" dirty="0" smtClean="0"/>
              <a:t>กรรมได้มีแล้ว  ผลของกรรมจักไม่มี ๑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25207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0205" y="260648"/>
            <a:ext cx="44835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6000" b="1" dirty="0" smtClean="0">
                <a:solidFill>
                  <a:srgbClr val="C00000"/>
                </a:solidFill>
              </a:rPr>
              <a:t>อกุศลกรรมบถ ๑๐</a:t>
            </a:r>
            <a:endParaRPr lang="th-TH" sz="6000" b="1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6502" y="1276311"/>
            <a:ext cx="784887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 smtClean="0">
                <a:solidFill>
                  <a:srgbClr val="C00000"/>
                </a:solidFill>
              </a:rPr>
              <a:t>อกุศลกรรมบถ ๑๐ </a:t>
            </a:r>
            <a:r>
              <a:rPr lang="th-TH" dirty="0" smtClean="0"/>
              <a:t>แสดงถึงความเป็นไปของการกระทำอกุศลกรรม ได้แก่</a:t>
            </a:r>
          </a:p>
          <a:p>
            <a:r>
              <a:rPr lang="th-TH" sz="3200" b="1" dirty="0" smtClean="0">
                <a:solidFill>
                  <a:srgbClr val="00B050"/>
                </a:solidFill>
              </a:rPr>
              <a:t>ทางกาย ๓ </a:t>
            </a:r>
          </a:p>
          <a:p>
            <a:r>
              <a:rPr lang="th-TH" dirty="0"/>
              <a:t> </a:t>
            </a:r>
            <a:r>
              <a:rPr lang="th-TH" dirty="0" smtClean="0"/>
              <a:t>    ปาณาติบาต การฆ่าสัตว์มีชีวิต ๑    </a:t>
            </a:r>
          </a:p>
          <a:p>
            <a:r>
              <a:rPr lang="th-TH" dirty="0"/>
              <a:t> </a:t>
            </a:r>
            <a:r>
              <a:rPr lang="th-TH" dirty="0" smtClean="0"/>
              <a:t>    อทินนาทาน การถือเอาทรัพย์ที่เจ้าของไม่ได้ให้ ๑    </a:t>
            </a:r>
          </a:p>
          <a:p>
            <a:r>
              <a:rPr lang="th-TH" dirty="0"/>
              <a:t> </a:t>
            </a:r>
            <a:r>
              <a:rPr lang="th-TH" dirty="0" smtClean="0"/>
              <a:t>    กาเมสุมิจฉาจาร การประพฤติผิดในกาม ๑             </a:t>
            </a:r>
          </a:p>
          <a:p>
            <a:endParaRPr lang="th-TH" dirty="0"/>
          </a:p>
          <a:p>
            <a:r>
              <a:rPr lang="th-TH" b="1" dirty="0" smtClean="0">
                <a:solidFill>
                  <a:srgbClr val="00B050"/>
                </a:solidFill>
              </a:rPr>
              <a:t>ทางวาจาก็มี ๔ </a:t>
            </a:r>
          </a:p>
          <a:p>
            <a:r>
              <a:rPr lang="th-TH" dirty="0"/>
              <a:t> </a:t>
            </a:r>
            <a:r>
              <a:rPr lang="th-TH" dirty="0" smtClean="0"/>
              <a:t>    มุสาวาท  พูดสิ่งที่ไม่จริง ๑    </a:t>
            </a:r>
          </a:p>
          <a:p>
            <a:r>
              <a:rPr lang="th-TH" dirty="0"/>
              <a:t> </a:t>
            </a:r>
            <a:r>
              <a:rPr lang="th-TH" dirty="0" smtClean="0"/>
              <a:t>    ผรุสวาจา พูดคำหยาบ ๑  </a:t>
            </a:r>
          </a:p>
          <a:p>
            <a:r>
              <a:rPr lang="th-TH" dirty="0"/>
              <a:t> </a:t>
            </a:r>
            <a:r>
              <a:rPr lang="th-TH" dirty="0" smtClean="0"/>
              <a:t>    ปิสุณาวาจาพูดคำส่อเสียด ๑     </a:t>
            </a:r>
          </a:p>
          <a:p>
            <a:r>
              <a:rPr lang="th-TH" dirty="0"/>
              <a:t> </a:t>
            </a:r>
            <a:r>
              <a:rPr lang="th-TH" dirty="0" smtClean="0"/>
              <a:t>    สัมผัปปลาปวาจา คือพูดคำเพ้อเจ้อ คำที่ไม่มีประโยชน์ ๑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25207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620688"/>
            <a:ext cx="8208912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 smtClean="0">
                <a:solidFill>
                  <a:srgbClr val="00B050"/>
                </a:solidFill>
              </a:rPr>
              <a:t>มโนกรรม ๓ คือ </a:t>
            </a:r>
          </a:p>
          <a:p>
            <a:r>
              <a:rPr lang="th-TH" dirty="0" smtClean="0"/>
              <a:t>อภิชฌา การเพ่งเล็งอยากได้ของของคนอื่นมาเป็นของของตน  ๑  (โลภเจตสิก )    พยาปาท  การเบียดเบียนประทุษร้ายผู้อื่น ๑   (โทสเจตสิก)</a:t>
            </a:r>
          </a:p>
          <a:p>
            <a:r>
              <a:rPr lang="th-TH" dirty="0" smtClean="0"/>
              <a:t>มิจฉาทิฏฐิ  ความเห็นผิดจากความเป็นจริงของธรรม ๑ (ทิฏฐิเจตสิก )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25207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797511"/>
            <a:ext cx="684076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>
                <a:effectLst/>
              </a:rPr>
              <a:t>                 </a:t>
            </a:r>
            <a:r>
              <a:rPr lang="th-TH" b="1" dirty="0" smtClean="0">
                <a:effectLst/>
              </a:rPr>
              <a:t>  องค์ของปาณาติบาตนั้น มี ๕ อย่าง  คือ</a:t>
            </a:r>
            <a:r>
              <a:rPr lang="th-TH" dirty="0" smtClean="0">
                <a:effectLst/>
              </a:rPr>
              <a:t> </a:t>
            </a:r>
          </a:p>
          <a:p>
            <a:r>
              <a:rPr lang="th-TH" dirty="0" smtClean="0">
                <a:effectLst/>
              </a:rPr>
              <a:t>                ๑.  ปาโณ                 สัตว์มีชีวิต</a:t>
            </a:r>
          </a:p>
          <a:p>
            <a:r>
              <a:rPr lang="th-TH" dirty="0" smtClean="0">
                <a:effectLst/>
              </a:rPr>
              <a:t>                ๒.  ปาณสัญญชิตา    รู้ว่าสัตว์มีชีวิต</a:t>
            </a:r>
          </a:p>
          <a:p>
            <a:r>
              <a:rPr lang="th-TH" dirty="0" smtClean="0">
                <a:effectLst/>
              </a:rPr>
              <a:t>                ๓.  วธกจิตตัง           มีจิตคิดฆ่า</a:t>
            </a:r>
          </a:p>
          <a:p>
            <a:r>
              <a:rPr lang="th-TH" dirty="0" smtClean="0">
                <a:effectLst/>
              </a:rPr>
              <a:t>                ๔.  อุปักกโม            มีความพยายาม</a:t>
            </a:r>
          </a:p>
          <a:p>
            <a:r>
              <a:rPr lang="th-TH" dirty="0" smtClean="0">
                <a:effectLst/>
              </a:rPr>
              <a:t>                ๕.  เตนมรณัง          สัตว์ตายด้วยความพยายามนั้น</a:t>
            </a:r>
            <a:endParaRPr lang="th-TH" dirty="0">
              <a:effectLst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35696" y="4653136"/>
            <a:ext cx="65527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/>
              <a:t>  พระอภิธรรมปิฎก ธรรมสังคณี เล่ม ๑ ภาค ๑ - หน้าที่ 287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25207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151179"/>
            <a:ext cx="853244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/>
              <a:t> พระสุตตันตปิฎก ทีฆนิกาย สีลขันธวรรค เล่ม ๑ ภาค ๑ - หน้าที่ 190</a:t>
            </a:r>
          </a:p>
          <a:p>
            <a:endParaRPr lang="th-TH" dirty="0" smtClean="0"/>
          </a:p>
          <a:p>
            <a:r>
              <a:rPr lang="th-TH" dirty="0" smtClean="0"/>
              <a:t>                    ข้อความบางตอนจาก...วรรณาจุลศีล                             </a:t>
            </a:r>
          </a:p>
          <a:p>
            <a:r>
              <a:rPr lang="th-TH" sz="3600" dirty="0"/>
              <a:t> </a:t>
            </a:r>
            <a:r>
              <a:rPr lang="th-TH" sz="3600" dirty="0" smtClean="0"/>
              <a:t>                           อทินนาทาน มีองค์ ๕</a:t>
            </a:r>
          </a:p>
          <a:p>
            <a:endParaRPr lang="th-TH" dirty="0" smtClean="0"/>
          </a:p>
          <a:p>
            <a:pPr marL="514350" indent="-514350">
              <a:buAutoNum type="thaiNumPeriod"/>
            </a:pPr>
            <a:r>
              <a:rPr lang="th-TH" dirty="0" smtClean="0"/>
              <a:t>ปรปริคฺคหิตํ  ของที่เจ้าของหวงแหน           </a:t>
            </a:r>
          </a:p>
          <a:p>
            <a:pPr marL="514350" indent="-514350">
              <a:buAutoNum type="thaiNumPeriod"/>
            </a:pPr>
            <a:r>
              <a:rPr lang="th-TH" dirty="0" smtClean="0"/>
              <a:t>ปรปริคฺคหิตสญฺญิตา    รู้อยู่ว่า  เป็นของที่เจ้าของหวงแหน</a:t>
            </a:r>
          </a:p>
          <a:p>
            <a:r>
              <a:rPr lang="th-TH" dirty="0" smtClean="0"/>
              <a:t> ๓.   เถยฺยจิตฺตํ   จิตคิดลัก           </a:t>
            </a:r>
          </a:p>
          <a:p>
            <a:pPr marL="514350" indent="-514350">
              <a:buAutoNum type="thaiNumPeriod" startAt="4"/>
            </a:pPr>
            <a:r>
              <a:rPr lang="th-TH" dirty="0" smtClean="0"/>
              <a:t>อุปกฺกโม  พยายามลัก           </a:t>
            </a:r>
          </a:p>
          <a:p>
            <a:pPr marL="514350" indent="-514350">
              <a:buAutoNum type="thaiNumPeriod" startAt="4"/>
            </a:pPr>
            <a:r>
              <a:rPr lang="th-TH" dirty="0" smtClean="0"/>
              <a:t>เตน  หรณํ  ลักมาได้ด้วยความพยายามนั้น          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25207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692696"/>
            <a:ext cx="7200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/>
              <a:t>อทินนาทานนั้น  มี ๖ ประโยค (ความเพียรพยายาม)  </a:t>
            </a:r>
          </a:p>
          <a:p>
            <a:r>
              <a:rPr lang="th-TH" dirty="0" smtClean="0"/>
              <a:t>มี    สาหัตถิกประโยค (มีความเพียรพยายามลักด้วยตนเอง)      เป็นต้น           นั่นเอง    และประโยคเหล่านี้แล   เป็นไปด้วยอำนาจ อวหาร(ลักไป)  เหล่านี้    คือ           </a:t>
            </a:r>
          </a:p>
          <a:p>
            <a:endParaRPr lang="th-TH" dirty="0"/>
          </a:p>
          <a:p>
            <a:pPr marL="514350" indent="-514350">
              <a:buAutoNum type="thaiNumPeriod"/>
            </a:pPr>
            <a:r>
              <a:rPr lang="th-TH" dirty="0" smtClean="0"/>
              <a:t>เถยยาวหาร   ลักโดยการขโมย           </a:t>
            </a:r>
          </a:p>
          <a:p>
            <a:pPr marL="514350" indent="-514350">
              <a:buAutoNum type="thaiNumPeriod"/>
            </a:pPr>
            <a:r>
              <a:rPr lang="th-TH" dirty="0" smtClean="0"/>
              <a:t>ปสัยหาวหาร  ลักโดยข่มขี่           </a:t>
            </a:r>
          </a:p>
          <a:p>
            <a:pPr marL="514350" indent="-514350">
              <a:buAutoNum type="thaiNumPeriod"/>
            </a:pPr>
            <a:r>
              <a:rPr lang="th-TH" dirty="0" smtClean="0"/>
              <a:t>ปฏิจฉันนาวหาร  ลักซ่อน           </a:t>
            </a:r>
          </a:p>
          <a:p>
            <a:pPr marL="514350" indent="-514350">
              <a:buAutoNum type="thaiNumPeriod"/>
            </a:pPr>
            <a:r>
              <a:rPr lang="th-TH" dirty="0" smtClean="0"/>
              <a:t>ปริกัปปาวหาร   ลักโดยกำหนดของ          </a:t>
            </a:r>
          </a:p>
          <a:p>
            <a:pPr marL="514350" indent="-514350">
              <a:buAutoNum type="thaiNumPeriod"/>
            </a:pPr>
            <a:r>
              <a:rPr lang="th-TH" dirty="0" smtClean="0"/>
              <a:t>กุสาวหาร  ลักโดยสับสลาก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25207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980728"/>
            <a:ext cx="820891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dirty="0" smtClean="0"/>
              <a:t>มุสาวาทนั้น  มีองค์  ๔  คือ  </a:t>
            </a:r>
          </a:p>
          <a:p>
            <a:endParaRPr lang="th-TH" dirty="0" smtClean="0"/>
          </a:p>
          <a:p>
            <a:r>
              <a:rPr lang="th-TH" dirty="0" smtClean="0"/>
              <a:t>๑.  อตถํ วตฺถุ  เรื่องไม่แท้           </a:t>
            </a:r>
          </a:p>
          <a:p>
            <a:r>
              <a:rPr lang="th-TH" dirty="0" smtClean="0"/>
              <a:t>๒.  วิสํวาทนจิตฺตํ  จิตคิดจะพูดให้คลาดเคลื่อน           </a:t>
            </a:r>
          </a:p>
          <a:p>
            <a:r>
              <a:rPr lang="th-TH" dirty="0" smtClean="0"/>
              <a:t>๓.  ตชฺโช วายาโม  ความพยายามเกิดจากจิตคิดจะพูดให้คลาดเคลื่อนนั้น           </a:t>
            </a:r>
          </a:p>
          <a:p>
            <a:r>
              <a:rPr lang="th-TH" dirty="0" smtClean="0"/>
              <a:t>๔.  ปรสฺส  ตทตฺถวิชานนํ  คนอื่นรู้เรื่องนั้น.</a:t>
            </a:r>
            <a:endParaRPr lang="th-TH" dirty="0"/>
          </a:p>
        </p:txBody>
      </p:sp>
      <p:sp>
        <p:nvSpPr>
          <p:cNvPr id="3" name="Rectangle 2"/>
          <p:cNvSpPr/>
          <p:nvPr/>
        </p:nvSpPr>
        <p:spPr>
          <a:xfrm>
            <a:off x="1147024" y="4941168"/>
            <a:ext cx="68499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4000" b="1" dirty="0" smtClean="0"/>
              <a:t>ผู้กล่าวมุสา แล้วไม่ทำบาปแม้น้อยหนึ่ง ไม่มี</a:t>
            </a:r>
            <a:endParaRPr lang="th-TH" sz="4000" b="1" dirty="0"/>
          </a:p>
        </p:txBody>
      </p:sp>
    </p:spTree>
    <p:extLst>
      <p:ext uri="{BB962C8B-B14F-4D97-AF65-F5344CB8AC3E}">
        <p14:creationId xmlns:p14="http://schemas.microsoft.com/office/powerpoint/2010/main" val="425207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1784" y="620688"/>
            <a:ext cx="8460432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/>
              <a:t>พระสุตตันตปิฎก มัชฌิมนิกาย มูลปัณณาสก์ เล่ม ๑ ภาค ๑ - หน้าที่ 549   </a:t>
            </a:r>
          </a:p>
          <a:p>
            <a:r>
              <a:rPr lang="th-TH" sz="3600" b="1" dirty="0" smtClean="0"/>
              <a:t>กาเมสุมิจฉาจารนั้น มีองค์ประกอบ ๔ อย่าง คือ  </a:t>
            </a:r>
          </a:p>
          <a:p>
            <a:r>
              <a:rPr lang="th-TH" dirty="0" smtClean="0"/>
              <a:t>เป็นบุคคลต้องห้าม ๑  </a:t>
            </a:r>
          </a:p>
          <a:p>
            <a:r>
              <a:rPr lang="th-TH" dirty="0" smtClean="0"/>
              <a:t>จิตคิดจะเสพในบุคคลต้องห้ามนั้น ๑  </a:t>
            </a:r>
          </a:p>
          <a:p>
            <a:r>
              <a:rPr lang="th-TH" dirty="0" smtClean="0"/>
              <a:t>การประกอบการเสพ ๑  </a:t>
            </a:r>
          </a:p>
          <a:p>
            <a:r>
              <a:rPr lang="th-TH" dirty="0" smtClean="0"/>
              <a:t>การยังมรรคให้ดำเนินไปในมรรคหรือหยุดอยู่ ๑</a:t>
            </a:r>
          </a:p>
          <a:p>
            <a:endParaRPr lang="th-TH" dirty="0" smtClean="0"/>
          </a:p>
          <a:p>
            <a:r>
              <a:rPr lang="th-TH" dirty="0" smtClean="0"/>
              <a:t>พระอภิธรรมปิฎก ธรรมสังคณี เล่ม ๑ ภาค ๑ -หน้าที่ 291    </a:t>
            </a:r>
          </a:p>
          <a:p>
            <a:r>
              <a:rPr lang="th-TH" dirty="0" smtClean="0"/>
              <a:t>๑. อคมนียวัตถุ (วัตถุที่ไม่ควรเกี่ยวข้อง)    </a:t>
            </a:r>
          </a:p>
          <a:p>
            <a:r>
              <a:rPr lang="th-TH" dirty="0" smtClean="0"/>
              <a:t>๒. ตสมึ เสวนจิตตํ (มีจิตคิดเสพในอคมนียวัตถุนั้น)    </a:t>
            </a:r>
          </a:p>
          <a:p>
            <a:r>
              <a:rPr lang="th-TH" dirty="0" smtClean="0"/>
              <a:t>๓. เสวนปฺปโยโค (พยายามเสพ)    </a:t>
            </a:r>
          </a:p>
          <a:p>
            <a:r>
              <a:rPr lang="th-TH" dirty="0" smtClean="0"/>
              <a:t>๔. มคฺเคน มคฺคปฏิปตฺติอธิวาสนํ (การยังมรรคให้ถึงมรรค)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74038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54012" y="212068"/>
            <a:ext cx="727280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4000" b="1" dirty="0" smtClean="0"/>
              <a:t>การดื่มสุราไม่จัดในอกุศลกรรมบถ </a:t>
            </a:r>
          </a:p>
          <a:p>
            <a:pPr algn="ctr"/>
            <a:r>
              <a:rPr lang="th-TH" sz="4000" b="1" dirty="0" smtClean="0"/>
              <a:t>แต่โดยนัยศีล ๕  การดื่มสุราผิดศีลข้อที่ ๕ </a:t>
            </a:r>
            <a:endParaRPr lang="th-TH" sz="4000" b="1" dirty="0"/>
          </a:p>
        </p:txBody>
      </p:sp>
      <p:sp>
        <p:nvSpPr>
          <p:cNvPr id="5" name="Rectangle 4"/>
          <p:cNvSpPr/>
          <p:nvPr/>
        </p:nvSpPr>
        <p:spPr>
          <a:xfrm>
            <a:off x="1259632" y="1988840"/>
            <a:ext cx="706718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/>
              <a:t>องค์ของสุรา มี ๔ </a:t>
            </a:r>
          </a:p>
          <a:p>
            <a:pPr marL="514350" indent="-514350">
              <a:buAutoNum type="thaiNumPeriod"/>
            </a:pPr>
            <a:r>
              <a:rPr lang="th-TH" dirty="0" smtClean="0"/>
              <a:t>มทนียํ   เป็นน้ำเมา </a:t>
            </a:r>
          </a:p>
          <a:p>
            <a:pPr marL="514350" indent="-514350">
              <a:buAutoNum type="thaiNumPeriod"/>
            </a:pPr>
            <a:r>
              <a:rPr lang="th-TH" dirty="0" smtClean="0"/>
              <a:t>ปาตุกมฺมยตาจิตฺตํ   มีเจตนาจะดื่ม </a:t>
            </a:r>
          </a:p>
          <a:p>
            <a:pPr marL="514350" indent="-514350">
              <a:buAutoNum type="thaiNumPeriod"/>
            </a:pPr>
            <a:r>
              <a:rPr lang="th-TH" dirty="0" smtClean="0"/>
              <a:t>ตชฺชญฺจ วายามํ  กระทำการดื่ม </a:t>
            </a:r>
          </a:p>
          <a:p>
            <a:pPr marL="514350" indent="-514350">
              <a:buAutoNum type="thaiNumPeriod"/>
            </a:pPr>
            <a:r>
              <a:rPr lang="th-TH" dirty="0" smtClean="0"/>
              <a:t>ปิตญฺจ ปวิสติ  น้ำเมานั้น ล่วงลำคอลงไป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78435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88640"/>
            <a:ext cx="6192688" cy="6440396"/>
          </a:xfrm>
        </p:spPr>
      </p:pic>
    </p:spTree>
    <p:extLst>
      <p:ext uri="{BB962C8B-B14F-4D97-AF65-F5344CB8AC3E}">
        <p14:creationId xmlns:p14="http://schemas.microsoft.com/office/powerpoint/2010/main" val="367306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242645"/>
            <a:ext cx="84969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/>
              <a:t>พระสุตตันตปิฎก อังคุตรนิกาย สัตตก-อัฏฐก-นวกนิบาต เล่ม ๔ - หน้าที่ 495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280140" y="1052736"/>
            <a:ext cx="26997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dirty="0" smtClean="0">
                <a:effectLst/>
              </a:rPr>
              <a:t>๑๐.   สัพพลหุสสูตร         </a:t>
            </a:r>
            <a:endParaRPr lang="th-TH" dirty="0"/>
          </a:p>
        </p:txBody>
      </p:sp>
      <p:sp>
        <p:nvSpPr>
          <p:cNvPr id="5" name="Rectangle 4"/>
          <p:cNvSpPr/>
          <p:nvPr/>
        </p:nvSpPr>
        <p:spPr>
          <a:xfrm>
            <a:off x="1115616" y="1874729"/>
            <a:ext cx="712879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>
                <a:effectLst/>
              </a:rPr>
              <a:t>ดูก่อนภิกษุทั้งหลาย   </a:t>
            </a:r>
            <a:r>
              <a:rPr lang="th-TH" b="1" dirty="0" smtClean="0">
                <a:solidFill>
                  <a:srgbClr val="00B050"/>
                </a:solidFill>
                <a:effectLst/>
              </a:rPr>
              <a:t>ปาณาติบาต</a:t>
            </a:r>
            <a:r>
              <a:rPr lang="th-TH" dirty="0" smtClean="0">
                <a:effectLst/>
              </a:rPr>
              <a:t>อันบุคคลเสพแล้วเจริญแล้ว    กระทำให้มากแล้ว    ย่อมยังสัตว์ให้เป็นไปในนรก  ในกำเนิดสัตว์ดิรัจฉาน   ในเปรตวิสัย   วิบากแห่งปาณาติบาตอย่างเบาที่สุด   </a:t>
            </a:r>
          </a:p>
          <a:p>
            <a:r>
              <a:rPr lang="th-TH" dirty="0" smtClean="0">
                <a:effectLst/>
              </a:rPr>
              <a:t>ย่อมยังความเป็นผู้มีอายุน้อยให้เป็นไปแก่ผู้มาเกิดเป็นมนุษย์.        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97224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242645"/>
            <a:ext cx="84969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/>
              <a:t>พระสุตตันตปิฎก อังคุตรนิกาย สัตตก-อัฏฐก-นวกนิบาต เล่ม ๔ - หน้าที่ 495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280140" y="1052736"/>
            <a:ext cx="26997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dirty="0" smtClean="0">
                <a:effectLst/>
              </a:rPr>
              <a:t>๑๐.   สัพพลหุสสูตร         </a:t>
            </a:r>
            <a:endParaRPr lang="th-TH" dirty="0"/>
          </a:p>
        </p:txBody>
      </p:sp>
      <p:sp>
        <p:nvSpPr>
          <p:cNvPr id="5" name="Rectangle 4"/>
          <p:cNvSpPr/>
          <p:nvPr/>
        </p:nvSpPr>
        <p:spPr>
          <a:xfrm>
            <a:off x="1115616" y="1874729"/>
            <a:ext cx="712879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>
                <a:effectLst/>
              </a:rPr>
              <a:t> ดูก่อนภิกษุทั้งหลาย  </a:t>
            </a:r>
            <a:r>
              <a:rPr lang="th-TH" b="1" dirty="0" smtClean="0">
                <a:solidFill>
                  <a:srgbClr val="00B050"/>
                </a:solidFill>
                <a:effectLst/>
              </a:rPr>
              <a:t>อทินนาทาน</a:t>
            </a:r>
            <a:r>
              <a:rPr lang="th-TH" dirty="0" smtClean="0">
                <a:effectLst/>
              </a:rPr>
              <a:t>อันบุคคลเสพแล้ว  เจริญแล้วกระทำให้มากแล้ว    ย่อมยังสัตว์ให้เป็นไปในนรก    ในกำเนิดสัตว์ดิรัจฉาน   ในเปรตวิสัย    </a:t>
            </a:r>
          </a:p>
          <a:p>
            <a:r>
              <a:rPr lang="th-TH" dirty="0" smtClean="0">
                <a:effectLst/>
              </a:rPr>
              <a:t>วิบากแห่งอทินนาทานอย่างเบาที่สุด  ย่อมยังความพินาศแห่งโภคะให้เป็นไปแก่ผู้มาเกิดเป็นมนุษย์.         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97224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242645"/>
            <a:ext cx="84969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/>
              <a:t>พระสุตตันตปิฎก อังคุตรนิกาย สัตตก-อัฏฐก-นวกนิบาต เล่ม ๔ - หน้าที่ 495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280140" y="1052736"/>
            <a:ext cx="26997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dirty="0" smtClean="0">
                <a:effectLst/>
              </a:rPr>
              <a:t>๑๐.   สัพพลหุสสูตร         </a:t>
            </a:r>
            <a:endParaRPr lang="th-TH" dirty="0"/>
          </a:p>
        </p:txBody>
      </p:sp>
      <p:sp>
        <p:nvSpPr>
          <p:cNvPr id="5" name="Rectangle 4"/>
          <p:cNvSpPr/>
          <p:nvPr/>
        </p:nvSpPr>
        <p:spPr>
          <a:xfrm>
            <a:off x="1115616" y="1874729"/>
            <a:ext cx="712879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>
                <a:effectLst/>
              </a:rPr>
              <a:t> ดูก่อนภิกษุทั้งหลาย     </a:t>
            </a:r>
            <a:r>
              <a:rPr lang="th-TH" b="1" dirty="0" smtClean="0">
                <a:solidFill>
                  <a:srgbClr val="00B050"/>
                </a:solidFill>
                <a:effectLst/>
              </a:rPr>
              <a:t>กาเมสุมิจฉาจาร</a:t>
            </a:r>
            <a:r>
              <a:rPr lang="th-TH" dirty="0" smtClean="0">
                <a:effectLst/>
              </a:rPr>
              <a:t>อันบุคคลเสพแล้วเจริญแล้ว    กระทำให้มากแล้ว    ย่อมยังสัตว์ให้เป็นไปในนรก  ในกำเนิดสัตว์ดิรัจฉาน     ในเปรตวิสัย     วิบากแห่งกาเมสุมิจฉาจารอย่างเบาที่สุด  ย่อมยังศัตรูและเวรให้เป็นไปแก่ผู้มาเกิดเป็นมนุษย์.         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82106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242645"/>
            <a:ext cx="84969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/>
              <a:t>พระสุตตันตปิฎก อังคุตรนิกาย สัตตก-อัฏฐก-นวกนิบาต เล่ม ๔ - หน้าที่ 495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286179" y="756717"/>
            <a:ext cx="26997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dirty="0" smtClean="0">
                <a:effectLst/>
              </a:rPr>
              <a:t>๑๐.   สัพพลหุสสูตร         </a:t>
            </a:r>
            <a:endParaRPr lang="th-TH" dirty="0"/>
          </a:p>
        </p:txBody>
      </p:sp>
      <p:sp>
        <p:nvSpPr>
          <p:cNvPr id="5" name="Rectangle 4"/>
          <p:cNvSpPr/>
          <p:nvPr/>
        </p:nvSpPr>
        <p:spPr>
          <a:xfrm>
            <a:off x="431540" y="1700808"/>
            <a:ext cx="82809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dirty="0" smtClean="0">
                <a:effectLst/>
              </a:rPr>
              <a:t>ดูก่อนภิกษุทั้งหลาย   มุสาวาทอันบุคคลเสพแล้ว   เจริญแล้วกระทำให้มากแล้ว    ย่อมยังสัตว์ให้เป็นไปในนรก      กำเนิดสัตว์ดิรัจฉาน    ในเปรตวิสัย     วิบากแห่งมุสาวาทอย่างเบาที่สุด   </a:t>
            </a:r>
            <a:r>
              <a:rPr lang="th-TH" sz="2400" b="1" dirty="0" smtClean="0">
                <a:solidFill>
                  <a:srgbClr val="00B050"/>
                </a:solidFill>
                <a:effectLst/>
              </a:rPr>
              <a:t>ย่อมยังการกล่าวด้วยคำไม่เป็นจริงให้เป็นไปแก่ผู้มาเกิดเป็นมนุษย์</a:t>
            </a:r>
            <a:r>
              <a:rPr lang="th-TH" sz="2400" dirty="0" smtClean="0">
                <a:effectLst/>
              </a:rPr>
              <a:t>.         </a:t>
            </a:r>
          </a:p>
          <a:p>
            <a:r>
              <a:rPr lang="th-TH" sz="2400" dirty="0" smtClean="0">
                <a:effectLst/>
              </a:rPr>
              <a:t>ดูก่อนภิกษุทั้งหลาย  ปิสุณาวาจาอันบุคคลเสพแล้ว  เจริญแล้วกระทำให้มากแล้ว    ย่อมยังสัตว์ให้เป็นไปในนรก     ในกำเนิดสัตว์ดิรัจฉาน   ในเปรตวิสัย    วิบากแห่งปิสุณาวาจาอย่างเบาที่สุด   </a:t>
            </a:r>
            <a:r>
              <a:rPr lang="th-TH" sz="2400" b="1" dirty="0" smtClean="0">
                <a:solidFill>
                  <a:srgbClr val="00B050"/>
                </a:solidFill>
                <a:effectLst/>
              </a:rPr>
              <a:t>ย่อมยังการแตกจากมิตรให้เป็นไปแก่ผู้มาเกิดเป็นมนุษย์</a:t>
            </a:r>
            <a:r>
              <a:rPr lang="th-TH" sz="2400" dirty="0" smtClean="0">
                <a:effectLst/>
              </a:rPr>
              <a:t>. </a:t>
            </a:r>
          </a:p>
          <a:p>
            <a:r>
              <a:rPr lang="th-TH" sz="2400" dirty="0" smtClean="0">
                <a:effectLst/>
              </a:rPr>
              <a:t>ดูก่อนภิกษุทั้งหลาย   ผรุสวาจาอันบุคคลเสพแล้ว   เจริญแล้ว กระทำให้มากแล้ว  ย่อมยังสัตว์ให้เป็นไปในนรก  ในกำเนิดสัตว์ดิรัจฉาน  ในเปรตวิสัย   </a:t>
            </a:r>
            <a:r>
              <a:rPr lang="th-TH" sz="2400" b="1" dirty="0" smtClean="0">
                <a:solidFill>
                  <a:srgbClr val="00B050"/>
                </a:solidFill>
                <a:effectLst/>
              </a:rPr>
              <a:t>วิบากแห่งผรุสวาจาอย่างเบาที่สุด   ย่อมยังเสียงที่ไม่น่าพอใจให้เป็นไปแก่ผู้มาเกิดเป็นมนุษย์</a:t>
            </a:r>
            <a:r>
              <a:rPr lang="th-TH" sz="2400" dirty="0" smtClean="0">
                <a:effectLst/>
              </a:rPr>
              <a:t>.         </a:t>
            </a:r>
          </a:p>
          <a:p>
            <a:r>
              <a:rPr lang="th-TH" sz="2400" dirty="0" smtClean="0">
                <a:effectLst/>
              </a:rPr>
              <a:t>ดูก่อนภิกษุทั้งหลาย  สัมผัปปลาปะอันบุคคลเสพแล้ว  เจริญแล้วกระทำให้มากแล้ว    ย่อมยังสัตว์ให้เป็นไปในนรก    ในกำเนิดสัตว์ดิรัจฉาน    ในเปรตวิสัย    </a:t>
            </a:r>
            <a:r>
              <a:rPr lang="th-TH" sz="2400" b="1" dirty="0" smtClean="0">
                <a:solidFill>
                  <a:srgbClr val="00B050"/>
                </a:solidFill>
                <a:effectLst/>
              </a:rPr>
              <a:t>วิบากแห่งสัมผัปปลาปะอย่างเบาที่สุด ย่อมยังคำไม่ควรเชื่อถือให้เป็นไปแก่ผู้มาเกิดเป็นมนุษย์.          </a:t>
            </a:r>
            <a:endParaRPr lang="th-TH" sz="2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06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03648" y="836712"/>
            <a:ext cx="684076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/>
              <a:t> ๑๐.   สัพพลหุสสูตร  </a:t>
            </a:r>
          </a:p>
          <a:p>
            <a:r>
              <a:rPr lang="th-TH" dirty="0" smtClean="0"/>
              <a:t>       ฯลฯ    ดูก่อนภิกษุทั้งหลาย       </a:t>
            </a:r>
          </a:p>
          <a:p>
            <a:r>
              <a:rPr lang="th-TH" dirty="0" smtClean="0"/>
              <a:t> การดื่มน้ำเมาคือสุราและเมรัยอันบุคคลเสพแล้ว    เจริญแล้ว     กระทำไห้มากแล้ว     </a:t>
            </a:r>
          </a:p>
          <a:p>
            <a:r>
              <a:rPr lang="th-TH" dirty="0" smtClean="0"/>
              <a:t>ย่อมยังสัตว์ให้เป็นไปในนรก       </a:t>
            </a:r>
          </a:p>
          <a:p>
            <a:r>
              <a:rPr lang="th-TH" dirty="0" smtClean="0"/>
              <a:t>ในกำเนิดสัตว์ดิรัจฉาน  </a:t>
            </a:r>
          </a:p>
          <a:p>
            <a:r>
              <a:rPr lang="th-TH" dirty="0" smtClean="0"/>
              <a:t>ในเปรตวิสัย     </a:t>
            </a:r>
          </a:p>
          <a:p>
            <a:r>
              <a:rPr lang="th-TH" b="1" dirty="0" smtClean="0">
                <a:solidFill>
                  <a:srgbClr val="00B050"/>
                </a:solidFill>
              </a:rPr>
              <a:t>วิบากแห่งการดื่มสุราและเมรัยอย่างเบาที่สุดย่อมยังความเป็นบ้าให้เป็นไปแก่ผู้มาเกิดเป็นมนุษย์.                                         </a:t>
            </a:r>
          </a:p>
          <a:p>
            <a:endParaRPr lang="th-TH" dirty="0"/>
          </a:p>
          <a:p>
            <a:r>
              <a:rPr lang="th-TH" dirty="0" smtClean="0"/>
              <a:t>จบ  สัพพลหุสสูตรที่  ๑๐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805865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64727" y="476672"/>
            <a:ext cx="251062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4000" b="1" dirty="0" smtClean="0"/>
              <a:t>อนันตริยกรรม </a:t>
            </a:r>
            <a:endParaRPr lang="th-TH" sz="4000" b="1" dirty="0"/>
          </a:p>
        </p:txBody>
      </p:sp>
      <p:sp>
        <p:nvSpPr>
          <p:cNvPr id="3" name="Rectangle 2"/>
          <p:cNvSpPr/>
          <p:nvPr/>
        </p:nvSpPr>
        <p:spPr>
          <a:xfrm>
            <a:off x="683568" y="1443841"/>
            <a:ext cx="820891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/>
              <a:t>อนันตริยกรรม  อนนฺตร (ไม่มีระหว่าง) + อิย  ปัจจัย  + กมฺม (การกระทำ)</a:t>
            </a:r>
          </a:p>
          <a:p>
            <a:r>
              <a:rPr lang="th-TH" dirty="0" smtClean="0"/>
              <a:t>     การกระทำที่ให้ผลในภพไม่มีระหว่าง  หมายถึง ครุกรรมในฝ่ายอกุศลซึ่งจะให้ผลเป็นชนกกรรม   นำปฏิสนธิในอบายภูมิ  หลังจากสิ้นชีวิตจากชาตินี้แล้วแน่นอน  ไม่ว่าจะเจริญกุศลที่มีอานิสงส์มากอย่างไรก็ไม่สามารถล้างการให้ผลของอนันตริยกรรมได้</a:t>
            </a:r>
          </a:p>
          <a:p>
            <a:endParaRPr lang="th-TH" dirty="0" smtClean="0"/>
          </a:p>
          <a:p>
            <a:r>
              <a:rPr lang="th-TH" dirty="0" smtClean="0"/>
              <a:t>     อนันตริยกรรม มี  ๕  อย่าง  คือ ...</a:t>
            </a:r>
          </a:p>
          <a:p>
            <a:r>
              <a:rPr lang="th-TH" dirty="0" smtClean="0"/>
              <a:t>๑. ฆ่ามารดา</a:t>
            </a:r>
          </a:p>
          <a:p>
            <a:r>
              <a:rPr lang="th-TH" dirty="0" smtClean="0"/>
              <a:t>๒. ฆ่าบิดา</a:t>
            </a:r>
          </a:p>
          <a:p>
            <a:r>
              <a:rPr lang="th-TH" dirty="0" smtClean="0"/>
              <a:t>๓. ฆ่าพระอรหันต์</a:t>
            </a:r>
          </a:p>
          <a:p>
            <a:r>
              <a:rPr lang="th-TH" dirty="0" smtClean="0"/>
              <a:t>๔. ทำโลหิตของพระพุทธเจ้าให้ห้อ</a:t>
            </a:r>
          </a:p>
          <a:p>
            <a:r>
              <a:rPr lang="th-TH" dirty="0" smtClean="0"/>
              <a:t>๕. ทำลายสงฆ์ให้แตกกัน</a:t>
            </a:r>
          </a:p>
        </p:txBody>
      </p:sp>
    </p:spTree>
    <p:extLst>
      <p:ext uri="{BB962C8B-B14F-4D97-AF65-F5344CB8AC3E}">
        <p14:creationId xmlns:p14="http://schemas.microsoft.com/office/powerpoint/2010/main" val="313639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639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639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639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482" y="0"/>
            <a:ext cx="6878947" cy="6741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6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278" y="-8801"/>
            <a:ext cx="8253186" cy="6716879"/>
          </a:xfrm>
        </p:spPr>
      </p:pic>
    </p:spTree>
    <p:extLst>
      <p:ext uri="{BB962C8B-B14F-4D97-AF65-F5344CB8AC3E}">
        <p14:creationId xmlns:p14="http://schemas.microsoft.com/office/powerpoint/2010/main" val="83196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0"/>
            <a:ext cx="4896544" cy="6920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16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29131" y="204026"/>
            <a:ext cx="23326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5400" b="1" dirty="0" smtClean="0">
                <a:solidFill>
                  <a:srgbClr val="FF0000"/>
                </a:solidFill>
              </a:rPr>
              <a:t>กรรม  </a:t>
            </a:r>
            <a:r>
              <a:rPr lang="en-US" sz="5400" b="1" dirty="0" smtClean="0">
                <a:solidFill>
                  <a:srgbClr val="FF0000"/>
                </a:solidFill>
              </a:rPr>
              <a:t>12</a:t>
            </a:r>
            <a:endParaRPr lang="th-TH" sz="5400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8849" y="980728"/>
            <a:ext cx="912676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h-TH" sz="1200" b="1" dirty="0" smtClean="0"/>
          </a:p>
          <a:p>
            <a:r>
              <a:rPr lang="th-TH" sz="2400" b="1" dirty="0" smtClean="0"/>
              <a:t>กิจจจตุกกะ คือ ประเภทแห่งกรรมที่ว่าโดยหน้าที่</a:t>
            </a:r>
            <a:endParaRPr lang="th-TH" sz="2000" b="1" dirty="0" smtClean="0"/>
          </a:p>
          <a:p>
            <a:r>
              <a:rPr lang="th-TH" sz="2000" dirty="0" smtClean="0"/>
              <a:t>๑.๑ ชนกกรรม      กรรมที่ทำหน้าที่ยังวิบากให้เกิดขึ้น</a:t>
            </a:r>
          </a:p>
          <a:p>
            <a:r>
              <a:rPr lang="th-TH" sz="2000" dirty="0" smtClean="0"/>
              <a:t>๑.๒ อุปัตถัมภกกรรม      กรรมที่ทำหน้าที่อุปถัมภ์ค้ำชูกรรมอื่น</a:t>
            </a:r>
          </a:p>
          <a:p>
            <a:r>
              <a:rPr lang="th-TH" sz="2000" dirty="0" smtClean="0"/>
              <a:t>๑.๓ อุปปีฬกกรรม      กรรมที่ทำหน้าที่เบียดเบียนกรรมอื่น</a:t>
            </a:r>
          </a:p>
          <a:p>
            <a:r>
              <a:rPr lang="th-TH" sz="2000" dirty="0" smtClean="0"/>
              <a:t>๑.๔ อุปฆาตกกรรม/อุปัจเฉทกกรรม   กรรมที่ทำหน้าที่เข้าไปฆ่าหรือเข้าไปตัดรอนกรรมอื่น</a:t>
            </a:r>
          </a:p>
          <a:p>
            <a:endParaRPr lang="th-TH" sz="2000" dirty="0" smtClean="0"/>
          </a:p>
          <a:p>
            <a:r>
              <a:rPr lang="th-TH" sz="2400" b="1" dirty="0" smtClean="0"/>
              <a:t>ปากทานปริยายจตุกกะ คือ ประเภทแห่งกรรมที่ว่าโดยลำดับการให้ผล</a:t>
            </a:r>
          </a:p>
          <a:p>
            <a:r>
              <a:rPr lang="th-TH" sz="2000" dirty="0" smtClean="0"/>
              <a:t>๒.๑ ครุกรรม      กรรมหนักซึ่งมีอำนาจให้ผลเป็นอันดับ1</a:t>
            </a:r>
          </a:p>
          <a:p>
            <a:r>
              <a:rPr lang="th-TH" sz="2000" dirty="0" smtClean="0"/>
              <a:t>๒.๒ อาสันนกรรม      กรรมที่กระทำในเวลาใกล้จะตาย</a:t>
            </a:r>
          </a:p>
          <a:p>
            <a:r>
              <a:rPr lang="th-TH" sz="2000" dirty="0" smtClean="0"/>
              <a:t>๒.๓ อาจิณณกรรม/พหุลกรรม   กรรมที่กระทำบ่อยๆ   </a:t>
            </a:r>
          </a:p>
          <a:p>
            <a:r>
              <a:rPr lang="th-TH" sz="2000" dirty="0" smtClean="0"/>
              <a:t>๒.๔ กตัตตากรรม      กรรมที่สักแต่ว่ากระทำ</a:t>
            </a:r>
          </a:p>
          <a:p>
            <a:endParaRPr lang="th-TH" sz="2000" dirty="0" smtClean="0"/>
          </a:p>
          <a:p>
            <a:r>
              <a:rPr lang="th-TH" sz="2400" b="1" dirty="0" smtClean="0"/>
              <a:t>ปากกาลจตกกะ คือ ประเภทแห่งกรรมที่ว่าโดยกาลเวลาที่ให้ผล</a:t>
            </a:r>
          </a:p>
          <a:p>
            <a:r>
              <a:rPr lang="th-TH" sz="2000" dirty="0" smtClean="0"/>
              <a:t>๓.๑ ทิฐธรรมเวทนียกรรม      กรรมที่ให้ผลในปัจจุบันคือให้ผลในชาตินี้</a:t>
            </a:r>
          </a:p>
          <a:p>
            <a:r>
              <a:rPr lang="th-TH" sz="2000" dirty="0" smtClean="0"/>
              <a:t>๓.๒ อุปปัชชเวทนียกรรม      กรรมที่ให้ผลในชาติหน้า</a:t>
            </a:r>
          </a:p>
          <a:p>
            <a:r>
              <a:rPr lang="th-TH" sz="2000" dirty="0" smtClean="0"/>
              <a:t>๓.๓ อปราปริยเวทนียกรรม   กรรมที่ให้ผลในชาติที่3เป็นต้นไป</a:t>
            </a:r>
          </a:p>
          <a:p>
            <a:r>
              <a:rPr lang="th-TH" sz="2000" dirty="0" smtClean="0"/>
              <a:t>๓.๔ อโหสิกรรม                    กรรมที่สำเร็จเป็นกรรมแล้ว</a:t>
            </a:r>
            <a:endParaRPr lang="th-TH" sz="2000" dirty="0"/>
          </a:p>
        </p:txBody>
      </p:sp>
    </p:spTree>
    <p:extLst>
      <p:ext uri="{BB962C8B-B14F-4D97-AF65-F5344CB8AC3E}">
        <p14:creationId xmlns:p14="http://schemas.microsoft.com/office/powerpoint/2010/main" val="320370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11560" y="582067"/>
            <a:ext cx="82809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000" b="1" dirty="0" smtClean="0"/>
              <a:t>๑.๑ ชนกกรรม</a:t>
            </a:r>
          </a:p>
          <a:p>
            <a:endParaRPr lang="th-TH" dirty="0" smtClean="0"/>
          </a:p>
          <a:p>
            <a:r>
              <a:rPr lang="th-TH" dirty="0" smtClean="0"/>
              <a:t>ชนก ( ผู้ให้เกิด )  +  กมฺม ( เจตนาซึ่งเป็นผู้กระทำ ) </a:t>
            </a:r>
            <a:r>
              <a:rPr lang="th-TH" sz="3200" b="1" dirty="0" smtClean="0">
                <a:solidFill>
                  <a:srgbClr val="FF0000"/>
                </a:solidFill>
              </a:rPr>
              <a:t>กรรมที่ให้ผลนำเกิด    </a:t>
            </a:r>
            <a:r>
              <a:rPr lang="th-TH" dirty="0" smtClean="0"/>
              <a:t>หมายถึง    เจตนาเจตสิกที่เกิดกับอกุศลจิต  ๑๑  ดวง   ( เว้นโมห-อุทธัจจจสัมปยุตต์ ไม่ให้ผลในปฏิสนธิกาล )  และโลกียกุศลจิต  ๑๗  ดวง  ที่ได้โอกาสนำปฏิสนธิ  คือให้ผลเป็นวิบากจิตและกัมมชรูปในปฏิสนธิกาล    และยังให้ผลเป็นวิบากจิตทำกิจภวังค์ในปวัตติกาล  ดำรงความเป็น</a:t>
            </a:r>
            <a:r>
              <a:rPr lang="th-TH" dirty="0" smtClean="0"/>
              <a:t>บุคคลนั้น</a:t>
            </a:r>
            <a:r>
              <a:rPr lang="th-TH" dirty="0" smtClean="0"/>
              <a:t>ไว้จนกว่าจะสิ้นกรรม    จึงให้ผลครั้งสุดท้ายทำให้วิบากจิตเกิดขึ้นทำจุติกิจ </a:t>
            </a:r>
            <a:endParaRPr lang="th-TH" dirty="0"/>
          </a:p>
        </p:txBody>
      </p:sp>
      <p:sp>
        <p:nvSpPr>
          <p:cNvPr id="6" name="Rectangle 5"/>
          <p:cNvSpPr/>
          <p:nvPr/>
        </p:nvSpPr>
        <p:spPr>
          <a:xfrm>
            <a:off x="2555776" y="0"/>
            <a:ext cx="50561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4000" b="1" dirty="0" smtClean="0">
                <a:solidFill>
                  <a:srgbClr val="C00000"/>
                </a:solidFill>
              </a:rPr>
              <a:t>ประเภทแห่งกรรมที่ว่าโดยหน้าที่</a:t>
            </a:r>
            <a:endParaRPr lang="th-TH" sz="4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23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404664"/>
            <a:ext cx="842493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000" b="1" dirty="0" smtClean="0"/>
              <a:t>๑.๒ อุปัตถัมภกกรรม</a:t>
            </a:r>
          </a:p>
          <a:p>
            <a:endParaRPr lang="th-TH" dirty="0" smtClean="0"/>
          </a:p>
          <a:p>
            <a:r>
              <a:rPr lang="th-TH" dirty="0" smtClean="0"/>
              <a:t>อุปตฺถมฺภก ( ผู้ค้ำจุน , ผู้สนับสนุน ) + กมฺม ( เจตนาซึ่งเป็นผู้กระทำ )กรรมที่ช่วยอุปถัมภ์ค้ำจุน หรือ </a:t>
            </a:r>
            <a:r>
              <a:rPr lang="th-TH" sz="3200" b="1" dirty="0" smtClean="0">
                <a:solidFill>
                  <a:srgbClr val="FF0000"/>
                </a:solidFill>
              </a:rPr>
              <a:t>สนับสนุนชนกกรรม  </a:t>
            </a:r>
            <a:r>
              <a:rPr lang="th-TH" dirty="0" smtClean="0"/>
              <a:t>หมายถึง กุศลกรรม  หรืออกุศลกรรมที่ช่วยอุดหนุนชนกกรรมที่เป็นฝ่ายเดียวกัน เช่น กุศลกรรมนำเกิดเป็นมนุษย์อุปถัมภกกรรมก็ช่วยสนับสนุนให้เป็นผู้ที่มีความสุข   มีความเจริญทั้งลาภยศ  ทรัพย์สินบริวาร ถ้าอกุศลกรรมนำเกิดเป็นสัตว์เดรัจฉาน  อุปถัมภกกรรมก็ตามซ้ำเติมทำให้</a:t>
            </a:r>
          </a:p>
          <a:p>
            <a:r>
              <a:rPr lang="th-TH" dirty="0" smtClean="0"/>
              <a:t>ลำบากถูกเบียดเบียนทำร้าย ทำให้พิการ และเป็นโรคร้ายต่างๆ</a:t>
            </a:r>
          </a:p>
          <a:p>
            <a:endParaRPr lang="th-TH" dirty="0" smtClean="0"/>
          </a:p>
          <a:p>
            <a:r>
              <a:rPr lang="th-TH" dirty="0" smtClean="0"/>
              <a:t>สภาพธรรมของอุปถัมภกกรรม ได้แก่ เจตนาเจตสิกที่เกิดกับมหากุศลจิต ๘</a:t>
            </a:r>
          </a:p>
          <a:p>
            <a:r>
              <a:rPr lang="th-TH" dirty="0" smtClean="0"/>
              <a:t>และอกุศลจิต ๑๒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8734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2558</Words>
  <Application>Microsoft Office PowerPoint</Application>
  <PresentationFormat>On-screen Show (4:3)</PresentationFormat>
  <Paragraphs>205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12</cp:revision>
  <dcterms:created xsi:type="dcterms:W3CDTF">2016-10-10T14:40:09Z</dcterms:created>
  <dcterms:modified xsi:type="dcterms:W3CDTF">2016-10-11T04:20:40Z</dcterms:modified>
</cp:coreProperties>
</file>