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7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765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584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735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991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547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30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653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35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289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674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84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02A5-CAE3-43D7-91F8-F39E3BBC9310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84B81-F6BC-4996-949F-27AF152447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621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683" y="332656"/>
            <a:ext cx="8494633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โลกทัศน์ – ชีวทัศน์เปรียบเทียบพระพุทธศาสนาและวิทยาศาสตร์</a:t>
            </a:r>
            <a:r>
              <a:rPr lang="th-TH" sz="4000" dirty="0" smtClean="0">
                <a:latin typeface="TH Charmonman" panose="03000500040000020004" pitchFamily="66" charset="-34"/>
                <a:cs typeface="TH Charmonman" panose="03000500040000020004" pitchFamily="66" charset="-34"/>
              </a:rPr>
              <a:t>	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World view–Life view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 A Comparison of Buddhism and Science</a:t>
            </a:r>
          </a:p>
          <a:p>
            <a:pPr algn="ctr"/>
            <a:endParaRPr lang="th-TH" dirty="0">
              <a:latin typeface="Adobe Garamond Pro Bold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64" y="2266642"/>
            <a:ext cx="2230470" cy="232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42991" y="4591357"/>
            <a:ext cx="1418116" cy="220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9108">
            <a:off x="1565944" y="3848910"/>
            <a:ext cx="1462359" cy="227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1096">
            <a:off x="6061568" y="3866237"/>
            <a:ext cx="1440083" cy="224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6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48680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จุติกิจเป็นหน้าที่ของวิบากจิต ๑๙ ดวง (ดวงใดดวงหนึ่ง) คือ...</a:t>
            </a:r>
          </a:p>
          <a:p>
            <a:endParaRPr lang="th-TH" dirty="0" smtClean="0"/>
          </a:p>
          <a:p>
            <a:r>
              <a:rPr lang="th-TH" dirty="0" smtClean="0"/>
              <a:t>อุเบกขาสันตีรณอกุศลวิบากจิต ๑ ดวง ทำจุติกิจ เคลื่อนจากความเป็นสัตว์ในอบายภูมิ ๔</a:t>
            </a:r>
          </a:p>
          <a:p>
            <a:endParaRPr lang="th-TH" dirty="0" smtClean="0"/>
          </a:p>
          <a:p>
            <a:r>
              <a:rPr lang="th-TH" dirty="0" smtClean="0"/>
              <a:t>อุเบกขาสันตีรณกุศลวิบากจิต  ๑  ดวง ทำจุติกิจ   เคลื่อนจากความเป็นมนุษย์หรือเทวดาชั้นจาตุมหาราชิกา ที่พิการแต่กำเนิด</a:t>
            </a:r>
          </a:p>
          <a:p>
            <a:endParaRPr lang="th-TH" dirty="0" smtClean="0"/>
          </a:p>
          <a:p>
            <a:r>
              <a:rPr lang="th-TH" dirty="0" smtClean="0"/>
              <a:t>มหาวิบาก  ๘  ดวง  ทำจุติกิจ   เคลื่อนจากความเป็นมนุษย์หรือเทวดา ในกามสุคติภูมิ  ๗</a:t>
            </a:r>
          </a:p>
          <a:p>
            <a:endParaRPr lang="th-TH" dirty="0" smtClean="0"/>
          </a:p>
          <a:p>
            <a:r>
              <a:rPr lang="th-TH" dirty="0" smtClean="0"/>
              <a:t>มหัคคตวิบากจิต  ๙  ดวง  ทำจุติกิจ    เคลื่อนจากความเป็นรูปพรหมบุคคลใน ๑๕  ภูมิ และอรูปพรหมบุคคลใน  ๔  ภูมิ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168" y="1484784"/>
            <a:ext cx="8014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ปฏิสนฺธิ  ( การเกิด ) + จิตฺต ( จิต )จิตที่ทำกิจเชื่อมต่อภพใหม่ , จิตที่ทำกิจเกิดในภพใหม่  หมายถึง  วิบากจิต  ๑๙ ดวง  ดวงใดดวงหนึ่งที่เกิดขึ้นทำปฏิสนธิกิจ  เป็นจิตดวงแรกในภพใหม่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3658929" y="431086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</a:rPr>
              <a:t>ปฏิสนธิจิต</a:t>
            </a:r>
          </a:p>
        </p:txBody>
      </p:sp>
      <p:sp>
        <p:nvSpPr>
          <p:cNvPr id="4" name="Rectangle 3"/>
          <p:cNvSpPr/>
          <p:nvPr/>
        </p:nvSpPr>
        <p:spPr>
          <a:xfrm>
            <a:off x="597084" y="3429000"/>
            <a:ext cx="77913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ในจิตที่ทำกิจปฏิสนธิ ๑๙ ดวง เป็นอกุศลวิบากเพียง ๑ ดวงเท่านั้น อีก ๑๘ ดวงเป็นกุศลวิบาก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08720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ปฏิสนธิจิต 19 ดวง  คือ</a:t>
            </a:r>
          </a:p>
          <a:p>
            <a:endParaRPr lang="th-TH" dirty="0" smtClean="0"/>
          </a:p>
          <a:p>
            <a:r>
              <a:rPr lang="th-TH" dirty="0" smtClean="0"/>
              <a:t>อุเบกขาสันตีรณอกุศลวิบากจิต 1 ดวง  (อเหตุก   เป็นผลของอกุศลกรรม)</a:t>
            </a:r>
          </a:p>
          <a:p>
            <a:endParaRPr lang="th-TH" dirty="0" smtClean="0"/>
          </a:p>
          <a:p>
            <a:r>
              <a:rPr lang="th-TH" dirty="0" smtClean="0"/>
              <a:t>อุเบกขาสันตีรณกุศลวิบากจิต 1 ดวง  (อเหตุก   เป็นผลของกามาวจรกุศลกรรม)</a:t>
            </a:r>
          </a:p>
          <a:p>
            <a:endParaRPr lang="th-TH" dirty="0" smtClean="0"/>
          </a:p>
          <a:p>
            <a:r>
              <a:rPr lang="th-TH" b="1" dirty="0" smtClean="0">
                <a:solidFill>
                  <a:srgbClr val="C00000"/>
                </a:solidFill>
              </a:rPr>
              <a:t>มหาวิบากจิต 8 ดวง  (สเหตุก   เป็นผลของกามาวจรกุศลกรรม)</a:t>
            </a:r>
          </a:p>
          <a:p>
            <a:endParaRPr lang="th-TH" dirty="0" smtClean="0"/>
          </a:p>
          <a:p>
            <a:r>
              <a:rPr lang="th-TH" dirty="0" smtClean="0"/>
              <a:t>รูปาวจรวิบากจิต 5 ดวง  (สเหตุก   เป็นผลของรูปฌานจิต)</a:t>
            </a:r>
          </a:p>
          <a:p>
            <a:endParaRPr lang="th-TH" dirty="0" smtClean="0"/>
          </a:p>
          <a:p>
            <a:r>
              <a:rPr lang="th-TH" dirty="0" smtClean="0"/>
              <a:t>อรูปาวจรวิบากจิต 4 ดวง  (สเหตุก   เป็นผลของอรูปฌานจิต)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0648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 smtClean="0"/>
              <a:t>ปฏิสนธิจิต 19 ดวง  คือ</a:t>
            </a:r>
          </a:p>
          <a:p>
            <a:endParaRPr lang="th-TH" sz="2000" dirty="0" smtClean="0"/>
          </a:p>
          <a:p>
            <a:r>
              <a:rPr lang="th-TH" sz="2000" dirty="0" smtClean="0"/>
              <a:t>อุเบกขาสันตีรณอกุศลวิบากจิต 1 ดวง  (อเหตุก   เป็นผลของอกุศลกรรม)  เกิดในอบายภูมิ </a:t>
            </a:r>
            <a:r>
              <a:rPr lang="en-US" sz="2000" dirty="0" smtClean="0"/>
              <a:t>4</a:t>
            </a:r>
            <a:endParaRPr lang="th-TH" sz="2000" dirty="0" smtClean="0"/>
          </a:p>
          <a:p>
            <a:endParaRPr lang="th-TH" sz="2000" dirty="0" smtClean="0"/>
          </a:p>
          <a:p>
            <a:r>
              <a:rPr lang="th-TH" sz="2000" dirty="0" smtClean="0">
                <a:solidFill>
                  <a:srgbClr val="C00000"/>
                </a:solidFill>
              </a:rPr>
              <a:t>อุเบกขาสันตีรณกุศลวิบากจิต 1 ดวง  (อเหตุก   เป็นผลของกามาวจรกุศลกรรม)  บ้า ใบ้  บอด  หนวก พิการ กระเทย</a:t>
            </a:r>
          </a:p>
          <a:p>
            <a:endParaRPr lang="th-TH" sz="2000" dirty="0" smtClean="0"/>
          </a:p>
          <a:p>
            <a:r>
              <a:rPr lang="th-TH" sz="2400" b="1" dirty="0" smtClean="0">
                <a:solidFill>
                  <a:srgbClr val="00B050"/>
                </a:solidFill>
              </a:rPr>
              <a:t>มหาวิบากจิต 8 ดวง  (สเหตุก   เป็นผลของกามาวจรกุศลกรรม) มนุษย์</a:t>
            </a:r>
            <a:r>
              <a:rPr lang="en-US" sz="2400" b="1" dirty="0" smtClean="0">
                <a:solidFill>
                  <a:srgbClr val="00B050"/>
                </a:solidFill>
              </a:rPr>
              <a:t> 1</a:t>
            </a:r>
            <a:r>
              <a:rPr lang="th-TH" sz="2400" b="1" dirty="0" smtClean="0">
                <a:solidFill>
                  <a:srgbClr val="00B050"/>
                </a:solidFill>
              </a:rPr>
              <a:t>  เทวดา </a:t>
            </a:r>
            <a:r>
              <a:rPr lang="en-US" sz="2400" b="1" dirty="0" smtClean="0">
                <a:solidFill>
                  <a:srgbClr val="00B050"/>
                </a:solidFill>
              </a:rPr>
              <a:t>6  (</a:t>
            </a:r>
            <a:r>
              <a:rPr lang="th-TH" sz="2400" b="1" dirty="0" smtClean="0">
                <a:solidFill>
                  <a:srgbClr val="00B050"/>
                </a:solidFill>
              </a:rPr>
              <a:t>กามสุคติ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th-TH" sz="2400" b="1" dirty="0" smtClean="0">
              <a:solidFill>
                <a:srgbClr val="00B050"/>
              </a:solidFill>
            </a:endParaRPr>
          </a:p>
          <a:p>
            <a:endParaRPr lang="th-TH" sz="2000" dirty="0" smtClean="0"/>
          </a:p>
          <a:p>
            <a:r>
              <a:rPr lang="th-TH" sz="2000" dirty="0" smtClean="0"/>
              <a:t>รูปาวจรวิบากจิต 5 ดวง  (สเหตุก   เป็นผลของรูปฌานจิต)  รูปพรหม </a:t>
            </a:r>
            <a:r>
              <a:rPr lang="en-US" sz="2000" dirty="0" smtClean="0"/>
              <a:t>16</a:t>
            </a:r>
            <a:endParaRPr lang="th-TH" sz="2000" dirty="0" smtClean="0"/>
          </a:p>
          <a:p>
            <a:endParaRPr lang="th-TH" sz="2000" dirty="0" smtClean="0"/>
          </a:p>
          <a:p>
            <a:r>
              <a:rPr lang="th-TH" sz="2000" dirty="0" smtClean="0"/>
              <a:t>อรูปาวจรวิบากจิต 4 ดวง  (สเหตุก   เป็นผลของอรูปฌานจิต) อรูปพรหม </a:t>
            </a:r>
            <a:r>
              <a:rPr lang="en-US" sz="2000" dirty="0" smtClean="0"/>
              <a:t>4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059931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228398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ในอังคุตตรนิกาย  จตุกกนิบาต   ตมสูตร  มีข้อความว่า</a:t>
            </a:r>
          </a:p>
          <a:p>
            <a:endParaRPr lang="th-TH" dirty="0" smtClean="0"/>
          </a:p>
          <a:p>
            <a:r>
              <a:rPr lang="th-TH" dirty="0" smtClean="0"/>
              <a:t>"ดูกรภิกษุทั้งหลาย  บุคคล 4 จำพวกนี้มีปรากฏอยู่ในโลก   4 จำพวกเป็นไฉน</a:t>
            </a:r>
          </a:p>
          <a:p>
            <a:endParaRPr lang="th-TH" dirty="0" smtClean="0"/>
          </a:p>
          <a:p>
            <a:r>
              <a:rPr lang="th-TH" dirty="0" smtClean="0"/>
              <a:t>คือ  </a:t>
            </a:r>
          </a:p>
          <a:p>
            <a:r>
              <a:rPr lang="th-TH" dirty="0" smtClean="0"/>
              <a:t>ผู้มืดมาแล้ว   มืดต่อไปจำพวก 1   </a:t>
            </a:r>
          </a:p>
          <a:p>
            <a:r>
              <a:rPr lang="th-TH" dirty="0" smtClean="0"/>
              <a:t>ผู้มืดมาแล้ว   สว่างต่อไปจำพวก 1    </a:t>
            </a:r>
          </a:p>
          <a:p>
            <a:r>
              <a:rPr lang="th-TH" dirty="0" smtClean="0"/>
              <a:t>ผู้สว่างมาแล้ว   มืดต่อไปจำพวก 1   </a:t>
            </a:r>
          </a:p>
          <a:p>
            <a:r>
              <a:rPr lang="th-TH" dirty="0" smtClean="0"/>
              <a:t>ผู้สว่างมาแล้ว   สว่างต่อไปจำพวก 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2240" y="1762479"/>
            <a:ext cx="191110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</a:rPr>
              <a:t>อเหตุกปฏสินธิ</a:t>
            </a:r>
          </a:p>
          <a:p>
            <a:r>
              <a:rPr lang="th-TH" b="1" dirty="0" smtClean="0">
                <a:solidFill>
                  <a:srgbClr val="00B050"/>
                </a:solidFill>
              </a:rPr>
              <a:t>ทวิเหตุกปฏิสนธิ</a:t>
            </a:r>
          </a:p>
          <a:p>
            <a:r>
              <a:rPr lang="th-TH" b="1" dirty="0" smtClean="0">
                <a:solidFill>
                  <a:srgbClr val="00B050"/>
                </a:solidFill>
              </a:rPr>
              <a:t>ติเหตุกปฏิสนธิ</a:t>
            </a:r>
          </a:p>
          <a:p>
            <a:endParaRPr lang="th-TH" b="1" dirty="0"/>
          </a:p>
        </p:txBody>
      </p:sp>
      <p:sp>
        <p:nvSpPr>
          <p:cNvPr id="3" name="Rectangle 2"/>
          <p:cNvSpPr/>
          <p:nvPr/>
        </p:nvSpPr>
        <p:spPr>
          <a:xfrm>
            <a:off x="323528" y="620688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 smtClean="0"/>
              <a:t>ปฏิสนธิจิต 19 ดวง  คือ</a:t>
            </a:r>
          </a:p>
          <a:p>
            <a:endParaRPr lang="th-TH" sz="2000" dirty="0" smtClean="0"/>
          </a:p>
          <a:p>
            <a:r>
              <a:rPr lang="th-TH" sz="2000" dirty="0" smtClean="0"/>
              <a:t>อุเบกขาสันตีรณอกุศลวิบากจิต 1 ดวง  (อเหตุก   เป็นผลของอกุศลกรรม)</a:t>
            </a:r>
          </a:p>
          <a:p>
            <a:endParaRPr lang="th-TH" sz="2000" dirty="0" smtClean="0"/>
          </a:p>
          <a:p>
            <a:r>
              <a:rPr lang="th-TH" sz="2000" dirty="0" smtClean="0">
                <a:solidFill>
                  <a:srgbClr val="C00000"/>
                </a:solidFill>
              </a:rPr>
              <a:t>อุเบกขาสันตีรณกุศลวิบากจิต 1 ดวง  (อเหตุก   เป็นผลของกามาวจรกุศลกรรม)</a:t>
            </a:r>
          </a:p>
          <a:p>
            <a:endParaRPr lang="th-TH" sz="2000" dirty="0" smtClean="0"/>
          </a:p>
          <a:p>
            <a:r>
              <a:rPr lang="th-TH" sz="2400" b="1" dirty="0" smtClean="0">
                <a:solidFill>
                  <a:srgbClr val="00B050"/>
                </a:solidFill>
              </a:rPr>
              <a:t>มหาวิบากจิต 8 ดวง  (สเหตุก   เป็นผลของกามาวจรกุศลกรรม)</a:t>
            </a:r>
          </a:p>
          <a:p>
            <a:endParaRPr lang="th-TH" sz="2000" dirty="0" smtClean="0"/>
          </a:p>
          <a:p>
            <a:r>
              <a:rPr lang="th-TH" sz="2000" dirty="0" smtClean="0"/>
              <a:t>รูปาวจรวิบากจิต 5 ดวง  (สเหตุก   เป็นผลของรูปฌานจิต)</a:t>
            </a:r>
          </a:p>
          <a:p>
            <a:endParaRPr lang="th-TH" sz="2000" dirty="0" smtClean="0"/>
          </a:p>
          <a:p>
            <a:r>
              <a:rPr lang="th-TH" sz="2000" dirty="0" smtClean="0"/>
              <a:t>อรูปาวจรวิบากจิต 4 ดวง  (สเหตุก   เป็นผลของอรูปฌานจิต)</a:t>
            </a:r>
            <a:endParaRPr lang="th-TH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93764" y="2019611"/>
            <a:ext cx="50405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145792" y="2627712"/>
            <a:ext cx="504056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85324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 พระสุตตันตปิฎก ทีฆนิกาย ปาฏิกวรรค เล่ม ๓ ภาค ๒ - หน้าที่ 194</a:t>
            </a:r>
          </a:p>
          <a:p>
            <a:r>
              <a:rPr lang="th-TH" dirty="0" smtClean="0"/>
              <a:t>        </a:t>
            </a:r>
          </a:p>
          <a:p>
            <a:r>
              <a:rPr lang="th-TH" dirty="0"/>
              <a:t> </a:t>
            </a:r>
            <a:r>
              <a:rPr lang="th-TH" dirty="0" smtClean="0"/>
              <a:t>                                             [๒๖๓]  โยนิ  ๔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1907704" y="2132856"/>
            <a:ext cx="64087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๑.  อัณฑชโยนิ        กำเนิดของสัตว์ที่เกิดในไข่             </a:t>
            </a:r>
          </a:p>
          <a:p>
            <a:pPr marL="514350" indent="-514350">
              <a:buAutoNum type="thaiNumPeriod" startAt="2"/>
            </a:pPr>
            <a:r>
              <a:rPr lang="th-TH" dirty="0" smtClean="0"/>
              <a:t>ชลาพุชโยนิ      กำเนิดของสัตว์ที่เกิดในครรภ์              </a:t>
            </a:r>
          </a:p>
          <a:p>
            <a:pPr marL="514350" indent="-514350">
              <a:buAutoNum type="thaiNumPeriod" startAt="3"/>
            </a:pPr>
            <a:r>
              <a:rPr lang="th-TH" dirty="0" smtClean="0"/>
              <a:t>สังเสทชโยนิ     กำเนิดของสัตว์ที่เกิดในเหงื่อไคล             </a:t>
            </a:r>
          </a:p>
          <a:p>
            <a:r>
              <a:rPr lang="th-TH" dirty="0" smtClean="0"/>
              <a:t>๔.  โอปปาติกโยนิ    กำเนิดของสัตว์ที่เกิดผุดขึ้น.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692696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/>
              <a:t>ติรัจฉานมี 4 จำพวกได้แก่</a:t>
            </a:r>
          </a:p>
          <a:p>
            <a:endParaRPr lang="th-TH" dirty="0" smtClean="0"/>
          </a:p>
          <a:p>
            <a:r>
              <a:rPr lang="th-TH" dirty="0" smtClean="0"/>
              <a:t>อปทติรัจฉาน สัตว์ที่ไม่มีขาและไม่มีเท้า เช่น งู ไส้เดือน</a:t>
            </a:r>
          </a:p>
          <a:p>
            <a:endParaRPr lang="th-TH" dirty="0" smtClean="0"/>
          </a:p>
          <a:p>
            <a:r>
              <a:rPr lang="th-TH" dirty="0" smtClean="0"/>
              <a:t>ทวิปทติรัจฉาน สัตว์ที่มี 2 ขา เช่น ไก่ นก</a:t>
            </a:r>
          </a:p>
          <a:p>
            <a:endParaRPr lang="th-TH" dirty="0" smtClean="0"/>
          </a:p>
          <a:p>
            <a:r>
              <a:rPr lang="th-TH" dirty="0" smtClean="0"/>
              <a:t>จตุปทติรัจฉาน สัตว์ที่มี 4 ขา เช่น ช้าง ม้า วัว</a:t>
            </a:r>
          </a:p>
          <a:p>
            <a:endParaRPr lang="th-TH" dirty="0" smtClean="0"/>
          </a:p>
          <a:p>
            <a:r>
              <a:rPr lang="th-TH" dirty="0" smtClean="0"/>
              <a:t>พหุปทติรัจฉาน สัตว์ที่มีมากกว่า 4 ขา เช่น แมงมุม ตะขาบ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7962" y="332656"/>
            <a:ext cx="54825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5400" b="1" dirty="0" smtClean="0">
                <a:solidFill>
                  <a:srgbClr val="C00000"/>
                </a:solidFill>
              </a:rPr>
              <a:t>ปรมัตถ์ธรรมมี ๔ ประเภท</a:t>
            </a:r>
            <a:endParaRPr lang="th-TH" sz="5400" b="1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12521" y="3047106"/>
            <a:ext cx="46805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50036" y="1772816"/>
            <a:ext cx="336681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/>
              <a:t> Ultimate truth</a:t>
            </a:r>
            <a:endParaRPr lang="th-TH" sz="40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984180" y="3047106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13828" y="3048382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30835" y="2480702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60232" y="3626181"/>
            <a:ext cx="1166147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Rupa</a:t>
            </a:r>
            <a:r>
              <a:rPr lang="en-US" dirty="0" smtClean="0"/>
              <a:t>  28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652120" y="3047106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93040" y="3039732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60030" y="3626181"/>
            <a:ext cx="1104982" cy="95410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Citta</a:t>
            </a:r>
            <a:r>
              <a:rPr lang="en-US" dirty="0" smtClean="0"/>
              <a:t>   </a:t>
            </a:r>
          </a:p>
          <a:p>
            <a:pPr algn="ctr"/>
            <a:r>
              <a:rPr lang="en-US" dirty="0" smtClean="0"/>
              <a:t>89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89834" y="3655678"/>
            <a:ext cx="1554015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Cetasika</a:t>
            </a:r>
            <a:r>
              <a:rPr lang="en-US" dirty="0" smtClean="0"/>
              <a:t>  </a:t>
            </a:r>
          </a:p>
          <a:p>
            <a:pPr algn="ctr"/>
            <a:r>
              <a:rPr lang="en-US" dirty="0" smtClean="0"/>
              <a:t>52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47930" y="3655231"/>
            <a:ext cx="1443024" cy="52322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Nibbana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2617" y="4640617"/>
            <a:ext cx="590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/>
              <a:t>จิต</a:t>
            </a:r>
            <a:endParaRPr lang="th-TH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10438" y="4664780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/>
              <a:t>เจตสิก</a:t>
            </a:r>
            <a:endParaRPr lang="th-TH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003524" y="4640616"/>
            <a:ext cx="57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/>
              <a:t>รูป</a:t>
            </a:r>
            <a:endParaRPr lang="th-TH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43750" y="4224617"/>
            <a:ext cx="1273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/>
              <a:t>นิพพาน</a:t>
            </a:r>
            <a:endParaRPr lang="th-TH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90954" y="1865149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สิ่งที่มีจริง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64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54" y="166328"/>
            <a:ext cx="8229291" cy="652534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012160" y="1224914"/>
            <a:ext cx="172819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48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36711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 smtClean="0"/>
              <a:t>วิถีจิตทางปัญจทวาร </a:t>
            </a:r>
            <a:endParaRPr lang="th-TH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254539" y="1172770"/>
            <a:ext cx="8676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เมื่อภวังคจิตดับไปแล้ว  เป็นปัจจัยให้วิถีจิตทาง</a:t>
            </a:r>
            <a:r>
              <a:rPr lang="th-TH" b="1" dirty="0" smtClean="0">
                <a:solidFill>
                  <a:srgbClr val="FF0000"/>
                </a:solidFill>
              </a:rPr>
              <a:t>ตา</a:t>
            </a:r>
            <a:r>
              <a:rPr lang="th-TH" dirty="0" smtClean="0"/>
              <a:t>เกิดขึ้น </a:t>
            </a:r>
          </a:p>
          <a:p>
            <a:r>
              <a:rPr lang="th-TH" dirty="0" smtClean="0"/>
              <a:t>วิถีจิตที่ ๑    คือ อาวัชชนวิถี ได้แก่ </a:t>
            </a:r>
            <a:r>
              <a:rPr lang="th-TH" b="1" dirty="0" smtClean="0">
                <a:solidFill>
                  <a:srgbClr val="FF0000"/>
                </a:solidFill>
              </a:rPr>
              <a:t>จักขุ</a:t>
            </a:r>
            <a:r>
              <a:rPr lang="th-TH" dirty="0" smtClean="0"/>
              <a:t>ทวารวัชชนจิต  เกิดขึ้นทำกิจรำพึง   คือรู้ว่ามีอารมณ์กระทบกับจักขุปสาทะ </a:t>
            </a:r>
          </a:p>
          <a:p>
            <a:r>
              <a:rPr lang="th-TH" dirty="0" smtClean="0"/>
              <a:t>วิถีจิตที่ ๒   คือ  </a:t>
            </a:r>
            <a:r>
              <a:rPr lang="th-TH" b="1" dirty="0" smtClean="0">
                <a:solidFill>
                  <a:srgbClr val="FF0000"/>
                </a:solidFill>
              </a:rPr>
              <a:t>จักขุ</a:t>
            </a:r>
            <a:r>
              <a:rPr lang="th-TH" dirty="0" smtClean="0"/>
              <a:t>วิญญาณ  เกิดขึ้นทำกิจเห็นซึ่งอารมณ์คือสี </a:t>
            </a:r>
          </a:p>
          <a:p>
            <a:r>
              <a:rPr lang="th-TH" dirty="0" smtClean="0"/>
              <a:t>วิถีจิตที่ ๓   คือ  สัมปฏิจฉันนจิต   เกิดขึ้นทำกิจรับอารมณ์ต่อจากจักขุวิญญาณ           </a:t>
            </a:r>
          </a:p>
          <a:p>
            <a:r>
              <a:rPr lang="th-TH" dirty="0" smtClean="0"/>
              <a:t>วิถีจิตที่ ๔    คือ สันตีรณจิต พิจารณาอารมณ์</a:t>
            </a:r>
          </a:p>
          <a:p>
            <a:r>
              <a:rPr lang="th-TH" dirty="0" smtClean="0"/>
              <a:t>วิถีจิตที่ ๕   คือ โวฏฐัพพนจิต    ทำกิจตัดสินอารมณ์   หมายความว่าเป็นจิตที่กระทำทางให้กุศลจิต    หรืออกุศลจิตหรือกิริยาจิต (เฉพาะพระอรหันต์) เกิดต่อ</a:t>
            </a:r>
          </a:p>
          <a:p>
            <a:r>
              <a:rPr lang="th-TH" dirty="0" smtClean="0"/>
              <a:t>วิถีจิตที่ ๖</a:t>
            </a:r>
            <a:r>
              <a:rPr lang="en-US" dirty="0" smtClean="0"/>
              <a:t>-</a:t>
            </a:r>
            <a:r>
              <a:rPr lang="th-TH" dirty="0" smtClean="0"/>
              <a:t>๑๒   คือ ชวนวิถีจิต   โดยศัพท์ “ชวนะ” แปลว่า แล่นไป คือ ไปอย่างเร็วในอารมณ์ด้วยกุศลจิตหรืออกุศลจิตหรือ กิริยาจิต(เฉพาะพระอรหันต์)</a:t>
            </a:r>
          </a:p>
          <a:p>
            <a:r>
              <a:rPr lang="th-TH" dirty="0" smtClean="0"/>
              <a:t>วิถีจิตที่ ๑๓</a:t>
            </a:r>
            <a:r>
              <a:rPr lang="en-US" dirty="0" smtClean="0"/>
              <a:t>-</a:t>
            </a:r>
            <a:r>
              <a:rPr lang="th-TH" dirty="0" smtClean="0"/>
              <a:t>๑๔    คือ ตทาลัมพนวิถี หรือตทารัมมณวิถี  ตทาลัมพนวิถีจิตเกิดขึ้นกระทำกิจรับรู้อารมณ์ต่อจากชวนวิถีจิต  เมื่ออารมณ์นั้นยังไม่ดับไป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342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842493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/>
              <a:t>มโนทวารวิถี </a:t>
            </a:r>
            <a:r>
              <a:rPr lang="th-TH" dirty="0" smtClean="0"/>
              <a:t>ทางมโนทวารนั้นเมื่ออารมณ์ไม่ได้กระทบกับจักขุปสาท 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จึงไม่มีอตีตภวังค์ 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844824"/>
            <a:ext cx="7272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วิถีจิตที่เกิดขึ้นรู้อารมณ์ทางมโนทวาร มี ๓ วิถี</a:t>
            </a:r>
          </a:p>
          <a:p>
            <a:endParaRPr lang="th-TH" dirty="0" smtClean="0"/>
          </a:p>
          <a:p>
            <a:r>
              <a:rPr lang="th-TH" dirty="0" smtClean="0"/>
              <a:t>-อาวัชชนวิถี (มโนทวาราวัชนจิต) ๑ ขณะ (กิริยาจิต)</a:t>
            </a:r>
          </a:p>
          <a:p>
            <a:endParaRPr lang="th-TH" dirty="0" smtClean="0"/>
          </a:p>
          <a:p>
            <a:r>
              <a:rPr lang="th-TH" dirty="0" smtClean="0"/>
              <a:t>-ชวนวิถี ๗ ขณะ (กุศล อกุศล  วิบาก กิริยา)                       </a:t>
            </a:r>
          </a:p>
          <a:p>
            <a:endParaRPr lang="th-TH" dirty="0" smtClean="0"/>
          </a:p>
          <a:p>
            <a:r>
              <a:rPr lang="th-TH" dirty="0" smtClean="0"/>
              <a:t>-ตทาลัมพนวิถี ๒ ขณะ (วิบากจิต)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874729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มรณาสันนวิถี  หมายความว่า  วิถีจิตใกล้ตาย    บรรดาสัตว์ทั้งหลายเมื่อยังไม่สิ้น</a:t>
            </a:r>
          </a:p>
          <a:p>
            <a:r>
              <a:rPr lang="th-TH" dirty="0" smtClean="0"/>
              <a:t>อาสวะกิเลสจำต้องเกิดอีกเป็นธรรมดา </a:t>
            </a:r>
          </a:p>
          <a:p>
            <a:r>
              <a:rPr lang="th-TH" dirty="0" smtClean="0"/>
              <a:t>เมื่อเวลาใกล้ตายวิถีจิตสุดท้ายที่เกิดก่อนตาย เรียกว่า   </a:t>
            </a:r>
            <a:r>
              <a:rPr lang="th-TH" b="1" dirty="0" smtClean="0">
                <a:solidFill>
                  <a:srgbClr val="FF0000"/>
                </a:solidFill>
              </a:rPr>
              <a:t>มรณาสันนวิถี 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3888" y="536921"/>
            <a:ext cx="25875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 smtClean="0"/>
              <a:t>มรณาสันนวิถี </a:t>
            </a: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82067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มรณาสันนวิถี (วิถีใกล้ความตาย) ประเภทใดประเภทหนึ่งใน ๔ อย่าง เหล่านี้คือ</a:t>
            </a:r>
          </a:p>
          <a:p>
            <a:endParaRPr lang="th-TH" dirty="0" smtClean="0"/>
          </a:p>
          <a:p>
            <a:r>
              <a:rPr lang="th-TH" dirty="0" smtClean="0"/>
              <a:t>   ประเภทที่ ๑ จิตเสพชวนะ ๕ ครั้ง มีตทารัมมณะ ๒ ครั้ง แล้วจุติ</a:t>
            </a:r>
          </a:p>
          <a:p>
            <a:endParaRPr lang="th-TH" dirty="0" smtClean="0"/>
          </a:p>
          <a:p>
            <a:r>
              <a:rPr lang="th-TH" dirty="0" smtClean="0"/>
              <a:t>   ประเภทที่ ๒ จิตเสพชวนะ ๕ ครั้ง แล้วจุติ</a:t>
            </a:r>
          </a:p>
          <a:p>
            <a:endParaRPr lang="th-TH" dirty="0" smtClean="0"/>
          </a:p>
          <a:p>
            <a:r>
              <a:rPr lang="th-TH" dirty="0" smtClean="0"/>
              <a:t>   ประเภทที่ ๓ จิตเสพชวนะ ๕ ครั้ง มีตทารัมมณะ ๒ ครั้ง แล้วมีภวังค์....แล้วจุติ</a:t>
            </a:r>
          </a:p>
          <a:p>
            <a:endParaRPr lang="th-TH" dirty="0" smtClean="0"/>
          </a:p>
          <a:p>
            <a:r>
              <a:rPr lang="th-TH" dirty="0" smtClean="0"/>
              <a:t>   ประเภทที่ ๔ จิตเสพชวนะ ๕ ครั้ง มีภวังค์.....แล้วจุติ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179512" y="4725144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 ขณะนั้นจะมีอารมณ์ ๓ อย่าง อย่างใดอย่างหนึ่ง คือ </a:t>
            </a:r>
            <a:r>
              <a:rPr lang="th-TH" b="1" dirty="0" smtClean="0"/>
              <a:t>กรรมอารมณ์ ๑  หรือ</a:t>
            </a:r>
          </a:p>
          <a:p>
            <a:r>
              <a:rPr lang="th-TH" b="1" dirty="0" smtClean="0"/>
              <a:t>กรรมนิมิตอารมณ์ ๑  หรือ   คตินิมิตอารมณ์ ๑  </a:t>
            </a:r>
            <a:r>
              <a:rPr lang="th-TH" dirty="0" smtClean="0"/>
              <a:t>การจะมีอารมณ์อย่างใด ย่อมเป็นไปด้วยกำลังแห่งกรรม คือ ด้วยอานุภาพแห่งกุศลกรรมหรืออกุศลกรรม อันให้เกิดปฏิสนธิในภพใหม่ ที่ตนเคยกระทำไว้นั่นเอง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C00000"/>
                </a:solidFill>
              </a:rPr>
              <a:t>กรรมอารมณ์    กรรมนิมิตอารมณ์    คตินิมิตอารมณ์</a:t>
            </a:r>
          </a:p>
          <a:p>
            <a:pPr algn="ctr"/>
            <a:r>
              <a:rPr lang="th-TH" sz="3600" b="1" dirty="0" smtClean="0"/>
              <a:t>คือเครื่องหมายให้รู้ว่าเป็นอารมณ์ของจิตใกล้จะจุติ    </a:t>
            </a:r>
          </a:p>
          <a:p>
            <a:pPr algn="ctr"/>
            <a:r>
              <a:rPr lang="th-TH" sz="3600" b="1" dirty="0" smtClean="0"/>
              <a:t>ซึ่งจะเป็นอารมณ์ของปฏิสนธิจิตในชาติต่อไป  </a:t>
            </a:r>
            <a:endParaRPr lang="th-TH" sz="3600" dirty="0"/>
          </a:p>
        </p:txBody>
      </p:sp>
      <p:sp>
        <p:nvSpPr>
          <p:cNvPr id="3" name="Rectangle 2"/>
          <p:cNvSpPr/>
          <p:nvPr/>
        </p:nvSpPr>
        <p:spPr>
          <a:xfrm>
            <a:off x="431540" y="2636912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กรรมอารมณ์   </a:t>
            </a:r>
            <a:r>
              <a:rPr lang="th-TH" dirty="0" smtClean="0"/>
              <a:t>คือการระลึกถึงกรรมที่เคยกระทำแล้วทางมโนทวาร (ทางใจ) 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3429000"/>
            <a:ext cx="82044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/>
              <a:t>กรรมนิมิตอารมณ์  </a:t>
            </a:r>
            <a:r>
              <a:rPr lang="th-TH" dirty="0" smtClean="0"/>
              <a:t>คือ การเห็น การได้ยิน การได้กลิ่น การลิ้มรส การกระทบสัมผัส</a:t>
            </a:r>
          </a:p>
          <a:p>
            <a:r>
              <a:rPr lang="th-TH" dirty="0" smtClean="0"/>
              <a:t>หรือ การคิดนึก  (เกิดได้ทั้ง ๖ ทวาร)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31540" y="4725144"/>
            <a:ext cx="88216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คตินิมิตอารมณ์ </a:t>
            </a:r>
            <a:r>
              <a:rPr lang="th-TH" dirty="0" smtClean="0"/>
              <a:t>คือ อารมณ์ที่เป็นคติที่จะไปเกิด เป็นการเห็นทางมโนทวารเหมือนฝันเห็น </a:t>
            </a:r>
          </a:p>
          <a:p>
            <a:r>
              <a:rPr lang="th-TH" dirty="0" smtClean="0"/>
              <a:t>เช่น เห็นวิมาน เห็นสวนนันทวัน หรือ เห็นไฟนรก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8352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C00000"/>
                </a:solidFill>
              </a:rPr>
              <a:t>จุติจิต</a:t>
            </a:r>
          </a:p>
          <a:p>
            <a:endParaRPr lang="th-TH" dirty="0" smtClean="0"/>
          </a:p>
          <a:p>
            <a:r>
              <a:rPr lang="th-TH" dirty="0" smtClean="0"/>
              <a:t>จุติ (เคลื่อน, ตาย)  +  จิตฺต (จิต)</a:t>
            </a:r>
          </a:p>
          <a:p>
            <a:r>
              <a:rPr lang="th-TH" dirty="0" smtClean="0"/>
              <a:t>จิตที่ทำกิจเคลื่อนจากภพ  หมายถึง  วิบากจิต ๑๙ ดวง  ดวงใดดวงหนึ่ง ในขณะที่ทำจุติกิจ  เป็นการแสดงถึงความสิ้นสุดของกรรมที่ทำให้เป็นบุคคลนั้น ที่สามารถบัญญัติได้ว่า คนตาย สัตว์ตาย ก็เพราะมีจุติจิตเกิดขึ้นทำจุติกิจ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755576" y="407707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จุติจิต เป็นจิตดวงสุดท้ายของชาตินี้      ที่ทำกิจเคลื่อนจากความเป็นบุคคลนี้      สิ้นสุดความเป็นบุคคลนี้ในชาตินี้     เมื่อดับแล้วก็เป็นปัจจัยให้จิตขณะต่อไป คือ ปฏิสนธิจิตในชาติต่อไปเกิดสืบต่อทันที (สำหรับผู้ที่ไม่ใช่พระอรหันต์)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1354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</cp:revision>
  <dcterms:created xsi:type="dcterms:W3CDTF">2016-09-12T14:59:17Z</dcterms:created>
  <dcterms:modified xsi:type="dcterms:W3CDTF">2016-09-19T15:28:09Z</dcterms:modified>
</cp:coreProperties>
</file>