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316" r:id="rId3"/>
    <p:sldId id="256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18" r:id="rId21"/>
    <p:sldId id="317" r:id="rId22"/>
    <p:sldId id="274" r:id="rId23"/>
    <p:sldId id="275" r:id="rId24"/>
    <p:sldId id="276" r:id="rId25"/>
    <p:sldId id="277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 showGuides="1"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BA783-855F-4666-8363-DCC60DC25ADB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D7989-CBA1-4517-9793-76415F84ECD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659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D7989-CBA1-4517-9793-76415F84ECD2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406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076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079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459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398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781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065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126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496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76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58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63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83191-1A8B-4CAF-A610-3C8BBE6C3848}" type="datetimeFigureOut">
              <a:rPr lang="th-TH" smtClean="0"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F997-77BD-41A6-9657-D45F7C59389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9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683" y="332656"/>
            <a:ext cx="8494633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โลกทัศน์ – ชีวทัศน์เปรียบเทียบพระพุทธศาสนาและวิทยาศาสตร์</a:t>
            </a:r>
            <a:r>
              <a:rPr lang="th-TH" sz="4000" dirty="0" smtClean="0">
                <a:latin typeface="TH Charmonman" panose="03000500040000020004" pitchFamily="66" charset="-34"/>
                <a:cs typeface="TH Charmonman" panose="03000500040000020004" pitchFamily="66" charset="-34"/>
              </a:rPr>
              <a:t>	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World view–Life view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 A Comparison of Buddhism and Science</a:t>
            </a:r>
          </a:p>
          <a:p>
            <a:pPr algn="ctr"/>
            <a:endParaRPr lang="th-TH" dirty="0">
              <a:latin typeface="Adobe Garamond Pro Bold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64" y="2266642"/>
            <a:ext cx="2230470" cy="232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42991" y="4591357"/>
            <a:ext cx="1418116" cy="220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9108">
            <a:off x="1565944" y="3848910"/>
            <a:ext cx="1462359" cy="227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1096">
            <a:off x="6061568" y="3866237"/>
            <a:ext cx="1440083" cy="224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4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052736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เจตสิก </a:t>
            </a:r>
            <a:r>
              <a:rPr lang="th-TH" dirty="0"/>
              <a:t>หมายถึง ธรรมชาติชนิดหนึ่งซึ่งประกอบกับจิต ปรุงแต่งจิตให้มีความเป็นไปต่าง ๆ อาการที่ประกอบกับจิต</a:t>
            </a:r>
            <a:r>
              <a:rPr lang="th-TH" dirty="0" smtClean="0"/>
              <a:t>นั้น มีลักษณะ 4 ประการ คือ</a:t>
            </a:r>
          </a:p>
          <a:p>
            <a:r>
              <a:rPr lang="en-US" dirty="0" smtClean="0"/>
              <a:t>1 .</a:t>
            </a:r>
            <a:r>
              <a:rPr lang="th-TH" dirty="0" smtClean="0"/>
              <a:t>เกิดพร้อมกับจิต</a:t>
            </a:r>
          </a:p>
          <a:p>
            <a:r>
              <a:rPr lang="en-US" dirty="0" smtClean="0"/>
              <a:t>2. </a:t>
            </a:r>
            <a:r>
              <a:rPr lang="th-TH" dirty="0" smtClean="0"/>
              <a:t>ดับพร้อมกับจิต</a:t>
            </a:r>
          </a:p>
          <a:p>
            <a:r>
              <a:rPr lang="en-US" dirty="0" smtClean="0"/>
              <a:t>3. </a:t>
            </a:r>
            <a:r>
              <a:rPr lang="th-TH" dirty="0" smtClean="0"/>
              <a:t>มีอารมณ์เดียวกับจิต</a:t>
            </a:r>
          </a:p>
          <a:p>
            <a:r>
              <a:rPr lang="en-US" dirty="0" smtClean="0"/>
              <a:t>4. </a:t>
            </a:r>
            <a:r>
              <a:rPr lang="th-TH" dirty="0" smtClean="0"/>
              <a:t>อาศัยวัตถุเดียวกับจิต</a:t>
            </a:r>
          </a:p>
          <a:p>
            <a:endParaRPr lang="th-TH" dirty="0" smtClean="0"/>
          </a:p>
          <a:p>
            <a:r>
              <a:rPr lang="th-TH" dirty="0" smtClean="0"/>
              <a:t>เจตสิก </a:t>
            </a:r>
            <a:r>
              <a:rPr lang="en-US" dirty="0" smtClean="0"/>
              <a:t>52</a:t>
            </a:r>
            <a:endParaRPr lang="th-TH" dirty="0"/>
          </a:p>
          <a:p>
            <a:r>
              <a:rPr lang="th-TH" dirty="0" smtClean="0"/>
              <a:t>เจตสิก</a:t>
            </a:r>
            <a:r>
              <a:rPr lang="th-TH" dirty="0"/>
              <a:t>แยกเป็นขันธ์ ได้ 3 ขันธ์ </a:t>
            </a:r>
            <a:r>
              <a:rPr lang="th-TH" dirty="0" smtClean="0"/>
              <a:t>(กอง)</a:t>
            </a:r>
          </a:p>
          <a:p>
            <a:pPr marL="457200" indent="-457200">
              <a:buFontTx/>
              <a:buChar char="-"/>
            </a:pPr>
            <a:r>
              <a:rPr lang="th-TH" dirty="0" smtClean="0"/>
              <a:t>เวทนา</a:t>
            </a:r>
            <a:r>
              <a:rPr lang="th-TH" dirty="0"/>
              <a:t>เจตสิกเป็นเวทนาขันธ์ </a:t>
            </a:r>
            <a:endParaRPr lang="th-TH" dirty="0" smtClean="0"/>
          </a:p>
          <a:p>
            <a:pPr marL="457200" indent="-457200">
              <a:buFontTx/>
              <a:buChar char="-"/>
            </a:pPr>
            <a:r>
              <a:rPr lang="th-TH" dirty="0" smtClean="0"/>
              <a:t>สัญญา</a:t>
            </a:r>
            <a:r>
              <a:rPr lang="th-TH" dirty="0"/>
              <a:t>เจตสิกเป็นสัญญาขันธ์ </a:t>
            </a:r>
            <a:endParaRPr lang="th-TH" dirty="0" smtClean="0"/>
          </a:p>
          <a:p>
            <a:pPr marL="457200" indent="-457200">
              <a:buFontTx/>
              <a:buChar char="-"/>
            </a:pPr>
            <a:r>
              <a:rPr lang="th-TH" dirty="0" smtClean="0"/>
              <a:t>เจตสิก</a:t>
            </a:r>
            <a:r>
              <a:rPr lang="th-TH" dirty="0"/>
              <a:t>ที่เหลืออีก 50 เป็น สังขารขันธ์ 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908720"/>
            <a:ext cx="770485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/>
              <a:t>จิตและเจตสิกก็ไม่สามารถแยกออกจากกันเป็นอิสระได้ฉันนั้น </a:t>
            </a:r>
            <a:endParaRPr lang="th-TH" sz="2400" dirty="0" smtClean="0"/>
          </a:p>
          <a:p>
            <a:endParaRPr lang="th-TH" sz="2400" dirty="0" smtClean="0"/>
          </a:p>
          <a:p>
            <a:r>
              <a:rPr lang="th-TH" sz="2400" dirty="0" smtClean="0"/>
              <a:t>สภาวธรรม รวม </a:t>
            </a:r>
            <a:r>
              <a:rPr lang="th-TH" sz="2400" dirty="0"/>
              <a:t>4 ประการ (ลักขณาทิจตุกะ ) ของเจตสิก มี</a:t>
            </a:r>
            <a:r>
              <a:rPr lang="th-TH" sz="2400" dirty="0" smtClean="0"/>
              <a:t>ดังนี้</a:t>
            </a:r>
          </a:p>
          <a:p>
            <a:r>
              <a:rPr lang="th-TH" sz="2400" dirty="0" smtClean="0"/>
              <a:t>1. มี</a:t>
            </a:r>
            <a:r>
              <a:rPr lang="th-TH" sz="2400" dirty="0"/>
              <a:t>การอาศัยจิต</a:t>
            </a:r>
            <a:r>
              <a:rPr lang="th-TH" sz="2400" dirty="0" smtClean="0"/>
              <a:t>เกิดขึ้น  </a:t>
            </a:r>
            <a:r>
              <a:rPr lang="th-TH" sz="2400" dirty="0"/>
              <a:t>เป็น</a:t>
            </a:r>
            <a:r>
              <a:rPr lang="th-TH" sz="2400" b="1" dirty="0">
                <a:solidFill>
                  <a:srgbClr val="FF0000"/>
                </a:solidFill>
              </a:rPr>
              <a:t>ลักษณะ </a:t>
            </a:r>
          </a:p>
          <a:p>
            <a:r>
              <a:rPr lang="th-TH" sz="2400" dirty="0"/>
              <a:t>2</a:t>
            </a:r>
            <a:r>
              <a:rPr lang="th-TH" sz="2400" dirty="0" smtClean="0"/>
              <a:t>. มีการเกิด</a:t>
            </a:r>
            <a:r>
              <a:rPr lang="th-TH" sz="2400" dirty="0"/>
              <a:t>ร่วมกับจิต </a:t>
            </a:r>
            <a:r>
              <a:rPr lang="th-TH" sz="2400" dirty="0" smtClean="0"/>
              <a:t> เป็น </a:t>
            </a:r>
            <a:r>
              <a:rPr lang="th-TH" sz="2400" b="1" dirty="0" smtClean="0">
                <a:solidFill>
                  <a:srgbClr val="FF0000"/>
                </a:solidFill>
              </a:rPr>
              <a:t>รสะ</a:t>
            </a:r>
            <a:r>
              <a:rPr lang="th-TH" sz="2400" dirty="0" smtClean="0"/>
              <a:t> (กิจ) </a:t>
            </a:r>
            <a:endParaRPr lang="th-TH" sz="2400" dirty="0"/>
          </a:p>
          <a:p>
            <a:r>
              <a:rPr lang="th-TH" sz="2400" dirty="0"/>
              <a:t>3</a:t>
            </a:r>
            <a:r>
              <a:rPr lang="th-TH" sz="2400" dirty="0" smtClean="0"/>
              <a:t>. มีการรู้อารมณ์เดียวกับจิต  </a:t>
            </a:r>
            <a:r>
              <a:rPr lang="th-TH" sz="2400" dirty="0"/>
              <a:t>เป็นปัจจุปัฏฐาน  ( ผลปรากฏ )</a:t>
            </a:r>
          </a:p>
          <a:p>
            <a:r>
              <a:rPr lang="th-TH" sz="2400" dirty="0"/>
              <a:t>4</a:t>
            </a:r>
            <a:r>
              <a:rPr lang="th-TH" sz="2400" dirty="0" smtClean="0"/>
              <a:t>. มีการ</a:t>
            </a:r>
            <a:r>
              <a:rPr lang="th-TH" sz="2400" dirty="0"/>
              <a:t>เกิดขึ้นของจิต </a:t>
            </a:r>
            <a:r>
              <a:rPr lang="th-TH" sz="2400" dirty="0" smtClean="0"/>
              <a:t>เป็น</a:t>
            </a:r>
            <a:r>
              <a:rPr lang="th-TH" sz="2400" b="1" dirty="0" smtClean="0">
                <a:solidFill>
                  <a:srgbClr val="FF0000"/>
                </a:solidFill>
              </a:rPr>
              <a:t>ปทัฏฐาน</a:t>
            </a:r>
            <a:r>
              <a:rPr lang="th-TH" sz="2400" dirty="0" smtClean="0"/>
              <a:t>  </a:t>
            </a:r>
            <a:r>
              <a:rPr lang="th-TH" sz="2400" dirty="0"/>
              <a:t>( เหตุใกล้ให้เกิด </a:t>
            </a:r>
            <a:r>
              <a:rPr lang="th-TH" sz="2400" dirty="0" smtClean="0"/>
              <a:t>)</a:t>
            </a:r>
            <a:endParaRPr lang="th-TH" sz="2400" dirty="0"/>
          </a:p>
        </p:txBody>
      </p:sp>
      <p:sp>
        <p:nvSpPr>
          <p:cNvPr id="3" name="Rectangle 2"/>
          <p:cNvSpPr/>
          <p:nvPr/>
        </p:nvSpPr>
        <p:spPr>
          <a:xfrm>
            <a:off x="611560" y="5373216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/>
              <a:t>ลักขณาทิจตุกะ</a:t>
            </a:r>
          </a:p>
          <a:p>
            <a:r>
              <a:rPr lang="th-TH" sz="2400" dirty="0" smtClean="0"/>
              <a:t>ลกฺขณ </a:t>
            </a:r>
            <a:r>
              <a:rPr lang="th-TH" sz="2400" dirty="0"/>
              <a:t>( เครื่องหมายรู้ ) + อาทิ ( เป็นต้น ) + จตุกฺก  ( หมวด  ๔ )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260648"/>
            <a:ext cx="2130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/>
              <a:t>เจตสิก ๕๒</a:t>
            </a:r>
            <a:endParaRPr lang="th-TH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488783" y="1117725"/>
            <a:ext cx="84249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7030A0"/>
                </a:solidFill>
              </a:rPr>
              <a:t> ก. อัญญาสมานาเจตสิก 13 </a:t>
            </a:r>
            <a:endParaRPr lang="th-TH" b="1" dirty="0" smtClean="0">
              <a:solidFill>
                <a:srgbClr val="7030A0"/>
              </a:solidFill>
            </a:endParaRPr>
          </a:p>
          <a:p>
            <a:r>
              <a:rPr lang="th-TH" sz="2400" dirty="0" smtClean="0"/>
              <a:t>(</a:t>
            </a:r>
            <a:r>
              <a:rPr lang="th-TH" sz="2400" dirty="0"/>
              <a:t>เจตสิกที่มีเสมอกันแก่จิตพวกอื่น คือ ประกอบเข้าได้กับจิตทุกฝ่ายทั้งกุศลและอกุศล มิใช่เข้าได้แต่ฝ่ายใดฝ่ายหนึ่งพวก</a:t>
            </a:r>
            <a:r>
              <a:rPr lang="th-TH" sz="2400" dirty="0" smtClean="0"/>
              <a:t>เดียว)</a:t>
            </a:r>
            <a:endParaRPr lang="en-US" sz="2400" dirty="0"/>
          </a:p>
          <a:p>
            <a:pPr marL="514350" indent="-514350">
              <a:buAutoNum type="arabicParenR"/>
            </a:pPr>
            <a:r>
              <a:rPr lang="th-TH" sz="2400" b="1" dirty="0" smtClean="0">
                <a:solidFill>
                  <a:srgbClr val="FF0000"/>
                </a:solidFill>
              </a:rPr>
              <a:t>สัพพ</a:t>
            </a:r>
            <a:r>
              <a:rPr lang="th-TH" sz="2400" b="1" dirty="0">
                <a:solidFill>
                  <a:srgbClr val="FF0000"/>
                </a:solidFill>
              </a:rPr>
              <a:t>จิตตสาธารณเจตสิก 7 (เจตสิกที่เกิดทั่วไปกับจิตทุ</a:t>
            </a:r>
            <a:r>
              <a:rPr lang="th-TH" sz="2400" b="1" dirty="0" smtClean="0">
                <a:solidFill>
                  <a:srgbClr val="FF0000"/>
                </a:solidFill>
              </a:rPr>
              <a:t>กดวง)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th-TH" sz="2400" dirty="0"/>
              <a:t>ผัสสะ (ความกระทบอารมณ์ - </a:t>
            </a:r>
            <a:r>
              <a:rPr lang="en-US" sz="2400" dirty="0"/>
              <a:t>contact; sense-impression)</a:t>
            </a:r>
          </a:p>
          <a:p>
            <a:r>
              <a:rPr lang="en-US" sz="2400" dirty="0" smtClean="0"/>
              <a:t>   2</a:t>
            </a:r>
            <a:r>
              <a:rPr lang="en-US" sz="2400" dirty="0"/>
              <a:t>. </a:t>
            </a:r>
            <a:r>
              <a:rPr lang="th-TH" sz="2400" dirty="0"/>
              <a:t>เวทนา (ความเสวยอารมณ์ - </a:t>
            </a:r>
            <a:r>
              <a:rPr lang="en-US" sz="2400" dirty="0"/>
              <a:t>feeling)</a:t>
            </a:r>
          </a:p>
          <a:p>
            <a:r>
              <a:rPr lang="en-US" sz="2400" dirty="0" smtClean="0"/>
              <a:t>   3. </a:t>
            </a:r>
            <a:r>
              <a:rPr lang="th-TH" sz="2400" dirty="0"/>
              <a:t>สัญญา (ความหมายรู้อารมณ์ - </a:t>
            </a:r>
            <a:r>
              <a:rPr lang="en-US" sz="2400" dirty="0"/>
              <a:t>perception)</a:t>
            </a:r>
          </a:p>
          <a:p>
            <a:r>
              <a:rPr lang="en-US" sz="2400" dirty="0" smtClean="0"/>
              <a:t>   4</a:t>
            </a:r>
            <a:r>
              <a:rPr lang="en-US" sz="2400" dirty="0"/>
              <a:t>. </a:t>
            </a:r>
            <a:r>
              <a:rPr lang="th-TH" sz="2400" dirty="0"/>
              <a:t>เจตนา (ความจงใจต่ออารมณ์ - </a:t>
            </a:r>
            <a:r>
              <a:rPr lang="en-US" sz="2400" dirty="0"/>
              <a:t>volition)</a:t>
            </a:r>
          </a:p>
          <a:p>
            <a:r>
              <a:rPr lang="en-US" sz="2400" dirty="0" smtClean="0"/>
              <a:t>   5</a:t>
            </a:r>
            <a:r>
              <a:rPr lang="en-US" sz="2400" dirty="0"/>
              <a:t>. </a:t>
            </a:r>
            <a:r>
              <a:rPr lang="th-TH" sz="2400" dirty="0"/>
              <a:t>เอกัคคตา (ความมีอารมณ์เป็นอันเดียว - </a:t>
            </a:r>
            <a:r>
              <a:rPr lang="en-US" sz="2400" dirty="0"/>
              <a:t>one-pointedness; concentration)</a:t>
            </a:r>
          </a:p>
          <a:p>
            <a:r>
              <a:rPr lang="en-US" sz="2400" dirty="0" smtClean="0"/>
              <a:t>   6</a:t>
            </a:r>
            <a:r>
              <a:rPr lang="en-US" sz="2400" dirty="0"/>
              <a:t>. </a:t>
            </a:r>
            <a:r>
              <a:rPr lang="th-TH" sz="2400" dirty="0"/>
              <a:t>ชีวิตินทรีย์ (อินทรีย์คือชีวิต, สภาวะที่เป็นใหญ่ในการรักษานามธรรมทั้งปวง - </a:t>
            </a:r>
            <a:r>
              <a:rPr lang="en-US" sz="2400" dirty="0"/>
              <a:t>vitality; life-faculty)</a:t>
            </a:r>
          </a:p>
          <a:p>
            <a:r>
              <a:rPr lang="en-US" sz="2400" dirty="0" smtClean="0"/>
              <a:t>  7</a:t>
            </a:r>
            <a:r>
              <a:rPr lang="en-US" sz="2400" dirty="0"/>
              <a:t>. </a:t>
            </a:r>
            <a:r>
              <a:rPr lang="th-TH" sz="2400" dirty="0"/>
              <a:t>มนสิการ (ความกระทำอารมณ์ไว้ในใจ, ใส่ใจ - </a:t>
            </a:r>
            <a:r>
              <a:rPr lang="en-US" sz="2400" dirty="0"/>
              <a:t>attention)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71296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 </a:t>
            </a:r>
            <a:r>
              <a:rPr lang="th-TH" sz="3600" b="1" dirty="0">
                <a:solidFill>
                  <a:srgbClr val="FF0000"/>
                </a:solidFill>
              </a:rPr>
              <a:t>2) ปกิณณกเจตสิก 6 </a:t>
            </a:r>
            <a:endParaRPr lang="th-TH" sz="3600" b="1" dirty="0" smtClean="0">
              <a:solidFill>
                <a:srgbClr val="FF0000"/>
              </a:solidFill>
            </a:endParaRPr>
          </a:p>
          <a:p>
            <a:r>
              <a:rPr lang="th-TH" dirty="0" smtClean="0"/>
              <a:t>(</a:t>
            </a:r>
            <a:r>
              <a:rPr lang="th-TH" dirty="0"/>
              <a:t>เจตสิกที่เรี่ยรายแพร่กระจายทั่วไป คือ เกิดกับจิตได้ทั้งฝ่ายกุศล และอกุศล แต่ไม่แน่นอนเสมอไปทุ</a:t>
            </a:r>
            <a:r>
              <a:rPr lang="th-TH" dirty="0" smtClean="0"/>
              <a:t>กดวง)</a:t>
            </a:r>
            <a:endParaRPr lang="en-US" dirty="0"/>
          </a:p>
          <a:p>
            <a:r>
              <a:rPr lang="en-US" dirty="0" smtClean="0"/>
              <a:t>     8</a:t>
            </a:r>
            <a:r>
              <a:rPr lang="en-US" dirty="0"/>
              <a:t>. </a:t>
            </a:r>
            <a:r>
              <a:rPr lang="th-TH" dirty="0"/>
              <a:t>วิตก (ความตรึกอารมณ์ - </a:t>
            </a:r>
            <a:r>
              <a:rPr lang="en-US" dirty="0"/>
              <a:t>initial application; thought conception; applied thought)</a:t>
            </a:r>
          </a:p>
          <a:p>
            <a:r>
              <a:rPr lang="en-US" dirty="0"/>
              <a:t>     </a:t>
            </a:r>
            <a:r>
              <a:rPr lang="en-US" dirty="0" smtClean="0"/>
              <a:t>9</a:t>
            </a:r>
            <a:r>
              <a:rPr lang="en-US" dirty="0"/>
              <a:t>. </a:t>
            </a:r>
            <a:r>
              <a:rPr lang="th-TH" dirty="0"/>
              <a:t>วิจาร (ความตรองหรือพิจารณาอารมณ์ - </a:t>
            </a:r>
            <a:r>
              <a:rPr lang="en-US" dirty="0"/>
              <a:t>sustained application; discursive thinking; sustained thought)</a:t>
            </a:r>
          </a:p>
          <a:p>
            <a:r>
              <a:rPr lang="en-US" dirty="0"/>
              <a:t>     </a:t>
            </a:r>
            <a:r>
              <a:rPr lang="en-US" dirty="0" smtClean="0"/>
              <a:t>10</a:t>
            </a:r>
            <a:r>
              <a:rPr lang="en-US" dirty="0"/>
              <a:t>. </a:t>
            </a:r>
            <a:r>
              <a:rPr lang="th-TH" dirty="0"/>
              <a:t>อธิโมกข์ (ความปลงใจหรือปักใจในอารมณ์ - </a:t>
            </a:r>
            <a:r>
              <a:rPr lang="en-US" dirty="0"/>
              <a:t>determination; resolution)</a:t>
            </a:r>
          </a:p>
          <a:p>
            <a:r>
              <a:rPr lang="en-US" dirty="0"/>
              <a:t>     </a:t>
            </a:r>
            <a:r>
              <a:rPr lang="en-US" dirty="0" smtClean="0"/>
              <a:t>11</a:t>
            </a:r>
            <a:r>
              <a:rPr lang="en-US" dirty="0"/>
              <a:t>. </a:t>
            </a:r>
            <a:r>
              <a:rPr lang="th-TH" dirty="0"/>
              <a:t>วิริยะ (ความเพียร - </a:t>
            </a:r>
            <a:r>
              <a:rPr lang="en-US" dirty="0"/>
              <a:t>effort; energy)</a:t>
            </a:r>
          </a:p>
          <a:p>
            <a:r>
              <a:rPr lang="en-US" dirty="0"/>
              <a:t>     </a:t>
            </a:r>
            <a:r>
              <a:rPr lang="en-US" dirty="0" smtClean="0"/>
              <a:t>12</a:t>
            </a:r>
            <a:r>
              <a:rPr lang="en-US" dirty="0"/>
              <a:t>. </a:t>
            </a:r>
            <a:r>
              <a:rPr lang="th-TH" dirty="0"/>
              <a:t>ปีติ (ความปลาบปลื้มในอารมณ์, อิ่มใจ - </a:t>
            </a:r>
            <a:r>
              <a:rPr lang="en-US" dirty="0"/>
              <a:t>joy; interest)</a:t>
            </a:r>
          </a:p>
          <a:p>
            <a:r>
              <a:rPr lang="en-US" dirty="0"/>
              <a:t>     </a:t>
            </a:r>
            <a:r>
              <a:rPr lang="en-US" dirty="0" smtClean="0"/>
              <a:t>13</a:t>
            </a:r>
            <a:r>
              <a:rPr lang="en-US" dirty="0"/>
              <a:t>. </a:t>
            </a:r>
            <a:r>
              <a:rPr lang="th-TH" dirty="0"/>
              <a:t>ฉันทะ (ความพอใจในอารมณ์ - </a:t>
            </a:r>
            <a:r>
              <a:rPr lang="en-US" dirty="0"/>
              <a:t>conation; zeal)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47743"/>
            <a:ext cx="79208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chemeClr val="accent6">
                    <a:lumMod val="50000"/>
                  </a:schemeClr>
                </a:solidFill>
              </a:rPr>
              <a:t> ข. </a:t>
            </a:r>
            <a:r>
              <a:rPr lang="th-TH" sz="3600" b="1" dirty="0">
                <a:solidFill>
                  <a:schemeClr val="accent6">
                    <a:lumMod val="50000"/>
                  </a:schemeClr>
                </a:solidFill>
              </a:rPr>
              <a:t>อกุศลเจตสิก 14 (เจตสิกฝ่าย</a:t>
            </a:r>
            <a:r>
              <a:rPr lang="th-TH" sz="3600" b="1" dirty="0" smtClean="0">
                <a:solidFill>
                  <a:schemeClr val="accent6">
                    <a:lumMod val="50000"/>
                  </a:schemeClr>
                </a:solidFill>
              </a:rPr>
              <a:t>อกุศล) 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h-TH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th-TH" dirty="0">
                <a:solidFill>
                  <a:srgbClr val="FF0000"/>
                </a:solidFill>
              </a:rPr>
              <a:t>สัพพากุสลสาธารณเจตสิก 4 (เจตสิกที่เกิดทั่วไปกับอกุศลจิตทุก</a:t>
            </a:r>
            <a:r>
              <a:rPr lang="th-TH" dirty="0" smtClean="0">
                <a:solidFill>
                  <a:srgbClr val="FF0000"/>
                </a:solidFill>
              </a:rPr>
              <a:t>ดวง)</a:t>
            </a:r>
          </a:p>
          <a:p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dirty="0" smtClean="0"/>
              <a:t>14.</a:t>
            </a:r>
            <a:r>
              <a:rPr lang="th-TH" dirty="0" smtClean="0"/>
              <a:t> </a:t>
            </a:r>
            <a:r>
              <a:rPr lang="th-TH" dirty="0"/>
              <a:t>โมหะ (ความหลง – </a:t>
            </a:r>
            <a:r>
              <a:rPr lang="en-US" dirty="0"/>
              <a:t>delusion</a:t>
            </a:r>
          </a:p>
          <a:p>
            <a:r>
              <a:rPr lang="en-US" dirty="0" smtClean="0"/>
              <a:t>       15</a:t>
            </a:r>
            <a:r>
              <a:rPr lang="en-US" dirty="0"/>
              <a:t>. </a:t>
            </a:r>
            <a:r>
              <a:rPr lang="th-TH" dirty="0"/>
              <a:t>อหิริกะ (ความไม่ละอายต่อบาป - </a:t>
            </a:r>
            <a:r>
              <a:rPr lang="en-US" dirty="0"/>
              <a:t>shamelessness; lack of moral shame)</a:t>
            </a:r>
          </a:p>
          <a:p>
            <a:r>
              <a:rPr lang="en-US" dirty="0"/>
              <a:t>       </a:t>
            </a:r>
            <a:r>
              <a:rPr lang="en-US" dirty="0" smtClean="0"/>
              <a:t>16</a:t>
            </a:r>
            <a:r>
              <a:rPr lang="en-US" dirty="0"/>
              <a:t>. </a:t>
            </a:r>
            <a:r>
              <a:rPr lang="th-TH" dirty="0"/>
              <a:t>อโนตตัปปะ (ความไม่สะดุ้งกลัวต่อบาป - </a:t>
            </a:r>
            <a:r>
              <a:rPr lang="en-US" dirty="0"/>
              <a:t>fearlessness; lack of moral dread)</a:t>
            </a:r>
          </a:p>
          <a:p>
            <a:r>
              <a:rPr lang="en-US" dirty="0"/>
              <a:t>       </a:t>
            </a:r>
            <a:r>
              <a:rPr lang="en-US" dirty="0" smtClean="0"/>
              <a:t>17</a:t>
            </a:r>
            <a:r>
              <a:rPr lang="en-US" dirty="0"/>
              <a:t>. </a:t>
            </a:r>
            <a:r>
              <a:rPr lang="th-TH" dirty="0"/>
              <a:t>อุทธัจจะ (ความฟุ้งซ่าน - </a:t>
            </a:r>
            <a:r>
              <a:rPr lang="en-US" dirty="0"/>
              <a:t>restlessness; unrest)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982" y="332656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</a:rPr>
              <a:t> 2) ปกิณณกอกุศลเจตสิก 10 (อกุศลเจตสิกที่เกิดเรี่ยรายแก่อกุศล</a:t>
            </a:r>
            <a:r>
              <a:rPr lang="th-TH" sz="3200" b="1" dirty="0" smtClean="0">
                <a:solidFill>
                  <a:srgbClr val="FF0000"/>
                </a:solidFill>
              </a:rPr>
              <a:t>จิต)</a:t>
            </a:r>
          </a:p>
          <a:p>
            <a:r>
              <a:rPr lang="en-US" dirty="0" smtClean="0"/>
              <a:t>                </a:t>
            </a:r>
            <a:r>
              <a:rPr lang="en-US" dirty="0" smtClean="0">
                <a:solidFill>
                  <a:srgbClr val="7030A0"/>
                </a:solidFill>
              </a:rPr>
              <a:t>18</a:t>
            </a:r>
            <a:r>
              <a:rPr lang="en-US" dirty="0">
                <a:solidFill>
                  <a:srgbClr val="7030A0"/>
                </a:solidFill>
              </a:rPr>
              <a:t>. </a:t>
            </a:r>
            <a:r>
              <a:rPr lang="th-TH" dirty="0">
                <a:solidFill>
                  <a:srgbClr val="7030A0"/>
                </a:solidFill>
              </a:rPr>
              <a:t>โลภะ (ความอยากได้อารมณ์ - </a:t>
            </a:r>
            <a:r>
              <a:rPr lang="en-US" dirty="0">
                <a:solidFill>
                  <a:srgbClr val="7030A0"/>
                </a:solidFill>
              </a:rPr>
              <a:t>greed)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    19. </a:t>
            </a:r>
            <a:r>
              <a:rPr lang="th-TH" dirty="0">
                <a:solidFill>
                  <a:srgbClr val="7030A0"/>
                </a:solidFill>
              </a:rPr>
              <a:t>ทิฏฐิ (ความเห็นผิด - </a:t>
            </a:r>
            <a:r>
              <a:rPr lang="en-US" dirty="0">
                <a:solidFill>
                  <a:srgbClr val="7030A0"/>
                </a:solidFill>
              </a:rPr>
              <a:t>wrong view)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    20. </a:t>
            </a:r>
            <a:r>
              <a:rPr lang="th-TH" dirty="0">
                <a:solidFill>
                  <a:srgbClr val="7030A0"/>
                </a:solidFill>
              </a:rPr>
              <a:t>มานะ (ความถือตัว - </a:t>
            </a:r>
            <a:r>
              <a:rPr lang="en-US" dirty="0">
                <a:solidFill>
                  <a:srgbClr val="7030A0"/>
                </a:solidFill>
              </a:rPr>
              <a:t>conceit)</a:t>
            </a:r>
          </a:p>
          <a:p>
            <a:r>
              <a:rPr lang="en-US" dirty="0"/>
              <a:t>                </a:t>
            </a:r>
            <a:r>
              <a:rPr lang="en-US" dirty="0">
                <a:solidFill>
                  <a:srgbClr val="00B050"/>
                </a:solidFill>
              </a:rPr>
              <a:t>21. </a:t>
            </a:r>
            <a:r>
              <a:rPr lang="th-TH" dirty="0">
                <a:solidFill>
                  <a:srgbClr val="00B050"/>
                </a:solidFill>
              </a:rPr>
              <a:t>โทสะ (ความคิดประทุษร้าย - </a:t>
            </a:r>
            <a:r>
              <a:rPr lang="en-US" dirty="0">
                <a:solidFill>
                  <a:srgbClr val="00B050"/>
                </a:solidFill>
              </a:rPr>
              <a:t>hatred)</a:t>
            </a:r>
          </a:p>
          <a:p>
            <a:r>
              <a:rPr lang="en-US" dirty="0">
                <a:solidFill>
                  <a:srgbClr val="00B050"/>
                </a:solidFill>
              </a:rPr>
              <a:t>                22. </a:t>
            </a:r>
            <a:r>
              <a:rPr lang="th-TH" dirty="0">
                <a:solidFill>
                  <a:srgbClr val="00B050"/>
                </a:solidFill>
              </a:rPr>
              <a:t>อิสสา (ความริษยา - </a:t>
            </a:r>
            <a:r>
              <a:rPr lang="en-US" dirty="0">
                <a:solidFill>
                  <a:srgbClr val="00B050"/>
                </a:solidFill>
              </a:rPr>
              <a:t>envy; jealousy)</a:t>
            </a:r>
          </a:p>
          <a:p>
            <a:r>
              <a:rPr lang="en-US" dirty="0">
                <a:solidFill>
                  <a:srgbClr val="00B050"/>
                </a:solidFill>
              </a:rPr>
              <a:t>                23. </a:t>
            </a:r>
            <a:r>
              <a:rPr lang="th-TH" dirty="0">
                <a:solidFill>
                  <a:srgbClr val="00B050"/>
                </a:solidFill>
              </a:rPr>
              <a:t>มัจฉริยะ (ความตระหนี่ - </a:t>
            </a:r>
            <a:r>
              <a:rPr lang="en-US" dirty="0">
                <a:solidFill>
                  <a:srgbClr val="00B050"/>
                </a:solidFill>
              </a:rPr>
              <a:t>stinginess; meanness)</a:t>
            </a:r>
          </a:p>
          <a:p>
            <a:r>
              <a:rPr lang="en-US" dirty="0">
                <a:solidFill>
                  <a:srgbClr val="00B050"/>
                </a:solidFill>
              </a:rPr>
              <a:t>                24. </a:t>
            </a:r>
            <a:r>
              <a:rPr lang="th-TH" dirty="0">
                <a:solidFill>
                  <a:srgbClr val="00B050"/>
                </a:solidFill>
              </a:rPr>
              <a:t>กุกกุจจะ (ความเดือดร้อนใจ - </a:t>
            </a:r>
            <a:r>
              <a:rPr lang="en-US" dirty="0">
                <a:solidFill>
                  <a:srgbClr val="00B050"/>
                </a:solidFill>
              </a:rPr>
              <a:t>worry; remorse)</a:t>
            </a:r>
          </a:p>
          <a:p>
            <a:r>
              <a:rPr lang="en-US" dirty="0"/>
              <a:t>                25. </a:t>
            </a:r>
            <a:r>
              <a:rPr lang="th-TH" dirty="0"/>
              <a:t>ถีนะ (ความหดหู่ - </a:t>
            </a:r>
            <a:r>
              <a:rPr lang="en-US" dirty="0"/>
              <a:t>sloth)</a:t>
            </a:r>
          </a:p>
          <a:p>
            <a:r>
              <a:rPr lang="en-US" dirty="0"/>
              <a:t>                26. </a:t>
            </a:r>
            <a:r>
              <a:rPr lang="th-TH" dirty="0"/>
              <a:t>มิทธะ (ความง่วงเหงา - </a:t>
            </a:r>
            <a:r>
              <a:rPr lang="en-US" dirty="0"/>
              <a:t>torpor)</a:t>
            </a:r>
          </a:p>
          <a:p>
            <a:r>
              <a:rPr lang="en-US" dirty="0"/>
              <a:t>                27. </a:t>
            </a:r>
            <a:r>
              <a:rPr lang="th-TH" dirty="0"/>
              <a:t>วิจิกิจฉา (ความคลางแคลงสงสัย - </a:t>
            </a:r>
            <a:r>
              <a:rPr lang="en-US" dirty="0"/>
              <a:t>doubt; uncertainty; </a:t>
            </a:r>
            <a:r>
              <a:rPr lang="en-US" dirty="0" err="1"/>
              <a:t>scepsis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85" y="151179"/>
            <a:ext cx="1219183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chemeClr val="tx2">
                    <a:lumMod val="75000"/>
                  </a:schemeClr>
                </a:solidFill>
              </a:rPr>
              <a:t> ค. โสภณเจตสิก 25 (เจตสิกฝ่ายดี</a:t>
            </a:r>
            <a:r>
              <a:rPr lang="th-TH" sz="2400" b="1" dirty="0" smtClean="0">
                <a:solidFill>
                  <a:schemeClr val="tx2">
                    <a:lumMod val="75000"/>
                  </a:schemeClr>
                </a:solidFill>
              </a:rPr>
              <a:t>งาม)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 1</a:t>
            </a:r>
            <a:r>
              <a:rPr lang="en-US" sz="2000" dirty="0">
                <a:solidFill>
                  <a:srgbClr val="FF0000"/>
                </a:solidFill>
              </a:rPr>
              <a:t>) </a:t>
            </a:r>
            <a:r>
              <a:rPr lang="th-TH" sz="2000" dirty="0">
                <a:solidFill>
                  <a:srgbClr val="FF0000"/>
                </a:solidFill>
              </a:rPr>
              <a:t>โสภณสาธารณเจตสิก 19 (เจตสิกที่เกิดทั่วไปกับจิตดีงามทุก</a:t>
            </a:r>
            <a:r>
              <a:rPr lang="th-TH" sz="2000" dirty="0" smtClean="0">
                <a:solidFill>
                  <a:srgbClr val="FF0000"/>
                </a:solidFill>
              </a:rPr>
              <a:t>ดวง) </a:t>
            </a:r>
          </a:p>
          <a:p>
            <a:r>
              <a:rPr lang="th-TH" sz="2000" dirty="0"/>
              <a:t> </a:t>
            </a:r>
            <a:r>
              <a:rPr lang="th-TH" sz="2000" dirty="0" smtClean="0"/>
              <a:t>                   </a:t>
            </a:r>
            <a:r>
              <a:rPr lang="en-US" sz="2000" dirty="0" smtClean="0"/>
              <a:t>28</a:t>
            </a:r>
            <a:r>
              <a:rPr lang="en-US" sz="2000" dirty="0"/>
              <a:t>. </a:t>
            </a:r>
            <a:r>
              <a:rPr lang="th-TH" sz="2000" dirty="0"/>
              <a:t>สัทธา (ความเชื่อ - </a:t>
            </a:r>
            <a:r>
              <a:rPr lang="en-US" sz="2000" dirty="0"/>
              <a:t>confidence; faith)</a:t>
            </a:r>
          </a:p>
          <a:p>
            <a:r>
              <a:rPr lang="en-US" sz="2000" dirty="0"/>
              <a:t>                29. </a:t>
            </a:r>
            <a:r>
              <a:rPr lang="th-TH" sz="2000" dirty="0"/>
              <a:t>สติ (ความระลึกได้, ความสำนึกพร้อมอยู่ - </a:t>
            </a:r>
            <a:r>
              <a:rPr lang="en-US" sz="2000" dirty="0"/>
              <a:t>mindfulness)</a:t>
            </a:r>
          </a:p>
          <a:p>
            <a:r>
              <a:rPr lang="en-US" sz="2000" dirty="0"/>
              <a:t>                30. </a:t>
            </a:r>
            <a:r>
              <a:rPr lang="th-TH" sz="2000" dirty="0"/>
              <a:t>หิริ (ความละอายต่อบาป - </a:t>
            </a:r>
            <a:r>
              <a:rPr lang="en-US" sz="2000" dirty="0"/>
              <a:t>moral shame; conscience)</a:t>
            </a:r>
          </a:p>
          <a:p>
            <a:r>
              <a:rPr lang="en-US" sz="2000" dirty="0"/>
              <a:t>                31. </a:t>
            </a:r>
            <a:r>
              <a:rPr lang="th-TH" sz="2000" dirty="0"/>
              <a:t>โอตตัปปะ (ความสะดุ้งกลัวต่อบาป - </a:t>
            </a:r>
            <a:r>
              <a:rPr lang="en-US" sz="2000" dirty="0"/>
              <a:t>moral dread)</a:t>
            </a:r>
          </a:p>
          <a:p>
            <a:r>
              <a:rPr lang="en-US" sz="2000" dirty="0"/>
              <a:t>                32. </a:t>
            </a:r>
            <a:r>
              <a:rPr lang="th-TH" sz="2000" dirty="0"/>
              <a:t>อโลภะ (ความไม่อยากได้อารมณ์ - </a:t>
            </a:r>
            <a:r>
              <a:rPr lang="en-US" sz="2000" dirty="0"/>
              <a:t>non-greed)</a:t>
            </a:r>
          </a:p>
          <a:p>
            <a:r>
              <a:rPr lang="en-US" sz="2000" dirty="0"/>
              <a:t>                33. </a:t>
            </a:r>
            <a:r>
              <a:rPr lang="th-TH" sz="2000" dirty="0"/>
              <a:t>อโทสะ (ความไม่คิดประทุษร้าย - </a:t>
            </a:r>
            <a:r>
              <a:rPr lang="en-US" sz="2000" dirty="0"/>
              <a:t>non-hatred)</a:t>
            </a:r>
          </a:p>
          <a:p>
            <a:r>
              <a:rPr lang="en-US" sz="2000" dirty="0"/>
              <a:t>                34. </a:t>
            </a:r>
            <a:r>
              <a:rPr lang="th-TH" sz="2000" dirty="0"/>
              <a:t>ตัตรมัชฌัตตตา (ความเป็นกลางในอารมณ์นั้นๆ - </a:t>
            </a:r>
            <a:r>
              <a:rPr lang="en-US" sz="2000" dirty="0"/>
              <a:t>equanimity; specific neutrality)</a:t>
            </a:r>
          </a:p>
          <a:p>
            <a:r>
              <a:rPr lang="en-US" sz="2000" dirty="0"/>
              <a:t>                35. </a:t>
            </a:r>
            <a:r>
              <a:rPr lang="th-TH" sz="2000" dirty="0"/>
              <a:t>กายปัสสัทธิ (ความสงบแห่งกองเจตสิก - </a:t>
            </a:r>
            <a:r>
              <a:rPr lang="en-US" sz="2000" dirty="0" err="1"/>
              <a:t>tranquillity</a:t>
            </a:r>
            <a:r>
              <a:rPr lang="en-US" sz="2000" dirty="0"/>
              <a:t> of mental body)</a:t>
            </a:r>
          </a:p>
          <a:p>
            <a:r>
              <a:rPr lang="en-US" sz="2000" dirty="0"/>
              <a:t>                36. </a:t>
            </a:r>
            <a:r>
              <a:rPr lang="th-TH" sz="2000" dirty="0"/>
              <a:t>จิตตปัสสัทธิ (ความสงบแห่งจิต - </a:t>
            </a:r>
            <a:r>
              <a:rPr lang="en-US" sz="2000" dirty="0" err="1"/>
              <a:t>tranquillity</a:t>
            </a:r>
            <a:r>
              <a:rPr lang="en-US" sz="2000" dirty="0"/>
              <a:t> of mind)</a:t>
            </a:r>
          </a:p>
          <a:p>
            <a:r>
              <a:rPr lang="en-US" sz="2000" dirty="0"/>
              <a:t>                37. </a:t>
            </a:r>
            <a:r>
              <a:rPr lang="th-TH" sz="2000" dirty="0"/>
              <a:t>กายลหุตา (ความเบาแห่งกองเจตสิก - </a:t>
            </a:r>
            <a:r>
              <a:rPr lang="en-US" sz="2000" dirty="0"/>
              <a:t>lightness of mental body; agility of ~)</a:t>
            </a:r>
          </a:p>
          <a:p>
            <a:r>
              <a:rPr lang="en-US" sz="2000" dirty="0"/>
              <a:t>                38. </a:t>
            </a:r>
            <a:r>
              <a:rPr lang="th-TH" sz="2000" dirty="0"/>
              <a:t>จิตตลหุตา (ความเบาแห่งจิต - </a:t>
            </a:r>
            <a:r>
              <a:rPr lang="en-US" sz="2000" dirty="0"/>
              <a:t>lightness of mind; agility of ~)</a:t>
            </a:r>
          </a:p>
          <a:p>
            <a:r>
              <a:rPr lang="en-US" sz="2000" dirty="0"/>
              <a:t>                39. </a:t>
            </a:r>
            <a:r>
              <a:rPr lang="th-TH" sz="2000" dirty="0"/>
              <a:t>กายมุทุตา (ความอ่อนหรือนุ่มนวลแห่งกองเจตสิก - </a:t>
            </a:r>
            <a:r>
              <a:rPr lang="en-US" sz="2000" dirty="0"/>
              <a:t>pliancy of mental body; elasticity of ~)</a:t>
            </a:r>
          </a:p>
          <a:p>
            <a:r>
              <a:rPr lang="en-US" sz="2000" dirty="0"/>
              <a:t>                40. </a:t>
            </a:r>
            <a:r>
              <a:rPr lang="th-TH" sz="2000" dirty="0"/>
              <a:t>จิตตมุทุตา (ความอ่อนหรือนุ่มนวลแห่งจิต - </a:t>
            </a:r>
            <a:r>
              <a:rPr lang="en-US" sz="2000" dirty="0"/>
              <a:t>pliancy of mind; elasticity of ~)</a:t>
            </a:r>
          </a:p>
          <a:p>
            <a:r>
              <a:rPr lang="en-US" sz="2000" dirty="0"/>
              <a:t>                41. </a:t>
            </a:r>
            <a:r>
              <a:rPr lang="th-TH" sz="2000" dirty="0"/>
              <a:t>กายกัมมัญญตา (ความควรแก่การงานแห่งกองเจตสิก - </a:t>
            </a:r>
            <a:r>
              <a:rPr lang="en-US" sz="2000" dirty="0"/>
              <a:t>adaptability of mind; </a:t>
            </a:r>
            <a:r>
              <a:rPr lang="en-US" sz="2000" dirty="0" err="1"/>
              <a:t>wieldiness</a:t>
            </a:r>
            <a:r>
              <a:rPr lang="en-US" sz="2000" dirty="0"/>
              <a:t> of ~)</a:t>
            </a:r>
          </a:p>
          <a:p>
            <a:r>
              <a:rPr lang="en-US" sz="2000" dirty="0"/>
              <a:t>                42. </a:t>
            </a:r>
            <a:r>
              <a:rPr lang="th-TH" sz="2000" dirty="0"/>
              <a:t>จิตตกัมมัญญตา (ความควรแก่การงานแห่งจิต - </a:t>
            </a:r>
            <a:r>
              <a:rPr lang="en-US" sz="2000" dirty="0"/>
              <a:t>adaptability of mind; </a:t>
            </a:r>
            <a:r>
              <a:rPr lang="en-US" sz="2000" dirty="0" err="1"/>
              <a:t>wieldiness</a:t>
            </a:r>
            <a:r>
              <a:rPr lang="en-US" sz="2000" dirty="0"/>
              <a:t> of ~)</a:t>
            </a:r>
          </a:p>
          <a:p>
            <a:r>
              <a:rPr lang="en-US" sz="2000" dirty="0"/>
              <a:t>                43. </a:t>
            </a:r>
            <a:r>
              <a:rPr lang="th-TH" sz="2000" dirty="0"/>
              <a:t>กายปาคุญญตา (ความคล่องแคล่วแห่งกองเจตสิก - </a:t>
            </a:r>
            <a:r>
              <a:rPr lang="en-US" sz="2000" dirty="0"/>
              <a:t>proficiency of mental body)</a:t>
            </a:r>
          </a:p>
          <a:p>
            <a:r>
              <a:rPr lang="en-US" sz="2000" dirty="0"/>
              <a:t>                44. </a:t>
            </a:r>
            <a:r>
              <a:rPr lang="th-TH" sz="2000" dirty="0"/>
              <a:t>จิตตปาคุญญตา (ความคล่องแคล่วแห่งจิต - </a:t>
            </a:r>
            <a:r>
              <a:rPr lang="en-US" sz="2000" dirty="0"/>
              <a:t>proficiency of mind)</a:t>
            </a:r>
          </a:p>
          <a:p>
            <a:r>
              <a:rPr lang="en-US" sz="2000" dirty="0"/>
              <a:t>                45. </a:t>
            </a:r>
            <a:r>
              <a:rPr lang="th-TH" sz="2000" dirty="0"/>
              <a:t>กายุชุกตา (ความซื่อตรงแห่งกองเจตสิก - </a:t>
            </a:r>
            <a:r>
              <a:rPr lang="en-US" sz="2000" dirty="0"/>
              <a:t>rectitude of mental body; uprightness of ~)</a:t>
            </a:r>
          </a:p>
          <a:p>
            <a:r>
              <a:rPr lang="en-US" sz="2000" dirty="0"/>
              <a:t>                46. </a:t>
            </a:r>
            <a:r>
              <a:rPr lang="th-TH" sz="2000" dirty="0"/>
              <a:t>จิตตุชุกตา (ความซื่อตรงแห่งจิต - </a:t>
            </a:r>
            <a:r>
              <a:rPr lang="en-US" sz="2000" dirty="0"/>
              <a:t>rectitude of mind; uprightness of ~)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981" y="79751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 2) วิรตีเจตสิก 3 (เจตสิกที่เป็นตัวความงดเว้น - </a:t>
            </a:r>
            <a:r>
              <a:rPr lang="en-US" dirty="0">
                <a:solidFill>
                  <a:srgbClr val="FF0000"/>
                </a:solidFill>
              </a:rPr>
              <a:t>abstinences)</a:t>
            </a:r>
          </a:p>
          <a:p>
            <a:r>
              <a:rPr lang="en-US" dirty="0"/>
              <a:t>                47. </a:t>
            </a:r>
            <a:r>
              <a:rPr lang="th-TH" dirty="0"/>
              <a:t>สัมมาวาจา (เจรจาชอบ - </a:t>
            </a:r>
            <a:r>
              <a:rPr lang="en-US" dirty="0"/>
              <a:t>right speech)</a:t>
            </a:r>
          </a:p>
          <a:p>
            <a:r>
              <a:rPr lang="en-US" dirty="0"/>
              <a:t>                48. </a:t>
            </a:r>
            <a:r>
              <a:rPr lang="th-TH" dirty="0"/>
              <a:t>สัมมากัมมันตะ (กระทำชอบ - </a:t>
            </a:r>
            <a:r>
              <a:rPr lang="en-US" dirty="0"/>
              <a:t>right action)</a:t>
            </a:r>
          </a:p>
          <a:p>
            <a:r>
              <a:rPr lang="en-US" dirty="0"/>
              <a:t>                49. </a:t>
            </a:r>
            <a:r>
              <a:rPr lang="th-TH" dirty="0"/>
              <a:t>สัมมาอาชีวะ (เลี้ยงชีพชอบ - </a:t>
            </a:r>
            <a:r>
              <a:rPr lang="en-US" dirty="0"/>
              <a:t>right livelihood)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th-TH" dirty="0">
                <a:solidFill>
                  <a:srgbClr val="FF0000"/>
                </a:solidFill>
              </a:rPr>
              <a:t>อัปปมัญญาเจตสิก 2 (เจตสิกคืออัปปมัญญา - </a:t>
            </a:r>
            <a:r>
              <a:rPr lang="en-US" dirty="0">
                <a:solidFill>
                  <a:srgbClr val="FF0000"/>
                </a:solidFill>
              </a:rPr>
              <a:t>boundless states)</a:t>
            </a:r>
          </a:p>
          <a:p>
            <a:r>
              <a:rPr lang="en-US" dirty="0"/>
              <a:t>                50. </a:t>
            </a:r>
            <a:r>
              <a:rPr lang="th-TH" dirty="0"/>
              <a:t>กรุณา (ความสงสารสัตว์ผู้ถึงทุกข์ - </a:t>
            </a:r>
            <a:r>
              <a:rPr lang="en-US" dirty="0"/>
              <a:t>compassion)</a:t>
            </a:r>
          </a:p>
          <a:p>
            <a:r>
              <a:rPr lang="en-US" dirty="0"/>
              <a:t>                51. </a:t>
            </a:r>
            <a:r>
              <a:rPr lang="th-TH" dirty="0"/>
              <a:t>มุทิตา (ความยินดีต่อสัตว์ผู้ได้สุข - </a:t>
            </a:r>
            <a:r>
              <a:rPr lang="en-US" dirty="0"/>
              <a:t>sympathetic joy)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th-TH" dirty="0">
                <a:solidFill>
                  <a:srgbClr val="FF0000"/>
                </a:solidFill>
              </a:rPr>
              <a:t>ปัญญินทรีย์เจตสิก 1 (เจตสิกคือปัญญินทรีย์ - </a:t>
            </a:r>
            <a:r>
              <a:rPr lang="en-US" dirty="0">
                <a:solidFill>
                  <a:srgbClr val="FF0000"/>
                </a:solidFill>
              </a:rPr>
              <a:t>faculty of wisdom)</a:t>
            </a:r>
          </a:p>
          <a:p>
            <a:r>
              <a:rPr lang="en-US" dirty="0"/>
              <a:t>                52. </a:t>
            </a:r>
            <a:r>
              <a:rPr lang="th-TH" dirty="0"/>
              <a:t>ปัญญินทรีย์ หรือ อโมหะ (ความรู้เข้าใจ ไม่หลง - </a:t>
            </a:r>
            <a:r>
              <a:rPr lang="en-US" dirty="0" err="1"/>
              <a:t>undeludedness</a:t>
            </a:r>
            <a:r>
              <a:rPr lang="en-US" dirty="0"/>
              <a:t>; wisdom)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2231" y="1484784"/>
            <a:ext cx="4860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/>
              <a:t>ลักขณาทิจตุ</a:t>
            </a:r>
            <a:r>
              <a:rPr lang="th-TH" b="1" dirty="0" smtClean="0"/>
              <a:t>กะ  ของเจตสิก </a:t>
            </a:r>
            <a:r>
              <a:rPr lang="en-US" b="1" dirty="0" smtClean="0"/>
              <a:t>52 </a:t>
            </a:r>
            <a:endParaRPr lang="th-TH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69374" y="653245"/>
            <a:ext cx="3039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ให้นักศึกษาค้นคว้า</a:t>
            </a:r>
            <a:endParaRPr lang="th-TH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4257" y="2218622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/>
              <a:t>ตัวอย่าง</a:t>
            </a:r>
          </a:p>
        </p:txBody>
      </p:sp>
      <p:sp>
        <p:nvSpPr>
          <p:cNvPr id="5" name="Rectangle 4"/>
          <p:cNvSpPr/>
          <p:nvPr/>
        </p:nvSpPr>
        <p:spPr>
          <a:xfrm>
            <a:off x="842693" y="3193374"/>
            <a:ext cx="82010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dirty="0"/>
              <a:t>อารมฺมณคฺคหณ ลกฺข</a:t>
            </a:r>
            <a:r>
              <a:rPr lang="th-TH" sz="1800" dirty="0" smtClean="0"/>
              <a:t>โณ       </a:t>
            </a:r>
            <a:r>
              <a:rPr lang="th-TH" sz="1800" dirty="0"/>
              <a:t>มีการยึดอารมณ์</a:t>
            </a:r>
            <a:r>
              <a:rPr lang="th-TH" sz="1800" b="1" dirty="0">
                <a:solidFill>
                  <a:srgbClr val="FF0000"/>
                </a:solidFill>
              </a:rPr>
              <a:t>เป็นลักษณะ </a:t>
            </a:r>
            <a:r>
              <a:rPr lang="th-TH" sz="1800" dirty="0"/>
              <a:t>ดุจลิงติด</a:t>
            </a:r>
            <a:r>
              <a:rPr lang="th-TH" sz="1800" dirty="0" smtClean="0"/>
              <a:t>ตัง</a:t>
            </a:r>
          </a:p>
          <a:p>
            <a:r>
              <a:rPr lang="th-TH" sz="1800" dirty="0"/>
              <a:t>อภิสงฺค รโส </a:t>
            </a:r>
            <a:r>
              <a:rPr lang="th-TH" sz="1800" dirty="0" smtClean="0"/>
              <a:t>                         มี</a:t>
            </a:r>
            <a:r>
              <a:rPr lang="th-TH" sz="1800" dirty="0"/>
              <a:t>ความข้องอย่างยิ่ง </a:t>
            </a:r>
            <a:r>
              <a:rPr lang="th-TH" sz="1800" b="1" dirty="0">
                <a:solidFill>
                  <a:srgbClr val="FF0000"/>
                </a:solidFill>
              </a:rPr>
              <a:t>เป็นร</a:t>
            </a:r>
            <a:r>
              <a:rPr lang="th-TH" sz="1800" b="1" dirty="0" smtClean="0">
                <a:solidFill>
                  <a:srgbClr val="FF0000"/>
                </a:solidFill>
              </a:rPr>
              <a:t>สะ </a:t>
            </a:r>
            <a:r>
              <a:rPr lang="th-TH" sz="1800" dirty="0" smtClean="0"/>
              <a:t>(เป็น</a:t>
            </a:r>
            <a:r>
              <a:rPr lang="th-TH" sz="1800" dirty="0"/>
              <a:t>กิจ) </a:t>
            </a:r>
            <a:endParaRPr lang="th-TH" sz="1800" dirty="0" smtClean="0"/>
          </a:p>
          <a:p>
            <a:r>
              <a:rPr lang="th-TH" sz="1800" dirty="0"/>
              <a:t> </a:t>
            </a:r>
            <a:r>
              <a:rPr lang="th-TH" sz="1800" dirty="0" smtClean="0"/>
              <a:t>                                          ดุจ ชิ้น</a:t>
            </a:r>
            <a:r>
              <a:rPr lang="th-TH" sz="1800" dirty="0"/>
              <a:t>เนื้อที่ถูกซัดไปบนกระเบื้องอัน</a:t>
            </a:r>
            <a:r>
              <a:rPr lang="th-TH" sz="1800" dirty="0" smtClean="0"/>
              <a:t>ร้อน</a:t>
            </a:r>
          </a:p>
          <a:p>
            <a:r>
              <a:rPr lang="th-TH" sz="1800" dirty="0"/>
              <a:t>อปริจาค ปจฺจุปัฏฺฐาโน </a:t>
            </a:r>
            <a:r>
              <a:rPr lang="th-TH" sz="1800" dirty="0" smtClean="0"/>
              <a:t>         มี</a:t>
            </a:r>
            <a:r>
              <a:rPr lang="th-TH" sz="1800" dirty="0"/>
              <a:t>การไม่ละไป </a:t>
            </a:r>
            <a:r>
              <a:rPr lang="th-TH" sz="1800" b="1" dirty="0">
                <a:solidFill>
                  <a:srgbClr val="FF0000"/>
                </a:solidFill>
              </a:rPr>
              <a:t>เป็นปัจจุปัฏฐาน </a:t>
            </a:r>
            <a:r>
              <a:rPr lang="th-TH" sz="1800" dirty="0"/>
              <a:t>(</a:t>
            </a:r>
            <a:r>
              <a:rPr lang="th-TH" sz="1800" dirty="0" smtClean="0"/>
              <a:t>เป็น</a:t>
            </a:r>
            <a:r>
              <a:rPr lang="th-TH" sz="1800" dirty="0"/>
              <a:t>อาการที่</a:t>
            </a:r>
            <a:r>
              <a:rPr lang="th-TH" sz="1800" dirty="0" smtClean="0"/>
              <a:t>ปรากฏ) </a:t>
            </a:r>
          </a:p>
          <a:p>
            <a:r>
              <a:rPr lang="th-TH" sz="1800" dirty="0"/>
              <a:t> </a:t>
            </a:r>
            <a:r>
              <a:rPr lang="th-TH" sz="1800" dirty="0" smtClean="0"/>
              <a:t>                                          ดุจ</a:t>
            </a:r>
            <a:r>
              <a:rPr lang="th-TH" sz="1800" dirty="0"/>
              <a:t>การติดสีที่หยอด</a:t>
            </a:r>
            <a:r>
              <a:rPr lang="th-TH" sz="1800" dirty="0" smtClean="0"/>
              <a:t>น้ำมัน</a:t>
            </a:r>
          </a:p>
          <a:p>
            <a:r>
              <a:rPr lang="th-TH" sz="1800" dirty="0"/>
              <a:t>สํโยชนิยธมฺเมสุ อสฺสารททสฺสน ปทฏฺฐาโน </a:t>
            </a:r>
            <a:endParaRPr lang="th-TH" sz="1800" dirty="0" smtClean="0"/>
          </a:p>
          <a:p>
            <a:r>
              <a:rPr lang="th-TH" sz="1800" dirty="0"/>
              <a:t> </a:t>
            </a:r>
            <a:r>
              <a:rPr lang="th-TH" sz="1800" dirty="0" smtClean="0"/>
              <a:t>                                          มี</a:t>
            </a:r>
            <a:r>
              <a:rPr lang="th-TH" sz="1800" dirty="0"/>
              <a:t>ความเห็นความ</a:t>
            </a:r>
            <a:r>
              <a:rPr lang="th-TH" sz="1800" dirty="0" smtClean="0"/>
              <a:t>สำราญ</a:t>
            </a:r>
            <a:r>
              <a:rPr lang="th-TH" sz="1800" dirty="0"/>
              <a:t>ใน</a:t>
            </a:r>
            <a:r>
              <a:rPr lang="th-TH" sz="1800" dirty="0" smtClean="0"/>
              <a:t>ธรรมเป็น</a:t>
            </a:r>
            <a:r>
              <a:rPr lang="th-TH" sz="1800" dirty="0"/>
              <a:t>ที่ตั้งแห่ง</a:t>
            </a:r>
            <a:r>
              <a:rPr lang="th-TH" sz="1800" dirty="0" smtClean="0"/>
              <a:t>สังโยชน์</a:t>
            </a:r>
          </a:p>
          <a:p>
            <a:r>
              <a:rPr lang="th-TH" sz="1800" dirty="0"/>
              <a:t>                                            </a:t>
            </a:r>
            <a:r>
              <a:rPr lang="th-TH" sz="1800" b="1" dirty="0">
                <a:solidFill>
                  <a:srgbClr val="FF0000"/>
                </a:solidFill>
              </a:rPr>
              <a:t>เป็น</a:t>
            </a:r>
            <a:r>
              <a:rPr lang="th-TH" sz="1800" b="1" dirty="0" smtClean="0">
                <a:solidFill>
                  <a:srgbClr val="FF0000"/>
                </a:solidFill>
              </a:rPr>
              <a:t>ปทัฏฐาน </a:t>
            </a:r>
            <a:r>
              <a:rPr lang="th-TH" sz="1800" dirty="0" smtClean="0"/>
              <a:t>(เป็นเหตุใกล้ให้เกิด)</a:t>
            </a:r>
            <a:endParaRPr lang="th-TH" sz="1800" dirty="0"/>
          </a:p>
          <a:p>
            <a:endParaRPr lang="th-TH" sz="1800" dirty="0"/>
          </a:p>
        </p:txBody>
      </p:sp>
      <p:sp>
        <p:nvSpPr>
          <p:cNvPr id="6" name="Rectangle 5"/>
          <p:cNvSpPr/>
          <p:nvPr/>
        </p:nvSpPr>
        <p:spPr>
          <a:xfrm>
            <a:off x="842693" y="2670154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800" b="1" dirty="0"/>
              <a:t>ลักขณาทิจตุกะ </a:t>
            </a:r>
            <a:r>
              <a:rPr lang="th-TH" sz="1800" b="1" dirty="0" smtClean="0"/>
              <a:t>ของ  </a:t>
            </a:r>
            <a:r>
              <a:rPr lang="th-TH" sz="1800" b="1" dirty="0"/>
              <a:t>โลภเจตสิก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2013" y="2204864"/>
            <a:ext cx="8180427" cy="1440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352013" y="404664"/>
            <a:ext cx="981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ตัวอย่าง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0449" y="856196"/>
            <a:ext cx="3913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/>
              <a:t>ลักขณาทิจตุกะ </a:t>
            </a:r>
            <a:r>
              <a:rPr lang="th-TH" b="1" dirty="0" smtClean="0"/>
              <a:t>ของ  อโทสะเจตสิก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352013" y="1700808"/>
            <a:ext cx="8676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อจณฺ</a:t>
            </a:r>
            <a:r>
              <a:rPr lang="th-TH" dirty="0"/>
              <a:t>ฑิก ลกฺขโณ </a:t>
            </a:r>
            <a:r>
              <a:rPr lang="th-TH" dirty="0" smtClean="0"/>
              <a:t>    มี</a:t>
            </a:r>
            <a:r>
              <a:rPr lang="th-TH" dirty="0"/>
              <a:t>ความไม่ดุร้าย </a:t>
            </a:r>
            <a:r>
              <a:rPr lang="th-TH" b="1" dirty="0">
                <a:solidFill>
                  <a:srgbClr val="FF0000"/>
                </a:solidFill>
              </a:rPr>
              <a:t>เป็นลักษณะ 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dirty="0"/>
              <a:t>เปรียบเหมือนมิตร</a:t>
            </a:r>
            <a:r>
              <a:rPr lang="th-TH" dirty="0" smtClean="0"/>
              <a:t>ที่คอยช่วยเหลือ</a:t>
            </a:r>
          </a:p>
          <a:p>
            <a:r>
              <a:rPr lang="th-TH" dirty="0"/>
              <a:t>อาฆาตวินิยรโส </a:t>
            </a:r>
            <a:r>
              <a:rPr lang="th-TH" dirty="0" smtClean="0"/>
              <a:t>      มี</a:t>
            </a:r>
            <a:r>
              <a:rPr lang="th-TH" dirty="0"/>
              <a:t>การกำจัดความอาฆาต </a:t>
            </a:r>
            <a:r>
              <a:rPr lang="th-TH" b="1" dirty="0" smtClean="0">
                <a:solidFill>
                  <a:srgbClr val="FF0000"/>
                </a:solidFill>
              </a:rPr>
              <a:t>เป็นรสะ (กิจ)</a:t>
            </a:r>
          </a:p>
          <a:p>
            <a:r>
              <a:rPr lang="th-TH" dirty="0" smtClean="0"/>
              <a:t>หรือ</a:t>
            </a:r>
          </a:p>
          <a:p>
            <a:r>
              <a:rPr lang="th-TH" dirty="0" smtClean="0"/>
              <a:t>ปริฬา</a:t>
            </a:r>
            <a:r>
              <a:rPr lang="th-TH" dirty="0"/>
              <a:t>หวินิยร</a:t>
            </a:r>
            <a:r>
              <a:rPr lang="th-TH" dirty="0" smtClean="0"/>
              <a:t>โส       มี</a:t>
            </a:r>
            <a:r>
              <a:rPr lang="th-TH" dirty="0"/>
              <a:t>การกำจัดความเร่าร้อน </a:t>
            </a:r>
            <a:r>
              <a:rPr lang="th-TH" b="1" dirty="0" smtClean="0">
                <a:solidFill>
                  <a:srgbClr val="FF0000"/>
                </a:solidFill>
              </a:rPr>
              <a:t>เป็นรสะ (กิจ) </a:t>
            </a:r>
            <a:r>
              <a:rPr lang="th-TH" dirty="0"/>
              <a:t>เปรียบเหมือนจันทน์หอม </a:t>
            </a:r>
          </a:p>
          <a:p>
            <a:r>
              <a:rPr lang="th-TH" dirty="0" smtClean="0"/>
              <a:t> </a:t>
            </a:r>
            <a:endParaRPr lang="th-TH" dirty="0"/>
          </a:p>
          <a:p>
            <a:r>
              <a:rPr lang="th-TH" dirty="0"/>
              <a:t>โสมภาวปัจจุปัฏฐาโน </a:t>
            </a:r>
            <a:r>
              <a:rPr lang="th-TH" dirty="0" smtClean="0"/>
              <a:t>  มี</a:t>
            </a:r>
            <a:r>
              <a:rPr lang="th-TH" dirty="0"/>
              <a:t>ภาวะร่มเย็น </a:t>
            </a:r>
            <a:r>
              <a:rPr lang="th-TH" b="1" dirty="0">
                <a:solidFill>
                  <a:srgbClr val="FF0000"/>
                </a:solidFill>
              </a:rPr>
              <a:t>เป็นอาการปรากฏ  </a:t>
            </a:r>
            <a:r>
              <a:rPr lang="th-TH" dirty="0" smtClean="0"/>
              <a:t>เปรียบเสมือนพระจันทร์เพ็ญ        </a:t>
            </a:r>
            <a:r>
              <a:rPr lang="th-TH" dirty="0"/>
              <a:t>โยนิโสมนสิการปทัฏฐาโน   มีการทำไว้ในใจโดยอารมณ์โดยแยบ</a:t>
            </a:r>
            <a:r>
              <a:rPr lang="th-TH" dirty="0" smtClean="0"/>
              <a:t>คาย</a:t>
            </a:r>
            <a:r>
              <a:rPr lang="th-TH" b="1" dirty="0" smtClean="0">
                <a:solidFill>
                  <a:srgbClr val="FF0000"/>
                </a:solidFill>
              </a:rPr>
              <a:t>เป็น</a:t>
            </a:r>
            <a:r>
              <a:rPr lang="th-TH" b="1" dirty="0">
                <a:solidFill>
                  <a:srgbClr val="FF0000"/>
                </a:solidFill>
              </a:rPr>
              <a:t>เหตุ</a:t>
            </a:r>
            <a:r>
              <a:rPr lang="th-TH" b="1" dirty="0" smtClean="0">
                <a:solidFill>
                  <a:srgbClr val="FF0000"/>
                </a:solidFill>
              </a:rPr>
              <a:t>ใกล้ให้เกิด</a:t>
            </a:r>
            <a:endParaRPr lang="th-TH" b="1" dirty="0">
              <a:solidFill>
                <a:srgbClr val="FF0000"/>
              </a:solidFill>
            </a:endParaRPr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5335" y="476672"/>
            <a:ext cx="139333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7200" b="1" dirty="0" smtClean="0"/>
              <a:t>“จิต”</a:t>
            </a:r>
            <a:endParaRPr lang="th-TH" sz="7200" b="1" dirty="0"/>
          </a:p>
        </p:txBody>
      </p:sp>
      <p:sp>
        <p:nvSpPr>
          <p:cNvPr id="3" name="Rectangle 2"/>
          <p:cNvSpPr/>
          <p:nvPr/>
        </p:nvSpPr>
        <p:spPr>
          <a:xfrm>
            <a:off x="323528" y="1677001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สังยุตตนิกาย สคาถวรรค อันธวรรคที่ ๗ จิตตสูตรที่ ๒</a:t>
            </a:r>
          </a:p>
          <a:p>
            <a:endParaRPr lang="th-TH" dirty="0" smtClean="0"/>
          </a:p>
          <a:p>
            <a:r>
              <a:rPr lang="th-TH" dirty="0" smtClean="0"/>
              <a:t>(๑๘๐) เทวดาทูลถามว่า</a:t>
            </a:r>
          </a:p>
          <a:p>
            <a:r>
              <a:rPr lang="th-TH" dirty="0" smtClean="0"/>
              <a:t>โลกอันอะไรย่อมนำไป อันอะไรหนอย่อมเสือกไสไป โลกทั้งหมดเป็นไปตามอำนาจของ</a:t>
            </a:r>
          </a:p>
          <a:p>
            <a:r>
              <a:rPr lang="th-TH" dirty="0" smtClean="0"/>
              <a:t>ธรรมอันหนึ่ง คืออะไร</a:t>
            </a:r>
          </a:p>
          <a:p>
            <a:endParaRPr lang="th-TH" dirty="0" smtClean="0"/>
          </a:p>
          <a:p>
            <a:r>
              <a:rPr lang="th-TH" dirty="0" smtClean="0"/>
              <a:t>(๑๘๑) พระผู้มีพระภาคตรัสตอบว่า</a:t>
            </a:r>
          </a:p>
          <a:p>
            <a:r>
              <a:rPr lang="th-TH" dirty="0" smtClean="0"/>
              <a:t>โลกอันจิตย่อมนำไป อันจิตย่อมเสือกไสไป โลกทั้งหมดเป็นไปตามอำนาจของธรรมอันหนึ่งคือ </a:t>
            </a:r>
            <a:r>
              <a:rPr lang="th-TH" sz="3600" b="1" dirty="0" smtClean="0">
                <a:solidFill>
                  <a:srgbClr val="FF0000"/>
                </a:solidFill>
              </a:rPr>
              <a:t>จิต</a:t>
            </a:r>
            <a:endParaRPr lang="th-TH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48478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ปรสมฺปตฺตีนํ อุสฺสูยนลกฺขณา </a:t>
            </a:r>
            <a:r>
              <a:rPr lang="th-TH" dirty="0" smtClean="0"/>
              <a:t>      มี</a:t>
            </a:r>
            <a:r>
              <a:rPr lang="th-TH" dirty="0"/>
              <a:t>การริษยาในสมบัติของผู้อื่น เป็นลักษณะ</a:t>
            </a:r>
          </a:p>
          <a:p>
            <a:endParaRPr lang="th-TH" dirty="0"/>
          </a:p>
          <a:p>
            <a:r>
              <a:rPr lang="th-TH" dirty="0"/>
              <a:t>ตตฺเถว อนภิรติรสา </a:t>
            </a:r>
            <a:r>
              <a:rPr lang="th-TH" dirty="0" smtClean="0"/>
              <a:t>                    มี</a:t>
            </a:r>
            <a:r>
              <a:rPr lang="th-TH" dirty="0"/>
              <a:t>การไม่ชอบใจในความมั่งมีของผู้อื่น เป็นกิจ</a:t>
            </a:r>
          </a:p>
          <a:p>
            <a:endParaRPr lang="th-TH" dirty="0"/>
          </a:p>
          <a:p>
            <a:r>
              <a:rPr lang="th-TH" dirty="0"/>
              <a:t>ตโตวิมุขภาวปจฺจุปฏฺฐานา </a:t>
            </a:r>
            <a:r>
              <a:rPr lang="th-TH" dirty="0" smtClean="0"/>
              <a:t>         มี</a:t>
            </a:r>
            <a:r>
              <a:rPr lang="th-TH" dirty="0"/>
              <a:t>การเบือนหน้าหนีจากสมบัติของผู้อื่น เป็น</a:t>
            </a:r>
            <a:r>
              <a:rPr lang="th-TH" dirty="0" smtClean="0"/>
              <a:t>ผล</a:t>
            </a:r>
          </a:p>
          <a:p>
            <a:endParaRPr lang="th-TH" dirty="0"/>
          </a:p>
          <a:p>
            <a:r>
              <a:rPr lang="th-TH" dirty="0" smtClean="0"/>
              <a:t>ปรสมฺปตฺ</a:t>
            </a:r>
            <a:r>
              <a:rPr lang="th-TH" dirty="0"/>
              <a:t>ติปทฏฺฐานา </a:t>
            </a:r>
            <a:r>
              <a:rPr lang="th-TH" dirty="0" smtClean="0"/>
              <a:t>                มี</a:t>
            </a:r>
            <a:r>
              <a:rPr lang="th-TH" dirty="0"/>
              <a:t>สมบัติของผู้อื่น เป็นเหตุใกล้</a:t>
            </a:r>
          </a:p>
          <a:p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829258" y="764704"/>
            <a:ext cx="151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อิสสาเจตสิก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41300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1880" y="692695"/>
            <a:ext cx="27526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b="1" dirty="0"/>
              <a:t>ชาติของ</a:t>
            </a:r>
            <a:r>
              <a:rPr lang="th-TH" sz="6000" b="1" dirty="0" smtClean="0"/>
              <a:t>จิต</a:t>
            </a:r>
            <a:endParaRPr lang="th-TH" sz="6000" b="1" dirty="0"/>
          </a:p>
        </p:txBody>
      </p:sp>
      <p:sp>
        <p:nvSpPr>
          <p:cNvPr id="2" name="Rectangle 1"/>
          <p:cNvSpPr/>
          <p:nvPr/>
        </p:nvSpPr>
        <p:spPr>
          <a:xfrm>
            <a:off x="1403648" y="2044005"/>
            <a:ext cx="61206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>
                <a:solidFill>
                  <a:srgbClr val="00B050"/>
                </a:solidFill>
              </a:rPr>
              <a:t>1.กุศลจิต หรือ กุศล</a:t>
            </a:r>
            <a:r>
              <a:rPr lang="th-TH" sz="4400" b="1" dirty="0" smtClean="0">
                <a:solidFill>
                  <a:srgbClr val="00B050"/>
                </a:solidFill>
              </a:rPr>
              <a:t>ชาติ</a:t>
            </a:r>
          </a:p>
          <a:p>
            <a:r>
              <a:rPr lang="th-TH" sz="4400" b="1" dirty="0" smtClean="0">
                <a:solidFill>
                  <a:srgbClr val="00B050"/>
                </a:solidFill>
              </a:rPr>
              <a:t>2.อกุศลจิต หรือ อกุศลชาติ</a:t>
            </a:r>
          </a:p>
          <a:p>
            <a:r>
              <a:rPr lang="th-TH" sz="4400" b="1" dirty="0" smtClean="0">
                <a:solidFill>
                  <a:srgbClr val="00B050"/>
                </a:solidFill>
              </a:rPr>
              <a:t>3.</a:t>
            </a:r>
            <a:r>
              <a:rPr lang="th-TH" sz="4400" b="1" dirty="0">
                <a:solidFill>
                  <a:srgbClr val="00B050"/>
                </a:solidFill>
              </a:rPr>
              <a:t>วิบากจิต หรือ วิบาก</a:t>
            </a:r>
            <a:r>
              <a:rPr lang="th-TH" sz="4400" b="1" dirty="0" smtClean="0">
                <a:solidFill>
                  <a:srgbClr val="00B050"/>
                </a:solidFill>
              </a:rPr>
              <a:t>ชาติ</a:t>
            </a:r>
          </a:p>
          <a:p>
            <a:r>
              <a:rPr lang="th-TH" sz="4400" b="1" dirty="0" smtClean="0">
                <a:solidFill>
                  <a:srgbClr val="00B050"/>
                </a:solidFill>
              </a:rPr>
              <a:t>4.</a:t>
            </a:r>
            <a:r>
              <a:rPr lang="th-TH" sz="4400" b="1" dirty="0">
                <a:solidFill>
                  <a:srgbClr val="00B050"/>
                </a:solidFill>
              </a:rPr>
              <a:t>กิริยาจิต หรือ กิริยาชาติ</a:t>
            </a:r>
          </a:p>
        </p:txBody>
      </p:sp>
    </p:spTree>
    <p:extLst>
      <p:ext uri="{BB962C8B-B14F-4D97-AF65-F5344CB8AC3E}">
        <p14:creationId xmlns:p14="http://schemas.microsoft.com/office/powerpoint/2010/main" val="1981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80728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dirty="0">
                <a:solidFill>
                  <a:srgbClr val="C00000"/>
                </a:solidFill>
              </a:rPr>
              <a:t>กุศลชาติ   </a:t>
            </a:r>
            <a:r>
              <a:rPr lang="th-TH" dirty="0"/>
              <a:t>กุสล ( กุศล )  +  ชาติ ( การเกิด , จำพวก , หมู่ , เหล่า , ชนิด )  คือ การเกิดที่เป็นกุศล , จำพวกกุศล    </a:t>
            </a:r>
            <a:endParaRPr lang="th-TH" dirty="0" smtClean="0"/>
          </a:p>
          <a:p>
            <a:endParaRPr lang="th-TH" dirty="0"/>
          </a:p>
          <a:p>
            <a:r>
              <a:rPr lang="th-TH" sz="3600" b="1" dirty="0" smtClean="0"/>
              <a:t>จิตที่เป็นกุศลชาติ มี </a:t>
            </a:r>
            <a:r>
              <a:rPr lang="th-TH" sz="3600" b="1" dirty="0"/>
              <a:t>๒๑  </a:t>
            </a:r>
            <a:r>
              <a:rPr lang="th-TH" sz="3600" b="1" dirty="0" smtClean="0"/>
              <a:t>ประเภท (ดวง)  </a:t>
            </a:r>
          </a:p>
          <a:p>
            <a:r>
              <a:rPr lang="th-TH" dirty="0" smtClean="0"/>
              <a:t>ซึ่งเจตสิก</a:t>
            </a:r>
            <a:r>
              <a:rPr lang="th-TH" dirty="0"/>
              <a:t>ที่</a:t>
            </a:r>
            <a:r>
              <a:rPr lang="th-TH" dirty="0" smtClean="0"/>
              <a:t>เกิดร่วม</a:t>
            </a:r>
            <a:r>
              <a:rPr lang="th-TH" dirty="0"/>
              <a:t>ด้วย เป็นชาติที่เป็นเหตุให้เกิดกุศลวิบาก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336941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เช่น ขณะที่</a:t>
            </a:r>
            <a:r>
              <a:rPr lang="th-TH" dirty="0" smtClean="0"/>
              <a:t>เมตตาเกิดขึ้น </a:t>
            </a:r>
          </a:p>
          <a:p>
            <a:r>
              <a:rPr lang="th-TH" dirty="0" smtClean="0"/>
              <a:t>ขณะนั้น </a:t>
            </a:r>
            <a:r>
              <a:rPr lang="th-TH" dirty="0"/>
              <a:t>จิตเป็นกุศลจิต  ประกอบด้วยเจตสิกที่ดี มี ศรัทธาเจตสิก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96752"/>
            <a:ext cx="727280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C00000"/>
                </a:solidFill>
              </a:rPr>
              <a:t>อกุศลชาติ  </a:t>
            </a:r>
            <a:r>
              <a:rPr lang="th-TH" dirty="0"/>
              <a:t>อกุสล ( อกุศล ) + ชาติ ( การเกิด , จำพวก , หมู่ , เหล่า , ชนิด ) คือการเกิดเป็นอกุศล , จำพวกอกุศล  </a:t>
            </a:r>
            <a:endParaRPr lang="th-TH" dirty="0" smtClean="0"/>
          </a:p>
          <a:p>
            <a:endParaRPr lang="th-TH" dirty="0"/>
          </a:p>
          <a:p>
            <a:r>
              <a:rPr lang="th-TH" dirty="0"/>
              <a:t>จิตที่</a:t>
            </a:r>
            <a:r>
              <a:rPr lang="th-TH" dirty="0" smtClean="0"/>
              <a:t>เป็นอกุศล</a:t>
            </a:r>
            <a:r>
              <a:rPr lang="th-TH" dirty="0"/>
              <a:t>ชาติ มี </a:t>
            </a:r>
            <a:r>
              <a:rPr lang="th-TH" dirty="0" smtClean="0"/>
              <a:t>๑๒  </a:t>
            </a:r>
            <a:r>
              <a:rPr lang="th-TH" dirty="0"/>
              <a:t>ประเภท (ดวง) </a:t>
            </a:r>
            <a:endParaRPr lang="th-TH" dirty="0" smtClean="0"/>
          </a:p>
          <a:p>
            <a:r>
              <a:rPr lang="th-TH" dirty="0" smtClean="0"/>
              <a:t>และ</a:t>
            </a:r>
            <a:r>
              <a:rPr lang="th-TH" dirty="0"/>
              <a:t>เจตสิกที่เกิดร่วมด้วย  เป็นชาติที่เป็นเหตุให้เกิดอกุศลวิบาก เช่น โลภะมูลจิต จิตที่ติดข้อง </a:t>
            </a:r>
            <a:r>
              <a:rPr lang="th-TH" dirty="0" smtClean="0"/>
              <a:t>โทสะมูล</a:t>
            </a:r>
            <a:r>
              <a:rPr lang="th-TH" dirty="0"/>
              <a:t>จิต 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548680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วิบากชาติ  วิปาก( ความสุกวิเศษ , ผล ) ชาติ ( การเกิด , จำพวก ) คือการเกิดเป็น</a:t>
            </a:r>
          </a:p>
          <a:p>
            <a:r>
              <a:rPr lang="th-TH" dirty="0" smtClean="0"/>
              <a:t>วิบาก </a:t>
            </a:r>
            <a:r>
              <a:rPr lang="th-TH" dirty="0"/>
              <a:t>, จำพวกวิบาก   </a:t>
            </a:r>
            <a:endParaRPr lang="th-TH" dirty="0" smtClean="0"/>
          </a:p>
          <a:p>
            <a:endParaRPr lang="th-TH" dirty="0"/>
          </a:p>
          <a:p>
            <a:r>
              <a:rPr lang="th-TH" dirty="0" smtClean="0"/>
              <a:t>วิบากจิตมี  ๓๖ ประเภท (ดวง) </a:t>
            </a:r>
            <a:r>
              <a:rPr lang="th-TH" dirty="0"/>
              <a:t>และเจตสิกที่เกิดร่วมด้วย  </a:t>
            </a:r>
            <a:r>
              <a:rPr lang="th-TH" dirty="0" smtClean="0"/>
              <a:t>เป็นชาติ</a:t>
            </a:r>
            <a:r>
              <a:rPr lang="th-TH" dirty="0"/>
              <a:t>ที่เป็นผลของกรรม  คือ กุศลวิบากเป็นผลของกุศลกรรม  อกุศลวิบากเป็นผล</a:t>
            </a:r>
            <a:r>
              <a:rPr lang="th-TH" dirty="0" smtClean="0"/>
              <a:t>ของอกุศลกรรม </a:t>
            </a:r>
          </a:p>
          <a:p>
            <a:endParaRPr lang="th-TH" dirty="0"/>
          </a:p>
          <a:p>
            <a:r>
              <a:rPr lang="th-TH" dirty="0" smtClean="0"/>
              <a:t>เช่น </a:t>
            </a:r>
            <a:r>
              <a:rPr lang="th-TH" dirty="0"/>
              <a:t>ขณะที่เกิด ปฏิสนธิจิต เป็นผลของกรรม  ขณะที่เห็น ได้ยิน ได้กลิ่น</a:t>
            </a:r>
          </a:p>
          <a:p>
            <a:r>
              <a:rPr lang="th-TH" dirty="0" smtClean="0"/>
              <a:t>ลิ้ม</a:t>
            </a:r>
            <a:r>
              <a:rPr lang="th-TH" dirty="0"/>
              <a:t>รส รู้กระทบสัมผัส เป็นต้น เป็นวิบากจิต ที่เป็นผลของกรรมในชีวิตประจำวัน 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64704"/>
            <a:ext cx="8208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C00000"/>
                </a:solidFill>
              </a:rPr>
              <a:t>กิริยาชาติ  </a:t>
            </a:r>
            <a:r>
              <a:rPr lang="th-TH" dirty="0"/>
              <a:t>กิริยา ( สักว่ากระทำ ) + ชาติ ( การเกิด , จำพวก , หมู่ , เหล่า , ชนิด )การเกิดเป็นกิริยา , จำพวกกิริยา    </a:t>
            </a:r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r>
              <a:rPr lang="th-TH" dirty="0" smtClean="0"/>
              <a:t>กิริยาจิตมี ๒๐ประเภท (ดวง)   </a:t>
            </a:r>
          </a:p>
          <a:p>
            <a:r>
              <a:rPr lang="th-TH" dirty="0" smtClean="0"/>
              <a:t>ซึ่งเจตสิก</a:t>
            </a:r>
            <a:r>
              <a:rPr lang="th-TH" dirty="0"/>
              <a:t>ที่เกิดร่วมด้วย    เป็นชาติที่ไม่ใช่เหตุ  และไม่ใช่ผล    เพียงเกิดขึ้นกระทำกิจการงานแล้วก็</a:t>
            </a:r>
            <a:r>
              <a:rPr lang="th-TH" dirty="0" smtClean="0"/>
              <a:t>ดับไป</a:t>
            </a:r>
            <a:r>
              <a:rPr lang="th-TH" dirty="0"/>
              <a:t>เท่านั้น </a:t>
            </a:r>
            <a:endParaRPr lang="th-TH" dirty="0" smtClean="0"/>
          </a:p>
          <a:p>
            <a:endParaRPr lang="th-TH" dirty="0"/>
          </a:p>
          <a:p>
            <a:r>
              <a:rPr lang="th-TH" dirty="0" smtClean="0"/>
              <a:t>เช่น กิริยาจิต</a:t>
            </a:r>
            <a:r>
              <a:rPr lang="th-TH" dirty="0"/>
              <a:t>ของพระอรหันต์ (พระอรหันต์มีจิตเพียง ๒ ชาติเท่านั้นคือ  วิบากและ</a:t>
            </a:r>
            <a:r>
              <a:rPr lang="th-TH" dirty="0" smtClean="0"/>
              <a:t>กิริยา    ไม่มีกุศลจิต และไม่มีอกุศลจิต) 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395536" y="5780177"/>
            <a:ext cx="8172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ปุถุชน</a:t>
            </a:r>
            <a:r>
              <a:rPr lang="th-TH" b="1" dirty="0"/>
              <a:t>มีกิริยาจิต 2 ดวง  คือ  ปัญจทวาราวัชชนจิต ๑   มโนทวาราวัชชนจิต ๑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9675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/>
              <a:t>        </a:t>
            </a:r>
            <a:r>
              <a:rPr lang="th-TH" sz="3600" b="1" u="sng" dirty="0"/>
              <a:t>จิต ๘๙ ประเภท (ดวง</a:t>
            </a:r>
            <a:r>
              <a:rPr lang="th-TH" sz="3600" b="1" u="sng" dirty="0" smtClean="0"/>
              <a:t>)</a:t>
            </a:r>
            <a:r>
              <a:rPr lang="th-TH" sz="3600" dirty="0"/>
              <a:t>  จำแนกออกเป็น ๔ ชาติ  คือ  ...</a:t>
            </a:r>
          </a:p>
          <a:p>
            <a:r>
              <a:rPr lang="th-TH" sz="3600" dirty="0"/>
              <a:t>เป็น </a:t>
            </a:r>
            <a:r>
              <a:rPr lang="th-TH" sz="3600" b="1" dirty="0"/>
              <a:t>กุศล      </a:t>
            </a:r>
            <a:r>
              <a:rPr lang="th-TH" sz="3600" dirty="0"/>
              <a:t>๒๑   </a:t>
            </a:r>
            <a:r>
              <a:rPr lang="th-TH" sz="3600" dirty="0" smtClean="0"/>
              <a:t>ประเภท (ดวง)</a:t>
            </a:r>
            <a:endParaRPr lang="th-TH" sz="3600" dirty="0"/>
          </a:p>
          <a:p>
            <a:r>
              <a:rPr lang="th-TH" sz="3600" dirty="0"/>
              <a:t>เป็น </a:t>
            </a:r>
            <a:r>
              <a:rPr lang="th-TH" sz="3600" b="1" dirty="0"/>
              <a:t>อกุศล    </a:t>
            </a:r>
            <a:r>
              <a:rPr lang="th-TH" sz="3600" dirty="0"/>
              <a:t>๑๒   ประเภท (ดวง)</a:t>
            </a:r>
          </a:p>
          <a:p>
            <a:r>
              <a:rPr lang="th-TH" sz="3600" dirty="0" smtClean="0"/>
              <a:t>เป็น</a:t>
            </a:r>
            <a:r>
              <a:rPr lang="th-TH" sz="3600" b="1" dirty="0" smtClean="0"/>
              <a:t> </a:t>
            </a:r>
            <a:r>
              <a:rPr lang="th-TH" sz="3600" b="1" dirty="0"/>
              <a:t>วิบาก</a:t>
            </a:r>
            <a:r>
              <a:rPr lang="th-TH" sz="3600" dirty="0"/>
              <a:t>     ๓๖   ประเภท (ดวง)</a:t>
            </a:r>
          </a:p>
          <a:p>
            <a:r>
              <a:rPr lang="th-TH" sz="3600" dirty="0" smtClean="0"/>
              <a:t>เป็น </a:t>
            </a:r>
            <a:r>
              <a:rPr lang="th-TH" sz="3600" b="1" dirty="0"/>
              <a:t>กิริยา     </a:t>
            </a:r>
            <a:r>
              <a:rPr lang="th-TH" sz="3600" dirty="0"/>
              <a:t>๒๐  ประเภท (ดวง</a:t>
            </a:r>
            <a:r>
              <a:rPr lang="th-TH" sz="3600" dirty="0" smtClean="0"/>
              <a:t>)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97510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เมื่อศึกษาเรื่องชาติของจิต ก็จะรู้ได้ว่าแต่ละบุคคลมีจิตประเภทใดบ้าง ดังนี้ </a:t>
            </a:r>
            <a:r>
              <a:rPr lang="th-TH" dirty="0" smtClean="0"/>
              <a:t>คือ</a:t>
            </a:r>
          </a:p>
          <a:p>
            <a:endParaRPr lang="th-TH" dirty="0"/>
          </a:p>
          <a:p>
            <a:r>
              <a:rPr lang="th-TH" b="1" dirty="0"/>
              <a:t> ปุถุชน </a:t>
            </a:r>
            <a:r>
              <a:rPr lang="th-TH" dirty="0"/>
              <a:t>                             มีจิต ๔ ชาติ คือ </a:t>
            </a:r>
            <a:r>
              <a:rPr lang="th-TH" b="1" dirty="0"/>
              <a:t>กุศล  อกุศล  วิบาก  กิริยา</a:t>
            </a:r>
            <a:endParaRPr lang="th-TH" dirty="0"/>
          </a:p>
          <a:p>
            <a:r>
              <a:rPr lang="th-TH" b="1" dirty="0"/>
              <a:t> พระโสดาบันบุคคล        </a:t>
            </a:r>
            <a:r>
              <a:rPr lang="th-TH" dirty="0"/>
              <a:t>มีจิต ๔ ชาติ คือ </a:t>
            </a:r>
            <a:r>
              <a:rPr lang="th-TH" b="1" dirty="0"/>
              <a:t>กุศล  อกุศล  วิบาก  กิริยา</a:t>
            </a:r>
            <a:endParaRPr lang="th-TH" dirty="0"/>
          </a:p>
          <a:p>
            <a:r>
              <a:rPr lang="th-TH" b="1" dirty="0"/>
              <a:t> พระสกทาคามีบุคคล  </a:t>
            </a:r>
            <a:r>
              <a:rPr lang="th-TH" dirty="0"/>
              <a:t>   </a:t>
            </a:r>
            <a:r>
              <a:rPr lang="th-TH" dirty="0" smtClean="0"/>
              <a:t> มี</a:t>
            </a:r>
            <a:r>
              <a:rPr lang="th-TH" dirty="0"/>
              <a:t>จิต ๔ ชาติ คือ </a:t>
            </a:r>
            <a:r>
              <a:rPr lang="th-TH" b="1" dirty="0"/>
              <a:t>กุศล  อกุศล  วิบาก  กิริยา</a:t>
            </a:r>
            <a:endParaRPr lang="th-TH" dirty="0"/>
          </a:p>
          <a:p>
            <a:r>
              <a:rPr lang="th-TH" b="1" dirty="0"/>
              <a:t> พระอนาคามีบุคคล </a:t>
            </a:r>
            <a:r>
              <a:rPr lang="th-TH" dirty="0"/>
              <a:t>       </a:t>
            </a:r>
            <a:r>
              <a:rPr lang="th-TH" dirty="0" smtClean="0"/>
              <a:t> มี</a:t>
            </a:r>
            <a:r>
              <a:rPr lang="th-TH" dirty="0"/>
              <a:t>จิต ๔ ชาติ คือ </a:t>
            </a:r>
            <a:r>
              <a:rPr lang="th-TH" b="1" dirty="0"/>
              <a:t>กุศล  อกุศล  วิบาก  กิริยา</a:t>
            </a:r>
            <a:endParaRPr lang="th-TH" dirty="0"/>
          </a:p>
          <a:p>
            <a:r>
              <a:rPr lang="th-TH" b="1" dirty="0"/>
              <a:t> พระอรหันต์ </a:t>
            </a:r>
            <a:r>
              <a:rPr lang="th-TH" dirty="0"/>
              <a:t>                    มีจิต ๒ ชาติ คือ </a:t>
            </a:r>
            <a:r>
              <a:rPr lang="th-TH" b="1" dirty="0"/>
              <a:t>วิบาก  กิริยา</a:t>
            </a:r>
            <a:endParaRPr lang="th-TH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764704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/>
              <a:t>ดูเหมือนว่าเราทุกคนอยู่ร่วมโลกเดียวกัน </a:t>
            </a:r>
          </a:p>
          <a:p>
            <a:endParaRPr lang="th-TH" sz="3600" dirty="0"/>
          </a:p>
          <a:p>
            <a:r>
              <a:rPr lang="th-TH" sz="3600" b="1" dirty="0" smtClean="0">
                <a:solidFill>
                  <a:srgbClr val="C00000"/>
                </a:solidFill>
              </a:rPr>
              <a:t>แต่ตามความเป็นจริงนั้น สิ่งต่าง ๆ ที่เป็นรูปธรรมซึ่งสามารถ</a:t>
            </a:r>
          </a:p>
          <a:p>
            <a:r>
              <a:rPr lang="th-TH" sz="3600" b="1" dirty="0" smtClean="0">
                <a:solidFill>
                  <a:srgbClr val="C00000"/>
                </a:solidFill>
              </a:rPr>
              <a:t>ปรากฏได้ทางตา ทางหู ทางจมูก ทางลิ้น ทางกาย ทางใจนั้น </a:t>
            </a:r>
          </a:p>
          <a:p>
            <a:r>
              <a:rPr lang="th-TH" sz="3600" b="1" dirty="0" smtClean="0">
                <a:solidFill>
                  <a:srgbClr val="C00000"/>
                </a:solidFill>
              </a:rPr>
              <a:t>ถ้าไม่มีจิต ซึ่งเป็นสภาพรู้ สิ่งต่าง ๆ เหล่านั้นก็ย่อม</a:t>
            </a:r>
          </a:p>
          <a:p>
            <a:r>
              <a:rPr lang="th-TH" sz="3600" b="1" dirty="0" smtClean="0">
                <a:solidFill>
                  <a:srgbClr val="C00000"/>
                </a:solidFill>
              </a:rPr>
              <a:t>ไม่ปรากฏเป็นความสำคัญแต่อย่างใด</a:t>
            </a:r>
            <a:endParaRPr lang="th-TH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404664"/>
            <a:ext cx="2699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rgbClr val="C00000"/>
                </a:solidFill>
              </a:rPr>
              <a:t>ชื่อเรียกของจิต</a:t>
            </a:r>
            <a:endParaRPr lang="th-TH" sz="4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351508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dirty="0" smtClean="0"/>
              <a:t>จิตใจ </a:t>
            </a:r>
          </a:p>
          <a:p>
            <a:r>
              <a:rPr lang="th-TH" dirty="0" smtClean="0"/>
              <a:t>ใจ </a:t>
            </a:r>
          </a:p>
          <a:p>
            <a:r>
              <a:rPr lang="th-TH" dirty="0" smtClean="0"/>
              <a:t>มานัส </a:t>
            </a:r>
          </a:p>
          <a:p>
            <a:r>
              <a:rPr lang="th-TH" dirty="0" smtClean="0"/>
              <a:t>หทัย </a:t>
            </a:r>
          </a:p>
          <a:p>
            <a:r>
              <a:rPr lang="th-TH" dirty="0" smtClean="0"/>
              <a:t>ปัณฑระ </a:t>
            </a:r>
          </a:p>
          <a:p>
            <a:r>
              <a:rPr lang="th-TH" dirty="0" smtClean="0"/>
              <a:t>มนะ </a:t>
            </a:r>
          </a:p>
          <a:p>
            <a:r>
              <a:rPr lang="th-TH" dirty="0" smtClean="0"/>
              <a:t>มนายตนะ </a:t>
            </a:r>
          </a:p>
          <a:p>
            <a:r>
              <a:rPr lang="th-TH" dirty="0" smtClean="0"/>
              <a:t>มนินทรีย์ </a:t>
            </a:r>
          </a:p>
          <a:p>
            <a:r>
              <a:rPr lang="th-TH" dirty="0" smtClean="0"/>
              <a:t>วิญญาณ </a:t>
            </a:r>
          </a:p>
          <a:p>
            <a:r>
              <a:rPr lang="th-TH" dirty="0" smtClean="0"/>
              <a:t>วิญญาณขันธ์ </a:t>
            </a:r>
          </a:p>
          <a:p>
            <a:r>
              <a:rPr lang="th-TH" dirty="0" smtClean="0"/>
              <a:t>มโนวิญญาณ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ในอัฏฐสาลินี อรรถกถาธัมมสังคณีปกรณ์ จิตตุปปาทกัณฑ์ อธิบายจิตตนิทเทส  มีข้อความว่า</a:t>
            </a:r>
          </a:p>
          <a:p>
            <a:endParaRPr lang="th-TH" dirty="0" smtClean="0"/>
          </a:p>
          <a:p>
            <a:pPr algn="ctr"/>
            <a:r>
              <a:rPr lang="th-TH" sz="4000" b="1" dirty="0" smtClean="0">
                <a:solidFill>
                  <a:srgbClr val="C00000"/>
                </a:solidFill>
              </a:rPr>
              <a:t>ที่ชื่อว่า จิต เพราะจิตเป็นธรรมชาติที่วิจิตร</a:t>
            </a:r>
            <a:endParaRPr lang="th-TH" sz="40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3752" y="3105834"/>
            <a:ext cx="60805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</a:rPr>
              <a:t>ที่ (จิต) ชื่อว่า “มนะ” เพราะกำหนดรู้อารมณ์</a:t>
            </a:r>
            <a:endParaRPr lang="th-TH" sz="36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0504" y="4437112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accent6">
                    <a:lumMod val="75000"/>
                  </a:schemeClr>
                </a:solidFill>
              </a:rPr>
              <a:t>ที่ (จิต) ชื่อว่า “หทย” เพราะความหมายว่า</a:t>
            </a:r>
          </a:p>
          <a:p>
            <a:pPr algn="ctr"/>
            <a:r>
              <a:rPr lang="th-TH" sz="3600" b="1" dirty="0" smtClean="0">
                <a:solidFill>
                  <a:schemeClr val="accent6">
                    <a:lumMod val="75000"/>
                  </a:schemeClr>
                </a:solidFill>
              </a:rPr>
              <a:t>เป็นสภาวะอยู่ภายใน</a:t>
            </a:r>
            <a:endParaRPr lang="th-TH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963" y="62068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ที่ (จิต) ชื่อว่า “ปัณฑระ” เพราะความหมายว่าบริสุทธิ์</a:t>
            </a:r>
          </a:p>
          <a:p>
            <a:r>
              <a:rPr lang="th-TH" sz="3600" b="1" dirty="0">
                <a:solidFill>
                  <a:srgbClr val="C00000"/>
                </a:solidFill>
              </a:rPr>
              <a:t>(</a:t>
            </a:r>
            <a:r>
              <a:rPr lang="th-TH" sz="3600" b="1" dirty="0" smtClean="0">
                <a:solidFill>
                  <a:srgbClr val="C00000"/>
                </a:solidFill>
              </a:rPr>
              <a:t>คำนี้ตรัสหมายเอาภวังคจิต)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962" y="2490647"/>
            <a:ext cx="8375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</a:rPr>
              <a:t>ที่ (จิต) ชื่อว่า “มนายตนะ” เพราะความหมายว่าเป็น</a:t>
            </a:r>
          </a:p>
          <a:p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</a:rPr>
              <a:t>ที่อยู่อาศัย เป็นบ่อเกิด เป็นที่ประชุม และเป็นเหตุ</a:t>
            </a:r>
            <a:endParaRPr lang="th-TH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204864"/>
            <a:ext cx="73448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6600" b="1" dirty="0"/>
              <a:t> จิต</a:t>
            </a:r>
            <a:r>
              <a:rPr lang="th-TH" sz="4400" dirty="0"/>
              <a:t>เป็นสภาพธรรมที่เป็นใหญ่ </a:t>
            </a:r>
            <a:endParaRPr lang="th-TH" sz="4400" dirty="0" smtClean="0"/>
          </a:p>
          <a:p>
            <a:r>
              <a:rPr lang="th-TH" sz="4400" dirty="0" smtClean="0"/>
              <a:t>เป็น</a:t>
            </a:r>
            <a:r>
              <a:rPr lang="th-TH" sz="4400" dirty="0"/>
              <a:t>ประธาน  ในการรู้อารมณ์ (สิ่งที่ถูกจิตรู้</a:t>
            </a:r>
            <a:r>
              <a:rPr lang="th-TH" sz="4400" dirty="0" smtClean="0"/>
              <a:t>)</a:t>
            </a:r>
          </a:p>
          <a:p>
            <a:r>
              <a:rPr lang="th-TH" sz="4400" dirty="0" smtClean="0"/>
              <a:t>เช่น </a:t>
            </a:r>
            <a:r>
              <a:rPr lang="th-TH" sz="4400" dirty="0"/>
              <a:t>การได้ยิน  เป็น</a:t>
            </a:r>
            <a:r>
              <a:rPr lang="th-TH" sz="4400" dirty="0" smtClean="0"/>
              <a:t>ต้น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090172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/>
              <a:t> เจตสิกเป็นนามธรรมที่ไม่ใช่จิต แต่เกิดร่วมกับจิตแล้วก็ดับพร้อมกับจิตเจตสิก ได้แก่ โลภะ โทสะ เป็นต้น โทสะ คือ </a:t>
            </a:r>
            <a:endParaRPr lang="th-TH" sz="3200" b="1" dirty="0" smtClean="0"/>
          </a:p>
          <a:p>
            <a:r>
              <a:rPr lang="th-TH" sz="3200" b="1" dirty="0" smtClean="0"/>
              <a:t>ความ</a:t>
            </a:r>
            <a:r>
              <a:rPr lang="th-TH" sz="3200" b="1" dirty="0"/>
              <a:t>โกรธก็เป็นสภาพธรรมที่มีจริงอย่างหนึ่ง โลภะเป็นสภาพที่ติดข้องต้องการ  ก็เป็นสภาพธรรมอีกอย่างหนึ่ง  แต่ทั้งโลภะและโทสะ...ไม่ใช่จิต</a:t>
            </a:r>
          </a:p>
        </p:txBody>
      </p:sp>
      <p:sp>
        <p:nvSpPr>
          <p:cNvPr id="3" name="Rectangle 2"/>
          <p:cNvSpPr/>
          <p:nvPr/>
        </p:nvSpPr>
        <p:spPr>
          <a:xfrm>
            <a:off x="3404052" y="620688"/>
            <a:ext cx="23358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5400" b="1" dirty="0"/>
              <a:t> </a:t>
            </a:r>
            <a:r>
              <a:rPr lang="en-US" sz="5400" b="1" dirty="0" smtClean="0"/>
              <a:t>“</a:t>
            </a:r>
            <a:r>
              <a:rPr lang="th-TH" sz="5400" b="1" dirty="0" smtClean="0"/>
              <a:t>เจตสิก</a:t>
            </a:r>
            <a:r>
              <a:rPr lang="en-US" sz="5400" b="1" dirty="0" smtClean="0"/>
              <a:t>”</a:t>
            </a:r>
            <a:endParaRPr lang="th-TH" sz="5400" b="1" dirty="0"/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/>
              <a:t>เจตสิกเป็นนามธรรมต่างๆ ชนิด ที่เกิดพร้อมจิต ดับพร้อมจิต ทำให้จิตต่างกันเป็น ๘๙ ประเภท หรือที่เรียกว่า ๘๙ ดวง  </a:t>
            </a:r>
            <a:endParaRPr lang="th-TH" sz="3600" dirty="0" smtClean="0"/>
          </a:p>
          <a:p>
            <a:endParaRPr lang="th-TH" sz="3600" dirty="0"/>
          </a:p>
          <a:p>
            <a:r>
              <a:rPr lang="th-TH" sz="3600" dirty="0" smtClean="0"/>
              <a:t>ไม่</a:t>
            </a:r>
            <a:r>
              <a:rPr lang="th-TH" sz="3600" dirty="0"/>
              <a:t>ว่าจะเป็นจิตของพระอรหันตสัมมาสัมพุทธเจ้า </a:t>
            </a:r>
            <a:endParaRPr lang="th-TH" sz="3600" dirty="0" smtClean="0"/>
          </a:p>
          <a:p>
            <a:r>
              <a:rPr lang="th-TH" sz="3600" dirty="0" smtClean="0"/>
              <a:t>หรือ</a:t>
            </a:r>
            <a:r>
              <a:rPr lang="th-TH" sz="3600" dirty="0"/>
              <a:t>จิตที่โลกจักรวาลไหนๆ ทั้งสิ้น  พระผู้มีพระภาคทรงประมวล และทรงจำแนกจิตทั้งหมดออกเป็น  ๘๙  ประเภท </a:t>
            </a:r>
            <a:endParaRPr lang="th-TH" sz="3600" dirty="0" smtClean="0"/>
          </a:p>
          <a:p>
            <a:r>
              <a:rPr lang="th-TH" sz="3600" dirty="0" smtClean="0"/>
              <a:t>ส่วน</a:t>
            </a:r>
            <a:r>
              <a:rPr lang="th-TH" sz="3600" dirty="0"/>
              <a:t>เจตสิกทั้งหมดนั้นมี  ๕๒  ประเภท</a:t>
            </a:r>
          </a:p>
        </p:txBody>
      </p:sp>
    </p:spTree>
    <p:extLst>
      <p:ext uri="{BB962C8B-B14F-4D97-AF65-F5344CB8AC3E}">
        <p14:creationId xmlns:p14="http://schemas.microsoft.com/office/powerpoint/2010/main" val="1790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2286</Words>
  <Application>Microsoft Office PowerPoint</Application>
  <PresentationFormat>On-screen Show (4:3)</PresentationFormat>
  <Paragraphs>210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18</cp:revision>
  <dcterms:created xsi:type="dcterms:W3CDTF">2016-08-13T15:58:34Z</dcterms:created>
  <dcterms:modified xsi:type="dcterms:W3CDTF">2017-09-14T04:39:23Z</dcterms:modified>
</cp:coreProperties>
</file>