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90" r:id="rId7"/>
    <p:sldId id="263" r:id="rId8"/>
    <p:sldId id="291" r:id="rId9"/>
    <p:sldId id="292" r:id="rId10"/>
    <p:sldId id="293" r:id="rId11"/>
    <p:sldId id="294" r:id="rId12"/>
    <p:sldId id="288" r:id="rId13"/>
    <p:sldId id="289" r:id="rId14"/>
    <p:sldId id="286" r:id="rId15"/>
    <p:sldId id="287" r:id="rId16"/>
    <p:sldId id="264" r:id="rId17"/>
    <p:sldId id="265" r:id="rId18"/>
    <p:sldId id="266" r:id="rId19"/>
    <p:sldId id="267" r:id="rId20"/>
    <p:sldId id="268" r:id="rId21"/>
    <p:sldId id="271" r:id="rId22"/>
    <p:sldId id="270" r:id="rId23"/>
    <p:sldId id="295" r:id="rId24"/>
    <p:sldId id="296" r:id="rId25"/>
    <p:sldId id="297" r:id="rId26"/>
    <p:sldId id="269" r:id="rId27"/>
    <p:sldId id="272" r:id="rId28"/>
    <p:sldId id="273" r:id="rId29"/>
    <p:sldId id="274" r:id="rId30"/>
    <p:sldId id="275" r:id="rId31"/>
    <p:sldId id="281" r:id="rId32"/>
    <p:sldId id="276" r:id="rId33"/>
    <p:sldId id="298" r:id="rId34"/>
    <p:sldId id="277" r:id="rId35"/>
    <p:sldId id="301" r:id="rId36"/>
    <p:sldId id="299" r:id="rId37"/>
    <p:sldId id="302" r:id="rId38"/>
    <p:sldId id="300" r:id="rId39"/>
    <p:sldId id="278" r:id="rId40"/>
    <p:sldId id="279" r:id="rId41"/>
    <p:sldId id="280" r:id="rId42"/>
    <p:sldId id="282" r:id="rId43"/>
    <p:sldId id="284" r:id="rId44"/>
    <p:sldId id="283" r:id="rId45"/>
    <p:sldId id="285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3" r:id="rId67"/>
    <p:sldId id="324" r:id="rId68"/>
    <p:sldId id="325" r:id="rId6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16CF-E543-4E22-B81C-186288FF0CB2}" type="datetimeFigureOut">
              <a:rPr lang="th-TH" smtClean="0"/>
              <a:t>31/08/60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5B39-6F75-424F-A8FB-91A1E78A7F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50929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16CF-E543-4E22-B81C-186288FF0CB2}" type="datetimeFigureOut">
              <a:rPr lang="th-TH" smtClean="0"/>
              <a:t>31/08/60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5B39-6F75-424F-A8FB-91A1E78A7F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7217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16CF-E543-4E22-B81C-186288FF0CB2}" type="datetimeFigureOut">
              <a:rPr lang="th-TH" smtClean="0"/>
              <a:t>31/08/60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5B39-6F75-424F-A8FB-91A1E78A7F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7168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16CF-E543-4E22-B81C-186288FF0CB2}" type="datetimeFigureOut">
              <a:rPr lang="th-TH" smtClean="0"/>
              <a:t>31/08/60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5B39-6F75-424F-A8FB-91A1E78A7F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056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16CF-E543-4E22-B81C-186288FF0CB2}" type="datetimeFigureOut">
              <a:rPr lang="th-TH" smtClean="0"/>
              <a:t>31/08/60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5B39-6F75-424F-A8FB-91A1E78A7F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66291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16CF-E543-4E22-B81C-186288FF0CB2}" type="datetimeFigureOut">
              <a:rPr lang="th-TH" smtClean="0"/>
              <a:t>31/08/60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5B39-6F75-424F-A8FB-91A1E78A7F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234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16CF-E543-4E22-B81C-186288FF0CB2}" type="datetimeFigureOut">
              <a:rPr lang="th-TH" smtClean="0"/>
              <a:t>31/08/60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5B39-6F75-424F-A8FB-91A1E78A7F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6555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16CF-E543-4E22-B81C-186288FF0CB2}" type="datetimeFigureOut">
              <a:rPr lang="th-TH" smtClean="0"/>
              <a:t>31/08/60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5B39-6F75-424F-A8FB-91A1E78A7F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784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16CF-E543-4E22-B81C-186288FF0CB2}" type="datetimeFigureOut">
              <a:rPr lang="th-TH" smtClean="0"/>
              <a:t>31/08/60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5B39-6F75-424F-A8FB-91A1E78A7F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5567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16CF-E543-4E22-B81C-186288FF0CB2}" type="datetimeFigureOut">
              <a:rPr lang="th-TH" smtClean="0"/>
              <a:t>31/08/60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5B39-6F75-424F-A8FB-91A1E78A7F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8843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A16CF-E543-4E22-B81C-186288FF0CB2}" type="datetimeFigureOut">
              <a:rPr lang="th-TH" smtClean="0"/>
              <a:t>31/08/60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65B39-6F75-424F-A8FB-91A1E78A7F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77544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A16CF-E543-4E22-B81C-186288FF0CB2}" type="datetimeFigureOut">
              <a:rPr lang="th-TH" smtClean="0"/>
              <a:t>31/08/60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65B39-6F75-424F-A8FB-91A1E78A7F1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1075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11" Type="http://schemas.openxmlformats.org/officeDocument/2006/relationships/image" Target="../media/image20.emf"/><Relationship Id="rId5" Type="http://schemas.openxmlformats.org/officeDocument/2006/relationships/image" Target="../media/image14.png"/><Relationship Id="rId10" Type="http://schemas.openxmlformats.org/officeDocument/2006/relationships/image" Target="../media/image19.emf"/><Relationship Id="rId4" Type="http://schemas.openxmlformats.org/officeDocument/2006/relationships/image" Target="../media/image13.emf"/><Relationship Id="rId9" Type="http://schemas.openxmlformats.org/officeDocument/2006/relationships/image" Target="../media/image18.emf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683" y="332656"/>
            <a:ext cx="8494633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002060"/>
                </a:solidFill>
                <a:latin typeface="TH Charmonman" panose="03000500040000020004" pitchFamily="66" charset="-34"/>
                <a:cs typeface="TH Charmonman" panose="03000500040000020004" pitchFamily="66" charset="-34"/>
              </a:rPr>
              <a:t>โลกทัศน์ – ชีวทัศน์เปรียบเทียบพระพุทธศาสนาและวิทยาศาสตร์</a:t>
            </a:r>
            <a:r>
              <a:rPr lang="th-TH" sz="4000" dirty="0" smtClean="0">
                <a:latin typeface="TH Charmonman" panose="03000500040000020004" pitchFamily="66" charset="-34"/>
                <a:cs typeface="TH Charmonman" panose="03000500040000020004" pitchFamily="66" charset="-34"/>
              </a:rPr>
              <a:t>	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Adobe Garamond Pro Bold" pitchFamily="18" charset="0"/>
              </a:rPr>
              <a:t>World view–Life view 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Adobe Garamond Pro Bold" pitchFamily="18" charset="0"/>
              </a:rPr>
              <a:t> A Comparison of Buddhism and Science</a:t>
            </a:r>
          </a:p>
          <a:p>
            <a:pPr algn="ctr"/>
            <a:endParaRPr lang="th-TH" dirty="0">
              <a:latin typeface="Adobe Garamond Pro Bold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764" y="2266642"/>
            <a:ext cx="2230470" cy="2324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842991" y="4591357"/>
            <a:ext cx="1418116" cy="2205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919108">
            <a:off x="1565944" y="3848910"/>
            <a:ext cx="1462359" cy="2274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31096">
            <a:off x="6061568" y="3866237"/>
            <a:ext cx="1440083" cy="2240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857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9532" y="836712"/>
            <a:ext cx="842493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solidFill>
                  <a:srgbClr val="FF0000"/>
                </a:solidFill>
              </a:rPr>
              <a:t>อรรถกถา</a:t>
            </a:r>
          </a:p>
          <a:p>
            <a:endParaRPr lang="th-TH" dirty="0" smtClean="0"/>
          </a:p>
          <a:p>
            <a:r>
              <a:rPr lang="th-TH" dirty="0" smtClean="0"/>
              <a:t>     อตฺถ (เนื้อความ , ความหมาย) + กถา (คำพูด) คำพูดขยายเนื้อความ  </a:t>
            </a:r>
            <a:r>
              <a:rPr lang="th-TH" b="1" dirty="0" smtClean="0">
                <a:solidFill>
                  <a:srgbClr val="FF0000"/>
                </a:solidFill>
              </a:rPr>
              <a:t>หมายถึง คัมภีร์ที่อรรถกถาจารย์แต่งขยายความบาลีพุทธพจน์ (พระไตรปิฏก)  </a:t>
            </a:r>
          </a:p>
          <a:p>
            <a:r>
              <a:rPr lang="th-TH" dirty="0" smtClean="0"/>
              <a:t>พระอรรถกถาจารย์  คือ ผู้ที่อธิบายขยายความคำสอนของพระผู้มีพระภาคในส่วนที่ยากให้เข้าใจง่ายขึ้น  ในครั้งพุทธกาลเมื่อพระผู้มีพระภาคยังดำรงพระชนม์อยู่   ก็มีพระอรรถกถาจารย์หลายท่าน   ที่ช่วยขยายความพระธรรมที่ทรงแสดงแก่ภิกษุทั้งหลาย  แต่ภิกษุเหล่านั้นยังไม่เข้าใจแจ่มแจ้ง   จึงได้ไปถามท่านพระเถระเหล่านั้น เช่น ท่านพระสารีบุตรเถระ  ท่านพระอานนท์เถระ   ท่านพระมหากัจจายนเถระเป็นต้น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2370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1844824"/>
            <a:ext cx="77768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>
                <a:solidFill>
                  <a:srgbClr val="FF0000"/>
                </a:solidFill>
              </a:rPr>
              <a:t>ท่านพระอรรถกถาจารย์ </a:t>
            </a:r>
            <a:r>
              <a:rPr lang="th-TH" sz="3200" dirty="0" smtClean="0"/>
              <a:t>ที่บำเพ็ญประโยชน์แก่พระพุทธศาสนามากท่านหนึ่งและเป็นผู้ที่มีชื่อเสียง   เป็นที่เคารพสักการะนับถือของพุทธศาสนิกชนมาจนถึงยุคปัจจุบันก็คือ </a:t>
            </a:r>
            <a:r>
              <a:rPr lang="th-TH" sz="3200" b="1" dirty="0" smtClean="0">
                <a:solidFill>
                  <a:srgbClr val="FF0000"/>
                </a:solidFill>
              </a:rPr>
              <a:t>ท่านพระพุทธโฆษาจารย์ (พ.ศ. ๙๕๐</a:t>
            </a:r>
            <a:r>
              <a:rPr lang="en-US" sz="3200" b="1" dirty="0" smtClean="0">
                <a:solidFill>
                  <a:srgbClr val="FF0000"/>
                </a:solidFill>
              </a:rPr>
              <a:t>-</a:t>
            </a:r>
            <a:r>
              <a:rPr lang="th-TH" sz="3200" b="1" dirty="0" smtClean="0">
                <a:solidFill>
                  <a:srgbClr val="FF0000"/>
                </a:solidFill>
              </a:rPr>
              <a:t>๑๐๐๐)</a:t>
            </a:r>
            <a:endParaRPr lang="th-TH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08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695" y="548680"/>
            <a:ext cx="5393625" cy="5946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463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243" y="908720"/>
            <a:ext cx="7251513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639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659285"/>
            <a:ext cx="8424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 smtClean="0"/>
              <a:t>พระสุตตันตปิฎก ขุททกนิกาย ชาดก เล่ม ๓ ภาค ๑-หน้าที่ 81</a:t>
            </a:r>
          </a:p>
          <a:p>
            <a:endParaRPr lang="th-TH" sz="3200" dirty="0" smtClean="0"/>
          </a:p>
          <a:p>
            <a:r>
              <a:rPr lang="th-TH" sz="3200" dirty="0" smtClean="0"/>
              <a:t>พระสุตตันตปิฎก ขุททกนิกาย อปทาน เล่ม ๘ ภาค ๑-หน้าที่ 102</a:t>
            </a:r>
          </a:p>
          <a:p>
            <a:endParaRPr lang="th-TH" sz="3200" dirty="0" smtClean="0"/>
          </a:p>
          <a:p>
            <a:r>
              <a:rPr lang="th-TH" sz="3200" dirty="0" smtClean="0"/>
              <a:t>พระสุตตันตปิฎก ขุททกนิกาย พุทธวงศ์ เล่ม ๙ ภาค ๒-หน้าที่ 690</a:t>
            </a:r>
            <a:endParaRPr lang="th-TH" sz="3200" dirty="0"/>
          </a:p>
        </p:txBody>
      </p:sp>
      <p:sp>
        <p:nvSpPr>
          <p:cNvPr id="3" name="Rectangle 2"/>
          <p:cNvSpPr/>
          <p:nvPr/>
        </p:nvSpPr>
        <p:spPr>
          <a:xfrm>
            <a:off x="971600" y="620688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600" b="1" i="1" dirty="0" smtClean="0"/>
              <a:t>พุทธประวัติอยู่ส่วนใดของพระไตรปิฎก</a:t>
            </a:r>
            <a:endParaRPr lang="th-TH" sz="3600" b="1" i="1" dirty="0"/>
          </a:p>
        </p:txBody>
      </p:sp>
    </p:spTree>
    <p:extLst>
      <p:ext uri="{BB962C8B-B14F-4D97-AF65-F5344CB8AC3E}">
        <p14:creationId xmlns:p14="http://schemas.microsoft.com/office/powerpoint/2010/main" val="290475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23928" y="308778"/>
            <a:ext cx="15424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000" b="1" dirty="0" smtClean="0">
                <a:solidFill>
                  <a:srgbClr val="FF0000"/>
                </a:solidFill>
              </a:rPr>
              <a:t>นิยาม ๕ </a:t>
            </a:r>
            <a:endParaRPr lang="th-TH" sz="40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99592" y="1041310"/>
            <a:ext cx="77048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ข้อความในอัฏฐสาลินี   อรรถกถาพระธัมมสังคิณีปกรณ์   จิตตุปปาทกัณฑ์ ว่าด้วย นิยาม มีข้อความว่า</a:t>
            </a:r>
            <a:r>
              <a:rPr lang="th-TH" b="1" dirty="0" smtClean="0">
                <a:solidFill>
                  <a:srgbClr val="FF0000"/>
                </a:solidFill>
              </a:rPr>
              <a:t> นิยามมี ๕ อย่าง คือ</a:t>
            </a:r>
          </a:p>
          <a:p>
            <a:endParaRPr lang="th-TH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3600" b="1" dirty="0" smtClean="0">
                <a:solidFill>
                  <a:srgbClr val="7030A0"/>
                </a:solidFill>
              </a:rPr>
              <a:t>พืชนิยาม หรือ พีชนิยาม ๑ 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3600" b="1" dirty="0" smtClean="0">
                <a:solidFill>
                  <a:srgbClr val="7030A0"/>
                </a:solidFill>
              </a:rPr>
              <a:t>อุตุนิยาม ๑ 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3600" b="1" dirty="0" smtClean="0">
                <a:solidFill>
                  <a:srgbClr val="7030A0"/>
                </a:solidFill>
              </a:rPr>
              <a:t>กัมมนิยาม ๑ 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3600" b="1" dirty="0" smtClean="0">
                <a:solidFill>
                  <a:srgbClr val="7030A0"/>
                </a:solidFill>
              </a:rPr>
              <a:t>ธัมมนิยาม ๑ 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th-TH" sz="3600" b="1" dirty="0" smtClean="0">
                <a:solidFill>
                  <a:srgbClr val="7030A0"/>
                </a:solidFill>
              </a:rPr>
              <a:t>จิตตนิยาม ๑</a:t>
            </a:r>
          </a:p>
          <a:p>
            <a:endParaRPr lang="th-TH" dirty="0" smtClean="0"/>
          </a:p>
          <a:p>
            <a:r>
              <a:rPr lang="th-TH" dirty="0" smtClean="0"/>
              <a:t>    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0475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620688"/>
            <a:ext cx="79208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ในบรรดานิยามทั้ง ๕ นั้น   </a:t>
            </a:r>
          </a:p>
          <a:p>
            <a:endParaRPr lang="th-TH" dirty="0"/>
          </a:p>
          <a:p>
            <a:r>
              <a:rPr lang="th-TH" b="1" dirty="0" smtClean="0">
                <a:solidFill>
                  <a:srgbClr val="C00000"/>
                </a:solidFill>
              </a:rPr>
              <a:t>การที่พืชนั้น ๆ ให้ผล  เหมือนกันกับพืชนั้น ๆ เช่น ดอกทานตะวันหันหน้าไปหาพระอาทิตย์ ชื่อว่า “พืชนิยาม” คือ เป็นธรรมดา หรือธรรมเนียมของพืชชนิดนั้น ๆ   ไม่เปลี่ยนแปลง</a:t>
            </a:r>
          </a:p>
          <a:p>
            <a:endParaRPr lang="th-TH" dirty="0" smtClean="0"/>
          </a:p>
          <a:p>
            <a:r>
              <a:rPr lang="th-TH" b="1" dirty="0" smtClean="0">
                <a:solidFill>
                  <a:srgbClr val="002060"/>
                </a:solidFill>
              </a:rPr>
              <a:t>สำหรับ  “อุตุนิยาม”  มีคำอธิบายว่า  การที่ต้นไม้นั้นๆ ติดดอกผลและใบอ่อนพร้อมกันในสมัยนั้น ๆ  ชื่อว่า อุตุนิยาม หน้าทุเรียน หน้ามะม่วง ไม่สลับกัน นั่นคือ อุตุนิยาม</a:t>
            </a:r>
          </a:p>
          <a:p>
            <a:endParaRPr lang="th-TH" dirty="0" smtClean="0"/>
          </a:p>
          <a:p>
            <a:r>
              <a:rPr lang="th-TH" b="1" dirty="0" smtClean="0"/>
              <a:t>  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31123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620688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/>
              <a:t>สำหรับ  “กัมมนิยาม”   คือว่าการที่กรรมนั้น ๆ ให้วิบากเหมือนกันกับกรรมนั้น ๆ นั่นเทียว อย่างนี้  คือ  ถ้ากุศลกรรมประกอบด้วยปัญญา  ก็ให้ผลเป็นวิบากที่ประกอบด้วยปัญญา หรือว่ากุศลกรรมที่ไม่ประกอบด้วยปัญญา  ก็ให้ผล คือ วิบากที่ไม่ประกอบด้วยปัญญา นี่ชื่อว่า “กัมมนิยาม”</a:t>
            </a:r>
          </a:p>
          <a:p>
            <a:endParaRPr lang="th-TH" b="1" dirty="0"/>
          </a:p>
          <a:p>
            <a:r>
              <a:rPr lang="th-TH" b="1" dirty="0" smtClean="0"/>
              <a:t>นอกจากนั้นก็ได้แสดงเรื่อง   “กัมมนิยาม”  อีกอย่างหนึ่ง คือ วิบาก ย่อมเป็นไปตามกรรม ดังที่ได้กล่าวถึงแล้วที่ว่า มีไฟไหม้ใกล้ทวารกรุงสาวัตถี มีกระจุกหญ้าติดไฟขึ้นไปสวมคอกาที่บินไปทางอากาศ  นั่นก็เป็น “กัมมนิยาม”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31123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911749"/>
            <a:ext cx="83529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/>
              <a:t> สำหรับ  “ธัมมนิยาม”  คือ ในกาลที่พระโพธิสัตว์เจ้าทั้งหลายทรงถือปฏิสนธิ  ในกาลที่ทรงออกจากครรภ์พระมารดา ในกาลที่ทรงตรัสรู้พระอภิสัมโพธิญาณ ในกาลที่พระตถาคตเจ้าทรงประกาศพระธรรมจักร  ในกาลที่ทรงปลงพระชนมายุสังขาร  ในกาลที่ปรินิพพาน  หมื่นโลกธาตุหวั่นไหว   ชื่อว่า  “ธัมมนิยาม”</a:t>
            </a:r>
            <a:endParaRPr lang="th-TH" sz="3200" b="1" dirty="0"/>
          </a:p>
        </p:txBody>
      </p:sp>
    </p:spTree>
    <p:extLst>
      <p:ext uri="{BB962C8B-B14F-4D97-AF65-F5344CB8AC3E}">
        <p14:creationId xmlns:p14="http://schemas.microsoft.com/office/powerpoint/2010/main" val="31123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797511"/>
            <a:ext cx="84249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/>
              <a:t>สำหรับ “จิตตนิยาม”  มีข้อความว่า</a:t>
            </a:r>
          </a:p>
          <a:p>
            <a:endParaRPr lang="th-TH" b="1" dirty="0" smtClean="0"/>
          </a:p>
          <a:p>
            <a:r>
              <a:rPr lang="th-TH" b="1" dirty="0" smtClean="0"/>
              <a:t>     เมื่ออารมณ์กระทบกับปสาทรูป   ใคร ๆ ที่จะเป็นผู้กระทำหรือผู้สั่งให้กระทำว่า “เจ้านะ  จงชื่อว่าอาวัชชนะ  ...ตลอดไปเรื่อยๆ จนกระทั่งถึง... เจ้านะจงชื่อว่าชวนะ”  ดังนี้  ย่อมไม่มี คือ  สภาพธรรมไม่อยู่ในอำนาจบังคับบัญชาของใคร เป็นแต่เพียงสภาพธรรมที่อาศัยเหตุปัจจัยเกิดขึ้นเป็นไปโดยธรรมดาของตน ๆ นั่นเอง  ตั้งแต่กาลที่อารมณ์กระทบกับปสาท จิตก็เกิดดับสืบต่อกัน ชื่อว่า “จิตตนิยาม” 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31123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7704" y="2467286"/>
            <a:ext cx="60304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The </a:t>
            </a:r>
            <a:r>
              <a:rPr lang="en-US" sz="3600" b="1" dirty="0" err="1" smtClean="0"/>
              <a:t>Pali</a:t>
            </a:r>
            <a:r>
              <a:rPr lang="en-US" sz="3600" b="1" dirty="0" smtClean="0"/>
              <a:t> Canon</a:t>
            </a:r>
          </a:p>
          <a:p>
            <a:pPr algn="ctr"/>
            <a:r>
              <a:rPr lang="en-US" sz="3600" b="1" dirty="0" smtClean="0"/>
              <a:t>What a Buddhist Must Know</a:t>
            </a:r>
            <a:endParaRPr lang="th-TH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179512" y="6093296"/>
            <a:ext cx="28156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dobe Garamond Pro" pitchFamily="18" charset="0"/>
              </a:rPr>
              <a:t>P. A. </a:t>
            </a:r>
            <a:r>
              <a:rPr lang="en-US" b="1" dirty="0" err="1" smtClean="0">
                <a:latin typeface="Adobe Garamond Pro" pitchFamily="18" charset="0"/>
              </a:rPr>
              <a:t>Payutto</a:t>
            </a:r>
            <a:r>
              <a:rPr lang="en-US" b="1" dirty="0" smtClean="0">
                <a:latin typeface="Adobe Garamond Pro" pitchFamily="18" charset="0"/>
              </a:rPr>
              <a:t>; </a:t>
            </a:r>
            <a:r>
              <a:rPr lang="th-TH" b="1" dirty="0">
                <a:latin typeface="Adobe Garamond Pro" pitchFamily="18" charset="0"/>
              </a:rPr>
              <a:t>2002</a:t>
            </a:r>
          </a:p>
        </p:txBody>
      </p:sp>
    </p:spTree>
    <p:extLst>
      <p:ext uri="{BB962C8B-B14F-4D97-AF65-F5344CB8AC3E}">
        <p14:creationId xmlns:p14="http://schemas.microsoft.com/office/powerpoint/2010/main" val="31123948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0214" y="620688"/>
            <a:ext cx="344357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400" b="1" dirty="0" smtClean="0"/>
              <a:t>ปรมัตถธรรมสังเขป</a:t>
            </a:r>
            <a:endParaRPr lang="th-TH" sz="4400" b="1" dirty="0"/>
          </a:p>
        </p:txBody>
      </p:sp>
      <p:sp>
        <p:nvSpPr>
          <p:cNvPr id="3" name="Rectangle 2"/>
          <p:cNvSpPr/>
          <p:nvPr/>
        </p:nvSpPr>
        <p:spPr>
          <a:xfrm>
            <a:off x="2974829" y="3167390"/>
            <a:ext cx="3474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Sujin</a:t>
            </a:r>
            <a:r>
              <a:rPr lang="en-US" dirty="0" smtClean="0"/>
              <a:t> </a:t>
            </a:r>
            <a:r>
              <a:rPr lang="en-US" dirty="0" err="1" smtClean="0"/>
              <a:t>Boriharnwanaket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1522988" y="1583794"/>
            <a:ext cx="63786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 Survey of </a:t>
            </a:r>
            <a:r>
              <a:rPr lang="en-US" sz="3200" dirty="0" err="1" smtClean="0"/>
              <a:t>Paramattha</a:t>
            </a:r>
            <a:r>
              <a:rPr lang="en-US" sz="3200" dirty="0" smtClean="0"/>
              <a:t> </a:t>
            </a:r>
            <a:r>
              <a:rPr lang="en-US" sz="3200" dirty="0" err="1" smtClean="0"/>
              <a:t>Dhammas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31123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751344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ในอดีตสมัย ณ สาลวันอันเป็นที่แวะพักแห่งพวกเจ้ามัลละเมืองกุสินารา </a:t>
            </a:r>
          </a:p>
          <a:p>
            <a:r>
              <a:rPr lang="th-TH" dirty="0" smtClean="0"/>
              <a:t>พระผู้มีพระภาคอรหันตสัมมาสัมพุทธเจ้าทรงดับขันธปรินิพพานระหว่างไม้สาละคู่ </a:t>
            </a:r>
          </a:p>
          <a:p>
            <a:r>
              <a:rPr lang="th-TH" dirty="0" smtClean="0"/>
              <a:t>หมดโอกาสที่สัตวโลกจะได้สดับพระธรรมเทศนาจากพระโอษฐ์อีกต่อไป </a:t>
            </a:r>
          </a:p>
          <a:p>
            <a:endParaRPr lang="th-TH" dirty="0"/>
          </a:p>
          <a:p>
            <a:r>
              <a:rPr lang="th-TH" dirty="0" smtClean="0"/>
              <a:t>พระผู้มีพระภาคประทานพระธรรมวินัยที่ทรงแสดงแล้ว ไว้เป็นศาสดาแทนพระองค์เมื่อทรงดับขันธปรินิพพานไปแล้ว</a:t>
            </a:r>
            <a:endParaRPr lang="th-TH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800" y="3645024"/>
            <a:ext cx="6516400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23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268760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 smtClean="0"/>
              <a:t>พระพุทธศาสนา คือ พระธรรมคำสอนของพระอรหันตสัมมาสัมพุทธเจ้า มี ๓ ขั้น</a:t>
            </a:r>
          </a:p>
          <a:p>
            <a:endParaRPr lang="th-TH" sz="3200" dirty="0" smtClean="0"/>
          </a:p>
          <a:p>
            <a:r>
              <a:rPr lang="th-TH" sz="3200" dirty="0" smtClean="0"/>
              <a:t>๑. ขั้นปริยัติ ศึกษาพระธรรมวินัย</a:t>
            </a:r>
          </a:p>
          <a:p>
            <a:r>
              <a:rPr lang="th-TH" sz="3200" dirty="0" smtClean="0"/>
              <a:t>๒. ขั้นปฏิบัติ เจริญธรรมเพื่อบรรลุธรรมที่ดับกิเลสดับทุกข์</a:t>
            </a:r>
          </a:p>
          <a:p>
            <a:r>
              <a:rPr lang="th-TH" sz="3200" dirty="0" smtClean="0"/>
              <a:t>๓. ขั้นปฏิเวธ รู้แจ้งธรรมที่ดับกิเลส ดับทุกข์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31123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7564" y="908720"/>
            <a:ext cx="83889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/>
              <a:t>พระพุทธเจ้านั้นมี ๒ ประเภท คือ</a:t>
            </a:r>
          </a:p>
          <a:p>
            <a:endParaRPr lang="th-TH" dirty="0" smtClean="0"/>
          </a:p>
          <a:p>
            <a:pPr marL="514350" indent="-514350">
              <a:buAutoNum type="thaiNumPeriod"/>
            </a:pPr>
            <a:r>
              <a:rPr lang="th-TH" b="1" dirty="0" smtClean="0">
                <a:solidFill>
                  <a:srgbClr val="C00000"/>
                </a:solidFill>
              </a:rPr>
              <a:t>พระสัมมาสัมพุทธเจ้า </a:t>
            </a:r>
            <a:r>
              <a:rPr lang="th-TH" dirty="0" smtClean="0"/>
              <a:t>พระผู้ตรัสรู้ด้วยพระปัญญาอันยิ่งซึ่งสัจจะด้วยพระองค์</a:t>
            </a:r>
          </a:p>
          <a:p>
            <a:r>
              <a:rPr lang="th-TH" dirty="0" smtClean="0"/>
              <a:t>เองในธรรมทั้งหลายที่ไม่เคยได้ฟังมาก่อนทรงบรรลุความเป็นพระสัพพัญญาในธรรมนั้น และทรงบรรลุความเป็นผู้มีความชำนาญในธรรมที่เป็นกำลังทั้งหลาย</a:t>
            </a:r>
          </a:p>
          <a:p>
            <a:endParaRPr lang="th-TH" dirty="0" smtClean="0"/>
          </a:p>
          <a:p>
            <a:r>
              <a:rPr lang="th-TH" b="1" dirty="0" smtClean="0">
                <a:solidFill>
                  <a:srgbClr val="C00000"/>
                </a:solidFill>
              </a:rPr>
              <a:t>๒. พระปัจเจกพุทธเจ้า </a:t>
            </a:r>
            <a:r>
              <a:rPr lang="th-TH" dirty="0" smtClean="0"/>
              <a:t>ผู้ตรัสรู้ซึ่งสัจจะทั้งหลายด้วยพระองค์เองทีไม่เคยได้ฟังมาก่อน แต่มิได้บรรลุความเป็นพระสัพพัญญูในธรรมนั้น และไม่ถึงความเป็นผู้ชำนาญในธรรมที่เป็นกำลังทั้งหลาย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1015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260648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solidFill>
                  <a:srgbClr val="C00000"/>
                </a:solidFill>
              </a:rPr>
              <a:t>ความจริงมี ๒ อย่าง คือ</a:t>
            </a:r>
          </a:p>
          <a:p>
            <a:r>
              <a:rPr lang="th-TH" sz="3600" b="1" dirty="0" smtClean="0">
                <a:solidFill>
                  <a:srgbClr val="C00000"/>
                </a:solidFill>
              </a:rPr>
              <a:t>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th-TH" sz="3600" b="1" dirty="0" smtClean="0">
                <a:solidFill>
                  <a:srgbClr val="C00000"/>
                </a:solidFill>
              </a:rPr>
              <a:t>จริงโดยสมมติ  (สมมติสัจจะ </a:t>
            </a:r>
            <a:r>
              <a:rPr lang="en-US" sz="3600" b="1" dirty="0" smtClean="0">
                <a:solidFill>
                  <a:srgbClr val="C00000"/>
                </a:solidFill>
              </a:rPr>
              <a:t>, </a:t>
            </a:r>
            <a:r>
              <a:rPr lang="th-TH" sz="3600" b="1" dirty="0" smtClean="0">
                <a:solidFill>
                  <a:srgbClr val="C00000"/>
                </a:solidFill>
              </a:rPr>
              <a:t>บัญญัติ) </a:t>
            </a:r>
            <a:r>
              <a:rPr lang="en-US" sz="3600" dirty="0" smtClean="0"/>
              <a:t>Conventional truth</a:t>
            </a:r>
            <a:endParaRPr lang="th-TH" sz="3600" dirty="0" smtClean="0"/>
          </a:p>
          <a:p>
            <a:r>
              <a:rPr lang="th-TH" sz="3600" b="1" dirty="0" smtClean="0">
                <a:solidFill>
                  <a:srgbClr val="C00000"/>
                </a:solidFill>
              </a:rPr>
              <a:t>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th-TH" sz="3600" b="1" dirty="0" smtClean="0">
                <a:solidFill>
                  <a:srgbClr val="C00000"/>
                </a:solidFill>
              </a:rPr>
              <a:t>จริงโดยปรมัตถ์ (ปรมัตถสัจจะ</a:t>
            </a:r>
            <a:r>
              <a:rPr lang="en-US" sz="3600" b="1" dirty="0" smtClean="0">
                <a:solidFill>
                  <a:srgbClr val="C00000"/>
                </a:solidFill>
              </a:rPr>
              <a:t> , </a:t>
            </a:r>
            <a:r>
              <a:rPr lang="th-TH" sz="3600" b="1" dirty="0" smtClean="0">
                <a:solidFill>
                  <a:srgbClr val="C00000"/>
                </a:solidFill>
              </a:rPr>
              <a:t>ปรมัตถธรรม)</a:t>
            </a:r>
          </a:p>
          <a:p>
            <a:r>
              <a:rPr lang="en-US" sz="3600" dirty="0" smtClean="0"/>
              <a:t>      Ultimate truth</a:t>
            </a:r>
            <a:endParaRPr lang="th-TH" sz="36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th-TH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15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4654" y="1484784"/>
            <a:ext cx="35872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2 Types of Truth</a:t>
            </a:r>
            <a:endParaRPr lang="th-TH" sz="4000" b="1" dirty="0">
              <a:solidFill>
                <a:srgbClr val="00206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123341" y="2714183"/>
            <a:ext cx="46805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58837" y="3290247"/>
            <a:ext cx="3035126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b="1" dirty="0" smtClean="0"/>
              <a:t>Conventional Truth</a:t>
            </a:r>
            <a:endParaRPr lang="th-TH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5471713" y="3272477"/>
            <a:ext cx="244926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b="1" dirty="0" smtClean="0"/>
              <a:t> Ultimate Truth</a:t>
            </a:r>
            <a:endParaRPr lang="th-TH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123340" y="2722567"/>
            <a:ext cx="1" cy="5676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803860" y="2722567"/>
            <a:ext cx="1" cy="5676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679625" y="2146503"/>
            <a:ext cx="1" cy="5676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16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620688"/>
            <a:ext cx="828092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solidFill>
                  <a:srgbClr val="C00000"/>
                </a:solidFill>
              </a:rPr>
              <a:t>ปรมัตถธรรม </a:t>
            </a:r>
            <a:r>
              <a:rPr lang="th-TH" dirty="0" smtClean="0"/>
              <a:t>คือ สภาพธรรมตามความเป็นจริง เป็นอภิธรรม </a:t>
            </a:r>
          </a:p>
          <a:p>
            <a:r>
              <a:rPr lang="th-TH" dirty="0" smtClean="0"/>
              <a:t>(อภิธรรม คือ ธรรมที่ยิ่งใหญ่) เป็นสภาพธรรมที่เป็นไปตามเหตุปัจจัย </a:t>
            </a:r>
          </a:p>
          <a:p>
            <a:endParaRPr lang="th-TH" dirty="0"/>
          </a:p>
          <a:p>
            <a:r>
              <a:rPr lang="th-TH" dirty="0" smtClean="0"/>
              <a:t>แม้พระสัมมาสัมพุทธเจ้าจะไม่ประสูติและตรัสรู้ สภาพธรรมทั้งหลายก็ย่อมเป็นไปตามเหตุปัจจัยอยู่แล้ว </a:t>
            </a:r>
          </a:p>
          <a:p>
            <a:endParaRPr lang="th-TH" dirty="0"/>
          </a:p>
          <a:p>
            <a:r>
              <a:rPr lang="th-TH" dirty="0" smtClean="0"/>
              <a:t>พระสัมมาสัมพุทธเจ้าเป็นพระบรมศาสดา เพราะพระองค์ทรงตรัสรู้ธรรมทั้งปวงด้วยพระองค์เองว่า ธรรมทั้งปวงไม่ใช่ตัวตน ไม่ใช่สัตว์ ไม่ใช่บุคคล และธรรมทั้งปวงไม่อยู่ในอำนาจบังคับบัญชาของผู้ใดทั้งสิ้น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123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1329" y="980728"/>
            <a:ext cx="428033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8000" dirty="0" smtClean="0">
                <a:solidFill>
                  <a:srgbClr val="C00000"/>
                </a:solidFill>
              </a:rPr>
              <a:t>ชื่อ</a:t>
            </a:r>
            <a:r>
              <a:rPr lang="th-TH" sz="4800" dirty="0" smtClean="0">
                <a:solidFill>
                  <a:srgbClr val="C00000"/>
                </a:solidFill>
              </a:rPr>
              <a:t>ทั้งหมดเป็นบัญญัติ </a:t>
            </a:r>
            <a:endParaRPr lang="th-TH" sz="48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5491" y="3861048"/>
            <a:ext cx="853310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C00000"/>
                </a:solidFill>
              </a:rPr>
              <a:t>ปรมัตถธรรมเป็นสิ่งที่มีจริง มีลักษณะเฉพาะแต่ละอย่างจริงๆ </a:t>
            </a:r>
          </a:p>
          <a:p>
            <a:pPr algn="ctr"/>
            <a:r>
              <a:rPr lang="th-TH" sz="3600" b="1" dirty="0" smtClean="0">
                <a:solidFill>
                  <a:srgbClr val="C00000"/>
                </a:solidFill>
              </a:rPr>
              <a:t>โดยไม่ต้องเรียกชื่อ </a:t>
            </a:r>
            <a:endParaRPr lang="th-TH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3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17962" y="332656"/>
            <a:ext cx="599074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400" b="1" dirty="0" smtClean="0">
                <a:solidFill>
                  <a:srgbClr val="C00000"/>
                </a:solidFill>
              </a:rPr>
              <a:t>ปรมัตถ์ธรรมมี ๔ ประเภท</a:t>
            </a:r>
            <a:endParaRPr lang="th-TH" sz="4400" b="1" dirty="0">
              <a:solidFill>
                <a:srgbClr val="C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312521" y="3047106"/>
            <a:ext cx="46805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050036" y="1772816"/>
            <a:ext cx="2729465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3200" b="1" dirty="0" smtClean="0"/>
              <a:t> Ultimate truth</a:t>
            </a:r>
            <a:endParaRPr lang="th-TH" sz="3200" b="1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984180" y="3047106"/>
            <a:ext cx="1" cy="5676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313828" y="3048382"/>
            <a:ext cx="1" cy="5676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730835" y="2480702"/>
            <a:ext cx="1" cy="5676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660232" y="3626181"/>
            <a:ext cx="1166147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Rupa</a:t>
            </a:r>
            <a:r>
              <a:rPr lang="en-US" sz="2000" dirty="0" smtClean="0"/>
              <a:t>  28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652120" y="3047106"/>
            <a:ext cx="1" cy="5676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993040" y="3039732"/>
            <a:ext cx="1" cy="5676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890963" y="3626181"/>
            <a:ext cx="843115" cy="707886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en-US" sz="2000" dirty="0" err="1" smtClean="0"/>
              <a:t>Citta</a:t>
            </a:r>
            <a:r>
              <a:rPr lang="en-US" sz="2000" dirty="0" smtClean="0"/>
              <a:t>   </a:t>
            </a:r>
          </a:p>
          <a:p>
            <a:pPr algn="ctr"/>
            <a:r>
              <a:rPr lang="en-US" sz="2000" dirty="0" smtClean="0"/>
              <a:t>89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383605" y="3655678"/>
            <a:ext cx="1166473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sz="2000" dirty="0" err="1" smtClean="0"/>
              <a:t>Cetasika</a:t>
            </a:r>
            <a:r>
              <a:rPr lang="en-US" sz="2000" dirty="0" smtClean="0"/>
              <a:t>  </a:t>
            </a:r>
          </a:p>
          <a:p>
            <a:pPr algn="ctr"/>
            <a:r>
              <a:rPr lang="en-US" sz="2000" dirty="0" smtClean="0"/>
              <a:t>52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47930" y="3655231"/>
            <a:ext cx="1082348" cy="400110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bg1"/>
                </a:solidFill>
              </a:rPr>
              <a:t>Nibbana</a:t>
            </a:r>
            <a:endParaRPr lang="th-TH" sz="20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02617" y="4640617"/>
            <a:ext cx="620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/>
              <a:t>จิต</a:t>
            </a:r>
            <a:endParaRPr lang="th-TH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410438" y="4664780"/>
            <a:ext cx="11785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/>
              <a:t>เจตสิก</a:t>
            </a:r>
            <a:endParaRPr lang="th-TH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003524" y="4640616"/>
            <a:ext cx="590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/>
              <a:t>รูป</a:t>
            </a:r>
            <a:endParaRPr lang="th-TH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143750" y="4224617"/>
            <a:ext cx="1433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/>
              <a:t>นิพพาน</a:t>
            </a:r>
            <a:endParaRPr lang="th-TH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490954" y="1865149"/>
            <a:ext cx="1056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/>
              <a:t>สิ่งที่มีจริง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31123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1540" y="332656"/>
            <a:ext cx="82809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solidFill>
                  <a:srgbClr val="C00000"/>
                </a:solidFill>
              </a:rPr>
              <a:t>จิต</a:t>
            </a:r>
            <a:r>
              <a:rPr lang="th-TH" sz="2400" dirty="0" smtClean="0"/>
              <a:t> เป็นสภาพธรรมที่เป็นใหญ่ในการรู้สิ่งที่ปรากฏ เช่น เห็น ได้ยิน เป็นต้น </a:t>
            </a:r>
            <a:r>
              <a:rPr lang="th-TH" sz="2400" b="1" i="1" dirty="0" smtClean="0">
                <a:solidFill>
                  <a:schemeClr val="accent6">
                    <a:lumMod val="75000"/>
                  </a:schemeClr>
                </a:solidFill>
              </a:rPr>
              <a:t>จิตทั้งหมดมี ๘๙ ประเภท   หรือ ๑๒๑ ประเภท โดยการจำแนกพิเศษ</a:t>
            </a:r>
            <a:endParaRPr lang="th-TH" sz="2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7544" y="1688729"/>
            <a:ext cx="849694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solidFill>
                  <a:srgbClr val="C00000"/>
                </a:solidFill>
              </a:rPr>
              <a:t>เจตสิก</a:t>
            </a:r>
            <a:r>
              <a:rPr lang="th-TH" sz="2400" dirty="0" smtClean="0"/>
              <a:t> เป็นสภาพธรรมอีกประเภทหนึ่งที่เกิดร่วมกับจิตรู้สิ่งเดียวกับจิต ดับพร้อมจิต และเกิดที่เดียวกับจิต   </a:t>
            </a:r>
          </a:p>
          <a:p>
            <a:r>
              <a:rPr lang="th-TH" sz="2400" b="1" dirty="0" smtClean="0">
                <a:solidFill>
                  <a:schemeClr val="accent6">
                    <a:lumMod val="75000"/>
                  </a:schemeClr>
                </a:solidFill>
              </a:rPr>
              <a:t>เจตสิกทั้งหมดมี ๕๒ ประเภท </a:t>
            </a:r>
            <a:r>
              <a:rPr lang="th-TH" sz="2400" dirty="0" smtClean="0"/>
              <a:t>เจตสิกแต่ละประเภทจะมีลักษณะและกิจต่างกันตามประเภทของเจตสิกนั้น ๆ </a:t>
            </a:r>
            <a:br>
              <a:rPr lang="th-TH" sz="2400" dirty="0" smtClean="0"/>
            </a:br>
            <a:endParaRPr lang="th-TH" sz="2400" dirty="0" smtClean="0"/>
          </a:p>
          <a:p>
            <a:r>
              <a:rPr lang="th-TH" sz="4000" b="1" dirty="0" smtClean="0">
                <a:solidFill>
                  <a:srgbClr val="C00000"/>
                </a:solidFill>
              </a:rPr>
              <a:t>รูป </a:t>
            </a:r>
            <a:r>
              <a:rPr lang="th-TH" sz="2400" dirty="0" smtClean="0"/>
              <a:t>เป็นสภาพธรรมที่ไม่ใช่สภาพรู้ เช่น สี เสียง กลิ่น รส เป็นต้น </a:t>
            </a:r>
            <a:r>
              <a:rPr lang="th-TH" sz="2400" b="1" dirty="0" smtClean="0">
                <a:solidFill>
                  <a:schemeClr val="accent6">
                    <a:lumMod val="75000"/>
                  </a:schemeClr>
                </a:solidFill>
              </a:rPr>
              <a:t>รูปทั้งหมดมี ๒๘ รูป</a:t>
            </a:r>
          </a:p>
          <a:p>
            <a:endParaRPr lang="th-TH" sz="2400" dirty="0" smtClean="0"/>
          </a:p>
          <a:p>
            <a:r>
              <a:rPr lang="th-TH" sz="4000" b="1" dirty="0" smtClean="0">
                <a:solidFill>
                  <a:srgbClr val="C00000"/>
                </a:solidFill>
              </a:rPr>
              <a:t>นิพพาน</a:t>
            </a:r>
            <a:r>
              <a:rPr lang="th-TH" sz="2400" dirty="0" smtClean="0"/>
              <a:t> เป็นธรรมที่ดับกิเลส ดับทุกข์ นิพพาน ไม่มีปัจจัยปรุงแต่งให้เกิดขึ้น นิพพานจึงไม่เกิดดับ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31123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797511"/>
            <a:ext cx="820891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200" b="1" dirty="0" smtClean="0"/>
              <a:t>“ดูก่อนอานนท์! ธรรมและวินัยใด</a:t>
            </a:r>
          </a:p>
          <a:p>
            <a:pPr algn="ctr"/>
            <a:r>
              <a:rPr lang="th-TH" sz="3200" b="1" dirty="0" smtClean="0"/>
              <a:t>ที่เราได้แสดงแล้ว และบัญญัติแล้ว แก่เธอทั้งหลาย</a:t>
            </a:r>
          </a:p>
          <a:p>
            <a:pPr algn="ctr"/>
            <a:r>
              <a:rPr lang="th-TH" sz="3200" b="1" dirty="0" smtClean="0"/>
              <a:t>ธรรมและวินัยนั้น จักเป็นศาสดาของเธอทั้งหลาย</a:t>
            </a:r>
          </a:p>
          <a:p>
            <a:pPr algn="ctr"/>
            <a:r>
              <a:rPr lang="th-TH" sz="3200" b="1" dirty="0" smtClean="0"/>
              <a:t>โดยกาลที่เราล่วงลับไป”</a:t>
            </a:r>
          </a:p>
          <a:p>
            <a:pPr algn="ctr"/>
            <a:endParaRPr lang="th-TH" sz="3200" dirty="0" smtClean="0"/>
          </a:p>
          <a:p>
            <a:pPr algn="ctr"/>
            <a:r>
              <a:rPr lang="th-TH" sz="3200" dirty="0" smtClean="0"/>
              <a:t>“</a:t>
            </a:r>
            <a:r>
              <a:rPr lang="en-US" sz="6000" dirty="0" err="1" smtClean="0">
                <a:latin typeface="Angsana New"/>
                <a:cs typeface="Angsana New"/>
              </a:rPr>
              <a:t>Ã</a:t>
            </a:r>
            <a:r>
              <a:rPr lang="en-US" sz="3200" dirty="0" err="1" smtClean="0"/>
              <a:t>nanda</a:t>
            </a:r>
            <a:r>
              <a:rPr lang="en-US" sz="3200" dirty="0" smtClean="0"/>
              <a:t>! the Doctrine and Discipline</a:t>
            </a:r>
          </a:p>
          <a:p>
            <a:pPr algn="ctr"/>
            <a:r>
              <a:rPr lang="en-US" sz="3200" dirty="0" smtClean="0"/>
              <a:t>I have set forth and laid down for you all</a:t>
            </a:r>
          </a:p>
          <a:p>
            <a:pPr algn="ctr"/>
            <a:r>
              <a:rPr lang="en-US" sz="3200" dirty="0" smtClean="0"/>
              <a:t>shall be your Teacher after I am gone.”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31123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17962" y="332656"/>
            <a:ext cx="36776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400" b="1" dirty="0" smtClean="0">
                <a:solidFill>
                  <a:srgbClr val="C00000"/>
                </a:solidFill>
              </a:rPr>
              <a:t>ปรมัตถ์ธรรม ๔</a:t>
            </a:r>
            <a:endParaRPr lang="th-TH" sz="44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3374" y="1412775"/>
            <a:ext cx="8020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dirty="0" smtClean="0"/>
              <a:t>สภาพธรรมที่เป็นปรมัตถ์ มี </a:t>
            </a:r>
            <a:r>
              <a:rPr lang="en-US" sz="2400" dirty="0" smtClean="0"/>
              <a:t>4 </a:t>
            </a:r>
            <a:r>
              <a:rPr lang="th-TH" sz="2400" dirty="0" smtClean="0"/>
              <a:t>ประเภทคือ จิต  เจตสิก  รูป  และนิพพาน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03648" y="2348880"/>
            <a:ext cx="687720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/>
              <a:t>หากจำแนกเป็น </a:t>
            </a:r>
            <a:r>
              <a:rPr lang="en-US" b="1" dirty="0" smtClean="0"/>
              <a:t>2 </a:t>
            </a:r>
            <a:r>
              <a:rPr lang="th-TH" b="1" dirty="0" smtClean="0"/>
              <a:t>กลุ่มใหญ่ จะจำแนแกได้เป็น</a:t>
            </a:r>
          </a:p>
          <a:p>
            <a:pPr marL="514350" indent="-514350">
              <a:buAutoNum type="arabicPeriod"/>
            </a:pPr>
            <a:r>
              <a:rPr lang="th-TH" b="1" dirty="0" smtClean="0"/>
              <a:t>นามธรรม (จิต เจตสิก นิพพาน)</a:t>
            </a:r>
          </a:p>
          <a:p>
            <a:pPr marL="514350" indent="-514350">
              <a:buAutoNum type="arabicPeriod"/>
            </a:pPr>
            <a:r>
              <a:rPr lang="th-TH" b="1" dirty="0" smtClean="0"/>
              <a:t>รูปธรรม (รูป)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31123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398426"/>
            <a:ext cx="828092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400" b="1" dirty="0">
                <a:solidFill>
                  <a:schemeClr val="accent6">
                    <a:lumMod val="75000"/>
                  </a:schemeClr>
                </a:solidFill>
              </a:rPr>
              <a:t>ปรมัตถ์ธรรมคือ </a:t>
            </a:r>
            <a:r>
              <a:rPr lang="th-TH" dirty="0"/>
              <a:t>สภาพธรรมที่</a:t>
            </a:r>
            <a:r>
              <a:rPr lang="th-TH" b="1" dirty="0">
                <a:solidFill>
                  <a:schemeClr val="accent6"/>
                </a:solidFill>
              </a:rPr>
              <a:t>มี</a:t>
            </a:r>
            <a:r>
              <a:rPr lang="th-TH" b="1" dirty="0" smtClean="0">
                <a:solidFill>
                  <a:schemeClr val="accent6"/>
                </a:solidFill>
              </a:rPr>
              <a:t>จริง</a:t>
            </a:r>
            <a:endParaRPr lang="th-TH" dirty="0"/>
          </a:p>
          <a:p>
            <a:r>
              <a:rPr lang="th-TH" dirty="0" smtClean="0"/>
              <a:t>เป็น</a:t>
            </a:r>
            <a:r>
              <a:rPr lang="th-TH" dirty="0"/>
              <a:t>อภิธรรม เป็นธรรม</a:t>
            </a:r>
            <a:r>
              <a:rPr lang="th-TH" dirty="0" smtClean="0"/>
              <a:t>ที่เป็น</a:t>
            </a:r>
            <a:r>
              <a:rPr lang="th-TH" dirty="0"/>
              <a:t>อนัตตา ไม่อยู่ในอำนาจบังคับบัญชาของผู้ใดทั้งสิ้น </a:t>
            </a:r>
            <a:endParaRPr lang="th-TH" dirty="0" smtClean="0"/>
          </a:p>
          <a:p>
            <a:r>
              <a:rPr lang="th-TH" dirty="0" smtClean="0"/>
              <a:t>เป็น</a:t>
            </a:r>
            <a:r>
              <a:rPr lang="th-TH" dirty="0"/>
              <a:t>สภาพธรรมที่เป็นไปตามเหตุปัจจัย </a:t>
            </a:r>
            <a:endParaRPr lang="th-TH" dirty="0" smtClean="0"/>
          </a:p>
          <a:p>
            <a:endParaRPr lang="th-TH" dirty="0" smtClean="0"/>
          </a:p>
          <a:p>
            <a:r>
              <a:rPr lang="th-TH" dirty="0" smtClean="0"/>
              <a:t>แม้</a:t>
            </a:r>
            <a:r>
              <a:rPr lang="th-TH" dirty="0"/>
              <a:t>พระ</a:t>
            </a:r>
            <a:r>
              <a:rPr lang="th-TH" dirty="0" smtClean="0"/>
              <a:t>สัมมาสัมพุทธ</a:t>
            </a:r>
            <a:r>
              <a:rPr lang="th-TH" dirty="0"/>
              <a:t>เจ้าจะไม่ประสูติและตรัสรู้ สภาพธรรมทั้งหลายก็ย่อมเป็นไปตามเหตุปัจจัยอยู่แล้ว</a:t>
            </a:r>
          </a:p>
        </p:txBody>
      </p:sp>
    </p:spTree>
    <p:extLst>
      <p:ext uri="{BB962C8B-B14F-4D97-AF65-F5344CB8AC3E}">
        <p14:creationId xmlns:p14="http://schemas.microsoft.com/office/powerpoint/2010/main" val="31123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196752"/>
            <a:ext cx="52709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400" b="1" dirty="0" smtClean="0"/>
              <a:t>นามธรรม คือ สภาพรู้</a:t>
            </a:r>
            <a:endParaRPr lang="th-TH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33284" y="3838982"/>
            <a:ext cx="78486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400" b="1" dirty="0" smtClean="0"/>
              <a:t>รูปธรรม คือ สภาพที่ไม่สามารถรู้</a:t>
            </a:r>
            <a:endParaRPr lang="th-TH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19672" y="2060848"/>
            <a:ext cx="44970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Nama</a:t>
            </a:r>
            <a:r>
              <a:rPr lang="en-US" dirty="0" smtClean="0"/>
              <a:t>   = mental phenomena </a:t>
            </a:r>
            <a:endParaRPr lang="th-TH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051720" y="2204864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12733" y="4930190"/>
            <a:ext cx="4515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Rupa</a:t>
            </a:r>
            <a:r>
              <a:rPr lang="en-US" dirty="0" smtClean="0"/>
              <a:t>   = physical phenomena </a:t>
            </a:r>
            <a:endParaRPr lang="th-TH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715136" y="5062484"/>
            <a:ext cx="288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04683" y="2708920"/>
            <a:ext cx="21087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Experiences something</a:t>
            </a:r>
            <a:endParaRPr lang="th-TH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3347864" y="5699631"/>
            <a:ext cx="2745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Does not experiences anything</a:t>
            </a:r>
            <a:endParaRPr lang="th-TH" sz="1600" dirty="0"/>
          </a:p>
        </p:txBody>
      </p:sp>
    </p:spTree>
    <p:extLst>
      <p:ext uri="{BB962C8B-B14F-4D97-AF65-F5344CB8AC3E}">
        <p14:creationId xmlns:p14="http://schemas.microsoft.com/office/powerpoint/2010/main" val="31123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340768"/>
            <a:ext cx="2076209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4400" b="1" dirty="0" smtClean="0">
                <a:solidFill>
                  <a:srgbClr val="FF0000"/>
                </a:solidFill>
              </a:rPr>
              <a:t>การเห็น</a:t>
            </a:r>
            <a:endParaRPr lang="th-TH" sz="44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41881" y="817548"/>
            <a:ext cx="16754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/>
              <a:t>นามธรรม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64088" y="1340768"/>
            <a:ext cx="3013967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4000" b="1" dirty="0" smtClean="0">
                <a:solidFill>
                  <a:schemeClr val="accent5">
                    <a:lumMod val="50000"/>
                  </a:schemeClr>
                </a:solidFill>
              </a:rPr>
              <a:t>จักขุปสาทรูป</a:t>
            </a:r>
            <a:endParaRPr lang="th-TH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50411" y="639269"/>
            <a:ext cx="14013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 smtClean="0"/>
              <a:t>รูปธรรม</a:t>
            </a:r>
            <a:endParaRPr lang="th-TH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960565" y="2548359"/>
            <a:ext cx="149912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4000" b="1" dirty="0" smtClean="0">
                <a:solidFill>
                  <a:schemeClr val="accent5">
                    <a:lumMod val="50000"/>
                  </a:schemeClr>
                </a:solidFill>
              </a:rPr>
              <a:t>แสง สี</a:t>
            </a:r>
            <a:endParaRPr lang="th-TH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78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340768"/>
            <a:ext cx="258596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4800" b="1" dirty="0" smtClean="0">
                <a:solidFill>
                  <a:srgbClr val="FF0000"/>
                </a:solidFill>
              </a:rPr>
              <a:t>การได้ยิน</a:t>
            </a:r>
            <a:endParaRPr lang="th-TH" sz="48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41881" y="817548"/>
            <a:ext cx="18854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200" b="1" dirty="0"/>
              <a:t>นามธรรม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64088" y="1340768"/>
            <a:ext cx="3174267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4400" b="1" dirty="0" smtClean="0">
                <a:solidFill>
                  <a:schemeClr val="accent5">
                    <a:lumMod val="50000"/>
                  </a:schemeClr>
                </a:solidFill>
              </a:rPr>
              <a:t>โสตปสาทรูป</a:t>
            </a:r>
            <a:endParaRPr lang="th-TH" sz="4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50411" y="639269"/>
            <a:ext cx="15728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200" b="1" dirty="0" smtClean="0"/>
              <a:t>รูปธรรม</a:t>
            </a:r>
            <a:endParaRPr lang="th-TH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960565" y="2548359"/>
            <a:ext cx="1308371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4400" b="1" dirty="0" smtClean="0">
                <a:solidFill>
                  <a:schemeClr val="accent5">
                    <a:lumMod val="50000"/>
                  </a:schemeClr>
                </a:solidFill>
              </a:rPr>
              <a:t>เสียง</a:t>
            </a:r>
            <a:endParaRPr lang="th-TH" sz="4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3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5466" y="1525434"/>
            <a:ext cx="2736304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4800" b="1" dirty="0" smtClean="0">
                <a:solidFill>
                  <a:srgbClr val="FF0000"/>
                </a:solidFill>
              </a:rPr>
              <a:t>การลิ้มรส</a:t>
            </a:r>
            <a:endParaRPr lang="th-TH" sz="48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41881" y="817548"/>
            <a:ext cx="18854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200" b="1" dirty="0"/>
              <a:t>นามธรรม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64088" y="1340768"/>
            <a:ext cx="3615092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4400" b="1" dirty="0" smtClean="0">
                <a:solidFill>
                  <a:schemeClr val="accent5">
                    <a:lumMod val="50000"/>
                  </a:schemeClr>
                </a:solidFill>
              </a:rPr>
              <a:t>ชิวหาปสาทรูป</a:t>
            </a:r>
            <a:endParaRPr lang="th-TH" sz="4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50411" y="639269"/>
            <a:ext cx="15728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200" b="1" dirty="0" smtClean="0"/>
              <a:t>รูปธรรม</a:t>
            </a:r>
            <a:endParaRPr lang="th-TH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03072" y="2636912"/>
            <a:ext cx="829073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4400" b="1" dirty="0" smtClean="0">
                <a:solidFill>
                  <a:schemeClr val="accent5">
                    <a:lumMod val="50000"/>
                  </a:schemeClr>
                </a:solidFill>
              </a:rPr>
              <a:t>รส</a:t>
            </a:r>
            <a:endParaRPr lang="th-TH" sz="4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77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340768"/>
            <a:ext cx="298350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4800" b="1" dirty="0" smtClean="0">
                <a:solidFill>
                  <a:srgbClr val="FF0000"/>
                </a:solidFill>
              </a:rPr>
              <a:t>การได้กลิ่น</a:t>
            </a:r>
            <a:endParaRPr lang="th-TH" sz="48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41881" y="817548"/>
            <a:ext cx="18854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200" b="1" dirty="0"/>
              <a:t>นามธรรม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64088" y="1340768"/>
            <a:ext cx="3353803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4400" b="1" dirty="0" smtClean="0">
                <a:solidFill>
                  <a:schemeClr val="accent5">
                    <a:lumMod val="50000"/>
                  </a:schemeClr>
                </a:solidFill>
              </a:rPr>
              <a:t>ฆานปสาทรูป</a:t>
            </a:r>
            <a:endParaRPr lang="th-TH" sz="4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50411" y="639269"/>
            <a:ext cx="15728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200" b="1" dirty="0" smtClean="0"/>
              <a:t>รูปธรรม</a:t>
            </a:r>
            <a:endParaRPr lang="th-TH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960565" y="2548359"/>
            <a:ext cx="128112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4400" b="1" dirty="0" smtClean="0">
                <a:solidFill>
                  <a:schemeClr val="accent5">
                    <a:lumMod val="50000"/>
                  </a:schemeClr>
                </a:solidFill>
              </a:rPr>
              <a:t>กลิ่น</a:t>
            </a:r>
            <a:endParaRPr lang="th-TH" sz="4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44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340768"/>
            <a:ext cx="432048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6000" b="1" dirty="0" smtClean="0">
                <a:solidFill>
                  <a:srgbClr val="FF0000"/>
                </a:solidFill>
              </a:rPr>
              <a:t>การกระทบสัมผัส</a:t>
            </a:r>
            <a:endParaRPr lang="th-TH" sz="60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41881" y="817548"/>
            <a:ext cx="16834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000" b="1" dirty="0"/>
              <a:t>นามธรรม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64088" y="1340768"/>
            <a:ext cx="225414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5400" b="1" dirty="0" smtClean="0">
                <a:solidFill>
                  <a:schemeClr val="accent5">
                    <a:lumMod val="50000"/>
                  </a:schemeClr>
                </a:solidFill>
              </a:rPr>
              <a:t>กายปสาท</a:t>
            </a:r>
            <a:endParaRPr lang="th-TH" sz="5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50411" y="639269"/>
            <a:ext cx="14494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000" b="1" dirty="0" smtClean="0"/>
              <a:t>รูปธรรม</a:t>
            </a:r>
            <a:endParaRPr lang="th-TH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01823" y="2548359"/>
            <a:ext cx="2135521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5400" b="1" dirty="0" smtClean="0">
                <a:solidFill>
                  <a:schemeClr val="accent5">
                    <a:lumMod val="50000"/>
                  </a:schemeClr>
                </a:solidFill>
              </a:rPr>
              <a:t>เย็น ร้อน</a:t>
            </a:r>
          </a:p>
          <a:p>
            <a:r>
              <a:rPr lang="th-TH" sz="5400" b="1" dirty="0" smtClean="0">
                <a:solidFill>
                  <a:schemeClr val="accent5">
                    <a:lumMod val="50000"/>
                  </a:schemeClr>
                </a:solidFill>
              </a:rPr>
              <a:t>อ่อน แข็ง</a:t>
            </a:r>
          </a:p>
          <a:p>
            <a:r>
              <a:rPr lang="th-TH" sz="5400" b="1" dirty="0" smtClean="0">
                <a:solidFill>
                  <a:schemeClr val="accent5">
                    <a:lumMod val="50000"/>
                  </a:schemeClr>
                </a:solidFill>
              </a:rPr>
              <a:t>ตึง ไหว</a:t>
            </a:r>
            <a:endParaRPr lang="th-TH" sz="5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88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340768"/>
            <a:ext cx="248497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6000" b="1" dirty="0" smtClean="0">
                <a:solidFill>
                  <a:srgbClr val="FF0000"/>
                </a:solidFill>
              </a:rPr>
              <a:t>การคิดนึก</a:t>
            </a:r>
            <a:endParaRPr lang="th-TH" sz="60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41881" y="817548"/>
            <a:ext cx="16834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000" b="1" dirty="0"/>
              <a:t>นามธรรม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04538" y="1340768"/>
            <a:ext cx="174118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th-TH" sz="5400" b="1" dirty="0" smtClean="0">
                <a:solidFill>
                  <a:schemeClr val="accent5">
                    <a:lumMod val="50000"/>
                  </a:schemeClr>
                </a:solidFill>
              </a:rPr>
              <a:t>หทยรูป</a:t>
            </a:r>
            <a:endParaRPr lang="th-TH" sz="5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50411" y="639269"/>
            <a:ext cx="14494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000" b="1" dirty="0" smtClean="0"/>
              <a:t>รูปธรรม</a:t>
            </a:r>
            <a:endParaRPr lang="th-TH" sz="4000" b="1" dirty="0"/>
          </a:p>
        </p:txBody>
      </p:sp>
    </p:spTree>
    <p:extLst>
      <p:ext uri="{BB962C8B-B14F-4D97-AF65-F5344CB8AC3E}">
        <p14:creationId xmlns:p14="http://schemas.microsoft.com/office/powerpoint/2010/main" val="371378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1855328" y="1887959"/>
            <a:ext cx="468052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592843" y="613669"/>
            <a:ext cx="3366819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4000" b="1" dirty="0" smtClean="0"/>
              <a:t> Ultimate truth</a:t>
            </a:r>
            <a:endParaRPr lang="th-TH" sz="4000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526987" y="1887959"/>
            <a:ext cx="1" cy="5676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56635" y="1889235"/>
            <a:ext cx="1" cy="5676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273642" y="1321555"/>
            <a:ext cx="1" cy="5676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228184" y="2474893"/>
            <a:ext cx="1166147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Rupa</a:t>
            </a:r>
            <a:r>
              <a:rPr lang="en-US" dirty="0" smtClean="0"/>
              <a:t>  28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5194927" y="1887959"/>
            <a:ext cx="1" cy="5676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535847" y="1880585"/>
            <a:ext cx="1" cy="5676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302837" y="2467034"/>
            <a:ext cx="1104982" cy="954107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/>
            <a:r>
              <a:rPr lang="en-US" dirty="0" err="1" smtClean="0"/>
              <a:t>Citta</a:t>
            </a:r>
            <a:r>
              <a:rPr lang="en-US" dirty="0" smtClean="0"/>
              <a:t>   </a:t>
            </a:r>
          </a:p>
          <a:p>
            <a:pPr algn="ctr"/>
            <a:r>
              <a:rPr lang="en-US" dirty="0" smtClean="0"/>
              <a:t>89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32641" y="2496531"/>
            <a:ext cx="1554015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dirty="0" err="1" smtClean="0"/>
              <a:t>Cetasika</a:t>
            </a:r>
            <a:r>
              <a:rPr lang="en-US" dirty="0" smtClean="0"/>
              <a:t>  </a:t>
            </a:r>
          </a:p>
          <a:p>
            <a:pPr algn="ctr"/>
            <a:r>
              <a:rPr lang="en-US" dirty="0" smtClean="0"/>
              <a:t>52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0" y="2496084"/>
            <a:ext cx="1443024" cy="523220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Nibbana</a:t>
            </a:r>
            <a:endParaRPr lang="th-TH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45424" y="3481470"/>
            <a:ext cx="590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 smtClean="0"/>
              <a:t>จิต</a:t>
            </a:r>
            <a:endParaRPr lang="th-TH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953245" y="3505633"/>
            <a:ext cx="11128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 smtClean="0"/>
              <a:t>เจตสิก</a:t>
            </a:r>
            <a:endParaRPr lang="th-TH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522556" y="3450638"/>
            <a:ext cx="577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 smtClean="0"/>
              <a:t>รูป</a:t>
            </a:r>
            <a:endParaRPr lang="th-TH" sz="3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656959" y="3141771"/>
            <a:ext cx="12731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 smtClean="0"/>
              <a:t>นิพพาน</a:t>
            </a:r>
            <a:endParaRPr lang="th-TH" sz="3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999716" y="706002"/>
            <a:ext cx="11095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สิ่งที่มีจริง</a:t>
            </a:r>
            <a:endParaRPr lang="th-TH" dirty="0"/>
          </a:p>
        </p:txBody>
      </p:sp>
      <p:sp>
        <p:nvSpPr>
          <p:cNvPr id="18" name="Right Bracket 17"/>
          <p:cNvSpPr/>
          <p:nvPr/>
        </p:nvSpPr>
        <p:spPr>
          <a:xfrm rot="5400000">
            <a:off x="3627516" y="2364986"/>
            <a:ext cx="381642" cy="3955598"/>
          </a:xfrm>
          <a:prstGeom prst="rightBracket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Rectangle 18"/>
          <p:cNvSpPr/>
          <p:nvPr/>
        </p:nvSpPr>
        <p:spPr>
          <a:xfrm>
            <a:off x="3373392" y="4634253"/>
            <a:ext cx="13853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200" b="1" dirty="0">
                <a:solidFill>
                  <a:srgbClr val="FF0000"/>
                </a:solidFill>
              </a:rPr>
              <a:t>นามธรรม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324807" y="4070732"/>
            <a:ext cx="10695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</a:rPr>
              <a:t>รูปธรรม</a:t>
            </a:r>
            <a:endParaRPr lang="th-TH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3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92888" cy="605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23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21480" y="332656"/>
            <a:ext cx="450103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4800" b="1" dirty="0"/>
              <a:t>จิต</a:t>
            </a:r>
            <a:r>
              <a:rPr lang="th-TH" sz="4800" b="1" dirty="0" smtClean="0"/>
              <a:t>ปรมัตถ์</a:t>
            </a:r>
          </a:p>
          <a:p>
            <a:pPr algn="ctr"/>
            <a:r>
              <a:rPr lang="en-US" sz="4800" b="1" dirty="0" err="1"/>
              <a:t>Citta</a:t>
            </a:r>
            <a:r>
              <a:rPr lang="en-US" sz="4800" b="1" dirty="0"/>
              <a:t> </a:t>
            </a:r>
            <a:r>
              <a:rPr lang="en-US" sz="4800" b="1" dirty="0" err="1"/>
              <a:t>Paramattha</a:t>
            </a:r>
            <a:endParaRPr lang="th-TH" sz="4800" b="1" dirty="0"/>
          </a:p>
        </p:txBody>
      </p:sp>
      <p:sp>
        <p:nvSpPr>
          <p:cNvPr id="3" name="Rectangle 2"/>
          <p:cNvSpPr/>
          <p:nvPr/>
        </p:nvSpPr>
        <p:spPr>
          <a:xfrm>
            <a:off x="611560" y="2276872"/>
            <a:ext cx="73448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200" dirty="0"/>
              <a:t>ขณะที่เห็น</a:t>
            </a:r>
            <a:r>
              <a:rPr lang="th-TH" sz="3200" dirty="0" smtClean="0"/>
              <a:t>มีสิ่งต่าง </a:t>
            </a:r>
            <a:r>
              <a:rPr lang="th-TH" sz="3200" dirty="0"/>
              <a:t>ๆ ทางตานั้น ตาไม่เห็นอะไร </a:t>
            </a:r>
            <a:endParaRPr lang="th-TH" sz="3200" dirty="0" smtClean="0"/>
          </a:p>
          <a:p>
            <a:pPr algn="ctr"/>
            <a:r>
              <a:rPr lang="th-TH" sz="3200" dirty="0" smtClean="0"/>
              <a:t>ตา</a:t>
            </a:r>
            <a:r>
              <a:rPr lang="th-TH" sz="3200" dirty="0"/>
              <a:t>เป็นเพียงปัจจัยที่ทำให้เกิดการเห็นซึ่งเป็น</a:t>
            </a:r>
            <a:r>
              <a:rPr lang="th-TH" sz="3200" b="1" dirty="0">
                <a:solidFill>
                  <a:schemeClr val="accent6">
                    <a:lumMod val="75000"/>
                  </a:schemeClr>
                </a:solidFill>
              </a:rPr>
              <a:t>จิต</a:t>
            </a:r>
          </a:p>
        </p:txBody>
      </p:sp>
      <p:sp>
        <p:nvSpPr>
          <p:cNvPr id="4" name="Rectangle 3"/>
          <p:cNvSpPr/>
          <p:nvPr/>
        </p:nvSpPr>
        <p:spPr>
          <a:xfrm>
            <a:off x="1772815" y="3789040"/>
            <a:ext cx="559836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200" dirty="0"/>
              <a:t>เมื่อ</a:t>
            </a:r>
            <a:r>
              <a:rPr lang="th-TH" sz="3200" dirty="0" smtClean="0"/>
              <a:t>เสียงกระทบ</a:t>
            </a:r>
            <a:r>
              <a:rPr lang="th-TH" sz="3200" dirty="0"/>
              <a:t>หู </a:t>
            </a:r>
            <a:endParaRPr lang="th-TH" sz="3200" dirty="0" smtClean="0"/>
          </a:p>
          <a:p>
            <a:pPr algn="ctr"/>
            <a:r>
              <a:rPr lang="th-TH" sz="3200" dirty="0" smtClean="0"/>
              <a:t>หู</a:t>
            </a:r>
            <a:r>
              <a:rPr lang="th-TH" sz="3200" dirty="0"/>
              <a:t>ไม่ใช่จิต เพราะเสียงและหูไม่รู้อะไร </a:t>
            </a:r>
            <a:endParaRPr lang="th-TH" sz="3200" dirty="0" smtClean="0"/>
          </a:p>
          <a:p>
            <a:pPr algn="ctr"/>
            <a:r>
              <a:rPr lang="th-TH" sz="3200" dirty="0" smtClean="0"/>
              <a:t>แต่</a:t>
            </a:r>
            <a:r>
              <a:rPr lang="th-TH" sz="3200" dirty="0"/>
              <a:t>สภาพธรรมที่ได้ยินเสียงหรือรู้เสียงนั้นเป็น</a:t>
            </a:r>
            <a:r>
              <a:rPr lang="th-TH" sz="3200" b="1" dirty="0">
                <a:solidFill>
                  <a:schemeClr val="accent6">
                    <a:lumMod val="75000"/>
                  </a:schemeClr>
                </a:solidFill>
              </a:rPr>
              <a:t>จิต</a:t>
            </a:r>
          </a:p>
        </p:txBody>
      </p:sp>
    </p:spTree>
    <p:extLst>
      <p:ext uri="{BB962C8B-B14F-4D97-AF65-F5344CB8AC3E}">
        <p14:creationId xmlns:p14="http://schemas.microsoft.com/office/powerpoint/2010/main" val="31123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5556" y="2081553"/>
            <a:ext cx="799288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400" b="1" dirty="0" smtClean="0">
                <a:solidFill>
                  <a:schemeClr val="accent6">
                    <a:lumMod val="75000"/>
                  </a:schemeClr>
                </a:solidFill>
              </a:rPr>
              <a:t>จิตปรมัตถ์</a:t>
            </a:r>
          </a:p>
          <a:p>
            <a:pPr algn="ctr"/>
            <a:r>
              <a:rPr lang="th-TH" sz="4400" dirty="0" smtClean="0"/>
              <a:t>จึง</a:t>
            </a:r>
            <a:r>
              <a:rPr lang="th-TH" sz="4400" dirty="0"/>
              <a:t>เป็นสภาพธรรมที่รู้สี รู้เสียง </a:t>
            </a:r>
            <a:r>
              <a:rPr lang="th-TH" sz="4400" b="1" dirty="0">
                <a:solidFill>
                  <a:schemeClr val="accent6">
                    <a:lumMod val="75000"/>
                  </a:schemeClr>
                </a:solidFill>
              </a:rPr>
              <a:t>รู้สิ่งต่าง ๆ</a:t>
            </a:r>
          </a:p>
        </p:txBody>
      </p:sp>
    </p:spTree>
    <p:extLst>
      <p:ext uri="{BB962C8B-B14F-4D97-AF65-F5344CB8AC3E}">
        <p14:creationId xmlns:p14="http://schemas.microsoft.com/office/powerpoint/2010/main" val="31123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548680"/>
            <a:ext cx="763284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dirty="0"/>
              <a:t>ในขณะที่จิตกำลังเห็นสิ่งใดอยู่นั้น </a:t>
            </a:r>
            <a:endParaRPr lang="th-TH" sz="4000" dirty="0" smtClean="0"/>
          </a:p>
          <a:p>
            <a:pPr algn="ctr"/>
            <a:r>
              <a:rPr lang="th-TH" sz="4000" dirty="0" smtClean="0"/>
              <a:t>ขณะนั้น</a:t>
            </a:r>
            <a:r>
              <a:rPr lang="th-TH" sz="4000" dirty="0"/>
              <a:t>มิได้มีแต่เฉพาะ</a:t>
            </a:r>
            <a:r>
              <a:rPr lang="th-TH" sz="4000" b="1" dirty="0">
                <a:solidFill>
                  <a:schemeClr val="accent6"/>
                </a:solidFill>
              </a:rPr>
              <a:t>จิตที่เห็น</a:t>
            </a:r>
            <a:r>
              <a:rPr lang="th-TH" sz="4000" dirty="0"/>
              <a:t>เท่านั้น </a:t>
            </a:r>
            <a:endParaRPr lang="th-TH" sz="4000" dirty="0" smtClean="0"/>
          </a:p>
          <a:p>
            <a:pPr algn="ctr"/>
            <a:r>
              <a:rPr lang="th-TH" sz="4000" dirty="0" smtClean="0"/>
              <a:t>หรือ</a:t>
            </a:r>
            <a:r>
              <a:rPr lang="th-TH" sz="4000" dirty="0"/>
              <a:t>มิได้มีแต่เฉพาะ</a:t>
            </a:r>
            <a:r>
              <a:rPr lang="th-TH" sz="4000" b="1" dirty="0">
                <a:solidFill>
                  <a:schemeClr val="accent6"/>
                </a:solidFill>
              </a:rPr>
              <a:t>สิ่งที่</a:t>
            </a:r>
            <a:r>
              <a:rPr lang="th-TH" sz="4000" b="1" dirty="0" smtClean="0">
                <a:solidFill>
                  <a:schemeClr val="accent6"/>
                </a:solidFill>
              </a:rPr>
              <a:t>จิตเห็น</a:t>
            </a:r>
            <a:r>
              <a:rPr lang="th-TH" sz="4000" dirty="0"/>
              <a:t>เท่านั้น </a:t>
            </a:r>
            <a:endParaRPr lang="th-TH" sz="4000" dirty="0" smtClean="0"/>
          </a:p>
          <a:p>
            <a:pPr algn="ctr"/>
            <a:r>
              <a:rPr lang="th-TH" sz="4400" b="1" dirty="0" smtClean="0">
                <a:solidFill>
                  <a:srgbClr val="FF0000"/>
                </a:solidFill>
              </a:rPr>
              <a:t>แต่</a:t>
            </a:r>
            <a:r>
              <a:rPr lang="th-TH" sz="4400" b="1" dirty="0">
                <a:solidFill>
                  <a:srgbClr val="FF0000"/>
                </a:solidFill>
              </a:rPr>
              <a:t>ต้องมีทั้งจิตเห็นและสิ่งที่จิตเห็น</a:t>
            </a:r>
          </a:p>
        </p:txBody>
      </p:sp>
      <p:sp>
        <p:nvSpPr>
          <p:cNvPr id="3" name="Rectangle 2"/>
          <p:cNvSpPr/>
          <p:nvPr/>
        </p:nvSpPr>
        <p:spPr>
          <a:xfrm>
            <a:off x="2051720" y="429309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th-TH" sz="4800" b="1" dirty="0"/>
              <a:t>เมื่อจิตเกิดขึ้นรู้สิ่งใด สิ่งที่จิตรู้นั้น ภาษาบาลีเรียกว่า </a:t>
            </a:r>
            <a:r>
              <a:rPr lang="th-TH" sz="4800" b="1" dirty="0" smtClean="0">
                <a:solidFill>
                  <a:srgbClr val="FF0000"/>
                </a:solidFill>
              </a:rPr>
              <a:t>อารมฺมณ </a:t>
            </a:r>
            <a:endParaRPr lang="th-TH" sz="48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79340" y="5877272"/>
            <a:ext cx="10887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dirty="0"/>
              <a:t>(อารมณ์)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520" y="6383440"/>
            <a:ext cx="2847975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23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0619" y="548680"/>
            <a:ext cx="871296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rgbClr val="0070C0"/>
                </a:solidFill>
              </a:rPr>
              <a:t>ขณะใดที่จิต</a:t>
            </a:r>
            <a:r>
              <a:rPr lang="th-TH" sz="3200" b="1" dirty="0" smtClean="0">
                <a:solidFill>
                  <a:srgbClr val="0070C0"/>
                </a:solidFill>
              </a:rPr>
              <a:t>เกิดขึ้นได้</a:t>
            </a:r>
            <a:r>
              <a:rPr lang="th-TH" sz="3200" b="1" dirty="0">
                <a:solidFill>
                  <a:srgbClr val="0070C0"/>
                </a:solidFill>
              </a:rPr>
              <a:t>ยินเสียง </a:t>
            </a:r>
            <a:r>
              <a:rPr lang="th-TH" sz="3200" b="1" dirty="0" smtClean="0">
                <a:solidFill>
                  <a:srgbClr val="0070C0"/>
                </a:solidFill>
              </a:rPr>
              <a:t>  เสียง</a:t>
            </a:r>
            <a:r>
              <a:rPr lang="th-TH" sz="3200" b="1" dirty="0">
                <a:solidFill>
                  <a:srgbClr val="0070C0"/>
                </a:solidFill>
              </a:rPr>
              <a:t>ก็เป็นอารมณ์ของจิตขณะนั้น </a:t>
            </a:r>
            <a:endParaRPr lang="th-TH" sz="3200" b="1" dirty="0" smtClean="0">
              <a:solidFill>
                <a:srgbClr val="0070C0"/>
              </a:solidFill>
            </a:endParaRPr>
          </a:p>
          <a:p>
            <a:endParaRPr lang="th-TH" dirty="0"/>
          </a:p>
          <a:p>
            <a:r>
              <a:rPr lang="th-TH" sz="3200" b="1" dirty="0" smtClean="0">
                <a:solidFill>
                  <a:schemeClr val="accent6">
                    <a:lumMod val="75000"/>
                  </a:schemeClr>
                </a:solidFill>
              </a:rPr>
              <a:t>ขณะ</a:t>
            </a:r>
            <a:r>
              <a:rPr lang="th-TH" sz="3200" b="1" dirty="0">
                <a:solidFill>
                  <a:schemeClr val="accent6">
                    <a:lumMod val="75000"/>
                  </a:schemeClr>
                </a:solidFill>
              </a:rPr>
              <a:t>ใดที่จิตเกิดขึ้นรู้กลิ่น </a:t>
            </a:r>
            <a:r>
              <a:rPr lang="th-TH" sz="3200" b="1" dirty="0" smtClean="0">
                <a:solidFill>
                  <a:schemeClr val="accent6">
                    <a:lumMod val="75000"/>
                  </a:schemeClr>
                </a:solidFill>
              </a:rPr>
              <a:t>  กลิ่น</a:t>
            </a:r>
            <a:r>
              <a:rPr lang="th-TH" sz="3200" b="1" dirty="0">
                <a:solidFill>
                  <a:schemeClr val="accent6">
                    <a:lumMod val="75000"/>
                  </a:schemeClr>
                </a:solidFill>
              </a:rPr>
              <a:t>ก็เป็นอารมณ์ของจิตขณะนั้น </a:t>
            </a:r>
            <a:endParaRPr lang="th-TH" sz="3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th-TH" sz="3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th-TH" sz="3200" b="1" dirty="0" smtClean="0">
                <a:solidFill>
                  <a:schemeClr val="accent3">
                    <a:lumMod val="75000"/>
                  </a:schemeClr>
                </a:solidFill>
              </a:rPr>
              <a:t>ขณะใดที่</a:t>
            </a:r>
            <a:r>
              <a:rPr lang="th-TH" sz="3200" b="1" dirty="0">
                <a:solidFill>
                  <a:schemeClr val="accent3">
                    <a:lumMod val="75000"/>
                  </a:schemeClr>
                </a:solidFill>
              </a:rPr>
              <a:t>จิตเกิดขึ้นลิ้มรส รสก็เป็นอารมณ์ของจิตขณะนั้น </a:t>
            </a:r>
            <a:endParaRPr lang="th-TH" sz="3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th-TH" dirty="0"/>
          </a:p>
          <a:p>
            <a:r>
              <a:rPr lang="th-TH" sz="3200" b="1" dirty="0" smtClean="0">
                <a:solidFill>
                  <a:schemeClr val="accent4">
                    <a:lumMod val="75000"/>
                  </a:schemeClr>
                </a:solidFill>
              </a:rPr>
              <a:t>ขณะ</a:t>
            </a:r>
            <a:r>
              <a:rPr lang="th-TH" sz="3200" b="1" dirty="0">
                <a:solidFill>
                  <a:schemeClr val="accent4">
                    <a:lumMod val="75000"/>
                  </a:schemeClr>
                </a:solidFill>
              </a:rPr>
              <a:t>ใดที่จิตเกิดขึ้นรู้เย็น รู้ร้อน รู้อ่อน รู้แข็ง รู้ตึง รู้ไหว </a:t>
            </a:r>
            <a:endParaRPr lang="th-TH" sz="32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th-TH" sz="32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th-TH" sz="3200" b="1" dirty="0" smtClean="0">
                <a:solidFill>
                  <a:schemeClr val="accent4">
                    <a:lumMod val="75000"/>
                  </a:schemeClr>
                </a:solidFill>
              </a:rPr>
              <a:t>เย็น ร้อน อ่อนแข็ง ตึง ไหว ก็</a:t>
            </a:r>
            <a:r>
              <a:rPr lang="th-TH" sz="3200" b="1" dirty="0">
                <a:solidFill>
                  <a:schemeClr val="accent4">
                    <a:lumMod val="75000"/>
                  </a:schemeClr>
                </a:solidFill>
              </a:rPr>
              <a:t>เป็นอารมณ์ของจิตขณะนั้น </a:t>
            </a:r>
            <a:endParaRPr lang="th-TH" sz="32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th-TH" dirty="0"/>
          </a:p>
          <a:p>
            <a:r>
              <a:rPr lang="th-TH" sz="3200" b="1" dirty="0" smtClean="0">
                <a:solidFill>
                  <a:schemeClr val="accent5">
                    <a:lumMod val="75000"/>
                  </a:schemeClr>
                </a:solidFill>
              </a:rPr>
              <a:t>ขณะ</a:t>
            </a:r>
            <a:r>
              <a:rPr lang="th-TH" sz="3200" b="1" dirty="0">
                <a:solidFill>
                  <a:schemeClr val="accent5">
                    <a:lumMod val="75000"/>
                  </a:schemeClr>
                </a:solidFill>
              </a:rPr>
              <a:t>ใดที่จิตเกิดขึ้นนึกคิดนึกถึงเรื่องราวต่าง ๆ </a:t>
            </a:r>
            <a:endParaRPr lang="th-TH" sz="3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th-TH" sz="3200" b="1" dirty="0" smtClean="0">
                <a:solidFill>
                  <a:schemeClr val="accent5">
                    <a:lumMod val="75000"/>
                  </a:schemeClr>
                </a:solidFill>
              </a:rPr>
              <a:t>เรื่องราว</a:t>
            </a:r>
            <a:r>
              <a:rPr lang="th-TH" sz="3200" b="1" dirty="0">
                <a:solidFill>
                  <a:schemeClr val="accent5">
                    <a:lumMod val="75000"/>
                  </a:schemeClr>
                </a:solidFill>
              </a:rPr>
              <a:t>ต่าง ๆ ก็เป็นอารมณ์ของจิตที่กำลังนึกคิดขณะนั้น</a:t>
            </a:r>
          </a:p>
        </p:txBody>
      </p:sp>
    </p:spTree>
    <p:extLst>
      <p:ext uri="{BB962C8B-B14F-4D97-AF65-F5344CB8AC3E}">
        <p14:creationId xmlns:p14="http://schemas.microsoft.com/office/powerpoint/2010/main" val="31123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340768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solidFill>
                  <a:schemeClr val="accent5">
                    <a:lumMod val="75000"/>
                  </a:schemeClr>
                </a:solidFill>
              </a:rPr>
              <a:t>จิตซึ่งเป็นปรมัตถธรรมที่เกิดขึ้นรู้อารมณ์นั้น </a:t>
            </a:r>
            <a:endParaRPr lang="th-TH" sz="3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th-TH" sz="3600" b="1" dirty="0" smtClean="0">
                <a:solidFill>
                  <a:schemeClr val="accent5">
                    <a:lumMod val="75000"/>
                  </a:schemeClr>
                </a:solidFill>
              </a:rPr>
              <a:t>เกิดขึ้น</a:t>
            </a:r>
            <a:r>
              <a:rPr lang="th-TH" sz="3600" b="1" dirty="0">
                <a:solidFill>
                  <a:schemeClr val="accent5">
                    <a:lumMod val="75000"/>
                  </a:schemeClr>
                </a:solidFill>
              </a:rPr>
              <a:t>ได้เพราะมีเหตุปัจจัยที่ทำ</a:t>
            </a:r>
            <a:r>
              <a:rPr lang="th-TH" sz="3600" b="1" dirty="0" smtClean="0">
                <a:solidFill>
                  <a:schemeClr val="accent5">
                    <a:lumMod val="75000"/>
                  </a:schemeClr>
                </a:solidFill>
              </a:rPr>
              <a:t>ให้เกิดขึ้น </a:t>
            </a:r>
          </a:p>
          <a:p>
            <a:pPr algn="ctr"/>
            <a:r>
              <a:rPr lang="th-TH" sz="3600" b="1" dirty="0" smtClean="0">
                <a:solidFill>
                  <a:schemeClr val="accent5">
                    <a:lumMod val="75000"/>
                  </a:schemeClr>
                </a:solidFill>
              </a:rPr>
              <a:t>เมื่อ</a:t>
            </a:r>
            <a:r>
              <a:rPr lang="th-TH" sz="3600" b="1" dirty="0">
                <a:solidFill>
                  <a:srgbClr val="FF0000"/>
                </a:solidFill>
              </a:rPr>
              <a:t>ไม่มีปัจจัยจิตก็เกิดไม่ได้ </a:t>
            </a:r>
            <a:endParaRPr lang="th-TH" sz="3600" b="1" dirty="0" smtClean="0">
              <a:solidFill>
                <a:srgbClr val="FF0000"/>
              </a:solidFill>
            </a:endParaRPr>
          </a:p>
          <a:p>
            <a:endParaRPr lang="th-TH" sz="36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th-TH" sz="3600" b="1" dirty="0" smtClean="0">
                <a:solidFill>
                  <a:srgbClr val="C00000"/>
                </a:solidFill>
              </a:rPr>
              <a:t>เช่น </a:t>
            </a:r>
            <a:r>
              <a:rPr lang="th-TH" sz="3600" b="1" dirty="0">
                <a:solidFill>
                  <a:srgbClr val="C00000"/>
                </a:solidFill>
              </a:rPr>
              <a:t>เมื่อเสียงไม่เกิดขึ้นกระทบหู จิตได้ยินก็เกิดขึ้นไม่ได้</a:t>
            </a:r>
          </a:p>
        </p:txBody>
      </p:sp>
    </p:spTree>
    <p:extLst>
      <p:ext uri="{BB962C8B-B14F-4D97-AF65-F5344CB8AC3E}">
        <p14:creationId xmlns:p14="http://schemas.microsoft.com/office/powerpoint/2010/main" val="31123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1351508"/>
            <a:ext cx="74888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200" b="1" dirty="0">
                <a:solidFill>
                  <a:srgbClr val="C00000"/>
                </a:solidFill>
              </a:rPr>
              <a:t>จิตแต่ละประเภทจะเกิดขึ้นได้ </a:t>
            </a:r>
            <a:endParaRPr lang="th-TH" sz="3200" b="1" dirty="0" smtClean="0">
              <a:solidFill>
                <a:srgbClr val="C00000"/>
              </a:solidFill>
            </a:endParaRPr>
          </a:p>
          <a:p>
            <a:pPr algn="ctr"/>
            <a:r>
              <a:rPr lang="th-TH" sz="3200" b="1" dirty="0" smtClean="0">
                <a:solidFill>
                  <a:srgbClr val="C00000"/>
                </a:solidFill>
              </a:rPr>
              <a:t>ก็</a:t>
            </a:r>
            <a:r>
              <a:rPr lang="th-TH" sz="3200" b="1" dirty="0">
                <a:solidFill>
                  <a:srgbClr val="C00000"/>
                </a:solidFill>
              </a:rPr>
              <a:t>เพราะมีปัจจัยที่ทำให้เกิดจิตประเภทนั้น </a:t>
            </a:r>
            <a:r>
              <a:rPr lang="th-TH" sz="3200" b="1" dirty="0" smtClean="0">
                <a:solidFill>
                  <a:srgbClr val="C00000"/>
                </a:solidFill>
              </a:rPr>
              <a:t>ๆ</a:t>
            </a:r>
          </a:p>
          <a:p>
            <a:pPr algn="ctr"/>
            <a:endParaRPr lang="th-TH" sz="3200" b="1" dirty="0">
              <a:solidFill>
                <a:srgbClr val="C00000"/>
              </a:solidFill>
            </a:endParaRPr>
          </a:p>
          <a:p>
            <a:pPr algn="ctr"/>
            <a:r>
              <a:rPr lang="th-TH" sz="3200" b="1" dirty="0">
                <a:solidFill>
                  <a:srgbClr val="C00000"/>
                </a:solidFill>
              </a:rPr>
              <a:t>ฉะนั้น จิตที่เกิดขึ้นจึงต่างกันเป็น ๘๙ ประเภท</a:t>
            </a:r>
          </a:p>
        </p:txBody>
      </p:sp>
      <p:sp>
        <p:nvSpPr>
          <p:cNvPr id="3" name="Rectangle 2"/>
          <p:cNvSpPr/>
          <p:nvPr/>
        </p:nvSpPr>
        <p:spPr>
          <a:xfrm>
            <a:off x="4681357" y="4077072"/>
            <a:ext cx="39613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000" dirty="0"/>
              <a:t>หรือ ๑๒๑ ประเภท โด</a:t>
            </a:r>
            <a:r>
              <a:rPr lang="th-TH" sz="2000" dirty="0" smtClean="0"/>
              <a:t>ยการจำแนกพิเศษ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31123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03648" y="332656"/>
            <a:ext cx="6091026" cy="25853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5400" b="1" dirty="0">
                <a:solidFill>
                  <a:srgbClr val="C00000"/>
                </a:solidFill>
              </a:rPr>
              <a:t>เจตสิก</a:t>
            </a:r>
            <a:r>
              <a:rPr lang="th-TH" sz="5400" b="1" dirty="0" smtClean="0">
                <a:solidFill>
                  <a:srgbClr val="C00000"/>
                </a:solidFill>
              </a:rPr>
              <a:t>ปรมัตถ์</a:t>
            </a:r>
          </a:p>
          <a:p>
            <a:pPr algn="ctr"/>
            <a:r>
              <a:rPr lang="en-US" sz="5400" b="1" dirty="0" err="1">
                <a:solidFill>
                  <a:srgbClr val="C00000"/>
                </a:solidFill>
              </a:rPr>
              <a:t>Cetasika</a:t>
            </a:r>
            <a:r>
              <a:rPr lang="en-US" sz="5400" b="1" dirty="0">
                <a:solidFill>
                  <a:srgbClr val="C00000"/>
                </a:solidFill>
              </a:rPr>
              <a:t> </a:t>
            </a:r>
            <a:r>
              <a:rPr lang="en-US" sz="5400" b="1" dirty="0" err="1">
                <a:solidFill>
                  <a:srgbClr val="C00000"/>
                </a:solidFill>
              </a:rPr>
              <a:t>Paramattha</a:t>
            </a:r>
            <a:endParaRPr lang="en-US" sz="5400" b="1" dirty="0">
              <a:solidFill>
                <a:srgbClr val="C00000"/>
              </a:solidFill>
            </a:endParaRPr>
          </a:p>
          <a:p>
            <a:pPr algn="ctr"/>
            <a:endParaRPr lang="th-TH" sz="5400" b="1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2917979"/>
            <a:ext cx="849694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600" dirty="0"/>
              <a:t>ในขณะที่จิตเกิดขึ้นรู้อารมณ์</a:t>
            </a:r>
            <a:r>
              <a:rPr lang="th-TH" sz="3600" dirty="0" smtClean="0"/>
              <a:t>นั้น</a:t>
            </a:r>
          </a:p>
          <a:p>
            <a:pPr algn="ctr"/>
            <a:r>
              <a:rPr lang="th-TH" sz="3600" b="1" dirty="0" smtClean="0">
                <a:solidFill>
                  <a:srgbClr val="C00000"/>
                </a:solidFill>
              </a:rPr>
              <a:t>จะต้องมี</a:t>
            </a:r>
            <a:r>
              <a:rPr lang="th-TH" sz="3600" dirty="0"/>
              <a:t>นามปรมัตถ์อีกประเภทหนึ่ง</a:t>
            </a:r>
            <a:r>
              <a:rPr lang="th-TH" sz="3600" b="1" dirty="0">
                <a:solidFill>
                  <a:srgbClr val="C00000"/>
                </a:solidFill>
              </a:rPr>
              <a:t>เกิดร่วมกับ</a:t>
            </a:r>
            <a:r>
              <a:rPr lang="th-TH" sz="3600" b="1" dirty="0" smtClean="0">
                <a:solidFill>
                  <a:srgbClr val="C00000"/>
                </a:solidFill>
              </a:rPr>
              <a:t>จิต</a:t>
            </a:r>
          </a:p>
          <a:p>
            <a:pPr algn="ctr"/>
            <a:r>
              <a:rPr lang="th-TH" sz="3600" dirty="0" smtClean="0"/>
              <a:t>และ</a:t>
            </a:r>
            <a:r>
              <a:rPr lang="th-TH" sz="3600" b="1" dirty="0">
                <a:solidFill>
                  <a:srgbClr val="C00000"/>
                </a:solidFill>
              </a:rPr>
              <a:t>รู้อารมณ์เดียวกับจิต</a:t>
            </a:r>
          </a:p>
          <a:p>
            <a:pPr algn="ctr"/>
            <a:r>
              <a:rPr lang="th-TH" sz="4000" b="1" dirty="0">
                <a:solidFill>
                  <a:srgbClr val="0070C0"/>
                </a:solidFill>
              </a:rPr>
              <a:t>นามปรมัตถ์นั้นคือเจตสิก</a:t>
            </a:r>
          </a:p>
        </p:txBody>
      </p:sp>
    </p:spTree>
    <p:extLst>
      <p:ext uri="{BB962C8B-B14F-4D97-AF65-F5344CB8AC3E}">
        <p14:creationId xmlns:p14="http://schemas.microsoft.com/office/powerpoint/2010/main" val="79964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052736"/>
            <a:ext cx="80648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400" b="1" dirty="0"/>
              <a:t>เจตสิกได้แก่ </a:t>
            </a:r>
            <a:r>
              <a:rPr lang="th-TH" sz="4400" b="1" dirty="0" smtClean="0"/>
              <a:t>ความ</a:t>
            </a:r>
            <a:r>
              <a:rPr lang="th-TH" sz="4400" b="1" dirty="0"/>
              <a:t>โกรธ </a:t>
            </a:r>
            <a:r>
              <a:rPr lang="th-TH" sz="4400" b="1" dirty="0" smtClean="0"/>
              <a:t>ความ</a:t>
            </a:r>
            <a:r>
              <a:rPr lang="th-TH" sz="4400" b="1" dirty="0"/>
              <a:t>รัก </a:t>
            </a:r>
            <a:r>
              <a:rPr lang="th-TH" sz="4400" b="1" dirty="0" smtClean="0"/>
              <a:t>ความสุข </a:t>
            </a:r>
            <a:r>
              <a:rPr lang="th-TH" sz="4400" b="1" dirty="0"/>
              <a:t>ความทุกข์ ความตระหนี่ ความริษยา ความ</a:t>
            </a:r>
          </a:p>
          <a:p>
            <a:r>
              <a:rPr lang="th-TH" sz="4400" b="1" dirty="0"/>
              <a:t>เมตตา ความกรุณา เป็นต้น </a:t>
            </a:r>
            <a:endParaRPr lang="th-TH" sz="4400" b="1" dirty="0" smtClean="0"/>
          </a:p>
          <a:p>
            <a:endParaRPr lang="th-TH" sz="4400" b="1" dirty="0"/>
          </a:p>
          <a:p>
            <a:r>
              <a:rPr lang="th-TH" sz="4400" b="1" dirty="0" smtClean="0">
                <a:solidFill>
                  <a:srgbClr val="0070C0"/>
                </a:solidFill>
              </a:rPr>
              <a:t>สภาพ</a:t>
            </a:r>
            <a:r>
              <a:rPr lang="th-TH" sz="4400" b="1" dirty="0">
                <a:solidFill>
                  <a:srgbClr val="0070C0"/>
                </a:solidFill>
              </a:rPr>
              <a:t>ธรรมเหล่านี้เป็นเจตสิกปรมัตถ์ </a:t>
            </a:r>
            <a:endParaRPr lang="th-TH" sz="4400" b="1" dirty="0" smtClean="0">
              <a:solidFill>
                <a:srgbClr val="0070C0"/>
              </a:solidFill>
            </a:endParaRPr>
          </a:p>
          <a:p>
            <a:r>
              <a:rPr lang="th-TH" sz="4400" b="1" dirty="0" smtClean="0"/>
              <a:t>ไม่ใช่</a:t>
            </a:r>
            <a:r>
              <a:rPr lang="th-TH" sz="4400" b="1" dirty="0"/>
              <a:t>จิตปรมัตถ์</a:t>
            </a:r>
          </a:p>
        </p:txBody>
      </p:sp>
    </p:spTree>
    <p:extLst>
      <p:ext uri="{BB962C8B-B14F-4D97-AF65-F5344CB8AC3E}">
        <p14:creationId xmlns:p14="http://schemas.microsoft.com/office/powerpoint/2010/main" val="422912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620688"/>
            <a:ext cx="828092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/>
              <a:t>ความโกรธ ความรัก ความสุข ความทุกข์ เป็นต้นนั้น เป็นสภาพธรรมที่มีจริง </a:t>
            </a:r>
            <a:r>
              <a:rPr lang="th-TH" sz="3200" b="1" dirty="0">
                <a:solidFill>
                  <a:srgbClr val="0070C0"/>
                </a:solidFill>
              </a:rPr>
              <a:t>ไม่ใช่ตัวตน ไม่ใช่บุคคล</a:t>
            </a:r>
          </a:p>
          <a:p>
            <a:r>
              <a:rPr lang="th-TH" sz="3200" b="1" dirty="0">
                <a:solidFill>
                  <a:srgbClr val="C00000"/>
                </a:solidFill>
              </a:rPr>
              <a:t>เป็นสภาพธรรมที่ต้องเกิดกับจิต </a:t>
            </a:r>
            <a:endParaRPr lang="th-TH" sz="3200" b="1" dirty="0" smtClean="0">
              <a:solidFill>
                <a:srgbClr val="C00000"/>
              </a:solidFill>
            </a:endParaRPr>
          </a:p>
          <a:p>
            <a:endParaRPr lang="th-TH" sz="3200" b="1" dirty="0"/>
          </a:p>
          <a:p>
            <a:r>
              <a:rPr lang="th-TH" sz="3200" b="1" dirty="0" smtClean="0">
                <a:solidFill>
                  <a:srgbClr val="C00000"/>
                </a:solidFill>
              </a:rPr>
              <a:t>ถ้า</a:t>
            </a:r>
            <a:r>
              <a:rPr lang="th-TH" sz="3200" b="1" dirty="0">
                <a:solidFill>
                  <a:srgbClr val="C00000"/>
                </a:solidFill>
              </a:rPr>
              <a:t>ไม่มีจิต เจตสิก</a:t>
            </a:r>
            <a:r>
              <a:rPr lang="th-TH" sz="3200" b="1" dirty="0"/>
              <a:t>คือ ความโกรธ ความรัก ความทุกข์</a:t>
            </a:r>
          </a:p>
          <a:p>
            <a:r>
              <a:rPr lang="th-TH" sz="3200" b="1" dirty="0"/>
              <a:t>เป็นต้นนั้น </a:t>
            </a:r>
            <a:r>
              <a:rPr lang="th-TH" sz="3200" b="1" dirty="0">
                <a:solidFill>
                  <a:srgbClr val="C00000"/>
                </a:solidFill>
              </a:rPr>
              <a:t>ก็เกิดไม่ได้</a:t>
            </a:r>
          </a:p>
        </p:txBody>
      </p:sp>
      <p:sp>
        <p:nvSpPr>
          <p:cNvPr id="3" name="Rectangle 2"/>
          <p:cNvSpPr/>
          <p:nvPr/>
        </p:nvSpPr>
        <p:spPr>
          <a:xfrm>
            <a:off x="1861963" y="4869160"/>
            <a:ext cx="60853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000" b="1" dirty="0">
                <a:solidFill>
                  <a:srgbClr val="C00000"/>
                </a:solidFill>
              </a:rPr>
              <a:t>เจตสิกปรมัตถ์มี ๕๒ </a:t>
            </a:r>
            <a:r>
              <a:rPr lang="th-TH" sz="4000" b="1" dirty="0" smtClean="0">
                <a:solidFill>
                  <a:srgbClr val="C00000"/>
                </a:solidFill>
              </a:rPr>
              <a:t>ประเภท</a:t>
            </a:r>
            <a:endParaRPr lang="th-TH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12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15616" y="1124744"/>
            <a:ext cx="698477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400" b="1" dirty="0">
                <a:solidFill>
                  <a:srgbClr val="C00000"/>
                </a:solidFill>
              </a:rPr>
              <a:t>จิตปรมัตถ์</a:t>
            </a:r>
            <a:r>
              <a:rPr lang="th-TH" sz="4400" b="1" dirty="0">
                <a:solidFill>
                  <a:srgbClr val="00B050"/>
                </a:solidFill>
              </a:rPr>
              <a:t>และ</a:t>
            </a:r>
            <a:r>
              <a:rPr lang="th-TH" sz="4400" b="1" dirty="0">
                <a:solidFill>
                  <a:srgbClr val="C00000"/>
                </a:solidFill>
              </a:rPr>
              <a:t>เจตสิก</a:t>
            </a:r>
            <a:r>
              <a:rPr lang="th-TH" sz="4400" b="1" dirty="0" smtClean="0">
                <a:solidFill>
                  <a:srgbClr val="C00000"/>
                </a:solidFill>
              </a:rPr>
              <a:t>ปรมัตถ์</a:t>
            </a:r>
          </a:p>
          <a:p>
            <a:pPr algn="ctr"/>
            <a:r>
              <a:rPr lang="th-TH" sz="4400" b="1" dirty="0" smtClean="0">
                <a:solidFill>
                  <a:srgbClr val="00B050"/>
                </a:solidFill>
              </a:rPr>
              <a:t>เป็น</a:t>
            </a:r>
            <a:r>
              <a:rPr lang="th-TH" sz="4400" b="1" dirty="0">
                <a:solidFill>
                  <a:srgbClr val="00B050"/>
                </a:solidFill>
              </a:rPr>
              <a:t>นามธรรมที่รู้อารมณ์และเกิดร่วมกัน </a:t>
            </a:r>
            <a:endParaRPr lang="th-TH" sz="4400" b="1" dirty="0" smtClean="0">
              <a:solidFill>
                <a:srgbClr val="00B050"/>
              </a:solidFill>
            </a:endParaRPr>
          </a:p>
          <a:p>
            <a:pPr algn="ctr"/>
            <a:r>
              <a:rPr lang="th-TH" sz="4400" b="1" dirty="0" smtClean="0">
                <a:solidFill>
                  <a:schemeClr val="accent4">
                    <a:lumMod val="75000"/>
                  </a:schemeClr>
                </a:solidFill>
              </a:rPr>
              <a:t>เจตสิก</a:t>
            </a:r>
            <a:r>
              <a:rPr lang="th-TH" sz="4400" b="1" dirty="0">
                <a:solidFill>
                  <a:schemeClr val="accent4">
                    <a:lumMod val="75000"/>
                  </a:schemeClr>
                </a:solidFill>
              </a:rPr>
              <a:t>เกิดพร้อมกับจิต </a:t>
            </a:r>
            <a:endParaRPr lang="th-TH" sz="4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th-TH" sz="4400" b="1" dirty="0" smtClean="0">
                <a:solidFill>
                  <a:schemeClr val="accent4">
                    <a:lumMod val="75000"/>
                  </a:schemeClr>
                </a:solidFill>
              </a:rPr>
              <a:t>ดับพร้อมกับ</a:t>
            </a:r>
            <a:r>
              <a:rPr lang="th-TH" sz="4400" b="1" dirty="0">
                <a:solidFill>
                  <a:schemeClr val="accent4">
                    <a:lumMod val="75000"/>
                  </a:schemeClr>
                </a:solidFill>
              </a:rPr>
              <a:t>จิต </a:t>
            </a:r>
            <a:endParaRPr lang="th-TH" sz="4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th-TH" sz="4400" b="1" dirty="0" smtClean="0">
                <a:solidFill>
                  <a:schemeClr val="accent4">
                    <a:lumMod val="75000"/>
                  </a:schemeClr>
                </a:solidFill>
              </a:rPr>
              <a:t>รู้</a:t>
            </a:r>
            <a:r>
              <a:rPr lang="th-TH" sz="4400" b="1" dirty="0">
                <a:solidFill>
                  <a:schemeClr val="accent4">
                    <a:lumMod val="75000"/>
                  </a:schemeClr>
                </a:solidFill>
              </a:rPr>
              <a:t>อารมณ์เดียวกับจิต </a:t>
            </a:r>
            <a:endParaRPr lang="th-TH" sz="4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th-TH" sz="4400" b="1" dirty="0" smtClean="0">
                <a:solidFill>
                  <a:schemeClr val="accent4">
                    <a:lumMod val="75000"/>
                  </a:schemeClr>
                </a:solidFill>
              </a:rPr>
              <a:t>และ</a:t>
            </a:r>
            <a:r>
              <a:rPr lang="th-TH" sz="4400" b="1" dirty="0">
                <a:solidFill>
                  <a:schemeClr val="accent4">
                    <a:lumMod val="75000"/>
                  </a:schemeClr>
                </a:solidFill>
              </a:rPr>
              <a:t>เกิดที่เดียวกับจิต</a:t>
            </a:r>
          </a:p>
        </p:txBody>
      </p:sp>
    </p:spTree>
    <p:extLst>
      <p:ext uri="{BB962C8B-B14F-4D97-AF65-F5344CB8AC3E}">
        <p14:creationId xmlns:p14="http://schemas.microsoft.com/office/powerpoint/2010/main" val="422912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06" y="1628800"/>
            <a:ext cx="8164987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23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5696" y="188640"/>
            <a:ext cx="5724644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6000" b="1" dirty="0"/>
              <a:t>รูป</a:t>
            </a:r>
            <a:r>
              <a:rPr lang="th-TH" sz="6000" b="1" dirty="0" smtClean="0"/>
              <a:t>ปรมัตถ์</a:t>
            </a:r>
          </a:p>
          <a:p>
            <a:pPr algn="ctr"/>
            <a:r>
              <a:rPr lang="en-US" sz="6000" b="1" dirty="0" err="1"/>
              <a:t>Rupa</a:t>
            </a:r>
            <a:r>
              <a:rPr lang="en-US" sz="6000" b="1" dirty="0"/>
              <a:t> </a:t>
            </a:r>
            <a:r>
              <a:rPr lang="en-US" sz="6000" b="1" dirty="0" err="1"/>
              <a:t>Paramattha</a:t>
            </a:r>
            <a:endParaRPr lang="en-US" sz="6000" b="1" dirty="0"/>
          </a:p>
          <a:p>
            <a:pPr algn="ctr"/>
            <a:endParaRPr lang="th-TH" sz="6000" b="1" dirty="0"/>
          </a:p>
        </p:txBody>
      </p:sp>
      <p:sp>
        <p:nvSpPr>
          <p:cNvPr id="3" name="Rectangle 2"/>
          <p:cNvSpPr/>
          <p:nvPr/>
        </p:nvSpPr>
        <p:spPr>
          <a:xfrm>
            <a:off x="539552" y="2789352"/>
            <a:ext cx="50321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dirty="0"/>
              <a:t>รูปรมัตถ์เป็นสภาวะธรรมที่</a:t>
            </a:r>
            <a:r>
              <a:rPr lang="th-TH" sz="3600" b="1" dirty="0">
                <a:solidFill>
                  <a:srgbClr val="C00000"/>
                </a:solidFill>
              </a:rPr>
              <a:t>ไม่รู้อารมณ์</a:t>
            </a:r>
          </a:p>
        </p:txBody>
      </p:sp>
      <p:sp>
        <p:nvSpPr>
          <p:cNvPr id="4" name="Rectangle 3"/>
          <p:cNvSpPr/>
          <p:nvPr/>
        </p:nvSpPr>
        <p:spPr>
          <a:xfrm>
            <a:off x="683568" y="3717032"/>
            <a:ext cx="83743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/>
              <a:t>มีปัจจัยปรุงแต่งจึงเกิดขึ้นและดับไปเช่นเดียวกันกับจิต</a:t>
            </a:r>
            <a:r>
              <a:rPr lang="th-TH" sz="3200" dirty="0" smtClean="0"/>
              <a:t>และเจตสิก</a:t>
            </a:r>
            <a:endParaRPr lang="th-TH" sz="3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382264" y="1370264"/>
            <a:ext cx="36004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912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980728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dirty="0"/>
              <a:t>รูปปรมัตถ์มี ๒๘ รูป หรือ ๒๘ ประเภท </a:t>
            </a:r>
            <a:endParaRPr lang="th-TH" sz="4000" dirty="0" smtClean="0"/>
          </a:p>
          <a:p>
            <a:r>
              <a:rPr lang="th-TH" sz="4000" dirty="0" smtClean="0"/>
              <a:t>และ</a:t>
            </a:r>
            <a:r>
              <a:rPr lang="th-TH" sz="4000" dirty="0"/>
              <a:t>มีความหมายไม่มีเหมือนที่เข้าใจกันว่า </a:t>
            </a:r>
            <a:endParaRPr lang="th-TH" sz="4000" dirty="0" smtClean="0"/>
          </a:p>
          <a:p>
            <a:r>
              <a:rPr lang="th-TH" sz="4000" dirty="0" smtClean="0"/>
              <a:t>โต๊ะ</a:t>
            </a:r>
            <a:r>
              <a:rPr lang="th-TH" sz="4000" dirty="0"/>
              <a:t>เป็นรูป</a:t>
            </a:r>
            <a:r>
              <a:rPr lang="th-TH" sz="4000" dirty="0" smtClean="0"/>
              <a:t>หนึ่ง  เก้าอี้</a:t>
            </a:r>
            <a:r>
              <a:rPr lang="th-TH" sz="4000" dirty="0"/>
              <a:t>เป็นรูปหนึ่ง หนังสือเป็นรูปหนึ่ง</a:t>
            </a:r>
          </a:p>
        </p:txBody>
      </p:sp>
    </p:spTree>
    <p:extLst>
      <p:ext uri="{BB962C8B-B14F-4D97-AF65-F5344CB8AC3E}">
        <p14:creationId xmlns:p14="http://schemas.microsoft.com/office/powerpoint/2010/main" val="422912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751344"/>
            <a:ext cx="84604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dirty="0"/>
              <a:t>รูปๆ หนึ่งอาศัยรูปอื่นเกิดขึ้น </a:t>
            </a:r>
            <a:endParaRPr lang="th-TH" sz="4000" b="1" dirty="0" smtClean="0"/>
          </a:p>
          <a:p>
            <a:pPr algn="ctr"/>
            <a:r>
              <a:rPr lang="th-TH" sz="4000" b="1" dirty="0" smtClean="0"/>
              <a:t>ฉะนั้น </a:t>
            </a:r>
            <a:r>
              <a:rPr lang="th-TH" sz="4000" b="1" dirty="0"/>
              <a:t>จะมีรูปเกิดขึ้นเพียง</a:t>
            </a:r>
            <a:r>
              <a:rPr lang="th-TH" sz="4000" b="1" dirty="0" smtClean="0"/>
              <a:t>รูปเดียว</a:t>
            </a:r>
            <a:r>
              <a:rPr lang="th-TH" sz="4000" b="1" dirty="0"/>
              <a:t>ไม่ได้ </a:t>
            </a:r>
            <a:endParaRPr lang="th-TH" sz="4000" b="1" dirty="0" smtClean="0"/>
          </a:p>
          <a:p>
            <a:pPr algn="ctr"/>
            <a:r>
              <a:rPr lang="th-TH" sz="4000" b="1" dirty="0" smtClean="0"/>
              <a:t>ต้อง</a:t>
            </a:r>
            <a:r>
              <a:rPr lang="th-TH" sz="4000" b="1" dirty="0"/>
              <a:t>มีรูปที่เกิดพร้อม</a:t>
            </a:r>
            <a:r>
              <a:rPr lang="th-TH" sz="4000" b="1" dirty="0" smtClean="0"/>
              <a:t>กัน</a:t>
            </a:r>
          </a:p>
          <a:p>
            <a:pPr algn="ctr"/>
            <a:r>
              <a:rPr lang="th-TH" sz="4000" b="1" dirty="0" smtClean="0"/>
              <a:t>และ</a:t>
            </a:r>
            <a:r>
              <a:rPr lang="th-TH" sz="4000" b="1" dirty="0"/>
              <a:t>อาศัยกันเกิดขึ้นหลายรูปรวมกันเป็น ๑ กลุ่มเล็ก ๆ ซึ่งแยกออกจาก</a:t>
            </a:r>
            <a:r>
              <a:rPr lang="th-TH" sz="4000" b="1" dirty="0" smtClean="0"/>
              <a:t>กันไม่ได้</a:t>
            </a:r>
            <a:r>
              <a:rPr lang="th-TH" sz="4000" b="1" dirty="0"/>
              <a:t>เลย </a:t>
            </a:r>
            <a:endParaRPr lang="th-TH" sz="4000" b="1" dirty="0" smtClean="0"/>
          </a:p>
          <a:p>
            <a:pPr algn="ctr"/>
            <a:r>
              <a:rPr lang="th-TH" sz="4000" b="1" dirty="0" smtClean="0"/>
              <a:t>ภาษา</a:t>
            </a:r>
            <a:r>
              <a:rPr lang="th-TH" sz="4000" b="1" dirty="0"/>
              <a:t>บาลีเรียกว่า</a:t>
            </a:r>
            <a:r>
              <a:rPr lang="th-TH" sz="4000" b="1" dirty="0">
                <a:solidFill>
                  <a:srgbClr val="C00000"/>
                </a:solidFill>
              </a:rPr>
              <a:t> ๑ กลาป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389358"/>
            <a:ext cx="79057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912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836712"/>
            <a:ext cx="820891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/>
              <a:t>รูปแต่ละรูปเล็กละเอียดมาก </a:t>
            </a:r>
            <a:r>
              <a:rPr lang="th-TH" sz="3200" dirty="0" smtClean="0"/>
              <a:t>ซึ่ง</a:t>
            </a:r>
            <a:r>
              <a:rPr lang="th-TH" sz="3200" dirty="0"/>
              <a:t>เมื่อแตกย่อยรูปที่เกิดดับรวมกันอยู่ออกจนละเอียดยิบ จนแยก</a:t>
            </a:r>
            <a:r>
              <a:rPr lang="th-TH" sz="3200" dirty="0" smtClean="0"/>
              <a:t>ต่อไปไม่ได้</a:t>
            </a:r>
            <a:r>
              <a:rPr lang="th-TH" sz="3200" dirty="0"/>
              <a:t>อีกแล้วนั้น ในกลุ่มของรูป (กลาปหนึ่ง) </a:t>
            </a:r>
            <a:endParaRPr lang="th-TH" sz="3200" dirty="0" smtClean="0"/>
          </a:p>
          <a:p>
            <a:r>
              <a:rPr lang="th-TH" sz="3200" dirty="0" smtClean="0"/>
              <a:t>ที่</a:t>
            </a:r>
            <a:r>
              <a:rPr lang="th-TH" sz="3200" dirty="0"/>
              <a:t>เล็กที่สุดที่แยกอีกไม่ได้เลยนั้นก็มีรูปรวมกันอย่างน้อยที่สุด ๘ รูป</a:t>
            </a:r>
          </a:p>
          <a:p>
            <a:r>
              <a:rPr lang="th-TH" sz="3200" b="1" dirty="0">
                <a:solidFill>
                  <a:srgbClr val="C00000"/>
                </a:solidFill>
              </a:rPr>
              <a:t>เรียกว่า อวินิพโภครูป ๘</a:t>
            </a:r>
          </a:p>
        </p:txBody>
      </p:sp>
    </p:spTree>
    <p:extLst>
      <p:ext uri="{BB962C8B-B14F-4D97-AF65-F5344CB8AC3E}">
        <p14:creationId xmlns:p14="http://schemas.microsoft.com/office/powerpoint/2010/main" val="422912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39952" y="79237"/>
            <a:ext cx="21018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/>
              <a:t>อวินิพโภครูป ๘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630637"/>
            <a:ext cx="871296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b="1" dirty="0"/>
              <a:t>มหาภูตรูป (รูปที่เป็นใหญ่เป็นประธาน) ๔ ได้แก่</a:t>
            </a:r>
          </a:p>
          <a:p>
            <a:r>
              <a:rPr lang="th-TH" sz="2000" b="1" dirty="0"/>
              <a:t>ปฐวีธาตุ (ธาตุดิน) เป็นรูปที่อ่อนหรือ</a:t>
            </a:r>
            <a:r>
              <a:rPr lang="th-TH" sz="2000" b="1" dirty="0" smtClean="0"/>
              <a:t>แข็ง  ๑ </a:t>
            </a:r>
            <a:r>
              <a:rPr lang="th-TH" sz="2000" b="1" dirty="0"/>
              <a:t>รูป</a:t>
            </a:r>
          </a:p>
          <a:p>
            <a:r>
              <a:rPr lang="th-TH" sz="2000" b="1" dirty="0"/>
              <a:t>อาโปธาตุ (ธาตุน้ำ) เป็นรูปที่เอิบอาบหรือเกาะ</a:t>
            </a:r>
            <a:r>
              <a:rPr lang="th-TH" sz="2000" b="1" dirty="0" smtClean="0"/>
              <a:t>กุม ๑ </a:t>
            </a:r>
            <a:r>
              <a:rPr lang="th-TH" sz="2000" b="1" dirty="0"/>
              <a:t>รูป</a:t>
            </a:r>
          </a:p>
          <a:p>
            <a:r>
              <a:rPr lang="th-TH" sz="2000" b="1" dirty="0"/>
              <a:t>เตโชธาตุ (ธาตุไฟ) เป็นรูปที่ร้อนหรือ</a:t>
            </a:r>
            <a:r>
              <a:rPr lang="th-TH" sz="2000" b="1" dirty="0" smtClean="0"/>
              <a:t>เย็น  ๑ </a:t>
            </a:r>
            <a:r>
              <a:rPr lang="th-TH" sz="2000" b="1" dirty="0"/>
              <a:t>รูป</a:t>
            </a:r>
          </a:p>
          <a:p>
            <a:r>
              <a:rPr lang="th-TH" sz="2000" b="1" dirty="0"/>
              <a:t>วาโยธาตุ (ธาตุลม) เป็นรูปที่ไหวหรือ</a:t>
            </a:r>
            <a:r>
              <a:rPr lang="th-TH" sz="2000" b="1" dirty="0" smtClean="0"/>
              <a:t>ตึง   ๑ รูป</a:t>
            </a:r>
          </a:p>
          <a:p>
            <a:endParaRPr lang="th-TH" sz="2000" b="1" dirty="0" smtClean="0"/>
          </a:p>
          <a:p>
            <a:r>
              <a:rPr lang="th-TH" sz="2000" dirty="0" smtClean="0"/>
              <a:t>มหาภูต</a:t>
            </a:r>
            <a:r>
              <a:rPr lang="th-TH" sz="2000" dirty="0"/>
              <a:t>รูป ๔ นี้ต้องอาศัยกันเกิดขึ้น จึงแยกกันไม่ได้เลย และมหาภูตรูป ๔ </a:t>
            </a:r>
            <a:r>
              <a:rPr lang="th-TH" sz="2000" dirty="0" smtClean="0"/>
              <a:t>นี้</a:t>
            </a:r>
          </a:p>
          <a:p>
            <a:r>
              <a:rPr lang="th-TH" sz="2000" dirty="0" smtClean="0"/>
              <a:t>เป็นปัจจัย </a:t>
            </a:r>
            <a:r>
              <a:rPr lang="th-TH" sz="2000" dirty="0"/>
              <a:t>โดยเป็น</a:t>
            </a:r>
            <a:r>
              <a:rPr lang="th-TH" sz="2000" dirty="0" smtClean="0"/>
              <a:t>ที่อาศัย</a:t>
            </a:r>
            <a:r>
              <a:rPr lang="th-TH" sz="2000" dirty="0"/>
              <a:t>เกิดของรูปอีก ๔ รูปที่เกิดร่วมกับมหาภูตรูปในกลาปเดียวกัน </a:t>
            </a:r>
            <a:r>
              <a:rPr lang="th-TH" sz="2000" dirty="0" smtClean="0"/>
              <a:t>คือ</a:t>
            </a:r>
          </a:p>
          <a:p>
            <a:r>
              <a:rPr lang="th-TH" sz="2000" b="1" dirty="0"/>
              <a:t>อุปาทาย</a:t>
            </a:r>
            <a:r>
              <a:rPr lang="th-TH" sz="2000" b="1" dirty="0" smtClean="0"/>
              <a:t>รูป ๔ </a:t>
            </a:r>
            <a:r>
              <a:rPr lang="th-TH" sz="2000" dirty="0" smtClean="0"/>
              <a:t>ได้แก่</a:t>
            </a:r>
            <a:endParaRPr lang="th-TH" sz="2000" dirty="0"/>
          </a:p>
          <a:p>
            <a:r>
              <a:rPr lang="th-TH" sz="2000" b="1" dirty="0"/>
              <a:t>วัณโณ (แสงสี) เป็นรูปที่ปรากฏทางตา ๑ รูป</a:t>
            </a:r>
          </a:p>
          <a:p>
            <a:r>
              <a:rPr lang="th-TH" sz="2000" b="1" dirty="0"/>
              <a:t>คันโธ (กลิ่น) เป็นรูปที่ปรากฏทางจมูก ๑ รูป</a:t>
            </a:r>
          </a:p>
          <a:p>
            <a:r>
              <a:rPr lang="th-TH" sz="2000" b="1" dirty="0"/>
              <a:t>รโส (รส) เป็นรูปที่ปรากฏทางลิ้น ๑ รูป</a:t>
            </a:r>
          </a:p>
          <a:p>
            <a:r>
              <a:rPr lang="th-TH" sz="2000" b="1" dirty="0"/>
              <a:t>โอชา (อาหาร) เป็นรูปที่เป็นปัจจัยให้เกิดรูป ๑ รูป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6962" y="958853"/>
            <a:ext cx="3245743" cy="253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6500" y="1411043"/>
            <a:ext cx="2880320" cy="287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7691" y="1698254"/>
            <a:ext cx="3473960" cy="295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994090"/>
            <a:ext cx="3088033" cy="296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386" y="3212976"/>
            <a:ext cx="2238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61569"/>
            <a:ext cx="20478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258" y="3421964"/>
            <a:ext cx="34956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420" y="3784315"/>
            <a:ext cx="185737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2353" y="4149080"/>
            <a:ext cx="1590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187" y="4571665"/>
            <a:ext cx="2505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1520" y="5596958"/>
            <a:ext cx="8892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b="1" dirty="0">
                <a:solidFill>
                  <a:srgbClr val="FF0000"/>
                </a:solidFill>
              </a:rPr>
              <a:t>รูป ๘ </a:t>
            </a:r>
            <a:r>
              <a:rPr lang="th-TH" sz="2000" b="1" dirty="0" smtClean="0">
                <a:solidFill>
                  <a:srgbClr val="FF0000"/>
                </a:solidFill>
              </a:rPr>
              <a:t>รูปนี้</a:t>
            </a:r>
            <a:r>
              <a:rPr lang="th-TH" sz="2000" b="1" dirty="0">
                <a:solidFill>
                  <a:srgbClr val="FF0000"/>
                </a:solidFill>
              </a:rPr>
              <a:t>แยกกันไม่ได้เลย เป็นกลุ่มของรูปที่เล็กที่สุดที่เกิดพร้อมกันและดับพร้อมกันอย่างรวดเร็ว</a:t>
            </a:r>
          </a:p>
        </p:txBody>
      </p:sp>
    </p:spTree>
    <p:extLst>
      <p:ext uri="{BB962C8B-B14F-4D97-AF65-F5344CB8AC3E}">
        <p14:creationId xmlns:p14="http://schemas.microsoft.com/office/powerpoint/2010/main" val="422912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4969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/>
              <a:t>กลุ่มของรูปแต่ละกลุ่ม หรือแต่ละกลาป นั้น เมื่อเกิดขึ้นแล้วยังไม่ดับไปทันที </a:t>
            </a:r>
            <a:r>
              <a:rPr lang="th-TH" sz="3200" dirty="0" smtClean="0"/>
              <a:t>มี</a:t>
            </a:r>
            <a:r>
              <a:rPr lang="th-TH" sz="3200" dirty="0"/>
              <a:t>อายุเท่ากับ</a:t>
            </a:r>
            <a:r>
              <a:rPr lang="th-TH" sz="3200" dirty="0" smtClean="0"/>
              <a:t>จิตเกิด</a:t>
            </a:r>
            <a:r>
              <a:rPr lang="th-TH" sz="3200" dirty="0"/>
              <a:t>ดับ ๑๗ ขณะ</a:t>
            </a:r>
          </a:p>
        </p:txBody>
      </p:sp>
      <p:sp>
        <p:nvSpPr>
          <p:cNvPr id="3" name="Rectangle 2"/>
          <p:cNvSpPr/>
          <p:nvPr/>
        </p:nvSpPr>
        <p:spPr>
          <a:xfrm>
            <a:off x="827584" y="2521059"/>
            <a:ext cx="64087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dirty="0"/>
              <a:t>เมื่อรูปเกิดขึ้นขณะแรกนั้นเป็น อุปจยรูป ๑</a:t>
            </a:r>
          </a:p>
          <a:p>
            <a:r>
              <a:rPr lang="th-TH" sz="3600" dirty="0"/>
              <a:t>ขณะที่รูปเจริญขึ้นเป็น สันตติรูป </a:t>
            </a:r>
            <a:r>
              <a:rPr lang="th-TH" sz="3600" dirty="0" smtClean="0"/>
              <a:t>๑</a:t>
            </a:r>
          </a:p>
          <a:p>
            <a:r>
              <a:rPr lang="th-TH" sz="3600" dirty="0"/>
              <a:t>ขณะที่รูปเสื่อมลงเป็น ชรตารูป ๑</a:t>
            </a:r>
          </a:p>
          <a:p>
            <a:r>
              <a:rPr lang="th-TH" sz="3600" dirty="0"/>
              <a:t>ขณะที่รูปดับเป็น อนิจจตารูป ๑</a:t>
            </a:r>
          </a:p>
        </p:txBody>
      </p:sp>
      <p:sp>
        <p:nvSpPr>
          <p:cNvPr id="4" name="Rectangle 3"/>
          <p:cNvSpPr/>
          <p:nvPr/>
        </p:nvSpPr>
        <p:spPr>
          <a:xfrm>
            <a:off x="952657" y="5138028"/>
            <a:ext cx="27430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dirty="0"/>
              <a:t>รวมเป็น ลักขณรูป ๔</a:t>
            </a:r>
          </a:p>
        </p:txBody>
      </p:sp>
    </p:spTree>
    <p:extLst>
      <p:ext uri="{BB962C8B-B14F-4D97-AF65-F5344CB8AC3E}">
        <p14:creationId xmlns:p14="http://schemas.microsoft.com/office/powerpoint/2010/main" val="422912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1268760"/>
            <a:ext cx="76328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000" b="1" dirty="0"/>
              <a:t>ปริจเฉทรูป </a:t>
            </a:r>
            <a:r>
              <a:rPr lang="th-TH" sz="4000" dirty="0"/>
              <a:t>คือ อากาสรูป ซึ่งคั่นอยู่ระหว่างกลาปทุก ๆ กลาป ทำให้รูปแต่ละกลาปไม่ติดกัน ไม่ว่ารูป</a:t>
            </a:r>
          </a:p>
          <a:p>
            <a:r>
              <a:rPr lang="th-TH" sz="4000" dirty="0"/>
              <a:t>จะปรากฏเล็กใหญ่ขนาดใดก็ตาม</a:t>
            </a:r>
          </a:p>
        </p:txBody>
      </p:sp>
    </p:spTree>
    <p:extLst>
      <p:ext uri="{BB962C8B-B14F-4D97-AF65-F5344CB8AC3E}">
        <p14:creationId xmlns:p14="http://schemas.microsoft.com/office/powerpoint/2010/main" val="422912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124744"/>
            <a:ext cx="8136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/>
              <a:t>รวมอวินิพโภครูป ๘ + ลักขณรูป ๔ + ปริจเฉทรูป ๑ </a:t>
            </a:r>
            <a:r>
              <a:rPr lang="th-TH" sz="3200" b="1" dirty="0">
                <a:solidFill>
                  <a:srgbClr val="FF0000"/>
                </a:solidFill>
              </a:rPr>
              <a:t>เป็น ๑๓ รูป</a:t>
            </a:r>
          </a:p>
        </p:txBody>
      </p:sp>
      <p:sp>
        <p:nvSpPr>
          <p:cNvPr id="3" name="Rectangle 2"/>
          <p:cNvSpPr/>
          <p:nvPr/>
        </p:nvSpPr>
        <p:spPr>
          <a:xfrm>
            <a:off x="899592" y="2521059"/>
            <a:ext cx="76328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dirty="0">
                <a:solidFill>
                  <a:srgbClr val="C00000"/>
                </a:solidFill>
              </a:rPr>
              <a:t>ไม่ว่ารูปจะเกิดที่ใด ภพภูมิใดก็ตาม </a:t>
            </a:r>
            <a:endParaRPr lang="th-TH" sz="4000" b="1" dirty="0" smtClean="0">
              <a:solidFill>
                <a:srgbClr val="C00000"/>
              </a:solidFill>
            </a:endParaRPr>
          </a:p>
          <a:p>
            <a:pPr algn="ctr"/>
            <a:r>
              <a:rPr lang="th-TH" sz="4000" b="1" dirty="0" smtClean="0">
                <a:solidFill>
                  <a:srgbClr val="C00000"/>
                </a:solidFill>
              </a:rPr>
              <a:t>จะ</a:t>
            </a:r>
            <a:r>
              <a:rPr lang="th-TH" sz="4000" b="1" dirty="0">
                <a:solidFill>
                  <a:srgbClr val="C00000"/>
                </a:solidFill>
              </a:rPr>
              <a:t>เป็นรูปที่มีใจครองหรือไม่มีใจครองก็ตาม </a:t>
            </a:r>
            <a:endParaRPr lang="th-TH" sz="4000" b="1" dirty="0" smtClean="0">
              <a:solidFill>
                <a:srgbClr val="C00000"/>
              </a:solidFill>
            </a:endParaRPr>
          </a:p>
          <a:p>
            <a:pPr algn="ctr"/>
            <a:r>
              <a:rPr lang="th-TH" sz="4000" b="1" dirty="0" smtClean="0">
                <a:solidFill>
                  <a:srgbClr val="C00000"/>
                </a:solidFill>
              </a:rPr>
              <a:t>จะ</a:t>
            </a:r>
            <a:r>
              <a:rPr lang="th-TH" sz="4000" b="1" dirty="0">
                <a:solidFill>
                  <a:srgbClr val="C00000"/>
                </a:solidFill>
              </a:rPr>
              <a:t>ปราศจากรูป ๑๓ </a:t>
            </a:r>
            <a:r>
              <a:rPr lang="th-TH" sz="4000" b="1" dirty="0" smtClean="0">
                <a:solidFill>
                  <a:srgbClr val="C00000"/>
                </a:solidFill>
              </a:rPr>
              <a:t>รูปนี้</a:t>
            </a:r>
            <a:r>
              <a:rPr lang="th-TH" sz="4000" b="1" dirty="0">
                <a:solidFill>
                  <a:srgbClr val="C00000"/>
                </a:solidFill>
              </a:rPr>
              <a:t>ไม่ได้เลย</a:t>
            </a:r>
          </a:p>
        </p:txBody>
      </p:sp>
    </p:spTree>
    <p:extLst>
      <p:ext uri="{BB962C8B-B14F-4D97-AF65-F5344CB8AC3E}">
        <p14:creationId xmlns:p14="http://schemas.microsoft.com/office/powerpoint/2010/main" val="422912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705177"/>
            <a:ext cx="8280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/>
              <a:t>ส่วนรูปที่มีใจครอง ซึ่งเป็นรูปของสัตว์ บุคคลต่าง ๆ ในภพภูมิที่มีขันธ์ ๕ นั้น </a:t>
            </a:r>
            <a:endParaRPr lang="th-TH" sz="3200" dirty="0" smtClean="0"/>
          </a:p>
          <a:p>
            <a:r>
              <a:rPr lang="th-TH" sz="3200" dirty="0" smtClean="0"/>
              <a:t>มี</a:t>
            </a:r>
            <a:r>
              <a:rPr lang="th-TH" sz="3200" b="1" dirty="0">
                <a:solidFill>
                  <a:srgbClr val="C00000"/>
                </a:solidFill>
              </a:rPr>
              <a:t>ปสาท</a:t>
            </a:r>
            <a:r>
              <a:rPr lang="th-TH" sz="3200" b="1" dirty="0" smtClean="0">
                <a:solidFill>
                  <a:srgbClr val="C00000"/>
                </a:solidFill>
              </a:rPr>
              <a:t>รูป ๕ </a:t>
            </a:r>
            <a:r>
              <a:rPr lang="th-TH" sz="3200" dirty="0" smtClean="0"/>
              <a:t>ซึ่ง</a:t>
            </a:r>
            <a:r>
              <a:rPr lang="th-TH" sz="3200" dirty="0"/>
              <a:t>เกิด</a:t>
            </a:r>
            <a:r>
              <a:rPr lang="th-TH" sz="3200" dirty="0" smtClean="0"/>
              <a:t>จากกรรม</a:t>
            </a:r>
            <a:r>
              <a:rPr lang="th-TH" sz="3200" dirty="0"/>
              <a:t>เป็นสมุฏฐาน (ปัจจัย) ดังนี้ คือ</a:t>
            </a:r>
          </a:p>
        </p:txBody>
      </p:sp>
      <p:sp>
        <p:nvSpPr>
          <p:cNvPr id="3" name="Rectangle 2"/>
          <p:cNvSpPr/>
          <p:nvPr/>
        </p:nvSpPr>
        <p:spPr>
          <a:xfrm>
            <a:off x="1115616" y="2204864"/>
            <a:ext cx="7200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/>
              <a:t>จักขุปสาทรูป เป็นรูปที่กระทบกับสิ่งที่ปรากฏทางตาได้ ๑ รูป</a:t>
            </a:r>
          </a:p>
          <a:p>
            <a:r>
              <a:rPr lang="th-TH" dirty="0"/>
              <a:t>โสตปสาทรูป เป็นรูปที่กระทบกับเสียงได้ ๑ รูป</a:t>
            </a:r>
          </a:p>
          <a:p>
            <a:r>
              <a:rPr lang="th-TH" dirty="0"/>
              <a:t>ฆานปสาทรูป เป็นรูปที่กระทบกับกลิ่นได้ ๑ รูป</a:t>
            </a:r>
          </a:p>
          <a:p>
            <a:r>
              <a:rPr lang="th-TH" dirty="0"/>
              <a:t>ชิวหาปสาทรูป เป็นรูปที่กระทบกับรสได้ ๑ รูป</a:t>
            </a:r>
          </a:p>
          <a:p>
            <a:r>
              <a:rPr lang="th-TH" dirty="0"/>
              <a:t>กายปสาทรูป เป็นรูปที่กระทบกับ</a:t>
            </a:r>
            <a:r>
              <a:rPr lang="th-TH" dirty="0" smtClean="0"/>
              <a:t>เย็นร้อน </a:t>
            </a:r>
            <a:r>
              <a:rPr lang="th-TH" dirty="0"/>
              <a:t>(ธาตุไฟ</a:t>
            </a:r>
            <a:r>
              <a:rPr lang="th-TH" dirty="0" smtClean="0"/>
              <a:t>)</a:t>
            </a:r>
          </a:p>
          <a:p>
            <a:r>
              <a:rPr lang="th-TH" dirty="0" smtClean="0"/>
              <a:t> อ่อน </a:t>
            </a:r>
            <a:r>
              <a:rPr lang="th-TH" dirty="0"/>
              <a:t>แข็ง (ธาตุดิน) </a:t>
            </a:r>
            <a:r>
              <a:rPr lang="th-TH" dirty="0" smtClean="0"/>
              <a:t> </a:t>
            </a:r>
            <a:r>
              <a:rPr lang="th-TH" dirty="0"/>
              <a:t>ตึงไหว (ธาตุลม</a:t>
            </a:r>
            <a:r>
              <a:rPr lang="th-TH" dirty="0" smtClean="0"/>
              <a:t>)    ๑ รูป 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611560" y="5373216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/>
              <a:t>รวมอวินิพโภครูป ๘ + ลักขณรูป ๔ +ปริจเฉทรูป ๑ + ปสาทรูป ๕ เป็น ๑๘ รูป</a:t>
            </a:r>
          </a:p>
        </p:txBody>
      </p:sp>
    </p:spTree>
    <p:extLst>
      <p:ext uri="{BB962C8B-B14F-4D97-AF65-F5344CB8AC3E}">
        <p14:creationId xmlns:p14="http://schemas.microsoft.com/office/powerpoint/2010/main" val="422912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012954"/>
            <a:ext cx="8496944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/>
              <a:t>รูปที่มีใจครองคือมีจิตเกิดกับรูปนั้น จิตทุกขณะจะต้องเกิดที่รูปตามประเภทของจิตนั้น ๆ </a:t>
            </a:r>
            <a:r>
              <a:rPr lang="th-TH" sz="2400" dirty="0" smtClean="0"/>
              <a:t>เช่น จักขุวิญญาณ</a:t>
            </a:r>
            <a:r>
              <a:rPr lang="th-TH" sz="2400" dirty="0"/>
              <a:t>ทำกิจเป็นเกิดที่จักขุปสาทรูป </a:t>
            </a:r>
            <a:endParaRPr lang="th-TH" sz="2400" dirty="0" smtClean="0"/>
          </a:p>
          <a:p>
            <a:r>
              <a:rPr lang="th-TH" sz="2400" dirty="0" smtClean="0"/>
              <a:t>โสต</a:t>
            </a:r>
            <a:r>
              <a:rPr lang="th-TH" sz="2400" dirty="0"/>
              <a:t>วิญญาณทำกิจได้ยินเกิดที่โสตปสาท</a:t>
            </a:r>
            <a:r>
              <a:rPr lang="th-TH" sz="2400" dirty="0" smtClean="0"/>
              <a:t>รูป</a:t>
            </a:r>
          </a:p>
          <a:p>
            <a:r>
              <a:rPr lang="th-TH" sz="2400" dirty="0" smtClean="0"/>
              <a:t>ฆาน</a:t>
            </a:r>
            <a:r>
              <a:rPr lang="th-TH" sz="2400" dirty="0"/>
              <a:t>วิญญาณทำกิจลิ้รสเกิด</a:t>
            </a:r>
            <a:r>
              <a:rPr lang="th-TH" sz="2400" dirty="0" smtClean="0"/>
              <a:t>ที่ชิวหา</a:t>
            </a:r>
            <a:r>
              <a:rPr lang="th-TH" sz="2400" dirty="0"/>
              <a:t>ปสาทรูป </a:t>
            </a:r>
            <a:endParaRPr lang="th-TH" sz="2400" dirty="0" smtClean="0"/>
          </a:p>
          <a:p>
            <a:r>
              <a:rPr lang="th-TH" sz="2400" dirty="0" smtClean="0"/>
              <a:t>กาย</a:t>
            </a:r>
            <a:r>
              <a:rPr lang="th-TH" sz="2400" dirty="0"/>
              <a:t>วิญญาณทำกิจรู้โผฏฐัพพะ (ธาตุดิน ไฟ ลม) เกิดที่กายปสาทรูป</a:t>
            </a:r>
          </a:p>
          <a:p>
            <a:endParaRPr lang="th-TH" sz="2400" dirty="0" smtClean="0"/>
          </a:p>
          <a:p>
            <a:r>
              <a:rPr lang="th-TH" sz="3200" b="1" dirty="0" smtClean="0"/>
              <a:t>จิต</a:t>
            </a:r>
            <a:r>
              <a:rPr lang="th-TH" sz="3200" b="1" dirty="0"/>
              <a:t>อื่น ๆ นอกจากนี้เกิดที่รูป ๆ หนึ่ง เรียกว่า </a:t>
            </a:r>
            <a:r>
              <a:rPr lang="th-TH" sz="3200" b="1" dirty="0">
                <a:solidFill>
                  <a:srgbClr val="C00000"/>
                </a:solidFill>
              </a:rPr>
              <a:t>หทยรูป </a:t>
            </a:r>
            <a:r>
              <a:rPr lang="th-TH" sz="3200" b="1" dirty="0"/>
              <a:t>เพราะเป็นรูปซึ่งเป็นที่เกิดของจิต</a:t>
            </a:r>
          </a:p>
        </p:txBody>
      </p:sp>
    </p:spTree>
    <p:extLst>
      <p:ext uri="{BB962C8B-B14F-4D97-AF65-F5344CB8AC3E}">
        <p14:creationId xmlns:p14="http://schemas.microsoft.com/office/powerpoint/2010/main" val="422912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7564" y="1700808"/>
            <a:ext cx="78488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3200" b="1" dirty="0" smtClean="0"/>
              <a:t>พระไตรปิฎก</a:t>
            </a:r>
            <a:r>
              <a:rPr lang="th-TH" sz="3200" dirty="0" smtClean="0"/>
              <a:t> คือ คัมภีร์หรือตำราที่จารึกหลักธรรมคำสอนของพระอรหันตสัมมาสัมพุทธเจ้าที่ทรงแสดงตลอด ๔๕ พรรษา  ซึ่งพระสาวกได้ศึกษาสืบทอดมา  ตั้งแต่สมัยครั้งพุทธกาลจนถึงปัจจุบัน   พุทธบริษัทควรศึกษาพระไตรปิฎกโดยตรง   และควรศึกษาอรรถกถา  ที่อธิบายเนื้อความของพระไตรปิฎก เพื่อเป็นหลักในการตรวจสอบข้อปฏิบัติของเราว่า  ตรงกับคำสอนหรือไม่ ถ้าไม่ตรงไม่ควรถือเอา</a:t>
            </a:r>
            <a:endParaRPr lang="th-TH" sz="3200" dirty="0"/>
          </a:p>
        </p:txBody>
      </p:sp>
      <p:sp>
        <p:nvSpPr>
          <p:cNvPr id="5" name="Rectangle 4"/>
          <p:cNvSpPr/>
          <p:nvPr/>
        </p:nvSpPr>
        <p:spPr>
          <a:xfrm>
            <a:off x="3131840" y="5517232"/>
            <a:ext cx="37385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</a:rPr>
              <a:t>พระพุทธวจนะ  คือ พระไตรปิฎก </a:t>
            </a:r>
            <a:endParaRPr lang="th-TH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4644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980728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/>
              <a:t>รูปที่เกิดจากกรรมเป็นสมุฏฐานทุก ๆ กลาป จะต้องมี ชีวิตินทริยรูป เกิดร่วมด้วยทุกกลาป </a:t>
            </a:r>
            <a:r>
              <a:rPr lang="th-TH" sz="3200" b="1" dirty="0">
                <a:solidFill>
                  <a:srgbClr val="C00000"/>
                </a:solidFill>
              </a:rPr>
              <a:t>ชีวิตินทริย</a:t>
            </a:r>
            <a:r>
              <a:rPr lang="th-TH" sz="3200" b="1" dirty="0" smtClean="0">
                <a:solidFill>
                  <a:srgbClr val="C00000"/>
                </a:solidFill>
              </a:rPr>
              <a:t>รูป</a:t>
            </a:r>
            <a:r>
              <a:rPr lang="th-TH" dirty="0" smtClean="0"/>
              <a:t>รักษา</a:t>
            </a:r>
            <a:r>
              <a:rPr lang="th-TH" dirty="0"/>
              <a:t>รูปที่เกิดร่วมกันในกลาปหนึ่ง ๆ ให้เป็นรูปที่ดำรงชีวิต ฉะนั้น รูปของสัตว์บุคคลที่ดำรงชีวิตจึงต่างกับรูป</a:t>
            </a:r>
          </a:p>
          <a:p>
            <a:r>
              <a:rPr lang="th-TH" dirty="0"/>
              <a:t>ทั้งหลายที่ไม่มีใจครอง</a:t>
            </a:r>
          </a:p>
        </p:txBody>
      </p:sp>
      <p:sp>
        <p:nvSpPr>
          <p:cNvPr id="3" name="Rectangle 2"/>
          <p:cNvSpPr/>
          <p:nvPr/>
        </p:nvSpPr>
        <p:spPr>
          <a:xfrm>
            <a:off x="425012" y="4149080"/>
            <a:ext cx="85394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/>
              <a:t>รวมอวินิพโภครูป ๘ + ลักขณรูป ๔ +ปริจเฉทรูป ๑ + ปสาทรูป ๕ + หทยรูป ๑ + </a:t>
            </a:r>
            <a:endParaRPr lang="en-US" sz="2400" dirty="0" smtClean="0"/>
          </a:p>
          <a:p>
            <a:r>
              <a:rPr lang="th-TH" sz="2400" dirty="0" smtClean="0"/>
              <a:t>ชี</a:t>
            </a:r>
            <a:r>
              <a:rPr lang="th-TH" sz="2400" dirty="0"/>
              <a:t>วิตินทริยรูป ๑ </a:t>
            </a:r>
            <a:r>
              <a:rPr lang="th-TH" sz="2400" dirty="0" smtClean="0"/>
              <a:t> เป็น๒๐ </a:t>
            </a:r>
            <a:r>
              <a:rPr lang="th-TH" sz="2400" dirty="0"/>
              <a:t>รูป</a:t>
            </a:r>
          </a:p>
        </p:txBody>
      </p:sp>
    </p:spTree>
    <p:extLst>
      <p:ext uri="{BB962C8B-B14F-4D97-AF65-F5344CB8AC3E}">
        <p14:creationId xmlns:p14="http://schemas.microsoft.com/office/powerpoint/2010/main" val="422912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04664"/>
            <a:ext cx="856895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/>
              <a:t>การที่สัตว์บุคคลทั้งหลายโดยทั่วไปต่างกันเป็นหญิงและชายนั้นเพราะภาวรูป ๒ คือ</a:t>
            </a:r>
          </a:p>
          <a:p>
            <a:r>
              <a:rPr lang="th-TH" b="1" dirty="0">
                <a:solidFill>
                  <a:srgbClr val="C00000"/>
                </a:solidFill>
              </a:rPr>
              <a:t>อิตถีภาวรูป </a:t>
            </a:r>
            <a:r>
              <a:rPr lang="th-TH" sz="2400" dirty="0"/>
              <a:t>เป็นรูปที่ซึมซาบอยู่ทั่วกาย ทำให้ปรากฏเป็นทรวดทรง สัณฐาน อาการ กิริยา ท่าทาง</a:t>
            </a:r>
            <a:r>
              <a:rPr lang="th-TH" sz="2400" dirty="0" smtClean="0"/>
              <a:t>ของเพศ</a:t>
            </a:r>
            <a:r>
              <a:rPr lang="th-TH" sz="2400" dirty="0"/>
              <a:t>หญิง</a:t>
            </a:r>
          </a:p>
          <a:p>
            <a:r>
              <a:rPr lang="th-TH" b="1" dirty="0">
                <a:solidFill>
                  <a:srgbClr val="C00000"/>
                </a:solidFill>
              </a:rPr>
              <a:t>ปุริสภาวรูป </a:t>
            </a:r>
            <a:r>
              <a:rPr lang="th-TH" sz="2400" dirty="0"/>
              <a:t>เป็นรูปที่ซึมซาบอยู่ทั่วกาย ทำให้ปรากฏเป็นทรวดทรง สัณฐาน อาการ กิริยา ท่าทาง</a:t>
            </a:r>
            <a:r>
              <a:rPr lang="th-TH" sz="2400" dirty="0" smtClean="0"/>
              <a:t>ของเพศชาย</a:t>
            </a:r>
          </a:p>
          <a:p>
            <a:endParaRPr lang="th-TH" sz="2400" dirty="0"/>
          </a:p>
          <a:p>
            <a:r>
              <a:rPr lang="th-TH" sz="2400" b="1" dirty="0">
                <a:solidFill>
                  <a:srgbClr val="C00000"/>
                </a:solidFill>
              </a:rPr>
              <a:t>ในแต่ละบุคคลจะมีภาวรูปหนึ่งภาวรูปใด คือ อิตถีภาวรูป หรือปุริสภาวรูปเท่านั้น </a:t>
            </a:r>
            <a:r>
              <a:rPr lang="th-TH" sz="2400" dirty="0"/>
              <a:t>และบางบุคคลก็ไม่</a:t>
            </a:r>
            <a:r>
              <a:rPr lang="th-TH" sz="2400" dirty="0" smtClean="0"/>
              <a:t>มีภาวรูป</a:t>
            </a:r>
            <a:r>
              <a:rPr lang="th-TH" sz="2400" dirty="0"/>
              <a:t>เลย เช่น พรหมบุคคลในพรหมโลก และผู้ที่เป็นกระเทย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536" y="4653136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/>
              <a:t>รวมอวินิพโภครูป ๘ + ลักขณรูป ๔ +ปริจเฉทรูป ๑ + ปสาทรูป ๕ + หทยรูป ๑ ชีวิตินทริยรูป ๑ </a:t>
            </a:r>
            <a:r>
              <a:rPr lang="th-TH" sz="2400" b="1" dirty="0" smtClean="0"/>
              <a:t>+ ภาวรูป </a:t>
            </a:r>
            <a:r>
              <a:rPr lang="th-TH" sz="2400" b="1" dirty="0"/>
              <a:t>๒ เป็น ๒๒ รูป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422912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366623"/>
            <a:ext cx="820891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dirty="0"/>
              <a:t>การที่รูปของสัตว์บุคคลทั้งหลายเคลื่อนไหวไปได้เพราะมีจิตนั้น ก็จะต้องมีรูปที่เกิดจากจิตเป็น</a:t>
            </a:r>
            <a:r>
              <a:rPr lang="th-TH" sz="2000" dirty="0" smtClean="0"/>
              <a:t>สมุฏฐานด้วย </a:t>
            </a:r>
            <a:r>
              <a:rPr lang="th-TH" sz="2000" dirty="0"/>
              <a:t>เพราะถ้ามีเพียงรูปที่เกิดจากกรรมเท่านั้น จะเคลื่อนไหวไปมาทำกิจธุระใด ๆ ไม่ได้เลย </a:t>
            </a:r>
            <a:endParaRPr lang="th-TH" sz="2000" dirty="0" smtClean="0"/>
          </a:p>
          <a:p>
            <a:endParaRPr lang="th-TH" sz="2000" dirty="0"/>
          </a:p>
          <a:p>
            <a:r>
              <a:rPr lang="th-TH" sz="2000" dirty="0" smtClean="0"/>
              <a:t>การ</a:t>
            </a:r>
            <a:r>
              <a:rPr lang="th-TH" sz="2000" dirty="0"/>
              <a:t>ที่รูปร่างกาย</a:t>
            </a:r>
            <a:r>
              <a:rPr lang="th-TH" sz="2000" dirty="0" smtClean="0"/>
              <a:t>จะเคลื่อนไหว</a:t>
            </a:r>
            <a:r>
              <a:rPr lang="th-TH" sz="2000" dirty="0"/>
              <a:t>ทำกิจการงานต่าง ๆ ได้นั้น </a:t>
            </a:r>
            <a:endParaRPr lang="th-TH" sz="2000" dirty="0" smtClean="0"/>
          </a:p>
          <a:p>
            <a:r>
              <a:rPr lang="th-TH" sz="2000" dirty="0" smtClean="0"/>
              <a:t>จะต้อง</a:t>
            </a:r>
            <a:r>
              <a:rPr lang="th-TH" sz="2000" dirty="0"/>
              <a:t>มี </a:t>
            </a:r>
            <a:r>
              <a:rPr lang="th-TH" b="1" dirty="0"/>
              <a:t>วิการรูป ๓ รูป </a:t>
            </a:r>
            <a:r>
              <a:rPr lang="th-TH" sz="2000" dirty="0"/>
              <a:t>คือ</a:t>
            </a:r>
          </a:p>
          <a:p>
            <a:r>
              <a:rPr lang="th-TH" sz="2000" dirty="0"/>
              <a:t>ลหุตารูป เป็นภาวะที่เบา ไม่หนักของรูป ดังเช่น อาการของคนไม่มีโรค</a:t>
            </a:r>
          </a:p>
          <a:p>
            <a:r>
              <a:rPr lang="th-TH" sz="2000" dirty="0"/>
              <a:t>มุทุตารูป เป็นภาวะที่อ่อน ไม่กระด้างของรูป ดังเช่น หนังที่ขยำไว้ดีแล้ว</a:t>
            </a:r>
          </a:p>
          <a:p>
            <a:r>
              <a:rPr lang="th-TH" sz="2000" dirty="0"/>
              <a:t>กัมมัญญตารูป เป็นภาวะที่ควรแก่การงานของรูป ดังเช่น ทองคำที่หลอมไว้ดีแล้ว</a:t>
            </a:r>
          </a:p>
        </p:txBody>
      </p:sp>
      <p:sp>
        <p:nvSpPr>
          <p:cNvPr id="3" name="Rectangle 2"/>
          <p:cNvSpPr/>
          <p:nvPr/>
        </p:nvSpPr>
        <p:spPr>
          <a:xfrm>
            <a:off x="197768" y="4611231"/>
            <a:ext cx="874846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dirty="0"/>
              <a:t>วิการรูป ๓ รูปนี้เป็นอสภาวรูป เป็นรูปที่ไม่มีสภาวะต่างหาก เฉพาะของตน เป็นอาการวิการของ</a:t>
            </a:r>
            <a:r>
              <a:rPr lang="th-TH" sz="2000" dirty="0" smtClean="0"/>
              <a:t>มหาภูตรูป</a:t>
            </a:r>
            <a:r>
              <a:rPr lang="th-TH" sz="2000" dirty="0"/>
              <a:t>คือเบา อ่อนและควรแก่การ</a:t>
            </a:r>
            <a:r>
              <a:rPr lang="th-TH" sz="2000" dirty="0" smtClean="0"/>
              <a:t>งาน</a:t>
            </a:r>
          </a:p>
          <a:p>
            <a:r>
              <a:rPr lang="th-TH" sz="2000" dirty="0"/>
              <a:t>วิการรูป ๓ เป็นรูปที่เกิดภายในสัตว์บุคคลเท่านั้นรูปที่ไม่มีใจครองไม่มีวิการ</a:t>
            </a:r>
            <a:r>
              <a:rPr lang="th-TH" sz="2000" dirty="0" smtClean="0"/>
              <a:t>รูป ๓ </a:t>
            </a:r>
            <a:r>
              <a:rPr lang="th-TH" sz="2000" dirty="0"/>
              <a:t>เลย และ</a:t>
            </a:r>
            <a:r>
              <a:rPr lang="th-TH" sz="2000" b="1" dirty="0">
                <a:solidFill>
                  <a:srgbClr val="C00000"/>
                </a:solidFill>
              </a:rPr>
              <a:t>วิการรูป </a:t>
            </a:r>
            <a:r>
              <a:rPr lang="th-TH" sz="2000" b="1" dirty="0" smtClean="0">
                <a:solidFill>
                  <a:srgbClr val="C00000"/>
                </a:solidFill>
              </a:rPr>
              <a:t>๓ นี้</a:t>
            </a:r>
            <a:r>
              <a:rPr lang="th-TH" sz="2000" b="1" dirty="0">
                <a:solidFill>
                  <a:srgbClr val="C00000"/>
                </a:solidFill>
              </a:rPr>
              <a:t>ไม่แยกกัน</a:t>
            </a:r>
            <a:r>
              <a:rPr lang="th-TH" sz="2000" b="1" dirty="0" smtClean="0">
                <a:solidFill>
                  <a:srgbClr val="C00000"/>
                </a:solidFill>
              </a:rPr>
              <a:t>เลย </a:t>
            </a:r>
            <a:r>
              <a:rPr lang="th-TH" sz="2000" b="1" dirty="0" smtClean="0"/>
              <a:t>ใน</a:t>
            </a:r>
            <a:r>
              <a:rPr lang="th-TH" sz="2000" b="1" dirty="0"/>
              <a:t>กลาปใดมีลหุตารูป กลาปนั้นก็มีมุทุตารูปและกัมมัญญตารูป</a:t>
            </a:r>
            <a:r>
              <a:rPr lang="th-TH" sz="2000" b="1" dirty="0" smtClean="0"/>
              <a:t>ด้วย</a:t>
            </a:r>
            <a:endParaRPr lang="th-TH" sz="2000" b="1" dirty="0"/>
          </a:p>
        </p:txBody>
      </p:sp>
    </p:spTree>
    <p:extLst>
      <p:ext uri="{BB962C8B-B14F-4D97-AF65-F5344CB8AC3E}">
        <p14:creationId xmlns:p14="http://schemas.microsoft.com/office/powerpoint/2010/main" val="422912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1052736"/>
            <a:ext cx="75157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dirty="0"/>
              <a:t>รูปที่มีใจครองนั้น เมื่อจิตต้องการให้รูปแสดงความหมายทางกายตามที่จิตรู้ในอาการนั้นขณะใด</a:t>
            </a:r>
          </a:p>
          <a:p>
            <a:r>
              <a:rPr lang="th-TH" sz="3600" dirty="0"/>
              <a:t>ขณะนั้นจิตเป็นสมุฏฐานให้ </a:t>
            </a:r>
            <a:r>
              <a:rPr lang="th-TH" sz="3600" b="1" dirty="0">
                <a:solidFill>
                  <a:srgbClr val="C00000"/>
                </a:solidFill>
              </a:rPr>
              <a:t>กายวิญญัติรูป </a:t>
            </a:r>
            <a:r>
              <a:rPr lang="th-TH" sz="3600" dirty="0"/>
              <a:t>คือ อาการพิเศษที่มีความหมายของรูปเกิดขึ้นตามที่จิตรู้ในอาการนั้น</a:t>
            </a:r>
          </a:p>
          <a:p>
            <a:r>
              <a:rPr lang="th-TH" sz="3600" dirty="0"/>
              <a:t>ทางตา หรือทางหน้าหรือท่าทาง เช่น ถลึงตา ยิ้มเยาะ เหยียดหยาม หรือห้ามปราม 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422912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5840" y="1196752"/>
            <a:ext cx="77768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/>
              <a:t>ขณะใดที่จิตเป็นปัจจัยให้เกิดเสียงทางวาจา ซึ่งเป็นการพูด การเปล่งเสียงให้รู้ความหมาย ขณะนั้นจิต</a:t>
            </a:r>
            <a:r>
              <a:rPr lang="th-TH" sz="3200" dirty="0" smtClean="0"/>
              <a:t>เป็นสมุฏฐาน คือ</a:t>
            </a:r>
          </a:p>
          <a:p>
            <a:r>
              <a:rPr lang="th-TH" sz="3200" dirty="0" smtClean="0"/>
              <a:t> </a:t>
            </a:r>
            <a:r>
              <a:rPr lang="th-TH" sz="3200" dirty="0"/>
              <a:t>เป็นปัจจัยให้ </a:t>
            </a:r>
            <a:r>
              <a:rPr lang="th-TH" sz="3200" b="1" dirty="0">
                <a:solidFill>
                  <a:srgbClr val="C00000"/>
                </a:solidFill>
              </a:rPr>
              <a:t>วจีวิญญัติรูป </a:t>
            </a:r>
            <a:r>
              <a:rPr lang="th-TH" sz="3200" dirty="0"/>
              <a:t>เกิดขึ้นกระทบฐานที่เกิดของเสียงต่าง ๆ เช่น ริมฝีปาก เป็นต้น ถ้า</a:t>
            </a:r>
            <a:r>
              <a:rPr lang="th-TH" sz="3200" dirty="0" smtClean="0"/>
              <a:t>วจีวิญญัติ</a:t>
            </a:r>
            <a:r>
              <a:rPr lang="th-TH" sz="3200" dirty="0"/>
              <a:t>รูปไม่เกิด การพูด หรือการเปล่งเสียงต่าง ๆ ก็มีไม่ได้</a:t>
            </a:r>
          </a:p>
        </p:txBody>
      </p:sp>
      <p:sp>
        <p:nvSpPr>
          <p:cNvPr id="3" name="Rectangle 2"/>
          <p:cNvSpPr/>
          <p:nvPr/>
        </p:nvSpPr>
        <p:spPr>
          <a:xfrm>
            <a:off x="834440" y="5301208"/>
            <a:ext cx="75539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/>
              <a:t>กายวิญญัติรูปและวจีวิญญัติรูปเป็นอสภาวรูปที่เกิดและดับพร้อมจิต</a:t>
            </a:r>
          </a:p>
        </p:txBody>
      </p:sp>
    </p:spTree>
    <p:extLst>
      <p:ext uri="{BB962C8B-B14F-4D97-AF65-F5344CB8AC3E}">
        <p14:creationId xmlns:p14="http://schemas.microsoft.com/office/powerpoint/2010/main" val="422912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908720"/>
            <a:ext cx="828092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rgbClr val="C00000"/>
                </a:solidFill>
              </a:rPr>
              <a:t>เสียงหรือ สัททรูป </a:t>
            </a:r>
            <a:r>
              <a:rPr lang="th-TH" sz="3200" b="1" dirty="0" smtClean="0">
                <a:solidFill>
                  <a:srgbClr val="C00000"/>
                </a:solidFill>
              </a:rPr>
              <a:t>เป็นความกังวานของปฐวีธาตุ</a:t>
            </a:r>
          </a:p>
          <a:p>
            <a:r>
              <a:rPr lang="th-TH" sz="3200" b="1" dirty="0" smtClean="0">
                <a:solidFill>
                  <a:srgbClr val="C00000"/>
                </a:solidFill>
              </a:rPr>
              <a:t>เกิดจากการกระทบกันของปฐวีธาตุ </a:t>
            </a:r>
          </a:p>
          <a:p>
            <a:r>
              <a:rPr lang="th-TH" sz="2400" dirty="0" smtClean="0"/>
              <a:t>เสียงไม่ใช่</a:t>
            </a:r>
            <a:r>
              <a:rPr lang="th-TH" sz="2400" dirty="0"/>
              <a:t>วจีญญัติรูป  </a:t>
            </a:r>
            <a:endParaRPr lang="th-TH" sz="2400" dirty="0" smtClean="0"/>
          </a:p>
          <a:p>
            <a:r>
              <a:rPr lang="th-TH" sz="2400" dirty="0" smtClean="0"/>
              <a:t>เสียง</a:t>
            </a:r>
            <a:r>
              <a:rPr lang="th-TH" sz="2400" dirty="0"/>
              <a:t>เป็นรูปที่กระทบกับโสตปสาทรูป เป็นปัจจัยให้เกิด</a:t>
            </a:r>
            <a:r>
              <a:rPr lang="th-TH" sz="2400" dirty="0" smtClean="0"/>
              <a:t>โสตวิญญาณ</a:t>
            </a:r>
            <a:r>
              <a:rPr lang="th-TH" sz="2400" dirty="0"/>
              <a:t>จิต </a:t>
            </a:r>
            <a:endParaRPr lang="th-TH" sz="2400" dirty="0" smtClean="0"/>
          </a:p>
          <a:p>
            <a:r>
              <a:rPr lang="th-TH" sz="2400" dirty="0" smtClean="0"/>
              <a:t>เสียง</a:t>
            </a:r>
            <a:r>
              <a:rPr lang="th-TH" sz="2400" dirty="0"/>
              <a:t>บางเสียงก็เกิดจากจิต </a:t>
            </a:r>
            <a:endParaRPr lang="th-TH" sz="2400" dirty="0" smtClean="0"/>
          </a:p>
          <a:p>
            <a:r>
              <a:rPr lang="th-TH" sz="2400" dirty="0" smtClean="0"/>
              <a:t>และ</a:t>
            </a:r>
            <a:r>
              <a:rPr lang="th-TH" sz="2400" dirty="0"/>
              <a:t>บางเสียงก็ไม่ได้เกิดจากจิต เช่น เสียงฟ้าร้อง เสียงลมพายุ เสียง</a:t>
            </a:r>
          </a:p>
          <a:p>
            <a:r>
              <a:rPr lang="th-TH" sz="2400" dirty="0"/>
              <a:t>เครื่องยนต์ เสียงกลอง เสียงวิทยุ เสียงโทรทัศน์</a:t>
            </a:r>
          </a:p>
        </p:txBody>
      </p:sp>
      <p:sp>
        <p:nvSpPr>
          <p:cNvPr id="3" name="Rectangle 2"/>
          <p:cNvSpPr/>
          <p:nvPr/>
        </p:nvSpPr>
        <p:spPr>
          <a:xfrm>
            <a:off x="466627" y="4509120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/>
              <a:t>รวมอวินิพโภครูป ๘ + ลักขณรูป ๔ +ปริจเฉทรูป ๑ + ปสาทรูป ๕ + หทยรูป ๑ ชีวิตินทริยรูป ๑ </a:t>
            </a:r>
            <a:r>
              <a:rPr lang="th-TH" sz="2400" b="1" dirty="0" smtClean="0"/>
              <a:t>+ ภาวรูป </a:t>
            </a:r>
            <a:r>
              <a:rPr lang="th-TH" sz="2400" b="1" dirty="0"/>
              <a:t>๒ + วิการรูป ๓ + วิญญัติรูป ๒ + สัททรูป ๑ เป็น ๒๘ รูป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422912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7664" y="404664"/>
            <a:ext cx="56166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600" b="1" dirty="0"/>
              <a:t>นิพพาน</a:t>
            </a:r>
            <a:r>
              <a:rPr lang="th-TH" sz="3600" b="1" dirty="0" smtClean="0"/>
              <a:t>ปรมัตถ์</a:t>
            </a:r>
          </a:p>
          <a:p>
            <a:pPr algn="ctr"/>
            <a:r>
              <a:rPr lang="en-US" sz="3600" b="1" dirty="0" err="1" smtClean="0"/>
              <a:t>Nibbana</a:t>
            </a:r>
            <a:r>
              <a:rPr lang="en-US" sz="3600" b="1" dirty="0"/>
              <a:t> </a:t>
            </a:r>
            <a:r>
              <a:rPr lang="en-US" sz="3600" b="1" dirty="0" err="1" smtClean="0"/>
              <a:t>Paramattha</a:t>
            </a:r>
            <a:endParaRPr lang="en-US" sz="3600" b="1" dirty="0"/>
          </a:p>
          <a:p>
            <a:pPr algn="ctr"/>
            <a:endParaRPr lang="th-TH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647564" y="2132856"/>
            <a:ext cx="78488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/>
              <a:t>ปรมัตถธรรมอีกประเภทหนึ่ง คือ นิพพานปรมัตถ์ พระผู้มีพระภาคตรัสเรียกว่า นิพพาน เพราะออก</a:t>
            </a:r>
            <a:r>
              <a:rPr lang="th-TH" sz="2400" dirty="0" smtClean="0"/>
              <a:t>จากตัณหา</a:t>
            </a:r>
          </a:p>
          <a:p>
            <a:endParaRPr lang="th-TH" sz="2400" dirty="0" smtClean="0"/>
          </a:p>
          <a:p>
            <a:r>
              <a:rPr lang="th-TH" sz="2400" dirty="0"/>
              <a:t>นิพพานปรมัตถ์เป็นสภาพธรรมที่ดับทุกข์ จิต เจตสิก รูป เป็นทุกข์เพราะไม่เที่ยง เกิดขึ้นแล้วดับไป </a:t>
            </a:r>
            <a:r>
              <a:rPr lang="th-TH" sz="2400" dirty="0" smtClean="0"/>
              <a:t>การที่</a:t>
            </a:r>
            <a:r>
              <a:rPr lang="th-TH" sz="2400" dirty="0"/>
              <a:t>จะดับทุกข์ได้นั้นจะต้องดับตัณหา เพราะตัณหาเป็นสมุทัย เป็นเหตุให้เกิดทุกข์ เป็นสมุทัยให้เกิดขันธ์ ซึ่ง</a:t>
            </a:r>
            <a:r>
              <a:rPr lang="th-TH" sz="2400" dirty="0" smtClean="0"/>
              <a:t>ได้แก่จิต </a:t>
            </a:r>
            <a:r>
              <a:rPr lang="th-TH" sz="2400" dirty="0"/>
              <a:t>เจตสิก รูป การที่จะดับตัณหาได้นั้นก็ด้วยการอบรมเจริญปัญญาจนรู้แจ้งชัดในลักษณะเกิดดับของจิต </a:t>
            </a:r>
            <a:r>
              <a:rPr lang="th-TH" sz="2400" dirty="0" smtClean="0"/>
              <a:t>เจตสิก รูป </a:t>
            </a:r>
            <a:r>
              <a:rPr lang="th-TH" sz="2400" dirty="0"/>
              <a:t>แล้วละคลายความยินดียึดมั่นเห็นผิดในจิต เจตสิก รูป ได้ด้วยการรู้แจ้งนิพพานจึงเป็นธรรมที่มีจริง </a:t>
            </a:r>
            <a:r>
              <a:rPr lang="th-TH" sz="2400" dirty="0" smtClean="0"/>
              <a:t>เป็นปรมัตถ</a:t>
            </a:r>
            <a:r>
              <a:rPr lang="th-TH" sz="2400" dirty="0"/>
              <a:t>ธรรม เป็นสภาพธรรมที่รู้แจ้งได้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203848" y="1196752"/>
            <a:ext cx="2160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912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5656" y="1340768"/>
            <a:ext cx="51845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/>
              <a:t>นิพพานปรมัตถ์ โดยปริยายแห่งเหตุมี ๒ อย่าง คือ</a:t>
            </a:r>
          </a:p>
          <a:p>
            <a:r>
              <a:rPr lang="th-TH" b="1" dirty="0"/>
              <a:t>สอุปาทิเสสนิพพานธาตุ ๑</a:t>
            </a:r>
          </a:p>
          <a:p>
            <a:r>
              <a:rPr lang="th-TH" b="1" dirty="0"/>
              <a:t>อนุปาทิเสสนิพพานธาตุ ๑</a:t>
            </a:r>
            <a:endParaRPr lang="th-TH" dirty="0"/>
          </a:p>
        </p:txBody>
      </p:sp>
      <p:sp>
        <p:nvSpPr>
          <p:cNvPr id="3" name="Rectangle 2"/>
          <p:cNvSpPr/>
          <p:nvPr/>
        </p:nvSpPr>
        <p:spPr>
          <a:xfrm>
            <a:off x="323528" y="3284984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/>
              <a:t>สอุปาทิเสสนิพพาน </a:t>
            </a:r>
            <a:r>
              <a:rPr lang="th-TH" dirty="0"/>
              <a:t>คือความสิ้นไปของ</a:t>
            </a:r>
            <a:r>
              <a:rPr lang="th-TH" dirty="0" smtClean="0"/>
              <a:t>กิเลสทั้งหมด </a:t>
            </a:r>
            <a:r>
              <a:rPr lang="th-TH" dirty="0"/>
              <a:t>แต่ยังมีขันธ์เกิดดับสืบต่ออยู่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528" y="4293096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/>
              <a:t>อนุปาทิเสสนิพพาน </a:t>
            </a:r>
            <a:r>
              <a:rPr lang="th-TH" dirty="0"/>
              <a:t>คือการดับขันธ์ทั้งหมด เป็นการ</a:t>
            </a:r>
            <a:r>
              <a:rPr lang="th-TH" b="1" dirty="0">
                <a:solidFill>
                  <a:srgbClr val="C00000"/>
                </a:solidFill>
              </a:rPr>
              <a:t>ปรินิพพาน</a:t>
            </a:r>
            <a:r>
              <a:rPr lang="th-TH" dirty="0"/>
              <a:t>ของ</a:t>
            </a:r>
            <a:r>
              <a:rPr lang="th-TH" dirty="0" smtClean="0"/>
              <a:t>พระอรหันต์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2912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404664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/>
              <a:t>เมื่อพระผู้มีพระภาคทรงตรัสรู้ใต้ร่มพระศรีมหาโพธิ์พระองค์ทรง</a:t>
            </a:r>
            <a:r>
              <a:rPr lang="th-TH" sz="2400" dirty="0" smtClean="0"/>
              <a:t>บรรลุ</a:t>
            </a:r>
          </a:p>
          <a:p>
            <a:r>
              <a:rPr lang="th-TH" sz="2400" b="1" dirty="0" smtClean="0">
                <a:solidFill>
                  <a:srgbClr val="C00000"/>
                </a:solidFill>
              </a:rPr>
              <a:t>สอุ</a:t>
            </a:r>
            <a:r>
              <a:rPr lang="th-TH" sz="2400" b="1" dirty="0">
                <a:solidFill>
                  <a:srgbClr val="C00000"/>
                </a:solidFill>
              </a:rPr>
              <a:t>ปาทิเสสนิพพานธาตุ </a:t>
            </a:r>
            <a:r>
              <a:rPr lang="th-TH" sz="2400" dirty="0" smtClean="0"/>
              <a:t>กิเลสและ</a:t>
            </a:r>
            <a:r>
              <a:rPr lang="th-TH" sz="2400" dirty="0"/>
              <a:t>ธรรม (ซึ่งได้แก่จิตและเจตสิกอื่น ๆ ) ที่เกิดร่วมกับกิเลสนั้นดับหมดสิ้นและไม่เกิดอีกเลย แต่ยังมีขันธ์ คือ จิต เจตสิก (ที่ปราศจากกิเลส) และรูปเกิดดับสืบต่ออยู่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552" y="2780928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 smtClean="0"/>
              <a:t>และเมื่อ</a:t>
            </a:r>
            <a:r>
              <a:rPr lang="th-TH" sz="2400" dirty="0"/>
              <a:t>พระผู้มีพระภาคทรงดับขันธปรินิพพานระหว่าง</a:t>
            </a:r>
            <a:r>
              <a:rPr lang="th-TH" sz="2400" dirty="0" smtClean="0"/>
              <a:t>ไม้สาละ</a:t>
            </a:r>
            <a:r>
              <a:rPr lang="th-TH" sz="2400" dirty="0"/>
              <a:t>คู่</a:t>
            </a:r>
            <a:r>
              <a:rPr lang="th-TH" sz="2400" dirty="0" smtClean="0"/>
              <a:t>เป็น</a:t>
            </a:r>
          </a:p>
          <a:p>
            <a:r>
              <a:rPr lang="th-TH" sz="2400" b="1" dirty="0" smtClean="0">
                <a:solidFill>
                  <a:srgbClr val="C00000"/>
                </a:solidFill>
              </a:rPr>
              <a:t>อนุ</a:t>
            </a:r>
            <a:r>
              <a:rPr lang="th-TH" sz="2400" b="1" dirty="0">
                <a:solidFill>
                  <a:srgbClr val="C00000"/>
                </a:solidFill>
              </a:rPr>
              <a:t>ปาทิเสสนิ</a:t>
            </a:r>
            <a:r>
              <a:rPr lang="th-TH" sz="2400" b="1" dirty="0" smtClean="0">
                <a:solidFill>
                  <a:srgbClr val="C00000"/>
                </a:solidFill>
              </a:rPr>
              <a:t>พพาน </a:t>
            </a:r>
            <a:r>
              <a:rPr lang="th-TH" sz="2400" dirty="0"/>
              <a:t>ดับขันธ์หมดสิ้นโดยรอบ ดับสนิทซึ่งภพทั้งหลายโดยประการทั้งปวง ดับ</a:t>
            </a:r>
            <a:r>
              <a:rPr lang="th-TH" sz="2400" dirty="0" smtClean="0"/>
              <a:t>จิต เจตสิก </a:t>
            </a:r>
            <a:r>
              <a:rPr lang="th-TH" sz="2400" dirty="0"/>
              <a:t>รูป ทั้งหมด ไม่มีการเกิดอีกเลย</a:t>
            </a:r>
          </a:p>
        </p:txBody>
      </p:sp>
    </p:spTree>
    <p:extLst>
      <p:ext uri="{BB962C8B-B14F-4D97-AF65-F5344CB8AC3E}">
        <p14:creationId xmlns:p14="http://schemas.microsoft.com/office/powerpoint/2010/main" val="4229124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796" y="116632"/>
            <a:ext cx="4861483" cy="6615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23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1052736"/>
            <a:ext cx="842493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b="1" dirty="0" smtClean="0">
                <a:solidFill>
                  <a:srgbClr val="FF0000"/>
                </a:solidFill>
              </a:rPr>
              <a:t>จำเป็นไหมที่เราจะต้องศึกษาธรรมจากกพระไตรปิฎก</a:t>
            </a:r>
          </a:p>
          <a:p>
            <a:endParaRPr lang="th-TH" sz="2000" dirty="0" smtClean="0"/>
          </a:p>
          <a:p>
            <a:r>
              <a:rPr lang="th-TH" sz="2000" dirty="0" smtClean="0"/>
              <a:t>     พระพุทธดำรัสที่ว่า  ผู้ใดเห็นธรรม  ผู้นั้นชื่อว่าย่อมเห็นตถาคต  หมายถึง การเห็นธรรมรู้แจ้งธรรมที่พระผู้มีพระภาคตรัสรู้  คือ  โลกุตตรธรรม ๙  ขั้นปฏิเวธ  เป็นผลของการเจริญธรรมขั้นปฏิบัติ   การเจริญธรรมขั้นปฏิบัติต้องอาศัย</a:t>
            </a:r>
            <a:r>
              <a:rPr lang="th-TH" sz="2000" b="1" dirty="0" smtClean="0">
                <a:solidFill>
                  <a:srgbClr val="FF0000"/>
                </a:solidFill>
              </a:rPr>
              <a:t>ปริยัติ </a:t>
            </a:r>
          </a:p>
          <a:p>
            <a:endParaRPr lang="th-TH" sz="2000" dirty="0" smtClean="0"/>
          </a:p>
          <a:p>
            <a:r>
              <a:rPr lang="th-TH" sz="2000" b="1" dirty="0" smtClean="0">
                <a:solidFill>
                  <a:srgbClr val="FF0000"/>
                </a:solidFill>
              </a:rPr>
              <a:t>     ปริยัติ คือ  การศึกษาพระธรรมวินัย </a:t>
            </a:r>
            <a:r>
              <a:rPr lang="th-TH" sz="2000" dirty="0" smtClean="0"/>
              <a:t>จึงเป็นสรณะ  เป็นที่พึ่งเป็นทางนำไปสู่พระพุทธศาสนาขั้นปฏิบัติและขั้นปฏิเวธ  เป็นลำดับไป</a:t>
            </a:r>
          </a:p>
          <a:p>
            <a:endParaRPr lang="th-TH" sz="2000" dirty="0" smtClean="0"/>
          </a:p>
          <a:p>
            <a:r>
              <a:rPr lang="th-TH" sz="2000" dirty="0" smtClean="0"/>
              <a:t>     พระธรรมคำสอนของพระผู้มีพระภาค คือ  พระธรรมวินัยแบ่งเป็น ๓ ปิฏก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197905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2232" y="1012954"/>
            <a:ext cx="89644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b="1" dirty="0" smtClean="0">
                <a:solidFill>
                  <a:srgbClr val="FF0000"/>
                </a:solidFill>
              </a:rPr>
              <a:t>ความสำคัญแห่งคัมภีร์ในพระพุทศาสนามีลำดับชั้นลดหลั่นลงมาดังนี้</a:t>
            </a:r>
          </a:p>
          <a:p>
            <a:endParaRPr lang="th-TH" dirty="0" smtClean="0"/>
          </a:p>
          <a:p>
            <a:r>
              <a:rPr lang="th-TH" dirty="0" smtClean="0"/>
              <a:t>๑. </a:t>
            </a:r>
            <a:r>
              <a:rPr lang="th-TH" b="1" dirty="0" smtClean="0">
                <a:solidFill>
                  <a:srgbClr val="FF0000"/>
                </a:solidFill>
              </a:rPr>
              <a:t>พระสูตร </a:t>
            </a:r>
            <a:r>
              <a:rPr lang="th-TH" dirty="0" smtClean="0"/>
              <a:t>คือ พระพุทธวจนะที่เรียกว่า </a:t>
            </a:r>
            <a:r>
              <a:rPr lang="th-TH" b="1" dirty="0" smtClean="0">
                <a:solidFill>
                  <a:srgbClr val="FF0000"/>
                </a:solidFill>
              </a:rPr>
              <a:t>พระไตรปิฎก</a:t>
            </a:r>
            <a:r>
              <a:rPr lang="th-TH" dirty="0" smtClean="0"/>
              <a:t>ทั้งพระวินัยปิฎก พระสุตตันตปิฎก และพระอภิธรรมปิฎก</a:t>
            </a:r>
          </a:p>
          <a:p>
            <a:endParaRPr lang="th-TH" dirty="0" smtClean="0"/>
          </a:p>
          <a:p>
            <a:r>
              <a:rPr lang="th-TH" dirty="0" smtClean="0"/>
              <a:t>๒. สุตตานุโลม คือ พระคัมภีร์ที่พระอรรถกถาจารย์รจนาขึ้น   อธิบายข้อความที่ยากในพระไตรปิฎก (</a:t>
            </a:r>
            <a:r>
              <a:rPr lang="th-TH" b="1" dirty="0" smtClean="0">
                <a:solidFill>
                  <a:srgbClr val="FF0000"/>
                </a:solidFill>
              </a:rPr>
              <a:t>คัมภีร์ชั้น อรรถกถา)</a:t>
            </a:r>
            <a:endParaRPr lang="th-TH" dirty="0" smtClean="0"/>
          </a:p>
          <a:p>
            <a:endParaRPr lang="th-TH" dirty="0" smtClean="0"/>
          </a:p>
          <a:p>
            <a:r>
              <a:rPr lang="th-TH" dirty="0" smtClean="0"/>
              <a:t>๓.อาจริยวาท วาทะของอาจารย์ต่างๆ ตั้งแต่</a:t>
            </a:r>
            <a:r>
              <a:rPr lang="th-TH" b="1" dirty="0" smtClean="0">
                <a:solidFill>
                  <a:srgbClr val="FF0000"/>
                </a:solidFill>
              </a:rPr>
              <a:t>ชั้นฎีกาอนุฎีกา </a:t>
            </a:r>
            <a:r>
              <a:rPr lang="th-TH" dirty="0" smtClean="0"/>
              <a:t>และบุรพาจารย์ในรุ่นหลัง</a:t>
            </a:r>
          </a:p>
          <a:p>
            <a:endParaRPr lang="th-TH" dirty="0" smtClean="0"/>
          </a:p>
          <a:p>
            <a:r>
              <a:rPr lang="th-TH" dirty="0" smtClean="0"/>
              <a:t>๔.อัตโนมติ ความคิดเห็นของผู้พูด ผู้แสดงธรรมในพระพุทธศาสนา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4528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3833</Words>
  <Application>Microsoft Office PowerPoint</Application>
  <PresentationFormat>On-screen Show (4:3)</PresentationFormat>
  <Paragraphs>347</Paragraphs>
  <Slides>68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6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Windows User</cp:lastModifiedBy>
  <cp:revision>30</cp:revision>
  <dcterms:created xsi:type="dcterms:W3CDTF">2016-08-05T13:46:53Z</dcterms:created>
  <dcterms:modified xsi:type="dcterms:W3CDTF">2017-08-31T04:55:00Z</dcterms:modified>
</cp:coreProperties>
</file>