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3" r:id="rId6"/>
    <p:sldId id="260" r:id="rId7"/>
    <p:sldId id="262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F2AE5-D917-4EAE-B95A-5532395E3859}" type="datetimeFigureOut">
              <a:rPr lang="th-TH" smtClean="0"/>
              <a:t>07/11/59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EB2BC-2C0C-4AD0-A94A-9BFC305A98A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6782929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F2AE5-D917-4EAE-B95A-5532395E3859}" type="datetimeFigureOut">
              <a:rPr lang="th-TH" smtClean="0"/>
              <a:t>07/11/59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EB2BC-2C0C-4AD0-A94A-9BFC305A98A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5756107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F2AE5-D917-4EAE-B95A-5532395E3859}" type="datetimeFigureOut">
              <a:rPr lang="th-TH" smtClean="0"/>
              <a:t>07/11/59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EB2BC-2C0C-4AD0-A94A-9BFC305A98A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2371555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F2AE5-D917-4EAE-B95A-5532395E3859}" type="datetimeFigureOut">
              <a:rPr lang="th-TH" smtClean="0"/>
              <a:t>07/11/59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EB2BC-2C0C-4AD0-A94A-9BFC305A98A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3173582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F2AE5-D917-4EAE-B95A-5532395E3859}" type="datetimeFigureOut">
              <a:rPr lang="th-TH" smtClean="0"/>
              <a:t>07/11/59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EB2BC-2C0C-4AD0-A94A-9BFC305A98A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9654448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F2AE5-D917-4EAE-B95A-5532395E3859}" type="datetimeFigureOut">
              <a:rPr lang="th-TH" smtClean="0"/>
              <a:t>07/11/59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EB2BC-2C0C-4AD0-A94A-9BFC305A98A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3560414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F2AE5-D917-4EAE-B95A-5532395E3859}" type="datetimeFigureOut">
              <a:rPr lang="th-TH" smtClean="0"/>
              <a:t>07/11/59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EB2BC-2C0C-4AD0-A94A-9BFC305A98A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0235705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F2AE5-D917-4EAE-B95A-5532395E3859}" type="datetimeFigureOut">
              <a:rPr lang="th-TH" smtClean="0"/>
              <a:t>07/11/59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EB2BC-2C0C-4AD0-A94A-9BFC305A98A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9313780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F2AE5-D917-4EAE-B95A-5532395E3859}" type="datetimeFigureOut">
              <a:rPr lang="th-TH" smtClean="0"/>
              <a:t>07/11/59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EB2BC-2C0C-4AD0-A94A-9BFC305A98A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1613902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F2AE5-D917-4EAE-B95A-5532395E3859}" type="datetimeFigureOut">
              <a:rPr lang="th-TH" smtClean="0"/>
              <a:t>07/11/59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EB2BC-2C0C-4AD0-A94A-9BFC305A98A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7905518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F2AE5-D917-4EAE-B95A-5532395E3859}" type="datetimeFigureOut">
              <a:rPr lang="th-TH" smtClean="0"/>
              <a:t>07/11/59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EB2BC-2C0C-4AD0-A94A-9BFC305A98A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9230633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DF2AE5-D917-4EAE-B95A-5532395E3859}" type="datetimeFigureOut">
              <a:rPr lang="th-TH" smtClean="0"/>
              <a:t>07/11/59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EEB2BC-2C0C-4AD0-A94A-9BFC305A98A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6740109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56641" y="404664"/>
            <a:ext cx="6830717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h-TH" sz="4400" b="1" dirty="0" smtClean="0">
                <a:effectLst/>
              </a:rPr>
              <a:t>มิจฉาทิฏฐิ </a:t>
            </a:r>
          </a:p>
          <a:p>
            <a:pPr algn="ctr"/>
            <a:r>
              <a:rPr lang="th-TH" sz="4400" b="1" dirty="0" smtClean="0">
                <a:effectLst/>
              </a:rPr>
              <a:t>ความเห็นผิดจากความเป็นจริงของธรรม</a:t>
            </a:r>
            <a:endParaRPr lang="th-TH" sz="4400" b="1" dirty="0"/>
          </a:p>
        </p:txBody>
      </p:sp>
      <p:sp>
        <p:nvSpPr>
          <p:cNvPr id="5" name="Rectangle 4"/>
          <p:cNvSpPr/>
          <p:nvPr/>
        </p:nvSpPr>
        <p:spPr>
          <a:xfrm>
            <a:off x="633444" y="2999980"/>
            <a:ext cx="787711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dirty="0" smtClean="0"/>
              <a:t>ดูก่อนภิกษุทั้งหลาย    </a:t>
            </a:r>
          </a:p>
          <a:p>
            <a:r>
              <a:rPr lang="th-TH" dirty="0" smtClean="0"/>
              <a:t>เรามองไม่เห็นธรรมอย่างหนึ่ง อันอื่นที่มีโทษมากเหมือนอย่างมิจฉาทิฏฐิเลย    กระบวนโทษทั้งหลายมิจฉาทิฏฐิมีโทษอย่างยิ่ง.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5118464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96752" y="797511"/>
            <a:ext cx="6750496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dirty="0" smtClean="0"/>
              <a:t>ดูก่อนภิกษุทั้งหลาย   ก็ทรัพย์คือ</a:t>
            </a:r>
            <a:r>
              <a:rPr lang="th-TH" sz="4000" b="1" dirty="0" smtClean="0">
                <a:solidFill>
                  <a:srgbClr val="FF0000"/>
                </a:solidFill>
              </a:rPr>
              <a:t>โอตตัปปะ</a:t>
            </a:r>
            <a:r>
              <a:rPr lang="th-TH" dirty="0" smtClean="0"/>
              <a:t>เป็นไฉน</a:t>
            </a:r>
          </a:p>
          <a:p>
            <a:endParaRPr lang="th-TH" dirty="0" smtClean="0"/>
          </a:p>
          <a:p>
            <a:r>
              <a:rPr lang="th-TH" dirty="0" smtClean="0"/>
              <a:t>ดูก่อนภิกษุทั้งหลาย  อริยสาวกในธรรมวินัยนี้  </a:t>
            </a:r>
          </a:p>
          <a:p>
            <a:r>
              <a:rPr lang="th-TH" dirty="0" smtClean="0"/>
              <a:t>เป็นผู้มีความสะดุ้งกลัว  คือ</a:t>
            </a:r>
          </a:p>
          <a:p>
            <a:r>
              <a:rPr lang="th-TH" dirty="0" smtClean="0"/>
              <a:t>สะดุ้งกลัวต่อกายทุจริต  วจีทุจริต  มโนทุจริต</a:t>
            </a:r>
          </a:p>
          <a:p>
            <a:r>
              <a:rPr lang="th-TH" dirty="0" smtClean="0"/>
              <a:t>สะดุ้งกลัวต่อการถูกต้องอกุศลธรรมอันลามก</a:t>
            </a:r>
          </a:p>
          <a:p>
            <a:r>
              <a:rPr lang="th-TH" dirty="0" smtClean="0"/>
              <a:t>นี้เรียกว่า  ทรัพย์คือโอตตัปปะ. 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40663480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63688" y="476672"/>
            <a:ext cx="58864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dirty="0" smtClean="0"/>
              <a:t>ดูก่อนภิกษุทั้งหลาย  ก็ทรัพย์คือ</a:t>
            </a:r>
            <a:r>
              <a:rPr lang="th-TH" sz="3600" b="1" dirty="0" smtClean="0">
                <a:solidFill>
                  <a:srgbClr val="FF0000"/>
                </a:solidFill>
              </a:rPr>
              <a:t>สุตะ  </a:t>
            </a:r>
            <a:r>
              <a:rPr lang="th-TH" dirty="0" smtClean="0"/>
              <a:t>เป็นไฉน</a:t>
            </a:r>
          </a:p>
          <a:p>
            <a:endParaRPr lang="th-TH" dirty="0" smtClean="0"/>
          </a:p>
          <a:p>
            <a:r>
              <a:rPr lang="th-TH" dirty="0" smtClean="0"/>
              <a:t>ดูก่อนภิกษุทั้งหลาย  </a:t>
            </a:r>
          </a:p>
          <a:p>
            <a:r>
              <a:rPr lang="th-TH" dirty="0" smtClean="0"/>
              <a:t>อริยะสาวกในธรรมวินัยนี้  เป็นพหูสูต  ทรงสุตะ  สั่งสมสุตะ</a:t>
            </a:r>
          </a:p>
          <a:p>
            <a:r>
              <a:rPr lang="th-TH" dirty="0" smtClean="0"/>
              <a:t>เป็นผู้ได้สดับมามาก  ทรงไว้คล่องปาก ขึ้นใจ  </a:t>
            </a:r>
          </a:p>
          <a:p>
            <a:r>
              <a:rPr lang="th-TH" dirty="0" smtClean="0"/>
              <a:t>แทงตลอดด้วยดีด้วยทิฏฐิ.</a:t>
            </a:r>
          </a:p>
          <a:p>
            <a:r>
              <a:rPr lang="th-TH" dirty="0" smtClean="0"/>
              <a:t>ซึ่งธรรมทั้งหลาย  อันงามในเบื้องต้น</a:t>
            </a:r>
          </a:p>
          <a:p>
            <a:r>
              <a:rPr lang="th-TH" dirty="0" smtClean="0"/>
              <a:t>งามในท่ามกลางงามในที่สุด</a:t>
            </a:r>
          </a:p>
          <a:p>
            <a:r>
              <a:rPr lang="th-TH" dirty="0" smtClean="0"/>
              <a:t>ประกาศพรหมจรรย์พร้อมทั้งอรรถทั้งพยัญชนะ</a:t>
            </a:r>
          </a:p>
          <a:p>
            <a:r>
              <a:rPr lang="th-TH" dirty="0" smtClean="0"/>
              <a:t>บริสุทธิ์บริบูรณ์สิ้นเชิง  นี้เรียกว่า  ทรัพย์คือสุตะ.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40663480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56144" y="764704"/>
            <a:ext cx="6192688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dirty="0" smtClean="0"/>
              <a:t>ดูก่อนภิกษุทั้งหลาย  ก็ทรัพย์คือ</a:t>
            </a:r>
            <a:r>
              <a:rPr lang="th-TH" sz="3600" b="1" dirty="0" smtClean="0">
                <a:solidFill>
                  <a:srgbClr val="FF0000"/>
                </a:solidFill>
              </a:rPr>
              <a:t>จาคะ</a:t>
            </a:r>
            <a:r>
              <a:rPr lang="th-TH" dirty="0" smtClean="0"/>
              <a:t>  เป็นไฉน</a:t>
            </a:r>
          </a:p>
          <a:p>
            <a:endParaRPr lang="th-TH" dirty="0" smtClean="0"/>
          </a:p>
          <a:p>
            <a:r>
              <a:rPr lang="th-TH" dirty="0" smtClean="0"/>
              <a:t>ดูก่อนภิกษุทั้งหลาย  อริยสาวกในธรรมวินัยนี้ </a:t>
            </a:r>
          </a:p>
          <a:p>
            <a:r>
              <a:rPr lang="th-TH" dirty="0" smtClean="0"/>
              <a:t>เป็นผู้มีใจอันปราศจากมลทินคือ</a:t>
            </a:r>
          </a:p>
          <a:p>
            <a:r>
              <a:rPr lang="th-TH" dirty="0" smtClean="0"/>
              <a:t>ความตระหนี่ อยู่ครองเรือน มีจาคะอันปล่อยแล้ว มีฝ่ามืออันชุ่ม </a:t>
            </a:r>
          </a:p>
          <a:p>
            <a:r>
              <a:rPr lang="th-TH" dirty="0" smtClean="0"/>
              <a:t>ยินดีในการสละ ควรแก่การขอยินดีในทานและการจำแนกทาน</a:t>
            </a:r>
          </a:p>
          <a:p>
            <a:r>
              <a:rPr lang="th-TH" dirty="0" smtClean="0"/>
              <a:t>นี้เรียกว่า ทรัพย์คือจาคะ.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40663480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75656" y="797511"/>
            <a:ext cx="6552728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dirty="0" smtClean="0"/>
              <a:t>ดูก่อนภิกษุทั้งหลาย  ก็ทรัพย์คือ</a:t>
            </a:r>
            <a:r>
              <a:rPr lang="th-TH" sz="3600" b="1" dirty="0" smtClean="0">
                <a:solidFill>
                  <a:srgbClr val="FF0000"/>
                </a:solidFill>
              </a:rPr>
              <a:t>ปัญญา</a:t>
            </a:r>
            <a:r>
              <a:rPr lang="th-TH" dirty="0" smtClean="0"/>
              <a:t>เป็นไฉน  </a:t>
            </a:r>
          </a:p>
          <a:p>
            <a:endParaRPr lang="th-TH" dirty="0" smtClean="0"/>
          </a:p>
          <a:p>
            <a:r>
              <a:rPr lang="th-TH" dirty="0" smtClean="0"/>
              <a:t>ดูก่อนภิกษุทั้งหลาย  อริยสาวกในธรรมวินัยนี้   เป็นปัญญา  คือ</a:t>
            </a:r>
          </a:p>
          <a:p>
            <a:r>
              <a:rPr lang="th-TH" dirty="0" smtClean="0"/>
              <a:t>ประกอบด้วยปัญญาที่กำหนดความเกิดและความดับ  เป็นอริยะ</a:t>
            </a:r>
          </a:p>
          <a:p>
            <a:r>
              <a:rPr lang="th-TH" dirty="0" smtClean="0"/>
              <a:t>ชำแรกกิเลสให้ถึงความสิ้นทุกข์โดยชอบ</a:t>
            </a:r>
          </a:p>
          <a:p>
            <a:r>
              <a:rPr lang="th-TH" dirty="0" smtClean="0"/>
              <a:t>นี้เรียกว่า ทรัพย์คือปัญญา </a:t>
            </a: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40663480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59532" y="548680"/>
            <a:ext cx="8424936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dirty="0" smtClean="0"/>
              <a:t>พระสุตตันตปิฎก ทีฆนิกาย ปาฏิกวรรค เล่ม ๓ ภาค ๒- หน้าที่ ๘๘</a:t>
            </a:r>
          </a:p>
          <a:p>
            <a:endParaRPr lang="th-TH" dirty="0" smtClean="0"/>
          </a:p>
          <a:p>
            <a:r>
              <a:rPr lang="th-TH" dirty="0" smtClean="0"/>
              <a:t>         ดูกร คฤหบดีบุตร   มารดาบิดา  เป็นทิศเบื้องหน้า  อันบุตรธิดาพึงบำรุงด้วยสถาน</a:t>
            </a:r>
          </a:p>
          <a:p>
            <a:r>
              <a:rPr lang="th-TH" dirty="0" smtClean="0"/>
              <a:t>๕   คือ   ด้วยตั้งใจว่า ท่านเลี้ยงเรามา   เราจักเลี้ยงท่านตอบ ๑   จักรับทำกิจของท่าน ๑</a:t>
            </a:r>
          </a:p>
          <a:p>
            <a:r>
              <a:rPr lang="th-TH" dirty="0" smtClean="0"/>
              <a:t>จักดำรงวงศ์ตระกูล ๑   จักปฏิบัติตนให้เป็นผู้สมควรรับทรัพย์มรดก ๑   เมื่อท่านล่วงลับ</a:t>
            </a:r>
          </a:p>
          <a:p>
            <a:r>
              <a:rPr lang="th-TH" dirty="0" smtClean="0"/>
              <a:t>ไปแล้วทำบุญอุทิศให้ท่าน ๑</a:t>
            </a:r>
          </a:p>
          <a:p>
            <a:endParaRPr lang="th-TH" dirty="0" smtClean="0"/>
          </a:p>
          <a:p>
            <a:r>
              <a:rPr lang="th-TH" dirty="0" smtClean="0"/>
              <a:t>     ดูกร คฤหบดีบุตร   มารดาบิดา  ผู้เป็นทิศเบื้องหน้า   อันบุตรพึงบำรุงด้วยสถาน ๕  </a:t>
            </a:r>
          </a:p>
          <a:p>
            <a:r>
              <a:rPr lang="th-TH" dirty="0" smtClean="0"/>
              <a:t>เหล่านี้แล้วย่อมอนุเคราะห์บุตรด้วยสถาน ๕    คือ  ห้ามจากความชั่ว ๑    ให้ตั้งอยู่ใน</a:t>
            </a:r>
          </a:p>
          <a:p>
            <a:r>
              <a:rPr lang="th-TH" dirty="0" smtClean="0"/>
              <a:t>ความดี ๑  ให้ศึกษาศิลปวิทยา ๑   หาภรรยาที่ สมควรให้ ๑  มอบทรัพย์ให้ในสมัย ๑.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406634800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9552" y="582067"/>
            <a:ext cx="7632848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dirty="0" smtClean="0"/>
              <a:t> พระสุตตันตปิฎก ขุททกนิกาย เอกนิบาตชาดก เล่ม ๓ ภาค ๒- หน้าที่ 370</a:t>
            </a:r>
          </a:p>
          <a:p>
            <a:endParaRPr lang="th-TH" dirty="0" smtClean="0"/>
          </a:p>
          <a:p>
            <a:r>
              <a:rPr lang="th-TH" dirty="0" smtClean="0"/>
              <a:t>        ๗.  นามสิทธิชาดก   ว่าด้วยชื่อไม่เป็นของสำคัญ</a:t>
            </a:r>
          </a:p>
          <a:p>
            <a:endParaRPr lang="th-TH" dirty="0" smtClean="0"/>
          </a:p>
          <a:p>
            <a:r>
              <a:rPr lang="th-TH" dirty="0" smtClean="0"/>
              <a:t>          [ ๙๗]     " เพราะเห็นคนชื่อ  ชีวกะ ตาย  </a:t>
            </a:r>
          </a:p>
          <a:p>
            <a:r>
              <a:rPr lang="th-TH" dirty="0"/>
              <a:t> </a:t>
            </a:r>
            <a:r>
              <a:rPr lang="th-TH" dirty="0" smtClean="0"/>
              <a:t>                         นางธนปาลี ตกยาก     </a:t>
            </a:r>
          </a:p>
          <a:p>
            <a:r>
              <a:rPr lang="th-TH" dirty="0"/>
              <a:t> </a:t>
            </a:r>
            <a:r>
              <a:rPr lang="th-TH" dirty="0" smtClean="0"/>
              <a:t>                         นายปันถกะ หลงทางในป่า      </a:t>
            </a:r>
          </a:p>
          <a:p>
            <a:r>
              <a:rPr lang="th-TH" dirty="0"/>
              <a:t> </a:t>
            </a:r>
            <a:r>
              <a:rPr lang="th-TH" dirty="0" smtClean="0"/>
              <a:t>                         เจ้าปาปกะ จึงกลับมา" </a:t>
            </a:r>
            <a:endParaRPr lang="th-TH" dirty="0"/>
          </a:p>
        </p:txBody>
      </p:sp>
      <p:sp>
        <p:nvSpPr>
          <p:cNvPr id="3" name="Rectangle 2"/>
          <p:cNvSpPr/>
          <p:nvPr/>
        </p:nvSpPr>
        <p:spPr>
          <a:xfrm>
            <a:off x="2339752" y="4437112"/>
            <a:ext cx="236154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dirty="0" smtClean="0">
                <a:effectLst/>
              </a:rPr>
              <a:t>จบ นามลิทธิชาดกที่ ๗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406634800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3458" y="1196752"/>
            <a:ext cx="835292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dirty="0" smtClean="0"/>
              <a:t>พระสุตตันตปิฎก อังคุตรนิกาย ติกนิบาต เล่ม ๑ ภาค ๓   - หน้าที่  ๕๙๑</a:t>
            </a:r>
          </a:p>
          <a:p>
            <a:r>
              <a:rPr lang="th-TH" dirty="0" smtClean="0"/>
              <a:t> สุปุพพัณหสูตร  </a:t>
            </a:r>
          </a:p>
          <a:p>
            <a:endParaRPr lang="th-TH" dirty="0" smtClean="0"/>
          </a:p>
          <a:p>
            <a:r>
              <a:rPr lang="th-TH" dirty="0" smtClean="0"/>
              <a:t>(ว่าด้วยเวลาที่เป็นฤกษ์ดี)</a:t>
            </a:r>
          </a:p>
          <a:p>
            <a:r>
              <a:rPr lang="th-TH" dirty="0" smtClean="0"/>
              <a:t>         [๕๙๕]  ดูกร ภิกษุทั้งหลาย    สัตว์เหล่าใด       ประพฤติสุจริต       ด้วยกาย  </a:t>
            </a:r>
          </a:p>
          <a:p>
            <a:r>
              <a:rPr lang="th-TH" dirty="0" smtClean="0"/>
              <a:t>ด้วยวาจา    ด้วยใจ    ในเวลาเช้า   เวลาเช้านั้น       ก็เป็นเวลาดี ของสัตว์เหล่านั้น</a:t>
            </a:r>
          </a:p>
          <a:p>
            <a:r>
              <a:rPr lang="th-TH" dirty="0" smtClean="0"/>
              <a:t>สัตว์เหล่าใด ประพฤติสุจริตด้วยกาย   ด้วยวาจา  ด้วยใจ  ในเวลากลางวัน     เวลา</a:t>
            </a:r>
          </a:p>
          <a:p>
            <a:r>
              <a:rPr lang="th-TH" dirty="0" smtClean="0"/>
              <a:t>กลางวันนั้น   ก็เป็นเวลาดีของสัตว์เหล่านั้น    สัตว์เหล่าใดประพฤติสุจริต  ด้วยกาย</a:t>
            </a:r>
          </a:p>
          <a:p>
            <a:r>
              <a:rPr lang="th-TH" dirty="0" smtClean="0"/>
              <a:t>ด้วยวาจา       ด้วยใจ  ในเวลาเย็น     เวลาเย็นนั้น    ก็เป็นเวลาดีของสัตว์เหล่านั้น.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406634800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71600" y="1443841"/>
            <a:ext cx="81724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dirty="0" smtClean="0"/>
              <a:t>พระสุตตันตปิฎก ขุททกนิกาย เอกนิบาตชาดก เล่ม ๓ ภาค ๒- หน้าที่ 52                ข้อความบางตอนจาก นักขัตตชาดก                          </a:t>
            </a:r>
          </a:p>
          <a:p>
            <a:endParaRPr lang="th-TH" dirty="0"/>
          </a:p>
          <a:p>
            <a:r>
              <a:rPr lang="th-TH" dirty="0" smtClean="0"/>
              <a:t>"ประโยชน์ผ่านพ้นคนโง่  ผู้มัวคอยฤกษ์ยามอยู่  </a:t>
            </a:r>
          </a:p>
          <a:p>
            <a:r>
              <a:rPr lang="th-TH" dirty="0" smtClean="0"/>
              <a:t>ประโยชน์เป็นฤกษ์ของประโยชน์  </a:t>
            </a:r>
          </a:p>
          <a:p>
            <a:r>
              <a:rPr lang="th-TH" dirty="0" smtClean="0"/>
              <a:t>ดวงดาวทั้งหลาย   จักทำอะไรได้"  ดังนี้.        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40663480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23528" y="751344"/>
            <a:ext cx="842493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4000" b="1" dirty="0" smtClean="0">
                <a:solidFill>
                  <a:srgbClr val="FF0000"/>
                </a:solidFill>
              </a:rPr>
              <a:t>มิจฉาทิฏฐิ</a:t>
            </a:r>
            <a:r>
              <a:rPr lang="th-TH" dirty="0" smtClean="0"/>
              <a:t>  เป็นสภาพธรรมที่มีจริง  ที่เป็นอกุศลธรรม  ที่เป็นความเห็นผิด  เห็นคลาดเคลื่อนจากความเป็นจริง  เช่น  เห็นผิดว่ากรรมไม่มี ผลของกรรมไม่มี  เห็นผิดว่ามีสัตว์บุคคล เห็นผิดว่าเป็นสุข เห็นผิดว่าเที่ยง เป็นต้น</a:t>
            </a:r>
            <a:endParaRPr lang="th-TH" dirty="0"/>
          </a:p>
        </p:txBody>
      </p:sp>
      <p:sp>
        <p:nvSpPr>
          <p:cNvPr id="5" name="Rectangle 4"/>
          <p:cNvSpPr/>
          <p:nvPr/>
        </p:nvSpPr>
        <p:spPr>
          <a:xfrm>
            <a:off x="539552" y="3789040"/>
            <a:ext cx="820891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3200" dirty="0" smtClean="0"/>
              <a:t>มิจฺฉาทิฏฐิปรมานิ โทษทั้งหลายมีมิจฉาทิฏฐิเป็นอย่างยิ่ง. อธิบายว่า อนันตริยกรรม ๕ ชื่อว่ากรรมมีโทษมาก. มิจฉาทิฏฐิเท่านั้น ชื่อว่ามีโทษมากกว่าอนันตริยกรรม </a:t>
            </a:r>
            <a:endParaRPr lang="th-TH" sz="3200" dirty="0"/>
          </a:p>
        </p:txBody>
      </p:sp>
    </p:spTree>
    <p:extLst>
      <p:ext uri="{BB962C8B-B14F-4D97-AF65-F5344CB8AC3E}">
        <p14:creationId xmlns:p14="http://schemas.microsoft.com/office/powerpoint/2010/main" val="41258922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67544" y="548680"/>
            <a:ext cx="8064896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4400" b="1" dirty="0" smtClean="0">
                <a:solidFill>
                  <a:srgbClr val="FF0000"/>
                </a:solidFill>
              </a:rPr>
              <a:t>นิยตมิจฉาทิฏฐิ</a:t>
            </a:r>
          </a:p>
          <a:p>
            <a:endParaRPr lang="th-TH" dirty="0" smtClean="0"/>
          </a:p>
          <a:p>
            <a:r>
              <a:rPr lang="th-TH" dirty="0" smtClean="0"/>
              <a:t>นิยต (เที่ยง , แน่นอน , ดิ่งลง)  +  มิจฉา (ผิด)  +  ทิฏฐิ (ความเห็น) ความเห็นผิดที่ดิ่ง   หมายถึง    ความเห็นผิดที่มีโทษมาก  แม้พระสัมมาสัมพุทธเจ้าก็ช่วยไม่ได้  เป็นเครื่องกั้นทั้งสวรรค์  และมรรคผลนิพพาน เป็นตอของวัฏฏะ  คือไม่สามารถออกจากสังสารวัฏฏ์ได้  มี  ๓  ประเภท คือ  </a:t>
            </a:r>
          </a:p>
          <a:p>
            <a:endParaRPr lang="th-TH" dirty="0" smtClean="0"/>
          </a:p>
          <a:p>
            <a:pPr marL="514350" indent="-514350">
              <a:buAutoNum type="thaiNumPeriod"/>
            </a:pPr>
            <a:r>
              <a:rPr lang="th-TH" sz="3600" b="1" dirty="0" smtClean="0">
                <a:solidFill>
                  <a:srgbClr val="FF0000"/>
                </a:solidFill>
              </a:rPr>
              <a:t>อเหตุกทิฏฐิ    </a:t>
            </a:r>
          </a:p>
          <a:p>
            <a:pPr marL="514350" indent="-514350">
              <a:buAutoNum type="thaiNumPeriod"/>
            </a:pPr>
            <a:r>
              <a:rPr lang="th-TH" sz="3600" b="1" dirty="0" smtClean="0">
                <a:solidFill>
                  <a:srgbClr val="FF0000"/>
                </a:solidFill>
              </a:rPr>
              <a:t>อกิริยทิฏฐิ    </a:t>
            </a:r>
          </a:p>
          <a:p>
            <a:pPr marL="514350" indent="-514350">
              <a:buAutoNum type="thaiNumPeriod"/>
            </a:pPr>
            <a:r>
              <a:rPr lang="th-TH" sz="3600" b="1" dirty="0" smtClean="0">
                <a:solidFill>
                  <a:srgbClr val="FF0000"/>
                </a:solidFill>
              </a:rPr>
              <a:t>นัตถิกทิฏฐิ</a:t>
            </a:r>
            <a:endParaRPr lang="th-TH" sz="3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53713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66667" y="116632"/>
            <a:ext cx="8172400" cy="20005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4000" b="1" dirty="0" smtClean="0">
                <a:solidFill>
                  <a:srgbClr val="FF0000"/>
                </a:solidFill>
              </a:rPr>
              <a:t>อเหตุกทิฏฐิ</a:t>
            </a:r>
          </a:p>
          <a:p>
            <a:r>
              <a:rPr lang="th-TH" dirty="0" smtClean="0"/>
              <a:t>อเหตุก (ไม่มีเหตุประกอบ) + ทิฏฐิ (ความเห็น) ความเห็นว่าไม่มีเหตุ   ไม่มีปัจจัย  หมายถึง  ความเห็นผิดซึ่งยึดถือว่า   ความเศร้าหมอง หรือความบริสุทธิ์ของสัตว์เกิดขึ้นเอง  ปฏิเสธทั้งเหตุและผล</a:t>
            </a:r>
            <a:endParaRPr lang="th-TH" dirty="0"/>
          </a:p>
        </p:txBody>
      </p:sp>
      <p:sp>
        <p:nvSpPr>
          <p:cNvPr id="3" name="Rectangle 2"/>
          <p:cNvSpPr/>
          <p:nvPr/>
        </p:nvSpPr>
        <p:spPr>
          <a:xfrm>
            <a:off x="469218" y="2276872"/>
            <a:ext cx="836333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3600" b="1" dirty="0" smtClean="0">
                <a:solidFill>
                  <a:srgbClr val="FF0000"/>
                </a:solidFill>
              </a:rPr>
              <a:t>นัตถิกทิฏฐิ</a:t>
            </a:r>
          </a:p>
          <a:p>
            <a:r>
              <a:rPr lang="th-TH" dirty="0" smtClean="0"/>
              <a:t>นตฺถิ (ไม่มี)  +  ทิฏฐิ (ความเห็น) ความเห็นว่าไม่มี   หมายถึง  ทิฏฐิเจตสิกที่มีความเห็นผิดว่า  สัตว์เบื้องหน้าตายเพราะกายแตก  ย่อมขาดสูญ   ผลของการกระทำย่อมไม่มี)</a:t>
            </a:r>
            <a:endParaRPr lang="th-TH" dirty="0"/>
          </a:p>
        </p:txBody>
      </p:sp>
      <p:sp>
        <p:nvSpPr>
          <p:cNvPr id="4" name="Rectangle 3"/>
          <p:cNvSpPr/>
          <p:nvPr/>
        </p:nvSpPr>
        <p:spPr>
          <a:xfrm>
            <a:off x="469218" y="4437112"/>
            <a:ext cx="8363332" cy="23698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3600" b="1" dirty="0" smtClean="0">
                <a:solidFill>
                  <a:srgbClr val="FF0000"/>
                </a:solidFill>
              </a:rPr>
              <a:t>อกิริยทิฏฐิ</a:t>
            </a:r>
          </a:p>
          <a:p>
            <a:r>
              <a:rPr lang="th-TH" dirty="0" smtClean="0"/>
              <a:t>อกิริย (ไม่ป็นอันทำ) + ทิฎฐิ (ความเห็น) ความเห็นว่ากรรมที่ทำแล้วไม่เป็นอันทำ หมายถึง ความเห็นผิดซึ่งยึดถือว่า   บาปบุญที่ทำแล้ว  ย่อมเป็นเพียงสักแต่ว่าอาการกระทำเท่านั้น  คือ  ทำความดี  ก็เป็นเพียงสักแต่ว่าทำเท่านั้นไม่เป็นบุญ  ทำความชั่ว  ก็เป็นเพียงสักว่าทำเท่านั้น  ไม่เป็นบาป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40663480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3568" y="329644"/>
            <a:ext cx="8064896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dirty="0" smtClean="0"/>
              <a:t>ดูก่อนอุคคะ  ทรัพย์นั้นมีอยู่แล  เรามิได้กล่าวว่าไม่มีแต่ทรัพย์นั้นแลเป็นของทั่วไปแก่</a:t>
            </a:r>
          </a:p>
          <a:p>
            <a:r>
              <a:rPr lang="th-TH" dirty="0" smtClean="0"/>
              <a:t>ไฟ น้ำ พระราชา โจร ทายาทผู้ไม่เป็นที่รัก</a:t>
            </a:r>
          </a:p>
          <a:p>
            <a:endParaRPr lang="th-TH" dirty="0" smtClean="0"/>
          </a:p>
          <a:p>
            <a:r>
              <a:rPr lang="th-TH" dirty="0" smtClean="0"/>
              <a:t>ดูก่อนอุคคะ ทรัพย์  ๗ ประการนี้แลไม่ทั่วไปแก่ไฟ  น้ำ  พระราชา โจร  ทายาทผู้ไม่เป็นที่รัก      ๗  ประการเป็นไฉน คือ ทรัพย์คือ</a:t>
            </a:r>
          </a:p>
          <a:p>
            <a:r>
              <a:rPr lang="th-TH" b="1" dirty="0" smtClean="0">
                <a:solidFill>
                  <a:srgbClr val="FF0000"/>
                </a:solidFill>
              </a:rPr>
              <a:t>ศรัทธา ๑  </a:t>
            </a:r>
          </a:p>
          <a:p>
            <a:r>
              <a:rPr lang="th-TH" b="1" dirty="0" smtClean="0">
                <a:solidFill>
                  <a:srgbClr val="FF0000"/>
                </a:solidFill>
              </a:rPr>
              <a:t>ศีล ๑ </a:t>
            </a:r>
          </a:p>
          <a:p>
            <a:r>
              <a:rPr lang="th-TH" b="1" dirty="0" smtClean="0">
                <a:solidFill>
                  <a:srgbClr val="FF0000"/>
                </a:solidFill>
              </a:rPr>
              <a:t>หิริ ๑ </a:t>
            </a:r>
          </a:p>
          <a:p>
            <a:r>
              <a:rPr lang="th-TH" b="1" dirty="0" smtClean="0">
                <a:solidFill>
                  <a:srgbClr val="FF0000"/>
                </a:solidFill>
              </a:rPr>
              <a:t>โอตตัปปะ ๑</a:t>
            </a:r>
          </a:p>
          <a:p>
            <a:r>
              <a:rPr lang="th-TH" b="1" dirty="0" smtClean="0">
                <a:solidFill>
                  <a:srgbClr val="FF0000"/>
                </a:solidFill>
              </a:rPr>
              <a:t>สุตะ ๑</a:t>
            </a:r>
          </a:p>
          <a:p>
            <a:r>
              <a:rPr lang="th-TH" b="1" dirty="0" smtClean="0">
                <a:solidFill>
                  <a:srgbClr val="FF0000"/>
                </a:solidFill>
              </a:rPr>
              <a:t>จาคะ ๑</a:t>
            </a:r>
          </a:p>
          <a:p>
            <a:r>
              <a:rPr lang="th-TH" b="1" dirty="0" smtClean="0">
                <a:solidFill>
                  <a:srgbClr val="FF0000"/>
                </a:solidFill>
              </a:rPr>
              <a:t>ปัญญา ๑</a:t>
            </a:r>
          </a:p>
          <a:p>
            <a:r>
              <a:rPr lang="th-TH" dirty="0" smtClean="0"/>
              <a:t>ดูก่อนอุคคะ  ทรัพย์  ๗  ประการนี้แล</a:t>
            </a:r>
          </a:p>
          <a:p>
            <a:r>
              <a:rPr lang="th-TH" dirty="0" smtClean="0"/>
              <a:t>ไม่ทั่วไปแก่ไฟ น้ำ พระราชา โจร ทายาทผู้ไม่เป็นที่รัก.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40663480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99592" y="620688"/>
            <a:ext cx="5958408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4800" b="1" dirty="0" smtClean="0">
                <a:solidFill>
                  <a:srgbClr val="FF0000"/>
                </a:solidFill>
              </a:rPr>
              <a:t>อริยทรัพย์ ๗</a:t>
            </a:r>
          </a:p>
          <a:p>
            <a:r>
              <a:rPr lang="th-TH" sz="3600" dirty="0" smtClean="0"/>
              <a:t>สัทธาธนัง  ทรัพย์คือศรัทธา</a:t>
            </a:r>
          </a:p>
          <a:p>
            <a:r>
              <a:rPr lang="th-TH" sz="3600" dirty="0" smtClean="0"/>
              <a:t>สีลธนัง  ทรัพย์คือศีล</a:t>
            </a:r>
          </a:p>
          <a:p>
            <a:r>
              <a:rPr lang="th-TH" sz="3600" dirty="0" smtClean="0"/>
              <a:t>หิริธนัง  ทรัพย์คือหิริ</a:t>
            </a:r>
          </a:p>
          <a:p>
            <a:r>
              <a:rPr lang="th-TH" sz="3600" dirty="0" smtClean="0"/>
              <a:t>โอตตัปปะธนัง  ทรัพย์คือโอตตัปปะ</a:t>
            </a:r>
          </a:p>
          <a:p>
            <a:r>
              <a:rPr lang="th-TH" sz="3600" dirty="0" smtClean="0"/>
              <a:t>สุตธนัง  ทรัพย์คือสุตะ</a:t>
            </a:r>
          </a:p>
          <a:p>
            <a:r>
              <a:rPr lang="th-TH" sz="3600" dirty="0" smtClean="0"/>
              <a:t>จาคธนัง  ทรัพย์คือจาคะ</a:t>
            </a:r>
          </a:p>
          <a:p>
            <a:r>
              <a:rPr lang="th-TH" sz="3600" dirty="0" smtClean="0"/>
              <a:t>ปัญญาธนัง  ทรัพย์คือปัญญา</a:t>
            </a:r>
            <a:endParaRPr lang="th-TH" sz="3600" dirty="0"/>
          </a:p>
        </p:txBody>
      </p:sp>
    </p:spTree>
    <p:extLst>
      <p:ext uri="{BB962C8B-B14F-4D97-AF65-F5344CB8AC3E}">
        <p14:creationId xmlns:p14="http://schemas.microsoft.com/office/powerpoint/2010/main" val="40663480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11560" y="366623"/>
            <a:ext cx="8136904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dirty="0" smtClean="0"/>
              <a:t>ดูก่อนภิกษุทั้งหลาย  ก็ทรัพย์คือ</a:t>
            </a:r>
            <a:r>
              <a:rPr lang="th-TH" sz="3200" b="1" dirty="0" smtClean="0">
                <a:solidFill>
                  <a:srgbClr val="FF0000"/>
                </a:solidFill>
              </a:rPr>
              <a:t>ศรัทธา</a:t>
            </a:r>
            <a:r>
              <a:rPr lang="th-TH" dirty="0" smtClean="0"/>
              <a:t>เป็นไฉน</a:t>
            </a:r>
          </a:p>
          <a:p>
            <a:endParaRPr lang="th-TH" dirty="0" smtClean="0"/>
          </a:p>
          <a:p>
            <a:r>
              <a:rPr lang="th-TH" dirty="0" smtClean="0"/>
              <a:t>ดูก่อนภิกษุทั้งหลาย</a:t>
            </a:r>
          </a:p>
          <a:p>
            <a:r>
              <a:rPr lang="th-TH" dirty="0" smtClean="0"/>
              <a:t>อริยสาวกในธรรมวินัยนี้  เป็นผู้มีศรัทธา  คือ</a:t>
            </a:r>
          </a:p>
          <a:p>
            <a:r>
              <a:rPr lang="th-TH" dirty="0" smtClean="0"/>
              <a:t>เชื่อพระปัญญาตรัสรู้ของพระตถาคตว่า  แม้เพราะเหตุนี้ ๆ</a:t>
            </a:r>
          </a:p>
          <a:p>
            <a:r>
              <a:rPr lang="th-TH" dirty="0" smtClean="0"/>
              <a:t>พระผู้มีพระภาคเจ้าพระองค์นั้น</a:t>
            </a:r>
          </a:p>
          <a:p>
            <a:r>
              <a:rPr lang="th-TH" dirty="0" smtClean="0"/>
              <a:t>เป็นพระอรหันต์ตรัสรู้เองโดยชอบ</a:t>
            </a:r>
          </a:p>
          <a:p>
            <a:r>
              <a:rPr lang="th-TH" dirty="0" smtClean="0"/>
              <a:t>เป็นผู้ตื่นแล้ว  เป็นผู้จำแนกธรรม  นี้เรียกว่า ทรัพย์คือศรัทธา. </a:t>
            </a: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40663480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3568" y="582067"/>
            <a:ext cx="7344816" cy="37240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dirty="0" smtClean="0"/>
              <a:t>ดูก่อนภิกษุทั้งหลาย  ก็ทรัพย์คือ</a:t>
            </a:r>
            <a:r>
              <a:rPr lang="th-TH" sz="4000" b="1" dirty="0" smtClean="0">
                <a:solidFill>
                  <a:srgbClr val="FF0000"/>
                </a:solidFill>
              </a:rPr>
              <a:t>ศีล</a:t>
            </a:r>
            <a:r>
              <a:rPr lang="th-TH" dirty="0" smtClean="0"/>
              <a:t>เป็นไฉน</a:t>
            </a:r>
          </a:p>
          <a:p>
            <a:endParaRPr lang="th-TH" dirty="0" smtClean="0"/>
          </a:p>
          <a:p>
            <a:r>
              <a:rPr lang="th-TH" dirty="0" smtClean="0"/>
              <a:t>ดูก่อนภิกษุทั้งหลาย</a:t>
            </a:r>
          </a:p>
          <a:p>
            <a:r>
              <a:rPr lang="th-TH" dirty="0" smtClean="0"/>
              <a:t>อริยสาวกในธรรมวินัยนี้ เป็นผู้เว้นจากการฆ่าสัตว์   ฯลฯ</a:t>
            </a:r>
          </a:p>
          <a:p>
            <a:r>
              <a:rPr lang="th-TH" dirty="0" smtClean="0"/>
              <a:t>จากการดื่มน้ำเมาคือสุราและเมรัย</a:t>
            </a:r>
          </a:p>
          <a:p>
            <a:r>
              <a:rPr lang="th-TH" dirty="0" smtClean="0"/>
              <a:t>อันเป็นที่ตั้งแห่งความประมาท</a:t>
            </a:r>
          </a:p>
          <a:p>
            <a:r>
              <a:rPr lang="th-TH" dirty="0" smtClean="0"/>
              <a:t>นี้เรียกว่า ทรัพย์คือศีล. </a:t>
            </a: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40663480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0" y="1012954"/>
            <a:ext cx="4572000" cy="329320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th-TH" dirty="0" smtClean="0"/>
              <a:t>ดูก่อนภิกษุทั้งหลาย    ก็ทรัพย์คือ</a:t>
            </a:r>
            <a:r>
              <a:rPr lang="th-TH" sz="4000" b="1" dirty="0" smtClean="0">
                <a:solidFill>
                  <a:srgbClr val="FF0000"/>
                </a:solidFill>
              </a:rPr>
              <a:t>หิริ</a:t>
            </a:r>
            <a:r>
              <a:rPr lang="th-TH" dirty="0" smtClean="0"/>
              <a:t>เป็นไฉน</a:t>
            </a:r>
          </a:p>
          <a:p>
            <a:endParaRPr lang="th-TH" dirty="0" smtClean="0"/>
          </a:p>
          <a:p>
            <a:r>
              <a:rPr lang="th-TH" dirty="0" smtClean="0"/>
              <a:t>ก่อนภิกษุทั้งหลาย  อริยสาวกในธรรมวินัยนี้  </a:t>
            </a:r>
          </a:p>
          <a:p>
            <a:r>
              <a:rPr lang="th-TH" dirty="0" smtClean="0"/>
              <a:t>เป็นผู้มีความละอาย คือ</a:t>
            </a:r>
          </a:p>
          <a:p>
            <a:r>
              <a:rPr lang="th-TH" dirty="0" smtClean="0"/>
              <a:t>ละอายต่อกายทุจริต  วจีทุจริต  มโนทุจริต</a:t>
            </a:r>
          </a:p>
          <a:p>
            <a:r>
              <a:rPr lang="th-TH" dirty="0" smtClean="0"/>
              <a:t>ละอายต่อการถูกต้องอกุศลธรรมอันลามก</a:t>
            </a:r>
          </a:p>
          <a:p>
            <a:r>
              <a:rPr lang="th-TH" dirty="0" smtClean="0"/>
              <a:t>นี้เรียกว่า ทรัพย์คือหิริ.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40663480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236</TotalTime>
  <Words>1209</Words>
  <Application>Microsoft Office PowerPoint</Application>
  <PresentationFormat>On-screen Show (4:3)</PresentationFormat>
  <Paragraphs>125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</dc:creator>
  <cp:lastModifiedBy>HP</cp:lastModifiedBy>
  <cp:revision>9</cp:revision>
  <dcterms:created xsi:type="dcterms:W3CDTF">2016-11-07T13:36:30Z</dcterms:created>
  <dcterms:modified xsi:type="dcterms:W3CDTF">2016-11-07T17:33:13Z</dcterms:modified>
</cp:coreProperties>
</file>