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1" r:id="rId6"/>
    <p:sldId id="264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52" y="-102"/>
      </p:cViewPr>
      <p:guideLst>
        <p:guide orient="horz" pos="220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463C-A07E-4A1F-8FA1-3D4778CB3B86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93AE-C44A-4684-8B77-AC6B01A42A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6412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463C-A07E-4A1F-8FA1-3D4778CB3B86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93AE-C44A-4684-8B77-AC6B01A42A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5470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463C-A07E-4A1F-8FA1-3D4778CB3B86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93AE-C44A-4684-8B77-AC6B01A42A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3195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463C-A07E-4A1F-8FA1-3D4778CB3B86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93AE-C44A-4684-8B77-AC6B01A42A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209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463C-A07E-4A1F-8FA1-3D4778CB3B86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93AE-C44A-4684-8B77-AC6B01A42A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08719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463C-A07E-4A1F-8FA1-3D4778CB3B86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93AE-C44A-4684-8B77-AC6B01A42A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5703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463C-A07E-4A1F-8FA1-3D4778CB3B86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93AE-C44A-4684-8B77-AC6B01A42A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63772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463C-A07E-4A1F-8FA1-3D4778CB3B86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93AE-C44A-4684-8B77-AC6B01A42A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009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463C-A07E-4A1F-8FA1-3D4778CB3B86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93AE-C44A-4684-8B77-AC6B01A42A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9236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463C-A07E-4A1F-8FA1-3D4778CB3B86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93AE-C44A-4684-8B77-AC6B01A42A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815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463C-A07E-4A1F-8FA1-3D4778CB3B86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793AE-C44A-4684-8B77-AC6B01A42A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316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0463C-A07E-4A1F-8FA1-3D4778CB3B86}" type="datetimeFigureOut">
              <a:rPr lang="th-TH" smtClean="0"/>
              <a:t>19/09/59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793AE-C44A-4684-8B77-AC6B01A42AF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972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683" y="332656"/>
            <a:ext cx="8494633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3600" b="1" dirty="0" smtClean="0">
                <a:solidFill>
                  <a:srgbClr val="002060"/>
                </a:solidFill>
                <a:latin typeface="TH Charmonman" panose="03000500040000020004" pitchFamily="66" charset="-34"/>
                <a:cs typeface="TH Charmonman" panose="03000500040000020004" pitchFamily="66" charset="-34"/>
              </a:rPr>
              <a:t>โลกทัศน์ – ชีวทัศน์เปรียบเทียบพระพุทธศาสนาและวิทยาศาสตร์</a:t>
            </a:r>
            <a:r>
              <a:rPr lang="th-TH" sz="4000" dirty="0" smtClean="0">
                <a:latin typeface="TH Charmonman" panose="03000500040000020004" pitchFamily="66" charset="-34"/>
                <a:cs typeface="TH Charmonman" panose="03000500040000020004" pitchFamily="66" charset="-34"/>
              </a:rPr>
              <a:t>	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Adobe Garamond Pro Bold" pitchFamily="18" charset="0"/>
              </a:rPr>
              <a:t>World view–Life view </a:t>
            </a:r>
          </a:p>
          <a:p>
            <a:pPr algn="ctr"/>
            <a:r>
              <a:rPr lang="en-US" dirty="0" smtClean="0">
                <a:solidFill>
                  <a:srgbClr val="002060"/>
                </a:solidFill>
                <a:latin typeface="Adobe Garamond Pro Bold" pitchFamily="18" charset="0"/>
              </a:rPr>
              <a:t> A Comparison of Buddhism and Science</a:t>
            </a:r>
          </a:p>
          <a:p>
            <a:pPr algn="ctr"/>
            <a:endParaRPr lang="th-TH" dirty="0">
              <a:latin typeface="Adobe Garamond Pro Bold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764" y="2266642"/>
            <a:ext cx="2230470" cy="23247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42991" y="4591357"/>
            <a:ext cx="1418116" cy="2205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919108">
            <a:off x="1565944" y="3848910"/>
            <a:ext cx="1462359" cy="2274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31096">
            <a:off x="6061568" y="3866237"/>
            <a:ext cx="1440083" cy="2240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999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700808"/>
            <a:ext cx="80648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จริงอยู่การกำหนดอากาศว่าในทิศบูรพาหรือในทิศปัจฉิม  ทิศอุดรทิศทักษิณ     </a:t>
            </a:r>
          </a:p>
          <a:p>
            <a:r>
              <a:rPr lang="th-TH" dirty="0" smtClean="0"/>
              <a:t>มีเท่านั้นร้อยโยชน์หรือมีเท่านั้นพันโยชน์ย่อมไม่ได้ (ลองกำหนดอากาศทางทิศตะวันออกว่า มีเท่าไร กี่โยชน์ กี่ร้อยโยชน์ กี่พันโยชน์   ก็ไม่มีใครกำหนดได้ แม้ทิศอื่น ๆ ก็โดยนัยเดียวกัน)  แม้จะพึงเอาฆ้อนเหล็กขนาดเท่าเขาสิเนรุทุบแผ่นดินแยกเป็น  ๒  ส่วน  แล้วโยนฆ้อนเหล็กไป ฆ้อนเหล็กก็พึงตกลงไปข้างล่างโดยแท้หามีที่รองรับไว้ได้ไม่    ชื่อว่าอากาศเป็นอนันตะ คือ ไม่มีที่สิ้นสุดเลยอย่างนี้</a:t>
            </a:r>
            <a:endParaRPr lang="th-TH" dirty="0"/>
          </a:p>
        </p:txBody>
      </p:sp>
      <p:sp>
        <p:nvSpPr>
          <p:cNvPr id="3" name="Rectangle 2"/>
          <p:cNvSpPr/>
          <p:nvPr/>
        </p:nvSpPr>
        <p:spPr>
          <a:xfrm>
            <a:off x="539552" y="980728"/>
            <a:ext cx="334258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b="1" dirty="0" smtClean="0">
                <a:solidFill>
                  <a:srgbClr val="00B050"/>
                </a:solidFill>
              </a:rPr>
              <a:t>อากาศเป็นอนันตะไม่มีที่สุด ๑</a:t>
            </a:r>
            <a:endParaRPr lang="th-TH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057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5850" y="1700808"/>
            <a:ext cx="828092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/>
              <a:t>การกำหนดจักรวาลทั้งหลายว่ากี่ร้อย  กี่พัน  หรือกี่แสนจักรวาล ย่อมไม่ได้   จริงอยู่แม้ถ้าว่าท้าวมหาพรหมทั้ง ๔ ผู้เกิดในอกนิฎฐภพ (รูปพรหมภูมิชั้นสุทธาวาสชั้นที่ ๕ ซึ่งเป็นรูปพรหมภูมิชั้นสูงที่สุด)  ผู้มีความเร็วขนาดที่สามารถผ่านแสนจักรวาลไปได้ชั่วเวลาเพียงเท่าที่ลูกศรที่เร็วมากของนายขมังธนู    ผู้มีกำลังแข็งแรงผ่านเงาต้นตาลด้านขวาง   จะพึงวิ่งมาด้วยความเร็วขนาดนั้นด้วยคิดว่าเราจักดูขอบแห่งจักรวาล    ท้าวมหาพรหมเหล่านั้นไม่ทันได้เห็นขอบแห่งจักรวาลก็จะพึงปรินิพพานก่อนโดยแท้</a:t>
            </a:r>
            <a:r>
              <a:rPr lang="th-TH" b="1" dirty="0"/>
              <a:t> จักรวาลทั้งหลายจึงชื่อว่าเป็นอนันตะ</a:t>
            </a:r>
            <a:r>
              <a:rPr lang="th-TH" dirty="0"/>
              <a:t>ไม่มีที่สิ้นสุดอย่างนี้</a:t>
            </a:r>
          </a:p>
        </p:txBody>
      </p:sp>
      <p:sp>
        <p:nvSpPr>
          <p:cNvPr id="3" name="Rectangle 2"/>
          <p:cNvSpPr/>
          <p:nvPr/>
        </p:nvSpPr>
        <p:spPr>
          <a:xfrm>
            <a:off x="440678" y="764704"/>
            <a:ext cx="34676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b="1" dirty="0" smtClean="0">
                <a:solidFill>
                  <a:srgbClr val="00B050"/>
                </a:solidFill>
              </a:rPr>
              <a:t>จักรวาลเป็นอนันตะไม่มีที่สุด ๑</a:t>
            </a:r>
            <a:endParaRPr lang="th-TH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057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2115443"/>
            <a:ext cx="70567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/>
              <a:t>ก็ประมาณแห่งสัตว์ที่อยู่ในน้ำ  และที่อยู่บนบก   ในจักรวาลทั้งหลายว่า  มีประมาณเท่านี้  ย่อมไม่มี </a:t>
            </a:r>
            <a:r>
              <a:rPr lang="th-TH" b="1" dirty="0"/>
              <a:t>สัตว์นิกายจึงชื่อว่า อนัน</a:t>
            </a:r>
            <a:r>
              <a:rPr lang="th-TH" b="1" dirty="0" smtClean="0"/>
              <a:t>ตะ</a:t>
            </a:r>
          </a:p>
          <a:p>
            <a:r>
              <a:rPr lang="th-TH" dirty="0"/>
              <a:t> (ไม่มีสิ้นสุด) อย่างนี้</a:t>
            </a:r>
          </a:p>
        </p:txBody>
      </p:sp>
      <p:sp>
        <p:nvSpPr>
          <p:cNvPr id="3" name="Rectangle 2"/>
          <p:cNvSpPr/>
          <p:nvPr/>
        </p:nvSpPr>
        <p:spPr>
          <a:xfrm>
            <a:off x="323528" y="917788"/>
            <a:ext cx="63367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b="1" dirty="0" smtClean="0">
                <a:solidFill>
                  <a:srgbClr val="00B050"/>
                </a:solidFill>
              </a:rPr>
              <a:t>สัตตนิกาย คือ หมู่สัตว์เป็นอนันตะไม่มีที่สุด ๑</a:t>
            </a:r>
            <a:endParaRPr lang="th-TH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057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31640" y="2060848"/>
            <a:ext cx="5526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b="1"/>
              <a:t>พุทธญาณ ชื่อว่า อนันตะแท้</a:t>
            </a:r>
            <a:r>
              <a:rPr lang="th-TH"/>
              <a:t>แม้กว่าอนันตะทั้ง ๓ นั้น</a:t>
            </a:r>
          </a:p>
        </p:txBody>
      </p:sp>
      <p:sp>
        <p:nvSpPr>
          <p:cNvPr id="3" name="Rectangle 2"/>
          <p:cNvSpPr/>
          <p:nvPr/>
        </p:nvSpPr>
        <p:spPr>
          <a:xfrm>
            <a:off x="1354181" y="1340768"/>
            <a:ext cx="37737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h-TH" b="1" dirty="0" smtClean="0">
                <a:solidFill>
                  <a:srgbClr val="00B050"/>
                </a:solidFill>
              </a:rPr>
              <a:t>พุทธญาณเป็น อนันตะไม่มีที่สุด ๑</a:t>
            </a:r>
            <a:endParaRPr lang="th-TH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057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057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0579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0579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0579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057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057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548680"/>
            <a:ext cx="81369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ข้อความบางตอนจาก  พระไตรปิฎก เล่มที่ ๑๒  พระสุตตันตปิฎก เล่มที่ ๔</a:t>
            </a:r>
          </a:p>
          <a:p>
            <a:r>
              <a:rPr lang="th-TH" dirty="0" smtClean="0"/>
              <a:t> ๘. มหาตัณหาสังขยสูตร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536" y="1628800"/>
            <a:ext cx="79928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b="1" dirty="0" smtClean="0"/>
              <a:t>เหตุแห่งการเกิดในครรภ์</a:t>
            </a:r>
          </a:p>
          <a:p>
            <a:r>
              <a:rPr lang="th-TH" sz="2400" dirty="0" smtClean="0"/>
              <a:t>             [๔๕๒] ดูกรภิกษุทั้งหลาย เพราะความประชุมพร้อมแห่งปัจจัย ๓ ประการ ความเกิดแห่งทารกก็มี </a:t>
            </a:r>
          </a:p>
          <a:p>
            <a:r>
              <a:rPr lang="th-TH" sz="2400" dirty="0" smtClean="0"/>
              <a:t>ในสัตว์โลกนี้ มารดาบิดาอยู่ร่วมกัน แต่มารดายังไม่มีระดู และทารกที่จะมาเกิดยังไม่ปรากฏ ความเกิดแห่งทารก ก็ยังไม่มีก่อน </a:t>
            </a:r>
          </a:p>
          <a:p>
            <a:r>
              <a:rPr lang="th-TH" sz="2400" dirty="0" smtClean="0"/>
              <a:t>ในสัตว์โลกนี้ มารดาบิดาอยู่ร่วมกัน มารดามีระดู แต่ทารกที่จะมาเกิดยังไม่ปรากฏ ความเกิดแห่งทารก ก็ยังไม่มีก่อน </a:t>
            </a:r>
          </a:p>
          <a:p>
            <a:r>
              <a:rPr lang="th-TH" sz="2400" b="1" dirty="0" smtClean="0">
                <a:solidFill>
                  <a:srgbClr val="FF0000"/>
                </a:solidFill>
              </a:rPr>
              <a:t>ดูกรภิกษุทั้งหลายเมื่อใดมารดาบิดาอยู่ร่วมกันด้วย มารดามีระดูด้วย ทารกที่จะมาเกิดก็ปรากฏด้วย เพราะความประชุมพร้อมแห่งปัจจัย ๓ ประการอย่างนี้ ความเกิดแห่งทารกจึงมี </a:t>
            </a:r>
          </a:p>
          <a:p>
            <a:r>
              <a:rPr lang="th-TH" sz="2400" dirty="0" smtClean="0"/>
              <a:t>ดูกรภิกษุทั้งหลาย มารดาย่อมรักษาทารกนั้นด้วยท้องเก้าเดือนบ้าง สิบเดือนบ้าง เมื่อล่วงไปเก้าเดือน หรือสิบเดือนมารดาก็คลอดทารกผู้เป็นภาระหนักนั้น ด้วยความเสี่ยงชีวิตมาก และเลี้ยงทารกผู้เป็นภาระหนักนั้นซึ่งเกิดแล้ว ด้วยโลหิตของตนด้วยความเสี่ยงชีวิตมาก.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283005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0579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0579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0579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0579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0579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0057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332656"/>
            <a:ext cx="698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พระไตรปิฎก เล่มที่ ๑๕  พระสุตตันตปิฎก เล่มที่ ๗</a:t>
            </a:r>
          </a:p>
          <a:p>
            <a:r>
              <a:rPr lang="th-TH" dirty="0" smtClean="0"/>
              <a:t>สังยุตตนิกาย สคาถวรรค</a:t>
            </a:r>
            <a:endParaRPr lang="th-TH" dirty="0"/>
          </a:p>
        </p:txBody>
      </p:sp>
      <p:sp>
        <p:nvSpPr>
          <p:cNvPr id="3" name="Rectangle 2"/>
          <p:cNvSpPr/>
          <p:nvPr/>
        </p:nvSpPr>
        <p:spPr>
          <a:xfrm>
            <a:off x="422382" y="1320376"/>
            <a:ext cx="8424936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 smtClean="0"/>
              <a:t>ยักขสังยุต   อินทกสูตรที่ ๑</a:t>
            </a:r>
          </a:p>
          <a:p>
            <a:r>
              <a:rPr lang="th-TH" sz="2400" dirty="0" smtClean="0"/>
              <a:t>            [๘๐๑] ข้าพเจ้าได้สดับมาแล้วอย่างนี้-</a:t>
            </a:r>
          </a:p>
          <a:p>
            <a:r>
              <a:rPr lang="th-TH" sz="2400" dirty="0" smtClean="0"/>
              <a:t>            สมัยหนึ่ง พระผู้มีพระภาคประทับอยู่บนภูเขาอินทกูฏ ซึ่งอินทกยักษ์</a:t>
            </a:r>
          </a:p>
          <a:p>
            <a:r>
              <a:rPr lang="th-TH" sz="2400" dirty="0" smtClean="0"/>
              <a:t>ครอบครอง เขตกรุงราชคฤห์ ฯ</a:t>
            </a:r>
          </a:p>
          <a:p>
            <a:r>
              <a:rPr lang="th-TH" sz="2400" dirty="0" smtClean="0"/>
              <a:t>            [๘๐๒] ครั้งนั้นแล อินทกยักษ์เข้าไปเฝ้าพระผู้มีพระภาคถึงที่ประทับ</a:t>
            </a:r>
          </a:p>
          <a:p>
            <a:r>
              <a:rPr lang="th-TH" sz="2400" dirty="0" smtClean="0"/>
              <a:t>ครั้นแล้วได้กราบทูลด้วยคาถาว่า</a:t>
            </a:r>
          </a:p>
          <a:p>
            <a:r>
              <a:rPr lang="th-TH" sz="2400" dirty="0" smtClean="0"/>
              <a:t>                         "[ถ้า] ท่านผู้รู้ทั้งหลายกล่าวว่า รูปหาใช่ชีพไม่ สัตว์นี้</a:t>
            </a:r>
          </a:p>
          <a:p>
            <a:r>
              <a:rPr lang="th-TH" sz="2400" dirty="0" smtClean="0"/>
              <a:t>                         จะประสพ ร่างกายนี้ได้อย่างไรหนอ กระดูกและก้อนเนื้อ</a:t>
            </a:r>
          </a:p>
          <a:p>
            <a:r>
              <a:rPr lang="th-TH" sz="2400" dirty="0" smtClean="0"/>
              <a:t>                         จะมาแต่ไหน สัตว์นี้จะติดอยู่ในครรภ์ได้อย่างไร"</a:t>
            </a:r>
          </a:p>
          <a:p>
            <a:r>
              <a:rPr lang="th-TH" sz="2400" dirty="0" smtClean="0"/>
              <a:t>             [๘๐๓] พระผู้มีพระภาคตรัสว่า "</a:t>
            </a:r>
            <a:r>
              <a:rPr lang="th-TH" sz="2400" dirty="0" smtClean="0">
                <a:solidFill>
                  <a:srgbClr val="FF0000"/>
                </a:solidFill>
              </a:rPr>
              <a:t>รูปนี้เป็น</a:t>
            </a:r>
            <a:r>
              <a:rPr lang="th-TH" sz="2400" b="1" dirty="0" smtClean="0">
                <a:solidFill>
                  <a:srgbClr val="002060"/>
                </a:solidFill>
              </a:rPr>
              <a:t>กลละ</a:t>
            </a:r>
            <a:r>
              <a:rPr lang="th-TH" sz="2400" dirty="0" smtClean="0">
                <a:solidFill>
                  <a:srgbClr val="FF0000"/>
                </a:solidFill>
              </a:rPr>
              <a:t>ก่อนจากกลละ</a:t>
            </a:r>
          </a:p>
          <a:p>
            <a:r>
              <a:rPr lang="th-TH" sz="2400" dirty="0" smtClean="0">
                <a:solidFill>
                  <a:srgbClr val="FF0000"/>
                </a:solidFill>
              </a:rPr>
              <a:t>                         เป็น</a:t>
            </a:r>
            <a:r>
              <a:rPr lang="th-TH" sz="2400" b="1" dirty="0" smtClean="0">
                <a:solidFill>
                  <a:srgbClr val="002060"/>
                </a:solidFill>
              </a:rPr>
              <a:t>อัพพุทะ </a:t>
            </a:r>
            <a:r>
              <a:rPr lang="th-TH" sz="2400" dirty="0" smtClean="0">
                <a:solidFill>
                  <a:srgbClr val="FF0000"/>
                </a:solidFill>
              </a:rPr>
              <a:t>จากอัพพุทะเกิดเป็น</a:t>
            </a:r>
            <a:r>
              <a:rPr lang="th-TH" sz="2400" b="1" dirty="0" smtClean="0">
                <a:solidFill>
                  <a:srgbClr val="002060"/>
                </a:solidFill>
              </a:rPr>
              <a:t>เปสิ </a:t>
            </a:r>
            <a:r>
              <a:rPr lang="th-TH" sz="2400" dirty="0" smtClean="0">
                <a:solidFill>
                  <a:srgbClr val="FF0000"/>
                </a:solidFill>
              </a:rPr>
              <a:t>จากเปสิเกิดเป็น</a:t>
            </a:r>
            <a:r>
              <a:rPr lang="th-TH" sz="2400" b="1" dirty="0" smtClean="0">
                <a:solidFill>
                  <a:srgbClr val="002060"/>
                </a:solidFill>
              </a:rPr>
              <a:t>ฆนะ</a:t>
            </a:r>
          </a:p>
          <a:p>
            <a:r>
              <a:rPr lang="th-TH" sz="2400" dirty="0" smtClean="0">
                <a:solidFill>
                  <a:srgbClr val="FF0000"/>
                </a:solidFill>
              </a:rPr>
              <a:t>                         จากฆนะเกิดเป็น ๕ ปุ่ม (</a:t>
            </a:r>
            <a:r>
              <a:rPr lang="th-TH" sz="2400" b="1" dirty="0" smtClean="0">
                <a:solidFill>
                  <a:srgbClr val="002060"/>
                </a:solidFill>
              </a:rPr>
              <a:t>ปัญจสาขา</a:t>
            </a:r>
            <a:r>
              <a:rPr lang="th-TH" sz="2400" dirty="0" smtClean="0">
                <a:solidFill>
                  <a:srgbClr val="FF0000"/>
                </a:solidFill>
              </a:rPr>
              <a:t>) ต่อจากนั้น มีผมขน</a:t>
            </a:r>
          </a:p>
          <a:p>
            <a:r>
              <a:rPr lang="th-TH" sz="2400" dirty="0" smtClean="0">
                <a:solidFill>
                  <a:srgbClr val="FF0000"/>
                </a:solidFill>
              </a:rPr>
              <a:t>                         และเล็บ (เป็นต้น) เกิดขึ้น มารดาของสัตว์ในครรภ์บริโภค-</a:t>
            </a:r>
          </a:p>
          <a:p>
            <a:r>
              <a:rPr lang="th-TH" sz="2400" dirty="0" smtClean="0">
                <a:solidFill>
                  <a:srgbClr val="FF0000"/>
                </a:solidFill>
              </a:rPr>
              <a:t>                         *ข้าวน้ำโภชนาหารอย่างใด สัตว์ผู้อยู่ในครรภ์มารดา ก็ยัง</a:t>
            </a:r>
          </a:p>
          <a:p>
            <a:r>
              <a:rPr lang="th-TH" sz="2400" dirty="0" smtClean="0">
                <a:solidFill>
                  <a:srgbClr val="FF0000"/>
                </a:solidFill>
              </a:rPr>
              <a:t>                         อัตภาพให้เป็นไปด้วยอาหารอย่างนั้นในครรภ์นั้น" ฯ</a:t>
            </a:r>
            <a:endParaRPr lang="th-TH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05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980728"/>
            <a:ext cx="74168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วัฏสงสาร หรือ สังสารวัฏ หรือ สงสารวัฏ </a:t>
            </a:r>
          </a:p>
          <a:p>
            <a:endParaRPr lang="th-TH" dirty="0"/>
          </a:p>
          <a:p>
            <a:r>
              <a:rPr lang="th-TH" dirty="0" smtClean="0"/>
              <a:t>คือภพภูมิที่สัตว์โลกต้องเวียนว่ายตายเกิดขึ้นมาในตามหลักของพุทธศาสนาซึ่งบัญญัติไว้ว่ามีทั้งสิ้น 31 ภูมิ 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31 Planes of Existence</a:t>
            </a:r>
            <a:r>
              <a:rPr lang="th-TH" dirty="0" smtClean="0"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endParaRPr lang="th-TH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1869" y="225287"/>
            <a:ext cx="1410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Saṃsāra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3005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16632"/>
            <a:ext cx="4968552" cy="6572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005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797511"/>
            <a:ext cx="7344816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dirty="0" smtClean="0"/>
              <a:t>ความหมายของคำว่า</a:t>
            </a:r>
            <a:r>
              <a:rPr lang="th-TH" sz="4400" b="1" dirty="0" smtClean="0"/>
              <a:t>โลก</a:t>
            </a:r>
          </a:p>
          <a:p>
            <a:endParaRPr lang="th-TH" dirty="0" smtClean="0"/>
          </a:p>
          <a:p>
            <a:r>
              <a:rPr lang="th-TH" dirty="0" smtClean="0"/>
              <a:t>โลก หมายถึง สิ่งที่แตกดับ ตามนัยของโลก ๓ ได้แก่</a:t>
            </a:r>
          </a:p>
          <a:p>
            <a:endParaRPr lang="th-TH" dirty="0" smtClean="0"/>
          </a:p>
          <a:p>
            <a:r>
              <a:rPr lang="th-TH" sz="3600" b="1" dirty="0" smtClean="0">
                <a:solidFill>
                  <a:srgbClr val="002060"/>
                </a:solidFill>
              </a:rPr>
              <a:t>โอกาสโลก หมายถึง โลกที่เป็นที่อาศัยอยู่ของหมู่สัตว์</a:t>
            </a:r>
          </a:p>
          <a:p>
            <a:endParaRPr lang="th-TH" dirty="0" smtClean="0"/>
          </a:p>
          <a:p>
            <a:r>
              <a:rPr lang="th-TH" sz="4000" b="1" dirty="0" smtClean="0">
                <a:solidFill>
                  <a:srgbClr val="C00000"/>
                </a:solidFill>
              </a:rPr>
              <a:t>สัตวโลก หมายถึง   โลก คือ  หมู่สัตว์</a:t>
            </a:r>
          </a:p>
          <a:p>
            <a:endParaRPr lang="th-TH" dirty="0" smtClean="0"/>
          </a:p>
          <a:p>
            <a:r>
              <a:rPr lang="th-TH" sz="3600" b="1" dirty="0" smtClean="0">
                <a:solidFill>
                  <a:schemeClr val="accent3">
                    <a:lumMod val="75000"/>
                  </a:schemeClr>
                </a:solidFill>
              </a:rPr>
              <a:t>สังขารโลก หมายถึง สังขารธรรม ได้แก่ รูป เวทนา สัญญา สังขาร วิญญาณ</a:t>
            </a:r>
            <a:endParaRPr lang="th-TH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05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27584" y="620688"/>
            <a:ext cx="50545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3600" b="1" dirty="0" smtClean="0">
                <a:solidFill>
                  <a:srgbClr val="C00000"/>
                </a:solidFill>
              </a:rPr>
              <a:t>จูฬนีสูตร   ว่าด้วยแสนโกฏิจักรวาล </a:t>
            </a:r>
            <a:endParaRPr lang="th-TH" sz="3600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7584" y="1753652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chemeClr val="accent3">
                    <a:lumMod val="75000"/>
                  </a:schemeClr>
                </a:solidFill>
              </a:rPr>
              <a:t>อัคคัญญสูตร   </a:t>
            </a:r>
            <a:r>
              <a:rPr lang="th-TH" sz="3600" b="1" dirty="0" smtClean="0">
                <a:solidFill>
                  <a:schemeClr val="accent3">
                    <a:lumMod val="75000"/>
                  </a:schemeClr>
                </a:solidFill>
              </a:rPr>
              <a:t>การกำเนิดโลก และมนุษย์ต้นกัปป์</a:t>
            </a:r>
            <a:endParaRPr lang="th-TH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600" y="3111033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rgbClr val="C00000"/>
                </a:solidFill>
              </a:rPr>
              <a:t>สัตตาวาสวรรคที่ ๓   ฐานสูตร</a:t>
            </a:r>
          </a:p>
          <a:p>
            <a:r>
              <a:rPr lang="th-TH" sz="3600" b="1" dirty="0" smtClean="0">
                <a:solidFill>
                  <a:srgbClr val="C00000"/>
                </a:solidFill>
              </a:rPr>
              <a:t>วาดวยฐานะที่เทวดามนุษยประเสริฐกวากัน</a:t>
            </a:r>
            <a:endParaRPr lang="th-TH" sz="36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8878" y="4941168"/>
            <a:ext cx="71035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600" b="1" dirty="0" smtClean="0">
                <a:solidFill>
                  <a:srgbClr val="00B050"/>
                </a:solidFill>
              </a:rPr>
              <a:t>ปายาสิราชัญญสูตร </a:t>
            </a:r>
            <a:r>
              <a:rPr lang="th-TH" sz="3600" b="1" dirty="0" smtClean="0">
                <a:solidFill>
                  <a:srgbClr val="00B050"/>
                </a:solidFill>
              </a:rPr>
              <a:t>นรก-สวรรค์มีจริงหรือไม่ </a:t>
            </a:r>
            <a:endParaRPr lang="th-TH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05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1540" y="314950"/>
            <a:ext cx="828092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2400" dirty="0" smtClean="0"/>
              <a:t> พระสุตตันตปิฎก อังคุตรนิกาย จตุกนิบาต</a:t>
            </a:r>
          </a:p>
          <a:p>
            <a:r>
              <a:rPr lang="th-TH" sz="2400" dirty="0" smtClean="0"/>
              <a:t>                                   อจินติตสูตร  ว่าด้วยอจินไตย ๔</a:t>
            </a:r>
          </a:p>
          <a:p>
            <a:endParaRPr lang="th-TH" sz="2400" dirty="0" smtClean="0"/>
          </a:p>
          <a:p>
            <a:r>
              <a:rPr lang="th-TH" sz="2400" dirty="0" smtClean="0"/>
              <a:t> [๗๗]     ดูก่อนภิกษุทั้งหลาย  อจินไตย ๔ อย่างนี้ไม่ควรคิด   ผู้ที่คิด</a:t>
            </a:r>
          </a:p>
          <a:p>
            <a:r>
              <a:rPr lang="th-TH" sz="2400" dirty="0" smtClean="0"/>
              <a:t>ก็จะพึงมีส่วนแห่งความเป็นบ้า   ได้รับความลำบากเปล่า     อจินไตย  ๔    คือ</a:t>
            </a:r>
          </a:p>
          <a:p>
            <a:r>
              <a:rPr lang="th-TH" sz="2400" dirty="0" smtClean="0"/>
              <a:t>อะไรบ้าง  คือ</a:t>
            </a:r>
          </a:p>
          <a:p>
            <a:r>
              <a:rPr lang="th-TH" sz="2400" dirty="0" smtClean="0"/>
              <a:t>            ๑.  พุทธวิสัยแห่งพระพุทธทั้งหลาย  เป็นอจินไตยไม่ควรคิด   ผู้ที่คิด</a:t>
            </a:r>
          </a:p>
          <a:p>
            <a:r>
              <a:rPr lang="th-TH" sz="2400" dirty="0" smtClean="0"/>
              <a:t>ก็จะพึงมีส่วนแห่งความเป็นบ้า   ได้รับความลำบากเปล่า</a:t>
            </a:r>
          </a:p>
          <a:p>
            <a:r>
              <a:rPr lang="th-TH" sz="2400" dirty="0" smtClean="0"/>
              <a:t>            ๒. ฌานวิสัยแห่งผู้ได้ฌาน  เป็นอจินไตยไม่ควรคิด     ผู้ที่คิด     ก็จะ</a:t>
            </a:r>
          </a:p>
          <a:p>
            <a:r>
              <a:rPr lang="th-TH" sz="2400" dirty="0" smtClean="0"/>
              <a:t>พึงมีส่วนแห่งความเป็นบ้า   ได้รับความลำปากเปล่า</a:t>
            </a:r>
          </a:p>
          <a:p>
            <a:r>
              <a:rPr lang="th-TH" sz="2400" dirty="0" smtClean="0"/>
              <a:t>            ๓.  วิบากแห่งกรรม   เป็นอจินไตยไม่ควรคิด    ผู้ที่คิด   ก็จะพึงมีส่วน</a:t>
            </a:r>
          </a:p>
          <a:p>
            <a:r>
              <a:rPr lang="th-TH" sz="2400" dirty="0" smtClean="0"/>
              <a:t>แห่งความเป็นบ้า  ได้รับความลำบากเปล่า</a:t>
            </a:r>
          </a:p>
          <a:p>
            <a:r>
              <a:rPr lang="th-TH" sz="2400" dirty="0" smtClean="0"/>
              <a:t>            ๔. โลกจินดา   (ความคิดในเรื่องของโลก)  เป็นอจินไตย   ไม่ควรคิด</a:t>
            </a:r>
          </a:p>
          <a:p>
            <a:r>
              <a:rPr lang="th-TH" sz="2400" dirty="0" smtClean="0"/>
              <a:t>ผู้ที่คิด  ก็จะพึงมีส่วนแห่งความเป็นบ้า  ได้รับความลำบากเปล่า</a:t>
            </a:r>
          </a:p>
          <a:p>
            <a:r>
              <a:rPr lang="th-TH" sz="2400" dirty="0" smtClean="0"/>
              <a:t>            ดูก่อนภิกษุทั้งหลาย  นี้แล  อจินไตย  ๔ ไม่ควรคิด   ผู้ที่คิด   ก็จะพึง</a:t>
            </a:r>
          </a:p>
          <a:p>
            <a:r>
              <a:rPr lang="th-TH" sz="2400" dirty="0" smtClean="0"/>
              <a:t>มีส่วนแห่งความเป็นบ้า   ได้รับความลำบากเปล่า.</a:t>
            </a:r>
          </a:p>
          <a:p>
            <a:r>
              <a:rPr lang="th-TH" sz="2400" dirty="0" smtClean="0"/>
              <a:t>                                        จบอจินติตสูตรที่  ๗</a:t>
            </a:r>
            <a:endParaRPr lang="th-TH" sz="2400" dirty="0"/>
          </a:p>
        </p:txBody>
      </p:sp>
    </p:spTree>
    <p:extLst>
      <p:ext uri="{BB962C8B-B14F-4D97-AF65-F5344CB8AC3E}">
        <p14:creationId xmlns:p14="http://schemas.microsoft.com/office/powerpoint/2010/main" val="2830057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582067"/>
            <a:ext cx="799288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dirty="0" smtClean="0"/>
              <a:t> ข้อความในอัฏฐสาลินี  อรรถกถา   ธัมมสังคีปกรณ์  จิตตุปปทากัณฑ์แสดง</a:t>
            </a:r>
          </a:p>
          <a:p>
            <a:r>
              <a:rPr lang="th-TH" b="1" dirty="0" smtClean="0">
                <a:solidFill>
                  <a:srgbClr val="C00000"/>
                </a:solidFill>
              </a:rPr>
              <a:t> “อนันตะ” ความกว้างใหญ่ที่สุด ๔ อย่างว่า                </a:t>
            </a:r>
          </a:p>
          <a:p>
            <a:r>
              <a:rPr lang="th-TH" dirty="0" smtClean="0"/>
              <a:t>ในที่นี้ท่านถือเอา “อนันตะ” ๔ อย่าง ก็อนันตะ ๔ อย่างคือ ...</a:t>
            </a:r>
          </a:p>
          <a:p>
            <a:endParaRPr lang="th-TH" dirty="0" smtClean="0"/>
          </a:p>
          <a:p>
            <a:pPr algn="ctr"/>
            <a:r>
              <a:rPr lang="th-TH" sz="3600" b="1" dirty="0" smtClean="0">
                <a:solidFill>
                  <a:srgbClr val="00B050"/>
                </a:solidFill>
              </a:rPr>
              <a:t>อากาศเป็นอนันตะไม่มีที่สุด ๑</a:t>
            </a:r>
          </a:p>
          <a:p>
            <a:pPr algn="ctr"/>
            <a:r>
              <a:rPr lang="th-TH" sz="3600" b="1" dirty="0" smtClean="0">
                <a:solidFill>
                  <a:srgbClr val="00B050"/>
                </a:solidFill>
              </a:rPr>
              <a:t>จักรวาลเป็นอนันตะไม่มีที่สุด ๑</a:t>
            </a:r>
          </a:p>
          <a:p>
            <a:pPr algn="ctr"/>
            <a:r>
              <a:rPr lang="th-TH" sz="3600" b="1" dirty="0" smtClean="0">
                <a:solidFill>
                  <a:srgbClr val="00B050"/>
                </a:solidFill>
              </a:rPr>
              <a:t>สัตตนิกาย คือ หมู่สัตว์เป็นอนันตะไม่มีที่สุด ๑</a:t>
            </a:r>
          </a:p>
          <a:p>
            <a:pPr algn="ctr"/>
            <a:r>
              <a:rPr lang="th-TH" sz="3600" b="1" dirty="0" smtClean="0">
                <a:solidFill>
                  <a:srgbClr val="00B050"/>
                </a:solidFill>
              </a:rPr>
              <a:t>พุทธญาณเป็น อนันตะไม่มีที่สุด ๑</a:t>
            </a:r>
            <a:endParaRPr lang="th-TH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057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1027</Words>
  <Application>Microsoft Office PowerPoint</Application>
  <PresentationFormat>On-screen Show (4:3)</PresentationFormat>
  <Paragraphs>81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9</cp:revision>
  <dcterms:created xsi:type="dcterms:W3CDTF">2016-09-19T13:46:44Z</dcterms:created>
  <dcterms:modified xsi:type="dcterms:W3CDTF">2016-09-19T15:27:33Z</dcterms:modified>
</cp:coreProperties>
</file>