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57" d="100"/>
          <a:sy n="57" d="100"/>
        </p:scale>
        <p:origin x="-1662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56B4-9E05-4B72-B38D-65D230874876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3B3D-274A-47F5-9465-D3751598C3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15416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56B4-9E05-4B72-B38D-65D230874876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3B3D-274A-47F5-9465-D3751598C3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4000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56B4-9E05-4B72-B38D-65D230874876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3B3D-274A-47F5-9465-D3751598C3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36654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56B4-9E05-4B72-B38D-65D230874876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3B3D-274A-47F5-9465-D3751598C3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83150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56B4-9E05-4B72-B38D-65D230874876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3B3D-274A-47F5-9465-D3751598C3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27735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56B4-9E05-4B72-B38D-65D230874876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3B3D-274A-47F5-9465-D3751598C3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3134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56B4-9E05-4B72-B38D-65D230874876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3B3D-274A-47F5-9465-D3751598C3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1576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56B4-9E05-4B72-B38D-65D230874876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3B3D-274A-47F5-9465-D3751598C3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32408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56B4-9E05-4B72-B38D-65D230874876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3B3D-274A-47F5-9465-D3751598C3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03819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56B4-9E05-4B72-B38D-65D230874876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3B3D-274A-47F5-9465-D3751598C3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15988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56B4-9E05-4B72-B38D-65D230874876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3B3D-274A-47F5-9465-D3751598C3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20934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F56B4-9E05-4B72-B38D-65D230874876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C3B3D-274A-47F5-9465-D3751598C3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8017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19872" y="1030089"/>
            <a:ext cx="19463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400" b="1" dirty="0" smtClean="0"/>
              <a:t>ไตรลักษณ์</a:t>
            </a:r>
            <a:endParaRPr lang="th-TH" sz="4400" b="1" dirty="0"/>
          </a:p>
        </p:txBody>
      </p:sp>
      <p:sp>
        <p:nvSpPr>
          <p:cNvPr id="5" name="Rectangle 4"/>
          <p:cNvSpPr/>
          <p:nvPr/>
        </p:nvSpPr>
        <p:spPr>
          <a:xfrm>
            <a:off x="464143" y="2381771"/>
            <a:ext cx="8280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/>
              <a:t>ไตรลักษณ์ หรือ ไตรลักษณะ หรือจะเรียกว่า สามัญญลักษณะก็ได้ </a:t>
            </a:r>
          </a:p>
          <a:p>
            <a:r>
              <a:rPr lang="th-TH" sz="3200" b="1" dirty="0" smtClean="0"/>
              <a:t>(ลักษณะทั่วไปของสภาพธรรม) คือ </a:t>
            </a:r>
            <a:r>
              <a:rPr lang="th-TH" sz="3200" b="1" dirty="0" smtClean="0">
                <a:solidFill>
                  <a:srgbClr val="FF0000"/>
                </a:solidFill>
              </a:rPr>
              <a:t>ลักษณะ 3 ประการของสภาพธรรมที่มีจริง ที่มีปัจจัยปรุงแต่งที่เกิดขึ้นและดับไป</a:t>
            </a:r>
            <a:endParaRPr lang="th-TH" sz="3200" b="1" dirty="0"/>
          </a:p>
        </p:txBody>
      </p:sp>
    </p:spTree>
    <p:extLst>
      <p:ext uri="{BB962C8B-B14F-4D97-AF65-F5344CB8AC3E}">
        <p14:creationId xmlns:p14="http://schemas.microsoft.com/office/powerpoint/2010/main" val="422821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855876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มรรคมีองค์ ๘ เป็นมัชฌิมาปฏิปทา เป็นข้อปฏิบัติที่เป็นสายกลาง ซึ่งเป็นหนทางทางเดียวที่เป็นเหตุของการดับทุกข์  ทำให้ประจักษ์แจ้งพระนิพพาน อันเป็นที่สิ้นไปของกิเลสตัณหา องค์ของมรรค ๘ ได้แก่ ...</a:t>
            </a:r>
          </a:p>
          <a:p>
            <a:endParaRPr lang="th-TH" dirty="0" smtClean="0"/>
          </a:p>
          <a:p>
            <a:r>
              <a:rPr lang="th-TH" dirty="0" smtClean="0"/>
              <a:t>๑.สัมมาทิฏฐิ  ความเห็นชอบ คือ </a:t>
            </a:r>
            <a:r>
              <a:rPr lang="th-TH" b="1" dirty="0" smtClean="0">
                <a:solidFill>
                  <a:srgbClr val="FF0000"/>
                </a:solidFill>
              </a:rPr>
              <a:t>ปัญญาเจตสิก </a:t>
            </a:r>
            <a:r>
              <a:rPr lang="th-TH" dirty="0" smtClean="0"/>
              <a:t>ละมิจฉาทิฏฐิ</a:t>
            </a:r>
          </a:p>
          <a:p>
            <a:r>
              <a:rPr lang="th-TH" dirty="0" smtClean="0"/>
              <a:t>๒.สัมมาสังกัปปะ ความดำริชอบ คือ </a:t>
            </a:r>
            <a:r>
              <a:rPr lang="th-TH" b="1" dirty="0" smtClean="0">
                <a:solidFill>
                  <a:srgbClr val="FF0000"/>
                </a:solidFill>
              </a:rPr>
              <a:t>วิตกเจตสิก </a:t>
            </a:r>
            <a:r>
              <a:rPr lang="th-TH" dirty="0" smtClean="0"/>
              <a:t>ละมิจฉาสังกัปปะ</a:t>
            </a:r>
          </a:p>
          <a:p>
            <a:r>
              <a:rPr lang="th-TH" dirty="0" smtClean="0"/>
              <a:t>๓. สัมมาวาจา วาจาชอบ คือ </a:t>
            </a:r>
            <a:r>
              <a:rPr lang="th-TH" b="1" dirty="0" smtClean="0">
                <a:solidFill>
                  <a:srgbClr val="FF0000"/>
                </a:solidFill>
              </a:rPr>
              <a:t>สัมมาวาจาเจตสิก </a:t>
            </a:r>
            <a:r>
              <a:rPr lang="th-TH" dirty="0" smtClean="0"/>
              <a:t>ละมิจฉาวาจา</a:t>
            </a:r>
          </a:p>
          <a:p>
            <a:r>
              <a:rPr lang="th-TH" dirty="0" smtClean="0"/>
              <a:t>๔. สัมมากัมมันตะ การงานชอบ คือ </a:t>
            </a:r>
            <a:r>
              <a:rPr lang="th-TH" b="1" dirty="0" smtClean="0">
                <a:solidFill>
                  <a:srgbClr val="FF0000"/>
                </a:solidFill>
              </a:rPr>
              <a:t>สัมมากัมมันตเจตสิก </a:t>
            </a:r>
            <a:r>
              <a:rPr lang="th-TH" dirty="0" smtClean="0"/>
              <a:t>ละมิจฉากัมมันตะ</a:t>
            </a:r>
          </a:p>
          <a:p>
            <a:r>
              <a:rPr lang="th-TH" dirty="0" smtClean="0"/>
              <a:t>๕. สัมมาอาชีวะ เลี้ยงชีพชอบ คือ </a:t>
            </a:r>
            <a:r>
              <a:rPr lang="th-TH" b="1" dirty="0" smtClean="0">
                <a:solidFill>
                  <a:srgbClr val="FF0000"/>
                </a:solidFill>
              </a:rPr>
              <a:t>สัมมาอาชีวเจตสิก </a:t>
            </a:r>
            <a:r>
              <a:rPr lang="th-TH" dirty="0" smtClean="0"/>
              <a:t>ละมิจฉาอาชีวะ</a:t>
            </a:r>
          </a:p>
          <a:p>
            <a:r>
              <a:rPr lang="th-TH" dirty="0" smtClean="0"/>
              <a:t>๖. สัมมาวายามะ ความเพียรชอบ คือ </a:t>
            </a:r>
            <a:r>
              <a:rPr lang="th-TH" b="1" dirty="0" smtClean="0">
                <a:solidFill>
                  <a:srgbClr val="FF0000"/>
                </a:solidFill>
              </a:rPr>
              <a:t>วิริยเจตสิก </a:t>
            </a:r>
            <a:r>
              <a:rPr lang="th-TH" dirty="0" smtClean="0"/>
              <a:t>ละมิจฉาวายามะ</a:t>
            </a:r>
          </a:p>
          <a:p>
            <a:r>
              <a:rPr lang="th-TH" dirty="0" smtClean="0"/>
              <a:t>๗. สัมมาสติ ความระลึกชอบ คือ </a:t>
            </a:r>
            <a:r>
              <a:rPr lang="th-TH" b="1" dirty="0" smtClean="0">
                <a:solidFill>
                  <a:srgbClr val="FF0000"/>
                </a:solidFill>
              </a:rPr>
              <a:t>สติเจติสิก </a:t>
            </a:r>
            <a:r>
              <a:rPr lang="th-TH" dirty="0" smtClean="0"/>
              <a:t>ละมิจฉาสติ</a:t>
            </a:r>
          </a:p>
          <a:p>
            <a:r>
              <a:rPr lang="th-TH" dirty="0" smtClean="0"/>
              <a:t>๘. สัมมาสมาธิ ความตั้งมั่นชอบ คือ </a:t>
            </a:r>
            <a:r>
              <a:rPr lang="th-TH" b="1" dirty="0" smtClean="0">
                <a:solidFill>
                  <a:srgbClr val="FF0000"/>
                </a:solidFill>
              </a:rPr>
              <a:t>เอกัคคตาเจตสิก </a:t>
            </a:r>
            <a:r>
              <a:rPr lang="th-TH" dirty="0" smtClean="0"/>
              <a:t>ละมิจฉาสมาธิ</a:t>
            </a:r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3319347" y="104444"/>
            <a:ext cx="22172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b="1" dirty="0" smtClean="0"/>
              <a:t>ทางสายกลาง</a:t>
            </a:r>
            <a:endParaRPr lang="th-TH" sz="4000" b="1" dirty="0"/>
          </a:p>
        </p:txBody>
      </p:sp>
    </p:spTree>
    <p:extLst>
      <p:ext uri="{BB962C8B-B14F-4D97-AF65-F5344CB8AC3E}">
        <p14:creationId xmlns:p14="http://schemas.microsoft.com/office/powerpoint/2010/main" val="2340490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88640"/>
            <a:ext cx="6192688" cy="6440396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788024" y="743345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Oval 5"/>
          <p:cNvSpPr/>
          <p:nvPr/>
        </p:nvSpPr>
        <p:spPr>
          <a:xfrm>
            <a:off x="4433331" y="1124744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Oval 6"/>
          <p:cNvSpPr/>
          <p:nvPr/>
        </p:nvSpPr>
        <p:spPr>
          <a:xfrm>
            <a:off x="3347864" y="1124744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Oval 7"/>
          <p:cNvSpPr/>
          <p:nvPr/>
        </p:nvSpPr>
        <p:spPr>
          <a:xfrm>
            <a:off x="4788024" y="815353"/>
            <a:ext cx="353887" cy="216024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Oval 8"/>
          <p:cNvSpPr/>
          <p:nvPr/>
        </p:nvSpPr>
        <p:spPr>
          <a:xfrm>
            <a:off x="4433331" y="1196752"/>
            <a:ext cx="353887" cy="216024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Oval 9"/>
          <p:cNvSpPr/>
          <p:nvPr/>
        </p:nvSpPr>
        <p:spPr>
          <a:xfrm>
            <a:off x="3347864" y="1196752"/>
            <a:ext cx="353887" cy="216024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Oval 16"/>
          <p:cNvSpPr/>
          <p:nvPr/>
        </p:nvSpPr>
        <p:spPr>
          <a:xfrm>
            <a:off x="3707904" y="3933056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Oval 17"/>
          <p:cNvSpPr/>
          <p:nvPr/>
        </p:nvSpPr>
        <p:spPr>
          <a:xfrm>
            <a:off x="3707904" y="4005064"/>
            <a:ext cx="353887" cy="216024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Oval 18"/>
          <p:cNvSpPr/>
          <p:nvPr/>
        </p:nvSpPr>
        <p:spPr>
          <a:xfrm>
            <a:off x="3352786" y="4653136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Oval 19"/>
          <p:cNvSpPr/>
          <p:nvPr/>
        </p:nvSpPr>
        <p:spPr>
          <a:xfrm>
            <a:off x="3352786" y="4699388"/>
            <a:ext cx="353887" cy="288032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Oval 22"/>
          <p:cNvSpPr/>
          <p:nvPr/>
        </p:nvSpPr>
        <p:spPr>
          <a:xfrm>
            <a:off x="3712826" y="4676279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Oval 23"/>
          <p:cNvSpPr/>
          <p:nvPr/>
        </p:nvSpPr>
        <p:spPr>
          <a:xfrm>
            <a:off x="3712826" y="4716091"/>
            <a:ext cx="353887" cy="264889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Oval 24"/>
          <p:cNvSpPr/>
          <p:nvPr/>
        </p:nvSpPr>
        <p:spPr>
          <a:xfrm>
            <a:off x="4078213" y="4662306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6" name="Oval 25"/>
          <p:cNvSpPr/>
          <p:nvPr/>
        </p:nvSpPr>
        <p:spPr>
          <a:xfrm>
            <a:off x="4078213" y="4714996"/>
            <a:ext cx="353887" cy="278861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7" name="Oval 26"/>
          <p:cNvSpPr/>
          <p:nvPr/>
        </p:nvSpPr>
        <p:spPr>
          <a:xfrm>
            <a:off x="3347864" y="6093296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Oval 27"/>
          <p:cNvSpPr/>
          <p:nvPr/>
        </p:nvSpPr>
        <p:spPr>
          <a:xfrm>
            <a:off x="3347864" y="6165304"/>
            <a:ext cx="353887" cy="216024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49446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ลักษณะ 3 ประการ(ไตรลักษณ์) </a:t>
            </a:r>
            <a:br>
              <a:rPr lang="th-TH" b="1" dirty="0" smtClean="0"/>
            </a:br>
            <a:r>
              <a:rPr lang="th-TH" b="1" dirty="0" smtClean="0"/>
              <a:t>ของสภาพธรรมที่เป็น จิต เจตสิก รูป คือ</a:t>
            </a:r>
            <a:endParaRPr lang="th-TH" b="1" dirty="0"/>
          </a:p>
        </p:txBody>
      </p:sp>
      <p:sp>
        <p:nvSpPr>
          <p:cNvPr id="4" name="Rectangle 3"/>
          <p:cNvSpPr/>
          <p:nvPr/>
        </p:nvSpPr>
        <p:spPr>
          <a:xfrm>
            <a:off x="755576" y="1988840"/>
            <a:ext cx="7848623" cy="31085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AutoNum type="thaiNumPeriod"/>
            </a:pPr>
            <a:r>
              <a:rPr lang="th-TH" b="1" dirty="0" smtClean="0">
                <a:solidFill>
                  <a:srgbClr val="FF0000"/>
                </a:solidFill>
              </a:rPr>
              <a:t>อนิจจัง    สภาวะลักษณะที่ไม่เที่ยง  มีการเกิดขึ้นและดับไป</a:t>
            </a:r>
          </a:p>
          <a:p>
            <a:pPr marL="514350" indent="-514350">
              <a:buAutoNum type="thaiNumPeriod"/>
            </a:pPr>
            <a:endParaRPr lang="th-TH" b="1" dirty="0" smtClean="0">
              <a:solidFill>
                <a:srgbClr val="FF0000"/>
              </a:solidFill>
            </a:endParaRPr>
          </a:p>
          <a:p>
            <a:pPr marL="514350" indent="-514350">
              <a:buAutoNum type="thaiNumPeriod"/>
            </a:pPr>
            <a:r>
              <a:rPr lang="th-TH" b="1" dirty="0" smtClean="0">
                <a:solidFill>
                  <a:srgbClr val="FF0000"/>
                </a:solidFill>
              </a:rPr>
              <a:t>ทุกขัง      สภาวะลักษณะที่ทนได้ยาก สภาพธรรมที่ทนอยู่ในสภาพ</a:t>
            </a:r>
          </a:p>
          <a:p>
            <a:r>
              <a:rPr lang="th-TH" b="1" dirty="0">
                <a:solidFill>
                  <a:srgbClr val="FF0000"/>
                </a:solidFill>
              </a:rPr>
              <a:t> </a:t>
            </a:r>
            <a:r>
              <a:rPr lang="th-TH" b="1" dirty="0" smtClean="0">
                <a:solidFill>
                  <a:srgbClr val="FF0000"/>
                </a:solidFill>
              </a:rPr>
              <a:t>                   เดิมไม่ได้ คือต้องเปลี่ยนแปลง มีการเกิดขึ้นและดับไป </a:t>
            </a:r>
          </a:p>
          <a:p>
            <a:r>
              <a:rPr lang="th-TH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th-TH" b="1" dirty="0" smtClean="0">
                <a:solidFill>
                  <a:srgbClr val="FF0000"/>
                </a:solidFill>
              </a:rPr>
              <a:t>๓.    อนัตตา   สภาวะลักษณะที่ไม่ใช่ตัวตน สภาพธรรมที่ไม่อยู่ใน</a:t>
            </a:r>
          </a:p>
          <a:p>
            <a:r>
              <a:rPr lang="th-TH" b="1" dirty="0" smtClean="0">
                <a:solidFill>
                  <a:srgbClr val="FF0000"/>
                </a:solidFill>
              </a:rPr>
              <a:t>                    อำนาจบังคับบัญชาของผู้ใด</a:t>
            </a:r>
            <a:endParaRPr lang="th-TH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902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476672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dirty="0" smtClean="0"/>
              <a:t> พระอภิธรรมปิฎก วิภังค์ เล่ม ๒ ภาค ๑- หน้าที่ 316 (ฉบับมหามกุฏ..)</a:t>
            </a:r>
          </a:p>
          <a:p>
            <a:r>
              <a:rPr lang="th-TH" sz="3200" dirty="0" smtClean="0"/>
              <a:t>    จริงอยู่   ขึ้นชื่อว่าทุกข์นี้มีประการต่าง ๆ เป็นอเนก  คือ</a:t>
            </a:r>
          </a:p>
          <a:p>
            <a:endParaRPr lang="th-TH" sz="3200" dirty="0" smtClean="0"/>
          </a:p>
          <a:p>
            <a:r>
              <a:rPr lang="th-TH" sz="3200" dirty="0" smtClean="0"/>
              <a:t>                      ทุกขทุกข์                 (ทุกข์เพราะทนได้ยาก)</a:t>
            </a:r>
          </a:p>
          <a:p>
            <a:r>
              <a:rPr lang="th-TH" sz="3200" dirty="0" smtClean="0"/>
              <a:t>                      วิปริณามทุกข์          (ทุกข์เพราะเปลี่ยนแปลง)</a:t>
            </a:r>
          </a:p>
          <a:p>
            <a:r>
              <a:rPr lang="th-TH" sz="3200" dirty="0" smtClean="0"/>
              <a:t>                      สังขารทุกข์             (ทุกข์ของสังขาร)</a:t>
            </a:r>
          </a:p>
          <a:p>
            <a:r>
              <a:rPr lang="th-TH" sz="3200" dirty="0" smtClean="0"/>
              <a:t>                      ปฏิจฉันนทุกข์         (ทุกข์ปกปิด)</a:t>
            </a:r>
          </a:p>
          <a:p>
            <a:r>
              <a:rPr lang="th-TH" sz="3200" dirty="0" smtClean="0"/>
              <a:t>                      อัปปฏิจฉันนทุกข์     (ทุกข์เปิดเผย)</a:t>
            </a:r>
          </a:p>
          <a:p>
            <a:r>
              <a:rPr lang="th-TH" sz="3200" dirty="0" smtClean="0"/>
              <a:t>                      ปริยายทุกข์             (ทุกข์โดยอ้อม)</a:t>
            </a:r>
          </a:p>
          <a:p>
            <a:r>
              <a:rPr lang="th-TH" sz="3200" dirty="0" smtClean="0"/>
              <a:t>                      นิปปริยายทุกข์        (ทุกข์โดยตรง).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1943715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705177"/>
            <a:ext cx="770485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/>
              <a:t>บรรดาทุกข์เหล่านั้น </a:t>
            </a:r>
            <a:r>
              <a:rPr lang="th-TH" sz="3600" b="1" dirty="0" smtClean="0">
                <a:solidFill>
                  <a:srgbClr val="FF0000"/>
                </a:solidFill>
              </a:rPr>
              <a:t>    </a:t>
            </a:r>
          </a:p>
          <a:p>
            <a:r>
              <a:rPr lang="th-TH" sz="3600" b="1" dirty="0" smtClean="0">
                <a:solidFill>
                  <a:srgbClr val="FF0000"/>
                </a:solidFill>
              </a:rPr>
              <a:t>ทุกขเวทนาที่เป็นไปทางกาย และจิต   ชื่อว่า    </a:t>
            </a:r>
            <a:r>
              <a:rPr lang="th-TH" sz="3600" b="1" dirty="0" smtClean="0">
                <a:solidFill>
                  <a:srgbClr val="00B050"/>
                </a:solidFill>
              </a:rPr>
              <a:t>ทุกขทุกข์      </a:t>
            </a:r>
            <a:r>
              <a:rPr lang="th-TH" dirty="0" smtClean="0"/>
              <a:t>เพราะเป็นทุกข์ทั้งโดยสภาวะทั้งโดยชื่อ.</a:t>
            </a:r>
          </a:p>
        </p:txBody>
      </p:sp>
      <p:sp>
        <p:nvSpPr>
          <p:cNvPr id="5" name="Rectangle 4"/>
          <p:cNvSpPr/>
          <p:nvPr/>
        </p:nvSpPr>
        <p:spPr>
          <a:xfrm>
            <a:off x="467544" y="2780928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>
                <a:solidFill>
                  <a:srgbClr val="FF0000"/>
                </a:solidFill>
              </a:rPr>
              <a:t>สุขเวทนา ชื่อว่า   วิปริณามทุกข์  </a:t>
            </a:r>
            <a:r>
              <a:rPr lang="th-TH" dirty="0" smtClean="0"/>
              <a:t>เพราะเกิดขึ้นแห่งทุกข์ โดยการเปลี่ยนแปลง</a:t>
            </a:r>
            <a:endParaRPr lang="th-TH" dirty="0"/>
          </a:p>
        </p:txBody>
      </p:sp>
      <p:sp>
        <p:nvSpPr>
          <p:cNvPr id="6" name="Rectangle 5"/>
          <p:cNvSpPr/>
          <p:nvPr/>
        </p:nvSpPr>
        <p:spPr>
          <a:xfrm>
            <a:off x="611560" y="4005064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 smtClean="0">
                <a:solidFill>
                  <a:srgbClr val="FF0000"/>
                </a:solidFill>
              </a:rPr>
              <a:t>อุเบกขาเวทนา  และสังขารทั้งหลายที่เหลือเป็นไปในภูมิ  ๓  ชื่อว่า    สังขารทุกข์  </a:t>
            </a:r>
            <a:r>
              <a:rPr lang="th-TH" dirty="0" smtClean="0"/>
              <a:t>เพราะถูกความเกิดและดับบีบคั้น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4157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582067"/>
            <a:ext cx="806489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400" b="1" dirty="0" smtClean="0"/>
              <a:t>ทุกขอริยสัจจ์</a:t>
            </a:r>
          </a:p>
          <a:p>
            <a:endParaRPr lang="th-TH" dirty="0" smtClean="0"/>
          </a:p>
          <a:p>
            <a:r>
              <a:rPr lang="th-TH" dirty="0" smtClean="0"/>
              <a:t>ทุกฺข ( สภาพที่ทนได้ยาก )  +  อริยสจฺจ ( ความจริงอย่างประเสริฐ )ความจริงอย่างประเสริฐคือสภาพที่ทนได้ยาก  </a:t>
            </a:r>
          </a:p>
          <a:p>
            <a:endParaRPr lang="th-TH" dirty="0"/>
          </a:p>
          <a:p>
            <a:r>
              <a:rPr lang="th-TH" dirty="0" smtClean="0"/>
              <a:t>หมายถึง  </a:t>
            </a:r>
            <a:r>
              <a:rPr lang="th-TH" b="1" dirty="0" smtClean="0">
                <a:solidFill>
                  <a:srgbClr val="FF0000"/>
                </a:solidFill>
              </a:rPr>
              <a:t>สภาพธรรมที่เกิดดับ  และทำให้เวียนว่ายตายเกิดอยู่ในสังสารวัฏฏ์  คือ  จิต  ๘๑  เจตสิก  ๕๑  รูป  ๒๘   ซึ่งเป็นโลกียธรรมทั้งหมด             </a:t>
            </a:r>
          </a:p>
          <a:p>
            <a:endParaRPr lang="th-TH" b="1" dirty="0">
              <a:solidFill>
                <a:srgbClr val="FF0000"/>
              </a:solidFill>
            </a:endParaRPr>
          </a:p>
          <a:p>
            <a:r>
              <a:rPr lang="th-TH" dirty="0" smtClean="0"/>
              <a:t>จิต  ๘๑    เจตสิก  ๕๑    รูป  ๒๘    เป็นความจริงอย่างประเสริฐ    เพราะผู้ที่ตรัสรู้ความจริง คือทุกขธรรมเหล่านี้แล้ว     เป็นผู้เข้าถึงความประเสริฐ  คือเปลี่ยนจากปุถุชนเป็นพระอริยเจ้า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26960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908720"/>
            <a:ext cx="8136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 smtClean="0"/>
              <a:t>สมุทัยอริยสัจจ์</a:t>
            </a:r>
          </a:p>
          <a:p>
            <a:endParaRPr lang="th-TH" dirty="0" smtClean="0"/>
          </a:p>
          <a:p>
            <a:r>
              <a:rPr lang="th-TH" dirty="0" smtClean="0"/>
              <a:t>สมุทย ( เกิดขึ้นพร้อม , เหตุ ) + อริยสจฺจ ( ความจริงอย่างประเสริฐ )ความจริงอย่างประเสริฐคือ</a:t>
            </a:r>
            <a:r>
              <a:rPr lang="th-TH" b="1" dirty="0" smtClean="0">
                <a:solidFill>
                  <a:srgbClr val="FF0000"/>
                </a:solidFill>
              </a:rPr>
              <a:t>เหตุเกิดขึ้นแห่งทุกข์  คือ ตัณหา หรือ โลภเจตสิก</a:t>
            </a:r>
            <a:r>
              <a:rPr lang="th-TH" dirty="0" smtClean="0"/>
              <a:t>ซึ่งเป็นสภาพธรรมที่มีลักษณะติดข้อง  ทำให้เพลิดเพลินในภพใหม่    เป็นเหตุของการเวียนว่ายตายเกิดต่อไป  เป็นโลกียธรรม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35128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476672"/>
            <a:ext cx="813690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 smtClean="0"/>
              <a:t>นิโรธอริยสัจจ์</a:t>
            </a:r>
          </a:p>
          <a:p>
            <a:endParaRPr lang="th-TH" dirty="0" smtClean="0"/>
          </a:p>
          <a:p>
            <a:r>
              <a:rPr lang="th-TH" dirty="0" smtClean="0"/>
              <a:t>นิโรธ ( ความดับ , นิพพาน )  +  อริยสจฺจ ( ความจริงอย่างประเสริฐ )ความจริงอย่างประเสริฐคือความดับทุกข์    </a:t>
            </a:r>
            <a:r>
              <a:rPr lang="th-TH" b="1" dirty="0" smtClean="0">
                <a:solidFill>
                  <a:srgbClr val="FF0000"/>
                </a:solidFill>
              </a:rPr>
              <a:t>หมายถึง    พระนิพพานเป็นสภาพธรรมที่ดับกิเลส   </a:t>
            </a:r>
            <a:r>
              <a:rPr lang="th-TH" dirty="0" smtClean="0"/>
              <a:t>ดับทุกข์ทั้งปวง    เมื่อถึงการดับขันธปรินิพพานแล้ว   จะไม่มีการเวียนว่ายตายเกิดอีก    พระนิพพานเป็นโลกุตตรธรรม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36829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769112"/>
            <a:ext cx="792088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400" b="1" dirty="0" smtClean="0"/>
              <a:t>มรรคอริยสัจจ์</a:t>
            </a:r>
          </a:p>
          <a:p>
            <a:endParaRPr lang="th-TH" dirty="0" smtClean="0"/>
          </a:p>
          <a:p>
            <a:r>
              <a:rPr lang="th-TH" dirty="0" smtClean="0"/>
              <a:t>มคฺค ( หนทาง ) + อริยสจฺจ ( ความจริงอย่างประเสริฐ )ความจริงอย่างประเสริฐคือหนทางดับทุกข์   ได้แก่    </a:t>
            </a:r>
            <a:r>
              <a:rPr lang="th-TH" b="1" dirty="0" smtClean="0">
                <a:solidFill>
                  <a:srgbClr val="FF0000"/>
                </a:solidFill>
              </a:rPr>
              <a:t>มรรคมีองค์  ๘  ที่เกิดขึ้นเป็นมรรคสมังคี ทำกิจประหาณกิเลสเป็นสมุจเฉท</a:t>
            </a:r>
            <a:r>
              <a:rPr lang="th-TH" dirty="0" smtClean="0"/>
              <a:t>   ทำให้บุคคลที่อบรมมรรคมีองค์  ๘  นั้นเปลี่ยนจากปุถุชนเป็นพระอริยบุคคลตามลำดับขั้น      </a:t>
            </a:r>
          </a:p>
          <a:p>
            <a:endParaRPr lang="th-TH" dirty="0"/>
          </a:p>
          <a:p>
            <a:r>
              <a:rPr lang="th-TH" sz="3200" b="1" dirty="0" smtClean="0">
                <a:solidFill>
                  <a:srgbClr val="00B050"/>
                </a:solidFill>
              </a:rPr>
              <a:t>มรรคมีองค์  ๘  เป็นโลกุตรธรรมจะเกิดพร้อมกับมรรคจิตเพื่อประหาณกิเลสได้เพียง  ๔  ครั้งเท่านั้นในสังสารวัฏฏ์</a:t>
            </a:r>
            <a:endParaRPr lang="th-TH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593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28092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400" b="1" dirty="0" smtClean="0"/>
              <a:t>มรรคมีองค์  ๘</a:t>
            </a:r>
          </a:p>
          <a:p>
            <a:endParaRPr lang="th-TH" dirty="0" smtClean="0"/>
          </a:p>
          <a:p>
            <a:r>
              <a:rPr lang="th-TH" dirty="0" smtClean="0"/>
              <a:t>อฏฺฐ (แปด) + องฺค (ส่วน) + อิก (ประกอบ) + มคฺค (หนทาง) </a:t>
            </a:r>
          </a:p>
          <a:p>
            <a:r>
              <a:rPr lang="th-TH" dirty="0" smtClean="0"/>
              <a:t>อฏฺฐางฺคิกมคฺค = หนทางอันประกอบด้วยองค์   ๘  หมายถึง  </a:t>
            </a:r>
            <a:r>
              <a:rPr lang="th-TH" sz="3600" b="1" dirty="0" smtClean="0">
                <a:solidFill>
                  <a:srgbClr val="FF0000"/>
                </a:solidFill>
              </a:rPr>
              <a:t>เจตสิก ๘ ดวง ที่เกิดพร้อมกับมรรคจิต ทำกิจปหาณอนุสัยกิเลสเป็นสมุจเฉท        </a:t>
            </a:r>
          </a:p>
        </p:txBody>
      </p:sp>
    </p:spTree>
    <p:extLst>
      <p:ext uri="{BB962C8B-B14F-4D97-AF65-F5344CB8AC3E}">
        <p14:creationId xmlns:p14="http://schemas.microsoft.com/office/powerpoint/2010/main" val="862342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738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ลักษณะ 3 ประการ(ไตรลักษณ์)  ของสภาพธรรมที่เป็น จิต เจตสิก รูป คือ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6</cp:revision>
  <dcterms:created xsi:type="dcterms:W3CDTF">2016-11-28T15:07:40Z</dcterms:created>
  <dcterms:modified xsi:type="dcterms:W3CDTF">2016-11-28T16:54:05Z</dcterms:modified>
</cp:coreProperties>
</file>