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7" r:id="rId4"/>
    <p:sldId id="278" r:id="rId5"/>
    <p:sldId id="279" r:id="rId6"/>
    <p:sldId id="321" r:id="rId7"/>
    <p:sldId id="322" r:id="rId8"/>
    <p:sldId id="323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326" r:id="rId18"/>
    <p:sldId id="327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E929C-0147-4BD4-940F-E8FC6C710CFE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46943-8711-4329-8F00-22DFCC0948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986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8885C-246A-4E02-B107-4C20C9FDA3C4}" type="slidenum">
              <a:rPr lang="cs-CZ" altLang="th-TH"/>
              <a:pPr/>
              <a:t>2</a:t>
            </a:fld>
            <a:endParaRPr lang="cs-CZ" altLang="th-TH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D795F-40A4-4BF8-B802-31ED720C0C5C}" type="slidenum">
              <a:rPr lang="cs-CZ" altLang="th-TH"/>
              <a:pPr/>
              <a:t>14</a:t>
            </a:fld>
            <a:endParaRPr lang="cs-CZ" altLang="th-TH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37152-9108-41BB-A6FE-A1BED65DC9F9}" type="slidenum">
              <a:rPr lang="cs-CZ" altLang="th-TH"/>
              <a:pPr/>
              <a:t>15</a:t>
            </a:fld>
            <a:endParaRPr lang="cs-CZ" altLang="th-TH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5477F-8A09-4439-BCC8-028891E2021A}" type="slidenum">
              <a:rPr lang="cs-CZ" altLang="th-TH"/>
              <a:pPr/>
              <a:t>16</a:t>
            </a:fld>
            <a:endParaRPr lang="cs-CZ" altLang="th-TH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04E6C-7CF0-4F9C-9B0E-84FC36422B55}" type="slidenum">
              <a:rPr lang="cs-CZ" altLang="th-TH"/>
              <a:pPr/>
              <a:t>3</a:t>
            </a:fld>
            <a:endParaRPr lang="cs-CZ" altLang="th-TH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294D7-43FA-4E51-8F98-4E9E5537ABFA}" type="slidenum">
              <a:rPr lang="cs-CZ" altLang="th-TH"/>
              <a:pPr/>
              <a:t>4</a:t>
            </a:fld>
            <a:endParaRPr lang="cs-CZ" altLang="th-TH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0C417-95E1-408E-B043-706241B60258}" type="slidenum">
              <a:rPr lang="cs-CZ" altLang="th-TH"/>
              <a:pPr/>
              <a:t>5</a:t>
            </a:fld>
            <a:endParaRPr lang="cs-CZ" altLang="th-TH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29CA5-4EFD-4352-ACC6-7F12728B6029}" type="slidenum">
              <a:rPr lang="cs-CZ" altLang="th-TH"/>
              <a:pPr/>
              <a:t>9</a:t>
            </a:fld>
            <a:endParaRPr lang="cs-CZ" altLang="th-TH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8E381-286C-4900-84C4-A0B1C8373AA0}" type="slidenum">
              <a:rPr lang="cs-CZ" altLang="th-TH"/>
              <a:pPr/>
              <a:t>10</a:t>
            </a:fld>
            <a:endParaRPr lang="cs-CZ" altLang="th-TH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2F87F-16DE-45C1-BC4A-09CC37857FE1}" type="slidenum">
              <a:rPr lang="cs-CZ" altLang="th-TH"/>
              <a:pPr/>
              <a:t>11</a:t>
            </a:fld>
            <a:endParaRPr lang="cs-CZ" altLang="th-TH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82C41-2920-4167-9E61-88975EC5E850}" type="slidenum">
              <a:rPr lang="cs-CZ" altLang="th-TH"/>
              <a:pPr/>
              <a:t>12</a:t>
            </a:fld>
            <a:endParaRPr lang="cs-CZ" altLang="th-TH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E6F4E-A27C-4E0C-87F3-11A0D25DBD43}" type="slidenum">
              <a:rPr lang="cs-CZ" altLang="th-TH"/>
              <a:pPr/>
              <a:t>13</a:t>
            </a:fld>
            <a:endParaRPr lang="cs-CZ" altLang="th-TH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145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675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6051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34030E-751F-434D-BC38-5CB9C256EC26}" type="slidenum">
              <a:rPr lang="en-US" altLang="th-TH"/>
              <a:pPr/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98955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592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032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618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64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901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15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012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614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2D5B-F039-4568-8003-74EA09862532}" type="datetimeFigureOut">
              <a:rPr lang="th-TH" smtClean="0"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F98EC-19C4-4003-8F5F-27C47370B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817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9596" y="476672"/>
            <a:ext cx="622356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/>
              <a:t>Lesson 7</a:t>
            </a:r>
          </a:p>
          <a:p>
            <a:pPr algn="ctr"/>
            <a:r>
              <a:rPr lang="en-US" sz="6600" b="1" dirty="0" smtClean="0"/>
              <a:t>Lipid metabolism</a:t>
            </a:r>
            <a:endParaRPr lang="th-TH" sz="6600" b="1" dirty="0"/>
          </a:p>
        </p:txBody>
      </p:sp>
      <p:pic>
        <p:nvPicPr>
          <p:cNvPr id="32770" name="Picture 2" descr="Image result for fatty acid oxidation carnitine shu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431" y="2492245"/>
            <a:ext cx="5572150" cy="400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1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980728"/>
            <a:ext cx="7800975" cy="42291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th-TH" sz="2800" b="1" dirty="0">
                <a:solidFill>
                  <a:srgbClr val="FF0000"/>
                </a:solidFill>
              </a:rPr>
              <a:t>Fatty acid activation: </a:t>
            </a:r>
          </a:p>
          <a:p>
            <a:pPr marL="0" indent="0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th-TH" sz="2800" b="1" dirty="0">
                <a:solidFill>
                  <a:srgbClr val="000099"/>
                </a:solidFill>
              </a:rPr>
              <a:t>Acyl-CoA Synthases </a:t>
            </a:r>
            <a:r>
              <a:rPr lang="en-US" altLang="th-TH" sz="2800" dirty="0"/>
              <a:t>(</a:t>
            </a:r>
            <a:r>
              <a:rPr lang="en-US" altLang="th-TH" sz="2800" dirty="0" err="1"/>
              <a:t>Thiokinases</a:t>
            </a:r>
            <a:r>
              <a:rPr lang="en-US" altLang="th-TH" sz="2800" dirty="0"/>
              <a:t>) </a:t>
            </a:r>
            <a:r>
              <a:rPr lang="en-US" altLang="th-TH" sz="2400" dirty="0"/>
              <a:t>of ER &amp; outer mitochondrial membranes catalyze activation of long chain fatty acids, esterifying them to coenzyme A</a:t>
            </a:r>
            <a:r>
              <a:rPr lang="en-US" altLang="th-TH" sz="2400" dirty="0" smtClean="0"/>
              <a:t>.</a:t>
            </a:r>
          </a:p>
          <a:p>
            <a:pPr marL="0" indent="0">
              <a:spcBef>
                <a:spcPct val="0"/>
              </a:spcBef>
              <a:spcAft>
                <a:spcPct val="50000"/>
              </a:spcAft>
              <a:buFontTx/>
              <a:buNone/>
            </a:pPr>
            <a:endParaRPr lang="en-US" altLang="th-TH" sz="2400" dirty="0"/>
          </a:p>
          <a:p>
            <a:pPr marL="0" indent="0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th-TH" sz="2800" dirty="0"/>
              <a:t>This process is </a:t>
            </a:r>
            <a:r>
              <a:rPr lang="en-US" altLang="th-TH" sz="2800" b="1" dirty="0">
                <a:solidFill>
                  <a:srgbClr val="000099"/>
                </a:solidFill>
              </a:rPr>
              <a:t>ATP-dependent</a:t>
            </a:r>
            <a:r>
              <a:rPr lang="en-US" altLang="th-TH" sz="2800" dirty="0"/>
              <a:t>, &amp; occurs in 2 steps. </a:t>
            </a:r>
          </a:p>
          <a:p>
            <a:pPr marL="0" indent="0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th-TH" sz="2800" dirty="0"/>
              <a:t>There are different Acyl-CoA Synthases for fatty acids of different chain lengths.  </a:t>
            </a:r>
          </a:p>
        </p:txBody>
      </p:sp>
    </p:spTree>
    <p:extLst>
      <p:ext uri="{BB962C8B-B14F-4D97-AF65-F5344CB8AC3E}">
        <p14:creationId xmlns:p14="http://schemas.microsoft.com/office/powerpoint/2010/main" val="187669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2895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28613" y="209550"/>
            <a:ext cx="3114675" cy="634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Aft>
                <a:spcPct val="20000"/>
              </a:spcAft>
            </a:pPr>
            <a:r>
              <a:rPr lang="en-US" altLang="th-TH" b="1" dirty="0">
                <a:solidFill>
                  <a:srgbClr val="000099"/>
                </a:solidFill>
              </a:rPr>
              <a:t>Acyl-CoA Synthases</a:t>
            </a:r>
            <a:r>
              <a:rPr lang="en-US" altLang="th-TH" dirty="0"/>
              <a:t> </a:t>
            </a:r>
          </a:p>
          <a:p>
            <a:pPr>
              <a:lnSpc>
                <a:spcPct val="95000"/>
              </a:lnSpc>
              <a:spcAft>
                <a:spcPct val="20000"/>
              </a:spcAft>
            </a:pPr>
            <a:r>
              <a:rPr lang="en-US" altLang="th-TH" dirty="0"/>
              <a:t>Exergonic </a:t>
            </a:r>
            <a:r>
              <a:rPr lang="en-US" altLang="th-TH" b="1" dirty="0" err="1">
                <a:solidFill>
                  <a:srgbClr val="000099"/>
                </a:solidFill>
              </a:rPr>
              <a:t>PP</a:t>
            </a:r>
            <a:r>
              <a:rPr lang="en-US" altLang="th-TH" b="1" baseline="-25000" dirty="0" err="1">
                <a:solidFill>
                  <a:srgbClr val="000099"/>
                </a:solidFill>
              </a:rPr>
              <a:t>i</a:t>
            </a:r>
            <a:r>
              <a:rPr lang="en-US" altLang="th-TH" baseline="-25000" dirty="0"/>
              <a:t> </a:t>
            </a:r>
            <a:r>
              <a:rPr lang="en-US" altLang="th-TH" dirty="0"/>
              <a:t> (P~P) hydrolysis, is catalyzed by </a:t>
            </a:r>
            <a:r>
              <a:rPr lang="en-US" altLang="th-TH" dirty="0" err="1"/>
              <a:t>Pyrophosphatase</a:t>
            </a:r>
            <a:endParaRPr lang="en-US" altLang="th-TH" dirty="0"/>
          </a:p>
          <a:p>
            <a:pPr>
              <a:lnSpc>
                <a:spcPct val="95000"/>
              </a:lnSpc>
              <a:spcAft>
                <a:spcPct val="20000"/>
              </a:spcAft>
            </a:pPr>
            <a:r>
              <a:rPr lang="en-US" altLang="th-TH" b="1" dirty="0">
                <a:solidFill>
                  <a:srgbClr val="000099"/>
                </a:solidFill>
              </a:rPr>
              <a:t>2 ~P bonds</a:t>
            </a:r>
            <a:r>
              <a:rPr lang="en-US" altLang="th-TH" dirty="0"/>
              <a:t> of ATP are cleaved. </a:t>
            </a:r>
            <a:endParaRPr lang="en-US" altLang="th-TH" dirty="0" smtClean="0"/>
          </a:p>
          <a:p>
            <a:pPr>
              <a:lnSpc>
                <a:spcPct val="95000"/>
              </a:lnSpc>
              <a:spcAft>
                <a:spcPct val="20000"/>
              </a:spcAft>
            </a:pPr>
            <a:endParaRPr lang="en-US" altLang="th-TH" dirty="0"/>
          </a:p>
          <a:p>
            <a:pPr>
              <a:lnSpc>
                <a:spcPct val="95000"/>
              </a:lnSpc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dirty="0"/>
              <a:t>The </a:t>
            </a:r>
            <a:r>
              <a:rPr lang="en-US" altLang="th-TH" b="1" dirty="0">
                <a:solidFill>
                  <a:srgbClr val="000099"/>
                </a:solidFill>
              </a:rPr>
              <a:t>acyl-CoA </a:t>
            </a:r>
            <a:r>
              <a:rPr lang="en-US" altLang="th-TH" dirty="0"/>
              <a:t>product includes one "~" thioester linkage.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h-TH"/>
          </a:p>
        </p:txBody>
      </p:sp>
      <p:graphicFrame>
        <p:nvGraphicFramePr>
          <p:cNvPr id="69642" name="Object 10"/>
          <p:cNvGraphicFramePr>
            <a:graphicFrameLocks noChangeAspect="1"/>
          </p:cNvGraphicFramePr>
          <p:nvPr/>
        </p:nvGraphicFramePr>
        <p:xfrm>
          <a:off x="3376613" y="19050"/>
          <a:ext cx="5786437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icture" r:id="rId4" imgW="3086100" imgH="3657600" progId="Word.Picture.8">
                  <p:embed/>
                </p:oleObj>
              </mc:Choice>
              <mc:Fallback>
                <p:oleObj name="Picture" r:id="rId4" imgW="3086100" imgH="36576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19050"/>
                        <a:ext cx="5786437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38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2192338"/>
            <a:ext cx="8701087" cy="5772150"/>
          </a:xfrm>
        </p:spPr>
        <p:txBody>
          <a:bodyPr/>
          <a:lstStyle/>
          <a:p>
            <a:pPr marL="457200" lvl="1" indent="-342900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b="1">
                <a:solidFill>
                  <a:srgbClr val="FF0000"/>
                </a:solidFill>
                <a:cs typeface="Times New Roman" pitchFamily="18" charset="0"/>
              </a:rPr>
              <a:t>Summary</a:t>
            </a:r>
            <a:r>
              <a:rPr lang="en-US" altLang="th-TH">
                <a:cs typeface="Times New Roman" pitchFamily="18" charset="0"/>
              </a:rPr>
              <a:t> of fatty aid activation:</a:t>
            </a:r>
          </a:p>
          <a:p>
            <a:pPr marL="0" indent="0">
              <a:spcBef>
                <a:spcPct val="0"/>
              </a:spcBef>
              <a:spcAft>
                <a:spcPct val="8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fatty acid + ATP + HS-CoA </a:t>
            </a:r>
            <a:r>
              <a:rPr lang="en-US" altLang="th-TH" sz="2800" b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acyl-CoA + AMP + 2 P</a:t>
            </a:r>
            <a:r>
              <a:rPr lang="en-US" altLang="th-TH" sz="2800" b="1" baseline="-30000">
                <a:solidFill>
                  <a:srgbClr val="000099"/>
                </a:solidFill>
                <a:cs typeface="Times New Roman" pitchFamily="18" charset="0"/>
              </a:rPr>
              <a:t>i</a:t>
            </a:r>
            <a:endParaRPr lang="en-US" altLang="th-TH" sz="28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charRg st="83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charRg st="83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charRg st="83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charRg st="83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4400550"/>
            <a:ext cx="8334375" cy="2247900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altLang="th-TH" sz="2800"/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sz="2800">
                <a:cs typeface="Times New Roman" pitchFamily="18" charset="0"/>
              </a:rPr>
              <a:t>Fatty acyl-CoA formed outside can pass through the outer mitochondrial membrane, but cannot penetrate the inner membrane. 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25755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32004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3762375" y="-19050"/>
          <a:ext cx="5438775" cy="441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4" imgW="2743200" imgH="2229612" progId="Word.Picture.8">
                  <p:embed/>
                </p:oleObj>
              </mc:Choice>
              <mc:Fallback>
                <p:oleObj r:id="rId4" imgW="2743200" imgH="222961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-19050"/>
                        <a:ext cx="5438775" cy="441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261938" y="763588"/>
            <a:ext cx="351472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sz="2800">
                <a:cs typeface="Times New Roman" pitchFamily="18" charset="0"/>
              </a:rPr>
              <a:t>Fatty acid</a:t>
            </a:r>
            <a:r>
              <a:rPr lang="en-US" altLang="th-TH" sz="2800"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th-TH" sz="2800" b="1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-oxidation</a:t>
            </a:r>
            <a:r>
              <a:rPr lang="en-US" altLang="th-TH" sz="2800">
                <a:cs typeface="Times New Roman" pitchFamily="18" charset="0"/>
              </a:rPr>
              <a:t> is considered to occur in the 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mitochondrial</a:t>
            </a:r>
            <a:r>
              <a:rPr lang="en-US" altLang="th-TH" sz="2800">
                <a:cs typeface="Times New Roman" pitchFamily="18" charset="0"/>
              </a:rPr>
              <a:t> 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matrix</a:t>
            </a:r>
            <a:r>
              <a:rPr lang="en-US" altLang="th-TH" sz="2800">
                <a:cs typeface="Times New Roman" pitchFamily="18" charset="0"/>
              </a:rPr>
              <a:t>. </a:t>
            </a:r>
          </a:p>
          <a:p>
            <a:pPr>
              <a:lnSpc>
                <a:spcPct val="95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altLang="th-TH" sz="2800">
              <a:cs typeface="Times New Roman" pitchFamily="18" charset="0"/>
            </a:endParaRPr>
          </a:p>
          <a:p>
            <a:pPr>
              <a:lnSpc>
                <a:spcPct val="95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sz="2800">
                <a:cs typeface="Times New Roman" pitchFamily="18" charset="0"/>
              </a:rPr>
              <a:t>Fatty acids must enter the matrix to be oxidized. </a:t>
            </a:r>
          </a:p>
          <a:p>
            <a:pPr>
              <a:lnSpc>
                <a:spcPct val="95000"/>
              </a:lnSpc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altLang="th-TH" sz="2800"/>
          </a:p>
        </p:txBody>
      </p:sp>
    </p:spTree>
    <p:extLst>
      <p:ext uri="{BB962C8B-B14F-4D97-AF65-F5344CB8AC3E}">
        <p14:creationId xmlns:p14="http://schemas.microsoft.com/office/powerpoint/2010/main" val="2805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3075" y="5257800"/>
            <a:ext cx="8424863" cy="1143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Carnitine Palmitoyl Transferases</a:t>
            </a:r>
            <a:r>
              <a:rPr lang="en-US" altLang="th-TH" sz="2800">
                <a:cs typeface="Times New Roman" pitchFamily="18" charset="0"/>
              </a:rPr>
              <a:t> catalyze transfer of a fatty acid between </a:t>
            </a:r>
            <a:r>
              <a:rPr lang="en-US" altLang="th-TH" sz="2800"/>
              <a:t>the thiol of Coenzyme A and the hydroxyl on carnitine.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25755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2004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3035300" y="76200"/>
          <a:ext cx="6032500" cy="50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Picture" r:id="rId4" imgW="2743200" imgH="2286000" progId="Word.Picture.8">
                  <p:embed/>
                </p:oleObj>
              </mc:Choice>
              <mc:Fallback>
                <p:oleObj name="Picture" r:id="rId4" imgW="2743200" imgH="22860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76200"/>
                        <a:ext cx="6032500" cy="502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492125" y="1447800"/>
            <a:ext cx="2424113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51435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57250" indent="-285750">
              <a:spcBef>
                <a:spcPct val="20000"/>
              </a:spcBef>
              <a:buChar char="–"/>
              <a:tabLst>
                <a:tab pos="51435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28600">
              <a:spcBef>
                <a:spcPct val="20000"/>
              </a:spcBef>
              <a:buChar char="•"/>
              <a:tabLst>
                <a:tab pos="5143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143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sz="2800"/>
              <a:t>Transfer of the fatty acid across the inner mitochondrial membrane involves </a:t>
            </a:r>
            <a:r>
              <a:rPr lang="en-US" altLang="th-TH" sz="2800" b="1">
                <a:solidFill>
                  <a:srgbClr val="000099"/>
                </a:solidFill>
              </a:rPr>
              <a:t>carnitine</a:t>
            </a:r>
            <a:r>
              <a:rPr lang="en-US" altLang="th-TH" sz="2800"/>
              <a:t>. </a:t>
            </a:r>
            <a:endParaRPr lang="en-US" altLang="th-TH" sz="28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8" name="Rectangle 18"/>
          <p:cNvSpPr>
            <a:spLocks noChangeArrowheads="1"/>
          </p:cNvSpPr>
          <p:nvPr/>
        </p:nvSpPr>
        <p:spPr bwMode="auto">
          <a:xfrm>
            <a:off x="476250" y="5810250"/>
            <a:ext cx="323850" cy="304800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555914" y="4336473"/>
            <a:ext cx="323850" cy="304800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057400" y="260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1432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200400" y="260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320040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1432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3457575" y="277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3457575" y="277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2428875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04825" y="3467100"/>
            <a:ext cx="8382000" cy="31623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th-TH" sz="2800" dirty="0"/>
              <a:t>Carnitine-mediated transfer of the fatty acyl into the mitochondrial matrix is a 3-step process: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th-TH" sz="2800" dirty="0"/>
              <a:t>1. </a:t>
            </a:r>
            <a:r>
              <a:rPr lang="en-US" altLang="th-TH" sz="2800" b="1" dirty="0">
                <a:solidFill>
                  <a:srgbClr val="000099"/>
                </a:solidFill>
                <a:cs typeface="Times New Roman" pitchFamily="18" charset="0"/>
              </a:rPr>
              <a:t>Carnitine </a:t>
            </a:r>
            <a:r>
              <a:rPr lang="en-US" altLang="th-TH" sz="2800" b="1" dirty="0" err="1">
                <a:solidFill>
                  <a:srgbClr val="000099"/>
                </a:solidFill>
                <a:cs typeface="Times New Roman" pitchFamily="18" charset="0"/>
              </a:rPr>
              <a:t>Palmitoyl</a:t>
            </a:r>
            <a:r>
              <a:rPr lang="en-US" altLang="th-TH" sz="2800" b="1" dirty="0">
                <a:solidFill>
                  <a:srgbClr val="000099"/>
                </a:solidFill>
                <a:cs typeface="Times New Roman" pitchFamily="18" charset="0"/>
              </a:rPr>
              <a:t> Transferase </a:t>
            </a:r>
            <a:r>
              <a:rPr lang="en-US" altLang="th-TH" sz="2800" b="1" dirty="0" smtClean="0">
                <a:solidFill>
                  <a:srgbClr val="000099"/>
                </a:solidFill>
                <a:cs typeface="Times New Roman" pitchFamily="18" charset="0"/>
              </a:rPr>
              <a:t>I (carnitine acyltransferase I)</a:t>
            </a:r>
            <a:r>
              <a:rPr lang="en-US" altLang="th-TH" sz="2800" dirty="0" smtClean="0">
                <a:cs typeface="Times New Roman" pitchFamily="18" charset="0"/>
              </a:rPr>
              <a:t>, </a:t>
            </a:r>
            <a:r>
              <a:rPr lang="en-US" altLang="th-TH" sz="2800" dirty="0">
                <a:cs typeface="Times New Roman" pitchFamily="18" charset="0"/>
              </a:rPr>
              <a:t>an enzyme on the cytosolic surface of the outer mitochondrial membrane, transfers a fatty acid from CoA to the OH on carnitine.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th-TH" sz="2800" dirty="0">
                <a:cs typeface="Times New Roman" pitchFamily="18" charset="0"/>
              </a:rPr>
              <a:t>2. An </a:t>
            </a:r>
            <a:r>
              <a:rPr lang="en-US" altLang="th-TH" sz="2800" b="1" dirty="0">
                <a:solidFill>
                  <a:srgbClr val="000099"/>
                </a:solidFill>
                <a:cs typeface="Times New Roman" pitchFamily="18" charset="0"/>
              </a:rPr>
              <a:t>antiporter</a:t>
            </a:r>
            <a:r>
              <a:rPr lang="en-US" altLang="th-TH" sz="2800" dirty="0">
                <a:cs typeface="Times New Roman" pitchFamily="18" charset="0"/>
              </a:rPr>
              <a:t> in the inner mitochondrial membrane mediates exchange of carnitine for </a:t>
            </a:r>
            <a:r>
              <a:rPr lang="en-US" altLang="th-TH" sz="2800" dirty="0" err="1">
                <a:cs typeface="Times New Roman" pitchFamily="18" charset="0"/>
              </a:rPr>
              <a:t>acylcarnitine</a:t>
            </a:r>
            <a:r>
              <a:rPr lang="en-US" altLang="th-TH" sz="2800" dirty="0">
                <a:cs typeface="Times New Roman" pitchFamily="18" charset="0"/>
              </a:rPr>
              <a:t>. </a:t>
            </a:r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3143250" y="2686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7170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33574"/>
              </p:ext>
            </p:extLst>
          </p:nvPr>
        </p:nvGraphicFramePr>
        <p:xfrm>
          <a:off x="476250" y="19050"/>
          <a:ext cx="7502525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Picture" r:id="rId4" imgW="2971800" imgH="1486080" progId="Word.Picture.8">
                  <p:embed/>
                </p:oleObj>
              </mc:Choice>
              <mc:Fallback>
                <p:oleObj name="Picture" r:id="rId4" imgW="2971800" imgH="14860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9050"/>
                        <a:ext cx="7502525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85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419100" y="4419600"/>
            <a:ext cx="323850" cy="304800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057400" y="260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31432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3200400" y="260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320040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31432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3457575" y="277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3457575" y="277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2428875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28625" y="4286250"/>
            <a:ext cx="8286750" cy="20193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th-TH" sz="2800">
                <a:cs typeface="Times New Roman" pitchFamily="18" charset="0"/>
              </a:rPr>
              <a:t>3. 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Carnitine Palmitoyl Transferase II</a:t>
            </a:r>
            <a:r>
              <a:rPr lang="en-US" altLang="th-TH" sz="2800">
                <a:cs typeface="Times New Roman" pitchFamily="18" charset="0"/>
              </a:rPr>
              <a:t>, an enzyme within the matrix, transfers the fatty acid from carnitine to CoA. (Carnitine exits the matrix in step 2.) </a:t>
            </a:r>
          </a:p>
          <a:p>
            <a:pPr marL="0" inden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th-TH" sz="2800">
                <a:cs typeface="Times New Roman" pitchFamily="18" charset="0"/>
              </a:rPr>
              <a:t>The fatty acid is now esterified to CoA in the matrix.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3143250" y="2686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90129" name="Object 17"/>
          <p:cNvGraphicFramePr>
            <a:graphicFrameLocks noChangeAspect="1"/>
          </p:cNvGraphicFramePr>
          <p:nvPr/>
        </p:nvGraphicFramePr>
        <p:xfrm>
          <a:off x="1204913" y="666750"/>
          <a:ext cx="6773862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Picture" r:id="rId4" imgW="2971800" imgH="1486080" progId="Word.Picture.8">
                  <p:embed/>
                </p:oleObj>
              </mc:Choice>
              <mc:Fallback>
                <p:oleObj name="Picture" r:id="rId4" imgW="2971800" imgH="14860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666750"/>
                        <a:ext cx="6773862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68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1748" name="Picture 4" descr="Image result for fatty acid oxidation carnitine shu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867650" cy="633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3794" name="Picture 2" descr="https://www.nature.com/scitable/content/ne0000/ne0000/ne0000/ne0000/14897250/dapoian_v2_1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00" y="692696"/>
            <a:ext cx="7658928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67744" y="138514"/>
            <a:ext cx="4285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Reactions of beta-oxidation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412776"/>
            <a:ext cx="7924800" cy="914400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th-TH" sz="6000" b="1" dirty="0">
                <a:solidFill>
                  <a:schemeClr val="tx2"/>
                </a:solidFill>
              </a:rPr>
              <a:t>Fatty Acid </a:t>
            </a:r>
            <a:r>
              <a:rPr lang="en-US" altLang="th-TH" sz="6000" b="1" dirty="0" smtClean="0">
                <a:solidFill>
                  <a:schemeClr val="tx2"/>
                </a:solidFill>
              </a:rPr>
              <a:t>Oxidation</a:t>
            </a:r>
          </a:p>
          <a:p>
            <a:pPr marL="0" indent="0" algn="ctr">
              <a:spcBef>
                <a:spcPct val="0"/>
              </a:spcBef>
              <a:spcAft>
                <a:spcPct val="30000"/>
              </a:spcAft>
              <a:buNone/>
            </a:pPr>
            <a:r>
              <a:rPr lang="en-US" altLang="th-TH" sz="6000" b="1" dirty="0" smtClean="0">
                <a:solidFill>
                  <a:srgbClr val="FF0000"/>
                </a:solidFill>
              </a:rPr>
              <a:t>(</a:t>
            </a:r>
            <a:r>
              <a:rPr lang="el-GR" altLang="th-TH" sz="6000" b="1" dirty="0" smtClean="0">
                <a:solidFill>
                  <a:srgbClr val="FF0000"/>
                </a:solidFill>
                <a:latin typeface="Arial"/>
                <a:cs typeface="Arial"/>
              </a:rPr>
              <a:t>β</a:t>
            </a:r>
            <a:r>
              <a:rPr lang="en-US" altLang="th-TH" sz="6000" b="1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US" altLang="th-TH" sz="6000" b="1" dirty="0">
                <a:solidFill>
                  <a:srgbClr val="FF0000"/>
                </a:solidFill>
              </a:rPr>
              <a:t>o</a:t>
            </a:r>
            <a:r>
              <a:rPr lang="en-US" altLang="th-TH" sz="6000" b="1" dirty="0" smtClean="0">
                <a:solidFill>
                  <a:srgbClr val="FF0000"/>
                </a:solidFill>
              </a:rPr>
              <a:t>xidation)</a:t>
            </a:r>
            <a:endParaRPr lang="en-US" altLang="th-TH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7038" y="3429000"/>
            <a:ext cx="8477250" cy="276225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th-TH" sz="2800">
                <a:cs typeface="Times New Roman" pitchFamily="18" charset="0"/>
              </a:rPr>
              <a:t>A 16-C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 fatty acid</a:t>
            </a:r>
            <a:r>
              <a:rPr lang="en-US" altLang="th-TH" sz="2800">
                <a:cs typeface="Times New Roman" pitchFamily="18" charset="0"/>
              </a:rPr>
              <a:t> with numbering conventions is shown.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th-TH" sz="2800">
                <a:cs typeface="Times New Roman" pitchFamily="18" charset="0"/>
              </a:rPr>
              <a:t>Most naturally occurring fatty acids have an 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even </a:t>
            </a:r>
            <a:r>
              <a:rPr lang="en-US" altLang="th-TH" sz="2800">
                <a:cs typeface="Times New Roman" pitchFamily="18" charset="0"/>
              </a:rPr>
              <a:t>number of 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carbon</a:t>
            </a:r>
            <a:r>
              <a:rPr lang="en-US" altLang="th-TH" sz="2800">
                <a:cs typeface="Times New Roman" pitchFamily="18" charset="0"/>
              </a:rPr>
              <a:t> atoms &amp;</a:t>
            </a:r>
            <a:r>
              <a:rPr lang="cs-CZ" altLang="th-TH" sz="2800"/>
              <a:t> </a:t>
            </a:r>
            <a:r>
              <a:rPr lang="en-US" altLang="th-TH" sz="2800">
                <a:cs typeface="Times New Roman" pitchFamily="18" charset="0"/>
              </a:rPr>
              <a:t>unsaturated fatty acids are in the 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cis configuration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th-TH" sz="2800">
                <a:cs typeface="Times New Roman" pitchFamily="18" charset="0"/>
              </a:rPr>
              <a:t>The pathway for catabolism of fatty acids is referred to  as the </a:t>
            </a:r>
            <a:r>
              <a:rPr lang="en-US" altLang="th-TH" sz="2800" b="1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-oxidation</a:t>
            </a:r>
            <a:r>
              <a:rPr lang="en-US" altLang="th-TH" sz="2800">
                <a:cs typeface="Times New Roman" pitchFamily="18" charset="0"/>
              </a:rPr>
              <a:t> pathway, because oxidation occurs    at the </a:t>
            </a:r>
            <a:r>
              <a:rPr lang="en-US" altLang="th-TH" sz="2800"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th-TH" sz="2800">
                <a:cs typeface="Times New Roman" pitchFamily="18" charset="0"/>
              </a:rPr>
              <a:t>-carbon (C-3).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057400" y="260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1432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200400" y="260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20040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1432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3457575" y="277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457575" y="277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3343275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3343275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67601" name="Object 17"/>
          <p:cNvGraphicFramePr>
            <a:graphicFrameLocks noChangeAspect="1"/>
          </p:cNvGraphicFramePr>
          <p:nvPr/>
        </p:nvGraphicFramePr>
        <p:xfrm>
          <a:off x="1677988" y="0"/>
          <a:ext cx="5767387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icture" r:id="rId4" imgW="2458212" imgH="1429512" progId="Word.Picture.8">
                  <p:embed/>
                </p:oleObj>
              </mc:Choice>
              <mc:Fallback>
                <p:oleObj name="Picture" r:id="rId4" imgW="2458212" imgH="142951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0"/>
                        <a:ext cx="5767387" cy="335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167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2925" y="3695700"/>
            <a:ext cx="8601075" cy="3162300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Triacylglycerols</a:t>
            </a:r>
            <a:r>
              <a:rPr lang="en-US" altLang="th-TH" sz="2800">
                <a:cs typeface="Times New Roman" pitchFamily="18" charset="0"/>
              </a:rPr>
              <a:t> (triglycerides) are the most abundant dietary lipids. </a:t>
            </a:r>
            <a:endParaRPr lang="cs-CZ" altLang="th-TH" sz="2800"/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th-TH" sz="2800">
                <a:cs typeface="Times New Roman" pitchFamily="18" charset="0"/>
              </a:rPr>
              <a:t>Each triacylglycerol has a 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glycerol</a:t>
            </a:r>
            <a:r>
              <a:rPr lang="en-US" altLang="th-TH" sz="2800" b="1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th-TH" sz="2800">
                <a:cs typeface="Times New Roman" pitchFamily="18" charset="0"/>
              </a:rPr>
              <a:t>backbone to which are esterified 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3 fatty acids</a:t>
            </a:r>
            <a:r>
              <a:rPr lang="en-US" altLang="th-TH" sz="2800"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th-TH" sz="2800">
                <a:cs typeface="Times New Roman" pitchFamily="18" charset="0"/>
              </a:rPr>
              <a:t>Most triacylglycerols are “</a:t>
            </a: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mixed</a:t>
            </a:r>
            <a:r>
              <a:rPr lang="en-US" altLang="th-TH" sz="2800">
                <a:cs typeface="Times New Roman" pitchFamily="18" charset="0"/>
              </a:rPr>
              <a:t>.” The 3 fatty acids differ in chain length &amp; number of double bonds.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057400" y="260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1432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3200400" y="260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320040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31432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1423988" y="-19050"/>
          <a:ext cx="6334125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4" imgW="2857500" imgH="1600200" progId="Word.Picture.8">
                  <p:embed/>
                </p:oleObj>
              </mc:Choice>
              <mc:Fallback>
                <p:oleObj r:id="rId4" imgW="2857500" imgH="16002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-19050"/>
                        <a:ext cx="6334125" cy="354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09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763" y="4114800"/>
            <a:ext cx="8448675" cy="241935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altLang="th-TH"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sz="2800" b="1">
                <a:solidFill>
                  <a:srgbClr val="000099"/>
                </a:solidFill>
                <a:cs typeface="Times New Roman" pitchFamily="18" charset="0"/>
              </a:rPr>
              <a:t>Lipases</a:t>
            </a:r>
            <a:r>
              <a:rPr lang="en-US" altLang="th-TH" sz="2800">
                <a:cs typeface="Times New Roman" pitchFamily="18" charset="0"/>
              </a:rPr>
              <a:t> hydrolyze triacylglycerols, yielding glycerol and three fatty acids</a:t>
            </a: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404938" y="285750"/>
          <a:ext cx="6334125" cy="354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4" imgW="2857500" imgH="1600200" progId="Word.Picture.8">
                  <p:embed/>
                </p:oleObj>
              </mc:Choice>
              <mc:Fallback>
                <p:oleObj r:id="rId4" imgW="2857500" imgH="16002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285750"/>
                        <a:ext cx="6334125" cy="354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8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Utilization Stage 1:</a:t>
            </a:r>
            <a:br>
              <a:rPr lang="en-US" smtClean="0"/>
            </a:br>
            <a:r>
              <a:rPr lang="en-US" smtClean="0"/>
              <a:t>Mobilization</a:t>
            </a:r>
            <a:endParaRPr lang="en-US" dirty="0"/>
          </a:p>
        </p:txBody>
      </p:sp>
      <p:pic>
        <p:nvPicPr>
          <p:cNvPr id="4" name="Picture 2" descr="C:\Users\bburling\Desktop\C485\digital figures Stryer\ch22\figure_22_0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12" y="1600200"/>
            <a:ext cx="702477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949870"/>
            <a:ext cx="347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Hormone Sensitive Lipase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Utilization Stage 2:</a:t>
            </a:r>
            <a:br>
              <a:rPr lang="en-US" dirty="0" smtClean="0"/>
            </a:br>
            <a:r>
              <a:rPr lang="en-US" dirty="0" smtClean="0"/>
              <a:t>Transport into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FA </a:t>
            </a:r>
            <a:r>
              <a:rPr lang="en-US" sz="2400" dirty="0" smtClean="0">
                <a:sym typeface="Wingdings" pitchFamily="2" charset="2"/>
              </a:rPr>
              <a:t> FA-CoA costs  ATP AMP (2 ATP equivalents)</a:t>
            </a:r>
          </a:p>
          <a:p>
            <a:r>
              <a:rPr lang="en-US" sz="2400" dirty="0" err="1" smtClean="0">
                <a:sym typeface="Wingdings" pitchFamily="2" charset="2"/>
              </a:rPr>
              <a:t>Carnitine</a:t>
            </a:r>
            <a:r>
              <a:rPr lang="en-US" sz="2400" dirty="0" smtClean="0">
                <a:sym typeface="Wingdings" pitchFamily="2" charset="2"/>
              </a:rPr>
              <a:t> ester: high energy bond</a:t>
            </a:r>
          </a:p>
          <a:p>
            <a:r>
              <a:rPr lang="en-US" sz="2400" dirty="0" smtClean="0">
                <a:sym typeface="Wingdings" pitchFamily="2" charset="2"/>
              </a:rPr>
              <a:t>Mammals also degrade FA in peroxisome</a:t>
            </a:r>
          </a:p>
          <a:p>
            <a:r>
              <a:rPr lang="en-US" sz="2400" dirty="0" smtClean="0">
                <a:sym typeface="Wingdings" pitchFamily="2" charset="2"/>
              </a:rPr>
              <a:t>Major site of regulation of FA degradation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4824"/>
            <a:ext cx="493156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81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Utilization Stage 3:  </a:t>
            </a:r>
            <a:r>
              <a:rPr lang="en-US" dirty="0" smtClean="0">
                <a:solidFill>
                  <a:srgbClr val="FF0000"/>
                </a:solidFill>
              </a:rPr>
              <a:t>Beta-Oxidation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dirty="0" smtClean="0"/>
              <a:t>Four step process</a:t>
            </a:r>
          </a:p>
          <a:p>
            <a:r>
              <a:rPr lang="en-US" dirty="0" smtClean="0"/>
              <a:t>Production of </a:t>
            </a:r>
          </a:p>
          <a:p>
            <a:pPr lvl="1"/>
            <a:r>
              <a:rPr lang="en-US" dirty="0" smtClean="0"/>
              <a:t>QH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NADH</a:t>
            </a:r>
          </a:p>
          <a:p>
            <a:pPr lvl="1"/>
            <a:r>
              <a:rPr lang="en-US" dirty="0" smtClean="0"/>
              <a:t>Acetyl CoA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48238"/>
          <a:stretch/>
        </p:blipFill>
        <p:spPr bwMode="auto">
          <a:xfrm>
            <a:off x="4672914" y="1295400"/>
            <a:ext cx="261411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5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3848100"/>
            <a:ext cx="8296275" cy="30099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sz="2800"/>
              <a:t>Free </a:t>
            </a:r>
            <a:r>
              <a:rPr lang="en-US" altLang="th-TH" sz="2800" b="1">
                <a:solidFill>
                  <a:srgbClr val="000099"/>
                </a:solidFill>
              </a:rPr>
              <a:t>fatty acids </a:t>
            </a:r>
            <a:r>
              <a:rPr lang="en-US" altLang="th-TH" sz="2800"/>
              <a:t>are transported in the blood bound to </a:t>
            </a:r>
            <a:r>
              <a:rPr lang="en-US" altLang="th-TH" sz="2800" b="1">
                <a:solidFill>
                  <a:srgbClr val="000099"/>
                </a:solidFill>
              </a:rPr>
              <a:t>albumin</a:t>
            </a:r>
            <a:r>
              <a:rPr lang="en-US" altLang="th-TH" sz="2800"/>
              <a:t>, a </a:t>
            </a:r>
            <a:r>
              <a:rPr lang="cs-CZ" altLang="th-TH" sz="2800"/>
              <a:t>plasma</a:t>
            </a:r>
            <a:r>
              <a:rPr lang="en-US" altLang="th-TH" sz="2800"/>
              <a:t> protein produced by the liver. </a:t>
            </a:r>
          </a:p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th-TH" sz="2800"/>
              <a:t>Several proteins have been identified that facilitate </a:t>
            </a:r>
            <a:r>
              <a:rPr lang="en-US" altLang="th-TH" sz="2800" b="1">
                <a:solidFill>
                  <a:srgbClr val="000099"/>
                </a:solidFill>
              </a:rPr>
              <a:t>transport</a:t>
            </a:r>
            <a:r>
              <a:rPr lang="en-US" altLang="th-TH" sz="2800"/>
              <a:t> of long chain fatty acids</a:t>
            </a:r>
            <a:r>
              <a:rPr lang="en-US" altLang="th-TH" sz="2800" b="1"/>
              <a:t> </a:t>
            </a:r>
            <a:r>
              <a:rPr lang="en-US" altLang="th-TH" sz="2800" b="1">
                <a:solidFill>
                  <a:srgbClr val="000099"/>
                </a:solidFill>
              </a:rPr>
              <a:t>into cells</a:t>
            </a:r>
            <a:endParaRPr lang="en-US" altLang="th-TH" sz="2800"/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1689100" y="76200"/>
          <a:ext cx="5767388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4" imgW="2458212" imgH="1429512" progId="Word.Picture.8">
                  <p:embed/>
                </p:oleObj>
              </mc:Choice>
              <mc:Fallback>
                <p:oleObj r:id="rId4" imgW="2458212" imgH="142951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76200"/>
                        <a:ext cx="5767388" cy="335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56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513</Words>
  <Application>Microsoft Office PowerPoint</Application>
  <PresentationFormat>On-screen Show (4:3)</PresentationFormat>
  <Paragraphs>64</Paragraphs>
  <Slides>18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Picture</vt:lpstr>
      <vt:lpstr>Microsoft Word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Utilization Stage 1: Mobilization</vt:lpstr>
      <vt:lpstr>Utilization Stage 2: Transport into Matrix</vt:lpstr>
      <vt:lpstr>Utilization Stage 3:  Beta-Oxidation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2018-04-16T15:59:10Z</dcterms:created>
  <dcterms:modified xsi:type="dcterms:W3CDTF">2018-04-27T15:14:56Z</dcterms:modified>
</cp:coreProperties>
</file>