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  <p:sldId id="362" r:id="rId71"/>
    <p:sldId id="363" r:id="rId72"/>
    <p:sldId id="364" r:id="rId73"/>
    <p:sldId id="365" r:id="rId74"/>
    <p:sldId id="366" r:id="rId75"/>
    <p:sldId id="403" r:id="rId76"/>
    <p:sldId id="404" r:id="rId77"/>
    <p:sldId id="367" r:id="rId78"/>
    <p:sldId id="370" r:id="rId79"/>
    <p:sldId id="406" r:id="rId80"/>
    <p:sldId id="407" r:id="rId81"/>
    <p:sldId id="408" r:id="rId82"/>
    <p:sldId id="371" r:id="rId83"/>
    <p:sldId id="372" r:id="rId84"/>
    <p:sldId id="405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  <p:sldId id="402" r:id="rId1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4F595-D744-49E6-9720-5A739942CABF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F078A9-D98C-4C05-86DD-4B69474D2AF1}">
      <dgm:prSet phldrT="[Text]"/>
      <dgm:spPr/>
      <dgm:t>
        <a:bodyPr/>
        <a:lstStyle/>
        <a:p>
          <a:r>
            <a:rPr lang="en-US" dirty="0" smtClean="0"/>
            <a:t>Fat and Cholesterol </a:t>
          </a:r>
          <a:endParaRPr lang="en-US" dirty="0"/>
        </a:p>
      </dgm:t>
    </dgm:pt>
    <dgm:pt modelId="{B29F5BEA-BCD9-4A9E-ADC4-F4BFF403F557}" type="parTrans" cxnId="{8158DF2C-FA32-4042-8CFD-E8C54745E6D0}">
      <dgm:prSet/>
      <dgm:spPr/>
      <dgm:t>
        <a:bodyPr/>
        <a:lstStyle/>
        <a:p>
          <a:endParaRPr lang="en-US"/>
        </a:p>
      </dgm:t>
    </dgm:pt>
    <dgm:pt modelId="{C0E7E47D-1D86-4EF2-BD0E-C127F2B82B55}" type="sibTrans" cxnId="{8158DF2C-FA32-4042-8CFD-E8C54745E6D0}">
      <dgm:prSet/>
      <dgm:spPr/>
      <dgm:t>
        <a:bodyPr/>
        <a:lstStyle/>
        <a:p>
          <a:endParaRPr lang="en-US"/>
        </a:p>
      </dgm:t>
    </dgm:pt>
    <dgm:pt modelId="{FE432825-03C5-4E68-B4FE-23C4928ED421}">
      <dgm:prSet phldrT="[Text]"/>
      <dgm:spPr/>
      <dgm:t>
        <a:bodyPr/>
        <a:lstStyle/>
        <a:p>
          <a:r>
            <a:rPr lang="en-US" dirty="0" smtClean="0"/>
            <a:t>Accumulate in the arteries</a:t>
          </a:r>
          <a:endParaRPr lang="en-US" dirty="0"/>
        </a:p>
      </dgm:t>
    </dgm:pt>
    <dgm:pt modelId="{244ED322-480A-4B0A-85A9-0A8F4B2F9E58}" type="parTrans" cxnId="{217E16CD-EF6A-4121-84F5-9D8BDB7BB87C}">
      <dgm:prSet/>
      <dgm:spPr/>
      <dgm:t>
        <a:bodyPr/>
        <a:lstStyle/>
        <a:p>
          <a:endParaRPr lang="en-US"/>
        </a:p>
      </dgm:t>
    </dgm:pt>
    <dgm:pt modelId="{CF02CDAC-35A9-4BA9-B2A8-2B120D1E2F1D}" type="sibTrans" cxnId="{217E16CD-EF6A-4121-84F5-9D8BDB7BB87C}">
      <dgm:prSet/>
      <dgm:spPr/>
      <dgm:t>
        <a:bodyPr/>
        <a:lstStyle/>
        <a:p>
          <a:endParaRPr lang="en-US"/>
        </a:p>
      </dgm:t>
    </dgm:pt>
    <dgm:pt modelId="{6D8E28DA-EEF7-4EE2-83E7-B7B2D0B977FB}">
      <dgm:prSet phldrT="[Text]"/>
      <dgm:spPr/>
      <dgm:t>
        <a:bodyPr/>
        <a:lstStyle/>
        <a:p>
          <a:r>
            <a:rPr lang="en-US" dirty="0" smtClean="0"/>
            <a:t>Arteries narrow</a:t>
          </a:r>
          <a:endParaRPr lang="en-US" dirty="0"/>
        </a:p>
      </dgm:t>
    </dgm:pt>
    <dgm:pt modelId="{BC72561F-67B8-4ACD-BF29-A5CE0B514F9A}" type="parTrans" cxnId="{E4DF3174-4B07-4D62-8121-1966F6B87617}">
      <dgm:prSet/>
      <dgm:spPr/>
      <dgm:t>
        <a:bodyPr/>
        <a:lstStyle/>
        <a:p>
          <a:endParaRPr lang="en-US"/>
        </a:p>
      </dgm:t>
    </dgm:pt>
    <dgm:pt modelId="{F84D38AF-C98F-4F20-B81C-88E3882AB31B}" type="sibTrans" cxnId="{E4DF3174-4B07-4D62-8121-1966F6B87617}">
      <dgm:prSet/>
      <dgm:spPr/>
      <dgm:t>
        <a:bodyPr/>
        <a:lstStyle/>
        <a:p>
          <a:endParaRPr lang="en-US"/>
        </a:p>
      </dgm:t>
    </dgm:pt>
    <dgm:pt modelId="{CF90BBA5-9396-4CF7-93CE-E97F2E62338D}">
      <dgm:prSet phldrT="[Text]"/>
      <dgm:spPr/>
      <dgm:t>
        <a:bodyPr/>
        <a:lstStyle/>
        <a:p>
          <a:r>
            <a:rPr lang="en-US" dirty="0" smtClean="0"/>
            <a:t>Blood flow is impeded</a:t>
          </a:r>
          <a:endParaRPr lang="en-US" dirty="0"/>
        </a:p>
      </dgm:t>
    </dgm:pt>
    <dgm:pt modelId="{9FABD601-B81F-413A-93B8-95049FDAAC1F}" type="parTrans" cxnId="{BC982546-6A1F-4E4D-B9F2-9FD132BA6B6E}">
      <dgm:prSet/>
      <dgm:spPr/>
      <dgm:t>
        <a:bodyPr/>
        <a:lstStyle/>
        <a:p>
          <a:endParaRPr lang="en-US"/>
        </a:p>
      </dgm:t>
    </dgm:pt>
    <dgm:pt modelId="{77D2FA34-5F90-4A5C-9EDF-5BD62A12D2C6}" type="sibTrans" cxnId="{BC982546-6A1F-4E4D-B9F2-9FD132BA6B6E}">
      <dgm:prSet/>
      <dgm:spPr/>
      <dgm:t>
        <a:bodyPr/>
        <a:lstStyle/>
        <a:p>
          <a:endParaRPr lang="en-US"/>
        </a:p>
      </dgm:t>
    </dgm:pt>
    <dgm:pt modelId="{2B7E8829-4D23-493F-9B22-8A49857D7F8F}">
      <dgm:prSet phldrT="[Text]"/>
      <dgm:spPr/>
      <dgm:t>
        <a:bodyPr/>
        <a:lstStyle/>
        <a:p>
          <a:r>
            <a:rPr lang="en-US" smtClean="0"/>
            <a:t>Decrease oxygen and nutrients</a:t>
          </a:r>
          <a:endParaRPr lang="en-US" dirty="0"/>
        </a:p>
      </dgm:t>
    </dgm:pt>
    <dgm:pt modelId="{E5766A42-0D41-4059-BA40-ED3A93C865A1}" type="parTrans" cxnId="{082DF160-C781-45F1-B8F5-8B397E69894D}">
      <dgm:prSet/>
      <dgm:spPr/>
      <dgm:t>
        <a:bodyPr/>
        <a:lstStyle/>
        <a:p>
          <a:endParaRPr lang="en-US"/>
        </a:p>
      </dgm:t>
    </dgm:pt>
    <dgm:pt modelId="{ED96FD0D-D58C-4C36-919F-3FC9FE714903}" type="sibTrans" cxnId="{082DF160-C781-45F1-B8F5-8B397E69894D}">
      <dgm:prSet/>
      <dgm:spPr/>
      <dgm:t>
        <a:bodyPr/>
        <a:lstStyle/>
        <a:p>
          <a:endParaRPr lang="en-US"/>
        </a:p>
      </dgm:t>
    </dgm:pt>
    <dgm:pt modelId="{E5E36A79-3240-42A4-884F-4D277F22011E}">
      <dgm:prSet phldrT="[Text]"/>
      <dgm:spPr/>
      <dgm:t>
        <a:bodyPr/>
        <a:lstStyle/>
        <a:p>
          <a:r>
            <a:rPr lang="en-US" dirty="0" smtClean="0"/>
            <a:t>Not enough oxygen to the heart</a:t>
          </a:r>
          <a:endParaRPr lang="en-US" dirty="0"/>
        </a:p>
      </dgm:t>
    </dgm:pt>
    <dgm:pt modelId="{B740B173-19F7-4063-9EB3-C0E421EC0DF5}" type="parTrans" cxnId="{A381B8FE-E936-4D8E-84CB-8DE8013AE9E6}">
      <dgm:prSet/>
      <dgm:spPr/>
      <dgm:t>
        <a:bodyPr/>
        <a:lstStyle/>
        <a:p>
          <a:endParaRPr lang="en-US"/>
        </a:p>
      </dgm:t>
    </dgm:pt>
    <dgm:pt modelId="{AD0DF5E8-F1F7-450D-9F9B-DBF47F214174}" type="sibTrans" cxnId="{A381B8FE-E936-4D8E-84CB-8DE8013AE9E6}">
      <dgm:prSet/>
      <dgm:spPr/>
      <dgm:t>
        <a:bodyPr/>
        <a:lstStyle/>
        <a:p>
          <a:endParaRPr lang="en-US"/>
        </a:p>
      </dgm:t>
    </dgm:pt>
    <dgm:pt modelId="{E4788230-EC0A-477D-99E6-912178E5FAD1}">
      <dgm:prSet phldrT="[Text]"/>
      <dgm:spPr/>
      <dgm:t>
        <a:bodyPr/>
        <a:lstStyle/>
        <a:p>
          <a:r>
            <a:rPr lang="en-US" dirty="0" smtClean="0"/>
            <a:t>CHEST PAIN</a:t>
          </a:r>
          <a:endParaRPr lang="en-US" dirty="0"/>
        </a:p>
      </dgm:t>
    </dgm:pt>
    <dgm:pt modelId="{AB7F7779-2542-44BD-B615-36642936F724}" type="sibTrans" cxnId="{B3AB0AE1-1E09-4A32-904D-7DF915C35CDE}">
      <dgm:prSet/>
      <dgm:spPr/>
      <dgm:t>
        <a:bodyPr/>
        <a:lstStyle/>
        <a:p>
          <a:endParaRPr lang="en-US"/>
        </a:p>
      </dgm:t>
    </dgm:pt>
    <dgm:pt modelId="{772AEEEF-169A-4904-8B12-93AEFE00B4B2}" type="parTrans" cxnId="{B3AB0AE1-1E09-4A32-904D-7DF915C35CDE}">
      <dgm:prSet/>
      <dgm:spPr/>
      <dgm:t>
        <a:bodyPr/>
        <a:lstStyle/>
        <a:p>
          <a:endParaRPr lang="en-US"/>
        </a:p>
      </dgm:t>
    </dgm:pt>
    <dgm:pt modelId="{37148C6A-A707-4171-AD99-D67186448A5B}" type="pres">
      <dgm:prSet presAssocID="{4F14F595-D744-49E6-9720-5A739942CA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1B720-7980-4546-A915-010D1608F63E}" type="pres">
      <dgm:prSet presAssocID="{78F078A9-D98C-4C05-86DD-4B69474D2AF1}" presName="compNode" presStyleCnt="0"/>
      <dgm:spPr/>
    </dgm:pt>
    <dgm:pt modelId="{A4EC9A97-738D-4322-88C1-2156654F2093}" type="pres">
      <dgm:prSet presAssocID="{78F078A9-D98C-4C05-86DD-4B69474D2AF1}" presName="noGeometry" presStyleCnt="0"/>
      <dgm:spPr/>
    </dgm:pt>
    <dgm:pt modelId="{45F429FB-1708-42AA-846D-965067439338}" type="pres">
      <dgm:prSet presAssocID="{78F078A9-D98C-4C05-86DD-4B69474D2AF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E7113-6EEF-431C-A3B4-885F17212F3D}" type="pres">
      <dgm:prSet presAssocID="{78F078A9-D98C-4C05-86DD-4B69474D2AF1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FB9BEB6-1B53-4586-979B-AFB0163C0D8C}" type="pres">
      <dgm:prSet presAssocID="{78F078A9-D98C-4C05-86DD-4B69474D2AF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0070F-0D9A-4137-8E71-971A32206DF8}" type="pres">
      <dgm:prSet presAssocID="{78F078A9-D98C-4C05-86DD-4B69474D2AF1}" presName="aSpace" presStyleCnt="0"/>
      <dgm:spPr/>
    </dgm:pt>
    <dgm:pt modelId="{B276EA7C-D4FF-46FB-A7DD-6E1C9CB1C7A6}" type="pres">
      <dgm:prSet presAssocID="{6D8E28DA-EEF7-4EE2-83E7-B7B2D0B977FB}" presName="compNode" presStyleCnt="0"/>
      <dgm:spPr/>
    </dgm:pt>
    <dgm:pt modelId="{931CBCFB-BBD2-45AB-BF85-38D77B938D59}" type="pres">
      <dgm:prSet presAssocID="{6D8E28DA-EEF7-4EE2-83E7-B7B2D0B977FB}" presName="noGeometry" presStyleCnt="0"/>
      <dgm:spPr/>
    </dgm:pt>
    <dgm:pt modelId="{F54ADC31-2536-4D89-82AC-409D70B5C3FD}" type="pres">
      <dgm:prSet presAssocID="{6D8E28DA-EEF7-4EE2-83E7-B7B2D0B977F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B5ED3-883E-4260-8E8F-465F77AB447E}" type="pres">
      <dgm:prSet presAssocID="{6D8E28DA-EEF7-4EE2-83E7-B7B2D0B977FB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A335BE1-A48C-490D-A5D4-563446F1E9D7}" type="pres">
      <dgm:prSet presAssocID="{6D8E28DA-EEF7-4EE2-83E7-B7B2D0B977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727AA-CC3E-414F-8D0A-C8C1AAB32AF7}" type="pres">
      <dgm:prSet presAssocID="{6D8E28DA-EEF7-4EE2-83E7-B7B2D0B977FB}" presName="aSpace" presStyleCnt="0"/>
      <dgm:spPr/>
    </dgm:pt>
    <dgm:pt modelId="{2FE17EF9-B962-4D19-8A89-3627D87B4D64}" type="pres">
      <dgm:prSet presAssocID="{2B7E8829-4D23-493F-9B22-8A49857D7F8F}" presName="compNode" presStyleCnt="0"/>
      <dgm:spPr/>
    </dgm:pt>
    <dgm:pt modelId="{1E4312A1-A719-4F99-AC0C-E1C3265CAB3E}" type="pres">
      <dgm:prSet presAssocID="{2B7E8829-4D23-493F-9B22-8A49857D7F8F}" presName="noGeometry" presStyleCnt="0"/>
      <dgm:spPr/>
    </dgm:pt>
    <dgm:pt modelId="{D712FE6D-FED7-4386-B527-AA324E5BD6FA}" type="pres">
      <dgm:prSet presAssocID="{2B7E8829-4D23-493F-9B22-8A49857D7F8F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0F20-F2FC-4BAE-821B-5A197CD7F992}" type="pres">
      <dgm:prSet presAssocID="{2B7E8829-4D23-493F-9B22-8A49857D7F8F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7899AAAE-EFDB-44A0-AA69-95D9B04A3670}" type="pres">
      <dgm:prSet presAssocID="{2B7E8829-4D23-493F-9B22-8A49857D7F8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532E8-2DC6-449C-A5D4-22F1BBD3482C}" type="presOf" srcId="{E4788230-EC0A-477D-99E6-912178E5FAD1}" destId="{D712FE6D-FED7-4386-B527-AA324E5BD6FA}" srcOrd="0" destOrd="1" presId="urn:microsoft.com/office/officeart/2005/8/layout/hProcess6"/>
    <dgm:cxn modelId="{A0311BEB-77E7-47D4-BFD3-F0A77447640D}" type="presOf" srcId="{78F078A9-D98C-4C05-86DD-4B69474D2AF1}" destId="{EFB9BEB6-1B53-4586-979B-AFB0163C0D8C}" srcOrd="0" destOrd="0" presId="urn:microsoft.com/office/officeart/2005/8/layout/hProcess6"/>
    <dgm:cxn modelId="{BC982546-6A1F-4E4D-B9F2-9FD132BA6B6E}" srcId="{6D8E28DA-EEF7-4EE2-83E7-B7B2D0B977FB}" destId="{CF90BBA5-9396-4CF7-93CE-E97F2E62338D}" srcOrd="0" destOrd="0" parTransId="{9FABD601-B81F-413A-93B8-95049FDAAC1F}" sibTransId="{77D2FA34-5F90-4A5C-9EDF-5BD62A12D2C6}"/>
    <dgm:cxn modelId="{A381B8FE-E936-4D8E-84CB-8DE8013AE9E6}" srcId="{2B7E8829-4D23-493F-9B22-8A49857D7F8F}" destId="{E5E36A79-3240-42A4-884F-4D277F22011E}" srcOrd="0" destOrd="0" parTransId="{B740B173-19F7-4063-9EB3-C0E421EC0DF5}" sibTransId="{AD0DF5E8-F1F7-450D-9F9B-DBF47F214174}"/>
    <dgm:cxn modelId="{EBC92ABF-8F72-47ED-973A-D1071DE17DD0}" type="presOf" srcId="{6D8E28DA-EEF7-4EE2-83E7-B7B2D0B977FB}" destId="{AA335BE1-A48C-490D-A5D4-563446F1E9D7}" srcOrd="0" destOrd="0" presId="urn:microsoft.com/office/officeart/2005/8/layout/hProcess6"/>
    <dgm:cxn modelId="{082DF160-C781-45F1-B8F5-8B397E69894D}" srcId="{4F14F595-D744-49E6-9720-5A739942CABF}" destId="{2B7E8829-4D23-493F-9B22-8A49857D7F8F}" srcOrd="2" destOrd="0" parTransId="{E5766A42-0D41-4059-BA40-ED3A93C865A1}" sibTransId="{ED96FD0D-D58C-4C36-919F-3FC9FE714903}"/>
    <dgm:cxn modelId="{6470C6D5-94CC-4FEB-81DE-A3D23AD5B610}" type="presOf" srcId="{E4788230-EC0A-477D-99E6-912178E5FAD1}" destId="{8B580F20-F2FC-4BAE-821B-5A197CD7F992}" srcOrd="1" destOrd="1" presId="urn:microsoft.com/office/officeart/2005/8/layout/hProcess6"/>
    <dgm:cxn modelId="{860B02BD-E997-410E-AD8A-F09CDFC19750}" type="presOf" srcId="{FE432825-03C5-4E68-B4FE-23C4928ED421}" destId="{45F429FB-1708-42AA-846D-965067439338}" srcOrd="0" destOrd="0" presId="urn:microsoft.com/office/officeart/2005/8/layout/hProcess6"/>
    <dgm:cxn modelId="{8158DF2C-FA32-4042-8CFD-E8C54745E6D0}" srcId="{4F14F595-D744-49E6-9720-5A739942CABF}" destId="{78F078A9-D98C-4C05-86DD-4B69474D2AF1}" srcOrd="0" destOrd="0" parTransId="{B29F5BEA-BCD9-4A9E-ADC4-F4BFF403F557}" sibTransId="{C0E7E47D-1D86-4EF2-BD0E-C127F2B82B55}"/>
    <dgm:cxn modelId="{C6221AEA-5A26-46FC-8822-7F9052741554}" type="presOf" srcId="{CF90BBA5-9396-4CF7-93CE-E97F2E62338D}" destId="{B53B5ED3-883E-4260-8E8F-465F77AB447E}" srcOrd="1" destOrd="0" presId="urn:microsoft.com/office/officeart/2005/8/layout/hProcess6"/>
    <dgm:cxn modelId="{49C127FD-A68B-4801-9107-E766FBF17811}" type="presOf" srcId="{2B7E8829-4D23-493F-9B22-8A49857D7F8F}" destId="{7899AAAE-EFDB-44A0-AA69-95D9B04A3670}" srcOrd="0" destOrd="0" presId="urn:microsoft.com/office/officeart/2005/8/layout/hProcess6"/>
    <dgm:cxn modelId="{6A03EECF-DEAD-4E84-B095-582083387EA2}" type="presOf" srcId="{E5E36A79-3240-42A4-884F-4D277F22011E}" destId="{8B580F20-F2FC-4BAE-821B-5A197CD7F992}" srcOrd="1" destOrd="0" presId="urn:microsoft.com/office/officeart/2005/8/layout/hProcess6"/>
    <dgm:cxn modelId="{92B348BD-1841-4026-A97D-6DF3BF381D00}" type="presOf" srcId="{4F14F595-D744-49E6-9720-5A739942CABF}" destId="{37148C6A-A707-4171-AD99-D67186448A5B}" srcOrd="0" destOrd="0" presId="urn:microsoft.com/office/officeart/2005/8/layout/hProcess6"/>
    <dgm:cxn modelId="{217E16CD-EF6A-4121-84F5-9D8BDB7BB87C}" srcId="{78F078A9-D98C-4C05-86DD-4B69474D2AF1}" destId="{FE432825-03C5-4E68-B4FE-23C4928ED421}" srcOrd="0" destOrd="0" parTransId="{244ED322-480A-4B0A-85A9-0A8F4B2F9E58}" sibTransId="{CF02CDAC-35A9-4BA9-B2A8-2B120D1E2F1D}"/>
    <dgm:cxn modelId="{19C869F4-4DA2-4D00-B7EC-0A8DA24A41AB}" type="presOf" srcId="{E5E36A79-3240-42A4-884F-4D277F22011E}" destId="{D712FE6D-FED7-4386-B527-AA324E5BD6FA}" srcOrd="0" destOrd="0" presId="urn:microsoft.com/office/officeart/2005/8/layout/hProcess6"/>
    <dgm:cxn modelId="{98231B1D-C3B6-41EF-8199-6C20508CFAFD}" type="presOf" srcId="{CF90BBA5-9396-4CF7-93CE-E97F2E62338D}" destId="{F54ADC31-2536-4D89-82AC-409D70B5C3FD}" srcOrd="0" destOrd="0" presId="urn:microsoft.com/office/officeart/2005/8/layout/hProcess6"/>
    <dgm:cxn modelId="{E4DF3174-4B07-4D62-8121-1966F6B87617}" srcId="{4F14F595-D744-49E6-9720-5A739942CABF}" destId="{6D8E28DA-EEF7-4EE2-83E7-B7B2D0B977FB}" srcOrd="1" destOrd="0" parTransId="{BC72561F-67B8-4ACD-BF29-A5CE0B514F9A}" sibTransId="{F84D38AF-C98F-4F20-B81C-88E3882AB31B}"/>
    <dgm:cxn modelId="{C1F80C9D-E046-49D0-996A-179871B4E184}" type="presOf" srcId="{FE432825-03C5-4E68-B4FE-23C4928ED421}" destId="{187E7113-6EEF-431C-A3B4-885F17212F3D}" srcOrd="1" destOrd="0" presId="urn:microsoft.com/office/officeart/2005/8/layout/hProcess6"/>
    <dgm:cxn modelId="{B3AB0AE1-1E09-4A32-904D-7DF915C35CDE}" srcId="{2B7E8829-4D23-493F-9B22-8A49857D7F8F}" destId="{E4788230-EC0A-477D-99E6-912178E5FAD1}" srcOrd="1" destOrd="0" parTransId="{772AEEEF-169A-4904-8B12-93AEFE00B4B2}" sibTransId="{AB7F7779-2542-44BD-B615-36642936F724}"/>
    <dgm:cxn modelId="{0F9D723A-894F-43AF-88E2-721ACC488F61}" type="presParOf" srcId="{37148C6A-A707-4171-AD99-D67186448A5B}" destId="{4DD1B720-7980-4546-A915-010D1608F63E}" srcOrd="0" destOrd="0" presId="urn:microsoft.com/office/officeart/2005/8/layout/hProcess6"/>
    <dgm:cxn modelId="{3163FACE-CE6C-4C37-817F-E5DB511E574B}" type="presParOf" srcId="{4DD1B720-7980-4546-A915-010D1608F63E}" destId="{A4EC9A97-738D-4322-88C1-2156654F2093}" srcOrd="0" destOrd="0" presId="urn:microsoft.com/office/officeart/2005/8/layout/hProcess6"/>
    <dgm:cxn modelId="{A0F56D07-2D1C-4B24-98DA-425BD313CD45}" type="presParOf" srcId="{4DD1B720-7980-4546-A915-010D1608F63E}" destId="{45F429FB-1708-42AA-846D-965067439338}" srcOrd="1" destOrd="0" presId="urn:microsoft.com/office/officeart/2005/8/layout/hProcess6"/>
    <dgm:cxn modelId="{502F50FA-2E59-4E50-ADE0-CF4158757109}" type="presParOf" srcId="{4DD1B720-7980-4546-A915-010D1608F63E}" destId="{187E7113-6EEF-431C-A3B4-885F17212F3D}" srcOrd="2" destOrd="0" presId="urn:microsoft.com/office/officeart/2005/8/layout/hProcess6"/>
    <dgm:cxn modelId="{56A55C05-FFD3-49C2-9DAE-6F3FAA579E85}" type="presParOf" srcId="{4DD1B720-7980-4546-A915-010D1608F63E}" destId="{EFB9BEB6-1B53-4586-979B-AFB0163C0D8C}" srcOrd="3" destOrd="0" presId="urn:microsoft.com/office/officeart/2005/8/layout/hProcess6"/>
    <dgm:cxn modelId="{2CC5552D-DFB4-4A0E-98FD-A5A622C2AC83}" type="presParOf" srcId="{37148C6A-A707-4171-AD99-D67186448A5B}" destId="{2C80070F-0D9A-4137-8E71-971A32206DF8}" srcOrd="1" destOrd="0" presId="urn:microsoft.com/office/officeart/2005/8/layout/hProcess6"/>
    <dgm:cxn modelId="{00DB88AA-945C-432A-B1FA-151BB2C1BCF5}" type="presParOf" srcId="{37148C6A-A707-4171-AD99-D67186448A5B}" destId="{B276EA7C-D4FF-46FB-A7DD-6E1C9CB1C7A6}" srcOrd="2" destOrd="0" presId="urn:microsoft.com/office/officeart/2005/8/layout/hProcess6"/>
    <dgm:cxn modelId="{0D402D27-2373-4E93-98A0-85D088B381D4}" type="presParOf" srcId="{B276EA7C-D4FF-46FB-A7DD-6E1C9CB1C7A6}" destId="{931CBCFB-BBD2-45AB-BF85-38D77B938D59}" srcOrd="0" destOrd="0" presId="urn:microsoft.com/office/officeart/2005/8/layout/hProcess6"/>
    <dgm:cxn modelId="{9F9F339C-9B59-414C-84EC-14E99B75ACE9}" type="presParOf" srcId="{B276EA7C-D4FF-46FB-A7DD-6E1C9CB1C7A6}" destId="{F54ADC31-2536-4D89-82AC-409D70B5C3FD}" srcOrd="1" destOrd="0" presId="urn:microsoft.com/office/officeart/2005/8/layout/hProcess6"/>
    <dgm:cxn modelId="{E3EA84D9-85EF-4C17-AC1A-FC56569BF71B}" type="presParOf" srcId="{B276EA7C-D4FF-46FB-A7DD-6E1C9CB1C7A6}" destId="{B53B5ED3-883E-4260-8E8F-465F77AB447E}" srcOrd="2" destOrd="0" presId="urn:microsoft.com/office/officeart/2005/8/layout/hProcess6"/>
    <dgm:cxn modelId="{3C2CFB73-C3BE-4AFA-8BB3-B2C3ED2F717E}" type="presParOf" srcId="{B276EA7C-D4FF-46FB-A7DD-6E1C9CB1C7A6}" destId="{AA335BE1-A48C-490D-A5D4-563446F1E9D7}" srcOrd="3" destOrd="0" presId="urn:microsoft.com/office/officeart/2005/8/layout/hProcess6"/>
    <dgm:cxn modelId="{89FBAC88-6948-487B-AC81-03B6AFA73C2F}" type="presParOf" srcId="{37148C6A-A707-4171-AD99-D67186448A5B}" destId="{E65727AA-CC3E-414F-8D0A-C8C1AAB32AF7}" srcOrd="3" destOrd="0" presId="urn:microsoft.com/office/officeart/2005/8/layout/hProcess6"/>
    <dgm:cxn modelId="{E0F5FD4F-3B3F-4520-94F5-75F717028A57}" type="presParOf" srcId="{37148C6A-A707-4171-AD99-D67186448A5B}" destId="{2FE17EF9-B962-4D19-8A89-3627D87B4D64}" srcOrd="4" destOrd="0" presId="urn:microsoft.com/office/officeart/2005/8/layout/hProcess6"/>
    <dgm:cxn modelId="{A7DC735F-8604-44F2-9667-88876DAEB62F}" type="presParOf" srcId="{2FE17EF9-B962-4D19-8A89-3627D87B4D64}" destId="{1E4312A1-A719-4F99-AC0C-E1C3265CAB3E}" srcOrd="0" destOrd="0" presId="urn:microsoft.com/office/officeart/2005/8/layout/hProcess6"/>
    <dgm:cxn modelId="{36B41A3F-F7A0-495C-A717-43B1FC73838E}" type="presParOf" srcId="{2FE17EF9-B962-4D19-8A89-3627D87B4D64}" destId="{D712FE6D-FED7-4386-B527-AA324E5BD6FA}" srcOrd="1" destOrd="0" presId="urn:microsoft.com/office/officeart/2005/8/layout/hProcess6"/>
    <dgm:cxn modelId="{C66BE4F9-9C3B-47AF-AB49-EB8EECDA3635}" type="presParOf" srcId="{2FE17EF9-B962-4D19-8A89-3627D87B4D64}" destId="{8B580F20-F2FC-4BAE-821B-5A197CD7F992}" srcOrd="2" destOrd="0" presId="urn:microsoft.com/office/officeart/2005/8/layout/hProcess6"/>
    <dgm:cxn modelId="{38F4E18C-3B7A-44BA-B322-152C2AE8F190}" type="presParOf" srcId="{2FE17EF9-B962-4D19-8A89-3627D87B4D64}" destId="{7899AAAE-EFDB-44A0-AA69-95D9B04A367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429FB-1708-42AA-846D-965067439338}">
      <dsp:nvSpPr>
        <dsp:cNvPr id="0" name=""/>
        <dsp:cNvSpPr/>
      </dsp:nvSpPr>
      <dsp:spPr>
        <a:xfrm>
          <a:off x="567112" y="1028777"/>
          <a:ext cx="2251393" cy="19680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Accumulate in the arteries</a:t>
          </a:r>
          <a:endParaRPr lang="en-US" sz="1500" kern="1200" dirty="0"/>
        </a:p>
      </dsp:txBody>
      <dsp:txXfrm>
        <a:off x="1129960" y="1323977"/>
        <a:ext cx="1097554" cy="1377601"/>
      </dsp:txXfrm>
    </dsp:sp>
    <dsp:sp modelId="{EFB9BEB6-1B53-4586-979B-AFB0163C0D8C}">
      <dsp:nvSpPr>
        <dsp:cNvPr id="0" name=""/>
        <dsp:cNvSpPr/>
      </dsp:nvSpPr>
      <dsp:spPr>
        <a:xfrm>
          <a:off x="4264" y="1449929"/>
          <a:ext cx="1125696" cy="112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Fat and Cholesterol </a:t>
          </a:r>
          <a:endParaRPr lang="en-US" sz="1300" kern="1200" dirty="0"/>
        </a:p>
      </dsp:txBody>
      <dsp:txXfrm>
        <a:off x="169118" y="1614783"/>
        <a:ext cx="795988" cy="795988"/>
      </dsp:txXfrm>
    </dsp:sp>
    <dsp:sp modelId="{F54ADC31-2536-4D89-82AC-409D70B5C3FD}">
      <dsp:nvSpPr>
        <dsp:cNvPr id="0" name=""/>
        <dsp:cNvSpPr/>
      </dsp:nvSpPr>
      <dsp:spPr>
        <a:xfrm>
          <a:off x="3522066" y="1028777"/>
          <a:ext cx="2251393" cy="19680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Blood flow is impeded</a:t>
          </a:r>
          <a:endParaRPr lang="en-US" sz="1500" kern="1200" dirty="0"/>
        </a:p>
      </dsp:txBody>
      <dsp:txXfrm>
        <a:off x="4084914" y="1323977"/>
        <a:ext cx="1097554" cy="1377601"/>
      </dsp:txXfrm>
    </dsp:sp>
    <dsp:sp modelId="{AA335BE1-A48C-490D-A5D4-563446F1E9D7}">
      <dsp:nvSpPr>
        <dsp:cNvPr id="0" name=""/>
        <dsp:cNvSpPr/>
      </dsp:nvSpPr>
      <dsp:spPr>
        <a:xfrm>
          <a:off x="2959217" y="1449929"/>
          <a:ext cx="1125696" cy="112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Arteries narrow</a:t>
          </a:r>
          <a:endParaRPr lang="en-US" sz="1300" kern="1200" dirty="0"/>
        </a:p>
      </dsp:txBody>
      <dsp:txXfrm>
        <a:off x="3124071" y="1614783"/>
        <a:ext cx="795988" cy="795988"/>
      </dsp:txXfrm>
    </dsp:sp>
    <dsp:sp modelId="{D712FE6D-FED7-4386-B527-AA324E5BD6FA}">
      <dsp:nvSpPr>
        <dsp:cNvPr id="0" name=""/>
        <dsp:cNvSpPr/>
      </dsp:nvSpPr>
      <dsp:spPr>
        <a:xfrm>
          <a:off x="6477019" y="1028777"/>
          <a:ext cx="2251393" cy="19680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Not enough oxygen to the heart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CHEST PAIN</a:t>
          </a:r>
          <a:endParaRPr lang="en-US" sz="1500" kern="1200" dirty="0"/>
        </a:p>
      </dsp:txBody>
      <dsp:txXfrm>
        <a:off x="7039868" y="1323977"/>
        <a:ext cx="1097554" cy="1377601"/>
      </dsp:txXfrm>
    </dsp:sp>
    <dsp:sp modelId="{7899AAAE-EFDB-44A0-AA69-95D9B04A3670}">
      <dsp:nvSpPr>
        <dsp:cNvPr id="0" name=""/>
        <dsp:cNvSpPr/>
      </dsp:nvSpPr>
      <dsp:spPr>
        <a:xfrm>
          <a:off x="5914171" y="1449929"/>
          <a:ext cx="1125696" cy="1125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Decrease oxygen and nutrients</a:t>
          </a:r>
          <a:endParaRPr lang="en-US" sz="1300" kern="1200" dirty="0"/>
        </a:p>
      </dsp:txBody>
      <dsp:txXfrm>
        <a:off x="6079025" y="1614783"/>
        <a:ext cx="795988" cy="795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A33F7-9490-4609-81CE-81BDDA805288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B6C7-639E-487D-84CB-3E2EA4E2CB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52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th-TH"/>
              <a:t>Concepts of Physical Fitness 12e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th-TH"/>
              <a:t>McGraw Hill - www.mhhe.com/phys_fit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th-TH"/>
              <a:t>Concept 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AE466-EFF5-4723-8636-FBAD78B1F65B}" type="slidenum">
              <a:rPr lang="en-US" altLang="th-TH"/>
              <a:pPr/>
              <a:t>75</a:t>
            </a:fld>
            <a:endParaRPr lang="en-US" altLang="th-TH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Follow these steps to reduce fat content in the diet.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th-TH"/>
              <a:t>Concepts of Physical Fitness 12e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th-TH"/>
              <a:t>McGraw Hill - www.mhhe.com/phys_fit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th-TH"/>
              <a:t>Concept 16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E5B33-8A8C-4A59-9167-4B9DFE0A9E31}" type="slidenum">
              <a:rPr lang="en-US" altLang="th-TH"/>
              <a:pPr/>
              <a:t>76</a:t>
            </a:fld>
            <a:endParaRPr lang="en-US" altLang="th-TH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Recommended levels	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033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87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90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FBC8EA-1852-4B17-812F-468A4C36374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6382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73E55A-99C5-4530-A94E-51ED75E131C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52868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13A31C-1132-4A4C-9DF8-E304A6A05D4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9805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1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34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99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031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7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29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390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69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569A-91BC-4515-9E38-A0BD5FA2C3E6}" type="datetimeFigureOut">
              <a:rPr lang="th-TH" smtClean="0"/>
              <a:t>01/04/61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E8D8-0999-4344-B7CA-F90358D6A0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524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136621"/>
            <a:ext cx="5952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  Nutrition</a:t>
            </a:r>
            <a:endParaRPr lang="th-TH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60648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6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55"/>
            <a:ext cx="919220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731696" cy="942975"/>
          </a:xfrm>
        </p:spPr>
        <p:txBody>
          <a:bodyPr>
            <a:noAutofit/>
          </a:bodyPr>
          <a:lstStyle/>
          <a:p>
            <a:r>
              <a:rPr lang="en-US" altLang="th-TH" sz="2800" b="1" dirty="0" smtClean="0">
                <a:solidFill>
                  <a:srgbClr val="C00000"/>
                </a:solidFill>
              </a:rPr>
              <a:t>Saturated and Unsaturated Fatty Acids Help Shape Foods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8210550" y="6507163"/>
            <a:ext cx="811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th-TH" sz="1200" i="0"/>
              <a:t>Figure 5.3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70038"/>
            <a:ext cx="8535987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393"/>
            <a:ext cx="8229600" cy="1143000"/>
          </a:xfrm>
        </p:spPr>
        <p:txBody>
          <a:bodyPr/>
          <a:lstStyle/>
          <a:p>
            <a:r>
              <a:rPr lang="en-US" altLang="th-TH" dirty="0"/>
              <a:t>Lipoprotein Summary</a:t>
            </a:r>
          </a:p>
        </p:txBody>
      </p:sp>
      <p:pic>
        <p:nvPicPr>
          <p:cNvPr id="73732" name="Picture 4" descr="lipoprotein compari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980728"/>
            <a:ext cx="6886178" cy="57689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778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sz="4000" dirty="0"/>
              <a:t>Evaluating Blood Lipids: </a:t>
            </a:r>
            <a:r>
              <a:rPr lang="en-US" altLang="th-TH" sz="4000" b="1" dirty="0">
                <a:solidFill>
                  <a:srgbClr val="FF0000"/>
                </a:solidFill>
              </a:rPr>
              <a:t>LDL</a:t>
            </a:r>
          </a:p>
        </p:txBody>
      </p:sp>
      <p:graphicFrame>
        <p:nvGraphicFramePr>
          <p:cNvPr id="46106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96204"/>
              </p:ext>
            </p:extLst>
          </p:nvPr>
        </p:nvGraphicFramePr>
        <p:xfrm>
          <a:off x="887454" y="1628800"/>
          <a:ext cx="7543800" cy="41148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43200"/>
                <a:gridCol w="4800600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&lt;100 mg/</a:t>
                      </a:r>
                      <a:r>
                        <a:rPr kumimoji="0" lang="en-US" altLang="th-TH" sz="24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dL</a:t>
                      </a:r>
                      <a:endParaRPr kumimoji="0" lang="en-US" alt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Optimal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100-129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Near optimal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130-159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Borderline high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160-189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High</a:t>
                      </a:r>
                      <a:endParaRPr kumimoji="0" lang="en-US" alt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≥190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Very high</a:t>
                      </a:r>
                      <a:endParaRPr kumimoji="0" lang="en-US" alt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9966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 dirty="0"/>
              <a:t>Evaluating Blood Lipids: Total </a:t>
            </a:r>
            <a:r>
              <a:rPr lang="en-US" altLang="th-TH" b="1" dirty="0">
                <a:solidFill>
                  <a:schemeClr val="accent4">
                    <a:lumMod val="50000"/>
                  </a:schemeClr>
                </a:solidFill>
              </a:rPr>
              <a:t>Cholesterol</a:t>
            </a:r>
          </a:p>
        </p:txBody>
      </p:sp>
      <p:graphicFrame>
        <p:nvGraphicFramePr>
          <p:cNvPr id="48148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574821"/>
              </p:ext>
            </p:extLst>
          </p:nvPr>
        </p:nvGraphicFramePr>
        <p:xfrm>
          <a:off x="1066800" y="1981200"/>
          <a:ext cx="7543800" cy="28208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67000"/>
                <a:gridCol w="4876800"/>
              </a:tblGrid>
              <a:tr h="943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&lt;200 mg/</a:t>
                      </a:r>
                      <a:r>
                        <a:rPr kumimoji="0" lang="en-US" altLang="th-TH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dL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Desirable</a:t>
                      </a:r>
                      <a:endParaRPr kumimoji="0" lang="en-US" alt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940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200-239 mg/</a:t>
                      </a:r>
                      <a:r>
                        <a:rPr kumimoji="0" lang="en-US" altLang="th-TH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dL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Borderline high</a:t>
                      </a:r>
                      <a:endParaRPr kumimoji="0" lang="en-US" alt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936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≥240 mg/dL</a:t>
                      </a:r>
                      <a:endParaRPr kumimoji="0" lang="en-US" alt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High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02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dirty="0"/>
              <a:t>Evaluating Blood Lipids: </a:t>
            </a:r>
            <a:r>
              <a:rPr lang="en-US" altLang="th-TH" b="1" dirty="0">
                <a:solidFill>
                  <a:schemeClr val="accent3">
                    <a:lumMod val="75000"/>
                  </a:schemeClr>
                </a:solidFill>
              </a:rPr>
              <a:t>HDL</a:t>
            </a:r>
          </a:p>
        </p:txBody>
      </p:sp>
      <p:graphicFrame>
        <p:nvGraphicFramePr>
          <p:cNvPr id="50191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940088"/>
              </p:ext>
            </p:extLst>
          </p:nvPr>
        </p:nvGraphicFramePr>
        <p:xfrm>
          <a:off x="1019200" y="2132856"/>
          <a:ext cx="7543800" cy="14401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71900"/>
                <a:gridCol w="3771900"/>
              </a:tblGrid>
              <a:tr h="799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&lt; 40 mg/</a:t>
                      </a:r>
                      <a:r>
                        <a:rPr kumimoji="0" lang="en-US" altLang="th-TH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dL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Low</a:t>
                      </a:r>
                      <a:endParaRPr kumimoji="0" lang="en-US" alt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6404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≥ 60 mg/</a:t>
                      </a:r>
                      <a:r>
                        <a:rPr kumimoji="0" lang="en-US" altLang="th-TH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dL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th-TH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High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86008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dirty="0"/>
              <a:t>Blood Pressure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Measured in mmHg</a:t>
            </a:r>
          </a:p>
          <a:p>
            <a:r>
              <a:rPr lang="en-US" altLang="th-TH"/>
              <a:t>Systolic blood pressure: the pressure in the arterial blood vessels associated with the pumping of the heart</a:t>
            </a:r>
          </a:p>
          <a:p>
            <a:r>
              <a:rPr lang="en-US" altLang="th-TH"/>
              <a:t>Diastolic blood pressure: the pressure in the arterial blood vessels when the heart is between beats</a:t>
            </a:r>
          </a:p>
        </p:txBody>
      </p:sp>
    </p:spTree>
    <p:extLst>
      <p:ext uri="{BB962C8B-B14F-4D97-AF65-F5344CB8AC3E}">
        <p14:creationId xmlns:p14="http://schemas.microsoft.com/office/powerpoint/2010/main" val="2064982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dirty="0"/>
              <a:t>Hypertension: Either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r>
              <a:rPr lang="en-US" altLang="th-TH"/>
              <a:t>Systolic blood pressure  &gt; 140 mmHg</a:t>
            </a:r>
          </a:p>
          <a:p>
            <a:r>
              <a:rPr lang="en-US" altLang="th-TH"/>
              <a:t>Diastolic blood pressure &gt;   90 mmHg</a:t>
            </a:r>
          </a:p>
          <a:p>
            <a:endParaRPr lang="en-US" altLang="th-TH"/>
          </a:p>
        </p:txBody>
      </p:sp>
      <p:pic>
        <p:nvPicPr>
          <p:cNvPr id="52228" name="Picture 4" descr="monitoring-blood-press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246438"/>
            <a:ext cx="4305300" cy="344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136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Risk Factors (other than LDL) for CVD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h-TH" sz="2800"/>
              <a:t>Cigarette smoking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Hypertension (BP ≥140/90 mmHg or on anti-hypertensive tx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Low HDL-C* (&lt;40 mg/dL)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Family history of premature CHD in first degree relative (in male &lt;55 years, in female &lt;65 years)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Age (men ≥45 years, women ≥55 years)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th-TH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th-TH" sz="2400"/>
              <a:t>*HDL-C ≥ 60 mg/dL counts as a negative risk factor</a:t>
            </a:r>
          </a:p>
        </p:txBody>
      </p:sp>
    </p:spTree>
    <p:extLst>
      <p:ext uri="{BB962C8B-B14F-4D97-AF65-F5344CB8AC3E}">
        <p14:creationId xmlns:p14="http://schemas.microsoft.com/office/powerpoint/2010/main" val="28029890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Risk Factors (other than LDL) for CVD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Diabetes (considered equivalent to a history of CHD)</a:t>
            </a:r>
          </a:p>
          <a:p>
            <a:r>
              <a:rPr lang="en-US" altLang="th-TH"/>
              <a:t>Obesity</a:t>
            </a:r>
          </a:p>
          <a:p>
            <a:r>
              <a:rPr lang="en-US" altLang="th-TH"/>
              <a:t>Inactivity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43000" y="58674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h-TH"/>
              <a:t>Source: ATP-III Guidelines, NHLBI, accessed 2-2005</a:t>
            </a:r>
          </a:p>
        </p:txBody>
      </p:sp>
    </p:spTree>
    <p:extLst>
      <p:ext uri="{BB962C8B-B14F-4D97-AF65-F5344CB8AC3E}">
        <p14:creationId xmlns:p14="http://schemas.microsoft.com/office/powerpoint/2010/main" val="17373956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Screening for CVD Risk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h-TH"/>
              <a:t>Everyone 20 and older should have his cholesterol measured at least every 5 years</a:t>
            </a:r>
          </a:p>
          <a:p>
            <a:pPr>
              <a:lnSpc>
                <a:spcPct val="90000"/>
              </a:lnSpc>
            </a:pPr>
            <a:r>
              <a:rPr lang="en-US" altLang="th-TH"/>
              <a:t>Lipoprotein profile: includes TC, LDL-C HDL-C, and TG</a:t>
            </a:r>
          </a:p>
          <a:p>
            <a:pPr>
              <a:lnSpc>
                <a:spcPct val="90000"/>
              </a:lnSpc>
            </a:pPr>
            <a:r>
              <a:rPr lang="en-US" altLang="th-TH"/>
              <a:t>At least should include TC and HDL-C</a:t>
            </a:r>
          </a:p>
          <a:p>
            <a:pPr>
              <a:lnSpc>
                <a:spcPct val="90000"/>
              </a:lnSpc>
            </a:pPr>
            <a:r>
              <a:rPr lang="en-US" altLang="th-TH"/>
              <a:t>If TC&gt; 200 mg/dL or HDL-C&lt; 40 mg/dL, obtain full lipid profile</a:t>
            </a:r>
          </a:p>
        </p:txBody>
      </p:sp>
    </p:spTree>
    <p:extLst>
      <p:ext uri="{BB962C8B-B14F-4D97-AF65-F5344CB8AC3E}">
        <p14:creationId xmlns:p14="http://schemas.microsoft.com/office/powerpoint/2010/main" val="18328308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dirty="0"/>
              <a:t>Total Cholesterol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th-TH" sz="2800"/>
              <a:t>John and Marty each have total cholesterol levels of 200 mg/dL.</a:t>
            </a:r>
          </a:p>
          <a:p>
            <a:r>
              <a:rPr lang="en-US" altLang="th-TH" sz="2800"/>
              <a:t>Their health risk is different</a:t>
            </a:r>
          </a:p>
        </p:txBody>
      </p:sp>
      <p:pic>
        <p:nvPicPr>
          <p:cNvPr id="97284" name="Picture 4" descr="j01500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81200"/>
            <a:ext cx="2644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5" name="Picture 5" descr="PE03114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495800"/>
            <a:ext cx="261778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87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66700"/>
            <a:ext cx="7786687" cy="517525"/>
          </a:xfrm>
        </p:spPr>
        <p:txBody>
          <a:bodyPr>
            <a:normAutofit fontScale="90000"/>
          </a:bodyPr>
          <a:lstStyle/>
          <a:p>
            <a:r>
              <a:rPr lang="en-US" altLang="th-TH" smtClean="0"/>
              <a:t>Fatty Acids Differ in Double-Bond Location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altLang="th-TH" smtClean="0"/>
              <a:t>The location of the first double bond in unsaturated fatty acids effect the omega-3 fatty acid and omega-6 fatty acid</a:t>
            </a:r>
          </a:p>
          <a:p>
            <a:endParaRPr lang="en-US" altLang="th-TH" smtClean="0"/>
          </a:p>
          <a:p>
            <a:r>
              <a:rPr lang="en-US" altLang="th-TH" smtClean="0"/>
              <a:t>Omega-3 fatty acid</a:t>
            </a:r>
          </a:p>
          <a:p>
            <a:pPr lvl="1"/>
            <a:r>
              <a:rPr lang="en-US" altLang="th-TH" smtClean="0"/>
              <a:t>First double bond is between the third and fourth carbon from the omega end</a:t>
            </a:r>
          </a:p>
          <a:p>
            <a:pPr lvl="1"/>
            <a:r>
              <a:rPr lang="en-US" altLang="th-TH" smtClean="0"/>
              <a:t>Example: Alpha-linolenic acid</a:t>
            </a:r>
          </a:p>
          <a:p>
            <a:pPr lvl="2"/>
            <a:r>
              <a:rPr lang="en-US" altLang="th-TH" smtClean="0"/>
              <a:t>One of the two essential fatty acids</a:t>
            </a:r>
          </a:p>
        </p:txBody>
      </p:sp>
    </p:spTree>
    <p:extLst>
      <p:ext uri="{BB962C8B-B14F-4D97-AF65-F5344CB8AC3E}">
        <p14:creationId xmlns:p14="http://schemas.microsoft.com/office/powerpoint/2010/main" val="2404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Total Cholesterol is Not Enough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h-TH" b="1"/>
              <a:t>John’s Lipid Profile</a:t>
            </a:r>
          </a:p>
          <a:p>
            <a:r>
              <a:rPr lang="en-US" altLang="th-TH"/>
              <a:t>TC: 200 mg/dL</a:t>
            </a:r>
          </a:p>
          <a:p>
            <a:r>
              <a:rPr lang="en-US" altLang="th-TH"/>
              <a:t>LDL-C:  140 mg/dL</a:t>
            </a:r>
          </a:p>
          <a:p>
            <a:r>
              <a:rPr lang="en-US" altLang="th-TH"/>
              <a:t>HDL-C: 30 mg/dL</a:t>
            </a:r>
          </a:p>
          <a:p>
            <a:r>
              <a:rPr lang="en-US" altLang="th-TH"/>
              <a:t>TG: 150 mg/dL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981200"/>
            <a:ext cx="39243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h-TH" b="1"/>
              <a:t>Marty’s Lipid Profile</a:t>
            </a:r>
          </a:p>
          <a:p>
            <a:r>
              <a:rPr lang="en-US" altLang="th-TH"/>
              <a:t>TC: 200 mg/dl</a:t>
            </a:r>
          </a:p>
          <a:p>
            <a:r>
              <a:rPr lang="en-US" altLang="th-TH"/>
              <a:t>LDL-C: 95 mg/dL</a:t>
            </a:r>
          </a:p>
          <a:p>
            <a:r>
              <a:rPr lang="en-US" altLang="th-TH"/>
              <a:t>HDL-C: 75 mg/dL</a:t>
            </a:r>
          </a:p>
          <a:p>
            <a:r>
              <a:rPr lang="en-US" altLang="th-TH"/>
              <a:t>TG: 150 mg/dL</a:t>
            </a:r>
          </a:p>
        </p:txBody>
      </p:sp>
    </p:spTree>
    <p:extLst>
      <p:ext uri="{BB962C8B-B14F-4D97-AF65-F5344CB8AC3E}">
        <p14:creationId xmlns:p14="http://schemas.microsoft.com/office/powerpoint/2010/main" val="40600503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What Affects Cholesterol Levels?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 dirty="0">
                <a:solidFill>
                  <a:srgbClr val="C00000"/>
                </a:solidFill>
              </a:rPr>
              <a:t>Diet</a:t>
            </a:r>
          </a:p>
          <a:p>
            <a:r>
              <a:rPr lang="en-US" altLang="th-TH" dirty="0">
                <a:solidFill>
                  <a:srgbClr val="C00000"/>
                </a:solidFill>
              </a:rPr>
              <a:t>Weight</a:t>
            </a:r>
          </a:p>
          <a:p>
            <a:r>
              <a:rPr lang="en-US" altLang="th-TH" dirty="0">
                <a:solidFill>
                  <a:srgbClr val="C00000"/>
                </a:solidFill>
              </a:rPr>
              <a:t>Physical activity</a:t>
            </a:r>
          </a:p>
          <a:p>
            <a:r>
              <a:rPr lang="en-US" altLang="th-TH" dirty="0"/>
              <a:t>Age and gender</a:t>
            </a:r>
          </a:p>
          <a:p>
            <a:r>
              <a:rPr lang="en-US" altLang="th-TH" dirty="0"/>
              <a:t>Heredity</a:t>
            </a:r>
          </a:p>
          <a:p>
            <a:endParaRPr lang="en-US" altLang="th-TH" dirty="0"/>
          </a:p>
          <a:p>
            <a:pPr>
              <a:buFont typeface="Wingdings" pitchFamily="2" charset="2"/>
              <a:buNone/>
            </a:pPr>
            <a:r>
              <a:rPr lang="en-US" altLang="th-TH" dirty="0"/>
              <a:t>You control the first three!</a:t>
            </a:r>
          </a:p>
        </p:txBody>
      </p:sp>
    </p:spTree>
    <p:extLst>
      <p:ext uri="{BB962C8B-B14F-4D97-AF65-F5344CB8AC3E}">
        <p14:creationId xmlns:p14="http://schemas.microsoft.com/office/powerpoint/2010/main" val="145354149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8175"/>
            <a:ext cx="7543800" cy="765175"/>
          </a:xfrm>
        </p:spPr>
        <p:txBody>
          <a:bodyPr/>
          <a:lstStyle/>
          <a:p>
            <a:r>
              <a:rPr lang="en-US" altLang="th-TH"/>
              <a:t>Lowering LDLs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See your doctor to assess for other conditions</a:t>
            </a:r>
          </a:p>
          <a:p>
            <a:r>
              <a:rPr lang="en-US" altLang="th-TH"/>
              <a:t>Reduce dietary saturated fat, trans fatty acids, and cholesterol</a:t>
            </a:r>
          </a:p>
          <a:p>
            <a:r>
              <a:rPr lang="en-US" altLang="th-TH"/>
              <a:t>Increase MUFA and PUFA</a:t>
            </a:r>
          </a:p>
          <a:p>
            <a:r>
              <a:rPr lang="en-US" altLang="th-TH"/>
              <a:t>Increase dietary fiber (soluble)</a:t>
            </a:r>
          </a:p>
        </p:txBody>
      </p:sp>
    </p:spTree>
    <p:extLst>
      <p:ext uri="{BB962C8B-B14F-4D97-AF65-F5344CB8AC3E}">
        <p14:creationId xmlns:p14="http://schemas.microsoft.com/office/powerpoint/2010/main" val="5055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8175"/>
            <a:ext cx="7543800" cy="765175"/>
          </a:xfrm>
        </p:spPr>
        <p:txBody>
          <a:bodyPr/>
          <a:lstStyle/>
          <a:p>
            <a:r>
              <a:rPr lang="en-US" altLang="th-TH"/>
              <a:t>Lowering Blood TG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 dirty="0"/>
              <a:t>Is the most diet-responsive blood lipid</a:t>
            </a:r>
          </a:p>
          <a:p>
            <a:r>
              <a:rPr lang="en-US" altLang="th-TH" dirty="0"/>
              <a:t>Avoid overeating</a:t>
            </a:r>
          </a:p>
          <a:p>
            <a:r>
              <a:rPr lang="en-US" altLang="th-TH" dirty="0"/>
              <a:t>Limit alcohol</a:t>
            </a:r>
          </a:p>
          <a:p>
            <a:r>
              <a:rPr lang="en-US" altLang="th-TH" dirty="0"/>
              <a:t>Limit simple sugars</a:t>
            </a:r>
          </a:p>
          <a:p>
            <a:r>
              <a:rPr lang="en-US" altLang="th-TH" dirty="0"/>
              <a:t>Small frequent meals</a:t>
            </a:r>
          </a:p>
          <a:p>
            <a:r>
              <a:rPr lang="en-US" altLang="th-TH" dirty="0"/>
              <a:t>Include fish in the diet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74" y="3068960"/>
            <a:ext cx="3100189" cy="31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8175"/>
            <a:ext cx="7543800" cy="765175"/>
          </a:xfrm>
        </p:spPr>
        <p:txBody>
          <a:bodyPr/>
          <a:lstStyle/>
          <a:p>
            <a:r>
              <a:rPr lang="en-US" altLang="th-TH"/>
              <a:t>Raise the HDL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Physical activity</a:t>
            </a:r>
          </a:p>
          <a:p>
            <a:r>
              <a:rPr lang="en-US" altLang="th-TH"/>
              <a:t>At least 45 min./day, 4 days a week</a:t>
            </a:r>
          </a:p>
          <a:p>
            <a:r>
              <a:rPr lang="en-US" altLang="th-TH"/>
              <a:t>Avoid smoking</a:t>
            </a:r>
          </a:p>
          <a:p>
            <a:r>
              <a:rPr lang="en-US" altLang="th-TH"/>
              <a:t>Eat regularly </a:t>
            </a:r>
          </a:p>
          <a:p>
            <a:r>
              <a:rPr lang="en-US" altLang="th-TH"/>
              <a:t>Eat less total fat</a:t>
            </a:r>
          </a:p>
          <a:p>
            <a:r>
              <a:rPr lang="en-US" altLang="th-TH"/>
              <a:t>Moderate intake of alcohol increases HDL </a:t>
            </a:r>
          </a:p>
        </p:txBody>
      </p:sp>
    </p:spTree>
    <p:extLst>
      <p:ext uri="{BB962C8B-B14F-4D97-AF65-F5344CB8AC3E}">
        <p14:creationId xmlns:p14="http://schemas.microsoft.com/office/powerpoint/2010/main" val="9396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76672"/>
            <a:ext cx="8784976" cy="517525"/>
          </a:xfrm>
        </p:spPr>
        <p:txBody>
          <a:bodyPr>
            <a:noAutofit/>
          </a:bodyPr>
          <a:lstStyle/>
          <a:p>
            <a:r>
              <a:rPr lang="en-US" altLang="th-TH" sz="3600" b="1" dirty="0" smtClean="0"/>
              <a:t>Fatty Acids Differ in Double-Bond </a:t>
            </a:r>
            <a:r>
              <a:rPr lang="en-US" altLang="th-TH" sz="3200" b="1" dirty="0" smtClean="0"/>
              <a:t>Location</a:t>
            </a:r>
            <a:endParaRPr lang="en-US" altLang="th-TH" sz="3600" b="1" dirty="0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th-TH" smtClean="0"/>
              <a:t>Omega-6 fatty acid</a:t>
            </a:r>
          </a:p>
          <a:p>
            <a:pPr lvl="1"/>
            <a:r>
              <a:rPr lang="en-US" altLang="th-TH" smtClean="0"/>
              <a:t>First double bond is between the sixth and seventh carbon from the omega end</a:t>
            </a:r>
          </a:p>
          <a:p>
            <a:pPr lvl="1"/>
            <a:r>
              <a:rPr lang="en-US" altLang="th-TH" smtClean="0"/>
              <a:t>Example: Linoleic acid</a:t>
            </a:r>
          </a:p>
          <a:p>
            <a:pPr lvl="2"/>
            <a:r>
              <a:rPr lang="en-US" altLang="th-TH" smtClean="0"/>
              <a:t>One of the two essential fatty acids</a:t>
            </a:r>
          </a:p>
        </p:txBody>
      </p:sp>
    </p:spTree>
    <p:extLst>
      <p:ext uri="{BB962C8B-B14F-4D97-AF65-F5344CB8AC3E}">
        <p14:creationId xmlns:p14="http://schemas.microsoft.com/office/powerpoint/2010/main" val="28984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b="1" dirty="0" smtClean="0">
                <a:solidFill>
                  <a:schemeClr val="accent4">
                    <a:lumMod val="75000"/>
                  </a:schemeClr>
                </a:solidFill>
              </a:rPr>
              <a:t>The Omega Fatty Acids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2" y="1579563"/>
            <a:ext cx="8535987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>
            <a:fillRect/>
          </a:stretch>
        </p:blipFill>
        <p:spPr bwMode="auto">
          <a:xfrm>
            <a:off x="251520" y="2132856"/>
            <a:ext cx="8535987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640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4000" b="1" dirty="0" smtClean="0"/>
              <a:t>Fatty Acids </a:t>
            </a:r>
            <a:r>
              <a:rPr lang="en-US" altLang="th-TH" sz="4000" b="1" dirty="0" smtClean="0">
                <a:solidFill>
                  <a:srgbClr val="C00000"/>
                </a:solidFill>
              </a:rPr>
              <a:t>Vary in Shape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71095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th-TH" sz="2400" dirty="0" smtClean="0"/>
              <a:t>Unsaturated fatty acids form two different shapes</a:t>
            </a:r>
          </a:p>
        </p:txBody>
      </p:sp>
    </p:spTree>
    <p:extLst>
      <p:ext uri="{BB962C8B-B14F-4D97-AF65-F5344CB8AC3E}">
        <p14:creationId xmlns:p14="http://schemas.microsoft.com/office/powerpoint/2010/main" val="28278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b="1" dirty="0" smtClean="0"/>
              <a:t>Fatty Acids and Rancidity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altLang="th-TH" smtClean="0"/>
              <a:t>Rancidity: spoiling of fats through oxidation</a:t>
            </a:r>
          </a:p>
          <a:p>
            <a:pPr lvl="1"/>
            <a:r>
              <a:rPr lang="en-US" altLang="th-TH" smtClean="0"/>
              <a:t>More double bonds therefore more susceptible to oxidation and rancidity</a:t>
            </a:r>
          </a:p>
          <a:p>
            <a:pPr algn="ctr">
              <a:buFont typeface="Wingdings" pitchFamily="2" charset="2"/>
              <a:buNone/>
            </a:pPr>
            <a:r>
              <a:rPr lang="en-US" altLang="th-TH" smtClean="0"/>
              <a:t>PUFA &gt; MUFA &gt; Saturated fatty acids</a:t>
            </a:r>
          </a:p>
          <a:p>
            <a:r>
              <a:rPr lang="en-US" altLang="th-TH" smtClean="0"/>
              <a:t>Enhancing stability of fatty acids by reducing rancidity</a:t>
            </a:r>
          </a:p>
          <a:p>
            <a:pPr lvl="1"/>
            <a:r>
              <a:rPr lang="en-US" altLang="th-TH" smtClean="0"/>
              <a:t>Adding antioxidants </a:t>
            </a:r>
          </a:p>
          <a:p>
            <a:pPr lvl="1"/>
            <a:r>
              <a:rPr lang="en-US" altLang="th-TH" smtClean="0"/>
              <a:t>Limiting food exposure to oxygen, heat, and light</a:t>
            </a:r>
          </a:p>
          <a:p>
            <a:pPr lvl="1"/>
            <a:r>
              <a:rPr lang="en-US" altLang="th-TH" smtClean="0"/>
              <a:t>Hydrogenation</a:t>
            </a:r>
          </a:p>
        </p:txBody>
      </p:sp>
    </p:spTree>
    <p:extLst>
      <p:ext uri="{BB962C8B-B14F-4D97-AF65-F5344CB8AC3E}">
        <p14:creationId xmlns:p14="http://schemas.microsoft.com/office/powerpoint/2010/main" val="11670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th-TH" b="1" dirty="0" smtClean="0">
                <a:solidFill>
                  <a:srgbClr val="FF0000"/>
                </a:solidFill>
              </a:rPr>
              <a:t>Quick Review</a:t>
            </a:r>
            <a:endParaRPr lang="en-US" altLang="th-TH" b="1" dirty="0" smtClean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z="2800" b="1" dirty="0" smtClean="0"/>
              <a:t>Fatty acids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th-TH" sz="2400" b="1" dirty="0" smtClean="0"/>
              <a:t>Carbon and hydrogen chain, carboxylic acid, methyl group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th-TH" sz="2400" b="1" dirty="0" smtClean="0"/>
              <a:t>Basic structural units of triglycerides and phospholipids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th-TH" sz="2400" b="1" dirty="0" smtClean="0"/>
              <a:t>Differ in chain length, degree of saturation, shape</a:t>
            </a:r>
          </a:p>
          <a:p>
            <a:pPr lvl="2">
              <a:lnSpc>
                <a:spcPts val="2800"/>
              </a:lnSpc>
              <a:spcBef>
                <a:spcPts val="500"/>
              </a:spcBef>
            </a:pPr>
            <a:r>
              <a:rPr lang="en-US" altLang="th-TH" sz="2000" b="1" dirty="0" smtClean="0"/>
              <a:t>Saturated fatty acids: no double bonds</a:t>
            </a:r>
          </a:p>
          <a:p>
            <a:pPr lvl="2">
              <a:lnSpc>
                <a:spcPts val="2800"/>
              </a:lnSpc>
              <a:spcBef>
                <a:spcPts val="500"/>
              </a:spcBef>
            </a:pPr>
            <a:r>
              <a:rPr lang="en-US" altLang="th-TH" sz="2000" b="1" dirty="0" smtClean="0"/>
              <a:t>Monounsaturated fatty acids: one double bond</a:t>
            </a:r>
          </a:p>
          <a:p>
            <a:pPr lvl="2">
              <a:lnSpc>
                <a:spcPts val="2800"/>
              </a:lnSpc>
              <a:spcBef>
                <a:spcPts val="500"/>
              </a:spcBef>
            </a:pPr>
            <a:r>
              <a:rPr lang="en-US" altLang="th-TH" sz="2000" b="1" dirty="0" smtClean="0"/>
              <a:t>Polyunsaturated fatty acids: two or more double bonds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th-TH" sz="2400" b="1" dirty="0" smtClean="0"/>
              <a:t>Essential fatty acids</a:t>
            </a:r>
          </a:p>
          <a:p>
            <a:pPr lvl="2">
              <a:lnSpc>
                <a:spcPts val="2800"/>
              </a:lnSpc>
              <a:spcBef>
                <a:spcPts val="500"/>
              </a:spcBef>
            </a:pPr>
            <a:r>
              <a:rPr lang="en-US" altLang="th-TH" sz="2000" b="1" dirty="0" err="1" smtClean="0"/>
              <a:t>Lenoleic</a:t>
            </a:r>
            <a:endParaRPr lang="en-US" altLang="th-TH" sz="2000" b="1" dirty="0" smtClean="0"/>
          </a:p>
          <a:p>
            <a:pPr lvl="2">
              <a:lnSpc>
                <a:spcPts val="2800"/>
              </a:lnSpc>
              <a:spcBef>
                <a:spcPts val="500"/>
              </a:spcBef>
            </a:pPr>
            <a:r>
              <a:rPr lang="en-US" altLang="th-TH" sz="2000" b="1" dirty="0" smtClean="0"/>
              <a:t>Alpha-</a:t>
            </a:r>
            <a:r>
              <a:rPr lang="en-US" altLang="th-TH" sz="2000" b="1" dirty="0" err="1" smtClean="0"/>
              <a:t>linolenic</a:t>
            </a:r>
            <a:r>
              <a:rPr lang="en-US" altLang="th-TH" sz="2000" b="1" dirty="0" smtClean="0"/>
              <a:t> acid</a:t>
            </a:r>
          </a:p>
          <a:p>
            <a:pPr lvl="1">
              <a:lnSpc>
                <a:spcPts val="2800"/>
              </a:lnSpc>
              <a:spcBef>
                <a:spcPts val="500"/>
              </a:spcBef>
            </a:pPr>
            <a:r>
              <a:rPr lang="en-US" altLang="th-TH" sz="2400" b="1" dirty="0" smtClean="0"/>
              <a:t>Food manufactures hydrogenate or add antioxidants to fatty acids to reduce susceptibility to rancidity</a:t>
            </a:r>
          </a:p>
        </p:txBody>
      </p:sp>
    </p:spTree>
    <p:extLst>
      <p:ext uri="{BB962C8B-B14F-4D97-AF65-F5344CB8AC3E}">
        <p14:creationId xmlns:p14="http://schemas.microsoft.com/office/powerpoint/2010/main" val="19527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151" r="51306" b="68271"/>
          <a:stretch>
            <a:fillRect/>
          </a:stretch>
        </p:blipFill>
        <p:spPr bwMode="auto">
          <a:xfrm>
            <a:off x="1212849" y="2204864"/>
            <a:ext cx="6715125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th-TH" sz="4000" b="1" smtClean="0"/>
              <a:t>Triglycerides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55611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th-TH" sz="2800" dirty="0" smtClean="0"/>
              <a:t>Three fatty acids connected to a glycerol backbone</a:t>
            </a:r>
          </a:p>
        </p:txBody>
      </p:sp>
    </p:spTree>
    <p:extLst>
      <p:ext uri="{BB962C8B-B14F-4D97-AF65-F5344CB8AC3E}">
        <p14:creationId xmlns:p14="http://schemas.microsoft.com/office/powerpoint/2010/main" val="34347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Diamond 6"/>
          <p:cNvSpPr>
            <a:spLocks noChangeArrowheads="1"/>
          </p:cNvSpPr>
          <p:nvPr/>
        </p:nvSpPr>
        <p:spPr bwMode="auto">
          <a:xfrm>
            <a:off x="5037138" y="3067050"/>
            <a:ext cx="3471862" cy="3252788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tIns="0"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US" altLang="th-TH" sz="2100" b="1"/>
              <a:t>Caution:</a:t>
            </a:r>
          </a:p>
          <a:p>
            <a:pPr algn="ctr"/>
            <a:r>
              <a:rPr lang="en-US" altLang="th-TH" sz="2100" b="1"/>
              <a:t>High levels in the blood are a risk factor for heart disease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smtClean="0"/>
              <a:t>Triglycerides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altLang="th-TH" smtClean="0"/>
              <a:t>Most common lipid in both foods and the body</a:t>
            </a:r>
          </a:p>
          <a:p>
            <a:r>
              <a:rPr lang="en-US" altLang="th-TH" smtClean="0"/>
              <a:t>Make up about 95% of lipids found in foods</a:t>
            </a:r>
          </a:p>
          <a:p>
            <a:r>
              <a:rPr lang="en-US" altLang="th-TH" smtClean="0"/>
              <a:t>Functions</a:t>
            </a:r>
          </a:p>
          <a:p>
            <a:pPr lvl="1"/>
            <a:r>
              <a:rPr lang="en-US" altLang="th-TH" smtClean="0"/>
              <a:t>Add texture</a:t>
            </a:r>
          </a:p>
          <a:p>
            <a:pPr lvl="1"/>
            <a:r>
              <a:rPr lang="en-US" altLang="th-TH" smtClean="0"/>
              <a:t>Makes meats tender</a:t>
            </a:r>
          </a:p>
          <a:p>
            <a:pPr lvl="1"/>
            <a:r>
              <a:rPr lang="en-US" altLang="th-TH" smtClean="0"/>
              <a:t>Preserves freshness</a:t>
            </a:r>
          </a:p>
          <a:p>
            <a:pPr lvl="1"/>
            <a:r>
              <a:rPr lang="en-US" altLang="th-TH" smtClean="0"/>
              <a:t>Stores as adipose tissue </a:t>
            </a:r>
            <a:br>
              <a:rPr lang="en-US" altLang="th-TH" smtClean="0"/>
            </a:br>
            <a:r>
              <a:rPr lang="en-US" altLang="th-TH" smtClean="0"/>
              <a:t>for energy</a:t>
            </a:r>
          </a:p>
        </p:txBody>
      </p:sp>
    </p:spTree>
    <p:extLst>
      <p:ext uri="{BB962C8B-B14F-4D97-AF65-F5344CB8AC3E}">
        <p14:creationId xmlns:p14="http://schemas.microsoft.com/office/powerpoint/2010/main" val="176954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23528" y="90314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"/>
              </a:spcBef>
            </a:pPr>
            <a:r>
              <a:rPr lang="en-US" altLang="th-TH" sz="2800" dirty="0" smtClean="0"/>
              <a:t>Hydrophilic on one end; hydrophobic on the other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sz="2800" dirty="0" smtClean="0"/>
              <a:t>Make up the phospholipid bilayer in the cell membrane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sz="2400" dirty="0" smtClean="0"/>
              <a:t>Lecithin (a.k.a. </a:t>
            </a:r>
            <a:r>
              <a:rPr lang="en-US" altLang="th-TH" sz="2400" dirty="0" err="1" smtClean="0"/>
              <a:t>phosphatidylcholine</a:t>
            </a:r>
            <a:r>
              <a:rPr lang="en-US" altLang="th-TH" sz="2400" dirty="0" smtClean="0"/>
              <a:t>)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th-TH" sz="2000" dirty="0" smtClean="0"/>
              <a:t>A major phospholipid in the cell membrane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th-TH" sz="2000" b="1" dirty="0" smtClean="0">
                <a:solidFill>
                  <a:srgbClr val="C00000"/>
                </a:solidFill>
              </a:rPr>
              <a:t>Used as an emulsifier in foods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sz="2800" dirty="0" smtClean="0"/>
              <a:t>Synthesized by the liver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4" t="1546" b="62137"/>
          <a:stretch>
            <a:fillRect/>
          </a:stretch>
        </p:blipFill>
        <p:spPr bwMode="auto">
          <a:xfrm>
            <a:off x="2051720" y="3861048"/>
            <a:ext cx="5692775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sz="4000" dirty="0" smtClean="0"/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424465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Lipids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Category of compounds that includes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Triglycerides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Sterols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Phospholipids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Contain carbon, oxygen, and hydrogen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Hydrophobic</a:t>
            </a:r>
          </a:p>
        </p:txBody>
      </p:sp>
    </p:spTree>
    <p:extLst>
      <p:ext uri="{BB962C8B-B14F-4D97-AF65-F5344CB8AC3E}">
        <p14:creationId xmlns:p14="http://schemas.microsoft.com/office/powerpoint/2010/main" val="21753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 dirty="0" smtClean="0"/>
              <a:t>Phospholipids’ Role in Cell Membranes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909"/>
          <a:stretch>
            <a:fillRect/>
          </a:stretch>
        </p:blipFill>
        <p:spPr bwMode="auto">
          <a:xfrm>
            <a:off x="2339752" y="1365469"/>
            <a:ext cx="4877470" cy="49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4" b="28598"/>
          <a:stretch>
            <a:fillRect/>
          </a:stretch>
        </p:blipFill>
        <p:spPr bwMode="auto">
          <a:xfrm>
            <a:off x="5547309" y="4653135"/>
            <a:ext cx="3273163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251520" y="9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th-TH" dirty="0" smtClean="0"/>
              <a:t>Sterols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More complex than phospholipids or triglycerides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Four connecting rings of carbon and hydrogen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Do not provide energy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Cholesterol is the best known sterol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Found in every cell in the body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Helps with numerous body processes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dirty="0" err="1" smtClean="0">
                <a:solidFill>
                  <a:srgbClr val="C00000"/>
                </a:solidFill>
              </a:rPr>
              <a:t>Phytosterols</a:t>
            </a:r>
            <a:r>
              <a:rPr lang="en-US" altLang="th-TH" dirty="0" smtClean="0">
                <a:solidFill>
                  <a:srgbClr val="C00000"/>
                </a:solidFill>
              </a:rPr>
              <a:t> – major plant </a:t>
            </a:r>
            <a:r>
              <a:rPr lang="en-US" altLang="th-TH" dirty="0" smtClean="0"/>
              <a:t>sterols</a:t>
            </a:r>
          </a:p>
        </p:txBody>
      </p:sp>
    </p:spTree>
    <p:extLst>
      <p:ext uri="{BB962C8B-B14F-4D97-AF65-F5344CB8AC3E}">
        <p14:creationId xmlns:p14="http://schemas.microsoft.com/office/powerpoint/2010/main" val="2783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457200" y="992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sz="4000" b="1" dirty="0" smtClean="0">
                <a:solidFill>
                  <a:srgbClr val="FF0000"/>
                </a:solidFill>
              </a:rPr>
              <a:t>Quick Review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4607"/>
          <a:stretch>
            <a:fillRect/>
          </a:stretch>
        </p:blipFill>
        <p:spPr bwMode="auto">
          <a:xfrm>
            <a:off x="1840602" y="1149350"/>
            <a:ext cx="544195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Triglycerides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Found in the body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Stored in the adipose tissue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Major source of energy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Phospholipids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An important part of cell membrane structure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Lecithin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Important to cell membrane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Used as a food emulsifier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Sterols 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Do not contain fatty acids</a:t>
            </a:r>
          </a:p>
          <a:p>
            <a:pPr lvl="1"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th-TH" dirty="0" smtClean="0"/>
              <a:t>Do not provide energy</a:t>
            </a:r>
          </a:p>
        </p:txBody>
      </p:sp>
    </p:spTree>
    <p:extLst>
      <p:ext uri="{BB962C8B-B14F-4D97-AF65-F5344CB8AC3E}">
        <p14:creationId xmlns:p14="http://schemas.microsoft.com/office/powerpoint/2010/main" val="22976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/>
              <a:t>What Happens to the Lipids You Eat?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Lipids from foods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Fat, phospholipids, and sterols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Digested to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Free fatty acids, glycerol, and monoglycerides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With the aid of the enzyme lipase </a:t>
            </a:r>
          </a:p>
        </p:txBody>
      </p:sp>
    </p:spTree>
    <p:extLst>
      <p:ext uri="{BB962C8B-B14F-4D97-AF65-F5344CB8AC3E}">
        <p14:creationId xmlns:p14="http://schemas.microsoft.com/office/powerpoint/2010/main" val="945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8150225" y="6511925"/>
            <a:ext cx="887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th-TH" sz="1200" i="0"/>
              <a:t>Figure 5.13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b="83015"/>
          <a:stretch>
            <a:fillRect/>
          </a:stretch>
        </p:blipFill>
        <p:spPr bwMode="auto">
          <a:xfrm>
            <a:off x="4676775" y="227013"/>
            <a:ext cx="4162425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t="16985" b="64989"/>
          <a:stretch>
            <a:fillRect/>
          </a:stretch>
        </p:blipFill>
        <p:spPr bwMode="auto">
          <a:xfrm>
            <a:off x="4676775" y="1314450"/>
            <a:ext cx="4162425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t="35159" b="42152"/>
          <a:stretch>
            <a:fillRect/>
          </a:stretch>
        </p:blipFill>
        <p:spPr bwMode="auto">
          <a:xfrm>
            <a:off x="4676775" y="2478088"/>
            <a:ext cx="4162425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437" r="43388" b="5356"/>
          <a:stretch>
            <a:fillRect/>
          </a:stretch>
        </p:blipFill>
        <p:spPr bwMode="auto">
          <a:xfrm>
            <a:off x="250825" y="207963"/>
            <a:ext cx="4695825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6" t="57724" b="29929"/>
          <a:stretch>
            <a:fillRect/>
          </a:stretch>
        </p:blipFill>
        <p:spPr bwMode="auto">
          <a:xfrm>
            <a:off x="4676775" y="3922713"/>
            <a:ext cx="41624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9" t="95413" r="39018" b="1437"/>
          <a:stretch>
            <a:fillRect/>
          </a:stretch>
        </p:blipFill>
        <p:spPr bwMode="auto">
          <a:xfrm>
            <a:off x="1711325" y="6226175"/>
            <a:ext cx="189865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th-TH" sz="3600" b="1" dirty="0" smtClean="0"/>
              <a:t>Most Fat Is Digested and Absorbed in the Small Intestine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285" y="1966912"/>
            <a:ext cx="8885237" cy="2686224"/>
          </a:xfrm>
        </p:spPr>
        <p:txBody>
          <a:bodyPr/>
          <a:lstStyle/>
          <a:p>
            <a:r>
              <a:rPr lang="en-US" altLang="th-TH" dirty="0" smtClean="0"/>
              <a:t>Fat tends to cluster in </a:t>
            </a:r>
            <a:r>
              <a:rPr lang="en-US" altLang="th-TH" dirty="0" err="1" smtClean="0"/>
              <a:t>chyme</a:t>
            </a:r>
            <a:endParaRPr lang="en-US" altLang="th-TH" dirty="0" smtClean="0"/>
          </a:p>
          <a:p>
            <a:r>
              <a:rPr lang="en-US" altLang="th-TH" dirty="0" smtClean="0"/>
              <a:t>Fat stimulates the secretion of </a:t>
            </a:r>
            <a:r>
              <a:rPr lang="en-US" altLang="th-TH" b="1" dirty="0" smtClean="0">
                <a:solidFill>
                  <a:schemeClr val="accent6">
                    <a:lumMod val="50000"/>
                  </a:schemeClr>
                </a:solidFill>
              </a:rPr>
              <a:t>cholecystokinin</a:t>
            </a:r>
            <a:r>
              <a:rPr lang="en-US" altLang="th-TH" dirty="0" smtClean="0"/>
              <a:t> (CCK) in the duodenum</a:t>
            </a:r>
          </a:p>
          <a:p>
            <a:r>
              <a:rPr lang="en-US" altLang="th-TH" dirty="0" smtClean="0"/>
              <a:t>CCK stimulates the gallbladder to release bile acid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476782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Cholecystokinin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is a peptide hormone of the gastrointestinal system responsible for stimulating the digestion of fat and protein.</a:t>
            </a:r>
            <a:endParaRPr lang="th-TH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C00000"/>
                </a:solidFill>
              </a:rPr>
              <a:t>Lipids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Basic functions in the body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Store and provide energy</a:t>
            </a:r>
          </a:p>
          <a:p>
            <a:pPr lvl="3" eaLnBrk="1" hangingPunct="1">
              <a:spcBef>
                <a:spcPts val="600"/>
              </a:spcBef>
            </a:pPr>
            <a:r>
              <a:rPr lang="en-US" altLang="th-TH" sz="2400" b="1" dirty="0" smtClean="0">
                <a:solidFill>
                  <a:srgbClr val="C00000"/>
                </a:solidFill>
              </a:rPr>
              <a:t>Fats provide 9 kcal per gram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Provide insulation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Help manufacture steroids and bile salts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Play a role in transporting fat-soluble nutrients in the blood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Used to manufacture major sex hormones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Key to the structure of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38924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altLang="th-TH" sz="3200" b="1" dirty="0" smtClean="0"/>
              <a:t>Most Fat Is Digested and Absorbed in the Small Intestine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772816"/>
            <a:ext cx="8885237" cy="4891088"/>
          </a:xfrm>
        </p:spPr>
        <p:txBody>
          <a:bodyPr/>
          <a:lstStyle/>
          <a:p>
            <a:r>
              <a:rPr lang="en-US" altLang="th-TH" smtClean="0"/>
              <a:t>Phospholipids</a:t>
            </a:r>
          </a:p>
          <a:p>
            <a:pPr lvl="1"/>
            <a:r>
              <a:rPr lang="en-US" altLang="th-TH" smtClean="0"/>
              <a:t>Emulsified by bile</a:t>
            </a:r>
          </a:p>
          <a:p>
            <a:pPr lvl="1"/>
            <a:r>
              <a:rPr lang="en-US" altLang="th-TH" smtClean="0"/>
              <a:t>Dismantled into two free fatty acids and the phospholipid remnant</a:t>
            </a:r>
          </a:p>
          <a:p>
            <a:pPr lvl="1"/>
            <a:r>
              <a:rPr lang="en-US" altLang="th-TH" smtClean="0"/>
              <a:t>Packaged as micelles</a:t>
            </a:r>
          </a:p>
          <a:p>
            <a:pPr lvl="1"/>
            <a:r>
              <a:rPr lang="en-US" altLang="th-TH" smtClean="0"/>
              <a:t>Transported through intestinal wall</a:t>
            </a:r>
          </a:p>
        </p:txBody>
      </p:sp>
    </p:spTree>
    <p:extLst>
      <p:ext uri="{BB962C8B-B14F-4D97-AF65-F5344CB8AC3E}">
        <p14:creationId xmlns:p14="http://schemas.microsoft.com/office/powerpoint/2010/main" val="16321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66700"/>
            <a:ext cx="7810500" cy="942975"/>
          </a:xfrm>
        </p:spPr>
        <p:txBody>
          <a:bodyPr>
            <a:noAutofit/>
          </a:bodyPr>
          <a:lstStyle/>
          <a:p>
            <a:r>
              <a:rPr lang="en-US" altLang="th-TH" sz="3200" b="1" dirty="0" smtClean="0"/>
              <a:t>Most Fat Is Digested and Absorbed in the Small Intestine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369920" cy="4891088"/>
          </a:xfrm>
        </p:spPr>
        <p:txBody>
          <a:bodyPr/>
          <a:lstStyle/>
          <a:p>
            <a:r>
              <a:rPr lang="en-US" altLang="th-TH" dirty="0" smtClean="0"/>
              <a:t>Sterols</a:t>
            </a:r>
          </a:p>
          <a:p>
            <a:pPr lvl="1"/>
            <a:r>
              <a:rPr lang="en-US" altLang="th-TH" dirty="0" smtClean="0"/>
              <a:t>Not digested</a:t>
            </a:r>
          </a:p>
          <a:p>
            <a:pPr lvl="1"/>
            <a:r>
              <a:rPr lang="en-US" altLang="th-TH" dirty="0" smtClean="0"/>
              <a:t>Absorbed intact through intestinal wall</a:t>
            </a:r>
          </a:p>
          <a:p>
            <a:r>
              <a:rPr lang="en-US" altLang="th-TH" dirty="0" smtClean="0"/>
              <a:t>If undigested and absorbed in small intestine</a:t>
            </a:r>
          </a:p>
          <a:p>
            <a:pPr lvl="1"/>
            <a:r>
              <a:rPr lang="en-US" altLang="th-TH" dirty="0" smtClean="0"/>
              <a:t>Bind with fiber</a:t>
            </a:r>
          </a:p>
          <a:p>
            <a:pPr lvl="1"/>
            <a:r>
              <a:rPr lang="en-US" altLang="th-TH" dirty="0" smtClean="0"/>
              <a:t>Eliminated in the feces</a:t>
            </a:r>
          </a:p>
        </p:txBody>
      </p:sp>
    </p:spTree>
    <p:extLst>
      <p:ext uri="{BB962C8B-B14F-4D97-AF65-F5344CB8AC3E}">
        <p14:creationId xmlns:p14="http://schemas.microsoft.com/office/powerpoint/2010/main" val="3538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 b="1" dirty="0" smtClean="0">
                <a:solidFill>
                  <a:srgbClr val="002060"/>
                </a:solidFill>
              </a:rPr>
              <a:t>Chylomicrons Facilitate Lipid Absorption 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en-US" altLang="th-TH" dirty="0" smtClean="0"/>
              <a:t>Lipids are absorbed based on structure and circulatory system</a:t>
            </a:r>
          </a:p>
          <a:p>
            <a:pPr lvl="1"/>
            <a:r>
              <a:rPr lang="en-US" altLang="th-TH" dirty="0" smtClean="0"/>
              <a:t>Glycerol and short- to medium-chain fatty acids</a:t>
            </a:r>
          </a:p>
          <a:p>
            <a:pPr lvl="1"/>
            <a:r>
              <a:rPr lang="en-US" altLang="th-TH" dirty="0" smtClean="0"/>
              <a:t>Long-chain fatty acids</a:t>
            </a:r>
          </a:p>
          <a:p>
            <a:pPr lvl="2"/>
            <a:r>
              <a:rPr lang="en-US" altLang="th-TH" dirty="0" smtClean="0"/>
              <a:t>Combine with phospholipids and cholesterol</a:t>
            </a:r>
            <a:br>
              <a:rPr lang="en-US" altLang="th-TH" dirty="0" smtClean="0"/>
            </a:br>
            <a:r>
              <a:rPr lang="en-US" altLang="th-TH" dirty="0" smtClean="0"/>
              <a:t>chylomicrons </a:t>
            </a:r>
          </a:p>
        </p:txBody>
      </p:sp>
    </p:spTree>
    <p:extLst>
      <p:ext uri="{BB962C8B-B14F-4D97-AF65-F5344CB8AC3E}">
        <p14:creationId xmlns:p14="http://schemas.microsoft.com/office/powerpoint/2010/main" val="16555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" b="4666"/>
          <a:stretch>
            <a:fillRect/>
          </a:stretch>
        </p:blipFill>
        <p:spPr bwMode="auto">
          <a:xfrm>
            <a:off x="4884072" y="1628800"/>
            <a:ext cx="4189241" cy="40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7" name="Rectangle 9"/>
          <p:cNvSpPr>
            <a:spLocks noGrp="1" noChangeArrowheads="1"/>
          </p:cNvSpPr>
          <p:nvPr>
            <p:ph type="title"/>
          </p:nvPr>
        </p:nvSpPr>
        <p:spPr>
          <a:xfrm>
            <a:off x="544513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3200" b="1" dirty="0" smtClean="0">
                <a:solidFill>
                  <a:srgbClr val="002060"/>
                </a:solidFill>
              </a:rPr>
              <a:t>Chylomicrons Facilitate Lipid Absorption</a:t>
            </a: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5101" y="1601787"/>
            <a:ext cx="4494212" cy="5256213"/>
          </a:xfrm>
        </p:spPr>
        <p:txBody>
          <a:bodyPr>
            <a:normAutofit/>
          </a:bodyPr>
          <a:lstStyle/>
          <a:p>
            <a:r>
              <a:rPr lang="en-US" altLang="th-TH" sz="2800" dirty="0" smtClean="0"/>
              <a:t>Chylomicrons are too large to be absorbed directly into the bloodstream</a:t>
            </a:r>
          </a:p>
          <a:p>
            <a:pPr lvl="1"/>
            <a:r>
              <a:rPr lang="en-US" altLang="th-TH" sz="2400" dirty="0" smtClean="0"/>
              <a:t>Travel through lymph fluid</a:t>
            </a:r>
          </a:p>
          <a:p>
            <a:pPr lvl="1"/>
            <a:r>
              <a:rPr lang="en-US" altLang="th-TH" sz="2400" dirty="0" smtClean="0"/>
              <a:t>Enter blood stream through thoracic duct next to the heart</a:t>
            </a:r>
          </a:p>
        </p:txBody>
      </p:sp>
    </p:spTree>
    <p:extLst>
      <p:ext uri="{BB962C8B-B14F-4D97-AF65-F5344CB8AC3E}">
        <p14:creationId xmlns:p14="http://schemas.microsoft.com/office/powerpoint/2010/main" val="399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3600" b="1" dirty="0" smtClean="0"/>
              <a:t>Absorption of Dietary Lipids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909"/>
          <a:stretch>
            <a:fillRect/>
          </a:stretch>
        </p:blipFill>
        <p:spPr bwMode="auto">
          <a:xfrm>
            <a:off x="1807946" y="871571"/>
            <a:ext cx="5356342" cy="57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836917" cy="942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>
                <a:solidFill>
                  <a:srgbClr val="002060"/>
                </a:solidFill>
              </a:rPr>
              <a:t>Lipoproteins Transport Fat Through the Lymph and Blood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58763" y="1628800"/>
            <a:ext cx="8885237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Lipoproteins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Chylomicrons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Very low-density lipoproteins (VLDLs)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Low-density lipoproteins (LDLs)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High-density lipoproteins (HDLs)</a:t>
            </a:r>
          </a:p>
        </p:txBody>
      </p:sp>
    </p:spTree>
    <p:extLst>
      <p:ext uri="{BB962C8B-B14F-4D97-AF65-F5344CB8AC3E}">
        <p14:creationId xmlns:p14="http://schemas.microsoft.com/office/powerpoint/2010/main" val="13497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836917" cy="942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>
                <a:solidFill>
                  <a:srgbClr val="002060"/>
                </a:solidFill>
              </a:rPr>
              <a:t>Lipoproteins Transport Fat Through the Lymph and Blood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58763" y="1700808"/>
            <a:ext cx="8885237" cy="48910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VLDLs, LDLs, and HDLs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Globular molecule with a lipid center surrounded by a plasma membrane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Density determines function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More protein, higher density</a:t>
            </a:r>
          </a:p>
        </p:txBody>
      </p:sp>
    </p:spTree>
    <p:extLst>
      <p:ext uri="{BB962C8B-B14F-4D97-AF65-F5344CB8AC3E}">
        <p14:creationId xmlns:p14="http://schemas.microsoft.com/office/powerpoint/2010/main" val="9064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" y="44450"/>
            <a:ext cx="8908925" cy="942975"/>
          </a:xfrm>
        </p:spPr>
        <p:txBody>
          <a:bodyPr>
            <a:noAutofit/>
          </a:bodyPr>
          <a:lstStyle/>
          <a:p>
            <a:r>
              <a:rPr lang="en-US" altLang="th-TH" sz="3200" b="1" dirty="0" smtClean="0"/>
              <a:t>The Ratio of Protein to Lipid Determines the Density of the Lipoprotein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61"/>
          <a:stretch>
            <a:fillRect/>
          </a:stretch>
        </p:blipFill>
        <p:spPr bwMode="auto">
          <a:xfrm>
            <a:off x="1835696" y="1196752"/>
            <a:ext cx="6192688" cy="5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th-TH" sz="3600" b="1" dirty="0" smtClean="0">
                <a:solidFill>
                  <a:srgbClr val="002060"/>
                </a:solidFill>
              </a:rPr>
              <a:t>Lipoproteins Transport Fat Through the Lymph and Blood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44824"/>
            <a:ext cx="8885237" cy="4891088"/>
          </a:xfrm>
        </p:spPr>
        <p:txBody>
          <a:bodyPr>
            <a:normAutofit/>
          </a:bodyPr>
          <a:lstStyle/>
          <a:p>
            <a:r>
              <a:rPr lang="en-US" altLang="th-TH" sz="2800" dirty="0" smtClean="0"/>
              <a:t>Very low-density lipoproteins (VLDLs)</a:t>
            </a:r>
          </a:p>
          <a:p>
            <a:pPr lvl="1"/>
            <a:r>
              <a:rPr lang="en-US" altLang="th-TH" sz="2400" dirty="0" smtClean="0"/>
              <a:t>Become LDLs</a:t>
            </a:r>
          </a:p>
          <a:p>
            <a:r>
              <a:rPr lang="en-US" altLang="th-TH" sz="2800" dirty="0" smtClean="0"/>
              <a:t>LDLs: “bad” cholesterol</a:t>
            </a:r>
          </a:p>
          <a:p>
            <a:r>
              <a:rPr lang="en-US" altLang="th-TH" sz="2800" dirty="0" smtClean="0"/>
              <a:t>HDLs: “good” cholesterol</a:t>
            </a:r>
          </a:p>
          <a:p>
            <a:r>
              <a:rPr lang="en-US" altLang="th-TH" sz="2800" dirty="0" smtClean="0"/>
              <a:t>HDL and LDL levels can be used to determine the health of arteries</a:t>
            </a:r>
          </a:p>
        </p:txBody>
      </p:sp>
    </p:spTree>
    <p:extLst>
      <p:ext uri="{BB962C8B-B14F-4D97-AF65-F5344CB8AC3E}">
        <p14:creationId xmlns:p14="http://schemas.microsoft.com/office/powerpoint/2010/main" val="3057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3" y="44450"/>
            <a:ext cx="9088437" cy="517525"/>
          </a:xfrm>
        </p:spPr>
        <p:txBody>
          <a:bodyPr>
            <a:noAutofit/>
          </a:bodyPr>
          <a:lstStyle/>
          <a:p>
            <a:r>
              <a:rPr lang="en-US" altLang="th-TH" sz="2800" b="1" dirty="0" smtClean="0">
                <a:solidFill>
                  <a:srgbClr val="002060"/>
                </a:solidFill>
              </a:rPr>
              <a:t>The Roles of VLDL, LDL, and HDL Lipoproteins</a:t>
            </a: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th-TH" sz="1200" i="0"/>
              <a:t>Figure 5.18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" b="1662"/>
          <a:stretch>
            <a:fillRect/>
          </a:stretch>
        </p:blipFill>
        <p:spPr bwMode="auto">
          <a:xfrm>
            <a:off x="651532" y="908720"/>
            <a:ext cx="7957481" cy="57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Fatty Acids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56406" y="155351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z="2400" dirty="0" smtClean="0"/>
              <a:t>Building blocks for triglycerides and phospholipids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400" dirty="0" smtClean="0"/>
              <a:t>A chain of carbon and hydrogen atoms with a carboxyl group at the alpha end and a methyl group at the omega end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"/>
          <a:stretch>
            <a:fillRect/>
          </a:stretch>
        </p:blipFill>
        <p:spPr bwMode="auto">
          <a:xfrm>
            <a:off x="303213" y="2878951"/>
            <a:ext cx="8535987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Most fats are digested in the small intestine with the help of bile acids and pancreatic lipase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Short- and medium-chain fatty acids are absorbed directly into the bloodstream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Longer chain fatty acids and other remnants of fat digestion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Packaged in chylomicron lipoprotein carriers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Travel in lymph before entering the bloodstream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Lipoproteins are </a:t>
            </a:r>
            <a:r>
              <a:rPr lang="en-US" altLang="th-TH" dirty="0" err="1" smtClean="0"/>
              <a:t>globularshaped</a:t>
            </a:r>
            <a:r>
              <a:rPr lang="en-US" altLang="th-TH" dirty="0" smtClean="0"/>
              <a:t> transport carriers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Outer shell high in protein and phospholipids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Inner core carries insoluble fat, cholesterol, and other lipids through lymph and bloodstream</a:t>
            </a:r>
          </a:p>
        </p:txBody>
      </p:sp>
    </p:spTree>
    <p:extLst>
      <p:ext uri="{BB962C8B-B14F-4D97-AF65-F5344CB8AC3E}">
        <p14:creationId xmlns:p14="http://schemas.microsoft.com/office/powerpoint/2010/main" val="11706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VLDLs and HDLs are synthesized in the liver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VLDLs eventually become LDLs after depositing some fatty acids in the body’s cells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LDLs deposit cholesterol in the cells and arterial walls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HDLs remove cholesterol from the arteries and deliver it to the liver to be used in the synthesis of bile or excreted in the feces</a:t>
            </a:r>
          </a:p>
        </p:txBody>
      </p:sp>
    </p:spTree>
    <p:extLst>
      <p:ext uri="{BB962C8B-B14F-4D97-AF65-F5344CB8AC3E}">
        <p14:creationId xmlns:p14="http://schemas.microsoft.com/office/powerpoint/2010/main" val="785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C00000"/>
                </a:solidFill>
              </a:rPr>
              <a:t>Uses of Fat and Cholesterol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Source of energy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Form body structures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Regulate metabolism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Enhance absorption of fat-soluble vitamins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Provide insulation to help regulate body temperature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Cushion major organs</a:t>
            </a:r>
          </a:p>
        </p:txBody>
      </p:sp>
    </p:spTree>
    <p:extLst>
      <p:ext uri="{BB962C8B-B14F-4D97-AF65-F5344CB8AC3E}">
        <p14:creationId xmlns:p14="http://schemas.microsoft.com/office/powerpoint/2010/main" val="4671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C00000"/>
                </a:solidFill>
              </a:rPr>
              <a:t>Fat Is Used as Energy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Fat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Provides concentrated source of kilocalories 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smtClean="0"/>
              <a:t>9 kilocalories per gram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Readily available when the body needs energy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Body’s main source of energy throughout the day</a:t>
            </a:r>
          </a:p>
        </p:txBody>
      </p:sp>
    </p:spTree>
    <p:extLst>
      <p:ext uri="{BB962C8B-B14F-4D97-AF65-F5344CB8AC3E}">
        <p14:creationId xmlns:p14="http://schemas.microsoft.com/office/powerpoint/2010/main" val="2770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C00000"/>
                </a:solidFill>
              </a:rPr>
              <a:t>Fat Is Used as Energy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Fat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Body has an unlimited ability to store excess energy as fat in adipocytes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b="1" dirty="0" smtClean="0">
                <a:solidFill>
                  <a:srgbClr val="C00000"/>
                </a:solidFill>
              </a:rPr>
              <a:t>Fat cells have the capacity to enlarge as much as 1,000 times their original size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Body has the ability to produce additional fat cells</a:t>
            </a:r>
          </a:p>
        </p:txBody>
      </p:sp>
    </p:spTree>
    <p:extLst>
      <p:ext uri="{BB962C8B-B14F-4D97-AF65-F5344CB8AC3E}">
        <p14:creationId xmlns:p14="http://schemas.microsoft.com/office/powerpoint/2010/main" val="6920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692901" cy="942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3200" b="1" dirty="0" smtClean="0"/>
              <a:t>Fat Is Used as Energy and Helps Absorb Lipid Compounds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Preferred source of energy for the heart, liver, and muscles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Cannot sustain life alone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Needs glucose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Only glycerol can be used for gluconeogenesis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altLang="th-TH" sz="2400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Several essential nutrients require dietary fat for absorption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20 grams per day are needed to stimulate chylomicrons that transport fat-soluble vitamins</a:t>
            </a:r>
          </a:p>
        </p:txBody>
      </p:sp>
    </p:spTree>
    <p:extLst>
      <p:ext uri="{BB962C8B-B14F-4D97-AF65-F5344CB8AC3E}">
        <p14:creationId xmlns:p14="http://schemas.microsoft.com/office/powerpoint/2010/main" val="19012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Fat Helps Insulate and Protect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Fat in subcutaneous tissue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Insulates body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Maintains body temperature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Fat protects bones and vital organs from trauma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Too much fat eliminates the protective benefit</a:t>
            </a:r>
          </a:p>
        </p:txBody>
      </p:sp>
    </p:spTree>
    <p:extLst>
      <p:ext uri="{BB962C8B-B14F-4D97-AF65-F5344CB8AC3E}">
        <p14:creationId xmlns:p14="http://schemas.microsoft.com/office/powerpoint/2010/main" val="13871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908925" cy="942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3200" b="1" dirty="0" smtClean="0"/>
              <a:t>Essential Fatty Acids, Eicosanoids, and Cell Membrane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07504" y="1556792"/>
            <a:ext cx="8885237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Linoleic acid can be elongated and converted to </a:t>
            </a:r>
            <a:r>
              <a:rPr lang="en-US" altLang="th-TH" dirty="0" err="1" smtClean="0"/>
              <a:t>arachidonic</a:t>
            </a:r>
            <a:r>
              <a:rPr lang="en-US" altLang="th-TH" dirty="0" smtClean="0"/>
              <a:t> acid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Alpha-</a:t>
            </a:r>
            <a:r>
              <a:rPr lang="en-US" altLang="th-TH" dirty="0" err="1" smtClean="0"/>
              <a:t>linolenic</a:t>
            </a:r>
            <a:r>
              <a:rPr lang="en-US" altLang="th-TH" dirty="0" smtClean="0"/>
              <a:t> acid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Converts to </a:t>
            </a:r>
            <a:r>
              <a:rPr lang="en-US" altLang="th-TH" dirty="0" err="1" smtClean="0"/>
              <a:t>eicosapentaenoic</a:t>
            </a:r>
            <a:r>
              <a:rPr lang="en-US" altLang="th-TH" dirty="0" smtClean="0"/>
              <a:t> acid (EPA)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EPA elongates to </a:t>
            </a:r>
            <a:r>
              <a:rPr lang="en-US" altLang="th-TH" dirty="0" err="1" smtClean="0"/>
              <a:t>docosahexaenoic</a:t>
            </a:r>
            <a:r>
              <a:rPr lang="en-US" altLang="th-TH" dirty="0" smtClean="0"/>
              <a:t> acid (DHA)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Needed for healthy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36516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692901" cy="942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3600" b="1" dirty="0" smtClean="0">
                <a:solidFill>
                  <a:srgbClr val="C00000"/>
                </a:solidFill>
              </a:rPr>
              <a:t>Essential Fatty Acids, Eicosanoids, and Cell Membrane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51520" y="1628800"/>
            <a:ext cx="8633717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EPA and </a:t>
            </a:r>
            <a:r>
              <a:rPr lang="en-US" altLang="th-TH" dirty="0" err="1" smtClean="0"/>
              <a:t>arachidonic</a:t>
            </a:r>
            <a:r>
              <a:rPr lang="en-US" altLang="th-TH" dirty="0" smtClean="0"/>
              <a:t> acid are used to manufacture eicosanoids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Eicosanoids are </a:t>
            </a:r>
            <a:r>
              <a:rPr lang="en-US" altLang="th-TH" dirty="0" err="1" smtClean="0"/>
              <a:t>hormonelike</a:t>
            </a:r>
            <a:r>
              <a:rPr lang="en-US" altLang="th-TH" dirty="0" smtClean="0"/>
              <a:t> substances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Prostaglandins, </a:t>
            </a:r>
            <a:r>
              <a:rPr lang="en-US" altLang="th-TH" dirty="0" err="1" smtClean="0"/>
              <a:t>thromboxanes</a:t>
            </a:r>
            <a:r>
              <a:rPr lang="en-US" altLang="th-TH" dirty="0" smtClean="0"/>
              <a:t>, and </a:t>
            </a:r>
            <a:r>
              <a:rPr lang="en-US" altLang="th-TH" dirty="0" err="1" smtClean="0"/>
              <a:t>leukotrienes</a:t>
            </a:r>
            <a:endParaRPr lang="en-US" altLang="th-TH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Regulate the immune system, blood clotting, inflammation, and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16185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692901" cy="942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>
                <a:solidFill>
                  <a:srgbClr val="C00000"/>
                </a:solidFill>
              </a:rPr>
              <a:t>Cholesterol Is Used to Make Bile, Hormones, and Vitamin D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58763" y="1700808"/>
            <a:ext cx="8885237" cy="48910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Cholesterol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 structural part of the cell membrane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 precursor to vitamin 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 precursor to bile acid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Precursor for sex hormones such as estrogen and testosterone</a:t>
            </a:r>
          </a:p>
        </p:txBody>
      </p:sp>
    </p:spTree>
    <p:extLst>
      <p:ext uri="{BB962C8B-B14F-4D97-AF65-F5344CB8AC3E}">
        <p14:creationId xmlns:p14="http://schemas.microsoft.com/office/powerpoint/2010/main" val="15945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Fatty Acids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Higher ratio</a:t>
            </a:r>
            <a:r>
              <a:rPr lang="en-US" altLang="th-TH" smtClean="0">
                <a:solidFill>
                  <a:srgbClr val="FF0000"/>
                </a:solidFill>
              </a:rPr>
              <a:t> </a:t>
            </a:r>
            <a:r>
              <a:rPr lang="en-US" altLang="th-TH" smtClean="0"/>
              <a:t>of carbon and hydrogen to oxygen than in carbohydrates and protein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9 kilocalories per gram of fat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20 different fatty acids with varied length, saturation, and shape</a:t>
            </a:r>
          </a:p>
        </p:txBody>
      </p:sp>
    </p:spTree>
    <p:extLst>
      <p:ext uri="{BB962C8B-B14F-4D97-AF65-F5344CB8AC3E}">
        <p14:creationId xmlns:p14="http://schemas.microsoft.com/office/powerpoint/2010/main" val="37371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Fat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An energy-dense source of fuel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Cushions and protects bones, organs, and nerves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Helps maintain body temperature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Provides essential fatty acids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Is needed for the absorption of fat-soluble vitamins and carotenoids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Essential fatty acids are precursors to EPA and DHA which manufacture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Prostaglandins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err="1" smtClean="0"/>
              <a:t>Thromboxanes</a:t>
            </a:r>
            <a:endParaRPr lang="en-US" altLang="th-TH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err="1" smtClean="0"/>
              <a:t>Leukotrienes</a:t>
            </a:r>
            <a:endParaRPr lang="en-US" altLang="th-TH" dirty="0" smtClean="0"/>
          </a:p>
        </p:txBody>
      </p:sp>
      <p:sp>
        <p:nvSpPr>
          <p:cNvPr id="108548" name="Right Brace 3"/>
          <p:cNvSpPr>
            <a:spLocks/>
          </p:cNvSpPr>
          <p:nvPr/>
        </p:nvSpPr>
        <p:spPr bwMode="auto">
          <a:xfrm>
            <a:off x="3284539" y="4794251"/>
            <a:ext cx="373062" cy="1227038"/>
          </a:xfrm>
          <a:prstGeom prst="rightBrace">
            <a:avLst>
              <a:gd name="adj1" fmla="val 833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endParaRPr lang="th-TH" altLang="th-TH"/>
          </a:p>
        </p:txBody>
      </p:sp>
      <p:sp>
        <p:nvSpPr>
          <p:cNvPr id="108549" name="Content Placeholder 2"/>
          <p:cNvSpPr txBox="1">
            <a:spLocks/>
          </p:cNvSpPr>
          <p:nvPr/>
        </p:nvSpPr>
        <p:spPr bwMode="auto">
          <a:xfrm>
            <a:off x="3517900" y="4702175"/>
            <a:ext cx="503396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95338" indent="-338138"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795338" indent="-50787300"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1252538" indent="-50787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1709738" indent="-50787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2166938" indent="-50787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2624138" indent="-507873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altLang="th-TH" sz="2400" i="0" dirty="0"/>
              <a:t>Regulate the immune system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altLang="th-TH" sz="2400" i="0" dirty="0"/>
              <a:t>Regulate blood clotting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altLang="th-TH" sz="2400" i="0" dirty="0"/>
              <a:t>Regulate inflammation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FontTx/>
              <a:buChar char="•"/>
            </a:pPr>
            <a:r>
              <a:rPr lang="en-US" altLang="th-TH" sz="2400" i="0" dirty="0"/>
              <a:t>Regulate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998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Essential functions of cholesterol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Is part of cell membrane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Is needed to make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smtClean="0"/>
              <a:t>Vitamin 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smtClean="0"/>
              <a:t>Bile acid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smtClean="0"/>
              <a:t>Sex hormones</a:t>
            </a:r>
          </a:p>
        </p:txBody>
      </p:sp>
    </p:spTree>
    <p:extLst>
      <p:ext uri="{BB962C8B-B14F-4D97-AF65-F5344CB8AC3E}">
        <p14:creationId xmlns:p14="http://schemas.microsoft.com/office/powerpoint/2010/main" val="24796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sz="3600" b="1" dirty="0" smtClean="0"/>
              <a:t>How Much Fat Do We Need Each Day?</a:t>
            </a:r>
          </a:p>
        </p:txBody>
      </p:sp>
      <p:sp>
        <p:nvSpPr>
          <p:cNvPr id="110595" name="Content Placeholder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Overall intake of fat in the U.S. is higher than it should be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Acceptable Macronutrient Distribution (AMDR) recommendation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20–35% of daily kilocalories should come from fat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For heart health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Consume no more than 10% of total kilocalories from saturated fat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z="2400" dirty="0" smtClean="0"/>
              <a:t>Limit </a:t>
            </a:r>
            <a:r>
              <a:rPr lang="en-US" altLang="th-TH" sz="2400" i="1" dirty="0" smtClean="0"/>
              <a:t>trans</a:t>
            </a:r>
            <a:r>
              <a:rPr lang="en-US" altLang="th-TH" sz="2400" dirty="0" smtClean="0"/>
              <a:t> fats to &lt; 1% </a:t>
            </a:r>
          </a:p>
        </p:txBody>
      </p:sp>
    </p:spTree>
    <p:extLst>
      <p:ext uri="{BB962C8B-B14F-4D97-AF65-F5344CB8AC3E}">
        <p14:creationId xmlns:p14="http://schemas.microsoft.com/office/powerpoint/2010/main" val="3676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sz="3600" b="1" dirty="0" smtClean="0">
                <a:solidFill>
                  <a:srgbClr val="C00000"/>
                </a:solidFill>
              </a:rPr>
              <a:t>Essential Fatty Acid Recommendations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Adequate Intake (AI) for the essential fatty acids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Alpha-</a:t>
            </a:r>
            <a:r>
              <a:rPr lang="en-US" altLang="th-TH" dirty="0" err="1" smtClean="0"/>
              <a:t>linolenic</a:t>
            </a:r>
            <a:r>
              <a:rPr lang="en-US" altLang="th-TH" dirty="0" smtClean="0"/>
              <a:t> acid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Men		1.6 grams/d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Women	1.1 grams/d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Linoleic acid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Men		17 grams/d</a:t>
            </a:r>
          </a:p>
          <a:p>
            <a:pPr lvl="2" eaLnBrk="1" hangingPunct="1">
              <a:spcBef>
                <a:spcPts val="600"/>
              </a:spcBef>
            </a:pPr>
            <a:r>
              <a:rPr lang="en-US" altLang="th-TH" dirty="0" smtClean="0"/>
              <a:t>Women	12 grams/d</a:t>
            </a:r>
          </a:p>
          <a:p>
            <a:pPr lvl="2" eaLnBrk="1" hangingPunct="1">
              <a:spcBef>
                <a:spcPts val="600"/>
              </a:spcBef>
            </a:pPr>
            <a:endParaRPr lang="en-US" altLang="th-TH" dirty="0" smtClean="0"/>
          </a:p>
          <a:p>
            <a:pPr lvl="2" eaLnBrk="1" hangingPunct="1">
              <a:spcBef>
                <a:spcPts val="600"/>
              </a:spcBef>
            </a:pPr>
            <a:endParaRPr lang="en-US" altLang="th-TH" dirty="0" smtClean="0"/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th-TH" sz="2000" b="1" dirty="0" smtClean="0"/>
              <a:t>*Currently Americans only consume about 0.1–0.2 grams/d of EPA and DHA</a:t>
            </a:r>
          </a:p>
        </p:txBody>
      </p:sp>
    </p:spTree>
    <p:extLst>
      <p:ext uri="{BB962C8B-B14F-4D97-AF65-F5344CB8AC3E}">
        <p14:creationId xmlns:p14="http://schemas.microsoft.com/office/powerpoint/2010/main" val="1372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th-TH" sz="3600" b="1" dirty="0" smtClean="0">
                <a:solidFill>
                  <a:srgbClr val="C00000"/>
                </a:solidFill>
              </a:rPr>
              <a:t>Essential Fatty Acid Recommendations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AMDR for the essential fatty acids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0.6–1.2% of total kilocalories should be alpha-</a:t>
            </a:r>
            <a:r>
              <a:rPr lang="en-US" altLang="th-TH" dirty="0" err="1" smtClean="0"/>
              <a:t>linolenic</a:t>
            </a:r>
            <a:r>
              <a:rPr lang="en-US" altLang="th-TH" dirty="0" smtClean="0"/>
              <a:t> acid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5–10% of total kilocalories should be linoleic acid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American Heart Association recommendations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People diagnosed with heart disease should consume ~1 gram of essential fatty acids per day</a:t>
            </a:r>
          </a:p>
        </p:txBody>
      </p:sp>
    </p:spTree>
    <p:extLst>
      <p:ext uri="{BB962C8B-B14F-4D97-AF65-F5344CB8AC3E}">
        <p14:creationId xmlns:p14="http://schemas.microsoft.com/office/powerpoint/2010/main" val="5572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>
                <a:solidFill>
                  <a:srgbClr val="0070C0"/>
                </a:solidFill>
              </a:rPr>
              <a:t>Facts About Fats, Oils, and Cholesterol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th-TH" smtClean="0"/>
              <a:t>Intake of </a:t>
            </a:r>
            <a:r>
              <a:rPr lang="en-US" altLang="th-TH" i="1" smtClean="0"/>
              <a:t>trans</a:t>
            </a:r>
            <a:r>
              <a:rPr lang="en-US" altLang="th-TH" smtClean="0"/>
              <a:t> fats and saturated fats correlate with increased risk of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smtClean="0"/>
              <a:t>Cardiovascular disease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smtClean="0"/>
              <a:t>Stroke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smtClean="0"/>
              <a:t>Cancer</a:t>
            </a:r>
          </a:p>
          <a:p>
            <a:pPr lvl="1" eaLnBrk="1" hangingPunct="1">
              <a:spcBef>
                <a:spcPts val="300"/>
              </a:spcBef>
              <a:buFontTx/>
              <a:buNone/>
            </a:pPr>
            <a:endParaRPr lang="en-US" altLang="th-TH" smtClean="0"/>
          </a:p>
          <a:p>
            <a:pPr eaLnBrk="1" hangingPunct="1">
              <a:spcBef>
                <a:spcPts val="300"/>
              </a:spcBef>
            </a:pPr>
            <a:r>
              <a:rPr lang="en-US" altLang="th-TH" smtClean="0"/>
              <a:t>Substituting or replacing </a:t>
            </a:r>
            <a:r>
              <a:rPr lang="en-US" altLang="th-TH" i="1" smtClean="0"/>
              <a:t>trans</a:t>
            </a:r>
            <a:r>
              <a:rPr lang="en-US" altLang="th-TH" smtClean="0"/>
              <a:t> fats and saturated fats with MUFA and PUFA can lower risk</a:t>
            </a:r>
          </a:p>
        </p:txBody>
      </p:sp>
    </p:spTree>
    <p:extLst>
      <p:ext uri="{BB962C8B-B14F-4D97-AF65-F5344CB8AC3E}">
        <p14:creationId xmlns:p14="http://schemas.microsoft.com/office/powerpoint/2010/main" val="27171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h-TH" b="1" dirty="0" smtClean="0">
                <a:solidFill>
                  <a:srgbClr val="0070C0"/>
                </a:solidFill>
              </a:rPr>
              <a:t>Dietary Cholesterol Is Not Essential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The liver synthesizes cholesterol needed by the body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Liver synthesizes ~900 mg/d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Liver decrease synthesis based on dietary intake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To reduce the risk of cardiovascular disease, dietary cholesterol should be limited to &lt; 300 mg/d</a:t>
            </a:r>
          </a:p>
        </p:txBody>
      </p:sp>
    </p:spTree>
    <p:extLst>
      <p:ext uri="{BB962C8B-B14F-4D97-AF65-F5344CB8AC3E}">
        <p14:creationId xmlns:p14="http://schemas.microsoft.com/office/powerpoint/2010/main" val="29540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Dietary lipids are an important part of a healthy diet, especially essential fatty acids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Saturated fat, </a:t>
            </a:r>
            <a:r>
              <a:rPr lang="en-US" altLang="th-TH" i="1" smtClean="0"/>
              <a:t>trans</a:t>
            </a:r>
            <a:r>
              <a:rPr lang="en-US" altLang="th-TH" smtClean="0"/>
              <a:t> fats, and cholesterol intake should be limited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Dietary fat intake per day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Should range from 20 to 35% of total kilocalories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5–10% of kilocalories from linoleic acid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0.6–1.2% of kilocalories from alpha linolenic acid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Limit saturated fat intake to &lt; 10% of total fat intake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Limit </a:t>
            </a:r>
            <a:r>
              <a:rPr lang="en-US" altLang="th-TH" i="1" smtClean="0"/>
              <a:t>trans</a:t>
            </a:r>
            <a:r>
              <a:rPr lang="en-US" altLang="th-TH" smtClean="0"/>
              <a:t> fat intake to &lt; 1% of total fat intake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Limit cholesterol intake to &lt; 300 mg</a:t>
            </a:r>
          </a:p>
        </p:txBody>
      </p:sp>
    </p:spTree>
    <p:extLst>
      <p:ext uri="{BB962C8B-B14F-4D97-AF65-F5344CB8AC3E}">
        <p14:creationId xmlns:p14="http://schemas.microsoft.com/office/powerpoint/2010/main" val="18149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40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 b="4056"/>
          <a:stretch>
            <a:fillRect/>
          </a:stretch>
        </p:blipFill>
        <p:spPr bwMode="auto">
          <a:xfrm>
            <a:off x="1547664" y="892651"/>
            <a:ext cx="5976664" cy="56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>
          <a:xfrm>
            <a:off x="37385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h-TH" sz="3200" b="1" dirty="0" smtClean="0"/>
              <a:t>Best Food Sources of Fat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27794" y="968375"/>
            <a:ext cx="8885237" cy="55387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th-TH" sz="2600" dirty="0" smtClean="0"/>
              <a:t>Sources of unsaturated fats  </a:t>
            </a:r>
          </a:p>
        </p:txBody>
      </p:sp>
    </p:spTree>
    <p:extLst>
      <p:ext uri="{BB962C8B-B14F-4D97-AF65-F5344CB8AC3E}">
        <p14:creationId xmlns:p14="http://schemas.microsoft.com/office/powerpoint/2010/main" val="2704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>
          <a:xfrm>
            <a:off x="119732" y="-3471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3200" b="1" dirty="0" smtClean="0"/>
              <a:t>Food Sources of Omega-3 Fatty Acids</a:t>
            </a:r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b="2032"/>
          <a:stretch>
            <a:fillRect/>
          </a:stretch>
        </p:blipFill>
        <p:spPr bwMode="auto">
          <a:xfrm>
            <a:off x="1835696" y="1083615"/>
            <a:ext cx="436562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Fatty Acids </a:t>
            </a:r>
            <a:r>
              <a:rPr lang="en-US" altLang="th-TH" b="1" dirty="0" smtClean="0">
                <a:solidFill>
                  <a:srgbClr val="C00000"/>
                </a:solidFill>
              </a:rPr>
              <a:t>Vary in Length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Short-chain fatty acids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Two to four carbons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Weak attraction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Liquid at room temperature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altLang="th-TH" smtClean="0"/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Medium-chain fatty acids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Six to ten carbons</a:t>
            </a:r>
          </a:p>
        </p:txBody>
      </p:sp>
    </p:spTree>
    <p:extLst>
      <p:ext uri="{BB962C8B-B14F-4D97-AF65-F5344CB8AC3E}">
        <p14:creationId xmlns:p14="http://schemas.microsoft.com/office/powerpoint/2010/main" val="38922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" y="777874"/>
            <a:ext cx="8840787" cy="59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374713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2800" dirty="0" smtClean="0"/>
              <a:t>Where’s the Saturated Fat in Foods?</a:t>
            </a:r>
          </a:p>
        </p:txBody>
      </p:sp>
    </p:spTree>
    <p:extLst>
      <p:ext uri="{BB962C8B-B14F-4D97-AF65-F5344CB8AC3E}">
        <p14:creationId xmlns:p14="http://schemas.microsoft.com/office/powerpoint/2010/main" val="15885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26979" name="Content Placeholder 5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Lean meat and poultry, fish, low-fat or nonfat dairy products and limited amounts of nuts and cheese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Best sources of essential fatty acids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Limit intake of saturated and </a:t>
            </a:r>
            <a:r>
              <a:rPr lang="en-US" altLang="th-TH" i="1" smtClean="0"/>
              <a:t>trans</a:t>
            </a:r>
            <a:r>
              <a:rPr lang="en-US" altLang="th-TH" smtClean="0"/>
              <a:t> fats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Commercially prepared baked goods and snack items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Are high in kilocalories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Are high in saturated and </a:t>
            </a:r>
            <a:r>
              <a:rPr lang="en-US" altLang="th-TH" i="1" smtClean="0"/>
              <a:t>trans</a:t>
            </a:r>
            <a:r>
              <a:rPr lang="en-US" altLang="th-TH" smtClean="0"/>
              <a:t> fats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Should be consumed rarely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Use vegetable oils in the place of butter</a:t>
            </a:r>
          </a:p>
        </p:txBody>
      </p:sp>
    </p:spTree>
    <p:extLst>
      <p:ext uri="{BB962C8B-B14F-4D97-AF65-F5344CB8AC3E}">
        <p14:creationId xmlns:p14="http://schemas.microsoft.com/office/powerpoint/2010/main" val="24599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764909" cy="942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3200" b="1" dirty="0" smtClean="0">
                <a:solidFill>
                  <a:srgbClr val="00B050"/>
                </a:solidFill>
              </a:rPr>
              <a:t>Foods Containing </a:t>
            </a:r>
            <a:r>
              <a:rPr lang="en-US" altLang="th-TH" sz="3200" b="1" i="1" dirty="0" smtClean="0">
                <a:solidFill>
                  <a:srgbClr val="00B050"/>
                </a:solidFill>
              </a:rPr>
              <a:t>Trans</a:t>
            </a:r>
            <a:r>
              <a:rPr lang="en-US" altLang="th-TH" sz="3200" b="1" dirty="0" smtClean="0">
                <a:solidFill>
                  <a:srgbClr val="00B050"/>
                </a:solidFill>
              </a:rPr>
              <a:t> Fat and Cholesterol?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95536" y="1374775"/>
            <a:ext cx="8748464" cy="4891088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Hydrogenated fats are used by many commercial food producers to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Provide rich texture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Increase shelf live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th-TH" dirty="0" smtClean="0"/>
              <a:t>Decrease incidence of rancidity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altLang="th-TH" dirty="0" smtClean="0"/>
          </a:p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During the hydrogenation process </a:t>
            </a:r>
            <a:r>
              <a:rPr lang="en-US" altLang="th-TH" i="1" dirty="0" smtClean="0"/>
              <a:t>trans</a:t>
            </a:r>
            <a:r>
              <a:rPr lang="en-US" altLang="th-TH" dirty="0" smtClean="0"/>
              <a:t> fats form</a:t>
            </a:r>
          </a:p>
          <a:p>
            <a:pPr eaLnBrk="1" hangingPunct="1">
              <a:spcBef>
                <a:spcPts val="300"/>
              </a:spcBef>
            </a:pPr>
            <a:r>
              <a:rPr lang="en-US" altLang="th-TH" dirty="0" smtClean="0"/>
              <a:t>Some </a:t>
            </a:r>
            <a:r>
              <a:rPr lang="en-US" altLang="th-TH" i="1" dirty="0" smtClean="0"/>
              <a:t>trans</a:t>
            </a:r>
            <a:r>
              <a:rPr lang="en-US" altLang="th-TH" dirty="0" smtClean="0"/>
              <a:t> fats are naturally occurring</a:t>
            </a:r>
          </a:p>
        </p:txBody>
      </p:sp>
    </p:spTree>
    <p:extLst>
      <p:ext uri="{BB962C8B-B14F-4D97-AF65-F5344CB8AC3E}">
        <p14:creationId xmlns:p14="http://schemas.microsoft.com/office/powerpoint/2010/main" val="22918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 idx="4294967295"/>
          </p:nvPr>
        </p:nvSpPr>
        <p:spPr>
          <a:xfrm>
            <a:off x="55563" y="234619"/>
            <a:ext cx="8836917" cy="942975"/>
          </a:xfrm>
        </p:spPr>
        <p:txBody>
          <a:bodyPr>
            <a:normAutofit/>
          </a:bodyPr>
          <a:lstStyle/>
          <a:p>
            <a:r>
              <a:rPr lang="en-US" altLang="th-TH" sz="3600" dirty="0" smtClean="0"/>
              <a:t>Major Food Sources of </a:t>
            </a:r>
            <a:r>
              <a:rPr lang="en-US" altLang="th-TH" sz="3600" i="1" dirty="0" smtClean="0"/>
              <a:t>Trans</a:t>
            </a:r>
            <a:r>
              <a:rPr lang="en-US" altLang="th-TH" sz="3600" dirty="0" smtClean="0"/>
              <a:t> Fat for </a:t>
            </a:r>
            <a:r>
              <a:rPr lang="en-US" altLang="th-TH" sz="3600" dirty="0" smtClean="0"/>
              <a:t>Adults</a:t>
            </a:r>
            <a:endParaRPr lang="en-US" altLang="th-TH" sz="3600" dirty="0" smtClean="0"/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61"/>
          <a:stretch>
            <a:fillRect/>
          </a:stretch>
        </p:blipFill>
        <p:spPr bwMode="auto">
          <a:xfrm>
            <a:off x="1246188" y="1176338"/>
            <a:ext cx="6650037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i="1" dirty="0" smtClean="0">
                <a:solidFill>
                  <a:srgbClr val="00B050"/>
                </a:solidFill>
              </a:rPr>
              <a:t>Trans</a:t>
            </a:r>
            <a:r>
              <a:rPr lang="en-US" altLang="th-TH" b="1" dirty="0" smtClean="0">
                <a:solidFill>
                  <a:srgbClr val="00B050"/>
                </a:solidFill>
              </a:rPr>
              <a:t> Fats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th-TH" i="1" smtClean="0"/>
              <a:t>Trans</a:t>
            </a:r>
            <a:r>
              <a:rPr lang="en-US" altLang="th-TH" smtClean="0"/>
              <a:t> fat may actually be worse for heart health than saturated fats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Raise LDL cholesterol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Lower HDL cholesterol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FDA requires </a:t>
            </a:r>
            <a:r>
              <a:rPr lang="en-US" altLang="th-TH" i="1" smtClean="0"/>
              <a:t>trans</a:t>
            </a:r>
            <a:r>
              <a:rPr lang="en-US" altLang="th-TH" smtClean="0"/>
              <a:t> fat to be listed on food labels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The food industry is working to find replacements for </a:t>
            </a:r>
            <a:r>
              <a:rPr lang="en-US" altLang="th-TH" i="1" smtClean="0"/>
              <a:t>trans</a:t>
            </a:r>
            <a:r>
              <a:rPr lang="en-US" altLang="th-TH" smtClean="0"/>
              <a:t> fats in foods</a:t>
            </a:r>
          </a:p>
        </p:txBody>
      </p:sp>
    </p:spTree>
    <p:extLst>
      <p:ext uri="{BB962C8B-B14F-4D97-AF65-F5344CB8AC3E}">
        <p14:creationId xmlns:p14="http://schemas.microsoft.com/office/powerpoint/2010/main" val="37972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7993062" cy="5175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3200" b="1" dirty="0" smtClean="0"/>
              <a:t>Food Sources of Cholesterol and Plant Sterols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Cholesterol comes mainly from animal products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The cholesterol produced in plant cell walls and oils is so minimal they are considered cholesterol free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err="1" smtClean="0"/>
              <a:t>Phytosterols</a:t>
            </a:r>
            <a:r>
              <a:rPr lang="en-US" altLang="th-TH" dirty="0" smtClean="0"/>
              <a:t> and </a:t>
            </a:r>
            <a:r>
              <a:rPr lang="en-US" altLang="th-TH" dirty="0" err="1" smtClean="0"/>
              <a:t>stanols</a:t>
            </a:r>
            <a:endParaRPr lang="en-US" altLang="th-TH" dirty="0" smtClean="0"/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Lower LDL levels by competing with cholesterol for absorption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Are found in soybean oil, many fruits, vegetables, legumes, sesame seeds, nuts, cereals, and other plant foods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Food manufacturers are fortifying foods with them to help lower cholesterol</a:t>
            </a:r>
          </a:p>
        </p:txBody>
      </p:sp>
    </p:spTree>
    <p:extLst>
      <p:ext uri="{BB962C8B-B14F-4D97-AF65-F5344CB8AC3E}">
        <p14:creationId xmlns:p14="http://schemas.microsoft.com/office/powerpoint/2010/main" val="15597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i="1" dirty="0" smtClean="0"/>
              <a:t>Trans</a:t>
            </a:r>
            <a:r>
              <a:rPr lang="en-US" altLang="th-TH" dirty="0" smtClean="0"/>
              <a:t> fats are made by heating oil and adding hydrogen gas to saturate the carbons of the fatty acids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i="1" dirty="0" smtClean="0"/>
              <a:t>Trans</a:t>
            </a:r>
            <a:r>
              <a:rPr lang="en-US" altLang="th-TH" dirty="0" smtClean="0"/>
              <a:t> fats raise LDL cholesterol and lower HDL cholesterol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i="1" dirty="0" smtClean="0"/>
              <a:t>Trans </a:t>
            </a:r>
            <a:r>
              <a:rPr lang="en-US" altLang="th-TH" dirty="0" smtClean="0"/>
              <a:t>fats are found in many commercially prepared foods  and must be listed on the food label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Other oils are being tested to replace </a:t>
            </a:r>
            <a:r>
              <a:rPr lang="en-US" altLang="th-TH" i="1" dirty="0" smtClean="0"/>
              <a:t>trans</a:t>
            </a:r>
            <a:r>
              <a:rPr lang="en-US" altLang="th-TH" dirty="0" smtClean="0"/>
              <a:t> fats in foods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Cholesterol is found mostly in animal products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err="1" smtClean="0"/>
              <a:t>Phytosterols</a:t>
            </a:r>
            <a:r>
              <a:rPr lang="en-US" altLang="th-TH" dirty="0" smtClean="0"/>
              <a:t> are found in vegetable oils, nuts, legumes, whole grains, fruits,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17838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00B050"/>
                </a:solidFill>
              </a:rPr>
              <a:t>Fat Substitutes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Designed to provide the creamy properties of fat for fewer kilocalories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Fall into three categories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Carbohydrate-based: Majority of fat substitutes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Protein-based: Provide a creamy texture in the mouth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Fat-based: Give physical attributes of fat for fewer kilocalories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endParaRPr lang="en-US" altLang="th-TH" dirty="0" smtClean="0"/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Overconsumption of kilocalories from regular, low-fat, or fat-free products can lead to weight gain</a:t>
            </a:r>
          </a:p>
        </p:txBody>
      </p:sp>
    </p:spTree>
    <p:extLst>
      <p:ext uri="{BB962C8B-B14F-4D97-AF65-F5344CB8AC3E}">
        <p14:creationId xmlns:p14="http://schemas.microsoft.com/office/powerpoint/2010/main" val="18420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61"/>
          <a:stretch>
            <a:fillRect/>
          </a:stretch>
        </p:blipFill>
        <p:spPr bwMode="auto">
          <a:xfrm>
            <a:off x="823913" y="223838"/>
            <a:ext cx="7494587" cy="61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Quick Review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Fat substitutes provide the properties of fat for fewer kilocalories and grams of fat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Fat substitutes can be carbohydrate based, protein based, or fat based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Some substitutes such as olestra work by passing unabsorbed through the GI tract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Reduced-fat and fat-free foods still contain kilocalories and should be eaten in limited amounts</a:t>
            </a:r>
          </a:p>
        </p:txBody>
      </p:sp>
    </p:spTree>
    <p:extLst>
      <p:ext uri="{BB962C8B-B14F-4D97-AF65-F5344CB8AC3E}">
        <p14:creationId xmlns:p14="http://schemas.microsoft.com/office/powerpoint/2010/main" val="25626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dirty="0" smtClean="0"/>
              <a:t>Fatty Acids </a:t>
            </a:r>
            <a:r>
              <a:rPr lang="en-US" altLang="th-TH" b="1" dirty="0" smtClean="0">
                <a:solidFill>
                  <a:srgbClr val="C00000"/>
                </a:solidFill>
              </a:rPr>
              <a:t>Vary in Length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th-TH" smtClean="0"/>
              <a:t>Long-chain fatty acids</a:t>
            </a:r>
          </a:p>
          <a:p>
            <a:pPr lvl="1"/>
            <a:r>
              <a:rPr lang="en-US" altLang="th-TH" smtClean="0"/>
              <a:t>12 or more carbons</a:t>
            </a:r>
          </a:p>
          <a:p>
            <a:pPr lvl="1"/>
            <a:r>
              <a:rPr lang="en-US" altLang="th-TH" smtClean="0"/>
              <a:t>Most common type of fatty acid in foods</a:t>
            </a:r>
          </a:p>
          <a:p>
            <a:pPr lvl="1"/>
            <a:r>
              <a:rPr lang="en-US" altLang="th-TH" smtClean="0"/>
              <a:t>Strong attraction</a:t>
            </a:r>
          </a:p>
          <a:p>
            <a:pPr lvl="1"/>
            <a:r>
              <a:rPr lang="en-US" altLang="th-TH" smtClean="0"/>
              <a:t>Solid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6605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smtClean="0">
                <a:solidFill>
                  <a:srgbClr val="FF0000"/>
                </a:solidFill>
              </a:rPr>
              <a:t>Quick Review</a:t>
            </a:r>
            <a:endParaRPr lang="en-US" altLang="th-TH" smtClean="0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Heart disease is the leading cause of death in the United States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It develops when atherosclerosis causes narrowing of the coronary arteries and decreased flow of oxygen and nutrients to the heart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Elevated LDLs are a major risk factor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Uncontrollable risk factors include age, gender, family history, and type 1 diabetes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Controllable risk factors include type 2 diabetes, high blood pressure, smoking, physical inactivity, excess weight, low HDLs, elevated LDLs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HDLs can be raised by losing weight, regular exercise, and quitting smoking</a:t>
            </a:r>
          </a:p>
          <a:p>
            <a:pPr>
              <a:lnSpc>
                <a:spcPts val="2800"/>
              </a:lnSpc>
              <a:spcBef>
                <a:spcPts val="500"/>
              </a:spcBef>
            </a:pPr>
            <a:r>
              <a:rPr lang="en-US" altLang="th-TH" smtClean="0"/>
              <a:t>Syndrome X is a group of risk factors</a:t>
            </a:r>
          </a:p>
        </p:txBody>
      </p:sp>
    </p:spTree>
    <p:extLst>
      <p:ext uri="{BB962C8B-B14F-4D97-AF65-F5344CB8AC3E}">
        <p14:creationId xmlns:p14="http://schemas.microsoft.com/office/powerpoint/2010/main" val="2092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>Lowering Blood Cholesterol Levels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mtClean="0"/>
              <a:t>Consume less saturated and </a:t>
            </a:r>
            <a:r>
              <a:rPr lang="en-US" altLang="th-TH" i="1" smtClean="0"/>
              <a:t>trans</a:t>
            </a:r>
            <a:r>
              <a:rPr lang="en-US" altLang="th-TH" smtClean="0"/>
              <a:t> fats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Consume less cholesterol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Make smart, informed food choices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Avoid or consume processed food in moderation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Eat at least two servings of fish per week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Consume more plant foods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Consume antioxidants and phytochemicals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Garlic may help lower cholesterol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smtClean="0"/>
              <a:t>Flavonoids may help prevent LDLs from oxidizing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Exercise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smtClean="0"/>
              <a:t>Alcohol, in moderate amounts, can reduce the risk of heart disease</a:t>
            </a:r>
          </a:p>
        </p:txBody>
      </p:sp>
    </p:spTree>
    <p:extLst>
      <p:ext uri="{BB962C8B-B14F-4D97-AF65-F5344CB8AC3E}">
        <p14:creationId xmlns:p14="http://schemas.microsoft.com/office/powerpoint/2010/main" val="1305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1884"/>
          <a:stretch>
            <a:fillRect/>
          </a:stretch>
        </p:blipFill>
        <p:spPr bwMode="auto">
          <a:xfrm>
            <a:off x="811213" y="211138"/>
            <a:ext cx="7519987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1884"/>
          <a:stretch>
            <a:fillRect/>
          </a:stretch>
        </p:blipFill>
        <p:spPr bwMode="auto">
          <a:xfrm>
            <a:off x="1725613" y="207963"/>
            <a:ext cx="5691187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th-TH" smtClean="0">
                <a:solidFill>
                  <a:srgbClr val="FF0000"/>
                </a:solidFill>
              </a:rPr>
              <a:t>Putting It All Together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For optimal long-term health a diet should include a proper balance of all nutrients including fat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There are different types of lipids, some essential and others not required from foods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Goal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Consume mostly unsaturated fats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h-TH" dirty="0" smtClean="0"/>
              <a:t>Limit amount of saturated and </a:t>
            </a:r>
            <a:r>
              <a:rPr lang="en-US" altLang="th-TH" i="1" dirty="0" smtClean="0"/>
              <a:t>trans</a:t>
            </a:r>
            <a:r>
              <a:rPr lang="en-US" altLang="th-TH" dirty="0" smtClean="0"/>
              <a:t> fats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th-TH" dirty="0" smtClean="0"/>
              <a:t>A plant-based diet plentiful in whole grains, fruits, and vegetables, with some low-fat dairy and lean meats, poultry, fish, and vegetable oil will be high in fiber and lower in saturated fats, </a:t>
            </a:r>
            <a:r>
              <a:rPr lang="en-US" altLang="th-TH" i="1" dirty="0" smtClean="0"/>
              <a:t>trans</a:t>
            </a:r>
            <a:r>
              <a:rPr lang="en-US" altLang="th-TH" dirty="0" smtClean="0"/>
              <a:t> fats, and dietary cholesterol</a:t>
            </a:r>
          </a:p>
        </p:txBody>
      </p:sp>
    </p:spTree>
    <p:extLst>
      <p:ext uri="{BB962C8B-B14F-4D97-AF65-F5344CB8AC3E}">
        <p14:creationId xmlns:p14="http://schemas.microsoft.com/office/powerpoint/2010/main" val="12713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th-TH"/>
              <a:t>Recommendations for </a:t>
            </a:r>
            <a:br>
              <a:rPr lang="en-US" altLang="th-TH"/>
            </a:br>
            <a:r>
              <a:rPr lang="en-US" altLang="th-TH"/>
              <a:t>Fat Consumption</a:t>
            </a:r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h-TH" sz="2800"/>
              <a:t>Dietary Fat Recommendations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Less than 30% of calories in diet from fat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Less than 1/3 of dietary fat should be saturated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Ways to Decrease Intake of Fat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Minimize "fast" foods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Minimize processed foods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Use better cuts of meats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Use low fat alternatives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Decrease use of condiments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Eat lower fat snacks</a:t>
            </a:r>
          </a:p>
          <a:p>
            <a:pPr lvl="1">
              <a:lnSpc>
                <a:spcPct val="90000"/>
              </a:lnSpc>
            </a:pPr>
            <a:r>
              <a:rPr lang="en-US" altLang="th-TH" sz="2400">
                <a:hlinkClick r:id="" action="ppaction://noaction"/>
              </a:rPr>
              <a:t>Choose foods with “artificial fats”</a:t>
            </a:r>
            <a:endParaRPr lang="en-US" altLang="th-TH" sz="2400"/>
          </a:p>
        </p:txBody>
      </p:sp>
    </p:spTree>
    <p:extLst>
      <p:ext uri="{BB962C8B-B14F-4D97-AF65-F5344CB8AC3E}">
        <p14:creationId xmlns:p14="http://schemas.microsoft.com/office/powerpoint/2010/main" val="2140920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th-TH"/>
              <a:t>Recommended Dietary Intake</a:t>
            </a:r>
          </a:p>
        </p:txBody>
      </p: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2106613" y="2274888"/>
            <a:ext cx="5719763" cy="3167062"/>
            <a:chOff x="1327" y="1433"/>
            <a:chExt cx="3603" cy="1995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3058" y="2515"/>
              <a:ext cx="0" cy="106"/>
            </a:xfrm>
            <a:prstGeom prst="line">
              <a:avLst/>
            </a:prstGeom>
            <a:noFill/>
            <a:ln w="12700">
              <a:solidFill>
                <a:srgbClr val="3300A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26" name="Arc 6"/>
            <p:cNvSpPr>
              <a:spLocks/>
            </p:cNvSpPr>
            <p:nvPr/>
          </p:nvSpPr>
          <p:spPr bwMode="auto">
            <a:xfrm>
              <a:off x="1327" y="1449"/>
              <a:ext cx="1295" cy="19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263 w 28263"/>
                <a:gd name="T1" fmla="*/ 42147 h 43200"/>
                <a:gd name="T2" fmla="*/ 21578 w 28263"/>
                <a:gd name="T3" fmla="*/ 0 h 43200"/>
                <a:gd name="T4" fmla="*/ 21600 w 2826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63" h="43200" fill="none" extrusionOk="0">
                  <a:moveTo>
                    <a:pt x="28262" y="42146"/>
                  </a:moveTo>
                  <a:cubicBezTo>
                    <a:pt x="26110" y="42844"/>
                    <a:pt x="2386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3" h="43200" stroke="0" extrusionOk="0">
                  <a:moveTo>
                    <a:pt x="28262" y="42146"/>
                  </a:moveTo>
                  <a:cubicBezTo>
                    <a:pt x="26110" y="42844"/>
                    <a:pt x="2386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24D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27" name="Arc 7"/>
            <p:cNvSpPr>
              <a:spLocks/>
            </p:cNvSpPr>
            <p:nvPr/>
          </p:nvSpPr>
          <p:spPr bwMode="auto">
            <a:xfrm>
              <a:off x="1331" y="1453"/>
              <a:ext cx="1290" cy="19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269 w 28269"/>
                <a:gd name="T1" fmla="*/ 42145 h 43200"/>
                <a:gd name="T2" fmla="*/ 21578 w 28269"/>
                <a:gd name="T3" fmla="*/ 0 h 43200"/>
                <a:gd name="T4" fmla="*/ 21600 w 2826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69" h="43200" fill="none" extrusionOk="0">
                  <a:moveTo>
                    <a:pt x="28268" y="42144"/>
                  </a:moveTo>
                  <a:cubicBezTo>
                    <a:pt x="26115" y="42843"/>
                    <a:pt x="238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9" h="43200" stroke="0" extrusionOk="0">
                  <a:moveTo>
                    <a:pt x="28268" y="42144"/>
                  </a:moveTo>
                  <a:cubicBezTo>
                    <a:pt x="26115" y="42843"/>
                    <a:pt x="2386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24D5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28" name="Arc 8"/>
            <p:cNvSpPr>
              <a:spLocks/>
            </p:cNvSpPr>
            <p:nvPr/>
          </p:nvSpPr>
          <p:spPr bwMode="auto">
            <a:xfrm>
              <a:off x="1342" y="1433"/>
              <a:ext cx="1295" cy="199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261 w 28261"/>
                <a:gd name="T1" fmla="*/ 42147 h 43200"/>
                <a:gd name="T2" fmla="*/ 21578 w 28261"/>
                <a:gd name="T3" fmla="*/ 0 h 43200"/>
                <a:gd name="T4" fmla="*/ 21600 w 2826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61" h="43200" fill="none" extrusionOk="0">
                  <a:moveTo>
                    <a:pt x="28261" y="42147"/>
                  </a:moveTo>
                  <a:cubicBezTo>
                    <a:pt x="26109" y="42844"/>
                    <a:pt x="238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1" h="43200" stroke="0" extrusionOk="0">
                  <a:moveTo>
                    <a:pt x="28261" y="42147"/>
                  </a:moveTo>
                  <a:cubicBezTo>
                    <a:pt x="26109" y="42844"/>
                    <a:pt x="2386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24D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29" name="Arc 9"/>
            <p:cNvSpPr>
              <a:spLocks/>
            </p:cNvSpPr>
            <p:nvPr/>
          </p:nvSpPr>
          <p:spPr bwMode="auto">
            <a:xfrm>
              <a:off x="1346" y="1437"/>
              <a:ext cx="1290" cy="19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267 w 28267"/>
                <a:gd name="T1" fmla="*/ 42145 h 43200"/>
                <a:gd name="T2" fmla="*/ 21578 w 28267"/>
                <a:gd name="T3" fmla="*/ 0 h 43200"/>
                <a:gd name="T4" fmla="*/ 21600 w 2826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67" h="43200" fill="none" extrusionOk="0">
                  <a:moveTo>
                    <a:pt x="28267" y="42145"/>
                  </a:moveTo>
                  <a:cubicBezTo>
                    <a:pt x="26113" y="42844"/>
                    <a:pt x="2386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</a:path>
                <a:path w="28267" h="43200" stroke="0" extrusionOk="0">
                  <a:moveTo>
                    <a:pt x="28267" y="42145"/>
                  </a:moveTo>
                  <a:cubicBezTo>
                    <a:pt x="26113" y="42844"/>
                    <a:pt x="23863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9"/>
                    <a:pt x="9657" y="12"/>
                    <a:pt x="2157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24D5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543" y="2295"/>
              <a:ext cx="61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b="1">
                  <a:latin typeface="Arial" pitchFamily="34" charset="0"/>
                </a:rPr>
                <a:t>CHO</a:t>
              </a: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3806" y="2578"/>
              <a:ext cx="11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sz="1800" b="1">
                  <a:latin typeface="Arial" pitchFamily="34" charset="0"/>
                </a:rPr>
                <a:t>CHO  (55-60%)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3412" y="2621"/>
              <a:ext cx="312" cy="90"/>
            </a:xfrm>
            <a:prstGeom prst="rect">
              <a:avLst/>
            </a:prstGeom>
            <a:solidFill>
              <a:srgbClr val="24D500"/>
            </a:solidFill>
            <a:ln w="12700">
              <a:solidFill>
                <a:srgbClr val="00D5C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3" name="Arc 13"/>
            <p:cNvSpPr>
              <a:spLocks/>
            </p:cNvSpPr>
            <p:nvPr/>
          </p:nvSpPr>
          <p:spPr bwMode="auto">
            <a:xfrm>
              <a:off x="2300" y="1856"/>
              <a:ext cx="989" cy="1524"/>
            </a:xfrm>
            <a:custGeom>
              <a:avLst/>
              <a:gdLst>
                <a:gd name="G0" fmla="+- 0 0 0"/>
                <a:gd name="G1" fmla="+- 12723 0 0"/>
                <a:gd name="G2" fmla="+- 21600 0 0"/>
                <a:gd name="T0" fmla="*/ 17455 w 21600"/>
                <a:gd name="T1" fmla="*/ 0 h 33273"/>
                <a:gd name="T2" fmla="*/ 6653 w 21600"/>
                <a:gd name="T3" fmla="*/ 33273 h 33273"/>
                <a:gd name="T4" fmla="*/ 0 w 21600"/>
                <a:gd name="T5" fmla="*/ 12723 h 3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73" fill="none" extrusionOk="0">
                  <a:moveTo>
                    <a:pt x="17455" y="-1"/>
                  </a:moveTo>
                  <a:cubicBezTo>
                    <a:pt x="20148" y="3695"/>
                    <a:pt x="21600" y="8150"/>
                    <a:pt x="21600" y="12723"/>
                  </a:cubicBezTo>
                  <a:cubicBezTo>
                    <a:pt x="21600" y="22089"/>
                    <a:pt x="15563" y="30388"/>
                    <a:pt x="6652" y="33272"/>
                  </a:cubicBezTo>
                </a:path>
                <a:path w="21600" h="33273" stroke="0" extrusionOk="0">
                  <a:moveTo>
                    <a:pt x="17455" y="-1"/>
                  </a:moveTo>
                  <a:cubicBezTo>
                    <a:pt x="20148" y="3695"/>
                    <a:pt x="21600" y="8150"/>
                    <a:pt x="21600" y="12723"/>
                  </a:cubicBezTo>
                  <a:cubicBezTo>
                    <a:pt x="21600" y="22089"/>
                    <a:pt x="15563" y="30388"/>
                    <a:pt x="6652" y="33272"/>
                  </a:cubicBezTo>
                  <a:lnTo>
                    <a:pt x="0" y="12723"/>
                  </a:lnTo>
                  <a:close/>
                </a:path>
              </a:pathLst>
            </a:custGeom>
            <a:solidFill>
              <a:srgbClr val="FF4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4" name="Arc 14"/>
            <p:cNvSpPr>
              <a:spLocks/>
            </p:cNvSpPr>
            <p:nvPr/>
          </p:nvSpPr>
          <p:spPr bwMode="auto">
            <a:xfrm>
              <a:off x="2300" y="1858"/>
              <a:ext cx="985" cy="1518"/>
            </a:xfrm>
            <a:custGeom>
              <a:avLst/>
              <a:gdLst>
                <a:gd name="G0" fmla="+- 0 0 0"/>
                <a:gd name="G1" fmla="+- 12722 0 0"/>
                <a:gd name="G2" fmla="+- 21600 0 0"/>
                <a:gd name="T0" fmla="*/ 17456 w 21600"/>
                <a:gd name="T1" fmla="*/ 0 h 33270"/>
                <a:gd name="T2" fmla="*/ 6659 w 21600"/>
                <a:gd name="T3" fmla="*/ 33270 h 33270"/>
                <a:gd name="T4" fmla="*/ 0 w 21600"/>
                <a:gd name="T5" fmla="*/ 12722 h 33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70" fill="none" extrusionOk="0">
                  <a:moveTo>
                    <a:pt x="17455" y="0"/>
                  </a:moveTo>
                  <a:cubicBezTo>
                    <a:pt x="20149" y="3695"/>
                    <a:pt x="21600" y="8149"/>
                    <a:pt x="21600" y="12722"/>
                  </a:cubicBezTo>
                  <a:cubicBezTo>
                    <a:pt x="21600" y="22085"/>
                    <a:pt x="15566" y="30383"/>
                    <a:pt x="6658" y="33269"/>
                  </a:cubicBezTo>
                </a:path>
                <a:path w="21600" h="33270" stroke="0" extrusionOk="0">
                  <a:moveTo>
                    <a:pt x="17455" y="0"/>
                  </a:moveTo>
                  <a:cubicBezTo>
                    <a:pt x="20149" y="3695"/>
                    <a:pt x="21600" y="8149"/>
                    <a:pt x="21600" y="12722"/>
                  </a:cubicBezTo>
                  <a:cubicBezTo>
                    <a:pt x="21600" y="22085"/>
                    <a:pt x="15566" y="30383"/>
                    <a:pt x="6658" y="33269"/>
                  </a:cubicBezTo>
                  <a:lnTo>
                    <a:pt x="0" y="12722"/>
                  </a:lnTo>
                  <a:close/>
                </a:path>
              </a:pathLst>
            </a:custGeom>
            <a:noFill/>
            <a:ln w="12700" cap="rnd">
              <a:solidFill>
                <a:srgbClr val="FF4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5" name="Arc 15"/>
            <p:cNvSpPr>
              <a:spLocks/>
            </p:cNvSpPr>
            <p:nvPr/>
          </p:nvSpPr>
          <p:spPr bwMode="auto">
            <a:xfrm>
              <a:off x="2316" y="1827"/>
              <a:ext cx="990" cy="1535"/>
            </a:xfrm>
            <a:custGeom>
              <a:avLst/>
              <a:gdLst>
                <a:gd name="G0" fmla="+- 0 0 0"/>
                <a:gd name="G1" fmla="+- 12724 0 0"/>
                <a:gd name="G2" fmla="+- 21600 0 0"/>
                <a:gd name="T0" fmla="*/ 17455 w 21600"/>
                <a:gd name="T1" fmla="*/ 0 h 33271"/>
                <a:gd name="T2" fmla="*/ 6661 w 21600"/>
                <a:gd name="T3" fmla="*/ 33271 h 33271"/>
                <a:gd name="T4" fmla="*/ 0 w 21600"/>
                <a:gd name="T5" fmla="*/ 12724 h 3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71" fill="none" extrusionOk="0">
                  <a:moveTo>
                    <a:pt x="17454" y="0"/>
                  </a:moveTo>
                  <a:cubicBezTo>
                    <a:pt x="20148" y="3695"/>
                    <a:pt x="21600" y="8150"/>
                    <a:pt x="21600" y="12724"/>
                  </a:cubicBezTo>
                  <a:cubicBezTo>
                    <a:pt x="21600" y="22086"/>
                    <a:pt x="15567" y="30383"/>
                    <a:pt x="6661" y="33271"/>
                  </a:cubicBezTo>
                </a:path>
                <a:path w="21600" h="33271" stroke="0" extrusionOk="0">
                  <a:moveTo>
                    <a:pt x="17454" y="0"/>
                  </a:moveTo>
                  <a:cubicBezTo>
                    <a:pt x="20148" y="3695"/>
                    <a:pt x="21600" y="8150"/>
                    <a:pt x="21600" y="12724"/>
                  </a:cubicBezTo>
                  <a:cubicBezTo>
                    <a:pt x="21600" y="22086"/>
                    <a:pt x="15567" y="30383"/>
                    <a:pt x="6661" y="33271"/>
                  </a:cubicBezTo>
                  <a:lnTo>
                    <a:pt x="0" y="12724"/>
                  </a:lnTo>
                  <a:close/>
                </a:path>
              </a:pathLst>
            </a:custGeom>
            <a:solidFill>
              <a:srgbClr val="FF4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6" name="Arc 16"/>
            <p:cNvSpPr>
              <a:spLocks/>
            </p:cNvSpPr>
            <p:nvPr/>
          </p:nvSpPr>
          <p:spPr bwMode="auto">
            <a:xfrm>
              <a:off x="2316" y="1830"/>
              <a:ext cx="986" cy="1528"/>
            </a:xfrm>
            <a:custGeom>
              <a:avLst/>
              <a:gdLst>
                <a:gd name="G0" fmla="+- 0 0 0"/>
                <a:gd name="G1" fmla="+- 12712 0 0"/>
                <a:gd name="G2" fmla="+- 21600 0 0"/>
                <a:gd name="T0" fmla="*/ 17463 w 21600"/>
                <a:gd name="T1" fmla="*/ 0 h 33257"/>
                <a:gd name="T2" fmla="*/ 6667 w 21600"/>
                <a:gd name="T3" fmla="*/ 33257 h 33257"/>
                <a:gd name="T4" fmla="*/ 0 w 21600"/>
                <a:gd name="T5" fmla="*/ 12712 h 33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257" fill="none" extrusionOk="0">
                  <a:moveTo>
                    <a:pt x="17463" y="-1"/>
                  </a:moveTo>
                  <a:cubicBezTo>
                    <a:pt x="20151" y="3693"/>
                    <a:pt x="21600" y="8143"/>
                    <a:pt x="21600" y="12712"/>
                  </a:cubicBezTo>
                  <a:cubicBezTo>
                    <a:pt x="21600" y="22072"/>
                    <a:pt x="15570" y="30368"/>
                    <a:pt x="6667" y="33257"/>
                  </a:cubicBezTo>
                </a:path>
                <a:path w="21600" h="33257" stroke="0" extrusionOk="0">
                  <a:moveTo>
                    <a:pt x="17463" y="-1"/>
                  </a:moveTo>
                  <a:cubicBezTo>
                    <a:pt x="20151" y="3693"/>
                    <a:pt x="21600" y="8143"/>
                    <a:pt x="21600" y="12712"/>
                  </a:cubicBezTo>
                  <a:cubicBezTo>
                    <a:pt x="21600" y="22072"/>
                    <a:pt x="15570" y="30368"/>
                    <a:pt x="6667" y="33257"/>
                  </a:cubicBezTo>
                  <a:lnTo>
                    <a:pt x="0" y="12712"/>
                  </a:lnTo>
                  <a:close/>
                </a:path>
              </a:pathLst>
            </a:custGeom>
            <a:noFill/>
            <a:ln w="12700" cap="rnd">
              <a:solidFill>
                <a:srgbClr val="4D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2607" y="2543"/>
              <a:ext cx="52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b="1">
                  <a:latin typeface="Arial" pitchFamily="34" charset="0"/>
                </a:rPr>
                <a:t>FAT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3813" y="2353"/>
              <a:ext cx="8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sz="1800" b="1">
                  <a:latin typeface="Arial" pitchFamily="34" charset="0"/>
                </a:rPr>
                <a:t>FAT   (30%)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412" y="2404"/>
              <a:ext cx="312" cy="82"/>
            </a:xfrm>
            <a:prstGeom prst="rect">
              <a:avLst/>
            </a:prstGeom>
            <a:solidFill>
              <a:srgbClr val="FF4600"/>
            </a:solidFill>
            <a:ln w="12700">
              <a:solidFill>
                <a:srgbClr val="4D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40" name="Arc 20"/>
            <p:cNvSpPr>
              <a:spLocks/>
            </p:cNvSpPr>
            <p:nvPr/>
          </p:nvSpPr>
          <p:spPr bwMode="auto">
            <a:xfrm>
              <a:off x="2315" y="1441"/>
              <a:ext cx="801" cy="998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17483"/>
                <a:gd name="T1" fmla="*/ 0 h 21600"/>
                <a:gd name="T2" fmla="*/ 17483 w 17483"/>
                <a:gd name="T3" fmla="*/ 8885 h 21600"/>
                <a:gd name="T4" fmla="*/ 22 w 1748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83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8" y="0"/>
                    <a:pt x="13417" y="3302"/>
                    <a:pt x="17483" y="8884"/>
                  </a:cubicBezTo>
                </a:path>
                <a:path w="17483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8" y="0"/>
                    <a:pt x="13417" y="3302"/>
                    <a:pt x="17483" y="8884"/>
                  </a:cubicBezTo>
                  <a:lnTo>
                    <a:pt x="22" y="216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41" name="Arc 21"/>
            <p:cNvSpPr>
              <a:spLocks/>
            </p:cNvSpPr>
            <p:nvPr/>
          </p:nvSpPr>
          <p:spPr bwMode="auto">
            <a:xfrm>
              <a:off x="2315" y="1445"/>
              <a:ext cx="798" cy="994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17481"/>
                <a:gd name="T1" fmla="*/ 0 h 21600"/>
                <a:gd name="T2" fmla="*/ 17481 w 17481"/>
                <a:gd name="T3" fmla="*/ 8882 h 21600"/>
                <a:gd name="T4" fmla="*/ 22 w 174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81" h="21600" fill="none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6" y="0"/>
                    <a:pt x="13415" y="3301"/>
                    <a:pt x="17480" y="8882"/>
                  </a:cubicBezTo>
                </a:path>
                <a:path w="17481" h="21600" stroke="0" extrusionOk="0">
                  <a:moveTo>
                    <a:pt x="0" y="0"/>
                  </a:moveTo>
                  <a:cubicBezTo>
                    <a:pt x="7" y="0"/>
                    <a:pt x="14" y="-1"/>
                    <a:pt x="22" y="0"/>
                  </a:cubicBezTo>
                  <a:cubicBezTo>
                    <a:pt x="6926" y="0"/>
                    <a:pt x="13415" y="3301"/>
                    <a:pt x="17480" y="8882"/>
                  </a:cubicBezTo>
                  <a:lnTo>
                    <a:pt x="22" y="21600"/>
                  </a:lnTo>
                  <a:close/>
                </a:path>
              </a:pathLst>
            </a:custGeom>
            <a:noFill/>
            <a:ln w="12700" cap="rnd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311" y="1624"/>
              <a:ext cx="60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b="1">
                  <a:latin typeface="Arial" pitchFamily="34" charset="0"/>
                </a:rPr>
                <a:t>PRO</a:t>
              </a:r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821" y="2113"/>
              <a:ext cx="11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sz="1800" b="1">
                  <a:latin typeface="Arial" pitchFamily="34" charset="0"/>
                </a:rPr>
                <a:t>PRO  (10-15%)</a:t>
              </a:r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599" y="2113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h-TH" sz="1800" b="1">
                  <a:latin typeface="Arial" pitchFamily="34" charset="0"/>
                </a:rPr>
                <a:t>    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412" y="2179"/>
              <a:ext cx="312" cy="90"/>
            </a:xfrm>
            <a:prstGeom prst="rect">
              <a:avLst/>
            </a:prstGeom>
            <a:solidFill>
              <a:srgbClr val="FEFF2A"/>
            </a:solidFill>
            <a:ln w="12700">
              <a:solidFill>
                <a:srgbClr val="00B4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58617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th-TH"/>
              <a:t>Nutrition and Cardiovascular Disease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 altLang="th-TH"/>
          </a:p>
        </p:txBody>
      </p:sp>
      <p:pic>
        <p:nvPicPr>
          <p:cNvPr id="22534" name="Picture 6" descr="heart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992313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38175"/>
            <a:ext cx="7543800" cy="765175"/>
          </a:xfrm>
        </p:spPr>
        <p:txBody>
          <a:bodyPr/>
          <a:lstStyle/>
          <a:p>
            <a:r>
              <a:rPr lang="en-US" altLang="th-TH"/>
              <a:t>Cardiovascular Disease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Symptoms take years to develop</a:t>
            </a:r>
          </a:p>
          <a:p>
            <a:r>
              <a:rPr lang="en-US" altLang="th-TH"/>
              <a:t>Plaque build-up can begin in childhood</a:t>
            </a:r>
          </a:p>
          <a:p>
            <a:r>
              <a:rPr lang="en-US" altLang="th-TH"/>
              <a:t>Myocardial infarction (heart attack)</a:t>
            </a:r>
          </a:p>
          <a:p>
            <a:r>
              <a:rPr lang="en-US" altLang="th-TH"/>
              <a:t>Cerebrovascular accident (stroke)</a:t>
            </a:r>
          </a:p>
        </p:txBody>
      </p:sp>
    </p:spTree>
    <p:extLst>
      <p:ext uri="{BB962C8B-B14F-4D97-AF65-F5344CB8AC3E}">
        <p14:creationId xmlns:p14="http://schemas.microsoft.com/office/powerpoint/2010/main" val="34078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7229" y="1877687"/>
          <a:ext cx="8732677" cy="402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1315" name="Title 1"/>
          <p:cNvSpPr>
            <a:spLocks noGrp="1"/>
          </p:cNvSpPr>
          <p:nvPr>
            <p:ph type="title" idx="4294967295"/>
          </p:nvPr>
        </p:nvSpPr>
        <p:spPr>
          <a:xfrm>
            <a:off x="55563" y="266700"/>
            <a:ext cx="8692901" cy="942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th-TH" sz="2800" b="1" dirty="0" smtClean="0"/>
              <a:t>What Is Heart Disease and What Factors Increase Risk?</a:t>
            </a:r>
          </a:p>
        </p:txBody>
      </p:sp>
      <p:sp>
        <p:nvSpPr>
          <p:cNvPr id="141316" name="Content Placeholder 2"/>
          <p:cNvSpPr>
            <a:spLocks noGrp="1"/>
          </p:cNvSpPr>
          <p:nvPr>
            <p:ph type="body" idx="4294967295"/>
          </p:nvPr>
        </p:nvSpPr>
        <p:spPr>
          <a:xfrm>
            <a:off x="77788" y="1374775"/>
            <a:ext cx="8885237" cy="4891088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th-TH" sz="2800" dirty="0" smtClean="0"/>
              <a:t>Cardiovascular disease is the number-one killer of adults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535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dirty="0" smtClean="0"/>
              <a:t>Fatty Acids </a:t>
            </a:r>
            <a:r>
              <a:rPr lang="en-US" altLang="th-TH" b="1" dirty="0" smtClean="0">
                <a:solidFill>
                  <a:srgbClr val="C00000"/>
                </a:solidFill>
              </a:rPr>
              <a:t>Vary in Saturation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th-TH" b="1" dirty="0" smtClean="0"/>
              <a:t>Saturated</a:t>
            </a:r>
          </a:p>
          <a:p>
            <a:pPr lvl="1"/>
            <a:r>
              <a:rPr lang="en-US" altLang="th-TH" dirty="0" smtClean="0"/>
              <a:t>All the carbons on the fatty acid are bound to hydrogen</a:t>
            </a:r>
          </a:p>
          <a:p>
            <a:pPr lvl="1"/>
            <a:r>
              <a:rPr lang="en-US" altLang="th-TH" dirty="0" smtClean="0"/>
              <a:t>Solid at room temperature</a:t>
            </a:r>
          </a:p>
          <a:p>
            <a:pPr lvl="1"/>
            <a:r>
              <a:rPr lang="en-US" altLang="th-TH" dirty="0" smtClean="0"/>
              <a:t>Higher melting point</a:t>
            </a:r>
          </a:p>
        </p:txBody>
      </p:sp>
    </p:spTree>
    <p:extLst>
      <p:ext uri="{BB962C8B-B14F-4D97-AF65-F5344CB8AC3E}">
        <p14:creationId xmlns:p14="http://schemas.microsoft.com/office/powerpoint/2010/main" val="390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th-TH" sz="4000" b="1" smtClean="0"/>
              <a:t>Atherosclerosis</a:t>
            </a:r>
          </a:p>
        </p:txBody>
      </p:sp>
      <p:sp>
        <p:nvSpPr>
          <p:cNvPr id="143364" name="TextBox 4"/>
          <p:cNvSpPr txBox="1">
            <a:spLocks noChangeArrowheads="1"/>
          </p:cNvSpPr>
          <p:nvPr/>
        </p:nvSpPr>
        <p:spPr bwMode="auto">
          <a:xfrm>
            <a:off x="8159750" y="6507163"/>
            <a:ext cx="88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37931725" indent="-37474525"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altLang="th-TH" sz="1200" i="0"/>
              <a:t>Figure 5.24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33475"/>
            <a:ext cx="854392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" b="1884"/>
          <a:stretch>
            <a:fillRect/>
          </a:stretch>
        </p:blipFill>
        <p:spPr bwMode="auto">
          <a:xfrm>
            <a:off x="2320925" y="207544"/>
            <a:ext cx="40132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Pathophysiology of Atherosclerosis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543800" cy="4572000"/>
          </a:xfrm>
        </p:spPr>
        <p:txBody>
          <a:bodyPr>
            <a:normAutofit/>
          </a:bodyPr>
          <a:lstStyle/>
          <a:p>
            <a:r>
              <a:rPr lang="en-US" altLang="th-TH" sz="2400" dirty="0"/>
              <a:t>Vessel lining is injured (often at branch points) </a:t>
            </a:r>
            <a:r>
              <a:rPr lang="en-US" altLang="th-TH" sz="2400" dirty="0"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en-US" altLang="th-TH" sz="2400" dirty="0"/>
              <a:t>Plaque is deposited to repair injured area </a:t>
            </a:r>
            <a:r>
              <a:rPr lang="en-US" altLang="th-TH" sz="2400" dirty="0"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th-TH" sz="2400" dirty="0"/>
          </a:p>
          <a:p>
            <a:r>
              <a:rPr lang="en-US" altLang="th-TH" sz="2400" dirty="0"/>
              <a:t>Plaque thickens, incorporating cholesterol, protein, muscle cells, and calcium (rate depends partly on level of LDL-C in the blood) </a:t>
            </a:r>
            <a:r>
              <a:rPr lang="en-US" altLang="th-TH" sz="2400" dirty="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7050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Pathophysiology of Atherosclerosis (cont)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th-TH" sz="2400" dirty="0"/>
              <a:t>Arteries harden and narrow as plaque builds, making them less elastic </a:t>
            </a:r>
            <a:r>
              <a:rPr lang="en-US" altLang="th-TH" sz="2400" dirty="0"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th-TH" sz="2400" dirty="0"/>
          </a:p>
          <a:p>
            <a:r>
              <a:rPr lang="en-US" altLang="th-TH" sz="2400" dirty="0"/>
              <a:t>Increasing pressure causes further damage </a:t>
            </a:r>
            <a:r>
              <a:rPr lang="en-US" altLang="th-TH" sz="2400" dirty="0">
                <a:latin typeface="Times New Roman" pitchFamily="18" charset="0"/>
                <a:cs typeface="Times New Roman" pitchFamily="18" charset="0"/>
              </a:rPr>
              <a:t>→</a:t>
            </a:r>
            <a:endParaRPr lang="en-US" altLang="th-TH" sz="2400" dirty="0"/>
          </a:p>
          <a:p>
            <a:r>
              <a:rPr lang="en-US" altLang="th-TH" sz="2400" dirty="0"/>
              <a:t>A clot or spasm closes the opening, causing a heart attack</a:t>
            </a:r>
          </a:p>
        </p:txBody>
      </p:sp>
    </p:spTree>
    <p:extLst>
      <p:ext uri="{BB962C8B-B14F-4D97-AF65-F5344CB8AC3E}">
        <p14:creationId xmlns:p14="http://schemas.microsoft.com/office/powerpoint/2010/main" val="2808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42900"/>
            <a:ext cx="8029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520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Heart Attack (Myocardial Infarction)</a:t>
            </a:r>
          </a:p>
        </p:txBody>
      </p:sp>
      <p:pic>
        <p:nvPicPr>
          <p:cNvPr id="77827" name="Picture 3" descr="coronary vascular disease 05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556792"/>
            <a:ext cx="5310188" cy="4803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302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Heart Attack (Myocardial Infarction)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When blood supply to the heart is disrupted, the heart is damaged</a:t>
            </a:r>
          </a:p>
          <a:p>
            <a:r>
              <a:rPr lang="en-US" altLang="th-TH"/>
              <a:t>May cause the heart to beat irregularly or stop altogether</a:t>
            </a:r>
          </a:p>
          <a:p>
            <a:r>
              <a:rPr lang="en-US" altLang="th-TH"/>
              <a:t>25% of people do not survive their first heart attack</a:t>
            </a:r>
          </a:p>
        </p:txBody>
      </p:sp>
    </p:spTree>
    <p:extLst>
      <p:ext uri="{BB962C8B-B14F-4D97-AF65-F5344CB8AC3E}">
        <p14:creationId xmlns:p14="http://schemas.microsoft.com/office/powerpoint/2010/main" val="22626327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543800" cy="1431925"/>
          </a:xfrm>
        </p:spPr>
        <p:txBody>
          <a:bodyPr/>
          <a:lstStyle/>
          <a:p>
            <a:r>
              <a:rPr lang="en-US" altLang="th-TH" dirty="0"/>
              <a:t>Symptoms of a Heart Attack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6982" y="1412776"/>
            <a:ext cx="5410200" cy="4648200"/>
          </a:xfrm>
        </p:spPr>
        <p:txBody>
          <a:bodyPr>
            <a:normAutofit lnSpcReduction="10000"/>
          </a:bodyPr>
          <a:lstStyle/>
          <a:p>
            <a:r>
              <a:rPr lang="en-US" altLang="th-TH" sz="2600" dirty="0"/>
              <a:t>Intense, prolonged chest pain or pressure</a:t>
            </a:r>
          </a:p>
          <a:p>
            <a:r>
              <a:rPr lang="en-US" altLang="th-TH" sz="2600" dirty="0"/>
              <a:t>Shortness of breath</a:t>
            </a:r>
          </a:p>
          <a:p>
            <a:r>
              <a:rPr lang="en-US" altLang="th-TH" sz="2600" dirty="0"/>
              <a:t>Sweating</a:t>
            </a:r>
          </a:p>
          <a:p>
            <a:r>
              <a:rPr lang="en-US" altLang="th-TH" sz="2600" dirty="0"/>
              <a:t>Nausea and vomiting (especially women)</a:t>
            </a:r>
          </a:p>
          <a:p>
            <a:r>
              <a:rPr lang="en-US" altLang="th-TH" sz="2600" dirty="0"/>
              <a:t>Dizziness (especially women)</a:t>
            </a:r>
          </a:p>
          <a:p>
            <a:r>
              <a:rPr lang="en-US" altLang="th-TH" sz="2600" dirty="0"/>
              <a:t>Weakness</a:t>
            </a:r>
          </a:p>
          <a:p>
            <a:r>
              <a:rPr lang="en-US" altLang="th-TH" sz="2600" dirty="0"/>
              <a:t>Jaw, neck and shoulder pain (especially women)</a:t>
            </a:r>
          </a:p>
          <a:p>
            <a:r>
              <a:rPr lang="en-US" altLang="th-TH" sz="2600" dirty="0"/>
              <a:t>Irregular heartbeat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05" y="4619625"/>
            <a:ext cx="2647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67297"/>
            <a:ext cx="30975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989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 sz="3600"/>
              <a:t>Factors that May Bring On a  Heart Attack in At-Risk Persons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48200"/>
          </a:xfrm>
        </p:spPr>
        <p:txBody>
          <a:bodyPr/>
          <a:lstStyle/>
          <a:p>
            <a:r>
              <a:rPr lang="en-US" altLang="th-TH"/>
              <a:t>Dehydration</a:t>
            </a:r>
          </a:p>
          <a:p>
            <a:r>
              <a:rPr lang="en-US" altLang="th-TH"/>
              <a:t>Emotional stress</a:t>
            </a:r>
          </a:p>
          <a:p>
            <a:r>
              <a:rPr lang="en-US" altLang="th-TH"/>
              <a:t>Strenuous physical activity when not physically fit</a:t>
            </a:r>
          </a:p>
          <a:p>
            <a:r>
              <a:rPr lang="en-US" altLang="th-TH"/>
              <a:t>Waking during the night or getting up in the morning</a:t>
            </a:r>
          </a:p>
          <a:p>
            <a:r>
              <a:rPr lang="en-US" altLang="th-TH"/>
              <a:t>Eating a large, high-fat meal (increases risk of clotting)</a:t>
            </a:r>
          </a:p>
        </p:txBody>
      </p:sp>
    </p:spTree>
    <p:extLst>
      <p:ext uri="{BB962C8B-B14F-4D97-AF65-F5344CB8AC3E}">
        <p14:creationId xmlns:p14="http://schemas.microsoft.com/office/powerpoint/2010/main" val="29907011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Cerebrovascular Accident (CVA) or Brain Attack</a:t>
            </a:r>
          </a:p>
        </p:txBody>
      </p:sp>
      <p:pic>
        <p:nvPicPr>
          <p:cNvPr id="79875" name="Picture 3" descr="blood supply to the br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30388"/>
            <a:ext cx="7708900" cy="5027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th-TH" b="1" dirty="0" smtClean="0"/>
              <a:t>Fatty Acids </a:t>
            </a:r>
            <a:r>
              <a:rPr lang="en-US" altLang="th-TH" b="1" dirty="0" smtClean="0">
                <a:solidFill>
                  <a:srgbClr val="C00000"/>
                </a:solidFill>
              </a:rPr>
              <a:t>Vary in Saturation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th-TH" b="1" dirty="0" smtClean="0">
                <a:solidFill>
                  <a:schemeClr val="accent4">
                    <a:lumMod val="75000"/>
                  </a:schemeClr>
                </a:solidFill>
              </a:rPr>
              <a:t>Unsaturated</a:t>
            </a:r>
          </a:p>
          <a:p>
            <a:pPr lvl="1"/>
            <a:r>
              <a:rPr lang="en-US" altLang="th-TH" dirty="0" smtClean="0"/>
              <a:t>Some carbons on fatty acid form a double bond with each other instead of binding to hydrogen</a:t>
            </a:r>
          </a:p>
          <a:p>
            <a:pPr lvl="1"/>
            <a:r>
              <a:rPr lang="en-US" altLang="th-TH" dirty="0" smtClean="0"/>
              <a:t>Monounsaturated fatty acids (MUFA)</a:t>
            </a:r>
          </a:p>
          <a:p>
            <a:pPr lvl="2"/>
            <a:r>
              <a:rPr lang="en-US" altLang="th-TH" dirty="0" smtClean="0"/>
              <a:t>Has one double bond</a:t>
            </a:r>
          </a:p>
          <a:p>
            <a:pPr lvl="1"/>
            <a:r>
              <a:rPr lang="en-US" altLang="th-TH" dirty="0" smtClean="0"/>
              <a:t>Polyunsaturated fatty acid (PUFA)</a:t>
            </a:r>
          </a:p>
          <a:p>
            <a:pPr lvl="2"/>
            <a:r>
              <a:rPr lang="en-US" altLang="th-TH" dirty="0" smtClean="0"/>
              <a:t>Has two or more double bonds</a:t>
            </a:r>
          </a:p>
          <a:p>
            <a:pPr lvl="1"/>
            <a:r>
              <a:rPr lang="en-US" altLang="th-TH" dirty="0" smtClean="0"/>
              <a:t>Liquid at room temperature</a:t>
            </a:r>
          </a:p>
          <a:p>
            <a:pPr lvl="1"/>
            <a:r>
              <a:rPr lang="en-US" altLang="th-TH" dirty="0" smtClean="0"/>
              <a:t>Lower melting point</a:t>
            </a:r>
          </a:p>
        </p:txBody>
      </p:sp>
    </p:spTree>
    <p:extLst>
      <p:ext uri="{BB962C8B-B14F-4D97-AF65-F5344CB8AC3E}">
        <p14:creationId xmlns:p14="http://schemas.microsoft.com/office/powerpoint/2010/main" val="2641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/>
              <a:t>Brain Attack (Stroke) or Cerebrovascular Accident </a:t>
            </a:r>
          </a:p>
        </p:txBody>
      </p:sp>
      <p:pic>
        <p:nvPicPr>
          <p:cNvPr id="80899" name="Picture 3" descr="strok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12925"/>
            <a:ext cx="7327900" cy="477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995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Symptoms of Stroke (Brain Attack)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r>
              <a:rPr lang="en-US" altLang="th-TH" sz="2800"/>
              <a:t>Sudden numbness or weakness of the face, arm or leg, especially on one side of the body </a:t>
            </a:r>
          </a:p>
          <a:p>
            <a:r>
              <a:rPr lang="en-US" altLang="th-TH" sz="2800"/>
              <a:t>Sudden confusion, trouble speaking or understanding </a:t>
            </a:r>
          </a:p>
          <a:p>
            <a:r>
              <a:rPr lang="en-US" altLang="th-TH" sz="2800"/>
              <a:t>Sudden trouble seeing in one or both eyes </a:t>
            </a:r>
          </a:p>
          <a:p>
            <a:r>
              <a:rPr lang="en-US" altLang="th-TH" sz="2800"/>
              <a:t>Sudden trouble walking, dizziness, loss of balance or coordination </a:t>
            </a:r>
          </a:p>
          <a:p>
            <a:r>
              <a:rPr lang="en-US" altLang="th-TH" sz="2800"/>
              <a:t>Sudden severe headache</a:t>
            </a:r>
          </a:p>
        </p:txBody>
      </p:sp>
    </p:spTree>
    <p:extLst>
      <p:ext uri="{BB962C8B-B14F-4D97-AF65-F5344CB8AC3E}">
        <p14:creationId xmlns:p14="http://schemas.microsoft.com/office/powerpoint/2010/main" val="37008648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h-TH" dirty="0"/>
              <a:t>Blood Lipid Levels are Related to Risk of CVD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à¸à¸¥à¸à¸²à¸£à¸à¹à¸à¸«à¸²à¸£à¸¹à¸à¸ à¸²à¸à¸ªà¸³à¸«à¸£à¸±à¸ cardiovascular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552728" cy="40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763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Blood Lipids (Lipoproteins)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Lipids (fat) cannot mix with water</a:t>
            </a:r>
          </a:p>
          <a:p>
            <a:r>
              <a:rPr lang="en-US" altLang="th-TH"/>
              <a:t>Blood is high in water</a:t>
            </a:r>
          </a:p>
          <a:p>
            <a:r>
              <a:rPr lang="en-US" altLang="th-TH"/>
              <a:t>Lipids cannot travel in blood without help</a:t>
            </a:r>
          </a:p>
          <a:p>
            <a:r>
              <a:rPr lang="en-US" altLang="th-TH"/>
              <a:t>Lipoproteins are formed to carry lipids</a:t>
            </a:r>
          </a:p>
        </p:txBody>
      </p:sp>
    </p:spTree>
    <p:extLst>
      <p:ext uri="{BB962C8B-B14F-4D97-AF65-F5344CB8AC3E}">
        <p14:creationId xmlns:p14="http://schemas.microsoft.com/office/powerpoint/2010/main" val="1434151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Lipoproteins combine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858000" cy="4114800"/>
          </a:xfrm>
        </p:spPr>
        <p:txBody>
          <a:bodyPr/>
          <a:lstStyle/>
          <a:p>
            <a:r>
              <a:rPr lang="en-US" altLang="th-TH" sz="3600"/>
              <a:t>Lipids (triglycerides, cholesterol)</a:t>
            </a:r>
          </a:p>
          <a:p>
            <a:r>
              <a:rPr lang="en-US" altLang="th-TH" sz="3600"/>
              <a:t>Protein</a:t>
            </a:r>
          </a:p>
          <a:p>
            <a:r>
              <a:rPr lang="en-US" altLang="th-TH" sz="3600"/>
              <a:t>Phospholipids</a:t>
            </a:r>
          </a:p>
        </p:txBody>
      </p:sp>
      <p:pic>
        <p:nvPicPr>
          <p:cNvPr id="55300" name="Picture 4" descr="lipoprotein 05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532188"/>
            <a:ext cx="4457700" cy="3325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3521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Low-Density Lipoproteins (LDL-C)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Also called “bad cholesterol)</a:t>
            </a:r>
          </a:p>
          <a:p>
            <a:r>
              <a:rPr lang="en-US" altLang="th-TH"/>
              <a:t>Contain relatively large amounts of fat, and less protein</a:t>
            </a:r>
          </a:p>
          <a:p>
            <a:r>
              <a:rPr lang="en-US" altLang="th-TH"/>
              <a:t>Deposits cholesterol in arteries</a:t>
            </a:r>
          </a:p>
          <a:p>
            <a:r>
              <a:rPr lang="en-US" altLang="th-TH"/>
              <a:t>Thus, </a:t>
            </a:r>
            <a:r>
              <a:rPr lang="en-US" altLang="th-TH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altLang="th-TH">
                <a:cs typeface="Times New Roman" pitchFamily="18" charset="0"/>
              </a:rPr>
              <a:t>LDL-C is associated with </a:t>
            </a:r>
            <a:r>
              <a:rPr lang="en-US" altLang="th-TH">
                <a:latin typeface="Times New Roman" pitchFamily="18" charset="0"/>
                <a:cs typeface="Times New Roman" pitchFamily="18" charset="0"/>
              </a:rPr>
              <a:t>↑ CVD risk</a:t>
            </a:r>
          </a:p>
          <a:p>
            <a:r>
              <a:rPr lang="en-US" altLang="th-TH">
                <a:latin typeface="Times New Roman" pitchFamily="18" charset="0"/>
                <a:cs typeface="Times New Roman" pitchFamily="18" charset="0"/>
              </a:rPr>
              <a:t>Serum LDL-C should be &lt; 130 mg/dL</a:t>
            </a:r>
          </a:p>
        </p:txBody>
      </p:sp>
    </p:spTree>
    <p:extLst>
      <p:ext uri="{BB962C8B-B14F-4D97-AF65-F5344CB8AC3E}">
        <p14:creationId xmlns:p14="http://schemas.microsoft.com/office/powerpoint/2010/main" val="28369119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High-Density Lipoproteins (HDL)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h-TH" sz="2800"/>
              <a:t>Also called “good cholesterol”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Relatively high in protein, lower in lipid</a:t>
            </a:r>
          </a:p>
          <a:p>
            <a:pPr>
              <a:lnSpc>
                <a:spcPct val="90000"/>
              </a:lnSpc>
            </a:pPr>
            <a:r>
              <a:rPr lang="en-US" altLang="th-TH" sz="2800"/>
              <a:t>Acts as scavenger, carrying cholesterol from arteries to liver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Liver packages as bile</a:t>
            </a:r>
          </a:p>
          <a:p>
            <a:pPr lvl="1">
              <a:lnSpc>
                <a:spcPct val="90000"/>
              </a:lnSpc>
            </a:pPr>
            <a:r>
              <a:rPr lang="en-US" altLang="th-TH" sz="2400"/>
              <a:t>Excretes</a:t>
            </a:r>
          </a:p>
          <a:p>
            <a:pPr>
              <a:lnSpc>
                <a:spcPct val="90000"/>
              </a:lnSpc>
            </a:pPr>
            <a:r>
              <a:rPr lang="en-US" altLang="th-TH" sz="280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altLang="th-TH" sz="2800">
                <a:cs typeface="Times New Roman" pitchFamily="18" charset="0"/>
              </a:rPr>
              <a:t>HDL-C</a:t>
            </a:r>
            <a:r>
              <a:rPr lang="en-US" altLang="th-TH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h-TH" sz="2800">
                <a:cs typeface="Times New Roman" pitchFamily="18" charset="0"/>
              </a:rPr>
              <a:t>is a</a:t>
            </a:r>
            <a:r>
              <a:rPr lang="en-US" altLang="th-TH" sz="2800"/>
              <a:t>ssociated with </a:t>
            </a:r>
            <a:r>
              <a:rPr lang="en-US" altLang="th-TH" sz="280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altLang="th-TH" sz="2800">
                <a:cs typeface="Times New Roman" pitchFamily="18" charset="0"/>
              </a:rPr>
              <a:t>risk of CVD</a:t>
            </a:r>
          </a:p>
          <a:p>
            <a:pPr>
              <a:lnSpc>
                <a:spcPct val="90000"/>
              </a:lnSpc>
            </a:pPr>
            <a:r>
              <a:rPr lang="en-US" altLang="th-TH" sz="2800">
                <a:cs typeface="Times New Roman" pitchFamily="18" charset="0"/>
              </a:rPr>
              <a:t>Serum HDL-C should be &gt;60 mg/dL (optimal) or at least &gt;40 in men and 50 in women</a:t>
            </a:r>
          </a:p>
        </p:txBody>
      </p:sp>
    </p:spTree>
    <p:extLst>
      <p:ext uri="{BB962C8B-B14F-4D97-AF65-F5344CB8AC3E}">
        <p14:creationId xmlns:p14="http://schemas.microsoft.com/office/powerpoint/2010/main" val="35486566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Triglycerides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010400" cy="4114800"/>
          </a:xfrm>
        </p:spPr>
        <p:txBody>
          <a:bodyPr/>
          <a:lstStyle/>
          <a:p>
            <a:r>
              <a:rPr lang="en-US" altLang="th-TH"/>
              <a:t>The most diet-responsive blood lipid</a:t>
            </a:r>
          </a:p>
          <a:p>
            <a:r>
              <a:rPr lang="en-US" altLang="th-TH"/>
              <a:t>Should be </a:t>
            </a:r>
            <a:r>
              <a:rPr lang="en-US" altLang="th-TH">
                <a:cs typeface="Tahoma" pitchFamily="34" charset="0"/>
              </a:rPr>
              <a:t>≤150 mg/dL in fasting 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3861048"/>
            <a:ext cx="2857501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Triglycerides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th-TH">
                <a:cs typeface="Tahoma" pitchFamily="34" charset="0"/>
              </a:rPr>
              <a:t>Lower blood triglycerides by:</a:t>
            </a:r>
          </a:p>
          <a:p>
            <a:r>
              <a:rPr lang="en-US" altLang="th-TH">
                <a:cs typeface="Tahoma" pitchFamily="34" charset="0"/>
              </a:rPr>
              <a:t>Not overeating</a:t>
            </a:r>
          </a:p>
          <a:p>
            <a:r>
              <a:rPr lang="en-US" altLang="th-TH">
                <a:cs typeface="Tahoma" pitchFamily="34" charset="0"/>
              </a:rPr>
              <a:t>Limiting alcohol and simple sugars</a:t>
            </a:r>
          </a:p>
          <a:p>
            <a:r>
              <a:rPr lang="en-US" altLang="th-TH">
                <a:cs typeface="Tahoma" pitchFamily="34" charset="0"/>
              </a:rPr>
              <a:t>Spreading meals throughout the day</a:t>
            </a:r>
          </a:p>
          <a:p>
            <a:r>
              <a:rPr lang="en-US" altLang="th-TH">
                <a:cs typeface="Tahoma" pitchFamily="34" charset="0"/>
              </a:rPr>
              <a:t>Including fatty fish in the diet</a:t>
            </a:r>
          </a:p>
          <a:p>
            <a:r>
              <a:rPr lang="en-US" altLang="th-TH">
                <a:cs typeface="Tahoma" pitchFamily="34" charset="0"/>
              </a:rPr>
              <a:t>Controlling diabetes if present</a:t>
            </a:r>
          </a:p>
          <a:p>
            <a:r>
              <a:rPr lang="en-US" altLang="th-TH">
                <a:cs typeface="Tahoma" pitchFamily="34" charset="0"/>
              </a:rPr>
              <a:t>Performing regular physical activity</a:t>
            </a:r>
          </a:p>
          <a:p>
            <a:r>
              <a:rPr lang="en-US" altLang="th-TH">
                <a:cs typeface="Tahoma" pitchFamily="34" charset="0"/>
              </a:rPr>
              <a:t>Not smoking</a:t>
            </a:r>
          </a:p>
          <a:p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3070667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/>
              <a:t>Total Cholesterol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h-TH"/>
              <a:t>Includes HDL-C, LDL-C, and a fraction of the triglycerides</a:t>
            </a:r>
          </a:p>
          <a:p>
            <a:r>
              <a:rPr lang="en-US" altLang="th-TH"/>
              <a:t>Total cholesterol should be ≤ 200 mg/dL</a:t>
            </a:r>
          </a:p>
          <a:p>
            <a:r>
              <a:rPr lang="en-US" altLang="th-TH"/>
              <a:t>Total cholesterol does not tell whole story</a:t>
            </a:r>
          </a:p>
        </p:txBody>
      </p:sp>
    </p:spTree>
    <p:extLst>
      <p:ext uri="{BB962C8B-B14F-4D97-AF65-F5344CB8AC3E}">
        <p14:creationId xmlns:p14="http://schemas.microsoft.com/office/powerpoint/2010/main" val="331246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3704</Words>
  <Application>Microsoft Office PowerPoint</Application>
  <PresentationFormat>On-screen Show (4:3)</PresentationFormat>
  <Paragraphs>613</Paragraphs>
  <Slides>114</Slides>
  <Notes>78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PowerPoint Presentation</vt:lpstr>
      <vt:lpstr>Lipids</vt:lpstr>
      <vt:lpstr>Lipids</vt:lpstr>
      <vt:lpstr>Fatty Acids</vt:lpstr>
      <vt:lpstr>Fatty Acids</vt:lpstr>
      <vt:lpstr>Fatty Acids Vary in Length</vt:lpstr>
      <vt:lpstr>Fatty Acids Vary in Length</vt:lpstr>
      <vt:lpstr>Fatty Acids Vary in Saturation</vt:lpstr>
      <vt:lpstr>Fatty Acids Vary in Saturation</vt:lpstr>
      <vt:lpstr>Saturated and Unsaturated Fatty Acids Help Shape Foods</vt:lpstr>
      <vt:lpstr>Fatty Acids Differ in Double-Bond Location</vt:lpstr>
      <vt:lpstr>Fatty Acids Differ in Double-Bond Location</vt:lpstr>
      <vt:lpstr>The Omega Fatty Acids</vt:lpstr>
      <vt:lpstr>Fatty Acids Vary in Shape</vt:lpstr>
      <vt:lpstr>Fatty Acids and Rancidity</vt:lpstr>
      <vt:lpstr>Quick Review</vt:lpstr>
      <vt:lpstr>Triglycerides</vt:lpstr>
      <vt:lpstr>Triglycerides</vt:lpstr>
      <vt:lpstr>Phospholipids</vt:lpstr>
      <vt:lpstr>Phospholipids’ Role in Cell Membranes</vt:lpstr>
      <vt:lpstr>Sterols</vt:lpstr>
      <vt:lpstr>Quick Review</vt:lpstr>
      <vt:lpstr>Quick Review</vt:lpstr>
      <vt:lpstr>What Happens to the Lipids You Eat?</vt:lpstr>
      <vt:lpstr>PowerPoint Presentation</vt:lpstr>
      <vt:lpstr>PowerPoint Presentation</vt:lpstr>
      <vt:lpstr>PowerPoint Presentation</vt:lpstr>
      <vt:lpstr>PowerPoint Presentation</vt:lpstr>
      <vt:lpstr>Most Fat Is Digested and Absorbed in the Small Intestine</vt:lpstr>
      <vt:lpstr>Most Fat Is Digested and Absorbed in the Small Intestine</vt:lpstr>
      <vt:lpstr>Most Fat Is Digested and Absorbed in the Small Intestine</vt:lpstr>
      <vt:lpstr>Chylomicrons Facilitate Lipid Absorption </vt:lpstr>
      <vt:lpstr>Chylomicrons Facilitate Lipid Absorption</vt:lpstr>
      <vt:lpstr>Absorption of Dietary Lipids</vt:lpstr>
      <vt:lpstr>Lipoproteins Transport Fat Through the Lymph and Blood</vt:lpstr>
      <vt:lpstr>Lipoproteins Transport Fat Through the Lymph and Blood</vt:lpstr>
      <vt:lpstr>The Ratio of Protein to Lipid Determines the Density of the Lipoprotein</vt:lpstr>
      <vt:lpstr>Lipoproteins Transport Fat Through the Lymph and Blood</vt:lpstr>
      <vt:lpstr>The Roles of VLDL, LDL, and HDL Lipoproteins</vt:lpstr>
      <vt:lpstr>Quick Review</vt:lpstr>
      <vt:lpstr>Quick Review</vt:lpstr>
      <vt:lpstr>Uses of Fat and Cholesterol</vt:lpstr>
      <vt:lpstr>Fat Is Used as Energy</vt:lpstr>
      <vt:lpstr>Fat Is Used as Energy</vt:lpstr>
      <vt:lpstr>Fat Is Used as Energy and Helps Absorb Lipid Compounds</vt:lpstr>
      <vt:lpstr>Fat Helps Insulate and Protect</vt:lpstr>
      <vt:lpstr>Essential Fatty Acids, Eicosanoids, and Cell Membrane</vt:lpstr>
      <vt:lpstr>Essential Fatty Acids, Eicosanoids, and Cell Membrane</vt:lpstr>
      <vt:lpstr>Cholesterol Is Used to Make Bile, Hormones, and Vitamin D</vt:lpstr>
      <vt:lpstr>Quick Review</vt:lpstr>
      <vt:lpstr>Quick Review</vt:lpstr>
      <vt:lpstr>How Much Fat Do We Need Each Day?</vt:lpstr>
      <vt:lpstr>Essential Fatty Acid Recommendations</vt:lpstr>
      <vt:lpstr>Essential Fatty Acid Recommendations</vt:lpstr>
      <vt:lpstr>Facts About Fats, Oils, and Cholesterol</vt:lpstr>
      <vt:lpstr>Dietary Cholesterol Is Not Essential</vt:lpstr>
      <vt:lpstr>Quick Review</vt:lpstr>
      <vt:lpstr>Best Food Sources of Fat</vt:lpstr>
      <vt:lpstr>Food Sources of Omega-3 Fatty Acids</vt:lpstr>
      <vt:lpstr>Where’s the Saturated Fat in Foods?</vt:lpstr>
      <vt:lpstr>Quick Review</vt:lpstr>
      <vt:lpstr>Foods Containing Trans Fat and Cholesterol?</vt:lpstr>
      <vt:lpstr>Major Food Sources of Trans Fat for Adults</vt:lpstr>
      <vt:lpstr>Trans Fats</vt:lpstr>
      <vt:lpstr>Food Sources of Cholesterol and Plant Sterols</vt:lpstr>
      <vt:lpstr>Quick Review</vt:lpstr>
      <vt:lpstr>Fat Substitutes</vt:lpstr>
      <vt:lpstr>PowerPoint Presentation</vt:lpstr>
      <vt:lpstr>Quick Review</vt:lpstr>
      <vt:lpstr>Quick Review</vt:lpstr>
      <vt:lpstr>Lowering Blood Cholesterol Levels</vt:lpstr>
      <vt:lpstr>PowerPoint Presentation</vt:lpstr>
      <vt:lpstr>PowerPoint Presentation</vt:lpstr>
      <vt:lpstr>Putting It All Together</vt:lpstr>
      <vt:lpstr>Recommendations for  Fat Consumption</vt:lpstr>
      <vt:lpstr>Recommended Dietary Intake</vt:lpstr>
      <vt:lpstr>Nutrition and Cardiovascular Disease</vt:lpstr>
      <vt:lpstr>Cardiovascular Disease</vt:lpstr>
      <vt:lpstr>What Is Heart Disease and What Factors Increase Risk?</vt:lpstr>
      <vt:lpstr>Atherosclerosis</vt:lpstr>
      <vt:lpstr>PowerPoint Presentation</vt:lpstr>
      <vt:lpstr>Pathophysiology of Atherosclerosis</vt:lpstr>
      <vt:lpstr>Pathophysiology of Atherosclerosis (cont)</vt:lpstr>
      <vt:lpstr>PowerPoint Presentation</vt:lpstr>
      <vt:lpstr>Heart Attack (Myocardial Infarction)</vt:lpstr>
      <vt:lpstr>Heart Attack (Myocardial Infarction)</vt:lpstr>
      <vt:lpstr>Symptoms of a Heart Attack</vt:lpstr>
      <vt:lpstr>Factors that May Bring On a  Heart Attack in At-Risk Persons</vt:lpstr>
      <vt:lpstr>Cerebrovascular Accident (CVA) or Brain Attack</vt:lpstr>
      <vt:lpstr>Brain Attack (Stroke) or Cerebrovascular Accident </vt:lpstr>
      <vt:lpstr>Symptoms of Stroke (Brain Attack)</vt:lpstr>
      <vt:lpstr>Blood Lipid Levels are Related to Risk of CVD</vt:lpstr>
      <vt:lpstr>Blood Lipids (Lipoproteins)</vt:lpstr>
      <vt:lpstr>Lipoproteins combine</vt:lpstr>
      <vt:lpstr>Low-Density Lipoproteins (LDL-C)</vt:lpstr>
      <vt:lpstr>High-Density Lipoproteins (HDL)</vt:lpstr>
      <vt:lpstr>Triglycerides</vt:lpstr>
      <vt:lpstr>Triglycerides</vt:lpstr>
      <vt:lpstr>Total Cholesterol</vt:lpstr>
      <vt:lpstr>Lipoprotein Summary</vt:lpstr>
      <vt:lpstr>Evaluating Blood Lipids: LDL</vt:lpstr>
      <vt:lpstr>Evaluating Blood Lipids: Total Cholesterol</vt:lpstr>
      <vt:lpstr>Evaluating Blood Lipids: HDL</vt:lpstr>
      <vt:lpstr>Blood Pressure</vt:lpstr>
      <vt:lpstr>Hypertension: Either</vt:lpstr>
      <vt:lpstr>Risk Factors (other than LDL) for CVD</vt:lpstr>
      <vt:lpstr>Risk Factors (other than LDL) for CVD</vt:lpstr>
      <vt:lpstr>Screening for CVD Risk</vt:lpstr>
      <vt:lpstr>Total Cholesterol</vt:lpstr>
      <vt:lpstr>Total Cholesterol is Not Enough</vt:lpstr>
      <vt:lpstr>What Affects Cholesterol Levels?</vt:lpstr>
      <vt:lpstr>Lowering LDLs</vt:lpstr>
      <vt:lpstr>Lowering Blood TG</vt:lpstr>
      <vt:lpstr>Raise the HDL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2018-03-26T13:27:10Z</dcterms:created>
  <dcterms:modified xsi:type="dcterms:W3CDTF">2018-04-01T14:48:40Z</dcterms:modified>
</cp:coreProperties>
</file>