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8" r:id="rId3"/>
    <p:sldId id="259" r:id="rId4"/>
    <p:sldId id="260" r:id="rId5"/>
    <p:sldId id="261" r:id="rId6"/>
    <p:sldId id="295" r:id="rId7"/>
    <p:sldId id="262" r:id="rId8"/>
    <p:sldId id="296" r:id="rId9"/>
    <p:sldId id="297" r:id="rId10"/>
    <p:sldId id="298" r:id="rId11"/>
    <p:sldId id="300" r:id="rId12"/>
    <p:sldId id="301" r:id="rId13"/>
    <p:sldId id="302" r:id="rId14"/>
    <p:sldId id="303" r:id="rId15"/>
    <p:sldId id="332" r:id="rId16"/>
    <p:sldId id="33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 id="326" r:id="rId31"/>
    <p:sldId id="327" r:id="rId32"/>
    <p:sldId id="328" r:id="rId33"/>
    <p:sldId id="330" r:id="rId34"/>
    <p:sldId id="269" r:id="rId35"/>
    <p:sldId id="270" r:id="rId36"/>
    <p:sldId id="271" r:id="rId37"/>
    <p:sldId id="272" r:id="rId38"/>
    <p:sldId id="273" r:id="rId39"/>
    <p:sldId id="274" r:id="rId40"/>
    <p:sldId id="275" r:id="rId41"/>
    <p:sldId id="276" r:id="rId42"/>
    <p:sldId id="280" r:id="rId43"/>
    <p:sldId id="281" r:id="rId44"/>
    <p:sldId id="334" r:id="rId45"/>
    <p:sldId id="282" r:id="rId46"/>
    <p:sldId id="289" r:id="rId47"/>
    <p:sldId id="257" r:id="rId48"/>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60"/>
  </p:normalViewPr>
  <p:slideViewPr>
    <p:cSldViewPr>
      <p:cViewPr varScale="1">
        <p:scale>
          <a:sx n="65" d="100"/>
          <a:sy n="65" d="100"/>
        </p:scale>
        <p:origin x="-14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3800C3-0E7F-4E7A-8A7F-E9C5C9148799}" type="datetimeFigureOut">
              <a:rPr lang="th-TH" smtClean="0"/>
              <a:t>25/03/61</a:t>
            </a:fld>
            <a:endParaRPr lang="th-T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533E53-A278-4218-8B9B-4D57A8A7B41E}" type="slidenum">
              <a:rPr lang="th-TH" smtClean="0"/>
              <a:t>‹#›</a:t>
            </a:fld>
            <a:endParaRPr lang="th-TH"/>
          </a:p>
        </p:txBody>
      </p:sp>
    </p:spTree>
    <p:extLst>
      <p:ext uri="{BB962C8B-B14F-4D97-AF65-F5344CB8AC3E}">
        <p14:creationId xmlns:p14="http://schemas.microsoft.com/office/powerpoint/2010/main" val="1504104426"/>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F52F00-E65B-42CC-9C76-8D459AFEA5B7}" type="slidenum">
              <a:rPr lang="en-US" altLang="th-TH"/>
              <a:pPr/>
              <a:t>2</a:t>
            </a:fld>
            <a:endParaRPr lang="en-US" altLang="th-TH"/>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th-TH" altLang="th-T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67576-DD4E-4395-AAA6-C4AD93A0DE03}" type="slidenum">
              <a:rPr lang="en-US" altLang="th-TH"/>
              <a:pPr/>
              <a:t>35</a:t>
            </a:fld>
            <a:endParaRPr lang="en-US" altLang="th-TH"/>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th-TH" altLang="th-T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FCF9D-95B8-4866-848E-8BF5D120847C}" type="slidenum">
              <a:rPr lang="en-US" altLang="th-TH"/>
              <a:pPr/>
              <a:t>36</a:t>
            </a:fld>
            <a:endParaRPr lang="en-US" altLang="th-TH"/>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th-TH" altLang="th-T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DA5277-C806-4188-A20A-BDE3AD4F1D07}" type="slidenum">
              <a:rPr lang="en-US" altLang="th-TH"/>
              <a:pPr/>
              <a:t>37</a:t>
            </a:fld>
            <a:endParaRPr lang="en-US" altLang="th-TH"/>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th-TH" altLang="th-TH"/>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6868DB-A50A-4353-AFCC-CF67FAB0FDDD}" type="slidenum">
              <a:rPr lang="en-US" altLang="th-TH"/>
              <a:pPr/>
              <a:t>38</a:t>
            </a:fld>
            <a:endParaRPr lang="en-US" altLang="th-TH"/>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th-TH" altLang="th-TH"/>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DCD864-6213-41CB-9521-C83D97945026}" type="slidenum">
              <a:rPr lang="en-US" altLang="th-TH"/>
              <a:pPr/>
              <a:t>39</a:t>
            </a:fld>
            <a:endParaRPr lang="en-US" altLang="th-TH"/>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endParaRPr lang="th-TH" altLang="th-TH"/>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E7E996-E49E-469A-BC47-35886EC6BA70}" type="slidenum">
              <a:rPr lang="en-US" altLang="th-TH"/>
              <a:pPr/>
              <a:t>40</a:t>
            </a:fld>
            <a:endParaRPr lang="en-US" altLang="th-TH"/>
          </a:p>
        </p:txBody>
      </p:sp>
      <p:sp>
        <p:nvSpPr>
          <p:cNvPr id="16691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69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pPr>
              <a:lnSpc>
                <a:spcPct val="90000"/>
              </a:lnSpc>
            </a:pPr>
            <a:r>
              <a:rPr lang="en-US" altLang="th-TH" sz="800" b="1"/>
              <a:t>Alternative methods of nitrogen excretion</a:t>
            </a:r>
          </a:p>
          <a:p>
            <a:pPr>
              <a:lnSpc>
                <a:spcPct val="90000"/>
              </a:lnSpc>
            </a:pPr>
            <a:r>
              <a:rPr lang="en-US" altLang="th-TH" sz="800"/>
              <a:t>It is therefore necessary to have an efficient means to remove ammonia from the body. Water-living species commonly excrete free ammonia through their gills [ammonotelism], but this easy option is not available to land dwellers which produce a variety of less toxic nitrogenous end products. Urea synthesis and excretion [ureotelism] first evolved in sharks, lungfish and primitive amphibia about 400 million years ago. The process is replicated today when ammonotelic tadpoles leave the water and metamorphose into ureotelic frogs. Urea is also used in humans, and in all placental mammals, which start to express the urea cycle genes around the time of birth. Urea is very soluble, but still requires appreciable quantities of water for its removal via the kidneys. This imposes a minimum daily water requirement and limits the range of environments that these ureotelic species can exploit. </a:t>
            </a:r>
          </a:p>
          <a:p>
            <a:pPr>
              <a:lnSpc>
                <a:spcPct val="90000"/>
              </a:lnSpc>
            </a:pPr>
            <a:r>
              <a:rPr lang="en-US" altLang="th-TH" sz="800"/>
              <a:t>Urea is not the only possible solution to the problem: spiders excrete guanine, which packs no less than 5 surplus nitrogen atoms into a single small molecule, while reptiles and birds excrete mainly uric acid [uricotelism]. Uric acid is an extremely insoluble purine compound that readily forms supersaturated solutions. This has been turned to advantage in uricotelic species, which can survive in extremely arid environments. They regurgitate concentrated urine, supersaturated with uric acid, from the cloaca into the hindgut where the uric acid crystalises and the residual water is resorbed. The uric acid forms the fine pasty mass of white crystals that is familiar to us in bird droppings. </a:t>
            </a:r>
          </a:p>
          <a:p>
            <a:pPr>
              <a:lnSpc>
                <a:spcPct val="90000"/>
              </a:lnSpc>
            </a:pPr>
            <a:r>
              <a:rPr lang="en-US" altLang="th-TH" sz="800"/>
              <a:t>Uricotelism is also an advantage to animals that lay shelled eggs, which of necessity have a zero water intake. The uric acid crystalises within the allantois, part of which eventually becomes incorporated into the lower gut as the embryo develops. In humans the insolubility of uric acid is a considerable nuisance, since it gives rise to the extremely painful deposits of small crystals [called "tophi"] within the joints of patients suffering from gout. </a:t>
            </a:r>
          </a:p>
          <a:p>
            <a:pPr>
              <a:lnSpc>
                <a:spcPct val="90000"/>
              </a:lnSpc>
            </a:pPr>
            <a:r>
              <a:rPr lang="en-US" altLang="th-TH" sz="800"/>
              <a:t>Urea is synthesised via the urea cycle, which is confined to mammalian liver. Individual enzymes from the urea cycle are present in other tissues, and may be important for arginine biosynthesis, but the complete cycle does not occur. Extra-hepatic tissues export their surplus nitrogen to the liver by other routes, principally as the amino acids alanine and glutamine. In addition, the cleavage of arginine by nitric oxide synthetase generates citrulline, which is a urea cycle intermediate. Citrulline is recycled to arginine, and in tissues which use the nitric oxide signalling system the relevant urea cycle enzymes have sufficient activity to maintain cellular arginine supplies.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B101D4-2EA3-4B73-BD9F-44BA19391E55}" type="slidenum">
              <a:rPr lang="en-US" altLang="th-TH"/>
              <a:pPr/>
              <a:t>41</a:t>
            </a:fld>
            <a:endParaRPr lang="en-US" altLang="th-TH"/>
          </a:p>
        </p:txBody>
      </p:sp>
      <p:sp>
        <p:nvSpPr>
          <p:cNvPr id="168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89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th-TH" b="1"/>
              <a:t>Urea cycle:</a:t>
            </a:r>
          </a:p>
          <a:p>
            <a:r>
              <a:rPr lang="en-US" altLang="th-TH"/>
              <a:t>Ammonium ions are in equilibrium with about 1% free ammonia at physiological pH. Ammonium salts are toxic compounds, causing vomiting, convulsions and ultimately coma and death when the blood concentration exceeds approximately 0.25mM. It is not entirely clear why this should be so: it may be that ammonium ions mimic potassium ions, but uncharged ammonia gas can gain access to areas from which ions should be excluded. Alternatively, they may favour the synthesis of excessive amounts of glutamate and glutamine which have excitatory effects on neural tissues.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FDA01-6F64-496E-AA7A-19D420E9ECB7}" type="slidenum">
              <a:rPr lang="en-US" altLang="th-TH"/>
              <a:pPr/>
              <a:t>42</a:t>
            </a:fld>
            <a:endParaRPr lang="en-US" altLang="th-TH"/>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th-TH" altLang="th-TH"/>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186500-8DD8-4F65-A721-10C4E86E8452}" type="slidenum">
              <a:rPr lang="en-US" altLang="th-TH"/>
              <a:pPr/>
              <a:t>43</a:t>
            </a:fld>
            <a:endParaRPr lang="en-US" altLang="th-TH"/>
          </a:p>
        </p:txBody>
      </p:sp>
      <p:sp>
        <p:nvSpPr>
          <p:cNvPr id="1802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02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th-TH" dirty="0" err="1"/>
              <a:t>Uricotelism</a:t>
            </a:r>
            <a:r>
              <a:rPr lang="en-US" altLang="th-TH" dirty="0"/>
              <a:t> is also an advantage to animals that lay shelled eggs, which of necessity have a zero water intake. The uric acid </a:t>
            </a:r>
            <a:r>
              <a:rPr lang="en-US" altLang="th-TH" dirty="0" err="1"/>
              <a:t>crystalises</a:t>
            </a:r>
            <a:r>
              <a:rPr lang="en-US" altLang="th-TH" dirty="0"/>
              <a:t> within the allantois, part of which eventually becomes incorporated into the lower gut as the embryo develops. In humans the insolubility of uric acid is a considerable nuisance, since it gives rise to the extremely painful deposits of small crystals [called "tophi"] within the joints of patients suffering from gout.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F845A-6BE6-46C5-80F7-9C06019A9DA3}" type="slidenum">
              <a:rPr lang="en-US" altLang="th-TH"/>
              <a:pPr/>
              <a:t>45</a:t>
            </a:fld>
            <a:endParaRPr lang="en-US" altLang="th-TH"/>
          </a:p>
        </p:txBody>
      </p:sp>
      <p:sp>
        <p:nvSpPr>
          <p:cNvPr id="1822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822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th-TH"/>
              <a:t>Urea is not the only possible solution to the problem: spiders excrete guanine, which packs no less than 5 surplus nitrogen atoms into a single small molecule, while reptiles and birds excrete mainly uric acid [uricotelism]. Uric acid is an extremely insoluble purine compound that readily forms supersaturated solutions. This has been turned to advantage in uricotelic species, which can survive in extremely arid environments. They regurgitate concentrated urine, supersaturated with uric acid, from the cloaca into the hindgut where the uric acid crystalises and the residual water is resorbed. The uric acid forms the fine pasty mass of white crystals that is familiar to us in bird droppings.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EC6A00-34DF-42C5-AD32-958710F274B6}" type="slidenum">
              <a:rPr lang="en-US" altLang="th-TH"/>
              <a:pPr/>
              <a:t>3</a:t>
            </a:fld>
            <a:endParaRPr lang="en-US" altLang="th-TH"/>
          </a:p>
        </p:txBody>
      </p:sp>
      <p:sp>
        <p:nvSpPr>
          <p:cNvPr id="106498" name="Rectangle 1026"/>
          <p:cNvSpPr>
            <a:spLocks noGrp="1" noRot="1" noChangeAspect="1" noChangeArrowheads="1" noTextEdit="1"/>
          </p:cNvSpPr>
          <p:nvPr>
            <p:ph type="sldImg"/>
          </p:nvPr>
        </p:nvSpPr>
        <p:spPr>
          <a:ln/>
        </p:spPr>
      </p:sp>
      <p:sp>
        <p:nvSpPr>
          <p:cNvPr id="106499" name="Rectangle 1027"/>
          <p:cNvSpPr>
            <a:spLocks noGrp="1" noChangeArrowheads="1"/>
          </p:cNvSpPr>
          <p:nvPr>
            <p:ph type="body" idx="1"/>
          </p:nvPr>
        </p:nvSpPr>
        <p:spPr/>
        <p:txBody>
          <a:bodyPr/>
          <a:lstStyle/>
          <a:p>
            <a:endParaRPr lang="th-TH" altLang="th-T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2DD656-7229-4B4D-BF85-621374D8F181}" type="slidenum">
              <a:rPr lang="en-US" altLang="th-TH"/>
              <a:pPr/>
              <a:t>46</a:t>
            </a:fld>
            <a:endParaRPr lang="en-US" altLang="th-TH"/>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th-TH" altLang="th-T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1D87AE-A2A5-4236-9D97-220E0D3F4358}" type="slidenum">
              <a:rPr lang="en-US" altLang="th-TH"/>
              <a:pPr/>
              <a:t>4</a:t>
            </a:fld>
            <a:endParaRPr lang="en-US" altLang="th-TH"/>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th-TH" altLang="th-T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34C931-6BFB-4A48-85B1-ABD00CF5BE9B}" type="slidenum">
              <a:rPr lang="en-US" altLang="th-TH"/>
              <a:pPr/>
              <a:t>5</a:t>
            </a:fld>
            <a:endParaRPr lang="en-US" altLang="th-TH"/>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th-TH" altLang="th-T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12533E53-A278-4218-8B9B-4D57A8A7B41E}" type="slidenum">
              <a:rPr lang="th-TH" smtClean="0"/>
              <a:t>6</a:t>
            </a:fld>
            <a:endParaRPr lang="th-TH"/>
          </a:p>
        </p:txBody>
      </p:sp>
    </p:spTree>
    <p:extLst>
      <p:ext uri="{BB962C8B-B14F-4D97-AF65-F5344CB8AC3E}">
        <p14:creationId xmlns:p14="http://schemas.microsoft.com/office/powerpoint/2010/main" val="3696018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8E87D3-28AA-415E-98C3-C85EEDA26F40}" type="slidenum">
              <a:rPr lang="en-US" altLang="th-TH"/>
              <a:pPr/>
              <a:t>7</a:t>
            </a:fld>
            <a:endParaRPr lang="en-US" altLang="th-TH"/>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th-TH" altLang="th-T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3ADDE7-34F1-4719-9B3B-6CB564B05C38}" type="slidenum">
              <a:rPr lang="en-US" altLang="th-TH"/>
              <a:pPr/>
              <a:t>15</a:t>
            </a:fld>
            <a:endParaRPr lang="en-US" altLang="th-TH"/>
          </a:p>
        </p:txBody>
      </p:sp>
      <p:sp>
        <p:nvSpPr>
          <p:cNvPr id="12902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290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th-TH" b="1" dirty="0" err="1"/>
              <a:t>Glutamate:pyruvate</a:t>
            </a:r>
            <a:r>
              <a:rPr lang="en-US" altLang="th-TH" b="1" dirty="0"/>
              <a:t> transaminase [GPT]</a:t>
            </a:r>
          </a:p>
          <a:p>
            <a:r>
              <a:rPr lang="en-US" altLang="th-TH" dirty="0"/>
              <a:t>This very active enzyme is also known as alanine aminotransferase and exists in mitochondrial and cytosolic variants. The detailed </a:t>
            </a:r>
            <a:r>
              <a:rPr lang="en-US" altLang="th-TH" dirty="0" err="1"/>
              <a:t>iso</a:t>
            </a:r>
            <a:r>
              <a:rPr lang="en-US" altLang="th-TH" dirty="0"/>
              <a:t>-enzyme pattern is tissue-specific. It escapes in large amounts from dead or dying tissues and GPT may be measured in blood samples for diagnostic purposes. Alanine is the principal amino acid released from muscle tissue during starvation. It is an important substrate for hepatic gluconeogenesis, and alanine transamination is required for the proper maintenance of fasting blood glucose concentrations.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817C8-BF18-4CCF-8F74-C08C99692519}" type="slidenum">
              <a:rPr lang="en-US" altLang="th-TH"/>
              <a:pPr/>
              <a:t>16</a:t>
            </a:fld>
            <a:endParaRPr lang="en-US" altLang="th-TH"/>
          </a:p>
        </p:txBody>
      </p:sp>
      <p:sp>
        <p:nvSpPr>
          <p:cNvPr id="13107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107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th-TH" b="1"/>
              <a:t>Glutamate:oxaloacetate transaminase [GOT]</a:t>
            </a:r>
          </a:p>
          <a:p>
            <a:r>
              <a:rPr lang="en-US" altLang="th-TH"/>
              <a:t>This enzyme is also known as aspartate aminotransferase and is one of the most active enzymes in the cell. It exists in mitochondrial and cytosolic variants, and the detailed iso-enzyme pattern is tissue-specific. It escapes in large amounts from dead or dying tissues and enters the bloodstream, so GOT is often measured in blood samples for medical diagnostic purposes. </a:t>
            </a:r>
          </a:p>
          <a:p>
            <a:r>
              <a:rPr lang="en-US" altLang="th-TH"/>
              <a:t>The metabolic importance of this enzyme is that it brings about a free exchange of amino groups between glutamate (which is the most common amino acid) and aspartate which is a second major amino acid pool. Glutamate and aspartate are each required for separate but essential steps in the urea cycle, which is responsible for ammonia detoxication and nitrogen excretion. The free movement of nitrogen between the glutamate and aspartate pools is an important balancing process that is vital for normal cellular metabolism. This reaction is close to equilibrium in both the cytosol and the mitochondrial compartments. It forms an integral part of the malate - asparate shuttle for the "transport" of NADH across the inner mitochondrial membrane.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E5336-6C3D-4A25-8654-470BA75760B4}" type="slidenum">
              <a:rPr lang="en-US" altLang="th-TH"/>
              <a:pPr/>
              <a:t>34</a:t>
            </a:fld>
            <a:endParaRPr lang="en-US" altLang="th-TH"/>
          </a:p>
        </p:txBody>
      </p:sp>
      <p:sp>
        <p:nvSpPr>
          <p:cNvPr id="13926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392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ltLang="th-TH" b="1"/>
              <a:t>Urea cycle:</a:t>
            </a:r>
          </a:p>
          <a:p>
            <a:r>
              <a:rPr lang="en-US" altLang="th-TH"/>
              <a:t>Ammonium ions are in equilibrium with about 1% free ammonia at physiological pH. Ammonium salts are toxic compounds, causing vomiting, convulsions and ultimately coma and death when the blood concentration exceeds approximately 0.25mM. It is not entirely clear why this should be so: it may be that ammonium ions mimic potassium ions, but uncharged ammonia gas can gain access to areas from which ions should be excluded. Alternatively, they may favour the synthesis of excessive amounts of glutamate and glutamine which have excitatory effects on neural tissues.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h-T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h-TH"/>
          </a:p>
        </p:txBody>
      </p:sp>
      <p:sp>
        <p:nvSpPr>
          <p:cNvPr id="4" name="Date Placeholder 3"/>
          <p:cNvSpPr>
            <a:spLocks noGrp="1"/>
          </p:cNvSpPr>
          <p:nvPr>
            <p:ph type="dt" sz="half" idx="10"/>
          </p:nvPr>
        </p:nvSpPr>
        <p:spPr/>
        <p:txBody>
          <a:bodyPr/>
          <a:lstStyle/>
          <a:p>
            <a:fld id="{A9381219-F5A5-47A0-BE3A-D9CF5F4EFACF}" type="datetimeFigureOut">
              <a:rPr lang="th-TH" smtClean="0"/>
              <a:t>25/03/61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8FBC844-2F97-4A89-BBBE-34094D608DA2}" type="slidenum">
              <a:rPr lang="th-TH" smtClean="0"/>
              <a:t>‹#›</a:t>
            </a:fld>
            <a:endParaRPr lang="th-TH"/>
          </a:p>
        </p:txBody>
      </p:sp>
    </p:spTree>
    <p:extLst>
      <p:ext uri="{BB962C8B-B14F-4D97-AF65-F5344CB8AC3E}">
        <p14:creationId xmlns:p14="http://schemas.microsoft.com/office/powerpoint/2010/main" val="1142268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A9381219-F5A5-47A0-BE3A-D9CF5F4EFACF}" type="datetimeFigureOut">
              <a:rPr lang="th-TH" smtClean="0"/>
              <a:t>25/03/61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8FBC844-2F97-4A89-BBBE-34094D608DA2}" type="slidenum">
              <a:rPr lang="th-TH" smtClean="0"/>
              <a:t>‹#›</a:t>
            </a:fld>
            <a:endParaRPr lang="th-TH"/>
          </a:p>
        </p:txBody>
      </p:sp>
    </p:spTree>
    <p:extLst>
      <p:ext uri="{BB962C8B-B14F-4D97-AF65-F5344CB8AC3E}">
        <p14:creationId xmlns:p14="http://schemas.microsoft.com/office/powerpoint/2010/main" val="1696245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h-T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A9381219-F5A5-47A0-BE3A-D9CF5F4EFACF}" type="datetimeFigureOut">
              <a:rPr lang="th-TH" smtClean="0"/>
              <a:t>25/03/61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8FBC844-2F97-4A89-BBBE-34094D608DA2}" type="slidenum">
              <a:rPr lang="th-TH" smtClean="0"/>
              <a:t>‹#›</a:t>
            </a:fld>
            <a:endParaRPr lang="th-TH"/>
          </a:p>
        </p:txBody>
      </p:sp>
    </p:spTree>
    <p:extLst>
      <p:ext uri="{BB962C8B-B14F-4D97-AF65-F5344CB8AC3E}">
        <p14:creationId xmlns:p14="http://schemas.microsoft.com/office/powerpoint/2010/main" val="32917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10"/>
          </p:nvPr>
        </p:nvSpPr>
        <p:spPr/>
        <p:txBody>
          <a:bodyPr/>
          <a:lstStyle/>
          <a:p>
            <a:fld id="{A9381219-F5A5-47A0-BE3A-D9CF5F4EFACF}" type="datetimeFigureOut">
              <a:rPr lang="th-TH" smtClean="0"/>
              <a:t>25/03/61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8FBC844-2F97-4A89-BBBE-34094D608DA2}" type="slidenum">
              <a:rPr lang="th-TH" smtClean="0"/>
              <a:t>‹#›</a:t>
            </a:fld>
            <a:endParaRPr lang="th-TH"/>
          </a:p>
        </p:txBody>
      </p:sp>
    </p:spTree>
    <p:extLst>
      <p:ext uri="{BB962C8B-B14F-4D97-AF65-F5344CB8AC3E}">
        <p14:creationId xmlns:p14="http://schemas.microsoft.com/office/powerpoint/2010/main" val="228903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h-T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381219-F5A5-47A0-BE3A-D9CF5F4EFACF}" type="datetimeFigureOut">
              <a:rPr lang="th-TH" smtClean="0"/>
              <a:t>25/03/61</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8FBC844-2F97-4A89-BBBE-34094D608DA2}" type="slidenum">
              <a:rPr lang="th-TH" smtClean="0"/>
              <a:t>‹#›</a:t>
            </a:fld>
            <a:endParaRPr lang="th-TH"/>
          </a:p>
        </p:txBody>
      </p:sp>
    </p:spTree>
    <p:extLst>
      <p:ext uri="{BB962C8B-B14F-4D97-AF65-F5344CB8AC3E}">
        <p14:creationId xmlns:p14="http://schemas.microsoft.com/office/powerpoint/2010/main" val="957175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Date Placeholder 4"/>
          <p:cNvSpPr>
            <a:spLocks noGrp="1"/>
          </p:cNvSpPr>
          <p:nvPr>
            <p:ph type="dt" sz="half" idx="10"/>
          </p:nvPr>
        </p:nvSpPr>
        <p:spPr/>
        <p:txBody>
          <a:bodyPr/>
          <a:lstStyle/>
          <a:p>
            <a:fld id="{A9381219-F5A5-47A0-BE3A-D9CF5F4EFACF}" type="datetimeFigureOut">
              <a:rPr lang="th-TH" smtClean="0"/>
              <a:t>25/03/61</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8FBC844-2F97-4A89-BBBE-34094D608DA2}" type="slidenum">
              <a:rPr lang="th-TH" smtClean="0"/>
              <a:t>‹#›</a:t>
            </a:fld>
            <a:endParaRPr lang="th-TH"/>
          </a:p>
        </p:txBody>
      </p:sp>
    </p:spTree>
    <p:extLst>
      <p:ext uri="{BB962C8B-B14F-4D97-AF65-F5344CB8AC3E}">
        <p14:creationId xmlns:p14="http://schemas.microsoft.com/office/powerpoint/2010/main" val="1192072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h-T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7" name="Date Placeholder 6"/>
          <p:cNvSpPr>
            <a:spLocks noGrp="1"/>
          </p:cNvSpPr>
          <p:nvPr>
            <p:ph type="dt" sz="half" idx="10"/>
          </p:nvPr>
        </p:nvSpPr>
        <p:spPr/>
        <p:txBody>
          <a:bodyPr/>
          <a:lstStyle/>
          <a:p>
            <a:fld id="{A9381219-F5A5-47A0-BE3A-D9CF5F4EFACF}" type="datetimeFigureOut">
              <a:rPr lang="th-TH" smtClean="0"/>
              <a:t>25/03/61</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18FBC844-2F97-4A89-BBBE-34094D608DA2}" type="slidenum">
              <a:rPr lang="th-TH" smtClean="0"/>
              <a:t>‹#›</a:t>
            </a:fld>
            <a:endParaRPr lang="th-TH"/>
          </a:p>
        </p:txBody>
      </p:sp>
    </p:spTree>
    <p:extLst>
      <p:ext uri="{BB962C8B-B14F-4D97-AF65-F5344CB8AC3E}">
        <p14:creationId xmlns:p14="http://schemas.microsoft.com/office/powerpoint/2010/main" val="1610917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h-TH"/>
          </a:p>
        </p:txBody>
      </p:sp>
      <p:sp>
        <p:nvSpPr>
          <p:cNvPr id="3" name="Date Placeholder 2"/>
          <p:cNvSpPr>
            <a:spLocks noGrp="1"/>
          </p:cNvSpPr>
          <p:nvPr>
            <p:ph type="dt" sz="half" idx="10"/>
          </p:nvPr>
        </p:nvSpPr>
        <p:spPr/>
        <p:txBody>
          <a:bodyPr/>
          <a:lstStyle/>
          <a:p>
            <a:fld id="{A9381219-F5A5-47A0-BE3A-D9CF5F4EFACF}" type="datetimeFigureOut">
              <a:rPr lang="th-TH" smtClean="0"/>
              <a:t>25/03/61</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18FBC844-2F97-4A89-BBBE-34094D608DA2}" type="slidenum">
              <a:rPr lang="th-TH" smtClean="0"/>
              <a:t>‹#›</a:t>
            </a:fld>
            <a:endParaRPr lang="th-TH"/>
          </a:p>
        </p:txBody>
      </p:sp>
    </p:spTree>
    <p:extLst>
      <p:ext uri="{BB962C8B-B14F-4D97-AF65-F5344CB8AC3E}">
        <p14:creationId xmlns:p14="http://schemas.microsoft.com/office/powerpoint/2010/main" val="101814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81219-F5A5-47A0-BE3A-D9CF5F4EFACF}" type="datetimeFigureOut">
              <a:rPr lang="th-TH" smtClean="0"/>
              <a:t>25/03/61</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18FBC844-2F97-4A89-BBBE-34094D608DA2}" type="slidenum">
              <a:rPr lang="th-TH" smtClean="0"/>
              <a:t>‹#›</a:t>
            </a:fld>
            <a:endParaRPr lang="th-TH"/>
          </a:p>
        </p:txBody>
      </p:sp>
    </p:spTree>
    <p:extLst>
      <p:ext uri="{BB962C8B-B14F-4D97-AF65-F5344CB8AC3E}">
        <p14:creationId xmlns:p14="http://schemas.microsoft.com/office/powerpoint/2010/main" val="3070399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h-T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81219-F5A5-47A0-BE3A-D9CF5F4EFACF}" type="datetimeFigureOut">
              <a:rPr lang="th-TH" smtClean="0"/>
              <a:t>25/03/61</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8FBC844-2F97-4A89-BBBE-34094D608DA2}" type="slidenum">
              <a:rPr lang="th-TH" smtClean="0"/>
              <a:t>‹#›</a:t>
            </a:fld>
            <a:endParaRPr lang="th-TH"/>
          </a:p>
        </p:txBody>
      </p:sp>
    </p:spTree>
    <p:extLst>
      <p:ext uri="{BB962C8B-B14F-4D97-AF65-F5344CB8AC3E}">
        <p14:creationId xmlns:p14="http://schemas.microsoft.com/office/powerpoint/2010/main" val="4177527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h-T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381219-F5A5-47A0-BE3A-D9CF5F4EFACF}" type="datetimeFigureOut">
              <a:rPr lang="th-TH" smtClean="0"/>
              <a:t>25/03/61</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8FBC844-2F97-4A89-BBBE-34094D608DA2}" type="slidenum">
              <a:rPr lang="th-TH" smtClean="0"/>
              <a:t>‹#›</a:t>
            </a:fld>
            <a:endParaRPr lang="th-TH"/>
          </a:p>
        </p:txBody>
      </p:sp>
    </p:spTree>
    <p:extLst>
      <p:ext uri="{BB962C8B-B14F-4D97-AF65-F5344CB8AC3E}">
        <p14:creationId xmlns:p14="http://schemas.microsoft.com/office/powerpoint/2010/main" val="1640241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th-T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h-T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381219-F5A5-47A0-BE3A-D9CF5F4EFACF}" type="datetimeFigureOut">
              <a:rPr lang="th-TH" smtClean="0"/>
              <a:t>25/03/61</a:t>
            </a:fld>
            <a:endParaRPr lang="th-T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BC844-2F97-4A89-BBBE-34094D608DA2}" type="slidenum">
              <a:rPr lang="th-TH" smtClean="0"/>
              <a:t>‹#›</a:t>
            </a:fld>
            <a:endParaRPr lang="th-TH"/>
          </a:p>
        </p:txBody>
      </p:sp>
    </p:spTree>
    <p:extLst>
      <p:ext uri="{BB962C8B-B14F-4D97-AF65-F5344CB8AC3E}">
        <p14:creationId xmlns:p14="http://schemas.microsoft.com/office/powerpoint/2010/main" val="1839320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361"/>
          <a:stretch/>
        </p:blipFill>
        <p:spPr bwMode="auto">
          <a:xfrm>
            <a:off x="2699791" y="2186666"/>
            <a:ext cx="4028125" cy="4438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247674"/>
            <a:ext cx="9144000" cy="1938992"/>
          </a:xfrm>
          <a:prstGeom prst="rect">
            <a:avLst/>
          </a:prstGeom>
          <a:noFill/>
        </p:spPr>
        <p:txBody>
          <a:bodyPr wrap="square" rtlCol="0">
            <a:spAutoFit/>
          </a:bodyPr>
          <a:lstStyle/>
          <a:p>
            <a:pPr algn="ctr"/>
            <a:r>
              <a:rPr lang="en-US" sz="4000" b="1" dirty="0" smtClean="0">
                <a:solidFill>
                  <a:srgbClr val="002060"/>
                </a:solidFill>
              </a:rPr>
              <a:t>Lesson 5</a:t>
            </a:r>
          </a:p>
          <a:p>
            <a:pPr algn="ctr"/>
            <a:r>
              <a:rPr lang="en-US" sz="4000" b="1" dirty="0" smtClean="0">
                <a:solidFill>
                  <a:srgbClr val="002060"/>
                </a:solidFill>
              </a:rPr>
              <a:t>Protein and amino acid</a:t>
            </a:r>
          </a:p>
          <a:p>
            <a:pPr algn="ctr"/>
            <a:r>
              <a:rPr lang="en-US" sz="4000" b="1" dirty="0" smtClean="0">
                <a:solidFill>
                  <a:srgbClr val="002060"/>
                </a:solidFill>
              </a:rPr>
              <a:t>Metabolism</a:t>
            </a:r>
            <a:endParaRPr lang="th-TH" sz="4000" b="1" dirty="0">
              <a:solidFill>
                <a:srgbClr val="002060"/>
              </a:solidFill>
            </a:endParaRPr>
          </a:p>
        </p:txBody>
      </p:sp>
    </p:spTree>
    <p:extLst>
      <p:ext uri="{BB962C8B-B14F-4D97-AF65-F5344CB8AC3E}">
        <p14:creationId xmlns:p14="http://schemas.microsoft.com/office/powerpoint/2010/main" val="4262605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Text Box 3"/>
          <p:cNvSpPr txBox="1">
            <a:spLocks noChangeArrowheads="1"/>
          </p:cNvSpPr>
          <p:nvPr/>
        </p:nvSpPr>
        <p:spPr bwMode="auto">
          <a:xfrm>
            <a:off x="1979613" y="550863"/>
            <a:ext cx="5086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3600">
                <a:latin typeface="Arial" pitchFamily="34" charset="0"/>
              </a:rPr>
              <a:t>Transamination reaction</a:t>
            </a:r>
            <a:endParaRPr lang="en-GB" altLang="th-TH" sz="3600">
              <a:latin typeface="Arial" pitchFamily="34" charset="0"/>
            </a:endParaRPr>
          </a:p>
        </p:txBody>
      </p:sp>
      <p:sp>
        <p:nvSpPr>
          <p:cNvPr id="51205" name="Text Box 5"/>
          <p:cNvSpPr txBox="1">
            <a:spLocks noChangeArrowheads="1"/>
          </p:cNvSpPr>
          <p:nvPr/>
        </p:nvSpPr>
        <p:spPr bwMode="auto">
          <a:xfrm>
            <a:off x="304800" y="1447800"/>
            <a:ext cx="79248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th-TH" sz="2400">
                <a:latin typeface="Arial" pitchFamily="34" charset="0"/>
              </a:rPr>
              <a:t>The first step in the catabolism of most amino acids is removal of a-amino groups by enzymes </a:t>
            </a:r>
            <a:r>
              <a:rPr lang="en-GB" altLang="th-TH" sz="2400" b="1">
                <a:solidFill>
                  <a:srgbClr val="CC0000"/>
                </a:solidFill>
                <a:latin typeface="Arial" pitchFamily="34" charset="0"/>
              </a:rPr>
              <a:t>transaminases </a:t>
            </a:r>
            <a:r>
              <a:rPr lang="en-GB" altLang="th-TH" sz="2400">
                <a:latin typeface="Arial" pitchFamily="34" charset="0"/>
              </a:rPr>
              <a:t>or </a:t>
            </a:r>
            <a:r>
              <a:rPr lang="en-GB" altLang="th-TH" sz="2400" b="1">
                <a:solidFill>
                  <a:srgbClr val="CC0000"/>
                </a:solidFill>
                <a:latin typeface="Arial" pitchFamily="34" charset="0"/>
              </a:rPr>
              <a:t>aminotransferases</a:t>
            </a:r>
          </a:p>
        </p:txBody>
      </p:sp>
      <p:sp>
        <p:nvSpPr>
          <p:cNvPr id="51208" name="Text Box 8"/>
          <p:cNvSpPr txBox="1">
            <a:spLocks noChangeArrowheads="1"/>
          </p:cNvSpPr>
          <p:nvPr/>
        </p:nvSpPr>
        <p:spPr bwMode="auto">
          <a:xfrm>
            <a:off x="288925" y="3017838"/>
            <a:ext cx="8474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th-TH" sz="2400">
                <a:latin typeface="Arial" pitchFamily="34" charset="0"/>
              </a:rPr>
              <a:t>All aminotransferases have the same prostethic group and the same reaction mechanism.</a:t>
            </a:r>
          </a:p>
        </p:txBody>
      </p:sp>
      <p:sp>
        <p:nvSpPr>
          <p:cNvPr id="51209" name="Text Box 9"/>
          <p:cNvSpPr txBox="1">
            <a:spLocks noChangeArrowheads="1"/>
          </p:cNvSpPr>
          <p:nvPr/>
        </p:nvSpPr>
        <p:spPr bwMode="auto">
          <a:xfrm>
            <a:off x="685800" y="4159250"/>
            <a:ext cx="7772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cs-CZ" altLang="th-TH" sz="2400">
                <a:latin typeface="Arial" pitchFamily="34" charset="0"/>
              </a:rPr>
              <a:t>The prostethic group is </a:t>
            </a:r>
            <a:r>
              <a:rPr lang="cs-CZ" altLang="th-TH" sz="2400" b="1">
                <a:solidFill>
                  <a:schemeClr val="accent2"/>
                </a:solidFill>
                <a:latin typeface="Arial" pitchFamily="34" charset="0"/>
              </a:rPr>
              <a:t>pyridoxal phosphate</a:t>
            </a:r>
            <a:r>
              <a:rPr lang="cs-CZ" altLang="th-TH" sz="2400">
                <a:latin typeface="Arial" pitchFamily="34" charset="0"/>
              </a:rPr>
              <a:t> (</a:t>
            </a:r>
            <a:r>
              <a:rPr lang="cs-CZ" altLang="th-TH" sz="2400" b="1">
                <a:solidFill>
                  <a:schemeClr val="accent2"/>
                </a:solidFill>
                <a:latin typeface="Arial" pitchFamily="34" charset="0"/>
              </a:rPr>
              <a:t>PPL</a:t>
            </a:r>
            <a:r>
              <a:rPr lang="cs-CZ" altLang="th-TH" sz="2400">
                <a:latin typeface="Arial" pitchFamily="34" charset="0"/>
              </a:rPr>
              <a:t>), the coenzyme form of pyridoxine (vitamin B</a:t>
            </a:r>
            <a:r>
              <a:rPr lang="cs-CZ" altLang="th-TH" sz="2400" baseline="-25000">
                <a:latin typeface="Arial" pitchFamily="34" charset="0"/>
              </a:rPr>
              <a:t>6</a:t>
            </a:r>
            <a:r>
              <a:rPr lang="cs-CZ" altLang="th-TH" sz="2400">
                <a:latin typeface="Arial" pitchFamily="34" charset="0"/>
              </a:rPr>
              <a:t>)</a:t>
            </a:r>
            <a:endParaRPr lang="en-GB" altLang="th-TH" sz="2400">
              <a:latin typeface="Arial" pitchFamily="34" charset="0"/>
            </a:endParaRPr>
          </a:p>
        </p:txBody>
      </p:sp>
    </p:spTree>
    <p:extLst>
      <p:ext uri="{BB962C8B-B14F-4D97-AF65-F5344CB8AC3E}">
        <p14:creationId xmlns:p14="http://schemas.microsoft.com/office/powerpoint/2010/main" val="42180908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438400"/>
            <a:ext cx="82296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4" name="Text Box 6"/>
          <p:cNvSpPr txBox="1">
            <a:spLocks noChangeArrowheads="1"/>
          </p:cNvSpPr>
          <p:nvPr/>
        </p:nvSpPr>
        <p:spPr bwMode="auto">
          <a:xfrm>
            <a:off x="935038" y="804863"/>
            <a:ext cx="72374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3600">
                <a:latin typeface="Arial" pitchFamily="34" charset="0"/>
              </a:rPr>
              <a:t>Active metabolic form of vitamin B</a:t>
            </a:r>
            <a:r>
              <a:rPr lang="cs-CZ" altLang="th-TH" sz="3600" baseline="-25000">
                <a:latin typeface="Arial" pitchFamily="34" charset="0"/>
              </a:rPr>
              <a:t>6</a:t>
            </a:r>
            <a:endParaRPr lang="en-GB" altLang="th-TH" sz="3600">
              <a:latin typeface="Arial" pitchFamily="34" charset="0"/>
            </a:endParaRPr>
          </a:p>
        </p:txBody>
      </p:sp>
    </p:spTree>
    <p:extLst>
      <p:ext uri="{BB962C8B-B14F-4D97-AF65-F5344CB8AC3E}">
        <p14:creationId xmlns:p14="http://schemas.microsoft.com/office/powerpoint/2010/main" val="2175557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13"/>
          <p:cNvSpPr txBox="1">
            <a:spLocks noChangeArrowheads="1"/>
          </p:cNvSpPr>
          <p:nvPr/>
        </p:nvSpPr>
        <p:spPr bwMode="auto">
          <a:xfrm>
            <a:off x="107950" y="152400"/>
            <a:ext cx="8894763"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th-TH" sz="2000" b="1">
                <a:latin typeface="Arial" pitchFamily="34" charset="0"/>
              </a:rPr>
              <a:t>Mechanism of transamination reaction</a:t>
            </a:r>
            <a:r>
              <a:rPr lang="en-GB" altLang="th-TH" sz="2000">
                <a:latin typeface="Arial" pitchFamily="34" charset="0"/>
              </a:rPr>
              <a:t>: PPL complex with enzyme accept an amino group to form pyridoxamine phosphate, which can donate its amio group to an </a:t>
            </a:r>
            <a:r>
              <a:rPr lang="en-GB" altLang="th-TH" sz="2000">
                <a:latin typeface="Symbol" pitchFamily="18" charset="2"/>
              </a:rPr>
              <a:t>a</a:t>
            </a:r>
            <a:r>
              <a:rPr lang="en-GB" altLang="th-TH" sz="2000">
                <a:latin typeface="Arial" pitchFamily="34" charset="0"/>
              </a:rPr>
              <a:t>-keto acid</a:t>
            </a:r>
            <a:r>
              <a:rPr lang="cs-CZ" altLang="th-TH" sz="2000">
                <a:latin typeface="Arial" pitchFamily="34" charset="0"/>
              </a:rPr>
              <a:t>.</a:t>
            </a:r>
            <a:endParaRPr lang="en-GB" altLang="th-TH" sz="2000">
              <a:latin typeface="Arial" pitchFamily="34" charset="0"/>
            </a:endParaRPr>
          </a:p>
        </p:txBody>
      </p:sp>
      <p:graphicFrame>
        <p:nvGraphicFramePr>
          <p:cNvPr id="53267" name="Object 19"/>
          <p:cNvGraphicFramePr>
            <a:graphicFrameLocks noChangeAspect="1"/>
          </p:cNvGraphicFramePr>
          <p:nvPr/>
        </p:nvGraphicFramePr>
        <p:xfrm>
          <a:off x="420688" y="1196975"/>
          <a:ext cx="8543925" cy="5608638"/>
        </p:xfrm>
        <a:graphic>
          <a:graphicData uri="http://schemas.openxmlformats.org/presentationml/2006/ole">
            <mc:AlternateContent xmlns:mc="http://schemas.openxmlformats.org/markup-compatibility/2006">
              <mc:Choice xmlns:v="urn:schemas-microsoft-com:vml" Requires="v">
                <p:oleObj spid="_x0000_s2059" name="PhotoImpact" r:id="rId3" imgW="9244444" imgH="6069841" progId="PI3.Image">
                  <p:embed/>
                </p:oleObj>
              </mc:Choice>
              <mc:Fallback>
                <p:oleObj name="PhotoImpact" r:id="rId3" imgW="9244444" imgH="6069841" progId="PI3.Imag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88" y="1196975"/>
                        <a:ext cx="8543925" cy="5608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6324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679450" y="1690688"/>
            <a:ext cx="792480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th-TH" sz="2800" i="1" dirty="0">
                <a:latin typeface="Arial" pitchFamily="34" charset="0"/>
              </a:rPr>
              <a:t>All</a:t>
            </a:r>
            <a:r>
              <a:rPr lang="cs-CZ" altLang="th-TH" sz="2800" i="1" dirty="0">
                <a:solidFill>
                  <a:schemeClr val="accent2"/>
                </a:solidFill>
                <a:latin typeface="Arial" pitchFamily="34" charset="0"/>
              </a:rPr>
              <a:t> </a:t>
            </a:r>
            <a:r>
              <a:rPr lang="cs-CZ" altLang="th-TH" sz="2800" i="1" dirty="0">
                <a:latin typeface="Arial" pitchFamily="34" charset="0"/>
              </a:rPr>
              <a:t>amino acids except threonine, lysine, and proline can be transaminated</a:t>
            </a:r>
          </a:p>
          <a:p>
            <a:endParaRPr lang="cs-CZ" altLang="th-TH" sz="2800" i="1" dirty="0">
              <a:solidFill>
                <a:schemeClr val="accent2"/>
              </a:solidFill>
              <a:latin typeface="Arial" pitchFamily="34" charset="0"/>
            </a:endParaRPr>
          </a:p>
          <a:p>
            <a:r>
              <a:rPr lang="cs-CZ" altLang="th-TH" sz="2800" dirty="0">
                <a:solidFill>
                  <a:schemeClr val="accent2"/>
                </a:solidFill>
                <a:latin typeface="Arial" pitchFamily="34" charset="0"/>
              </a:rPr>
              <a:t>Transaminases</a:t>
            </a:r>
            <a:r>
              <a:rPr lang="en-GB" altLang="th-TH" sz="2400" dirty="0">
                <a:latin typeface="Arial" pitchFamily="34" charset="0"/>
              </a:rPr>
              <a:t> are differ in their specificity for L-amino acids.</a:t>
            </a:r>
            <a:r>
              <a:rPr lang="cs-CZ" altLang="th-TH" sz="2400" dirty="0">
                <a:latin typeface="Arial" pitchFamily="34" charset="0"/>
              </a:rPr>
              <a:t> </a:t>
            </a:r>
            <a:endParaRPr lang="en-US" altLang="th-TH" sz="2400" dirty="0" smtClean="0">
              <a:latin typeface="Arial" pitchFamily="34" charset="0"/>
            </a:endParaRPr>
          </a:p>
          <a:p>
            <a:endParaRPr lang="cs-CZ" altLang="th-TH" sz="2400" dirty="0">
              <a:latin typeface="Arial" pitchFamily="34" charset="0"/>
            </a:endParaRPr>
          </a:p>
          <a:p>
            <a:r>
              <a:rPr lang="en-GB" altLang="th-TH" sz="2400" dirty="0">
                <a:latin typeface="Arial" pitchFamily="34" charset="0"/>
              </a:rPr>
              <a:t>The enzymes are named for the amino group donor</a:t>
            </a:r>
            <a:r>
              <a:rPr lang="cs-CZ" altLang="th-TH" sz="2400" dirty="0">
                <a:latin typeface="Arial" pitchFamily="34" charset="0"/>
              </a:rPr>
              <a:t>.</a:t>
            </a:r>
            <a:endParaRPr lang="en-GB" altLang="th-TH" sz="2400" dirty="0">
              <a:latin typeface="Arial" pitchFamily="34" charset="0"/>
            </a:endParaRPr>
          </a:p>
        </p:txBody>
      </p:sp>
    </p:spTree>
    <p:extLst>
      <p:ext uri="{BB962C8B-B14F-4D97-AF65-F5344CB8AC3E}">
        <p14:creationId xmlns:p14="http://schemas.microsoft.com/office/powerpoint/2010/main" val="2258168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2" name="Rectangle 6"/>
          <p:cNvSpPr>
            <a:spLocks noChangeArrowheads="1"/>
          </p:cNvSpPr>
          <p:nvPr/>
        </p:nvSpPr>
        <p:spPr bwMode="auto">
          <a:xfrm>
            <a:off x="1008063" y="260350"/>
            <a:ext cx="70199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th-TH" sz="2400">
                <a:latin typeface="Arial" pitchFamily="34" charset="0"/>
              </a:rPr>
              <a:t>Clinicaly important transaminases</a:t>
            </a:r>
          </a:p>
        </p:txBody>
      </p:sp>
      <p:sp>
        <p:nvSpPr>
          <p:cNvPr id="80904" name="Text Box 8"/>
          <p:cNvSpPr txBox="1">
            <a:spLocks noChangeArrowheads="1"/>
          </p:cNvSpPr>
          <p:nvPr/>
        </p:nvSpPr>
        <p:spPr bwMode="auto">
          <a:xfrm>
            <a:off x="215900" y="1383678"/>
            <a:ext cx="89281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th-TH" sz="1800" dirty="0">
                <a:latin typeface="Arial" pitchFamily="34" charset="0"/>
              </a:rPr>
              <a:t> </a:t>
            </a:r>
            <a:r>
              <a:rPr lang="en-GB" altLang="th-TH" sz="2400" b="1" dirty="0">
                <a:solidFill>
                  <a:schemeClr val="accent2"/>
                </a:solidFill>
                <a:latin typeface="Arial" pitchFamily="34" charset="0"/>
              </a:rPr>
              <a:t>Al</a:t>
            </a:r>
            <a:r>
              <a:rPr lang="en-GB" altLang="th-TH" sz="2400" dirty="0">
                <a:latin typeface="Arial" pitchFamily="34" charset="0"/>
              </a:rPr>
              <a:t>anine-</a:t>
            </a:r>
            <a:r>
              <a:rPr lang="en-GB" altLang="th-TH" sz="2400" dirty="0">
                <a:latin typeface="Symbol" pitchFamily="18" charset="2"/>
              </a:rPr>
              <a:t>a</a:t>
            </a:r>
            <a:r>
              <a:rPr lang="en-GB" altLang="th-TH" sz="2400" dirty="0">
                <a:latin typeface="Arial" pitchFamily="34" charset="0"/>
              </a:rPr>
              <a:t>-</a:t>
            </a:r>
            <a:r>
              <a:rPr lang="en-GB" altLang="th-TH" sz="2400" dirty="0" err="1">
                <a:latin typeface="Arial" pitchFamily="34" charset="0"/>
              </a:rPr>
              <a:t>ketoglutarate</a:t>
            </a:r>
            <a:r>
              <a:rPr lang="en-GB" altLang="th-TH" sz="2400" dirty="0">
                <a:latin typeface="Arial" pitchFamily="34" charset="0"/>
              </a:rPr>
              <a:t> </a:t>
            </a:r>
            <a:r>
              <a:rPr lang="en-GB" altLang="th-TH" sz="2400" b="1" dirty="0" err="1">
                <a:solidFill>
                  <a:schemeClr val="accent2"/>
                </a:solidFill>
                <a:latin typeface="Arial" pitchFamily="34" charset="0"/>
              </a:rPr>
              <a:t>t</a:t>
            </a:r>
            <a:r>
              <a:rPr lang="en-GB" altLang="th-TH" sz="2400" dirty="0" err="1">
                <a:latin typeface="Arial" pitchFamily="34" charset="0"/>
              </a:rPr>
              <a:t>ransferase</a:t>
            </a:r>
            <a:r>
              <a:rPr lang="en-GB" altLang="th-TH" sz="2400" dirty="0">
                <a:latin typeface="Arial" pitchFamily="34" charset="0"/>
              </a:rPr>
              <a:t> </a:t>
            </a:r>
            <a:r>
              <a:rPr lang="en-GB" altLang="th-TH" sz="2400" b="1" dirty="0" smtClean="0">
                <a:solidFill>
                  <a:schemeClr val="accent2"/>
                </a:solidFill>
                <a:latin typeface="Arial" pitchFamily="34" charset="0"/>
              </a:rPr>
              <a:t>ALT </a:t>
            </a:r>
          </a:p>
          <a:p>
            <a:r>
              <a:rPr lang="en-GB" altLang="th-TH" sz="2400" b="1" dirty="0">
                <a:latin typeface="Arial" pitchFamily="34" charset="0"/>
              </a:rPr>
              <a:t>o</a:t>
            </a:r>
            <a:r>
              <a:rPr lang="en-GB" altLang="th-TH" sz="2400" b="1" dirty="0" smtClean="0">
                <a:latin typeface="Arial" pitchFamily="34" charset="0"/>
              </a:rPr>
              <a:t>r alanine aminotransferase </a:t>
            </a:r>
            <a:endParaRPr lang="en-GB" altLang="th-TH" sz="2400" b="1" dirty="0">
              <a:latin typeface="Arial" pitchFamily="34" charset="0"/>
            </a:endParaRPr>
          </a:p>
          <a:p>
            <a:r>
              <a:rPr lang="en-GB" altLang="th-TH" sz="2400" dirty="0">
                <a:latin typeface="Arial" pitchFamily="34" charset="0"/>
              </a:rPr>
              <a:t>(also called </a:t>
            </a:r>
            <a:r>
              <a:rPr lang="en-GB" altLang="th-TH" sz="2400" dirty="0" smtClean="0">
                <a:solidFill>
                  <a:srgbClr val="FF0000"/>
                </a:solidFill>
                <a:latin typeface="Arial" pitchFamily="34" charset="0"/>
              </a:rPr>
              <a:t>s</a:t>
            </a:r>
            <a:r>
              <a:rPr lang="en-GB" altLang="th-TH" sz="2400" dirty="0" smtClean="0">
                <a:latin typeface="Arial" pitchFamily="34" charset="0"/>
              </a:rPr>
              <a:t>erum </a:t>
            </a:r>
            <a:r>
              <a:rPr lang="en-GB" altLang="th-TH" sz="2400" b="1" dirty="0" smtClean="0">
                <a:solidFill>
                  <a:schemeClr val="accent2"/>
                </a:solidFill>
                <a:latin typeface="Arial" pitchFamily="34" charset="0"/>
              </a:rPr>
              <a:t>g</a:t>
            </a:r>
            <a:r>
              <a:rPr lang="en-GB" altLang="th-TH" sz="2400" dirty="0" smtClean="0">
                <a:latin typeface="Arial" pitchFamily="34" charset="0"/>
              </a:rPr>
              <a:t>lutamate-</a:t>
            </a:r>
            <a:r>
              <a:rPr lang="en-GB" altLang="th-TH" sz="2400" b="1" dirty="0" smtClean="0">
                <a:solidFill>
                  <a:schemeClr val="accent2"/>
                </a:solidFill>
                <a:latin typeface="Arial" pitchFamily="34" charset="0"/>
              </a:rPr>
              <a:t>p</a:t>
            </a:r>
            <a:r>
              <a:rPr lang="en-GB" altLang="th-TH" sz="2400" dirty="0" smtClean="0">
                <a:latin typeface="Arial" pitchFamily="34" charset="0"/>
              </a:rPr>
              <a:t>yruvate </a:t>
            </a:r>
            <a:r>
              <a:rPr lang="en-GB" altLang="th-TH" sz="2400" b="1" dirty="0">
                <a:solidFill>
                  <a:schemeClr val="accent2"/>
                </a:solidFill>
                <a:latin typeface="Arial" pitchFamily="34" charset="0"/>
              </a:rPr>
              <a:t>t</a:t>
            </a:r>
            <a:r>
              <a:rPr lang="en-GB" altLang="th-TH" sz="2400" dirty="0">
                <a:latin typeface="Arial" pitchFamily="34" charset="0"/>
              </a:rPr>
              <a:t>ransaminase – </a:t>
            </a:r>
            <a:r>
              <a:rPr lang="en-GB" altLang="th-TH" sz="2400" dirty="0" smtClean="0">
                <a:solidFill>
                  <a:srgbClr val="FF0000"/>
                </a:solidFill>
                <a:latin typeface="Arial" pitchFamily="34" charset="0"/>
              </a:rPr>
              <a:t>S</a:t>
            </a:r>
            <a:r>
              <a:rPr lang="en-GB" altLang="th-TH" sz="2400" b="1" dirty="0" smtClean="0">
                <a:solidFill>
                  <a:schemeClr val="accent2"/>
                </a:solidFill>
                <a:latin typeface="Arial" pitchFamily="34" charset="0"/>
              </a:rPr>
              <a:t>GPT</a:t>
            </a:r>
            <a:r>
              <a:rPr lang="en-GB" altLang="th-TH" sz="2400" dirty="0">
                <a:latin typeface="Arial" pitchFamily="34" charset="0"/>
              </a:rPr>
              <a:t>)</a:t>
            </a:r>
            <a:endParaRPr lang="en-GB" altLang="th-TH" sz="2400" dirty="0">
              <a:solidFill>
                <a:schemeClr val="accent2"/>
              </a:solidFill>
              <a:latin typeface="Arial" pitchFamily="34" charset="0"/>
            </a:endParaRPr>
          </a:p>
          <a:p>
            <a:endParaRPr lang="en-GB" altLang="th-TH" sz="2400" dirty="0">
              <a:latin typeface="Arial" pitchFamily="34" charset="0"/>
            </a:endParaRPr>
          </a:p>
          <a:p>
            <a:r>
              <a:rPr lang="en-GB" altLang="th-TH" sz="2400" b="1" dirty="0">
                <a:solidFill>
                  <a:schemeClr val="accent2"/>
                </a:solidFill>
                <a:latin typeface="Arial" pitchFamily="34" charset="0"/>
              </a:rPr>
              <a:t>As</a:t>
            </a:r>
            <a:r>
              <a:rPr lang="en-GB" altLang="th-TH" sz="2400" dirty="0">
                <a:latin typeface="Arial" pitchFamily="34" charset="0"/>
              </a:rPr>
              <a:t>partate-</a:t>
            </a:r>
            <a:r>
              <a:rPr lang="en-GB" altLang="th-TH" sz="2400" dirty="0">
                <a:latin typeface="Symbol" pitchFamily="18" charset="2"/>
              </a:rPr>
              <a:t>a</a:t>
            </a:r>
            <a:r>
              <a:rPr lang="en-GB" altLang="th-TH" sz="2400" dirty="0">
                <a:latin typeface="Arial" pitchFamily="34" charset="0"/>
              </a:rPr>
              <a:t>-</a:t>
            </a:r>
            <a:r>
              <a:rPr lang="en-GB" altLang="th-TH" sz="2400" dirty="0" err="1">
                <a:latin typeface="Arial" pitchFamily="34" charset="0"/>
              </a:rPr>
              <a:t>ketoglutarate</a:t>
            </a:r>
            <a:r>
              <a:rPr lang="en-GB" altLang="th-TH" sz="2400" dirty="0">
                <a:latin typeface="Arial" pitchFamily="34" charset="0"/>
              </a:rPr>
              <a:t> </a:t>
            </a:r>
            <a:r>
              <a:rPr lang="en-GB" altLang="th-TH" sz="2400" b="1" dirty="0" err="1">
                <a:solidFill>
                  <a:schemeClr val="accent2"/>
                </a:solidFill>
                <a:latin typeface="Arial" pitchFamily="34" charset="0"/>
              </a:rPr>
              <a:t>t</a:t>
            </a:r>
            <a:r>
              <a:rPr lang="en-GB" altLang="th-TH" sz="2400" dirty="0" err="1">
                <a:latin typeface="Arial" pitchFamily="34" charset="0"/>
              </a:rPr>
              <a:t>ransferase</a:t>
            </a:r>
            <a:r>
              <a:rPr lang="en-GB" altLang="th-TH" sz="2400" dirty="0">
                <a:latin typeface="Arial" pitchFamily="34" charset="0"/>
              </a:rPr>
              <a:t> </a:t>
            </a:r>
            <a:r>
              <a:rPr lang="en-GB" altLang="th-TH" sz="2400" b="1" dirty="0" smtClean="0">
                <a:solidFill>
                  <a:schemeClr val="accent2"/>
                </a:solidFill>
                <a:latin typeface="Arial" pitchFamily="34" charset="0"/>
              </a:rPr>
              <a:t>AST</a:t>
            </a:r>
          </a:p>
          <a:p>
            <a:r>
              <a:rPr lang="en-GB" altLang="th-TH" sz="2400" b="1" dirty="0" smtClean="0">
                <a:solidFill>
                  <a:srgbClr val="002060"/>
                </a:solidFill>
                <a:latin typeface="Arial" pitchFamily="34" charset="0"/>
              </a:rPr>
              <a:t>or aspartate aminotransferase </a:t>
            </a:r>
            <a:endParaRPr lang="en-GB" altLang="th-TH" sz="2400" b="1" dirty="0">
              <a:solidFill>
                <a:srgbClr val="002060"/>
              </a:solidFill>
              <a:latin typeface="Arial" pitchFamily="34" charset="0"/>
            </a:endParaRPr>
          </a:p>
          <a:p>
            <a:r>
              <a:rPr lang="en-GB" altLang="th-TH" sz="2400" dirty="0">
                <a:latin typeface="Arial" pitchFamily="34" charset="0"/>
              </a:rPr>
              <a:t>(also called </a:t>
            </a:r>
            <a:r>
              <a:rPr lang="en-GB" altLang="th-TH" sz="2400" dirty="0">
                <a:solidFill>
                  <a:srgbClr val="FF0000"/>
                </a:solidFill>
                <a:latin typeface="Arial" pitchFamily="34" charset="0"/>
              </a:rPr>
              <a:t>s</a:t>
            </a:r>
            <a:r>
              <a:rPr lang="en-GB" altLang="th-TH" sz="2400" dirty="0">
                <a:latin typeface="Arial" pitchFamily="34" charset="0"/>
              </a:rPr>
              <a:t>erum </a:t>
            </a:r>
            <a:r>
              <a:rPr lang="en-GB" altLang="th-TH" sz="2400" b="1" dirty="0" smtClean="0">
                <a:solidFill>
                  <a:schemeClr val="accent2"/>
                </a:solidFill>
                <a:latin typeface="Arial" pitchFamily="34" charset="0"/>
              </a:rPr>
              <a:t>g</a:t>
            </a:r>
            <a:r>
              <a:rPr lang="en-GB" altLang="th-TH" sz="2400" dirty="0" smtClean="0">
                <a:latin typeface="Arial" pitchFamily="34" charset="0"/>
              </a:rPr>
              <a:t>lutamate-</a:t>
            </a:r>
            <a:r>
              <a:rPr lang="en-GB" altLang="th-TH" sz="2400" b="1" dirty="0" err="1" smtClean="0">
                <a:solidFill>
                  <a:schemeClr val="accent2"/>
                </a:solidFill>
                <a:latin typeface="Arial" pitchFamily="34" charset="0"/>
              </a:rPr>
              <a:t>o</a:t>
            </a:r>
            <a:r>
              <a:rPr lang="en-GB" altLang="th-TH" sz="2400" dirty="0" err="1" smtClean="0">
                <a:latin typeface="Arial" pitchFamily="34" charset="0"/>
              </a:rPr>
              <a:t>xalacetate</a:t>
            </a:r>
            <a:r>
              <a:rPr lang="en-GB" altLang="th-TH" sz="2400" dirty="0" smtClean="0">
                <a:latin typeface="Arial" pitchFamily="34" charset="0"/>
              </a:rPr>
              <a:t> </a:t>
            </a:r>
            <a:r>
              <a:rPr lang="en-GB" altLang="th-TH" sz="2400" b="1" dirty="0" err="1">
                <a:solidFill>
                  <a:schemeClr val="accent2"/>
                </a:solidFill>
                <a:latin typeface="Arial" pitchFamily="34" charset="0"/>
              </a:rPr>
              <a:t>t</a:t>
            </a:r>
            <a:r>
              <a:rPr lang="en-GB" altLang="th-TH" sz="2400" dirty="0" err="1">
                <a:latin typeface="Arial" pitchFamily="34" charset="0"/>
              </a:rPr>
              <a:t>ransferase</a:t>
            </a:r>
            <a:r>
              <a:rPr lang="en-GB" altLang="th-TH" sz="2400" dirty="0">
                <a:latin typeface="Arial" pitchFamily="34" charset="0"/>
              </a:rPr>
              <a:t> – </a:t>
            </a:r>
            <a:r>
              <a:rPr lang="en-GB" altLang="th-TH" sz="2400" dirty="0" smtClean="0">
                <a:solidFill>
                  <a:srgbClr val="FF0000"/>
                </a:solidFill>
                <a:latin typeface="Arial" pitchFamily="34" charset="0"/>
              </a:rPr>
              <a:t>S</a:t>
            </a:r>
            <a:r>
              <a:rPr lang="en-GB" altLang="th-TH" sz="2400" b="1" dirty="0" smtClean="0">
                <a:solidFill>
                  <a:schemeClr val="accent2"/>
                </a:solidFill>
                <a:latin typeface="Arial" pitchFamily="34" charset="0"/>
              </a:rPr>
              <a:t>GOT</a:t>
            </a:r>
            <a:r>
              <a:rPr lang="en-GB" altLang="th-TH" sz="2400" dirty="0">
                <a:latin typeface="Arial" pitchFamily="34" charset="0"/>
              </a:rPr>
              <a:t>)</a:t>
            </a:r>
          </a:p>
          <a:p>
            <a:endParaRPr lang="en-GB" altLang="th-TH" sz="2400" dirty="0">
              <a:latin typeface="Arial" pitchFamily="34" charset="0"/>
            </a:endParaRPr>
          </a:p>
          <a:p>
            <a:r>
              <a:rPr lang="en-GB" altLang="th-TH" sz="2400" dirty="0">
                <a:latin typeface="Arial" pitchFamily="34" charset="0"/>
              </a:rPr>
              <a:t>Important in the diagnosis of heart and liver damage caused by heart attack, drug toxicity, or infection.</a:t>
            </a:r>
          </a:p>
        </p:txBody>
      </p:sp>
    </p:spTree>
    <p:extLst>
      <p:ext uri="{BB962C8B-B14F-4D97-AF65-F5344CB8AC3E}">
        <p14:creationId xmlns:p14="http://schemas.microsoft.com/office/powerpoint/2010/main" val="35826082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228600" y="76200"/>
            <a:ext cx="87026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th-TH" sz="2800" dirty="0">
                <a:latin typeface="Times New Roman" pitchFamily="18" charset="0"/>
              </a:rPr>
              <a:t>Some </a:t>
            </a:r>
            <a:r>
              <a:rPr lang="en-US" altLang="th-TH" sz="2800" b="1" dirty="0">
                <a:solidFill>
                  <a:srgbClr val="0000FF"/>
                </a:solidFill>
                <a:latin typeface="Times New Roman" pitchFamily="18" charset="0"/>
              </a:rPr>
              <a:t>transaminases</a:t>
            </a:r>
            <a:r>
              <a:rPr lang="en-US" altLang="th-TH" sz="2800" dirty="0">
                <a:latin typeface="Times New Roman" pitchFamily="18" charset="0"/>
              </a:rPr>
              <a:t> are used for diagnosing disorders:</a:t>
            </a:r>
          </a:p>
          <a:p>
            <a:pPr algn="ctr"/>
            <a:r>
              <a:rPr lang="en-US" altLang="th-TH" sz="2800" dirty="0">
                <a:latin typeface="Times New Roman" pitchFamily="18" charset="0"/>
              </a:rPr>
              <a:t>enzyme </a:t>
            </a:r>
            <a:r>
              <a:rPr lang="en-US" altLang="th-TH" sz="2800" b="1" dirty="0">
                <a:solidFill>
                  <a:srgbClr val="FF0000"/>
                </a:solidFill>
                <a:latin typeface="Times New Roman" pitchFamily="18" charset="0"/>
              </a:rPr>
              <a:t>alanine aminotransferase</a:t>
            </a:r>
            <a:r>
              <a:rPr lang="en-US" altLang="th-TH" sz="2800" dirty="0">
                <a:latin typeface="Times New Roman" pitchFamily="18" charset="0"/>
              </a:rPr>
              <a:t> </a:t>
            </a:r>
          </a:p>
          <a:p>
            <a:pPr algn="ctr"/>
            <a:r>
              <a:rPr lang="en-US" altLang="th-TH" sz="2800" dirty="0">
                <a:latin typeface="Times New Roman" pitchFamily="18" charset="0"/>
              </a:rPr>
              <a:t>Escapes in large amounts from dead or dying liver tissue. </a:t>
            </a:r>
          </a:p>
          <a:p>
            <a:pPr algn="ctr"/>
            <a:r>
              <a:rPr lang="en-US" altLang="th-TH" sz="2800" dirty="0">
                <a:latin typeface="Times New Roman" pitchFamily="18" charset="0"/>
              </a:rPr>
              <a:t>Measured in blood samples for diagnostic purposes</a:t>
            </a:r>
            <a:r>
              <a:rPr lang="en-US" altLang="th-TH" sz="2800" dirty="0"/>
              <a:t>.</a:t>
            </a:r>
          </a:p>
        </p:txBody>
      </p:sp>
      <p:pic>
        <p:nvPicPr>
          <p:cNvPr id="128003" name="Picture 3" descr="pyruvate transamin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5000"/>
            <a:ext cx="8610600" cy="41624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30818" y="3484277"/>
            <a:ext cx="692177" cy="523220"/>
          </a:xfrm>
          <a:prstGeom prst="rect">
            <a:avLst/>
          </a:prstGeom>
          <a:noFill/>
        </p:spPr>
        <p:txBody>
          <a:bodyPr wrap="none" rtlCol="0">
            <a:spAutoFit/>
          </a:bodyPr>
          <a:lstStyle/>
          <a:p>
            <a:r>
              <a:rPr lang="en-US" dirty="0" smtClean="0"/>
              <a:t>ALT</a:t>
            </a:r>
            <a:endParaRPr lang="th-TH" dirty="0"/>
          </a:p>
        </p:txBody>
      </p:sp>
      <p:sp>
        <p:nvSpPr>
          <p:cNvPr id="3" name="TextBox 2"/>
          <p:cNvSpPr txBox="1"/>
          <p:nvPr/>
        </p:nvSpPr>
        <p:spPr>
          <a:xfrm>
            <a:off x="3906424" y="4149080"/>
            <a:ext cx="892424" cy="400110"/>
          </a:xfrm>
          <a:prstGeom prst="rect">
            <a:avLst/>
          </a:prstGeom>
          <a:noFill/>
        </p:spPr>
        <p:txBody>
          <a:bodyPr wrap="none" rtlCol="0">
            <a:spAutoFit/>
          </a:bodyPr>
          <a:lstStyle/>
          <a:p>
            <a:r>
              <a:rPr lang="en-US" sz="2000" b="1" dirty="0" smtClean="0"/>
              <a:t>(SGPT)</a:t>
            </a:r>
            <a:endParaRPr lang="th-TH" sz="2000" b="1" dirty="0"/>
          </a:p>
        </p:txBody>
      </p:sp>
    </p:spTree>
    <p:extLst>
      <p:ext uri="{BB962C8B-B14F-4D97-AF65-F5344CB8AC3E}">
        <p14:creationId xmlns:p14="http://schemas.microsoft.com/office/powerpoint/2010/main" val="1388503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28002">
                                            <p:txEl>
                                              <p:pRg st="2" end="2"/>
                                            </p:txEl>
                                          </p:spTgt>
                                        </p:tgtEl>
                                        <p:attrNameLst>
                                          <p:attrName>style.visibility</p:attrName>
                                        </p:attrNameLst>
                                      </p:cBhvr>
                                      <p:to>
                                        <p:strVal val="visible"/>
                                      </p:to>
                                    </p:set>
                                    <p:anim calcmode="lin" valueType="num">
                                      <p:cBhvr>
                                        <p:cTn id="7" dur="500" fill="hold"/>
                                        <p:tgtEl>
                                          <p:spTgt spid="128002">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28002">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28002">
                                            <p:txEl>
                                              <p:pRg st="2" end="2"/>
                                            </p:txEl>
                                          </p:spTgt>
                                        </p:tgtEl>
                                      </p:cBhvr>
                                    </p:animEffect>
                                  </p:childTnLst>
                                </p:cTn>
                              </p:par>
                            </p:childTnLst>
                          </p:cTn>
                        </p:par>
                        <p:par>
                          <p:cTn id="10" fill="hold" nodeType="afterGroup">
                            <p:stCondLst>
                              <p:cond delay="500"/>
                            </p:stCondLst>
                            <p:childTnLst>
                              <p:par>
                                <p:cTn id="11" presetID="53" presetClass="entr" presetSubtype="0" fill="hold" nodeType="afterEffect">
                                  <p:stCondLst>
                                    <p:cond delay="0"/>
                                  </p:stCondLst>
                                  <p:childTnLst>
                                    <p:set>
                                      <p:cBhvr>
                                        <p:cTn id="12" dur="1" fill="hold">
                                          <p:stCondLst>
                                            <p:cond delay="0"/>
                                          </p:stCondLst>
                                        </p:cTn>
                                        <p:tgtEl>
                                          <p:spTgt spid="128002">
                                            <p:txEl>
                                              <p:pRg st="3" end="3"/>
                                            </p:txEl>
                                          </p:spTgt>
                                        </p:tgtEl>
                                        <p:attrNameLst>
                                          <p:attrName>style.visibility</p:attrName>
                                        </p:attrNameLst>
                                      </p:cBhvr>
                                      <p:to>
                                        <p:strVal val="visible"/>
                                      </p:to>
                                    </p:set>
                                    <p:anim calcmode="lin" valueType="num">
                                      <p:cBhvr>
                                        <p:cTn id="13" dur="500" fill="hold"/>
                                        <p:tgtEl>
                                          <p:spTgt spid="128002">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128002">
                                            <p:txEl>
                                              <p:pRg st="3" end="3"/>
                                            </p:txEl>
                                          </p:spTgt>
                                        </p:tgtEl>
                                        <p:attrNameLst>
                                          <p:attrName>ppt_h</p:attrName>
                                        </p:attrNameLst>
                                      </p:cBhvr>
                                      <p:tavLst>
                                        <p:tav tm="0">
                                          <p:val>
                                            <p:fltVal val="0"/>
                                          </p:val>
                                        </p:tav>
                                        <p:tav tm="100000">
                                          <p:val>
                                            <p:strVal val="#ppt_h"/>
                                          </p:val>
                                        </p:tav>
                                      </p:tavLst>
                                    </p:anim>
                                    <p:animEffect transition="in" filter="fade">
                                      <p:cBhvr>
                                        <p:cTn id="15" dur="500"/>
                                        <p:tgtEl>
                                          <p:spTgt spid="12800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152400" y="265113"/>
            <a:ext cx="8931275"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th-TH" sz="2800" dirty="0"/>
              <a:t>Transaminase enzyme </a:t>
            </a:r>
            <a:r>
              <a:rPr lang="en-US" altLang="th-TH" sz="2800" b="1" dirty="0">
                <a:solidFill>
                  <a:srgbClr val="000099"/>
                </a:solidFill>
              </a:rPr>
              <a:t>aspartate aminotransferase</a:t>
            </a:r>
            <a:r>
              <a:rPr lang="en-US" altLang="th-TH" sz="2800" dirty="0"/>
              <a:t> </a:t>
            </a:r>
          </a:p>
          <a:p>
            <a:pPr algn="ctr"/>
            <a:r>
              <a:rPr lang="en-US" altLang="th-TH" sz="2800" dirty="0"/>
              <a:t>very active enzyme inside heart cells. </a:t>
            </a:r>
          </a:p>
          <a:p>
            <a:pPr algn="ctr"/>
            <a:r>
              <a:rPr lang="en-US" altLang="th-TH" sz="2800" dirty="0"/>
              <a:t>Also escapes in large amounts from dead or dying heart tissues &amp; enters bloodstream. </a:t>
            </a:r>
          </a:p>
          <a:p>
            <a:pPr algn="ctr"/>
            <a:r>
              <a:rPr lang="en-US" altLang="th-TH" sz="2800" dirty="0"/>
              <a:t>Measured in blood for diagnosing myocardial infarction. </a:t>
            </a:r>
          </a:p>
        </p:txBody>
      </p:sp>
      <p:pic>
        <p:nvPicPr>
          <p:cNvPr id="130051" name="Picture 3" descr="aspartate and Glutam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90800"/>
            <a:ext cx="8420100" cy="34099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22424" y="4152149"/>
            <a:ext cx="992579" cy="800219"/>
          </a:xfrm>
          <a:prstGeom prst="rect">
            <a:avLst/>
          </a:prstGeom>
        </p:spPr>
        <p:txBody>
          <a:bodyPr wrap="none">
            <a:spAutoFit/>
          </a:bodyPr>
          <a:lstStyle/>
          <a:p>
            <a:r>
              <a:rPr lang="en-GB" altLang="th-TH" b="1" dirty="0" smtClean="0">
                <a:solidFill>
                  <a:schemeClr val="accent2"/>
                </a:solidFill>
                <a:latin typeface="Arial" pitchFamily="34" charset="0"/>
              </a:rPr>
              <a:t>AST</a:t>
            </a:r>
          </a:p>
          <a:p>
            <a:r>
              <a:rPr lang="en-GB" altLang="th-TH" sz="1800" b="1" dirty="0" smtClean="0">
                <a:solidFill>
                  <a:schemeClr val="accent2"/>
                </a:solidFill>
                <a:latin typeface="Arial" pitchFamily="34" charset="0"/>
              </a:rPr>
              <a:t>(SGOT)</a:t>
            </a:r>
            <a:endParaRPr lang="en-GB" altLang="th-TH" sz="1800" b="1" dirty="0">
              <a:solidFill>
                <a:schemeClr val="accent2"/>
              </a:solidFill>
              <a:latin typeface="Arial" pitchFamily="34" charset="0"/>
            </a:endParaRPr>
          </a:p>
        </p:txBody>
      </p:sp>
    </p:spTree>
    <p:extLst>
      <p:ext uri="{BB962C8B-B14F-4D97-AF65-F5344CB8AC3E}">
        <p14:creationId xmlns:p14="http://schemas.microsoft.com/office/powerpoint/2010/main" val="64353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30050">
                                            <p:txEl>
                                              <p:pRg st="2" end="2"/>
                                            </p:txEl>
                                          </p:spTgt>
                                        </p:tgtEl>
                                        <p:attrNameLst>
                                          <p:attrName>style.visibility</p:attrName>
                                        </p:attrNameLst>
                                      </p:cBhvr>
                                      <p:to>
                                        <p:strVal val="visible"/>
                                      </p:to>
                                    </p:set>
                                    <p:anim calcmode="lin" valueType="num">
                                      <p:cBhvr additive="base">
                                        <p:cTn id="7" dur="500" fill="hold"/>
                                        <p:tgtEl>
                                          <p:spTgt spid="130050">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0050">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0050">
                                            <p:txEl>
                                              <p:pRg st="3" end="3"/>
                                            </p:txEl>
                                          </p:spTgt>
                                        </p:tgtEl>
                                        <p:attrNameLst>
                                          <p:attrName>style.visibility</p:attrName>
                                        </p:attrNameLst>
                                      </p:cBhvr>
                                      <p:to>
                                        <p:strVal val="visible"/>
                                      </p:to>
                                    </p:set>
                                    <p:anim calcmode="lin" valueType="num">
                                      <p:cBhvr additive="base">
                                        <p:cTn id="11" dur="500" fill="hold"/>
                                        <p:tgtEl>
                                          <p:spTgt spid="130050">
                                            <p:txEl>
                                              <p:pRg st="3" end="3"/>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30050">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alanin-glukosa-cykl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3709988" cy="6858000"/>
          </a:xfrm>
          <a:prstGeom prst="rect">
            <a:avLst/>
          </a:prstGeom>
          <a:noFill/>
          <a:extLst>
            <a:ext uri="{909E8E84-426E-40DD-AFC4-6F175D3DCCD1}">
              <a14:hiddenFill xmlns:a14="http://schemas.microsoft.com/office/drawing/2010/main">
                <a:solidFill>
                  <a:srgbClr val="FFFFFF"/>
                </a:solidFill>
              </a14:hiddenFill>
            </a:ext>
          </a:extLst>
        </p:spPr>
      </p:pic>
      <p:sp>
        <p:nvSpPr>
          <p:cNvPr id="54275" name="Text Box 3"/>
          <p:cNvSpPr txBox="1">
            <a:spLocks noChangeArrowheads="1"/>
          </p:cNvSpPr>
          <p:nvPr/>
        </p:nvSpPr>
        <p:spPr bwMode="auto">
          <a:xfrm>
            <a:off x="4479925" y="320675"/>
            <a:ext cx="41544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3200">
                <a:latin typeface="Arial" pitchFamily="34" charset="0"/>
              </a:rPr>
              <a:t>Glucose-alanine cycle</a:t>
            </a:r>
            <a:endParaRPr lang="en-GB" altLang="th-TH" sz="3200">
              <a:latin typeface="Arial" pitchFamily="34" charset="0"/>
            </a:endParaRPr>
          </a:p>
        </p:txBody>
      </p:sp>
      <p:sp>
        <p:nvSpPr>
          <p:cNvPr id="54277" name="Text Box 5"/>
          <p:cNvSpPr txBox="1">
            <a:spLocks noChangeArrowheads="1"/>
          </p:cNvSpPr>
          <p:nvPr/>
        </p:nvSpPr>
        <p:spPr bwMode="auto">
          <a:xfrm>
            <a:off x="4038600" y="2908300"/>
            <a:ext cx="4953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th-TH" b="1">
                <a:solidFill>
                  <a:schemeClr val="accent2"/>
                </a:solidFill>
                <a:latin typeface="Arial" pitchFamily="34" charset="0"/>
              </a:rPr>
              <a:t>Ala</a:t>
            </a:r>
            <a:r>
              <a:rPr lang="en-GB" altLang="th-TH">
                <a:latin typeface="Arial" pitchFamily="34" charset="0"/>
              </a:rPr>
              <a:t> is the carrier of ammonia and of the carbon skeleton of pyruvate from muscle to liver.</a:t>
            </a:r>
          </a:p>
          <a:p>
            <a:r>
              <a:rPr lang="en-GB" altLang="th-TH">
                <a:latin typeface="Arial" pitchFamily="34" charset="0"/>
              </a:rPr>
              <a:t>The ammonia is excreted and the pyruvate is used to produce glucose, which is returned to the muscle.</a:t>
            </a:r>
          </a:p>
        </p:txBody>
      </p:sp>
      <p:sp>
        <p:nvSpPr>
          <p:cNvPr id="54278" name="Text Box 6"/>
          <p:cNvSpPr txBox="1">
            <a:spLocks noChangeArrowheads="1"/>
          </p:cNvSpPr>
          <p:nvPr/>
        </p:nvSpPr>
        <p:spPr bwMode="auto">
          <a:xfrm>
            <a:off x="3962400" y="1736725"/>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th-TH" sz="2000" b="1">
                <a:solidFill>
                  <a:srgbClr val="0000FF"/>
                </a:solidFill>
                <a:latin typeface="Arial" pitchFamily="34" charset="0"/>
              </a:rPr>
              <a:t>Alanine</a:t>
            </a:r>
            <a:r>
              <a:rPr lang="en-GB" altLang="th-TH" sz="2000">
                <a:latin typeface="Arial" pitchFamily="34" charset="0"/>
              </a:rPr>
              <a:t> plays a special role in transporting amino</a:t>
            </a:r>
            <a:r>
              <a:rPr lang="cs-CZ" altLang="th-TH" sz="2000">
                <a:latin typeface="Arial" pitchFamily="34" charset="0"/>
              </a:rPr>
              <a:t> </a:t>
            </a:r>
            <a:r>
              <a:rPr lang="en-GB" altLang="th-TH" sz="2000">
                <a:latin typeface="Arial" pitchFamily="34" charset="0"/>
              </a:rPr>
              <a:t>groups to liver</a:t>
            </a:r>
            <a:r>
              <a:rPr lang="cs-CZ" altLang="th-TH" sz="2000">
                <a:latin typeface="Arial" pitchFamily="34" charset="0"/>
              </a:rPr>
              <a:t>.</a:t>
            </a:r>
            <a:r>
              <a:rPr lang="en-GB" altLang="th-TH" sz="2000">
                <a:latin typeface="Arial" pitchFamily="34" charset="0"/>
              </a:rPr>
              <a:t> </a:t>
            </a:r>
          </a:p>
        </p:txBody>
      </p:sp>
      <p:sp>
        <p:nvSpPr>
          <p:cNvPr id="54282" name="Text Box 10"/>
          <p:cNvSpPr txBox="1">
            <a:spLocks noChangeArrowheads="1"/>
          </p:cNvSpPr>
          <p:nvPr/>
        </p:nvSpPr>
        <p:spPr bwMode="auto">
          <a:xfrm>
            <a:off x="2311400" y="6477000"/>
            <a:ext cx="6832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1400">
                <a:latin typeface="Times New Roman" pitchFamily="18" charset="0"/>
              </a:rPr>
              <a:t>According to </a:t>
            </a:r>
            <a:r>
              <a:rPr lang="cs-CZ" altLang="th-TH" sz="1200">
                <a:solidFill>
                  <a:schemeClr val="accent2"/>
                </a:solidFill>
                <a:latin typeface="Times New Roman" pitchFamily="18" charset="0"/>
              </a:rPr>
              <a:t>D. L. Nelson, M. M. Cox :LEHNINGER. PRINCIPLES OF BIOCHEMISTRY Fifth edition </a:t>
            </a:r>
            <a:endParaRPr lang="en-GB" altLang="th-TH" sz="1400">
              <a:latin typeface="Times New Roman" pitchFamily="18" charset="0"/>
            </a:endParaRPr>
          </a:p>
        </p:txBody>
      </p:sp>
    </p:spTree>
    <p:extLst>
      <p:ext uri="{BB962C8B-B14F-4D97-AF65-F5344CB8AC3E}">
        <p14:creationId xmlns:p14="http://schemas.microsoft.com/office/powerpoint/2010/main" val="2878273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glutamatedehydrogena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325" y="2590800"/>
            <a:ext cx="6924675" cy="1757363"/>
          </a:xfrm>
          <a:prstGeom prst="rect">
            <a:avLst/>
          </a:prstGeom>
          <a:noFill/>
          <a:extLst>
            <a:ext uri="{909E8E84-426E-40DD-AFC4-6F175D3DCCD1}">
              <a14:hiddenFill xmlns:a14="http://schemas.microsoft.com/office/drawing/2010/main">
                <a:solidFill>
                  <a:srgbClr val="FFFFFF"/>
                </a:solidFill>
              </a14:hiddenFill>
            </a:ext>
          </a:extLst>
        </p:spPr>
      </p:pic>
      <p:sp>
        <p:nvSpPr>
          <p:cNvPr id="55299" name="Oval 3"/>
          <p:cNvSpPr>
            <a:spLocks noChangeArrowheads="1"/>
          </p:cNvSpPr>
          <p:nvPr/>
        </p:nvSpPr>
        <p:spPr bwMode="auto">
          <a:xfrm>
            <a:off x="762000" y="3276600"/>
            <a:ext cx="65405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55301" name="Text Box 5"/>
          <p:cNvSpPr txBox="1">
            <a:spLocks noChangeArrowheads="1"/>
          </p:cNvSpPr>
          <p:nvPr/>
        </p:nvSpPr>
        <p:spPr bwMode="auto">
          <a:xfrm>
            <a:off x="441325" y="228600"/>
            <a:ext cx="80930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cs-CZ" altLang="th-TH" sz="3200">
                <a:latin typeface="Arial" pitchFamily="34" charset="0"/>
              </a:rPr>
              <a:t>Glutamate releases its amino group as ammonia in the liver</a:t>
            </a:r>
            <a:endParaRPr lang="en-GB" altLang="th-TH" sz="3200">
              <a:latin typeface="Arial" pitchFamily="34" charset="0"/>
            </a:endParaRPr>
          </a:p>
        </p:txBody>
      </p:sp>
      <p:sp>
        <p:nvSpPr>
          <p:cNvPr id="55302" name="Rectangle 6"/>
          <p:cNvSpPr>
            <a:spLocks noChangeArrowheads="1"/>
          </p:cNvSpPr>
          <p:nvPr/>
        </p:nvSpPr>
        <p:spPr bwMode="auto">
          <a:xfrm>
            <a:off x="381000" y="1447800"/>
            <a:ext cx="8458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spcBef>
                <a:spcPct val="50000"/>
              </a:spcBef>
            </a:pPr>
            <a:r>
              <a:rPr lang="en-GB" altLang="th-TH" sz="2000">
                <a:latin typeface="Arial" pitchFamily="34" charset="0"/>
              </a:rPr>
              <a:t>The amino groups from many of the a-amino acids are col</a:t>
            </a:r>
            <a:r>
              <a:rPr lang="cs-CZ" altLang="th-TH" sz="2000">
                <a:latin typeface="Arial" pitchFamily="34" charset="0"/>
              </a:rPr>
              <a:t>l</a:t>
            </a:r>
            <a:r>
              <a:rPr lang="en-GB" altLang="th-TH" sz="2000">
                <a:latin typeface="Arial" pitchFamily="34" charset="0"/>
              </a:rPr>
              <a:t>ect</a:t>
            </a:r>
            <a:r>
              <a:rPr lang="cs-CZ" altLang="th-TH" sz="2000">
                <a:latin typeface="Arial" pitchFamily="34" charset="0"/>
              </a:rPr>
              <a:t>ed</a:t>
            </a:r>
            <a:r>
              <a:rPr lang="en-GB" altLang="th-TH" sz="2000">
                <a:latin typeface="Arial" pitchFamily="34" charset="0"/>
              </a:rPr>
              <a:t> in the liver in the form of the amino group of </a:t>
            </a:r>
            <a:r>
              <a:rPr lang="en-GB" altLang="th-TH" sz="1200">
                <a:latin typeface="Arial" pitchFamily="34" charset="0"/>
              </a:rPr>
              <a:t>L</a:t>
            </a:r>
            <a:r>
              <a:rPr lang="en-GB" altLang="th-TH">
                <a:latin typeface="Arial" pitchFamily="34" charset="0"/>
              </a:rPr>
              <a:t>-glutamate molecules.</a:t>
            </a:r>
            <a:endParaRPr lang="en-GB" altLang="th-TH" sz="2000">
              <a:solidFill>
                <a:srgbClr val="008080"/>
              </a:solidFill>
              <a:latin typeface="Arial" pitchFamily="34" charset="0"/>
            </a:endParaRPr>
          </a:p>
        </p:txBody>
      </p:sp>
      <p:sp>
        <p:nvSpPr>
          <p:cNvPr id="55303" name="Text Box 7"/>
          <p:cNvSpPr txBox="1">
            <a:spLocks noChangeArrowheads="1"/>
          </p:cNvSpPr>
          <p:nvPr/>
        </p:nvSpPr>
        <p:spPr bwMode="auto">
          <a:xfrm>
            <a:off x="152400" y="4495800"/>
            <a:ext cx="88392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buClr>
                <a:schemeClr val="tx1"/>
              </a:buClr>
              <a:buSzPct val="90000"/>
              <a:buFont typeface="Wingdings" pitchFamily="2" charset="2"/>
              <a:buChar char="q"/>
            </a:pPr>
            <a:r>
              <a:rPr lang="en-GB" altLang="th-TH" sz="1600">
                <a:latin typeface="Arial" pitchFamily="34" charset="0"/>
              </a:rPr>
              <a:t>   Glutamate undergoes </a:t>
            </a:r>
            <a:r>
              <a:rPr lang="en-GB" altLang="th-TH" sz="1600" b="1" u="sng">
                <a:solidFill>
                  <a:srgbClr val="FF0000"/>
                </a:solidFill>
                <a:latin typeface="Arial" pitchFamily="34" charset="0"/>
              </a:rPr>
              <a:t>oxidative deamination</a:t>
            </a:r>
            <a:r>
              <a:rPr lang="en-GB" altLang="th-TH" sz="1600">
                <a:latin typeface="Arial" pitchFamily="34" charset="0"/>
              </a:rPr>
              <a:t> catalyzed by </a:t>
            </a:r>
            <a:r>
              <a:rPr lang="en-GB" altLang="th-TH" sz="1000" b="1">
                <a:solidFill>
                  <a:srgbClr val="009999"/>
                </a:solidFill>
                <a:latin typeface="Arial" pitchFamily="34" charset="0"/>
              </a:rPr>
              <a:t>L</a:t>
            </a:r>
            <a:r>
              <a:rPr lang="en-GB" altLang="th-TH" sz="1600" b="1">
                <a:solidFill>
                  <a:srgbClr val="009999"/>
                </a:solidFill>
                <a:latin typeface="Arial" pitchFamily="34" charset="0"/>
              </a:rPr>
              <a:t>-glutamate   	dehydrogenase</a:t>
            </a:r>
            <a:r>
              <a:rPr lang="en-GB" altLang="th-TH" sz="1600" b="1">
                <a:latin typeface="Arial" pitchFamily="34" charset="0"/>
              </a:rPr>
              <a:t>.</a:t>
            </a:r>
            <a:r>
              <a:rPr lang="en-GB" altLang="th-TH" sz="1600" b="1">
                <a:solidFill>
                  <a:srgbClr val="009999"/>
                </a:solidFill>
                <a:latin typeface="Arial" pitchFamily="34" charset="0"/>
              </a:rPr>
              <a:t> </a:t>
            </a:r>
            <a:endParaRPr lang="en-GB" altLang="th-TH" sz="1600">
              <a:latin typeface="Arial" pitchFamily="34" charset="0"/>
            </a:endParaRPr>
          </a:p>
          <a:p>
            <a:pPr>
              <a:lnSpc>
                <a:spcPct val="130000"/>
              </a:lnSpc>
              <a:buClr>
                <a:schemeClr val="tx1"/>
              </a:buClr>
              <a:buSzPct val="90000"/>
              <a:buFont typeface="Wingdings" pitchFamily="2" charset="2"/>
              <a:buChar char="q"/>
            </a:pPr>
            <a:r>
              <a:rPr lang="en-GB" altLang="th-TH" sz="1600">
                <a:latin typeface="Arial" pitchFamily="34" charset="0"/>
              </a:rPr>
              <a:t>   Enzyme is present in mitochondrial matrix.</a:t>
            </a:r>
          </a:p>
          <a:p>
            <a:pPr>
              <a:lnSpc>
                <a:spcPct val="130000"/>
              </a:lnSpc>
              <a:buClr>
                <a:schemeClr val="tx1"/>
              </a:buClr>
              <a:buSzPct val="90000"/>
              <a:buFont typeface="Wingdings" pitchFamily="2" charset="2"/>
              <a:buChar char="q"/>
            </a:pPr>
            <a:r>
              <a:rPr lang="en-GB" altLang="th-TH" sz="1600">
                <a:latin typeface="Arial" pitchFamily="34" charset="0"/>
              </a:rPr>
              <a:t>   It is the only enzyme that can use either NAD</a:t>
            </a:r>
            <a:r>
              <a:rPr lang="en-GB" altLang="th-TH" sz="1600" baseline="30000">
                <a:latin typeface="Arial" pitchFamily="34" charset="0"/>
              </a:rPr>
              <a:t>+</a:t>
            </a:r>
            <a:r>
              <a:rPr lang="en-GB" altLang="th-TH" sz="1600">
                <a:latin typeface="Arial" pitchFamily="34" charset="0"/>
              </a:rPr>
              <a:t> or NADP</a:t>
            </a:r>
            <a:r>
              <a:rPr lang="en-GB" altLang="th-TH" sz="1600" baseline="30000">
                <a:latin typeface="Arial" pitchFamily="34" charset="0"/>
              </a:rPr>
              <a:t>+ </a:t>
            </a:r>
            <a:r>
              <a:rPr lang="en-GB" altLang="th-TH" sz="1600">
                <a:latin typeface="Arial" pitchFamily="34" charset="0"/>
              </a:rPr>
              <a:t> as the acceptor of reducing 	equivalents.</a:t>
            </a:r>
          </a:p>
          <a:p>
            <a:pPr>
              <a:lnSpc>
                <a:spcPct val="130000"/>
              </a:lnSpc>
              <a:buClr>
                <a:schemeClr val="tx1"/>
              </a:buClr>
              <a:buSzPct val="90000"/>
              <a:buFont typeface="Wingdings" pitchFamily="2" charset="2"/>
              <a:buChar char="q"/>
            </a:pPr>
            <a:r>
              <a:rPr lang="en-GB" altLang="th-TH" sz="1600">
                <a:latin typeface="Arial" pitchFamily="34" charset="0"/>
              </a:rPr>
              <a:t>   Combine action of an aminotransferase and glutamate dehydrogenase referred to as 	</a:t>
            </a:r>
            <a:r>
              <a:rPr lang="en-GB" altLang="th-TH" sz="1600" b="1" u="sng">
                <a:solidFill>
                  <a:srgbClr val="FF0000"/>
                </a:solidFill>
                <a:latin typeface="Arial" pitchFamily="34" charset="0"/>
              </a:rPr>
              <a:t>transdeamination</a:t>
            </a:r>
            <a:r>
              <a:rPr lang="en-GB" altLang="th-TH" sz="1600" b="1">
                <a:latin typeface="Arial" pitchFamily="34" charset="0"/>
              </a:rPr>
              <a:t>.</a:t>
            </a:r>
            <a:endParaRPr lang="en-GB" altLang="th-TH" sz="1600" b="1">
              <a:solidFill>
                <a:srgbClr val="FF0000"/>
              </a:solidFill>
              <a:latin typeface="Arial" pitchFamily="34" charset="0"/>
            </a:endParaRPr>
          </a:p>
        </p:txBody>
      </p:sp>
      <p:sp>
        <p:nvSpPr>
          <p:cNvPr id="55304" name="Line 8"/>
          <p:cNvSpPr>
            <a:spLocks noChangeShapeType="1"/>
          </p:cNvSpPr>
          <p:nvPr/>
        </p:nvSpPr>
        <p:spPr bwMode="auto">
          <a:xfrm flipH="1">
            <a:off x="1619250" y="2492375"/>
            <a:ext cx="5400675"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Tree>
    <p:extLst>
      <p:ext uri="{BB962C8B-B14F-4D97-AF65-F5344CB8AC3E}">
        <p14:creationId xmlns:p14="http://schemas.microsoft.com/office/powerpoint/2010/main" val="2254807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11_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371600"/>
            <a:ext cx="3121025" cy="4932363"/>
          </a:xfrm>
          <a:prstGeom prst="rect">
            <a:avLst/>
          </a:prstGeom>
          <a:noFill/>
          <a:extLst>
            <a:ext uri="{909E8E84-426E-40DD-AFC4-6F175D3DCCD1}">
              <a14:hiddenFill xmlns:a14="http://schemas.microsoft.com/office/drawing/2010/main">
                <a:solidFill>
                  <a:srgbClr val="FFFFFF"/>
                </a:solidFill>
              </a14:hiddenFill>
            </a:ext>
          </a:extLst>
        </p:spPr>
      </p:pic>
      <p:sp>
        <p:nvSpPr>
          <p:cNvPr id="56323" name="Text Box 3"/>
          <p:cNvSpPr txBox="1">
            <a:spLocks noChangeArrowheads="1"/>
          </p:cNvSpPr>
          <p:nvPr/>
        </p:nvSpPr>
        <p:spPr bwMode="auto">
          <a:xfrm>
            <a:off x="304800" y="168275"/>
            <a:ext cx="79629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3200">
                <a:latin typeface="Arial" pitchFamily="34" charset="0"/>
              </a:rPr>
              <a:t>Ammonia transport in the form of glutamine</a:t>
            </a:r>
            <a:endParaRPr lang="en-GB" altLang="th-TH" sz="3200">
              <a:latin typeface="Arial" pitchFamily="34" charset="0"/>
            </a:endParaRPr>
          </a:p>
        </p:txBody>
      </p:sp>
      <p:sp>
        <p:nvSpPr>
          <p:cNvPr id="56324" name="Text Box 4"/>
          <p:cNvSpPr txBox="1">
            <a:spLocks noChangeArrowheads="1"/>
          </p:cNvSpPr>
          <p:nvPr/>
        </p:nvSpPr>
        <p:spPr bwMode="auto">
          <a:xfrm>
            <a:off x="2398713" y="3082925"/>
            <a:ext cx="2554287" cy="727075"/>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cs-CZ" altLang="th-TH" sz="2000" b="1">
                <a:solidFill>
                  <a:srgbClr val="FF0000"/>
                </a:solidFill>
                <a:latin typeface="Comic Sans MS" pitchFamily="66" charset="0"/>
              </a:rPr>
              <a:t>Glutamin</a:t>
            </a:r>
            <a:r>
              <a:rPr lang="cs-CZ" altLang="th-TH" sz="2000" b="1" u="sng">
                <a:solidFill>
                  <a:srgbClr val="FF0000"/>
                </a:solidFill>
                <a:latin typeface="Comic Sans MS" pitchFamily="66" charset="0"/>
              </a:rPr>
              <a:t>e synthetase</a:t>
            </a:r>
            <a:endParaRPr lang="cs-CZ" altLang="th-TH" sz="2000" b="1">
              <a:solidFill>
                <a:srgbClr val="FF0000"/>
              </a:solidFill>
              <a:latin typeface="Comic Sans MS" pitchFamily="66" charset="0"/>
            </a:endParaRPr>
          </a:p>
        </p:txBody>
      </p:sp>
      <p:sp>
        <p:nvSpPr>
          <p:cNvPr id="56325" name="Text Box 5"/>
          <p:cNvSpPr txBox="1">
            <a:spLocks noChangeArrowheads="1"/>
          </p:cNvSpPr>
          <p:nvPr/>
        </p:nvSpPr>
        <p:spPr bwMode="auto">
          <a:xfrm>
            <a:off x="228600" y="990600"/>
            <a:ext cx="3581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th-TH">
                <a:latin typeface="Arial" pitchFamily="34" charset="0"/>
              </a:rPr>
              <a:t>Excess ammonia is added to glutamate to form glutamine.</a:t>
            </a:r>
          </a:p>
        </p:txBody>
      </p:sp>
      <p:sp>
        <p:nvSpPr>
          <p:cNvPr id="56326" name="Text Box 6"/>
          <p:cNvSpPr txBox="1">
            <a:spLocks noChangeArrowheads="1"/>
          </p:cNvSpPr>
          <p:nvPr/>
        </p:nvSpPr>
        <p:spPr bwMode="auto">
          <a:xfrm>
            <a:off x="365125" y="4537075"/>
            <a:ext cx="3825875"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altLang="th-TH">
                <a:latin typeface="Arial" pitchFamily="34" charset="0"/>
              </a:rPr>
              <a:t>Glutamine enters the liver and NH</a:t>
            </a:r>
            <a:r>
              <a:rPr lang="en-GB" altLang="th-TH" baseline="-25000">
                <a:latin typeface="Arial" pitchFamily="34" charset="0"/>
              </a:rPr>
              <a:t>4</a:t>
            </a:r>
            <a:r>
              <a:rPr lang="en-GB" altLang="th-TH" baseline="30000">
                <a:latin typeface="Arial" pitchFamily="34" charset="0"/>
              </a:rPr>
              <a:t>+</a:t>
            </a:r>
            <a:r>
              <a:rPr lang="en-GB" altLang="th-TH">
                <a:latin typeface="Arial" pitchFamily="34" charset="0"/>
              </a:rPr>
              <a:t> is liberated in mitochondria by the enzyme glutaminase. </a:t>
            </a:r>
          </a:p>
          <a:p>
            <a:endParaRPr lang="en-GB" altLang="th-TH">
              <a:latin typeface="Arial" pitchFamily="34" charset="0"/>
            </a:endParaRPr>
          </a:p>
          <a:p>
            <a:r>
              <a:rPr lang="en-GB" altLang="th-TH">
                <a:latin typeface="Arial" pitchFamily="34" charset="0"/>
              </a:rPr>
              <a:t>Ammonia is remove by urea synthesis</a:t>
            </a:r>
            <a:r>
              <a:rPr lang="cs-CZ" altLang="th-TH">
                <a:latin typeface="Arial" pitchFamily="34" charset="0"/>
              </a:rPr>
              <a:t>.</a:t>
            </a:r>
            <a:endParaRPr lang="en-GB" altLang="th-TH">
              <a:latin typeface="Arial" pitchFamily="34" charset="0"/>
            </a:endParaRPr>
          </a:p>
        </p:txBody>
      </p:sp>
    </p:spTree>
    <p:extLst>
      <p:ext uri="{BB962C8B-B14F-4D97-AF65-F5344CB8AC3E}">
        <p14:creationId xmlns:p14="http://schemas.microsoft.com/office/powerpoint/2010/main" val="3474140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55576" y="188640"/>
            <a:ext cx="7772400" cy="1143000"/>
          </a:xfrm>
        </p:spPr>
        <p:txBody>
          <a:bodyPr/>
          <a:lstStyle/>
          <a:p>
            <a:r>
              <a:rPr lang="en-US" altLang="th-TH" dirty="0"/>
              <a:t>Protein Metabolism</a:t>
            </a:r>
          </a:p>
        </p:txBody>
      </p:sp>
      <p:pic>
        <p:nvPicPr>
          <p:cNvPr id="2053" name="Picture 5" descr="354230_la_26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13693"/>
            <a:ext cx="8501817" cy="48965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04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77825" y="76200"/>
            <a:ext cx="8385175"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cs-CZ" altLang="th-TH" sz="3200">
                <a:latin typeface="Arial" pitchFamily="34" charset="0"/>
              </a:rPr>
              <a:t>Relationship between glutamate, glutamine and </a:t>
            </a:r>
            <a:r>
              <a:rPr lang="cs-CZ" altLang="th-TH" sz="3200">
                <a:latin typeface="Symbol" pitchFamily="18" charset="2"/>
              </a:rPr>
              <a:t>a</a:t>
            </a:r>
            <a:r>
              <a:rPr lang="cs-CZ" altLang="th-TH" sz="3200">
                <a:latin typeface="Arial" pitchFamily="34" charset="0"/>
              </a:rPr>
              <a:t>-ketoglutarate</a:t>
            </a:r>
            <a:endParaRPr lang="en-GB" altLang="th-TH" sz="3200">
              <a:latin typeface="Arial" pitchFamily="34" charset="0"/>
            </a:endParaRPr>
          </a:p>
        </p:txBody>
      </p:sp>
      <p:sp>
        <p:nvSpPr>
          <p:cNvPr id="57347" name="Line 3"/>
          <p:cNvSpPr>
            <a:spLocks noChangeShapeType="1"/>
          </p:cNvSpPr>
          <p:nvPr/>
        </p:nvSpPr>
        <p:spPr bwMode="auto">
          <a:xfrm>
            <a:off x="1828800" y="6324600"/>
            <a:ext cx="13716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sz="2000"/>
          </a:p>
        </p:txBody>
      </p:sp>
      <p:sp>
        <p:nvSpPr>
          <p:cNvPr id="57351" name="Text Box 7"/>
          <p:cNvSpPr txBox="1">
            <a:spLocks noChangeArrowheads="1"/>
          </p:cNvSpPr>
          <p:nvPr/>
        </p:nvSpPr>
        <p:spPr bwMode="auto">
          <a:xfrm>
            <a:off x="838227" y="1752600"/>
            <a:ext cx="2095445" cy="400110"/>
          </a:xfrm>
          <a:prstGeom prst="rect">
            <a:avLst/>
          </a:prstGeom>
          <a:solidFill>
            <a:schemeClr val="accent4">
              <a:lumMod val="20000"/>
              <a:lumOff val="80000"/>
            </a:schemeClr>
          </a:solidFill>
          <a:ln w="9525">
            <a:solidFill>
              <a:schemeClr val="tx1"/>
            </a:solidFill>
            <a:miter lim="800000"/>
            <a:headEnd/>
            <a:tailEnd/>
          </a:ln>
          <a:effectLst/>
        </p:spPr>
        <p:txBody>
          <a:bodyPr wrap="none">
            <a:spAutoFit/>
          </a:bodyPr>
          <a:lstStyle/>
          <a:p>
            <a:pPr algn="ctr"/>
            <a:r>
              <a:rPr lang="cs-CZ" altLang="th-TH" sz="2000">
                <a:latin typeface="Symbol" pitchFamily="18" charset="2"/>
              </a:rPr>
              <a:t>a</a:t>
            </a:r>
            <a:r>
              <a:rPr lang="cs-CZ" altLang="th-TH" sz="2000">
                <a:latin typeface="Comic Sans MS" pitchFamily="66" charset="0"/>
              </a:rPr>
              <a:t>-ketoglutarate</a:t>
            </a:r>
            <a:endParaRPr lang="en-GB" altLang="th-TH" sz="2000">
              <a:latin typeface="Symbol" pitchFamily="18" charset="2"/>
            </a:endParaRPr>
          </a:p>
        </p:txBody>
      </p:sp>
      <p:sp>
        <p:nvSpPr>
          <p:cNvPr id="57352" name="Text Box 8"/>
          <p:cNvSpPr txBox="1">
            <a:spLocks noChangeArrowheads="1"/>
          </p:cNvSpPr>
          <p:nvPr/>
        </p:nvSpPr>
        <p:spPr bwMode="auto">
          <a:xfrm>
            <a:off x="3465091" y="1752600"/>
            <a:ext cx="1367682" cy="400110"/>
          </a:xfrm>
          <a:prstGeom prst="rect">
            <a:avLst/>
          </a:prstGeom>
          <a:solidFill>
            <a:schemeClr val="accent4">
              <a:lumMod val="20000"/>
              <a:lumOff val="80000"/>
            </a:schemeClr>
          </a:solidFill>
          <a:ln w="9525">
            <a:solidFill>
              <a:schemeClr val="tx1"/>
            </a:solidFill>
            <a:miter lim="800000"/>
            <a:headEnd/>
            <a:tailEnd/>
          </a:ln>
          <a:effectLst/>
        </p:spPr>
        <p:txBody>
          <a:bodyPr wrap="none">
            <a:spAutoFit/>
          </a:bodyPr>
          <a:lstStyle/>
          <a:p>
            <a:pPr algn="ctr"/>
            <a:r>
              <a:rPr lang="cs-CZ" altLang="th-TH" sz="2000">
                <a:latin typeface="Comic Sans MS" pitchFamily="66" charset="0"/>
              </a:rPr>
              <a:t>glutamate</a:t>
            </a:r>
            <a:endParaRPr lang="en-GB" altLang="th-TH" sz="2000">
              <a:latin typeface="Comic Sans MS" pitchFamily="66" charset="0"/>
            </a:endParaRPr>
          </a:p>
        </p:txBody>
      </p:sp>
      <p:sp>
        <p:nvSpPr>
          <p:cNvPr id="57353" name="Text Box 9"/>
          <p:cNvSpPr txBox="1">
            <a:spLocks noChangeArrowheads="1"/>
          </p:cNvSpPr>
          <p:nvPr/>
        </p:nvSpPr>
        <p:spPr bwMode="auto">
          <a:xfrm>
            <a:off x="5533026" y="1757363"/>
            <a:ext cx="1322798" cy="400110"/>
          </a:xfrm>
          <a:prstGeom prst="rect">
            <a:avLst/>
          </a:prstGeom>
          <a:solidFill>
            <a:srgbClr val="FFDBB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2000">
                <a:latin typeface="Comic Sans MS" pitchFamily="66" charset="0"/>
              </a:rPr>
              <a:t>glutamine</a:t>
            </a:r>
            <a:endParaRPr lang="en-GB" altLang="th-TH" sz="2000">
              <a:latin typeface="Comic Sans MS" pitchFamily="66" charset="0"/>
            </a:endParaRPr>
          </a:p>
        </p:txBody>
      </p:sp>
      <p:sp>
        <p:nvSpPr>
          <p:cNvPr id="57354" name="Line 10"/>
          <p:cNvSpPr>
            <a:spLocks noChangeShapeType="1"/>
          </p:cNvSpPr>
          <p:nvPr/>
        </p:nvSpPr>
        <p:spPr bwMode="auto">
          <a:xfrm>
            <a:off x="2924175" y="1905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sz="2000"/>
          </a:p>
        </p:txBody>
      </p:sp>
      <p:sp>
        <p:nvSpPr>
          <p:cNvPr id="57355" name="Line 11"/>
          <p:cNvSpPr>
            <a:spLocks noChangeShapeType="1"/>
          </p:cNvSpPr>
          <p:nvPr/>
        </p:nvSpPr>
        <p:spPr bwMode="auto">
          <a:xfrm>
            <a:off x="2924175" y="1981200"/>
            <a:ext cx="5334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sz="2000"/>
          </a:p>
        </p:txBody>
      </p:sp>
      <p:sp>
        <p:nvSpPr>
          <p:cNvPr id="57356" name="Text Box 12"/>
          <p:cNvSpPr txBox="1">
            <a:spLocks noChangeArrowheads="1"/>
          </p:cNvSpPr>
          <p:nvPr/>
        </p:nvSpPr>
        <p:spPr bwMode="auto">
          <a:xfrm>
            <a:off x="2727337" y="2209800"/>
            <a:ext cx="45717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200">
                <a:latin typeface="Times New Roman" pitchFamily="18" charset="0"/>
              </a:rPr>
              <a:t>NH</a:t>
            </a:r>
            <a:r>
              <a:rPr lang="cs-CZ" altLang="th-TH" sz="1200" baseline="-25000">
                <a:latin typeface="Times New Roman" pitchFamily="18" charset="0"/>
              </a:rPr>
              <a:t>3</a:t>
            </a:r>
            <a:endParaRPr lang="en-GB" altLang="th-TH" sz="1200">
              <a:latin typeface="Times New Roman" pitchFamily="18" charset="0"/>
            </a:endParaRPr>
          </a:p>
        </p:txBody>
      </p:sp>
      <p:sp>
        <p:nvSpPr>
          <p:cNvPr id="57357" name="Line 13"/>
          <p:cNvSpPr>
            <a:spLocks noChangeShapeType="1"/>
          </p:cNvSpPr>
          <p:nvPr/>
        </p:nvSpPr>
        <p:spPr bwMode="auto">
          <a:xfrm>
            <a:off x="4905375" y="1905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sz="2000"/>
          </a:p>
        </p:txBody>
      </p:sp>
      <p:sp>
        <p:nvSpPr>
          <p:cNvPr id="57358" name="Line 14"/>
          <p:cNvSpPr>
            <a:spLocks noChangeShapeType="1"/>
          </p:cNvSpPr>
          <p:nvPr/>
        </p:nvSpPr>
        <p:spPr bwMode="auto">
          <a:xfrm>
            <a:off x="4905375" y="1981200"/>
            <a:ext cx="5334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sz="2000"/>
          </a:p>
        </p:txBody>
      </p:sp>
      <p:sp>
        <p:nvSpPr>
          <p:cNvPr id="57359" name="Text Box 15"/>
          <p:cNvSpPr txBox="1">
            <a:spLocks noChangeArrowheads="1"/>
          </p:cNvSpPr>
          <p:nvPr/>
        </p:nvSpPr>
        <p:spPr bwMode="auto">
          <a:xfrm>
            <a:off x="2695575" y="1295400"/>
            <a:ext cx="5461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Times New Roman" pitchFamily="18" charset="0"/>
              </a:rPr>
              <a:t>NH</a:t>
            </a:r>
            <a:r>
              <a:rPr lang="cs-CZ" altLang="th-TH" sz="1600" baseline="-25000">
                <a:latin typeface="Times New Roman" pitchFamily="18" charset="0"/>
              </a:rPr>
              <a:t>3</a:t>
            </a:r>
            <a:endParaRPr lang="en-GB" altLang="th-TH" sz="1600">
              <a:latin typeface="Times New Roman" pitchFamily="18" charset="0"/>
            </a:endParaRPr>
          </a:p>
        </p:txBody>
      </p:sp>
      <p:sp>
        <p:nvSpPr>
          <p:cNvPr id="57360" name="Freeform 16"/>
          <p:cNvSpPr>
            <a:spLocks/>
          </p:cNvSpPr>
          <p:nvPr/>
        </p:nvSpPr>
        <p:spPr bwMode="auto">
          <a:xfrm>
            <a:off x="2924175" y="2090738"/>
            <a:ext cx="533400" cy="195262"/>
          </a:xfrm>
          <a:custGeom>
            <a:avLst/>
            <a:gdLst>
              <a:gd name="T0" fmla="*/ 0 w 336"/>
              <a:gd name="T1" fmla="*/ 123 h 123"/>
              <a:gd name="T2" fmla="*/ 41 w 336"/>
              <a:gd name="T3" fmla="*/ 68 h 123"/>
              <a:gd name="T4" fmla="*/ 96 w 336"/>
              <a:gd name="T5" fmla="*/ 27 h 123"/>
              <a:gd name="T6" fmla="*/ 185 w 336"/>
              <a:gd name="T7" fmla="*/ 0 h 123"/>
              <a:gd name="T8" fmla="*/ 302 w 336"/>
              <a:gd name="T9" fmla="*/ 0 h 123"/>
              <a:gd name="T10" fmla="*/ 336 w 336"/>
              <a:gd name="T11" fmla="*/ 23 h 123"/>
            </a:gdLst>
            <a:ahLst/>
            <a:cxnLst>
              <a:cxn ang="0">
                <a:pos x="T0" y="T1"/>
              </a:cxn>
              <a:cxn ang="0">
                <a:pos x="T2" y="T3"/>
              </a:cxn>
              <a:cxn ang="0">
                <a:pos x="T4" y="T5"/>
              </a:cxn>
              <a:cxn ang="0">
                <a:pos x="T6" y="T7"/>
              </a:cxn>
              <a:cxn ang="0">
                <a:pos x="T8" y="T9"/>
              </a:cxn>
              <a:cxn ang="0">
                <a:pos x="T10" y="T11"/>
              </a:cxn>
            </a:cxnLst>
            <a:rect l="0" t="0" r="r" b="b"/>
            <a:pathLst>
              <a:path w="336" h="123">
                <a:moveTo>
                  <a:pt x="0" y="123"/>
                </a:moveTo>
                <a:lnTo>
                  <a:pt x="41" y="68"/>
                </a:lnTo>
                <a:lnTo>
                  <a:pt x="96" y="27"/>
                </a:lnTo>
                <a:lnTo>
                  <a:pt x="185" y="0"/>
                </a:lnTo>
                <a:lnTo>
                  <a:pt x="302" y="0"/>
                </a:lnTo>
                <a:lnTo>
                  <a:pt x="336" y="23"/>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sz="2000"/>
          </a:p>
        </p:txBody>
      </p:sp>
      <p:sp>
        <p:nvSpPr>
          <p:cNvPr id="57361" name="Freeform 17"/>
          <p:cNvSpPr>
            <a:spLocks/>
          </p:cNvSpPr>
          <p:nvPr/>
        </p:nvSpPr>
        <p:spPr bwMode="auto">
          <a:xfrm>
            <a:off x="4905375" y="2057400"/>
            <a:ext cx="533400" cy="195263"/>
          </a:xfrm>
          <a:custGeom>
            <a:avLst/>
            <a:gdLst>
              <a:gd name="T0" fmla="*/ 0 w 336"/>
              <a:gd name="T1" fmla="*/ 123 h 123"/>
              <a:gd name="T2" fmla="*/ 41 w 336"/>
              <a:gd name="T3" fmla="*/ 68 h 123"/>
              <a:gd name="T4" fmla="*/ 96 w 336"/>
              <a:gd name="T5" fmla="*/ 27 h 123"/>
              <a:gd name="T6" fmla="*/ 185 w 336"/>
              <a:gd name="T7" fmla="*/ 0 h 123"/>
              <a:gd name="T8" fmla="*/ 302 w 336"/>
              <a:gd name="T9" fmla="*/ 0 h 123"/>
              <a:gd name="T10" fmla="*/ 336 w 336"/>
              <a:gd name="T11" fmla="*/ 23 h 123"/>
            </a:gdLst>
            <a:ahLst/>
            <a:cxnLst>
              <a:cxn ang="0">
                <a:pos x="T0" y="T1"/>
              </a:cxn>
              <a:cxn ang="0">
                <a:pos x="T2" y="T3"/>
              </a:cxn>
              <a:cxn ang="0">
                <a:pos x="T4" y="T5"/>
              </a:cxn>
              <a:cxn ang="0">
                <a:pos x="T6" y="T7"/>
              </a:cxn>
              <a:cxn ang="0">
                <a:pos x="T8" y="T9"/>
              </a:cxn>
              <a:cxn ang="0">
                <a:pos x="T10" y="T11"/>
              </a:cxn>
            </a:cxnLst>
            <a:rect l="0" t="0" r="r" b="b"/>
            <a:pathLst>
              <a:path w="336" h="123">
                <a:moveTo>
                  <a:pt x="0" y="123"/>
                </a:moveTo>
                <a:lnTo>
                  <a:pt x="41" y="68"/>
                </a:lnTo>
                <a:lnTo>
                  <a:pt x="96" y="27"/>
                </a:lnTo>
                <a:lnTo>
                  <a:pt x="185" y="0"/>
                </a:lnTo>
                <a:lnTo>
                  <a:pt x="302" y="0"/>
                </a:lnTo>
                <a:lnTo>
                  <a:pt x="336" y="23"/>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sz="2000"/>
          </a:p>
        </p:txBody>
      </p:sp>
      <p:sp>
        <p:nvSpPr>
          <p:cNvPr id="57362" name="Text Box 18"/>
          <p:cNvSpPr txBox="1">
            <a:spLocks noChangeArrowheads="1"/>
          </p:cNvSpPr>
          <p:nvPr/>
        </p:nvSpPr>
        <p:spPr bwMode="auto">
          <a:xfrm>
            <a:off x="4632337" y="2209800"/>
            <a:ext cx="457176"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200">
                <a:latin typeface="Times New Roman" pitchFamily="18" charset="0"/>
              </a:rPr>
              <a:t>NH</a:t>
            </a:r>
            <a:r>
              <a:rPr lang="cs-CZ" altLang="th-TH" sz="1200" baseline="-25000">
                <a:latin typeface="Times New Roman" pitchFamily="18" charset="0"/>
              </a:rPr>
              <a:t>3</a:t>
            </a:r>
            <a:endParaRPr lang="en-GB" altLang="th-TH" sz="1200">
              <a:latin typeface="Times New Roman" pitchFamily="18" charset="0"/>
            </a:endParaRPr>
          </a:p>
        </p:txBody>
      </p:sp>
      <p:sp>
        <p:nvSpPr>
          <p:cNvPr id="57363" name="Freeform 19"/>
          <p:cNvSpPr>
            <a:spLocks/>
          </p:cNvSpPr>
          <p:nvPr/>
        </p:nvSpPr>
        <p:spPr bwMode="auto">
          <a:xfrm rot="-7956503">
            <a:off x="2831307" y="1616868"/>
            <a:ext cx="533400" cy="195263"/>
          </a:xfrm>
          <a:custGeom>
            <a:avLst/>
            <a:gdLst>
              <a:gd name="T0" fmla="*/ 0 w 336"/>
              <a:gd name="T1" fmla="*/ 123 h 123"/>
              <a:gd name="T2" fmla="*/ 41 w 336"/>
              <a:gd name="T3" fmla="*/ 68 h 123"/>
              <a:gd name="T4" fmla="*/ 96 w 336"/>
              <a:gd name="T5" fmla="*/ 27 h 123"/>
              <a:gd name="T6" fmla="*/ 185 w 336"/>
              <a:gd name="T7" fmla="*/ 0 h 123"/>
              <a:gd name="T8" fmla="*/ 302 w 336"/>
              <a:gd name="T9" fmla="*/ 0 h 123"/>
              <a:gd name="T10" fmla="*/ 336 w 336"/>
              <a:gd name="T11" fmla="*/ 23 h 123"/>
            </a:gdLst>
            <a:ahLst/>
            <a:cxnLst>
              <a:cxn ang="0">
                <a:pos x="T0" y="T1"/>
              </a:cxn>
              <a:cxn ang="0">
                <a:pos x="T2" y="T3"/>
              </a:cxn>
              <a:cxn ang="0">
                <a:pos x="T4" y="T5"/>
              </a:cxn>
              <a:cxn ang="0">
                <a:pos x="T6" y="T7"/>
              </a:cxn>
              <a:cxn ang="0">
                <a:pos x="T8" y="T9"/>
              </a:cxn>
              <a:cxn ang="0">
                <a:pos x="T10" y="T11"/>
              </a:cxn>
            </a:cxnLst>
            <a:rect l="0" t="0" r="r" b="b"/>
            <a:pathLst>
              <a:path w="336" h="123">
                <a:moveTo>
                  <a:pt x="0" y="123"/>
                </a:moveTo>
                <a:lnTo>
                  <a:pt x="41" y="68"/>
                </a:lnTo>
                <a:lnTo>
                  <a:pt x="96" y="27"/>
                </a:lnTo>
                <a:lnTo>
                  <a:pt x="185" y="0"/>
                </a:lnTo>
                <a:lnTo>
                  <a:pt x="302" y="0"/>
                </a:lnTo>
                <a:lnTo>
                  <a:pt x="336" y="23"/>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sz="2000"/>
          </a:p>
        </p:txBody>
      </p:sp>
      <p:sp>
        <p:nvSpPr>
          <p:cNvPr id="57364" name="Text Box 20"/>
          <p:cNvSpPr txBox="1">
            <a:spLocks noChangeArrowheads="1"/>
          </p:cNvSpPr>
          <p:nvPr/>
        </p:nvSpPr>
        <p:spPr bwMode="auto">
          <a:xfrm>
            <a:off x="4664075" y="1295400"/>
            <a:ext cx="5461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Times New Roman" pitchFamily="18" charset="0"/>
              </a:rPr>
              <a:t>NH</a:t>
            </a:r>
            <a:r>
              <a:rPr lang="cs-CZ" altLang="th-TH" sz="1600" baseline="-25000">
                <a:latin typeface="Times New Roman" pitchFamily="18" charset="0"/>
              </a:rPr>
              <a:t>3</a:t>
            </a:r>
            <a:endParaRPr lang="en-GB" altLang="th-TH" sz="1600">
              <a:latin typeface="Times New Roman" pitchFamily="18" charset="0"/>
            </a:endParaRPr>
          </a:p>
        </p:txBody>
      </p:sp>
      <p:sp>
        <p:nvSpPr>
          <p:cNvPr id="57365" name="Freeform 21"/>
          <p:cNvSpPr>
            <a:spLocks/>
          </p:cNvSpPr>
          <p:nvPr/>
        </p:nvSpPr>
        <p:spPr bwMode="auto">
          <a:xfrm rot="-7956503">
            <a:off x="4845844" y="1616869"/>
            <a:ext cx="533400" cy="195262"/>
          </a:xfrm>
          <a:custGeom>
            <a:avLst/>
            <a:gdLst>
              <a:gd name="T0" fmla="*/ 0 w 336"/>
              <a:gd name="T1" fmla="*/ 123 h 123"/>
              <a:gd name="T2" fmla="*/ 41 w 336"/>
              <a:gd name="T3" fmla="*/ 68 h 123"/>
              <a:gd name="T4" fmla="*/ 96 w 336"/>
              <a:gd name="T5" fmla="*/ 27 h 123"/>
              <a:gd name="T6" fmla="*/ 185 w 336"/>
              <a:gd name="T7" fmla="*/ 0 h 123"/>
              <a:gd name="T8" fmla="*/ 302 w 336"/>
              <a:gd name="T9" fmla="*/ 0 h 123"/>
              <a:gd name="T10" fmla="*/ 336 w 336"/>
              <a:gd name="T11" fmla="*/ 23 h 123"/>
            </a:gdLst>
            <a:ahLst/>
            <a:cxnLst>
              <a:cxn ang="0">
                <a:pos x="T0" y="T1"/>
              </a:cxn>
              <a:cxn ang="0">
                <a:pos x="T2" y="T3"/>
              </a:cxn>
              <a:cxn ang="0">
                <a:pos x="T4" y="T5"/>
              </a:cxn>
              <a:cxn ang="0">
                <a:pos x="T6" y="T7"/>
              </a:cxn>
              <a:cxn ang="0">
                <a:pos x="T8" y="T9"/>
              </a:cxn>
              <a:cxn ang="0">
                <a:pos x="T10" y="T11"/>
              </a:cxn>
            </a:cxnLst>
            <a:rect l="0" t="0" r="r" b="b"/>
            <a:pathLst>
              <a:path w="336" h="123">
                <a:moveTo>
                  <a:pt x="0" y="123"/>
                </a:moveTo>
                <a:lnTo>
                  <a:pt x="41" y="68"/>
                </a:lnTo>
                <a:lnTo>
                  <a:pt x="96" y="27"/>
                </a:lnTo>
                <a:lnTo>
                  <a:pt x="185" y="0"/>
                </a:lnTo>
                <a:lnTo>
                  <a:pt x="302" y="0"/>
                </a:lnTo>
                <a:lnTo>
                  <a:pt x="336" y="23"/>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sz="2000"/>
          </a:p>
        </p:txBody>
      </p:sp>
      <p:sp>
        <p:nvSpPr>
          <p:cNvPr id="57366" name="WordArt 22"/>
          <p:cNvSpPr>
            <a:spLocks noChangeArrowheads="1" noChangeShapeType="1" noTextEdit="1"/>
          </p:cNvSpPr>
          <p:nvPr/>
        </p:nvSpPr>
        <p:spPr bwMode="auto">
          <a:xfrm>
            <a:off x="3228975" y="1371600"/>
            <a:ext cx="514350" cy="342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8120"/>
              </a:avLst>
            </a:prstTxWarp>
          </a:bodyPr>
          <a:lstStyle/>
          <a:p>
            <a:pPr algn="ctr"/>
            <a:r>
              <a:rPr lang="en-US"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E </a:t>
            </a:r>
            <a:endParaRPr lang="th-TH"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endParaRPr>
          </a:p>
        </p:txBody>
      </p:sp>
      <p:sp>
        <p:nvSpPr>
          <p:cNvPr id="57367" name="WordArt 23"/>
          <p:cNvSpPr>
            <a:spLocks noChangeArrowheads="1" noChangeShapeType="1" noTextEdit="1"/>
          </p:cNvSpPr>
          <p:nvPr/>
        </p:nvSpPr>
        <p:spPr bwMode="auto">
          <a:xfrm>
            <a:off x="5286375" y="1371600"/>
            <a:ext cx="514350" cy="342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8120"/>
              </a:avLst>
            </a:prstTxWarp>
          </a:bodyPr>
          <a:lstStyle/>
          <a:p>
            <a:pPr algn="ctr"/>
            <a:r>
              <a:rPr lang="en-US"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E </a:t>
            </a:r>
            <a:endParaRPr lang="th-TH"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endParaRPr>
          </a:p>
        </p:txBody>
      </p:sp>
      <p:sp>
        <p:nvSpPr>
          <p:cNvPr id="57368" name="WordArt 24"/>
          <p:cNvSpPr>
            <a:spLocks noChangeArrowheads="1" noChangeShapeType="1" noTextEdit="1"/>
          </p:cNvSpPr>
          <p:nvPr/>
        </p:nvSpPr>
        <p:spPr bwMode="auto">
          <a:xfrm>
            <a:off x="5305425" y="2209800"/>
            <a:ext cx="514350" cy="342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8120"/>
              </a:avLst>
            </a:prstTxWarp>
          </a:bodyPr>
          <a:lstStyle/>
          <a:p>
            <a:pPr algn="ctr"/>
            <a:r>
              <a:rPr lang="en-US"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E </a:t>
            </a:r>
            <a:endParaRPr lang="th-TH"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endParaRPr>
          </a:p>
        </p:txBody>
      </p:sp>
      <p:sp>
        <p:nvSpPr>
          <p:cNvPr id="57369" name="Text Box 25"/>
          <p:cNvSpPr txBox="1">
            <a:spLocks noChangeArrowheads="1"/>
          </p:cNvSpPr>
          <p:nvPr/>
        </p:nvSpPr>
        <p:spPr bwMode="auto">
          <a:xfrm>
            <a:off x="898103" y="3240088"/>
            <a:ext cx="1367682" cy="400110"/>
          </a:xfrm>
          <a:prstGeom prst="rect">
            <a:avLst/>
          </a:prstGeom>
          <a:solidFill>
            <a:schemeClr val="accent4">
              <a:lumMod val="20000"/>
              <a:lumOff val="80000"/>
            </a:schemeClr>
          </a:solidFill>
          <a:ln w="9525">
            <a:solidFill>
              <a:schemeClr val="tx1"/>
            </a:solidFill>
            <a:miter lim="800000"/>
            <a:headEnd/>
            <a:tailEnd/>
          </a:ln>
          <a:effectLst/>
        </p:spPr>
        <p:txBody>
          <a:bodyPr wrap="none">
            <a:spAutoFit/>
          </a:bodyPr>
          <a:lstStyle/>
          <a:p>
            <a:pPr algn="ctr"/>
            <a:r>
              <a:rPr lang="cs-CZ" altLang="th-TH" sz="2000" dirty="0">
                <a:latin typeface="Comic Sans MS" pitchFamily="66" charset="0"/>
              </a:rPr>
              <a:t>glutamate</a:t>
            </a:r>
            <a:endParaRPr lang="en-GB" altLang="th-TH" sz="2000" dirty="0">
              <a:latin typeface="Comic Sans MS" pitchFamily="66" charset="0"/>
            </a:endParaRPr>
          </a:p>
        </p:txBody>
      </p:sp>
      <p:sp>
        <p:nvSpPr>
          <p:cNvPr id="57370" name="Text Box 26"/>
          <p:cNvSpPr txBox="1">
            <a:spLocks noChangeArrowheads="1"/>
          </p:cNvSpPr>
          <p:nvPr/>
        </p:nvSpPr>
        <p:spPr bwMode="auto">
          <a:xfrm>
            <a:off x="2181919" y="3200400"/>
            <a:ext cx="31611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800" b="1">
                <a:latin typeface="Times New Roman" pitchFamily="18" charset="0"/>
              </a:rPr>
              <a:t>+</a:t>
            </a:r>
            <a:endParaRPr lang="en-GB" altLang="th-TH" sz="1800" b="1">
              <a:latin typeface="Times New Roman" pitchFamily="18" charset="0"/>
            </a:endParaRPr>
          </a:p>
        </p:txBody>
      </p:sp>
      <p:sp>
        <p:nvSpPr>
          <p:cNvPr id="57371" name="Text Box 27"/>
          <p:cNvSpPr txBox="1">
            <a:spLocks noChangeArrowheads="1"/>
          </p:cNvSpPr>
          <p:nvPr/>
        </p:nvSpPr>
        <p:spPr bwMode="auto">
          <a:xfrm>
            <a:off x="2611645" y="3276600"/>
            <a:ext cx="580608" cy="276999"/>
          </a:xfrm>
          <a:prstGeom prst="rect">
            <a:avLst/>
          </a:prstGeom>
          <a:solidFill>
            <a:schemeClr val="accent4">
              <a:lumMod val="20000"/>
              <a:lumOff val="80000"/>
            </a:schemeClr>
          </a:solidFill>
          <a:ln w="9525">
            <a:solidFill>
              <a:schemeClr val="tx1"/>
            </a:solidFill>
            <a:miter lim="800000"/>
            <a:headEnd/>
            <a:tailEnd/>
          </a:ln>
          <a:effectLst/>
        </p:spPr>
        <p:txBody>
          <a:bodyPr wrap="none">
            <a:spAutoFit/>
          </a:bodyPr>
          <a:lstStyle/>
          <a:p>
            <a:pPr algn="ctr"/>
            <a:r>
              <a:rPr lang="cs-CZ" altLang="th-TH" sz="1200">
                <a:latin typeface="Comic Sans MS" pitchFamily="66" charset="0"/>
              </a:rPr>
              <a:t>NAD</a:t>
            </a:r>
            <a:r>
              <a:rPr lang="cs-CZ" altLang="th-TH" sz="1200" baseline="30000">
                <a:latin typeface="Comic Sans MS" pitchFamily="66" charset="0"/>
              </a:rPr>
              <a:t>+</a:t>
            </a:r>
            <a:endParaRPr lang="en-GB" altLang="th-TH" sz="1200">
              <a:latin typeface="Comic Sans MS" pitchFamily="66" charset="0"/>
            </a:endParaRPr>
          </a:p>
        </p:txBody>
      </p:sp>
      <p:sp>
        <p:nvSpPr>
          <p:cNvPr id="57372" name="Text Box 28"/>
          <p:cNvSpPr txBox="1">
            <a:spLocks noChangeArrowheads="1"/>
          </p:cNvSpPr>
          <p:nvPr/>
        </p:nvSpPr>
        <p:spPr bwMode="auto">
          <a:xfrm>
            <a:off x="3248719" y="3200400"/>
            <a:ext cx="31611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800" b="1">
                <a:latin typeface="Times New Roman" pitchFamily="18" charset="0"/>
              </a:rPr>
              <a:t>+</a:t>
            </a:r>
            <a:endParaRPr lang="en-GB" altLang="th-TH" sz="1800" b="1">
              <a:latin typeface="Times New Roman" pitchFamily="18" charset="0"/>
            </a:endParaRPr>
          </a:p>
        </p:txBody>
      </p:sp>
      <p:sp>
        <p:nvSpPr>
          <p:cNvPr id="57373" name="Text Box 29"/>
          <p:cNvSpPr txBox="1">
            <a:spLocks noChangeArrowheads="1"/>
          </p:cNvSpPr>
          <p:nvPr/>
        </p:nvSpPr>
        <p:spPr bwMode="auto">
          <a:xfrm>
            <a:off x="3663806" y="3235325"/>
            <a:ext cx="489236" cy="276999"/>
          </a:xfrm>
          <a:prstGeom prst="rect">
            <a:avLst/>
          </a:prstGeom>
          <a:solidFill>
            <a:schemeClr val="accent4">
              <a:lumMod val="20000"/>
              <a:lumOff val="80000"/>
            </a:schemeClr>
          </a:solidFill>
          <a:ln w="9525">
            <a:solidFill>
              <a:schemeClr val="tx1"/>
            </a:solidFill>
            <a:miter lim="800000"/>
            <a:headEnd/>
            <a:tailEnd/>
          </a:ln>
          <a:effectLst/>
        </p:spPr>
        <p:txBody>
          <a:bodyPr wrap="none">
            <a:spAutoFit/>
          </a:bodyPr>
          <a:lstStyle/>
          <a:p>
            <a:pPr algn="ctr"/>
            <a:r>
              <a:rPr lang="cs-CZ" altLang="th-TH" sz="1200">
                <a:latin typeface="Comic Sans MS" pitchFamily="66" charset="0"/>
              </a:rPr>
              <a:t>H</a:t>
            </a:r>
            <a:r>
              <a:rPr lang="cs-CZ" altLang="th-TH" sz="1200" baseline="-25000">
                <a:latin typeface="Comic Sans MS" pitchFamily="66" charset="0"/>
              </a:rPr>
              <a:t>2</a:t>
            </a:r>
            <a:r>
              <a:rPr lang="cs-CZ" altLang="th-TH" sz="1200">
                <a:latin typeface="Comic Sans MS" pitchFamily="66" charset="0"/>
              </a:rPr>
              <a:t>O</a:t>
            </a:r>
            <a:endParaRPr lang="en-GB" altLang="th-TH" sz="1200">
              <a:latin typeface="Comic Sans MS" pitchFamily="66" charset="0"/>
            </a:endParaRPr>
          </a:p>
        </p:txBody>
      </p:sp>
      <p:sp>
        <p:nvSpPr>
          <p:cNvPr id="57374" name="Text Box 30"/>
          <p:cNvSpPr txBox="1">
            <a:spLocks noChangeArrowheads="1"/>
          </p:cNvSpPr>
          <p:nvPr/>
        </p:nvSpPr>
        <p:spPr bwMode="auto">
          <a:xfrm>
            <a:off x="4821265" y="3240088"/>
            <a:ext cx="2095445" cy="400110"/>
          </a:xfrm>
          <a:prstGeom prst="rect">
            <a:avLst/>
          </a:prstGeom>
          <a:solidFill>
            <a:schemeClr val="accent4">
              <a:lumMod val="20000"/>
              <a:lumOff val="80000"/>
            </a:schemeClr>
          </a:solidFill>
          <a:ln w="9525">
            <a:solidFill>
              <a:schemeClr val="tx1"/>
            </a:solidFill>
            <a:miter lim="800000"/>
            <a:headEnd/>
            <a:tailEnd/>
          </a:ln>
          <a:effectLst/>
        </p:spPr>
        <p:txBody>
          <a:bodyPr wrap="none">
            <a:spAutoFit/>
          </a:bodyPr>
          <a:lstStyle/>
          <a:p>
            <a:pPr algn="ctr"/>
            <a:r>
              <a:rPr lang="cs-CZ" altLang="th-TH" sz="2000">
                <a:latin typeface="Symbol" pitchFamily="18" charset="2"/>
              </a:rPr>
              <a:t>a</a:t>
            </a:r>
            <a:r>
              <a:rPr lang="cs-CZ" altLang="th-TH" sz="2000">
                <a:latin typeface="Comic Sans MS" pitchFamily="66" charset="0"/>
              </a:rPr>
              <a:t>-ketoglutarate</a:t>
            </a:r>
            <a:endParaRPr lang="en-GB" altLang="th-TH" sz="2000">
              <a:latin typeface="Symbol" pitchFamily="18" charset="2"/>
            </a:endParaRPr>
          </a:p>
        </p:txBody>
      </p:sp>
      <p:sp>
        <p:nvSpPr>
          <p:cNvPr id="57375" name="Text Box 31"/>
          <p:cNvSpPr txBox="1">
            <a:spLocks noChangeArrowheads="1"/>
          </p:cNvSpPr>
          <p:nvPr/>
        </p:nvSpPr>
        <p:spPr bwMode="auto">
          <a:xfrm>
            <a:off x="7169006" y="3255963"/>
            <a:ext cx="489236" cy="276999"/>
          </a:xfrm>
          <a:prstGeom prst="rect">
            <a:avLst/>
          </a:prstGeom>
          <a:solidFill>
            <a:schemeClr val="accent4">
              <a:lumMod val="20000"/>
              <a:lumOff val="80000"/>
            </a:schemeClr>
          </a:solidFill>
          <a:ln w="9525">
            <a:solidFill>
              <a:schemeClr val="tx1"/>
            </a:solidFill>
            <a:miter lim="800000"/>
            <a:headEnd/>
            <a:tailEnd/>
          </a:ln>
          <a:effectLst/>
        </p:spPr>
        <p:txBody>
          <a:bodyPr wrap="none">
            <a:spAutoFit/>
          </a:bodyPr>
          <a:lstStyle/>
          <a:p>
            <a:pPr algn="ctr"/>
            <a:r>
              <a:rPr lang="cs-CZ" altLang="th-TH" sz="1200">
                <a:latin typeface="Comic Sans MS" pitchFamily="66" charset="0"/>
              </a:rPr>
              <a:t>NH</a:t>
            </a:r>
            <a:r>
              <a:rPr lang="cs-CZ" altLang="th-TH" sz="1200" baseline="-25000">
                <a:latin typeface="Comic Sans MS" pitchFamily="66" charset="0"/>
              </a:rPr>
              <a:t>3</a:t>
            </a:r>
            <a:endParaRPr lang="en-GB" altLang="th-TH" sz="1200">
              <a:latin typeface="Comic Sans MS" pitchFamily="66" charset="0"/>
            </a:endParaRPr>
          </a:p>
        </p:txBody>
      </p:sp>
      <p:sp>
        <p:nvSpPr>
          <p:cNvPr id="57376" name="Text Box 32"/>
          <p:cNvSpPr txBox="1">
            <a:spLocks noChangeArrowheads="1"/>
          </p:cNvSpPr>
          <p:nvPr/>
        </p:nvSpPr>
        <p:spPr bwMode="auto">
          <a:xfrm>
            <a:off x="6753919" y="3200400"/>
            <a:ext cx="31611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800" b="1">
                <a:latin typeface="Times New Roman" pitchFamily="18" charset="0"/>
              </a:rPr>
              <a:t>+</a:t>
            </a:r>
            <a:endParaRPr lang="en-GB" altLang="th-TH" sz="1800" b="1">
              <a:latin typeface="Times New Roman" pitchFamily="18" charset="0"/>
            </a:endParaRPr>
          </a:p>
        </p:txBody>
      </p:sp>
      <p:sp>
        <p:nvSpPr>
          <p:cNvPr id="57377" name="Text Box 33"/>
          <p:cNvSpPr txBox="1">
            <a:spLocks noChangeArrowheads="1"/>
          </p:cNvSpPr>
          <p:nvPr/>
        </p:nvSpPr>
        <p:spPr bwMode="auto">
          <a:xfrm>
            <a:off x="7693719" y="3200400"/>
            <a:ext cx="31611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800" b="1">
                <a:latin typeface="Times New Roman" pitchFamily="18" charset="0"/>
              </a:rPr>
              <a:t>+</a:t>
            </a:r>
            <a:endParaRPr lang="en-GB" altLang="th-TH" sz="1800" b="1">
              <a:latin typeface="Times New Roman" pitchFamily="18" charset="0"/>
            </a:endParaRPr>
          </a:p>
        </p:txBody>
      </p:sp>
      <p:sp>
        <p:nvSpPr>
          <p:cNvPr id="57378" name="Text Box 34"/>
          <p:cNvSpPr txBox="1">
            <a:spLocks noChangeArrowheads="1"/>
          </p:cNvSpPr>
          <p:nvPr/>
        </p:nvSpPr>
        <p:spPr bwMode="auto">
          <a:xfrm>
            <a:off x="8108031" y="3255963"/>
            <a:ext cx="649537" cy="276999"/>
          </a:xfrm>
          <a:prstGeom prst="rect">
            <a:avLst/>
          </a:prstGeom>
          <a:solidFill>
            <a:schemeClr val="accent4">
              <a:lumMod val="20000"/>
              <a:lumOff val="80000"/>
            </a:schemeClr>
          </a:solidFill>
          <a:ln w="9525">
            <a:solidFill>
              <a:schemeClr val="tx1"/>
            </a:solidFill>
            <a:miter lim="800000"/>
            <a:headEnd/>
            <a:tailEnd/>
          </a:ln>
          <a:effectLst/>
        </p:spPr>
        <p:txBody>
          <a:bodyPr wrap="none">
            <a:spAutoFit/>
          </a:bodyPr>
          <a:lstStyle/>
          <a:p>
            <a:pPr algn="ctr"/>
            <a:r>
              <a:rPr lang="cs-CZ" altLang="th-TH" sz="1200">
                <a:latin typeface="Comic Sans MS" pitchFamily="66" charset="0"/>
              </a:rPr>
              <a:t>NADH</a:t>
            </a:r>
            <a:endParaRPr lang="en-GB" altLang="th-TH" sz="1200">
              <a:latin typeface="Comic Sans MS" pitchFamily="66" charset="0"/>
            </a:endParaRPr>
          </a:p>
        </p:txBody>
      </p:sp>
      <p:sp>
        <p:nvSpPr>
          <p:cNvPr id="57379" name="WordArt 35"/>
          <p:cNvSpPr>
            <a:spLocks noChangeArrowheads="1" noChangeShapeType="1" noTextEdit="1"/>
          </p:cNvSpPr>
          <p:nvPr/>
        </p:nvSpPr>
        <p:spPr bwMode="auto">
          <a:xfrm>
            <a:off x="4448175" y="2857500"/>
            <a:ext cx="514350" cy="342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8120"/>
              </a:avLst>
            </a:prstTxWarp>
          </a:bodyPr>
          <a:lstStyle/>
          <a:p>
            <a:pPr algn="ctr"/>
            <a:r>
              <a:rPr lang="en-US"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E </a:t>
            </a:r>
            <a:endParaRPr lang="th-TH"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endParaRPr>
          </a:p>
        </p:txBody>
      </p:sp>
      <p:sp>
        <p:nvSpPr>
          <p:cNvPr id="57380" name="Line 36"/>
          <p:cNvSpPr>
            <a:spLocks noChangeShapeType="1"/>
          </p:cNvSpPr>
          <p:nvPr/>
        </p:nvSpPr>
        <p:spPr bwMode="auto">
          <a:xfrm>
            <a:off x="4295775" y="3352800"/>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sz="2000"/>
          </a:p>
        </p:txBody>
      </p:sp>
      <p:sp>
        <p:nvSpPr>
          <p:cNvPr id="57381" name="Line 37"/>
          <p:cNvSpPr>
            <a:spLocks noChangeShapeType="1"/>
          </p:cNvSpPr>
          <p:nvPr/>
        </p:nvSpPr>
        <p:spPr bwMode="auto">
          <a:xfrm>
            <a:off x="4295775" y="3505200"/>
            <a:ext cx="6096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sz="2000"/>
          </a:p>
        </p:txBody>
      </p:sp>
      <p:sp>
        <p:nvSpPr>
          <p:cNvPr id="57382" name="Text Box 38"/>
          <p:cNvSpPr txBox="1">
            <a:spLocks noChangeArrowheads="1"/>
          </p:cNvSpPr>
          <p:nvPr/>
        </p:nvSpPr>
        <p:spPr bwMode="auto">
          <a:xfrm>
            <a:off x="898103" y="5033963"/>
            <a:ext cx="1367682" cy="400110"/>
          </a:xfrm>
          <a:prstGeom prst="rect">
            <a:avLst/>
          </a:prstGeom>
          <a:solidFill>
            <a:schemeClr val="accent4">
              <a:lumMod val="20000"/>
              <a:lumOff val="80000"/>
            </a:schemeClr>
          </a:solidFill>
          <a:ln w="9525">
            <a:solidFill>
              <a:schemeClr val="tx1"/>
            </a:solidFill>
            <a:miter lim="800000"/>
            <a:headEnd/>
            <a:tailEnd/>
          </a:ln>
          <a:effectLst/>
        </p:spPr>
        <p:txBody>
          <a:bodyPr wrap="none">
            <a:spAutoFit/>
          </a:bodyPr>
          <a:lstStyle/>
          <a:p>
            <a:pPr algn="ctr"/>
            <a:r>
              <a:rPr lang="cs-CZ" altLang="th-TH" sz="2000">
                <a:latin typeface="Comic Sans MS" pitchFamily="66" charset="0"/>
              </a:rPr>
              <a:t>glutamate</a:t>
            </a:r>
            <a:endParaRPr lang="en-GB" altLang="th-TH" sz="2000">
              <a:latin typeface="Comic Sans MS" pitchFamily="66" charset="0"/>
            </a:endParaRPr>
          </a:p>
        </p:txBody>
      </p:sp>
      <p:sp>
        <p:nvSpPr>
          <p:cNvPr id="57383" name="Text Box 39"/>
          <p:cNvSpPr txBox="1">
            <a:spLocks noChangeArrowheads="1"/>
          </p:cNvSpPr>
          <p:nvPr/>
        </p:nvSpPr>
        <p:spPr bwMode="auto">
          <a:xfrm>
            <a:off x="2533506" y="5064125"/>
            <a:ext cx="489236" cy="276999"/>
          </a:xfrm>
          <a:prstGeom prst="rect">
            <a:avLst/>
          </a:prstGeom>
          <a:solidFill>
            <a:schemeClr val="accent4">
              <a:lumMod val="20000"/>
              <a:lumOff val="80000"/>
            </a:schemeClr>
          </a:solidFill>
          <a:ln w="9525">
            <a:solidFill>
              <a:schemeClr val="tx1"/>
            </a:solidFill>
            <a:miter lim="800000"/>
            <a:headEnd/>
            <a:tailEnd/>
          </a:ln>
          <a:effectLst/>
        </p:spPr>
        <p:txBody>
          <a:bodyPr wrap="none">
            <a:spAutoFit/>
          </a:bodyPr>
          <a:lstStyle/>
          <a:p>
            <a:pPr algn="ctr"/>
            <a:r>
              <a:rPr lang="cs-CZ" altLang="th-TH" sz="1200">
                <a:latin typeface="Comic Sans MS" pitchFamily="66" charset="0"/>
              </a:rPr>
              <a:t>NH</a:t>
            </a:r>
            <a:r>
              <a:rPr lang="cs-CZ" altLang="th-TH" sz="1200" baseline="-25000">
                <a:latin typeface="Comic Sans MS" pitchFamily="66" charset="0"/>
              </a:rPr>
              <a:t>3</a:t>
            </a:r>
            <a:endParaRPr lang="en-GB" altLang="th-TH" sz="1200">
              <a:latin typeface="Comic Sans MS" pitchFamily="66" charset="0"/>
            </a:endParaRPr>
          </a:p>
        </p:txBody>
      </p:sp>
      <p:sp>
        <p:nvSpPr>
          <p:cNvPr id="57384" name="Text Box 40"/>
          <p:cNvSpPr txBox="1">
            <a:spLocks noChangeArrowheads="1"/>
          </p:cNvSpPr>
          <p:nvPr/>
        </p:nvSpPr>
        <p:spPr bwMode="auto">
          <a:xfrm>
            <a:off x="2131119" y="4953000"/>
            <a:ext cx="31611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800" b="1">
                <a:latin typeface="Times New Roman" pitchFamily="18" charset="0"/>
              </a:rPr>
              <a:t>+</a:t>
            </a:r>
            <a:endParaRPr lang="en-GB" altLang="th-TH" sz="1800" b="1">
              <a:latin typeface="Times New Roman" pitchFamily="18" charset="0"/>
            </a:endParaRPr>
          </a:p>
        </p:txBody>
      </p:sp>
      <p:sp>
        <p:nvSpPr>
          <p:cNvPr id="57385" name="Text Box 41"/>
          <p:cNvSpPr txBox="1">
            <a:spLocks noChangeArrowheads="1"/>
          </p:cNvSpPr>
          <p:nvPr/>
        </p:nvSpPr>
        <p:spPr bwMode="auto">
          <a:xfrm>
            <a:off x="4542426" y="4957763"/>
            <a:ext cx="1322798" cy="400110"/>
          </a:xfrm>
          <a:prstGeom prst="rect">
            <a:avLst/>
          </a:prstGeom>
          <a:solidFill>
            <a:srgbClr val="FFDBB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2000">
                <a:latin typeface="Comic Sans MS" pitchFamily="66" charset="0"/>
              </a:rPr>
              <a:t>glutamine</a:t>
            </a:r>
            <a:endParaRPr lang="en-GB" altLang="th-TH" sz="2000">
              <a:latin typeface="Comic Sans MS" pitchFamily="66" charset="0"/>
            </a:endParaRPr>
          </a:p>
        </p:txBody>
      </p:sp>
      <p:sp>
        <p:nvSpPr>
          <p:cNvPr id="57386" name="Line 42"/>
          <p:cNvSpPr>
            <a:spLocks noChangeShapeType="1"/>
          </p:cNvSpPr>
          <p:nvPr/>
        </p:nvSpPr>
        <p:spPr bwMode="auto">
          <a:xfrm>
            <a:off x="3457575" y="52578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sz="2000"/>
          </a:p>
        </p:txBody>
      </p:sp>
      <p:sp>
        <p:nvSpPr>
          <p:cNvPr id="57387" name="Text Box 43"/>
          <p:cNvSpPr txBox="1">
            <a:spLocks noChangeArrowheads="1"/>
          </p:cNvSpPr>
          <p:nvPr/>
        </p:nvSpPr>
        <p:spPr bwMode="auto">
          <a:xfrm>
            <a:off x="2749541" y="4503738"/>
            <a:ext cx="481029"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200" b="1">
                <a:solidFill>
                  <a:srgbClr val="FF0000"/>
                </a:solidFill>
                <a:latin typeface="Arial" pitchFamily="34" charset="0"/>
              </a:rPr>
              <a:t>ATP</a:t>
            </a:r>
            <a:endParaRPr lang="en-GB" altLang="th-TH" sz="1200" b="1">
              <a:solidFill>
                <a:srgbClr val="FF0000"/>
              </a:solidFill>
              <a:latin typeface="Arial" pitchFamily="34" charset="0"/>
            </a:endParaRPr>
          </a:p>
        </p:txBody>
      </p:sp>
      <p:sp>
        <p:nvSpPr>
          <p:cNvPr id="57388" name="WordArt 44"/>
          <p:cNvSpPr>
            <a:spLocks noChangeArrowheads="1" noChangeShapeType="1" noTextEdit="1"/>
          </p:cNvSpPr>
          <p:nvPr/>
        </p:nvSpPr>
        <p:spPr bwMode="auto">
          <a:xfrm>
            <a:off x="3629025" y="4686300"/>
            <a:ext cx="514350" cy="342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8120"/>
              </a:avLst>
            </a:prstTxWarp>
          </a:bodyPr>
          <a:lstStyle/>
          <a:p>
            <a:pPr algn="ctr"/>
            <a:r>
              <a:rPr lang="en-US"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E </a:t>
            </a:r>
            <a:endParaRPr lang="th-TH"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endParaRPr>
          </a:p>
        </p:txBody>
      </p:sp>
      <p:sp>
        <p:nvSpPr>
          <p:cNvPr id="57389" name="Text Box 45"/>
          <p:cNvSpPr txBox="1">
            <a:spLocks noChangeArrowheads="1"/>
          </p:cNvSpPr>
          <p:nvPr/>
        </p:nvSpPr>
        <p:spPr bwMode="auto">
          <a:xfrm>
            <a:off x="4178857" y="4491038"/>
            <a:ext cx="50847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200" b="1">
                <a:solidFill>
                  <a:srgbClr val="FF0000"/>
                </a:solidFill>
                <a:latin typeface="Arial" pitchFamily="34" charset="0"/>
              </a:rPr>
              <a:t>ADP</a:t>
            </a:r>
            <a:endParaRPr lang="en-GB" altLang="th-TH" sz="1200" b="1">
              <a:solidFill>
                <a:srgbClr val="FF0000"/>
              </a:solidFill>
              <a:latin typeface="Arial" pitchFamily="34" charset="0"/>
            </a:endParaRPr>
          </a:p>
        </p:txBody>
      </p:sp>
      <p:sp>
        <p:nvSpPr>
          <p:cNvPr id="57390" name="Freeform 46"/>
          <p:cNvSpPr>
            <a:spLocks/>
          </p:cNvSpPr>
          <p:nvPr/>
        </p:nvSpPr>
        <p:spPr bwMode="auto">
          <a:xfrm rot="4899">
            <a:off x="3076575" y="4834701"/>
            <a:ext cx="1524000" cy="400110"/>
          </a:xfrm>
          <a:custGeom>
            <a:avLst/>
            <a:gdLst>
              <a:gd name="T0" fmla="*/ 0 w 864"/>
              <a:gd name="T1" fmla="*/ 0 h 151"/>
              <a:gd name="T2" fmla="*/ 69 w 864"/>
              <a:gd name="T3" fmla="*/ 48 h 151"/>
              <a:gd name="T4" fmla="*/ 137 w 864"/>
              <a:gd name="T5" fmla="*/ 89 h 151"/>
              <a:gd name="T6" fmla="*/ 274 w 864"/>
              <a:gd name="T7" fmla="*/ 130 h 151"/>
              <a:gd name="T8" fmla="*/ 425 w 864"/>
              <a:gd name="T9" fmla="*/ 151 h 151"/>
              <a:gd name="T10" fmla="*/ 562 w 864"/>
              <a:gd name="T11" fmla="*/ 144 h 151"/>
              <a:gd name="T12" fmla="*/ 706 w 864"/>
              <a:gd name="T13" fmla="*/ 117 h 151"/>
              <a:gd name="T14" fmla="*/ 795 w 864"/>
              <a:gd name="T15" fmla="*/ 82 h 151"/>
              <a:gd name="T16" fmla="*/ 864 w 864"/>
              <a:gd name="T17" fmla="*/ 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4" h="151">
                <a:moveTo>
                  <a:pt x="0" y="0"/>
                </a:moveTo>
                <a:lnTo>
                  <a:pt x="69" y="48"/>
                </a:lnTo>
                <a:lnTo>
                  <a:pt x="137" y="89"/>
                </a:lnTo>
                <a:lnTo>
                  <a:pt x="274" y="130"/>
                </a:lnTo>
                <a:lnTo>
                  <a:pt x="425" y="151"/>
                </a:lnTo>
                <a:lnTo>
                  <a:pt x="562" y="144"/>
                </a:lnTo>
                <a:lnTo>
                  <a:pt x="706" y="117"/>
                </a:lnTo>
                <a:lnTo>
                  <a:pt x="795" y="82"/>
                </a:lnTo>
                <a:lnTo>
                  <a:pt x="864" y="1"/>
                </a:lnTo>
              </a:path>
            </a:pathLst>
          </a:custGeom>
          <a:noFill/>
          <a:ln w="9525" cap="flat"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h-TH" sz="2000"/>
          </a:p>
        </p:txBody>
      </p:sp>
      <p:sp>
        <p:nvSpPr>
          <p:cNvPr id="57391" name="Text Box 47"/>
          <p:cNvSpPr txBox="1">
            <a:spLocks noChangeArrowheads="1"/>
          </p:cNvSpPr>
          <p:nvPr/>
        </p:nvSpPr>
        <p:spPr bwMode="auto">
          <a:xfrm>
            <a:off x="899114" y="6253163"/>
            <a:ext cx="1322798" cy="400110"/>
          </a:xfrm>
          <a:prstGeom prst="rect">
            <a:avLst/>
          </a:prstGeom>
          <a:solidFill>
            <a:srgbClr val="FFDBB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2000">
                <a:latin typeface="Comic Sans MS" pitchFamily="66" charset="0"/>
              </a:rPr>
              <a:t>glutamine</a:t>
            </a:r>
            <a:endParaRPr lang="en-GB" altLang="th-TH" sz="2000">
              <a:latin typeface="Comic Sans MS" pitchFamily="66" charset="0"/>
            </a:endParaRPr>
          </a:p>
        </p:txBody>
      </p:sp>
      <p:sp>
        <p:nvSpPr>
          <p:cNvPr id="57392" name="Text Box 48"/>
          <p:cNvSpPr txBox="1">
            <a:spLocks noChangeArrowheads="1"/>
          </p:cNvSpPr>
          <p:nvPr/>
        </p:nvSpPr>
        <p:spPr bwMode="auto">
          <a:xfrm>
            <a:off x="2444606" y="6248400"/>
            <a:ext cx="489236" cy="276999"/>
          </a:xfrm>
          <a:prstGeom prst="rect">
            <a:avLst/>
          </a:prstGeom>
          <a:solidFill>
            <a:schemeClr val="accent4">
              <a:lumMod val="20000"/>
              <a:lumOff val="80000"/>
            </a:schemeClr>
          </a:solidFill>
          <a:ln w="9525">
            <a:solidFill>
              <a:schemeClr val="tx1"/>
            </a:solidFill>
            <a:miter lim="800000"/>
            <a:headEnd/>
            <a:tailEnd/>
          </a:ln>
          <a:effectLst/>
        </p:spPr>
        <p:txBody>
          <a:bodyPr wrap="none">
            <a:spAutoFit/>
          </a:bodyPr>
          <a:lstStyle/>
          <a:p>
            <a:pPr algn="ctr"/>
            <a:r>
              <a:rPr lang="cs-CZ" altLang="th-TH" sz="1200">
                <a:latin typeface="Comic Sans MS" pitchFamily="66" charset="0"/>
              </a:rPr>
              <a:t>H</a:t>
            </a:r>
            <a:r>
              <a:rPr lang="cs-CZ" altLang="th-TH" sz="1200" baseline="-25000">
                <a:latin typeface="Comic Sans MS" pitchFamily="66" charset="0"/>
              </a:rPr>
              <a:t>2</a:t>
            </a:r>
            <a:r>
              <a:rPr lang="cs-CZ" altLang="th-TH" sz="1200">
                <a:latin typeface="Comic Sans MS" pitchFamily="66" charset="0"/>
              </a:rPr>
              <a:t>O</a:t>
            </a:r>
            <a:endParaRPr lang="en-GB" altLang="th-TH" sz="1200">
              <a:latin typeface="Comic Sans MS" pitchFamily="66" charset="0"/>
            </a:endParaRPr>
          </a:p>
        </p:txBody>
      </p:sp>
      <p:sp>
        <p:nvSpPr>
          <p:cNvPr id="57393" name="Text Box 49"/>
          <p:cNvSpPr txBox="1">
            <a:spLocks noChangeArrowheads="1"/>
          </p:cNvSpPr>
          <p:nvPr/>
        </p:nvSpPr>
        <p:spPr bwMode="auto">
          <a:xfrm>
            <a:off x="2105719" y="6172200"/>
            <a:ext cx="31611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800" b="1">
                <a:latin typeface="Times New Roman" pitchFamily="18" charset="0"/>
              </a:rPr>
              <a:t>+</a:t>
            </a:r>
            <a:endParaRPr lang="en-GB" altLang="th-TH" sz="1800" b="1">
              <a:latin typeface="Times New Roman" pitchFamily="18" charset="0"/>
            </a:endParaRPr>
          </a:p>
        </p:txBody>
      </p:sp>
      <p:sp>
        <p:nvSpPr>
          <p:cNvPr id="57394" name="Text Box 50"/>
          <p:cNvSpPr txBox="1">
            <a:spLocks noChangeArrowheads="1"/>
          </p:cNvSpPr>
          <p:nvPr/>
        </p:nvSpPr>
        <p:spPr bwMode="auto">
          <a:xfrm>
            <a:off x="4269953" y="6248400"/>
            <a:ext cx="1367682" cy="400110"/>
          </a:xfrm>
          <a:prstGeom prst="rect">
            <a:avLst/>
          </a:prstGeom>
          <a:solidFill>
            <a:schemeClr val="accent4">
              <a:lumMod val="20000"/>
              <a:lumOff val="80000"/>
            </a:schemeClr>
          </a:solidFill>
          <a:ln w="9525">
            <a:solidFill>
              <a:schemeClr val="tx1"/>
            </a:solidFill>
            <a:miter lim="800000"/>
            <a:headEnd/>
            <a:tailEnd/>
          </a:ln>
          <a:effectLst/>
        </p:spPr>
        <p:txBody>
          <a:bodyPr wrap="none">
            <a:spAutoFit/>
          </a:bodyPr>
          <a:lstStyle/>
          <a:p>
            <a:pPr algn="ctr"/>
            <a:r>
              <a:rPr lang="cs-CZ" altLang="th-TH" sz="2000">
                <a:latin typeface="Comic Sans MS" pitchFamily="66" charset="0"/>
              </a:rPr>
              <a:t>glutamate</a:t>
            </a:r>
            <a:endParaRPr lang="en-GB" altLang="th-TH" sz="2000">
              <a:latin typeface="Comic Sans MS" pitchFamily="66" charset="0"/>
            </a:endParaRPr>
          </a:p>
        </p:txBody>
      </p:sp>
      <p:sp>
        <p:nvSpPr>
          <p:cNvPr id="57395" name="Text Box 51"/>
          <p:cNvSpPr txBox="1">
            <a:spLocks noChangeArrowheads="1"/>
          </p:cNvSpPr>
          <p:nvPr/>
        </p:nvSpPr>
        <p:spPr bwMode="auto">
          <a:xfrm>
            <a:off x="5873606" y="6248400"/>
            <a:ext cx="489236" cy="276999"/>
          </a:xfrm>
          <a:prstGeom prst="rect">
            <a:avLst/>
          </a:prstGeom>
          <a:solidFill>
            <a:schemeClr val="accent4">
              <a:lumMod val="20000"/>
              <a:lumOff val="80000"/>
            </a:schemeClr>
          </a:solidFill>
          <a:ln w="9525">
            <a:solidFill>
              <a:schemeClr val="tx1"/>
            </a:solidFill>
            <a:miter lim="800000"/>
            <a:headEnd/>
            <a:tailEnd/>
          </a:ln>
          <a:effectLst/>
        </p:spPr>
        <p:txBody>
          <a:bodyPr wrap="none">
            <a:spAutoFit/>
          </a:bodyPr>
          <a:lstStyle/>
          <a:p>
            <a:pPr algn="ctr"/>
            <a:r>
              <a:rPr lang="cs-CZ" altLang="th-TH" sz="1200">
                <a:latin typeface="Comic Sans MS" pitchFamily="66" charset="0"/>
              </a:rPr>
              <a:t>NH</a:t>
            </a:r>
            <a:r>
              <a:rPr lang="cs-CZ" altLang="th-TH" sz="1200" baseline="-25000">
                <a:latin typeface="Comic Sans MS" pitchFamily="66" charset="0"/>
              </a:rPr>
              <a:t>3</a:t>
            </a:r>
            <a:endParaRPr lang="en-GB" altLang="th-TH" sz="1200">
              <a:latin typeface="Comic Sans MS" pitchFamily="66" charset="0"/>
            </a:endParaRPr>
          </a:p>
        </p:txBody>
      </p:sp>
      <p:sp>
        <p:nvSpPr>
          <p:cNvPr id="57396" name="Text Box 52"/>
          <p:cNvSpPr txBox="1">
            <a:spLocks noChangeArrowheads="1"/>
          </p:cNvSpPr>
          <p:nvPr/>
        </p:nvSpPr>
        <p:spPr bwMode="auto">
          <a:xfrm>
            <a:off x="5534719" y="6172200"/>
            <a:ext cx="316112"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800" b="1">
                <a:latin typeface="Times New Roman" pitchFamily="18" charset="0"/>
              </a:rPr>
              <a:t>+</a:t>
            </a:r>
            <a:endParaRPr lang="en-GB" altLang="th-TH" sz="1800" b="1">
              <a:latin typeface="Times New Roman" pitchFamily="18" charset="0"/>
            </a:endParaRPr>
          </a:p>
        </p:txBody>
      </p:sp>
      <p:sp>
        <p:nvSpPr>
          <p:cNvPr id="57397" name="Line 53"/>
          <p:cNvSpPr>
            <a:spLocks noChangeShapeType="1"/>
          </p:cNvSpPr>
          <p:nvPr/>
        </p:nvSpPr>
        <p:spPr bwMode="auto">
          <a:xfrm>
            <a:off x="3381375" y="64008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sz="2000"/>
          </a:p>
        </p:txBody>
      </p:sp>
      <p:sp>
        <p:nvSpPr>
          <p:cNvPr id="57398" name="WordArt 54"/>
          <p:cNvSpPr>
            <a:spLocks noChangeArrowheads="1" noChangeShapeType="1" noTextEdit="1"/>
          </p:cNvSpPr>
          <p:nvPr/>
        </p:nvSpPr>
        <p:spPr bwMode="auto">
          <a:xfrm>
            <a:off x="3457575" y="5829300"/>
            <a:ext cx="514350" cy="342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8120"/>
              </a:avLst>
            </a:prstTxWarp>
          </a:bodyPr>
          <a:lstStyle/>
          <a:p>
            <a:pPr algn="ctr"/>
            <a:r>
              <a:rPr lang="en-US"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E </a:t>
            </a:r>
            <a:endParaRPr lang="th-TH"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endParaRPr>
          </a:p>
        </p:txBody>
      </p:sp>
      <p:sp>
        <p:nvSpPr>
          <p:cNvPr id="57399" name="Text Box 55"/>
          <p:cNvSpPr txBox="1">
            <a:spLocks noChangeArrowheads="1"/>
          </p:cNvSpPr>
          <p:nvPr/>
        </p:nvSpPr>
        <p:spPr bwMode="auto">
          <a:xfrm>
            <a:off x="258245" y="2814638"/>
            <a:ext cx="2864888"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b="1">
                <a:solidFill>
                  <a:srgbClr val="CC0000"/>
                </a:solidFill>
                <a:latin typeface="Arial" pitchFamily="34" charset="0"/>
              </a:rPr>
              <a:t>A. </a:t>
            </a:r>
            <a:r>
              <a:rPr lang="cs-CZ" altLang="th-TH" sz="1600">
                <a:solidFill>
                  <a:srgbClr val="CC0000"/>
                </a:solidFill>
                <a:latin typeface="Arial" pitchFamily="34" charset="0"/>
              </a:rPr>
              <a:t>Glutamate dehydrogenase</a:t>
            </a:r>
            <a:endParaRPr lang="en-GB" altLang="th-TH" sz="1600">
              <a:solidFill>
                <a:srgbClr val="CC0000"/>
              </a:solidFill>
              <a:latin typeface="Arial" pitchFamily="34" charset="0"/>
            </a:endParaRPr>
          </a:p>
        </p:txBody>
      </p:sp>
      <p:sp>
        <p:nvSpPr>
          <p:cNvPr id="57400" name="Text Box 56"/>
          <p:cNvSpPr txBox="1">
            <a:spLocks noChangeArrowheads="1"/>
          </p:cNvSpPr>
          <p:nvPr/>
        </p:nvSpPr>
        <p:spPr bwMode="auto">
          <a:xfrm>
            <a:off x="309686" y="4262438"/>
            <a:ext cx="3060454"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b="1">
                <a:solidFill>
                  <a:srgbClr val="CC0000"/>
                </a:solidFill>
                <a:latin typeface="Arial" pitchFamily="34" charset="0"/>
              </a:rPr>
              <a:t>B</a:t>
            </a:r>
            <a:r>
              <a:rPr lang="cs-CZ" altLang="th-TH" sz="1600">
                <a:solidFill>
                  <a:srgbClr val="CC0000"/>
                </a:solidFill>
                <a:latin typeface="Arial" pitchFamily="34" charset="0"/>
              </a:rPr>
              <a:t>. Glutamine synthetase </a:t>
            </a:r>
            <a:r>
              <a:rPr lang="cs-CZ" altLang="th-TH" sz="1600">
                <a:latin typeface="Arial" pitchFamily="34" charset="0"/>
              </a:rPr>
              <a:t>(liver)</a:t>
            </a:r>
            <a:r>
              <a:rPr lang="cs-CZ" altLang="th-TH" sz="1600">
                <a:solidFill>
                  <a:srgbClr val="CC0000"/>
                </a:solidFill>
                <a:latin typeface="Arial" pitchFamily="34" charset="0"/>
              </a:rPr>
              <a:t> </a:t>
            </a:r>
            <a:endParaRPr lang="en-GB" altLang="th-TH" sz="1600">
              <a:solidFill>
                <a:srgbClr val="CC0000"/>
              </a:solidFill>
              <a:latin typeface="Arial" pitchFamily="34" charset="0"/>
            </a:endParaRPr>
          </a:p>
        </p:txBody>
      </p:sp>
      <p:sp>
        <p:nvSpPr>
          <p:cNvPr id="57401" name="Text Box 57"/>
          <p:cNvSpPr txBox="1">
            <a:spLocks noChangeArrowheads="1"/>
          </p:cNvSpPr>
          <p:nvPr/>
        </p:nvSpPr>
        <p:spPr bwMode="auto">
          <a:xfrm>
            <a:off x="411095" y="5786438"/>
            <a:ext cx="2443298" cy="3385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th-TH" sz="1600" b="1">
                <a:solidFill>
                  <a:srgbClr val="CC0000"/>
                </a:solidFill>
                <a:latin typeface="Arial" pitchFamily="34" charset="0"/>
              </a:rPr>
              <a:t>C</a:t>
            </a:r>
            <a:r>
              <a:rPr lang="en-US" altLang="th-TH" sz="1600">
                <a:solidFill>
                  <a:srgbClr val="CC0000"/>
                </a:solidFill>
                <a:latin typeface="Arial" pitchFamily="34" charset="0"/>
              </a:rPr>
              <a:t>. Glutaminase (kidney) </a:t>
            </a:r>
          </a:p>
        </p:txBody>
      </p:sp>
      <p:sp>
        <p:nvSpPr>
          <p:cNvPr id="57402" name="Text Box 58"/>
          <p:cNvSpPr txBox="1">
            <a:spLocks noChangeArrowheads="1"/>
          </p:cNvSpPr>
          <p:nvPr/>
        </p:nvSpPr>
        <p:spPr bwMode="auto">
          <a:xfrm>
            <a:off x="452438" y="1295400"/>
            <a:ext cx="18415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en-GB" altLang="th-TH" sz="1600" b="1">
              <a:solidFill>
                <a:srgbClr val="CC0000"/>
              </a:solidFill>
              <a:latin typeface="Comic Sans MS" pitchFamily="66" charset="0"/>
            </a:endParaRPr>
          </a:p>
        </p:txBody>
      </p:sp>
      <p:sp>
        <p:nvSpPr>
          <p:cNvPr id="57404" name="Text Box 60"/>
          <p:cNvSpPr txBox="1">
            <a:spLocks noChangeArrowheads="1"/>
          </p:cNvSpPr>
          <p:nvPr/>
        </p:nvSpPr>
        <p:spPr bwMode="auto">
          <a:xfrm>
            <a:off x="1108916" y="3621088"/>
            <a:ext cx="110639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800" b="1"/>
              <a:t>From transamination </a:t>
            </a:r>
          </a:p>
          <a:p>
            <a:pPr algn="ctr"/>
            <a:r>
              <a:rPr lang="cs-CZ" altLang="th-TH" sz="800" b="1"/>
              <a:t>reactions</a:t>
            </a:r>
          </a:p>
        </p:txBody>
      </p:sp>
      <p:sp>
        <p:nvSpPr>
          <p:cNvPr id="57405" name="Text Box 61"/>
          <p:cNvSpPr txBox="1">
            <a:spLocks noChangeArrowheads="1"/>
          </p:cNvSpPr>
          <p:nvPr/>
        </p:nvSpPr>
        <p:spPr bwMode="auto">
          <a:xfrm>
            <a:off x="6877050" y="3573463"/>
            <a:ext cx="74090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800" b="1"/>
              <a:t>To urea cycle</a:t>
            </a:r>
          </a:p>
        </p:txBody>
      </p:sp>
    </p:spTree>
    <p:extLst>
      <p:ext uri="{BB962C8B-B14F-4D97-AF65-F5344CB8AC3E}">
        <p14:creationId xmlns:p14="http://schemas.microsoft.com/office/powerpoint/2010/main" val="3409421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4421188" y="142875"/>
            <a:ext cx="4198937" cy="579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3200">
                <a:latin typeface="Arial" pitchFamily="34" charset="0"/>
              </a:rPr>
              <a:t>Oxidative deamination</a:t>
            </a:r>
            <a:endParaRPr lang="en-GB" altLang="th-TH" sz="3200">
              <a:latin typeface="Arial" pitchFamily="34" charset="0"/>
            </a:endParaRPr>
          </a:p>
        </p:txBody>
      </p:sp>
      <p:grpSp>
        <p:nvGrpSpPr>
          <p:cNvPr id="58371" name="Group 3"/>
          <p:cNvGrpSpPr>
            <a:grpSpLocks/>
          </p:cNvGrpSpPr>
          <p:nvPr/>
        </p:nvGrpSpPr>
        <p:grpSpPr bwMode="auto">
          <a:xfrm>
            <a:off x="185738" y="528638"/>
            <a:ext cx="6656387" cy="6142037"/>
            <a:chOff x="117" y="333"/>
            <a:chExt cx="4193" cy="3869"/>
          </a:xfrm>
        </p:grpSpPr>
        <p:sp>
          <p:nvSpPr>
            <p:cNvPr id="58372" name="Text Box 4"/>
            <p:cNvSpPr txBox="1">
              <a:spLocks noChangeArrowheads="1"/>
            </p:cNvSpPr>
            <p:nvPr/>
          </p:nvSpPr>
          <p:spPr bwMode="auto">
            <a:xfrm>
              <a:off x="323" y="624"/>
              <a:ext cx="828" cy="21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Comic Sans MS" pitchFamily="66" charset="0"/>
                </a:rPr>
                <a:t>Amino acids</a:t>
              </a:r>
              <a:endParaRPr lang="en-GB" altLang="th-TH" sz="1600">
                <a:latin typeface="Comic Sans MS" pitchFamily="66" charset="0"/>
              </a:endParaRPr>
            </a:p>
          </p:txBody>
        </p:sp>
        <p:sp>
          <p:nvSpPr>
            <p:cNvPr id="58373" name="Text Box 5"/>
            <p:cNvSpPr txBox="1">
              <a:spLocks noChangeArrowheads="1"/>
            </p:cNvSpPr>
            <p:nvPr/>
          </p:nvSpPr>
          <p:spPr bwMode="auto">
            <a:xfrm>
              <a:off x="1505" y="624"/>
              <a:ext cx="415" cy="218"/>
            </a:xfrm>
            <a:prstGeom prst="rect">
              <a:avLst/>
            </a:prstGeom>
            <a:solidFill>
              <a:schemeClr val="accent4">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Comic Sans MS" pitchFamily="66" charset="0"/>
                </a:rPr>
                <a:t>FMN</a:t>
              </a:r>
              <a:endParaRPr lang="en-GB" altLang="th-TH" sz="1600">
                <a:latin typeface="Comic Sans MS" pitchFamily="66" charset="0"/>
              </a:endParaRPr>
            </a:p>
          </p:txBody>
        </p:sp>
        <p:sp>
          <p:nvSpPr>
            <p:cNvPr id="58374" name="Text Box 6"/>
            <p:cNvSpPr txBox="1">
              <a:spLocks noChangeArrowheads="1"/>
            </p:cNvSpPr>
            <p:nvPr/>
          </p:nvSpPr>
          <p:spPr bwMode="auto">
            <a:xfrm>
              <a:off x="2216" y="624"/>
              <a:ext cx="376" cy="218"/>
            </a:xfrm>
            <a:prstGeom prst="rect">
              <a:avLst/>
            </a:prstGeom>
            <a:solidFill>
              <a:schemeClr val="accent4">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Comic Sans MS" pitchFamily="66" charset="0"/>
                </a:rPr>
                <a:t>H</a:t>
              </a:r>
              <a:r>
                <a:rPr lang="cs-CZ" altLang="th-TH" sz="1600" baseline="-25000">
                  <a:latin typeface="Comic Sans MS" pitchFamily="66" charset="0"/>
                </a:rPr>
                <a:t>2</a:t>
              </a:r>
              <a:r>
                <a:rPr lang="cs-CZ" altLang="th-TH" sz="1600">
                  <a:latin typeface="Comic Sans MS" pitchFamily="66" charset="0"/>
                </a:rPr>
                <a:t>O</a:t>
              </a:r>
              <a:endParaRPr lang="en-GB" altLang="th-TH" sz="1600">
                <a:latin typeface="Comic Sans MS" pitchFamily="66" charset="0"/>
              </a:endParaRPr>
            </a:p>
          </p:txBody>
        </p:sp>
        <p:sp>
          <p:nvSpPr>
            <p:cNvPr id="58375" name="Text Box 7"/>
            <p:cNvSpPr txBox="1">
              <a:spLocks noChangeArrowheads="1"/>
            </p:cNvSpPr>
            <p:nvPr/>
          </p:nvSpPr>
          <p:spPr bwMode="auto">
            <a:xfrm>
              <a:off x="1262" y="624"/>
              <a:ext cx="17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Comic Sans MS" pitchFamily="66" charset="0"/>
                </a:rPr>
                <a:t>+</a:t>
              </a:r>
              <a:endParaRPr lang="en-GB" altLang="th-TH" sz="1600">
                <a:latin typeface="Comic Sans MS" pitchFamily="66" charset="0"/>
              </a:endParaRPr>
            </a:p>
          </p:txBody>
        </p:sp>
        <p:sp>
          <p:nvSpPr>
            <p:cNvPr id="58376" name="Text Box 8"/>
            <p:cNvSpPr txBox="1">
              <a:spLocks noChangeArrowheads="1"/>
            </p:cNvSpPr>
            <p:nvPr/>
          </p:nvSpPr>
          <p:spPr bwMode="auto">
            <a:xfrm>
              <a:off x="1982" y="624"/>
              <a:ext cx="17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Comic Sans MS" pitchFamily="66" charset="0"/>
                </a:rPr>
                <a:t>+</a:t>
              </a:r>
              <a:endParaRPr lang="en-GB" altLang="th-TH" sz="1600">
                <a:latin typeface="Comic Sans MS" pitchFamily="66" charset="0"/>
              </a:endParaRPr>
            </a:p>
          </p:txBody>
        </p:sp>
        <p:sp>
          <p:nvSpPr>
            <p:cNvPr id="58377" name="WordArt 9"/>
            <p:cNvSpPr>
              <a:spLocks noChangeArrowheads="1" noChangeShapeType="1" noTextEdit="1"/>
            </p:cNvSpPr>
            <p:nvPr/>
          </p:nvSpPr>
          <p:spPr bwMode="auto">
            <a:xfrm>
              <a:off x="1740" y="960"/>
              <a:ext cx="324" cy="21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8120"/>
                </a:avLst>
              </a:prstTxWarp>
            </a:bodyPr>
            <a:lstStyle/>
            <a:p>
              <a:pPr algn="ctr"/>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E </a:t>
              </a:r>
              <a:endParaRPr lang="th-TH"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endParaRPr>
            </a:p>
          </p:txBody>
        </p:sp>
        <p:sp>
          <p:nvSpPr>
            <p:cNvPr id="58378" name="Text Box 10"/>
            <p:cNvSpPr txBox="1">
              <a:spLocks noChangeArrowheads="1"/>
            </p:cNvSpPr>
            <p:nvPr/>
          </p:nvSpPr>
          <p:spPr bwMode="auto">
            <a:xfrm>
              <a:off x="351" y="1392"/>
              <a:ext cx="882" cy="218"/>
            </a:xfrm>
            <a:prstGeom prst="rect">
              <a:avLst/>
            </a:prstGeom>
            <a:solidFill>
              <a:schemeClr val="accent4">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Symbol" pitchFamily="18" charset="2"/>
                </a:rPr>
                <a:t>a-</a:t>
              </a:r>
              <a:r>
                <a:rPr lang="cs-CZ" altLang="th-TH" sz="1600">
                  <a:latin typeface="Comic Sans MS" pitchFamily="66" charset="0"/>
                </a:rPr>
                <a:t>keto acids</a:t>
              </a:r>
              <a:endParaRPr lang="en-GB" altLang="th-TH" sz="1600">
                <a:latin typeface="Symbol" pitchFamily="18" charset="2"/>
              </a:endParaRPr>
            </a:p>
          </p:txBody>
        </p:sp>
        <p:sp>
          <p:nvSpPr>
            <p:cNvPr id="58379" name="Text Box 11"/>
            <p:cNvSpPr txBox="1">
              <a:spLocks noChangeArrowheads="1"/>
            </p:cNvSpPr>
            <p:nvPr/>
          </p:nvSpPr>
          <p:spPr bwMode="auto">
            <a:xfrm>
              <a:off x="1460" y="1392"/>
              <a:ext cx="567" cy="218"/>
            </a:xfrm>
            <a:prstGeom prst="rect">
              <a:avLst/>
            </a:prstGeom>
            <a:solidFill>
              <a:schemeClr val="accent4">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Comic Sans MS" pitchFamily="66" charset="0"/>
                </a:rPr>
                <a:t>FMNH</a:t>
              </a:r>
              <a:r>
                <a:rPr lang="cs-CZ" altLang="th-TH" sz="1600" baseline="-25000">
                  <a:latin typeface="Comic Sans MS" pitchFamily="66" charset="0"/>
                </a:rPr>
                <a:t>2</a:t>
              </a:r>
              <a:endParaRPr lang="en-GB" altLang="th-TH" sz="1600">
                <a:latin typeface="Comic Sans MS" pitchFamily="66" charset="0"/>
              </a:endParaRPr>
            </a:p>
          </p:txBody>
        </p:sp>
        <p:sp>
          <p:nvSpPr>
            <p:cNvPr id="58380" name="Text Box 12"/>
            <p:cNvSpPr txBox="1">
              <a:spLocks noChangeArrowheads="1"/>
            </p:cNvSpPr>
            <p:nvPr/>
          </p:nvSpPr>
          <p:spPr bwMode="auto">
            <a:xfrm>
              <a:off x="2216" y="1392"/>
              <a:ext cx="376" cy="218"/>
            </a:xfrm>
            <a:prstGeom prst="rect">
              <a:avLst/>
            </a:prstGeom>
            <a:solidFill>
              <a:schemeClr val="accent4">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Comic Sans MS" pitchFamily="66" charset="0"/>
                </a:rPr>
                <a:t>NH</a:t>
              </a:r>
              <a:r>
                <a:rPr lang="cs-CZ" altLang="th-TH" sz="1600" baseline="-25000">
                  <a:latin typeface="Comic Sans MS" pitchFamily="66" charset="0"/>
                </a:rPr>
                <a:t>3</a:t>
              </a:r>
              <a:endParaRPr lang="en-GB" altLang="th-TH" sz="1600">
                <a:latin typeface="Comic Sans MS" pitchFamily="66" charset="0"/>
              </a:endParaRPr>
            </a:p>
          </p:txBody>
        </p:sp>
        <p:sp>
          <p:nvSpPr>
            <p:cNvPr id="58381" name="Line 13"/>
            <p:cNvSpPr>
              <a:spLocks noChangeShapeType="1"/>
            </p:cNvSpPr>
            <p:nvPr/>
          </p:nvSpPr>
          <p:spPr bwMode="auto">
            <a:xfrm>
              <a:off x="1680" y="864"/>
              <a:ext cx="0" cy="528"/>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h-TH"/>
            </a:p>
          </p:txBody>
        </p:sp>
        <p:sp>
          <p:nvSpPr>
            <p:cNvPr id="58382" name="Text Box 14"/>
            <p:cNvSpPr txBox="1">
              <a:spLocks noChangeArrowheads="1"/>
            </p:cNvSpPr>
            <p:nvPr/>
          </p:nvSpPr>
          <p:spPr bwMode="auto">
            <a:xfrm>
              <a:off x="2037" y="960"/>
              <a:ext cx="1207"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400"/>
                <a:t>L-amino acid oxidase</a:t>
              </a:r>
              <a:endParaRPr lang="en-GB" altLang="th-TH" sz="1400"/>
            </a:p>
          </p:txBody>
        </p:sp>
        <p:sp>
          <p:nvSpPr>
            <p:cNvPr id="58383" name="Text Box 15"/>
            <p:cNvSpPr txBox="1">
              <a:spLocks noChangeArrowheads="1"/>
            </p:cNvSpPr>
            <p:nvPr/>
          </p:nvSpPr>
          <p:spPr bwMode="auto">
            <a:xfrm>
              <a:off x="160" y="333"/>
              <a:ext cx="154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b="1">
                  <a:solidFill>
                    <a:srgbClr val="CC0000"/>
                  </a:solidFill>
                  <a:latin typeface="Arial" pitchFamily="34" charset="0"/>
                </a:rPr>
                <a:t>A. </a:t>
              </a:r>
              <a:r>
                <a:rPr lang="cs-CZ" altLang="th-TH" sz="1600">
                  <a:solidFill>
                    <a:srgbClr val="CC0000"/>
                  </a:solidFill>
                  <a:latin typeface="Arial" pitchFamily="34" charset="0"/>
                </a:rPr>
                <a:t>Oxidative deamination</a:t>
              </a:r>
              <a:endParaRPr lang="en-GB" altLang="th-TH" sz="1600" b="1">
                <a:solidFill>
                  <a:srgbClr val="CC0000"/>
                </a:solidFill>
                <a:latin typeface="Arial" pitchFamily="34" charset="0"/>
              </a:endParaRPr>
            </a:p>
          </p:txBody>
        </p:sp>
        <p:sp>
          <p:nvSpPr>
            <p:cNvPr id="58384" name="Text Box 16"/>
            <p:cNvSpPr txBox="1">
              <a:spLocks noChangeArrowheads="1"/>
            </p:cNvSpPr>
            <p:nvPr/>
          </p:nvSpPr>
          <p:spPr bwMode="auto">
            <a:xfrm>
              <a:off x="1536" y="2230"/>
              <a:ext cx="415" cy="218"/>
            </a:xfrm>
            <a:prstGeom prst="rect">
              <a:avLst/>
            </a:prstGeom>
            <a:solidFill>
              <a:schemeClr val="accent4">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dirty="0">
                  <a:latin typeface="Comic Sans MS" pitchFamily="66" charset="0"/>
                </a:rPr>
                <a:t>FMN</a:t>
              </a:r>
              <a:endParaRPr lang="en-GB" altLang="th-TH" sz="1600" dirty="0">
                <a:latin typeface="Comic Sans MS" pitchFamily="66" charset="0"/>
              </a:endParaRPr>
            </a:p>
          </p:txBody>
        </p:sp>
        <p:sp>
          <p:nvSpPr>
            <p:cNvPr id="58385" name="Text Box 17"/>
            <p:cNvSpPr txBox="1">
              <a:spLocks noChangeArrowheads="1"/>
            </p:cNvSpPr>
            <p:nvPr/>
          </p:nvSpPr>
          <p:spPr bwMode="auto">
            <a:xfrm>
              <a:off x="2229" y="2230"/>
              <a:ext cx="430" cy="218"/>
            </a:xfrm>
            <a:prstGeom prst="rect">
              <a:avLst/>
            </a:prstGeom>
            <a:solidFill>
              <a:schemeClr val="accent4">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Comic Sans MS" pitchFamily="66" charset="0"/>
                </a:rPr>
                <a:t>H</a:t>
              </a:r>
              <a:r>
                <a:rPr lang="cs-CZ" altLang="th-TH" sz="1600" baseline="-25000">
                  <a:latin typeface="Comic Sans MS" pitchFamily="66" charset="0"/>
                </a:rPr>
                <a:t>2</a:t>
              </a:r>
              <a:r>
                <a:rPr lang="cs-CZ" altLang="th-TH" sz="1600">
                  <a:latin typeface="Comic Sans MS" pitchFamily="66" charset="0"/>
                </a:rPr>
                <a:t>O</a:t>
              </a:r>
              <a:r>
                <a:rPr lang="cs-CZ" altLang="th-TH" sz="1600" baseline="-25000">
                  <a:latin typeface="Comic Sans MS" pitchFamily="66" charset="0"/>
                </a:rPr>
                <a:t>2</a:t>
              </a:r>
              <a:endParaRPr lang="en-GB" altLang="th-TH" sz="1600">
                <a:latin typeface="Comic Sans MS" pitchFamily="66" charset="0"/>
              </a:endParaRPr>
            </a:p>
          </p:txBody>
        </p:sp>
        <p:sp>
          <p:nvSpPr>
            <p:cNvPr id="58386" name="Text Box 18"/>
            <p:cNvSpPr txBox="1">
              <a:spLocks noChangeArrowheads="1"/>
            </p:cNvSpPr>
            <p:nvPr/>
          </p:nvSpPr>
          <p:spPr bwMode="auto">
            <a:xfrm>
              <a:off x="3360" y="2112"/>
              <a:ext cx="376" cy="218"/>
            </a:xfrm>
            <a:prstGeom prst="rect">
              <a:avLst/>
            </a:prstGeom>
            <a:solidFill>
              <a:schemeClr val="accent4">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Comic Sans MS" pitchFamily="66" charset="0"/>
                </a:rPr>
                <a:t>H</a:t>
              </a:r>
              <a:r>
                <a:rPr lang="cs-CZ" altLang="th-TH" sz="1600" baseline="-25000">
                  <a:latin typeface="Comic Sans MS" pitchFamily="66" charset="0"/>
                </a:rPr>
                <a:t>2</a:t>
              </a:r>
              <a:r>
                <a:rPr lang="cs-CZ" altLang="th-TH" sz="1600">
                  <a:latin typeface="Comic Sans MS" pitchFamily="66" charset="0"/>
                </a:rPr>
                <a:t>O</a:t>
              </a:r>
              <a:endParaRPr lang="en-GB" altLang="th-TH" sz="1600">
                <a:latin typeface="Comic Sans MS" pitchFamily="66" charset="0"/>
              </a:endParaRPr>
            </a:p>
          </p:txBody>
        </p:sp>
        <p:sp>
          <p:nvSpPr>
            <p:cNvPr id="58387" name="Text Box 19"/>
            <p:cNvSpPr txBox="1">
              <a:spLocks noChangeArrowheads="1"/>
            </p:cNvSpPr>
            <p:nvPr/>
          </p:nvSpPr>
          <p:spPr bwMode="auto">
            <a:xfrm>
              <a:off x="4032" y="2112"/>
              <a:ext cx="278" cy="218"/>
            </a:xfrm>
            <a:prstGeom prst="rect">
              <a:avLst/>
            </a:prstGeom>
            <a:solidFill>
              <a:schemeClr val="accent4">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Comic Sans MS" pitchFamily="66" charset="0"/>
                </a:rPr>
                <a:t>O</a:t>
              </a:r>
              <a:r>
                <a:rPr lang="cs-CZ" altLang="th-TH" sz="1600" baseline="-25000">
                  <a:latin typeface="Comic Sans MS" pitchFamily="66" charset="0"/>
                </a:rPr>
                <a:t>2</a:t>
              </a:r>
              <a:endParaRPr lang="en-GB" altLang="th-TH" sz="1600">
                <a:latin typeface="Comic Sans MS" pitchFamily="66" charset="0"/>
              </a:endParaRPr>
            </a:p>
          </p:txBody>
        </p:sp>
        <p:sp>
          <p:nvSpPr>
            <p:cNvPr id="58388" name="Text Box 20"/>
            <p:cNvSpPr txBox="1">
              <a:spLocks noChangeArrowheads="1"/>
            </p:cNvSpPr>
            <p:nvPr/>
          </p:nvSpPr>
          <p:spPr bwMode="auto">
            <a:xfrm>
              <a:off x="3792" y="2112"/>
              <a:ext cx="17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Comic Sans MS" pitchFamily="66" charset="0"/>
                </a:rPr>
                <a:t>+</a:t>
              </a:r>
              <a:endParaRPr lang="en-GB" altLang="th-TH" sz="1600">
                <a:latin typeface="Comic Sans MS" pitchFamily="66" charset="0"/>
              </a:endParaRPr>
            </a:p>
          </p:txBody>
        </p:sp>
        <p:sp>
          <p:nvSpPr>
            <p:cNvPr id="58389" name="Line 21"/>
            <p:cNvSpPr>
              <a:spLocks noChangeShapeType="1"/>
            </p:cNvSpPr>
            <p:nvPr/>
          </p:nvSpPr>
          <p:spPr bwMode="auto">
            <a:xfrm>
              <a:off x="2688" y="2256"/>
              <a:ext cx="672" cy="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sp>
          <p:nvSpPr>
            <p:cNvPr id="58390" name="Line 22"/>
            <p:cNvSpPr>
              <a:spLocks noChangeShapeType="1"/>
            </p:cNvSpPr>
            <p:nvPr/>
          </p:nvSpPr>
          <p:spPr bwMode="auto">
            <a:xfrm>
              <a:off x="1728" y="1632"/>
              <a:ext cx="0" cy="6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h-TH"/>
            </a:p>
          </p:txBody>
        </p:sp>
        <p:sp>
          <p:nvSpPr>
            <p:cNvPr id="58391" name="Text Box 23"/>
            <p:cNvSpPr txBox="1">
              <a:spLocks noChangeArrowheads="1"/>
            </p:cNvSpPr>
            <p:nvPr/>
          </p:nvSpPr>
          <p:spPr bwMode="auto">
            <a:xfrm>
              <a:off x="1296" y="1372"/>
              <a:ext cx="17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Comic Sans MS" pitchFamily="66" charset="0"/>
                </a:rPr>
                <a:t>+</a:t>
              </a:r>
              <a:endParaRPr lang="en-GB" altLang="th-TH" sz="1600">
                <a:latin typeface="Comic Sans MS" pitchFamily="66" charset="0"/>
              </a:endParaRPr>
            </a:p>
          </p:txBody>
        </p:sp>
        <p:sp>
          <p:nvSpPr>
            <p:cNvPr id="58392" name="Text Box 24"/>
            <p:cNvSpPr txBox="1">
              <a:spLocks noChangeArrowheads="1"/>
            </p:cNvSpPr>
            <p:nvPr/>
          </p:nvSpPr>
          <p:spPr bwMode="auto">
            <a:xfrm>
              <a:off x="2030" y="1392"/>
              <a:ext cx="17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Comic Sans MS" pitchFamily="66" charset="0"/>
                </a:rPr>
                <a:t>+</a:t>
              </a:r>
              <a:endParaRPr lang="en-GB" altLang="th-TH" sz="1600">
                <a:latin typeface="Comic Sans MS" pitchFamily="66" charset="0"/>
              </a:endParaRPr>
            </a:p>
          </p:txBody>
        </p:sp>
        <p:sp>
          <p:nvSpPr>
            <p:cNvPr id="58393" name="Text Box 25"/>
            <p:cNvSpPr txBox="1">
              <a:spLocks noChangeArrowheads="1"/>
            </p:cNvSpPr>
            <p:nvPr/>
          </p:nvSpPr>
          <p:spPr bwMode="auto">
            <a:xfrm>
              <a:off x="2272" y="1612"/>
              <a:ext cx="27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b="1">
                  <a:latin typeface="Comic Sans MS" pitchFamily="66" charset="0"/>
                </a:rPr>
                <a:t>O</a:t>
              </a:r>
              <a:r>
                <a:rPr lang="cs-CZ" altLang="th-TH" sz="1600" b="1" baseline="-25000">
                  <a:latin typeface="Comic Sans MS" pitchFamily="66" charset="0"/>
                </a:rPr>
                <a:t>2</a:t>
              </a:r>
              <a:endParaRPr lang="en-GB" altLang="th-TH" sz="1600" b="1">
                <a:latin typeface="Comic Sans MS" pitchFamily="66" charset="0"/>
              </a:endParaRPr>
            </a:p>
          </p:txBody>
        </p:sp>
        <p:sp>
          <p:nvSpPr>
            <p:cNvPr id="58394" name="Freeform 26"/>
            <p:cNvSpPr>
              <a:spLocks/>
            </p:cNvSpPr>
            <p:nvPr/>
          </p:nvSpPr>
          <p:spPr bwMode="auto">
            <a:xfrm rot="5534362">
              <a:off x="1776" y="1685"/>
              <a:ext cx="525" cy="528"/>
            </a:xfrm>
            <a:custGeom>
              <a:avLst/>
              <a:gdLst>
                <a:gd name="T0" fmla="*/ 0 w 1296"/>
                <a:gd name="T1" fmla="*/ 0 h 212"/>
                <a:gd name="T2" fmla="*/ 126 w 1296"/>
                <a:gd name="T3" fmla="*/ 84 h 212"/>
                <a:gd name="T4" fmla="*/ 233 w 1296"/>
                <a:gd name="T5" fmla="*/ 126 h 212"/>
                <a:gd name="T6" fmla="*/ 318 w 1296"/>
                <a:gd name="T7" fmla="*/ 169 h 212"/>
                <a:gd name="T8" fmla="*/ 468 w 1296"/>
                <a:gd name="T9" fmla="*/ 204 h 212"/>
                <a:gd name="T10" fmla="*/ 638 w 1296"/>
                <a:gd name="T11" fmla="*/ 212 h 212"/>
                <a:gd name="T12" fmla="*/ 809 w 1296"/>
                <a:gd name="T13" fmla="*/ 197 h 212"/>
                <a:gd name="T14" fmla="*/ 980 w 1296"/>
                <a:gd name="T15" fmla="*/ 155 h 212"/>
                <a:gd name="T16" fmla="*/ 1296 w 1296"/>
                <a:gd name="T17"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6" h="212">
                  <a:moveTo>
                    <a:pt x="0" y="0"/>
                  </a:moveTo>
                  <a:lnTo>
                    <a:pt x="126" y="84"/>
                  </a:lnTo>
                  <a:lnTo>
                    <a:pt x="233" y="126"/>
                  </a:lnTo>
                  <a:lnTo>
                    <a:pt x="318" y="169"/>
                  </a:lnTo>
                  <a:lnTo>
                    <a:pt x="468" y="204"/>
                  </a:lnTo>
                  <a:lnTo>
                    <a:pt x="638" y="212"/>
                  </a:lnTo>
                  <a:lnTo>
                    <a:pt x="809" y="197"/>
                  </a:lnTo>
                  <a:lnTo>
                    <a:pt x="980" y="155"/>
                  </a:lnTo>
                  <a:lnTo>
                    <a:pt x="1296" y="1"/>
                  </a:lnTo>
                </a:path>
              </a:pathLst>
            </a:custGeom>
            <a:noFill/>
            <a:ln w="57150" cap="flat" cmpd="sng">
              <a:solidFill>
                <a:schemeClr val="accent2"/>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h-TH"/>
            </a:p>
          </p:txBody>
        </p:sp>
        <p:sp>
          <p:nvSpPr>
            <p:cNvPr id="58395" name="WordArt 27"/>
            <p:cNvSpPr>
              <a:spLocks noChangeArrowheads="1" noChangeShapeType="1" noTextEdit="1"/>
            </p:cNvSpPr>
            <p:nvPr/>
          </p:nvSpPr>
          <p:spPr bwMode="auto">
            <a:xfrm>
              <a:off x="2796" y="1968"/>
              <a:ext cx="324" cy="21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8120"/>
                </a:avLst>
              </a:prstTxWarp>
            </a:bodyPr>
            <a:lstStyle/>
            <a:p>
              <a:pPr algn="ctr"/>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E </a:t>
              </a:r>
              <a:endParaRPr lang="th-TH"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endParaRPr>
            </a:p>
          </p:txBody>
        </p:sp>
        <p:sp>
          <p:nvSpPr>
            <p:cNvPr id="58396" name="Text Box 28"/>
            <p:cNvSpPr txBox="1">
              <a:spLocks noChangeArrowheads="1"/>
            </p:cNvSpPr>
            <p:nvPr/>
          </p:nvSpPr>
          <p:spPr bwMode="auto">
            <a:xfrm>
              <a:off x="2696" y="1776"/>
              <a:ext cx="477"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400"/>
                <a:t>catalse</a:t>
              </a:r>
              <a:endParaRPr lang="en-GB" altLang="th-TH" sz="1400"/>
            </a:p>
          </p:txBody>
        </p:sp>
        <p:sp>
          <p:nvSpPr>
            <p:cNvPr id="58397" name="Text Box 29"/>
            <p:cNvSpPr txBox="1">
              <a:spLocks noChangeArrowheads="1"/>
            </p:cNvSpPr>
            <p:nvPr/>
          </p:nvSpPr>
          <p:spPr bwMode="auto">
            <a:xfrm>
              <a:off x="117" y="2569"/>
              <a:ext cx="174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solidFill>
                    <a:srgbClr val="CC0000"/>
                  </a:solidFill>
                  <a:latin typeface="Arial" pitchFamily="34" charset="0"/>
                </a:rPr>
                <a:t>B</a:t>
              </a:r>
              <a:r>
                <a:rPr lang="cs-CZ" altLang="th-TH" sz="1600">
                  <a:latin typeface="Arial" pitchFamily="34" charset="0"/>
                </a:rPr>
                <a:t>. </a:t>
              </a:r>
              <a:r>
                <a:rPr lang="cs-CZ" altLang="th-TH" sz="1600">
                  <a:solidFill>
                    <a:srgbClr val="CC0000"/>
                  </a:solidFill>
                  <a:latin typeface="Arial" pitchFamily="34" charset="0"/>
                </a:rPr>
                <a:t>Nonoxidative deamination</a:t>
              </a:r>
              <a:endParaRPr lang="en-GB" altLang="th-TH" sz="1600">
                <a:solidFill>
                  <a:srgbClr val="CC0000"/>
                </a:solidFill>
                <a:latin typeface="Arial" pitchFamily="34" charset="0"/>
              </a:endParaRPr>
            </a:p>
          </p:txBody>
        </p:sp>
        <p:sp>
          <p:nvSpPr>
            <p:cNvPr id="58398" name="Text Box 30"/>
            <p:cNvSpPr txBox="1">
              <a:spLocks noChangeArrowheads="1"/>
            </p:cNvSpPr>
            <p:nvPr/>
          </p:nvSpPr>
          <p:spPr bwMode="auto">
            <a:xfrm>
              <a:off x="1274" y="2832"/>
              <a:ext cx="489" cy="218"/>
            </a:xfrm>
            <a:prstGeom prst="rect">
              <a:avLst/>
            </a:prstGeom>
            <a:solidFill>
              <a:srgbClr val="FFDBB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Comic Sans MS" pitchFamily="66" charset="0"/>
                </a:rPr>
                <a:t>serine</a:t>
              </a:r>
              <a:endParaRPr lang="en-GB" altLang="th-TH" sz="1600">
                <a:latin typeface="Comic Sans MS" pitchFamily="66" charset="0"/>
              </a:endParaRPr>
            </a:p>
          </p:txBody>
        </p:sp>
        <p:sp>
          <p:nvSpPr>
            <p:cNvPr id="58399" name="Text Box 31"/>
            <p:cNvSpPr txBox="1">
              <a:spLocks noChangeArrowheads="1"/>
            </p:cNvSpPr>
            <p:nvPr/>
          </p:nvSpPr>
          <p:spPr bwMode="auto">
            <a:xfrm>
              <a:off x="1165" y="3600"/>
              <a:ext cx="644" cy="218"/>
            </a:xfrm>
            <a:prstGeom prst="rect">
              <a:avLst/>
            </a:prstGeom>
            <a:solidFill>
              <a:schemeClr val="accent4">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Comic Sans MS" pitchFamily="66" charset="0"/>
                </a:rPr>
                <a:t>pyruvate</a:t>
              </a:r>
              <a:endParaRPr lang="en-GB" altLang="th-TH" sz="1600">
                <a:latin typeface="Comic Sans MS" pitchFamily="66" charset="0"/>
              </a:endParaRPr>
            </a:p>
          </p:txBody>
        </p:sp>
        <p:sp>
          <p:nvSpPr>
            <p:cNvPr id="58400" name="WordArt 32"/>
            <p:cNvSpPr>
              <a:spLocks noChangeArrowheads="1" noChangeShapeType="1" noTextEdit="1"/>
            </p:cNvSpPr>
            <p:nvPr/>
          </p:nvSpPr>
          <p:spPr bwMode="auto">
            <a:xfrm>
              <a:off x="1584" y="3168"/>
              <a:ext cx="324" cy="21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8120"/>
                </a:avLst>
              </a:prstTxWarp>
            </a:bodyPr>
            <a:lstStyle/>
            <a:p>
              <a:pPr algn="ctr"/>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E </a:t>
              </a:r>
              <a:endParaRPr lang="th-TH"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endParaRPr>
            </a:p>
          </p:txBody>
        </p:sp>
        <p:sp>
          <p:nvSpPr>
            <p:cNvPr id="58401" name="Text Box 33"/>
            <p:cNvSpPr txBox="1">
              <a:spLocks noChangeArrowheads="1"/>
            </p:cNvSpPr>
            <p:nvPr/>
          </p:nvSpPr>
          <p:spPr bwMode="auto">
            <a:xfrm>
              <a:off x="3420" y="2832"/>
              <a:ext cx="695" cy="218"/>
            </a:xfrm>
            <a:prstGeom prst="rect">
              <a:avLst/>
            </a:prstGeom>
            <a:solidFill>
              <a:srgbClr val="FFDBB7"/>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Comic Sans MS" pitchFamily="66" charset="0"/>
                </a:rPr>
                <a:t>threonine</a:t>
              </a:r>
              <a:endParaRPr lang="en-GB" altLang="th-TH" sz="1600">
                <a:latin typeface="Comic Sans MS" pitchFamily="66" charset="0"/>
              </a:endParaRPr>
            </a:p>
          </p:txBody>
        </p:sp>
        <p:sp>
          <p:nvSpPr>
            <p:cNvPr id="58402" name="Text Box 34"/>
            <p:cNvSpPr txBox="1">
              <a:spLocks noChangeArrowheads="1"/>
            </p:cNvSpPr>
            <p:nvPr/>
          </p:nvSpPr>
          <p:spPr bwMode="auto">
            <a:xfrm>
              <a:off x="3293" y="3600"/>
              <a:ext cx="948" cy="218"/>
            </a:xfrm>
            <a:prstGeom prst="rect">
              <a:avLst/>
            </a:prstGeom>
            <a:solidFill>
              <a:schemeClr val="accent4">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Symbol" pitchFamily="18" charset="2"/>
                </a:rPr>
                <a:t>a</a:t>
              </a:r>
              <a:r>
                <a:rPr lang="cs-CZ" altLang="th-TH" sz="1600">
                  <a:latin typeface="Comic Sans MS" pitchFamily="66" charset="0"/>
                </a:rPr>
                <a:t>-ketoglutate</a:t>
              </a:r>
              <a:endParaRPr lang="en-GB" altLang="th-TH" sz="1600">
                <a:latin typeface="Comic Sans MS" pitchFamily="66" charset="0"/>
              </a:endParaRPr>
            </a:p>
          </p:txBody>
        </p:sp>
        <p:sp>
          <p:nvSpPr>
            <p:cNvPr id="58403" name="Text Box 35"/>
            <p:cNvSpPr txBox="1">
              <a:spLocks noChangeArrowheads="1"/>
            </p:cNvSpPr>
            <p:nvPr/>
          </p:nvSpPr>
          <p:spPr bwMode="auto">
            <a:xfrm>
              <a:off x="1968" y="3600"/>
              <a:ext cx="376" cy="218"/>
            </a:xfrm>
            <a:prstGeom prst="rect">
              <a:avLst/>
            </a:prstGeom>
            <a:solidFill>
              <a:schemeClr val="accent4">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Comic Sans MS" pitchFamily="66" charset="0"/>
                </a:rPr>
                <a:t>NH</a:t>
              </a:r>
              <a:r>
                <a:rPr lang="cs-CZ" altLang="th-TH" sz="1600" baseline="-25000">
                  <a:latin typeface="Comic Sans MS" pitchFamily="66" charset="0"/>
                </a:rPr>
                <a:t>3</a:t>
              </a:r>
              <a:endParaRPr lang="en-GB" altLang="th-TH" sz="1600">
                <a:latin typeface="Comic Sans MS" pitchFamily="66" charset="0"/>
              </a:endParaRPr>
            </a:p>
          </p:txBody>
        </p:sp>
        <p:sp>
          <p:nvSpPr>
            <p:cNvPr id="58404" name="Text Box 36"/>
            <p:cNvSpPr txBox="1">
              <a:spLocks noChangeArrowheads="1"/>
            </p:cNvSpPr>
            <p:nvPr/>
          </p:nvSpPr>
          <p:spPr bwMode="auto">
            <a:xfrm>
              <a:off x="1776" y="3600"/>
              <a:ext cx="178" cy="212"/>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Comic Sans MS" pitchFamily="66" charset="0"/>
                </a:rPr>
                <a:t>+</a:t>
              </a:r>
              <a:endParaRPr lang="en-GB" altLang="th-TH" sz="1600">
                <a:latin typeface="Comic Sans MS" pitchFamily="66" charset="0"/>
              </a:endParaRPr>
            </a:p>
          </p:txBody>
        </p:sp>
        <p:sp>
          <p:nvSpPr>
            <p:cNvPr id="58405" name="Text Box 37"/>
            <p:cNvSpPr txBox="1">
              <a:spLocks noChangeArrowheads="1"/>
            </p:cNvSpPr>
            <p:nvPr/>
          </p:nvSpPr>
          <p:spPr bwMode="auto">
            <a:xfrm>
              <a:off x="3710" y="3792"/>
              <a:ext cx="17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Comic Sans MS" pitchFamily="66" charset="0"/>
                </a:rPr>
                <a:t>+</a:t>
              </a:r>
              <a:endParaRPr lang="en-GB" altLang="th-TH" sz="1600">
                <a:latin typeface="Comic Sans MS" pitchFamily="66" charset="0"/>
              </a:endParaRPr>
            </a:p>
          </p:txBody>
        </p:sp>
        <p:sp>
          <p:nvSpPr>
            <p:cNvPr id="58406" name="Text Box 38"/>
            <p:cNvSpPr txBox="1">
              <a:spLocks noChangeArrowheads="1"/>
            </p:cNvSpPr>
            <p:nvPr/>
          </p:nvSpPr>
          <p:spPr bwMode="auto">
            <a:xfrm>
              <a:off x="3600" y="3984"/>
              <a:ext cx="376" cy="218"/>
            </a:xfrm>
            <a:prstGeom prst="rect">
              <a:avLst/>
            </a:prstGeom>
            <a:solidFill>
              <a:schemeClr val="accent4">
                <a:lumMod val="20000"/>
                <a:lumOff val="8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latin typeface="Comic Sans MS" pitchFamily="66" charset="0"/>
                </a:rPr>
                <a:t>NH</a:t>
              </a:r>
              <a:r>
                <a:rPr lang="cs-CZ" altLang="th-TH" sz="1600" baseline="-25000">
                  <a:latin typeface="Comic Sans MS" pitchFamily="66" charset="0"/>
                </a:rPr>
                <a:t>3</a:t>
              </a:r>
              <a:endParaRPr lang="en-GB" altLang="th-TH" sz="1600">
                <a:latin typeface="Comic Sans MS" pitchFamily="66" charset="0"/>
              </a:endParaRPr>
            </a:p>
          </p:txBody>
        </p:sp>
        <p:sp>
          <p:nvSpPr>
            <p:cNvPr id="58407" name="Line 39"/>
            <p:cNvSpPr>
              <a:spLocks noChangeShapeType="1"/>
            </p:cNvSpPr>
            <p:nvPr/>
          </p:nvSpPr>
          <p:spPr bwMode="auto">
            <a:xfrm>
              <a:off x="1488" y="3072"/>
              <a:ext cx="0" cy="528"/>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sp>
          <p:nvSpPr>
            <p:cNvPr id="58408" name="Line 40"/>
            <p:cNvSpPr>
              <a:spLocks noChangeShapeType="1"/>
            </p:cNvSpPr>
            <p:nvPr/>
          </p:nvSpPr>
          <p:spPr bwMode="auto">
            <a:xfrm>
              <a:off x="3744" y="3072"/>
              <a:ext cx="0" cy="528"/>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sp>
          <p:nvSpPr>
            <p:cNvPr id="58409" name="WordArt 41"/>
            <p:cNvSpPr>
              <a:spLocks noChangeArrowheads="1" noChangeShapeType="1" noTextEdit="1"/>
            </p:cNvSpPr>
            <p:nvPr/>
          </p:nvSpPr>
          <p:spPr bwMode="auto">
            <a:xfrm>
              <a:off x="3420" y="3168"/>
              <a:ext cx="324" cy="21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48120"/>
                </a:avLst>
              </a:prstTxWarp>
            </a:bodyPr>
            <a:lstStyle/>
            <a:p>
              <a:pPr algn="ctr"/>
              <a:r>
                <a:rPr lang="en-US"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E </a:t>
              </a:r>
              <a:endParaRPr lang="th-TH" sz="3600" kern="10">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endParaRPr>
            </a:p>
          </p:txBody>
        </p:sp>
        <p:sp>
          <p:nvSpPr>
            <p:cNvPr id="58410" name="Text Box 42"/>
            <p:cNvSpPr txBox="1">
              <a:spLocks noChangeArrowheads="1"/>
            </p:cNvSpPr>
            <p:nvPr/>
          </p:nvSpPr>
          <p:spPr bwMode="auto">
            <a:xfrm>
              <a:off x="1861" y="3168"/>
              <a:ext cx="1547"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400"/>
                <a:t>Serin-threonin dehydratase</a:t>
              </a:r>
              <a:endParaRPr lang="en-GB" altLang="th-TH" sz="1400"/>
            </a:p>
          </p:txBody>
        </p:sp>
      </p:grpSp>
      <p:sp>
        <p:nvSpPr>
          <p:cNvPr id="58411" name="Text Box 43"/>
          <p:cNvSpPr txBox="1">
            <a:spLocks noChangeArrowheads="1"/>
          </p:cNvSpPr>
          <p:nvPr/>
        </p:nvSpPr>
        <p:spPr bwMode="auto">
          <a:xfrm>
            <a:off x="5334000" y="671513"/>
            <a:ext cx="3581400" cy="244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0000"/>
              </a:lnSpc>
              <a:buSzPct val="130000"/>
              <a:buFontTx/>
              <a:buChar char="•"/>
            </a:pPr>
            <a:r>
              <a:rPr lang="en-GB" altLang="th-TH" sz="1600">
                <a:latin typeface="Arial" pitchFamily="34" charset="0"/>
              </a:rPr>
              <a:t>L-amino acid oxidase produces ammonia a</a:t>
            </a:r>
            <a:r>
              <a:rPr lang="cs-CZ" altLang="th-TH" sz="1600">
                <a:latin typeface="Arial" pitchFamily="34" charset="0"/>
              </a:rPr>
              <a:t>n</a:t>
            </a:r>
            <a:r>
              <a:rPr lang="en-GB" altLang="th-TH" sz="1600">
                <a:latin typeface="Arial" pitchFamily="34" charset="0"/>
              </a:rPr>
              <a:t>d </a:t>
            </a:r>
            <a:r>
              <a:rPr lang="en-GB" altLang="th-TH" sz="1600">
                <a:latin typeface="Symbol" pitchFamily="18" charset="2"/>
              </a:rPr>
              <a:t>a</a:t>
            </a:r>
            <a:r>
              <a:rPr lang="en-GB" altLang="th-TH" sz="1600">
                <a:latin typeface="Arial" pitchFamily="34" charset="0"/>
              </a:rPr>
              <a:t>-keto acid directly, using FMN as cofactor.</a:t>
            </a:r>
          </a:p>
          <a:p>
            <a:pPr>
              <a:lnSpc>
                <a:spcPct val="120000"/>
              </a:lnSpc>
              <a:buSzPct val="130000"/>
              <a:buFontTx/>
              <a:buChar char="•"/>
            </a:pPr>
            <a:r>
              <a:rPr lang="en-GB" altLang="th-TH" sz="1600">
                <a:latin typeface="Arial" pitchFamily="34" charset="0"/>
              </a:rPr>
              <a:t>The reduced form of flavin must be regenerated</a:t>
            </a:r>
            <a:r>
              <a:rPr lang="cs-CZ" altLang="th-TH" sz="1600">
                <a:latin typeface="Arial" pitchFamily="34" charset="0"/>
              </a:rPr>
              <a:t> </a:t>
            </a:r>
            <a:r>
              <a:rPr lang="en-GB" altLang="th-TH" sz="1600">
                <a:latin typeface="Arial" pitchFamily="34" charset="0"/>
              </a:rPr>
              <a:t>by O</a:t>
            </a:r>
            <a:r>
              <a:rPr lang="en-GB" altLang="th-TH" sz="1600" baseline="-25000">
                <a:latin typeface="Arial" pitchFamily="34" charset="0"/>
              </a:rPr>
              <a:t>2</a:t>
            </a:r>
            <a:r>
              <a:rPr lang="en-GB" altLang="th-TH" sz="1600">
                <a:latin typeface="Arial" pitchFamily="34" charset="0"/>
              </a:rPr>
              <a:t> molecule.</a:t>
            </a:r>
          </a:p>
          <a:p>
            <a:pPr>
              <a:lnSpc>
                <a:spcPct val="120000"/>
              </a:lnSpc>
              <a:buSzPct val="130000"/>
              <a:buFontTx/>
              <a:buChar char="•"/>
            </a:pPr>
            <a:r>
              <a:rPr lang="en-GB" altLang="th-TH" sz="1600">
                <a:latin typeface="Arial" pitchFamily="34" charset="0"/>
              </a:rPr>
              <a:t>This reaction produces H</a:t>
            </a:r>
            <a:r>
              <a:rPr lang="en-GB" altLang="th-TH" sz="1600" baseline="-25000">
                <a:latin typeface="Arial" pitchFamily="34" charset="0"/>
              </a:rPr>
              <a:t>2</a:t>
            </a:r>
            <a:r>
              <a:rPr lang="en-GB" altLang="th-TH" sz="1600">
                <a:latin typeface="Arial" pitchFamily="34" charset="0"/>
              </a:rPr>
              <a:t>O</a:t>
            </a:r>
            <a:r>
              <a:rPr lang="en-GB" altLang="th-TH" sz="1600" baseline="-25000">
                <a:latin typeface="Arial" pitchFamily="34" charset="0"/>
              </a:rPr>
              <a:t>2</a:t>
            </a:r>
            <a:r>
              <a:rPr lang="en-GB" altLang="th-TH" sz="1600">
                <a:latin typeface="Arial" pitchFamily="34" charset="0"/>
              </a:rPr>
              <a:t> molecule which is decompensated by catalase.</a:t>
            </a:r>
          </a:p>
        </p:txBody>
      </p:sp>
      <p:sp>
        <p:nvSpPr>
          <p:cNvPr id="58412" name="Text Box 44"/>
          <p:cNvSpPr txBox="1">
            <a:spLocks noChangeArrowheads="1"/>
          </p:cNvSpPr>
          <p:nvPr/>
        </p:nvSpPr>
        <p:spPr bwMode="auto">
          <a:xfrm>
            <a:off x="3082925" y="4114800"/>
            <a:ext cx="31337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1400">
                <a:latin typeface="Times New Roman" pitchFamily="18" charset="0"/>
              </a:rPr>
              <a:t>Is possible only  for hydroxy amino acids</a:t>
            </a:r>
            <a:endParaRPr lang="en-GB" altLang="th-TH" sz="1400">
              <a:latin typeface="Times New Roman" pitchFamily="18" charset="0"/>
            </a:endParaRPr>
          </a:p>
        </p:txBody>
      </p:sp>
    </p:spTree>
    <p:extLst>
      <p:ext uri="{BB962C8B-B14F-4D97-AF65-F5344CB8AC3E}">
        <p14:creationId xmlns:p14="http://schemas.microsoft.com/office/powerpoint/2010/main" val="1368917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62100"/>
            <a:ext cx="54864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67" name="Text Box 3"/>
          <p:cNvSpPr txBox="1">
            <a:spLocks noChangeArrowheads="1"/>
          </p:cNvSpPr>
          <p:nvPr/>
        </p:nvSpPr>
        <p:spPr bwMode="auto">
          <a:xfrm>
            <a:off x="381000" y="152400"/>
            <a:ext cx="8763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th-TH" sz="3600">
                <a:latin typeface="Arial" pitchFamily="34" charset="0"/>
              </a:rPr>
              <a:t>Amino acid metabolism and central metabolic pathways</a:t>
            </a:r>
          </a:p>
        </p:txBody>
      </p:sp>
      <p:sp>
        <p:nvSpPr>
          <p:cNvPr id="36868" name="Text Box 4"/>
          <p:cNvSpPr txBox="1">
            <a:spLocks noChangeArrowheads="1"/>
          </p:cNvSpPr>
          <p:nvPr/>
        </p:nvSpPr>
        <p:spPr bwMode="auto">
          <a:xfrm>
            <a:off x="5699125" y="2022475"/>
            <a:ext cx="3292475" cy="3651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pPr>
            <a:r>
              <a:rPr lang="en-GB" altLang="th-TH" sz="2000" dirty="0">
                <a:latin typeface="Arial" pitchFamily="34" charset="0"/>
              </a:rPr>
              <a:t>20 amino acids are converted to 7 products:</a:t>
            </a:r>
          </a:p>
          <a:p>
            <a:pPr>
              <a:lnSpc>
                <a:spcPct val="130000"/>
              </a:lnSpc>
              <a:buClr>
                <a:schemeClr val="accent2"/>
              </a:buClr>
              <a:buFont typeface="Wingdings" pitchFamily="2" charset="2"/>
              <a:buChar char="Ø"/>
            </a:pPr>
            <a:r>
              <a:rPr lang="en-GB" altLang="th-TH" sz="2000" dirty="0">
                <a:latin typeface="Arial" pitchFamily="34" charset="0"/>
              </a:rPr>
              <a:t>  </a:t>
            </a:r>
            <a:r>
              <a:rPr lang="en-GB" altLang="th-TH" sz="2000" i="1" dirty="0">
                <a:latin typeface="Arial" pitchFamily="34" charset="0"/>
              </a:rPr>
              <a:t>pyruvate</a:t>
            </a:r>
          </a:p>
          <a:p>
            <a:pPr>
              <a:lnSpc>
                <a:spcPct val="130000"/>
              </a:lnSpc>
              <a:buClr>
                <a:schemeClr val="accent2"/>
              </a:buClr>
              <a:buFont typeface="Wingdings" pitchFamily="2" charset="2"/>
              <a:buChar char="Ø"/>
            </a:pPr>
            <a:r>
              <a:rPr lang="en-GB" altLang="th-TH" sz="2000" i="1" dirty="0">
                <a:latin typeface="Arial" pitchFamily="34" charset="0"/>
              </a:rPr>
              <a:t>  acetyl-CoA</a:t>
            </a:r>
          </a:p>
          <a:p>
            <a:pPr>
              <a:lnSpc>
                <a:spcPct val="130000"/>
              </a:lnSpc>
              <a:buClr>
                <a:schemeClr val="accent2"/>
              </a:buClr>
              <a:buFont typeface="Wingdings" pitchFamily="2" charset="2"/>
              <a:buChar char="Ø"/>
            </a:pPr>
            <a:r>
              <a:rPr lang="en-GB" altLang="th-TH" sz="2000" i="1" dirty="0">
                <a:latin typeface="Arial" pitchFamily="34" charset="0"/>
              </a:rPr>
              <a:t>  acetoacetate</a:t>
            </a:r>
          </a:p>
          <a:p>
            <a:pPr>
              <a:lnSpc>
                <a:spcPct val="130000"/>
              </a:lnSpc>
              <a:buClr>
                <a:schemeClr val="accent2"/>
              </a:buClr>
              <a:buFont typeface="Wingdings" pitchFamily="2" charset="2"/>
              <a:buChar char="Ø"/>
            </a:pPr>
            <a:r>
              <a:rPr lang="en-GB" altLang="th-TH" sz="2000" i="1" dirty="0">
                <a:latin typeface="Arial" pitchFamily="34" charset="0"/>
              </a:rPr>
              <a:t>  </a:t>
            </a:r>
            <a:r>
              <a:rPr lang="en-GB" altLang="th-TH" sz="2000" i="1" dirty="0">
                <a:latin typeface="Symbol" pitchFamily="18" charset="2"/>
              </a:rPr>
              <a:t>a</a:t>
            </a:r>
            <a:r>
              <a:rPr lang="en-GB" altLang="th-TH" sz="2000" i="1" dirty="0">
                <a:latin typeface="Arial" pitchFamily="34" charset="0"/>
              </a:rPr>
              <a:t>-</a:t>
            </a:r>
            <a:r>
              <a:rPr lang="en-GB" altLang="th-TH" sz="2000" i="1" dirty="0" err="1">
                <a:latin typeface="Arial" pitchFamily="34" charset="0"/>
              </a:rPr>
              <a:t>ketoglutarate</a:t>
            </a:r>
            <a:endParaRPr lang="en-GB" altLang="th-TH" sz="2000" i="1" dirty="0">
              <a:latin typeface="Arial" pitchFamily="34" charset="0"/>
            </a:endParaRPr>
          </a:p>
          <a:p>
            <a:pPr>
              <a:lnSpc>
                <a:spcPct val="130000"/>
              </a:lnSpc>
              <a:buClr>
                <a:schemeClr val="accent2"/>
              </a:buClr>
              <a:buFont typeface="Wingdings" pitchFamily="2" charset="2"/>
              <a:buChar char="Ø"/>
            </a:pPr>
            <a:r>
              <a:rPr lang="en-GB" altLang="th-TH" sz="2000" i="1" dirty="0">
                <a:latin typeface="Arial" pitchFamily="34" charset="0"/>
              </a:rPr>
              <a:t>  </a:t>
            </a:r>
            <a:r>
              <a:rPr lang="en-GB" altLang="th-TH" sz="2000" i="1" dirty="0" err="1">
                <a:latin typeface="Arial" pitchFamily="34" charset="0"/>
              </a:rPr>
              <a:t>succynyl</a:t>
            </a:r>
            <a:r>
              <a:rPr lang="en-GB" altLang="th-TH" sz="2000" i="1" dirty="0">
                <a:latin typeface="Arial" pitchFamily="34" charset="0"/>
              </a:rPr>
              <a:t>-CoA</a:t>
            </a:r>
          </a:p>
          <a:p>
            <a:pPr>
              <a:lnSpc>
                <a:spcPct val="130000"/>
              </a:lnSpc>
              <a:buClr>
                <a:schemeClr val="accent2"/>
              </a:buClr>
              <a:buFont typeface="Wingdings" pitchFamily="2" charset="2"/>
              <a:buChar char="Ø"/>
            </a:pPr>
            <a:r>
              <a:rPr lang="en-GB" altLang="th-TH" sz="2000" i="1" dirty="0">
                <a:latin typeface="Arial" pitchFamily="34" charset="0"/>
              </a:rPr>
              <a:t>  </a:t>
            </a:r>
            <a:r>
              <a:rPr lang="en-GB" altLang="th-TH" sz="2000" i="1" dirty="0" err="1">
                <a:latin typeface="Arial" pitchFamily="34" charset="0"/>
              </a:rPr>
              <a:t>oxalacetate</a:t>
            </a:r>
            <a:endParaRPr lang="en-GB" altLang="th-TH" sz="2000" i="1" dirty="0">
              <a:latin typeface="Arial" pitchFamily="34" charset="0"/>
            </a:endParaRPr>
          </a:p>
          <a:p>
            <a:pPr>
              <a:lnSpc>
                <a:spcPct val="130000"/>
              </a:lnSpc>
              <a:buClr>
                <a:schemeClr val="accent2"/>
              </a:buClr>
              <a:buFont typeface="Wingdings" pitchFamily="2" charset="2"/>
              <a:buChar char="Ø"/>
            </a:pPr>
            <a:r>
              <a:rPr lang="en-GB" altLang="th-TH" sz="2000" i="1" dirty="0">
                <a:latin typeface="Arial" pitchFamily="34" charset="0"/>
              </a:rPr>
              <a:t>  </a:t>
            </a:r>
            <a:r>
              <a:rPr lang="en-GB" altLang="th-TH" sz="2000" i="1" dirty="0" err="1">
                <a:latin typeface="Arial" pitchFamily="34" charset="0"/>
              </a:rPr>
              <a:t>fumarate</a:t>
            </a:r>
            <a:endParaRPr lang="en-GB" altLang="th-TH" sz="2000" i="1" dirty="0">
              <a:latin typeface="Arial" pitchFamily="34" charset="0"/>
            </a:endParaRPr>
          </a:p>
        </p:txBody>
      </p:sp>
    </p:spTree>
    <p:extLst>
      <p:ext uri="{BB962C8B-B14F-4D97-AF65-F5344CB8AC3E}">
        <p14:creationId xmlns:p14="http://schemas.microsoft.com/office/powerpoint/2010/main" val="7895166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81000"/>
            <a:ext cx="7772400" cy="1143000"/>
          </a:xfrm>
        </p:spPr>
        <p:txBody>
          <a:bodyPr/>
          <a:lstStyle/>
          <a:p>
            <a:r>
              <a:rPr lang="en-US" altLang="th-TH" sz="3600" dirty="0" err="1">
                <a:solidFill>
                  <a:srgbClr val="C00000"/>
                </a:solidFill>
                <a:latin typeface="Arial" pitchFamily="34" charset="0"/>
              </a:rPr>
              <a:t>Glucogenic</a:t>
            </a:r>
            <a:r>
              <a:rPr lang="en-US" altLang="th-TH" sz="3600" dirty="0">
                <a:solidFill>
                  <a:srgbClr val="C00000"/>
                </a:solidFill>
                <a:latin typeface="Arial" pitchFamily="34" charset="0"/>
              </a:rPr>
              <a:t> Amino Acids</a:t>
            </a:r>
          </a:p>
        </p:txBody>
      </p:sp>
      <p:sp>
        <p:nvSpPr>
          <p:cNvPr id="27651" name="Rectangle 3"/>
          <p:cNvSpPr>
            <a:spLocks noGrp="1" noChangeArrowheads="1"/>
          </p:cNvSpPr>
          <p:nvPr>
            <p:ph type="body" idx="1"/>
          </p:nvPr>
        </p:nvSpPr>
        <p:spPr>
          <a:xfrm>
            <a:off x="762000" y="1658938"/>
            <a:ext cx="7772400" cy="1049337"/>
          </a:xfrm>
        </p:spPr>
        <p:txBody>
          <a:bodyPr/>
          <a:lstStyle/>
          <a:p>
            <a:pPr>
              <a:buFontTx/>
              <a:buNone/>
            </a:pPr>
            <a:r>
              <a:rPr lang="cs-CZ" altLang="th-TH" sz="2800" dirty="0">
                <a:latin typeface="Arial" pitchFamily="34" charset="0"/>
              </a:rPr>
              <a:t>formed:</a:t>
            </a:r>
            <a:r>
              <a:rPr lang="en-US" altLang="th-TH" sz="2800" dirty="0">
                <a:latin typeface="Arial" pitchFamily="34" charset="0"/>
              </a:rPr>
              <a:t> </a:t>
            </a:r>
            <a:r>
              <a:rPr lang="en-US" altLang="th-TH" sz="2800" dirty="0">
                <a:solidFill>
                  <a:srgbClr val="00B050"/>
                </a:solidFill>
                <a:latin typeface="Symbol" pitchFamily="18" charset="2"/>
              </a:rPr>
              <a:t>a</a:t>
            </a:r>
            <a:r>
              <a:rPr lang="en-US" altLang="th-TH" sz="2800" dirty="0">
                <a:solidFill>
                  <a:srgbClr val="00B050"/>
                </a:solidFill>
                <a:latin typeface="Arial" pitchFamily="34" charset="0"/>
              </a:rPr>
              <a:t>-</a:t>
            </a:r>
            <a:r>
              <a:rPr lang="en-US" altLang="th-TH" sz="2800" dirty="0" err="1">
                <a:solidFill>
                  <a:srgbClr val="00B050"/>
                </a:solidFill>
                <a:latin typeface="Arial" pitchFamily="34" charset="0"/>
              </a:rPr>
              <a:t>ketoglutarate</a:t>
            </a:r>
            <a:r>
              <a:rPr lang="en-US" altLang="th-TH" sz="2800" dirty="0">
                <a:solidFill>
                  <a:srgbClr val="00B050"/>
                </a:solidFill>
                <a:latin typeface="Arial" pitchFamily="34" charset="0"/>
              </a:rPr>
              <a:t>, pyruvate,</a:t>
            </a:r>
            <a:r>
              <a:rPr lang="cs-CZ" altLang="th-TH" sz="2800" dirty="0">
                <a:solidFill>
                  <a:srgbClr val="00B050"/>
                </a:solidFill>
                <a:latin typeface="Arial" pitchFamily="34" charset="0"/>
              </a:rPr>
              <a:t> </a:t>
            </a:r>
            <a:r>
              <a:rPr lang="en-US" altLang="th-TH" sz="2800" dirty="0">
                <a:solidFill>
                  <a:srgbClr val="00B050"/>
                </a:solidFill>
                <a:latin typeface="Arial" pitchFamily="34" charset="0"/>
              </a:rPr>
              <a:t>oxaloacetate, </a:t>
            </a:r>
            <a:r>
              <a:rPr lang="en-US" altLang="th-TH" sz="2800" dirty="0" err="1">
                <a:solidFill>
                  <a:srgbClr val="00B050"/>
                </a:solidFill>
                <a:latin typeface="Arial" pitchFamily="34" charset="0"/>
              </a:rPr>
              <a:t>fumarate</a:t>
            </a:r>
            <a:r>
              <a:rPr lang="en-US" altLang="th-TH" sz="2800" dirty="0">
                <a:solidFill>
                  <a:srgbClr val="00B050"/>
                </a:solidFill>
                <a:latin typeface="Arial" pitchFamily="34" charset="0"/>
              </a:rPr>
              <a:t>, or </a:t>
            </a:r>
            <a:r>
              <a:rPr lang="en-US" altLang="th-TH" sz="2800" dirty="0" err="1">
                <a:solidFill>
                  <a:srgbClr val="00B050"/>
                </a:solidFill>
                <a:latin typeface="Arial" pitchFamily="34" charset="0"/>
              </a:rPr>
              <a:t>succinyl</a:t>
            </a:r>
            <a:r>
              <a:rPr lang="cs-CZ" altLang="th-TH" sz="2800" dirty="0">
                <a:solidFill>
                  <a:srgbClr val="00B050"/>
                </a:solidFill>
                <a:latin typeface="Arial" pitchFamily="34" charset="0"/>
              </a:rPr>
              <a:t>-</a:t>
            </a:r>
            <a:r>
              <a:rPr lang="en-US" altLang="th-TH" sz="2800" dirty="0">
                <a:solidFill>
                  <a:srgbClr val="00B050"/>
                </a:solidFill>
                <a:latin typeface="Arial" pitchFamily="34" charset="0"/>
              </a:rPr>
              <a:t>CoA</a:t>
            </a:r>
          </a:p>
        </p:txBody>
      </p:sp>
      <p:sp>
        <p:nvSpPr>
          <p:cNvPr id="27652" name="Text Box 4"/>
          <p:cNvSpPr txBox="1">
            <a:spLocks noChangeArrowheads="1"/>
          </p:cNvSpPr>
          <p:nvPr/>
        </p:nvSpPr>
        <p:spPr bwMode="auto">
          <a:xfrm>
            <a:off x="685800" y="3178175"/>
            <a:ext cx="218757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Arial" pitchFamily="34" charset="0"/>
              </a:rPr>
              <a:t> Aspartate</a:t>
            </a:r>
          </a:p>
          <a:p>
            <a:pPr eaLnBrk="0" hangingPunct="0"/>
            <a:r>
              <a:rPr lang="en-US" altLang="en-US" sz="2400">
                <a:latin typeface="Arial" pitchFamily="34" charset="0"/>
              </a:rPr>
              <a:t> Asparagine</a:t>
            </a:r>
          </a:p>
          <a:p>
            <a:pPr eaLnBrk="0" hangingPunct="0"/>
            <a:r>
              <a:rPr lang="en-US" altLang="en-US" sz="2400">
                <a:latin typeface="Arial" pitchFamily="34" charset="0"/>
              </a:rPr>
              <a:t> Arginine</a:t>
            </a:r>
          </a:p>
          <a:p>
            <a:pPr eaLnBrk="0" hangingPunct="0"/>
            <a:r>
              <a:rPr lang="en-US" altLang="en-US" sz="2400">
                <a:latin typeface="Arial" pitchFamily="34" charset="0"/>
              </a:rPr>
              <a:t> Phenylalanine</a:t>
            </a:r>
          </a:p>
          <a:p>
            <a:pPr eaLnBrk="0" hangingPunct="0"/>
            <a:r>
              <a:rPr lang="en-US" altLang="en-US" sz="2400">
                <a:latin typeface="Arial" pitchFamily="34" charset="0"/>
              </a:rPr>
              <a:t> Tyrosine</a:t>
            </a:r>
          </a:p>
          <a:p>
            <a:pPr eaLnBrk="0" hangingPunct="0"/>
            <a:r>
              <a:rPr lang="en-US" altLang="en-US" sz="2400">
                <a:latin typeface="Arial" pitchFamily="34" charset="0"/>
              </a:rPr>
              <a:t> Isoleucine</a:t>
            </a:r>
          </a:p>
        </p:txBody>
      </p:sp>
      <p:sp>
        <p:nvSpPr>
          <p:cNvPr id="27653" name="Text Box 5"/>
          <p:cNvSpPr txBox="1">
            <a:spLocks noChangeArrowheads="1"/>
          </p:cNvSpPr>
          <p:nvPr/>
        </p:nvSpPr>
        <p:spPr bwMode="auto">
          <a:xfrm>
            <a:off x="3581400" y="3162300"/>
            <a:ext cx="17621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Arial" pitchFamily="34" charset="0"/>
              </a:rPr>
              <a:t> Methionine</a:t>
            </a:r>
          </a:p>
          <a:p>
            <a:pPr eaLnBrk="0" hangingPunct="0"/>
            <a:r>
              <a:rPr lang="en-US" altLang="en-US" sz="2400">
                <a:latin typeface="Arial" pitchFamily="34" charset="0"/>
              </a:rPr>
              <a:t> Valine</a:t>
            </a:r>
          </a:p>
          <a:p>
            <a:pPr eaLnBrk="0" hangingPunct="0"/>
            <a:r>
              <a:rPr lang="en-US" altLang="en-US" sz="2400">
                <a:latin typeface="Arial" pitchFamily="34" charset="0"/>
              </a:rPr>
              <a:t> Glutamine</a:t>
            </a:r>
          </a:p>
          <a:p>
            <a:pPr eaLnBrk="0" hangingPunct="0"/>
            <a:r>
              <a:rPr lang="en-US" altLang="en-US" sz="2400">
                <a:latin typeface="Arial" pitchFamily="34" charset="0"/>
              </a:rPr>
              <a:t> Glutamate</a:t>
            </a:r>
          </a:p>
          <a:p>
            <a:pPr eaLnBrk="0" hangingPunct="0"/>
            <a:r>
              <a:rPr lang="en-US" altLang="en-US" sz="2400">
                <a:latin typeface="Arial" pitchFamily="34" charset="0"/>
              </a:rPr>
              <a:t> Proline</a:t>
            </a:r>
          </a:p>
          <a:p>
            <a:pPr eaLnBrk="0" hangingPunct="0"/>
            <a:r>
              <a:rPr lang="en-US" altLang="en-US" sz="2400">
                <a:latin typeface="Arial" pitchFamily="34" charset="0"/>
              </a:rPr>
              <a:t> Histidine</a:t>
            </a:r>
          </a:p>
        </p:txBody>
      </p:sp>
      <p:sp>
        <p:nvSpPr>
          <p:cNvPr id="27654" name="Text Box 6"/>
          <p:cNvSpPr txBox="1">
            <a:spLocks noChangeArrowheads="1"/>
          </p:cNvSpPr>
          <p:nvPr/>
        </p:nvSpPr>
        <p:spPr bwMode="auto">
          <a:xfrm>
            <a:off x="6477000" y="3141663"/>
            <a:ext cx="181133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Arial" pitchFamily="34" charset="0"/>
              </a:rPr>
              <a:t> Alanine</a:t>
            </a:r>
          </a:p>
          <a:p>
            <a:pPr eaLnBrk="0" hangingPunct="0"/>
            <a:r>
              <a:rPr lang="en-US" altLang="en-US" sz="2400">
                <a:latin typeface="Arial" pitchFamily="34" charset="0"/>
              </a:rPr>
              <a:t> Serine</a:t>
            </a:r>
          </a:p>
          <a:p>
            <a:pPr eaLnBrk="0" hangingPunct="0"/>
            <a:r>
              <a:rPr lang="en-US" altLang="en-US" sz="2400">
                <a:latin typeface="Arial" pitchFamily="34" charset="0"/>
              </a:rPr>
              <a:t> Cysteine</a:t>
            </a:r>
          </a:p>
          <a:p>
            <a:pPr eaLnBrk="0" hangingPunct="0"/>
            <a:r>
              <a:rPr lang="en-US" altLang="en-US" sz="2400">
                <a:latin typeface="Arial" pitchFamily="34" charset="0"/>
              </a:rPr>
              <a:t> Glycine</a:t>
            </a:r>
          </a:p>
          <a:p>
            <a:pPr eaLnBrk="0" hangingPunct="0"/>
            <a:r>
              <a:rPr lang="en-US" altLang="en-US" sz="2400">
                <a:latin typeface="Arial" pitchFamily="34" charset="0"/>
              </a:rPr>
              <a:t> Threonine</a:t>
            </a:r>
          </a:p>
          <a:p>
            <a:pPr eaLnBrk="0" hangingPunct="0"/>
            <a:r>
              <a:rPr lang="en-US" altLang="en-US" sz="2400">
                <a:latin typeface="Arial" pitchFamily="34" charset="0"/>
              </a:rPr>
              <a:t> Tryptophan</a:t>
            </a:r>
          </a:p>
        </p:txBody>
      </p:sp>
    </p:spTree>
    <p:extLst>
      <p:ext uri="{BB962C8B-B14F-4D97-AF65-F5344CB8AC3E}">
        <p14:creationId xmlns:p14="http://schemas.microsoft.com/office/powerpoint/2010/main" val="34602892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381000"/>
            <a:ext cx="7772400" cy="1143000"/>
          </a:xfrm>
        </p:spPr>
        <p:txBody>
          <a:bodyPr/>
          <a:lstStyle/>
          <a:p>
            <a:r>
              <a:rPr lang="en-US" altLang="th-TH" sz="3600">
                <a:solidFill>
                  <a:schemeClr val="accent5">
                    <a:lumMod val="75000"/>
                  </a:schemeClr>
                </a:solidFill>
                <a:latin typeface="Arial" pitchFamily="34" charset="0"/>
              </a:rPr>
              <a:t>Ketogenic Amino Acids</a:t>
            </a:r>
          </a:p>
        </p:txBody>
      </p:sp>
      <p:sp>
        <p:nvSpPr>
          <p:cNvPr id="28675" name="Rectangle 3"/>
          <p:cNvSpPr>
            <a:spLocks noGrp="1" noChangeArrowheads="1"/>
          </p:cNvSpPr>
          <p:nvPr>
            <p:ph type="body" idx="1"/>
          </p:nvPr>
        </p:nvSpPr>
        <p:spPr>
          <a:xfrm>
            <a:off x="762000" y="1981200"/>
            <a:ext cx="7772400" cy="1066800"/>
          </a:xfrm>
        </p:spPr>
        <p:txBody>
          <a:bodyPr/>
          <a:lstStyle/>
          <a:p>
            <a:pPr algn="ctr">
              <a:buFontTx/>
              <a:buNone/>
            </a:pPr>
            <a:r>
              <a:rPr lang="cs-CZ" altLang="th-TH" sz="2800" dirty="0">
                <a:latin typeface="Arial" pitchFamily="34" charset="0"/>
              </a:rPr>
              <a:t>formed</a:t>
            </a:r>
            <a:r>
              <a:rPr lang="en-US" altLang="th-TH" sz="2800" dirty="0">
                <a:latin typeface="Arial" pitchFamily="34" charset="0"/>
              </a:rPr>
              <a:t> </a:t>
            </a:r>
            <a:r>
              <a:rPr lang="en-US" altLang="th-TH" sz="2800" dirty="0">
                <a:solidFill>
                  <a:srgbClr val="C00000"/>
                </a:solidFill>
                <a:latin typeface="Arial" pitchFamily="34" charset="0"/>
              </a:rPr>
              <a:t>acetyl CoA or acetoacetate</a:t>
            </a:r>
          </a:p>
        </p:txBody>
      </p:sp>
      <p:sp>
        <p:nvSpPr>
          <p:cNvPr id="28676" name="Text Box 4"/>
          <p:cNvSpPr txBox="1">
            <a:spLocks noChangeArrowheads="1"/>
          </p:cNvSpPr>
          <p:nvPr/>
        </p:nvSpPr>
        <p:spPr bwMode="auto">
          <a:xfrm>
            <a:off x="3963988" y="3187700"/>
            <a:ext cx="1254125"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130000"/>
              </a:lnSpc>
            </a:pPr>
            <a:r>
              <a:rPr lang="en-US" altLang="en-US" sz="2400">
                <a:latin typeface="Arial" pitchFamily="34" charset="0"/>
              </a:rPr>
              <a:t>Lysine</a:t>
            </a:r>
          </a:p>
          <a:p>
            <a:pPr eaLnBrk="0" hangingPunct="0">
              <a:lnSpc>
                <a:spcPct val="130000"/>
              </a:lnSpc>
            </a:pPr>
            <a:r>
              <a:rPr lang="en-US" altLang="en-US" sz="2400">
                <a:latin typeface="Arial" pitchFamily="34" charset="0"/>
              </a:rPr>
              <a:t>Leucine</a:t>
            </a:r>
          </a:p>
        </p:txBody>
      </p:sp>
      <p:sp>
        <p:nvSpPr>
          <p:cNvPr id="28678" name="Text Box 6"/>
          <p:cNvSpPr txBox="1">
            <a:spLocks noChangeArrowheads="1"/>
          </p:cNvSpPr>
          <p:nvPr/>
        </p:nvSpPr>
        <p:spPr bwMode="auto">
          <a:xfrm>
            <a:off x="6477000" y="31242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b="1">
                <a:latin typeface="Helvetica" pitchFamily="34" charset="0"/>
              </a:rPr>
              <a:t>  </a:t>
            </a:r>
            <a:endParaRPr lang="en-US" altLang="en-US" sz="2400">
              <a:latin typeface="Times" pitchFamily="18" charset="0"/>
            </a:endParaRPr>
          </a:p>
        </p:txBody>
      </p:sp>
    </p:spTree>
    <p:extLst>
      <p:ext uri="{BB962C8B-B14F-4D97-AF65-F5344CB8AC3E}">
        <p14:creationId xmlns:p14="http://schemas.microsoft.com/office/powerpoint/2010/main" val="2747832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381000" y="609600"/>
            <a:ext cx="8382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cs-CZ" altLang="th-TH" sz="3600" dirty="0">
                <a:solidFill>
                  <a:srgbClr val="C00000"/>
                </a:solidFill>
                <a:latin typeface="Arial" pitchFamily="34" charset="0"/>
              </a:rPr>
              <a:t>Both </a:t>
            </a:r>
            <a:r>
              <a:rPr lang="cs-CZ" altLang="th-TH" sz="3600" dirty="0">
                <a:solidFill>
                  <a:srgbClr val="00B050"/>
                </a:solidFill>
                <a:latin typeface="Arial" pitchFamily="34" charset="0"/>
              </a:rPr>
              <a:t>glucogenic and ketogenic amino acids</a:t>
            </a:r>
            <a:endParaRPr lang="en-GB" altLang="th-TH" sz="3600" dirty="0">
              <a:solidFill>
                <a:srgbClr val="00B050"/>
              </a:solidFill>
              <a:latin typeface="Arial" pitchFamily="34" charset="0"/>
            </a:endParaRPr>
          </a:p>
        </p:txBody>
      </p:sp>
      <p:sp>
        <p:nvSpPr>
          <p:cNvPr id="59395" name="Text Box 3"/>
          <p:cNvSpPr txBox="1">
            <a:spLocks noChangeArrowheads="1"/>
          </p:cNvSpPr>
          <p:nvPr/>
        </p:nvSpPr>
        <p:spPr bwMode="auto">
          <a:xfrm>
            <a:off x="838200" y="2452688"/>
            <a:ext cx="7407275"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pPr>
            <a:r>
              <a:rPr lang="cs-CZ" altLang="th-TH" sz="2800" dirty="0">
                <a:latin typeface="Arial" pitchFamily="34" charset="0"/>
              </a:rPr>
              <a:t>formed:</a:t>
            </a:r>
            <a:r>
              <a:rPr lang="en-US" altLang="th-TH" sz="2800" dirty="0">
                <a:latin typeface="Arial" pitchFamily="34" charset="0"/>
              </a:rPr>
              <a:t> </a:t>
            </a:r>
            <a:r>
              <a:rPr lang="en-US" altLang="th-TH" sz="2800" dirty="0">
                <a:latin typeface="Symbol" pitchFamily="18" charset="2"/>
              </a:rPr>
              <a:t>a</a:t>
            </a:r>
            <a:r>
              <a:rPr lang="en-US" altLang="th-TH" sz="2800" dirty="0">
                <a:latin typeface="Arial" pitchFamily="34" charset="0"/>
              </a:rPr>
              <a:t>-</a:t>
            </a:r>
            <a:r>
              <a:rPr lang="en-US" altLang="th-TH" sz="2800" dirty="0" err="1">
                <a:latin typeface="Arial" pitchFamily="34" charset="0"/>
              </a:rPr>
              <a:t>ketoglutarate</a:t>
            </a:r>
            <a:r>
              <a:rPr lang="en-US" altLang="th-TH" sz="2800" dirty="0">
                <a:latin typeface="Arial" pitchFamily="34" charset="0"/>
              </a:rPr>
              <a:t>, pyruvate,</a:t>
            </a:r>
            <a:r>
              <a:rPr lang="cs-CZ" altLang="th-TH" sz="2800" dirty="0">
                <a:latin typeface="Arial" pitchFamily="34" charset="0"/>
              </a:rPr>
              <a:t> </a:t>
            </a:r>
            <a:r>
              <a:rPr lang="en-US" altLang="th-TH" sz="2800" dirty="0">
                <a:latin typeface="Arial" pitchFamily="34" charset="0"/>
              </a:rPr>
              <a:t>oxaloacetate, </a:t>
            </a:r>
            <a:r>
              <a:rPr lang="en-US" altLang="th-TH" sz="2800" dirty="0" err="1">
                <a:latin typeface="Arial" pitchFamily="34" charset="0"/>
              </a:rPr>
              <a:t>fumarate</a:t>
            </a:r>
            <a:r>
              <a:rPr lang="en-US" altLang="th-TH" sz="2800" dirty="0">
                <a:latin typeface="Arial" pitchFamily="34" charset="0"/>
              </a:rPr>
              <a:t>, or </a:t>
            </a:r>
            <a:r>
              <a:rPr lang="en-US" altLang="th-TH" sz="2800" dirty="0" err="1">
                <a:latin typeface="Arial" pitchFamily="34" charset="0"/>
              </a:rPr>
              <a:t>succinyl</a:t>
            </a:r>
            <a:r>
              <a:rPr lang="cs-CZ" altLang="th-TH" sz="2800" dirty="0">
                <a:latin typeface="Arial" pitchFamily="34" charset="0"/>
              </a:rPr>
              <a:t>-</a:t>
            </a:r>
            <a:r>
              <a:rPr lang="en-US" altLang="th-TH" sz="2800" dirty="0">
                <a:latin typeface="Arial" pitchFamily="34" charset="0"/>
              </a:rPr>
              <a:t>CoA</a:t>
            </a:r>
            <a:r>
              <a:rPr lang="cs-CZ" altLang="th-TH" sz="2800" dirty="0">
                <a:latin typeface="Arial" pitchFamily="34" charset="0"/>
              </a:rPr>
              <a:t> in addition to </a:t>
            </a:r>
            <a:r>
              <a:rPr lang="en-US" altLang="th-TH" sz="2800" dirty="0">
                <a:latin typeface="Arial" pitchFamily="34" charset="0"/>
              </a:rPr>
              <a:t>acetyl CoA or acetoacetate</a:t>
            </a:r>
            <a:endParaRPr lang="en-GB" altLang="th-TH" sz="2800" dirty="0">
              <a:latin typeface="Arial" pitchFamily="34" charset="0"/>
            </a:endParaRPr>
          </a:p>
        </p:txBody>
      </p:sp>
      <p:sp>
        <p:nvSpPr>
          <p:cNvPr id="59396" name="Text Box 4"/>
          <p:cNvSpPr txBox="1">
            <a:spLocks noChangeArrowheads="1"/>
          </p:cNvSpPr>
          <p:nvPr/>
        </p:nvSpPr>
        <p:spPr bwMode="auto">
          <a:xfrm>
            <a:off x="3405188" y="4294188"/>
            <a:ext cx="2103437"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dirty="0">
                <a:latin typeface="Arial" pitchFamily="34" charset="0"/>
              </a:rPr>
              <a:t>Isoleucine</a:t>
            </a:r>
          </a:p>
          <a:p>
            <a:pPr eaLnBrk="0" hangingPunct="0"/>
            <a:r>
              <a:rPr lang="en-US" altLang="en-US" sz="2400" dirty="0">
                <a:latin typeface="Arial" pitchFamily="34" charset="0"/>
              </a:rPr>
              <a:t>Threonine</a:t>
            </a:r>
          </a:p>
          <a:p>
            <a:pPr eaLnBrk="0" hangingPunct="0"/>
            <a:r>
              <a:rPr lang="en-US" altLang="en-US" sz="2400" dirty="0">
                <a:latin typeface="Arial" pitchFamily="34" charset="0"/>
              </a:rPr>
              <a:t>Tryptophan</a:t>
            </a:r>
            <a:endParaRPr lang="cs-CZ" altLang="en-US" sz="2400" dirty="0">
              <a:latin typeface="Arial" pitchFamily="34" charset="0"/>
            </a:endParaRPr>
          </a:p>
          <a:p>
            <a:r>
              <a:rPr lang="en-US" altLang="en-US" sz="2400" dirty="0">
                <a:latin typeface="Arial" pitchFamily="34" charset="0"/>
              </a:rPr>
              <a:t>Phenylalanine</a:t>
            </a:r>
          </a:p>
          <a:p>
            <a:r>
              <a:rPr lang="en-US" altLang="en-US" sz="2400" dirty="0">
                <a:latin typeface="Arial" pitchFamily="34" charset="0"/>
              </a:rPr>
              <a:t>Tyrosine</a:t>
            </a:r>
          </a:p>
        </p:txBody>
      </p:sp>
    </p:spTree>
    <p:extLst>
      <p:ext uri="{BB962C8B-B14F-4D97-AF65-F5344CB8AC3E}">
        <p14:creationId xmlns:p14="http://schemas.microsoft.com/office/powerpoint/2010/main" val="3173048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090" name="Group 2"/>
          <p:cNvGrpSpPr>
            <a:grpSpLocks/>
          </p:cNvGrpSpPr>
          <p:nvPr/>
        </p:nvGrpSpPr>
        <p:grpSpPr bwMode="auto">
          <a:xfrm>
            <a:off x="1524000" y="1676400"/>
            <a:ext cx="1905000" cy="4191000"/>
            <a:chOff x="288" y="912"/>
            <a:chExt cx="1200" cy="2640"/>
          </a:xfrm>
        </p:grpSpPr>
        <p:pic>
          <p:nvPicPr>
            <p:cNvPr id="890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912"/>
              <a:ext cx="918"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1584"/>
              <a:ext cx="1140"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 y="2232"/>
              <a:ext cx="1134"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4" name="Text Box 6"/>
            <p:cNvSpPr txBox="1">
              <a:spLocks noChangeArrowheads="1"/>
            </p:cNvSpPr>
            <p:nvPr/>
          </p:nvSpPr>
          <p:spPr bwMode="auto">
            <a:xfrm>
              <a:off x="600" y="1248"/>
              <a:ext cx="5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1400"/>
                <a:t>Alanine </a:t>
              </a:r>
              <a:endParaRPr lang="en-GB" altLang="th-TH" sz="1400"/>
            </a:p>
          </p:txBody>
        </p:sp>
        <p:sp>
          <p:nvSpPr>
            <p:cNvPr id="89095" name="Text Box 7"/>
            <p:cNvSpPr txBox="1">
              <a:spLocks noChangeArrowheads="1"/>
            </p:cNvSpPr>
            <p:nvPr/>
          </p:nvSpPr>
          <p:spPr bwMode="auto">
            <a:xfrm>
              <a:off x="669" y="1920"/>
              <a:ext cx="48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1400"/>
                <a:t>Serine </a:t>
              </a:r>
              <a:endParaRPr lang="en-GB" altLang="th-TH" sz="1400"/>
            </a:p>
          </p:txBody>
        </p:sp>
        <p:sp>
          <p:nvSpPr>
            <p:cNvPr id="89096" name="Text Box 8"/>
            <p:cNvSpPr txBox="1">
              <a:spLocks noChangeArrowheads="1"/>
            </p:cNvSpPr>
            <p:nvPr/>
          </p:nvSpPr>
          <p:spPr bwMode="auto">
            <a:xfrm>
              <a:off x="710" y="2592"/>
              <a:ext cx="59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1400"/>
                <a:t>Cysteine </a:t>
              </a:r>
              <a:endParaRPr lang="en-GB" altLang="th-TH" sz="1400"/>
            </a:p>
          </p:txBody>
        </p:sp>
        <p:pic>
          <p:nvPicPr>
            <p:cNvPr id="8909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 y="2874"/>
              <a:ext cx="1104"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8" name="Text Box 10"/>
            <p:cNvSpPr txBox="1">
              <a:spLocks noChangeArrowheads="1"/>
            </p:cNvSpPr>
            <p:nvPr/>
          </p:nvSpPr>
          <p:spPr bwMode="auto">
            <a:xfrm>
              <a:off x="665" y="3360"/>
              <a:ext cx="67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1400"/>
                <a:t>Threonine </a:t>
              </a:r>
              <a:endParaRPr lang="en-GB" altLang="th-TH" sz="1400"/>
            </a:p>
          </p:txBody>
        </p:sp>
      </p:grpSp>
      <p:sp>
        <p:nvSpPr>
          <p:cNvPr id="89099" name="Text Box 11"/>
          <p:cNvSpPr txBox="1">
            <a:spLocks noChangeArrowheads="1"/>
          </p:cNvSpPr>
          <p:nvPr/>
        </p:nvSpPr>
        <p:spPr bwMode="auto">
          <a:xfrm>
            <a:off x="533400" y="228600"/>
            <a:ext cx="832167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cs-CZ" altLang="th-TH" sz="2800">
                <a:latin typeface="Arial" pitchFamily="34" charset="0"/>
              </a:rPr>
              <a:t>The C3 family: alanine, serine, cysteine and threonine are converted to pyruvate</a:t>
            </a:r>
            <a:endParaRPr lang="en-GB" altLang="th-TH" sz="2800">
              <a:latin typeface="Arial" pitchFamily="34" charset="0"/>
            </a:endParaRPr>
          </a:p>
        </p:txBody>
      </p:sp>
      <p:sp>
        <p:nvSpPr>
          <p:cNvPr id="89100" name="Text Box 12"/>
          <p:cNvSpPr txBox="1">
            <a:spLocks noChangeArrowheads="1"/>
          </p:cNvSpPr>
          <p:nvPr/>
        </p:nvSpPr>
        <p:spPr bwMode="auto">
          <a:xfrm>
            <a:off x="5824538" y="3154363"/>
            <a:ext cx="21764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3200" b="1" i="1">
                <a:solidFill>
                  <a:schemeClr val="accent2"/>
                </a:solidFill>
              </a:rPr>
              <a:t>Pyruvate </a:t>
            </a:r>
            <a:endParaRPr lang="en-GB" altLang="th-TH" sz="3200" b="1" i="1">
              <a:solidFill>
                <a:schemeClr val="accent2"/>
              </a:solidFill>
            </a:endParaRPr>
          </a:p>
        </p:txBody>
      </p:sp>
      <p:sp>
        <p:nvSpPr>
          <p:cNvPr id="89101" name="Line 13"/>
          <p:cNvSpPr>
            <a:spLocks noChangeShapeType="1"/>
          </p:cNvSpPr>
          <p:nvPr/>
        </p:nvSpPr>
        <p:spPr bwMode="auto">
          <a:xfrm>
            <a:off x="3352800" y="1905000"/>
            <a:ext cx="24384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89102" name="Line 14"/>
          <p:cNvSpPr>
            <a:spLocks noChangeShapeType="1"/>
          </p:cNvSpPr>
          <p:nvPr/>
        </p:nvSpPr>
        <p:spPr bwMode="auto">
          <a:xfrm>
            <a:off x="3429000" y="2819400"/>
            <a:ext cx="2332038" cy="706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89103" name="Line 15"/>
          <p:cNvSpPr>
            <a:spLocks noChangeShapeType="1"/>
          </p:cNvSpPr>
          <p:nvPr/>
        </p:nvSpPr>
        <p:spPr bwMode="auto">
          <a:xfrm flipV="1">
            <a:off x="3505200" y="3606800"/>
            <a:ext cx="2225675" cy="279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89104" name="Line 16"/>
          <p:cNvSpPr>
            <a:spLocks noChangeShapeType="1"/>
          </p:cNvSpPr>
          <p:nvPr/>
        </p:nvSpPr>
        <p:spPr bwMode="auto">
          <a:xfrm flipV="1">
            <a:off x="3581400" y="3717925"/>
            <a:ext cx="2168525" cy="1311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Tree>
    <p:extLst>
      <p:ext uri="{BB962C8B-B14F-4D97-AF65-F5344CB8AC3E}">
        <p14:creationId xmlns:p14="http://schemas.microsoft.com/office/powerpoint/2010/main" val="1777654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228600" y="304800"/>
            <a:ext cx="8610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th-TH" sz="2800">
                <a:latin typeface="Arial" pitchFamily="34" charset="0"/>
              </a:rPr>
              <a:t>The C4 family: aspartate and asparagine are converted into oxalacetate</a:t>
            </a:r>
            <a:endParaRPr lang="en-GB" altLang="th-TH" sz="2800">
              <a:latin typeface="Arial" pitchFamily="34" charset="0"/>
            </a:endParaRPr>
          </a:p>
        </p:txBody>
      </p:sp>
      <p:grpSp>
        <p:nvGrpSpPr>
          <p:cNvPr id="90115" name="Group 3"/>
          <p:cNvGrpSpPr>
            <a:grpSpLocks/>
          </p:cNvGrpSpPr>
          <p:nvPr/>
        </p:nvGrpSpPr>
        <p:grpSpPr bwMode="auto">
          <a:xfrm>
            <a:off x="1295400" y="2674938"/>
            <a:ext cx="6400800" cy="2278062"/>
            <a:chOff x="816" y="960"/>
            <a:chExt cx="4032" cy="1435"/>
          </a:xfrm>
        </p:grpSpPr>
        <p:grpSp>
          <p:nvGrpSpPr>
            <p:cNvPr id="90116" name="Group 4"/>
            <p:cNvGrpSpPr>
              <a:grpSpLocks/>
            </p:cNvGrpSpPr>
            <p:nvPr/>
          </p:nvGrpSpPr>
          <p:grpSpPr bwMode="auto">
            <a:xfrm>
              <a:off x="816" y="960"/>
              <a:ext cx="4032" cy="644"/>
              <a:chOff x="576" y="960"/>
              <a:chExt cx="4032" cy="644"/>
            </a:xfrm>
          </p:grpSpPr>
          <p:pic>
            <p:nvPicPr>
              <p:cNvPr id="901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960"/>
                <a:ext cx="1332"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1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960"/>
                <a:ext cx="1344"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19" name="Text Box 7"/>
              <p:cNvSpPr txBox="1">
                <a:spLocks noChangeArrowheads="1"/>
              </p:cNvSpPr>
              <p:nvPr/>
            </p:nvSpPr>
            <p:spPr bwMode="auto">
              <a:xfrm>
                <a:off x="1008" y="1401"/>
                <a:ext cx="79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1400"/>
                  <a:t>Aspartic acid</a:t>
                </a:r>
                <a:endParaRPr lang="en-GB" altLang="th-TH" sz="1400"/>
              </a:p>
            </p:txBody>
          </p:sp>
          <p:sp>
            <p:nvSpPr>
              <p:cNvPr id="90120" name="Text Box 8"/>
              <p:cNvSpPr txBox="1">
                <a:spLocks noChangeArrowheads="1"/>
              </p:cNvSpPr>
              <p:nvPr/>
            </p:nvSpPr>
            <p:spPr bwMode="auto">
              <a:xfrm>
                <a:off x="3541" y="1392"/>
                <a:ext cx="82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1600"/>
                  <a:t>Asparagine </a:t>
                </a:r>
                <a:endParaRPr lang="en-GB" altLang="th-TH" sz="1600"/>
              </a:p>
            </p:txBody>
          </p:sp>
        </p:grpSp>
        <p:sp>
          <p:nvSpPr>
            <p:cNvPr id="90121" name="Text Box 9"/>
            <p:cNvSpPr txBox="1">
              <a:spLocks noChangeArrowheads="1"/>
            </p:cNvSpPr>
            <p:nvPr/>
          </p:nvSpPr>
          <p:spPr bwMode="auto">
            <a:xfrm>
              <a:off x="2006" y="2030"/>
              <a:ext cx="177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3200" b="1" i="1">
                  <a:solidFill>
                    <a:schemeClr val="accent2"/>
                  </a:solidFill>
                </a:rPr>
                <a:t>Oxalacetate</a:t>
              </a:r>
              <a:r>
                <a:rPr lang="cs-CZ" altLang="th-TH" sz="3200"/>
                <a:t> </a:t>
              </a:r>
              <a:endParaRPr lang="en-GB" altLang="th-TH" sz="3200"/>
            </a:p>
          </p:txBody>
        </p:sp>
        <p:sp>
          <p:nvSpPr>
            <p:cNvPr id="90122" name="Line 10"/>
            <p:cNvSpPr>
              <a:spLocks noChangeShapeType="1"/>
            </p:cNvSpPr>
            <p:nvPr/>
          </p:nvSpPr>
          <p:spPr bwMode="auto">
            <a:xfrm>
              <a:off x="2064" y="1248"/>
              <a:ext cx="576"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90123" name="Line 11"/>
            <p:cNvSpPr>
              <a:spLocks noChangeShapeType="1"/>
            </p:cNvSpPr>
            <p:nvPr/>
          </p:nvSpPr>
          <p:spPr bwMode="auto">
            <a:xfrm flipH="1">
              <a:off x="3168" y="1248"/>
              <a:ext cx="336" cy="76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pSp>
    </p:spTree>
    <p:extLst>
      <p:ext uri="{BB962C8B-B14F-4D97-AF65-F5344CB8AC3E}">
        <p14:creationId xmlns:p14="http://schemas.microsoft.com/office/powerpoint/2010/main" val="40089295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0" y="152400"/>
            <a:ext cx="8991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th-TH" sz="2800">
                <a:latin typeface="Arial" pitchFamily="34" charset="0"/>
              </a:rPr>
              <a:t>The C5 family: several amino acids are converted into </a:t>
            </a:r>
            <a:r>
              <a:rPr lang="cs-CZ" altLang="th-TH" sz="2800">
                <a:latin typeface="Symbol" pitchFamily="18" charset="2"/>
              </a:rPr>
              <a:t>a</a:t>
            </a:r>
            <a:r>
              <a:rPr lang="cs-CZ" altLang="th-TH" sz="2800">
                <a:latin typeface="Arial" pitchFamily="34" charset="0"/>
              </a:rPr>
              <a:t>-ketoglutarate through glutamate</a:t>
            </a:r>
            <a:endParaRPr lang="en-GB" altLang="th-TH" sz="2800">
              <a:latin typeface="Arial" pitchFamily="34" charset="0"/>
            </a:endParaRPr>
          </a:p>
        </p:txBody>
      </p:sp>
      <p:pic>
        <p:nvPicPr>
          <p:cNvPr id="911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25" y="1524000"/>
            <a:ext cx="2695575"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57450"/>
            <a:ext cx="12096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962400"/>
            <a:ext cx="27908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486400"/>
            <a:ext cx="22764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3" name="Text Box 7"/>
          <p:cNvSpPr txBox="1">
            <a:spLocks noChangeArrowheads="1"/>
          </p:cNvSpPr>
          <p:nvPr/>
        </p:nvSpPr>
        <p:spPr bwMode="auto">
          <a:xfrm>
            <a:off x="365125" y="2071688"/>
            <a:ext cx="1114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1400"/>
              <a:t>Glutamine </a:t>
            </a:r>
            <a:endParaRPr lang="en-GB" altLang="th-TH" sz="1400"/>
          </a:p>
        </p:txBody>
      </p:sp>
      <p:sp>
        <p:nvSpPr>
          <p:cNvPr id="91144" name="Text Box 8"/>
          <p:cNvSpPr txBox="1">
            <a:spLocks noChangeArrowheads="1"/>
          </p:cNvSpPr>
          <p:nvPr/>
        </p:nvSpPr>
        <p:spPr bwMode="auto">
          <a:xfrm>
            <a:off x="381000" y="3378200"/>
            <a:ext cx="8286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1400"/>
              <a:t>Proline </a:t>
            </a:r>
            <a:endParaRPr lang="en-GB" altLang="th-TH" sz="1400"/>
          </a:p>
        </p:txBody>
      </p:sp>
      <p:sp>
        <p:nvSpPr>
          <p:cNvPr id="91145" name="Text Box 9"/>
          <p:cNvSpPr txBox="1">
            <a:spLocks noChangeArrowheads="1"/>
          </p:cNvSpPr>
          <p:nvPr/>
        </p:nvSpPr>
        <p:spPr bwMode="auto">
          <a:xfrm>
            <a:off x="457200" y="6248400"/>
            <a:ext cx="9985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1400"/>
              <a:t>Histidine </a:t>
            </a:r>
            <a:endParaRPr lang="en-GB" altLang="th-TH" sz="1400"/>
          </a:p>
        </p:txBody>
      </p:sp>
      <p:sp>
        <p:nvSpPr>
          <p:cNvPr id="91146" name="Text Box 10"/>
          <p:cNvSpPr txBox="1">
            <a:spLocks noChangeArrowheads="1"/>
          </p:cNvSpPr>
          <p:nvPr/>
        </p:nvSpPr>
        <p:spPr bwMode="auto">
          <a:xfrm>
            <a:off x="381000" y="4800600"/>
            <a:ext cx="952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1400"/>
              <a:t>Arginine </a:t>
            </a:r>
            <a:endParaRPr lang="en-GB" altLang="th-TH" sz="1400"/>
          </a:p>
        </p:txBody>
      </p:sp>
      <p:pic>
        <p:nvPicPr>
          <p:cNvPr id="9114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297238"/>
            <a:ext cx="1990725" cy="379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1148" name="Text Box 12"/>
          <p:cNvSpPr txBox="1">
            <a:spLocks noChangeArrowheads="1"/>
          </p:cNvSpPr>
          <p:nvPr/>
        </p:nvSpPr>
        <p:spPr bwMode="auto">
          <a:xfrm>
            <a:off x="5943600" y="3124200"/>
            <a:ext cx="3124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800" b="1">
                <a:solidFill>
                  <a:schemeClr val="accent2"/>
                </a:solidFill>
                <a:latin typeface="Symbol" pitchFamily="18" charset="2"/>
              </a:rPr>
              <a:t>a-</a:t>
            </a:r>
            <a:r>
              <a:rPr lang="cs-CZ" altLang="th-TH" sz="2800" b="1">
                <a:solidFill>
                  <a:schemeClr val="accent2"/>
                </a:solidFill>
              </a:rPr>
              <a:t>ketoglutarate</a:t>
            </a:r>
            <a:endParaRPr lang="en-GB" altLang="th-TH" sz="2800" b="1">
              <a:solidFill>
                <a:schemeClr val="accent2"/>
              </a:solidFill>
              <a:latin typeface="Symbol" pitchFamily="18" charset="2"/>
            </a:endParaRPr>
          </a:p>
        </p:txBody>
      </p:sp>
      <p:sp>
        <p:nvSpPr>
          <p:cNvPr id="91149" name="Line 13"/>
          <p:cNvSpPr>
            <a:spLocks noChangeShapeType="1"/>
          </p:cNvSpPr>
          <p:nvPr/>
        </p:nvSpPr>
        <p:spPr bwMode="auto">
          <a:xfrm>
            <a:off x="2362200" y="2133600"/>
            <a:ext cx="99060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91150" name="Line 14"/>
          <p:cNvSpPr>
            <a:spLocks noChangeShapeType="1"/>
          </p:cNvSpPr>
          <p:nvPr/>
        </p:nvSpPr>
        <p:spPr bwMode="auto">
          <a:xfrm>
            <a:off x="2209800" y="3124200"/>
            <a:ext cx="10668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91151" name="Line 15"/>
          <p:cNvSpPr>
            <a:spLocks noChangeShapeType="1"/>
          </p:cNvSpPr>
          <p:nvPr/>
        </p:nvSpPr>
        <p:spPr bwMode="auto">
          <a:xfrm flipV="1">
            <a:off x="2209800" y="3581400"/>
            <a:ext cx="1066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91152" name="Line 16"/>
          <p:cNvSpPr>
            <a:spLocks noChangeShapeType="1"/>
          </p:cNvSpPr>
          <p:nvPr/>
        </p:nvSpPr>
        <p:spPr bwMode="auto">
          <a:xfrm flipV="1">
            <a:off x="2971800" y="3733800"/>
            <a:ext cx="457200" cy="1600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91153" name="Line 17"/>
          <p:cNvSpPr>
            <a:spLocks noChangeShapeType="1"/>
          </p:cNvSpPr>
          <p:nvPr/>
        </p:nvSpPr>
        <p:spPr bwMode="auto">
          <a:xfrm>
            <a:off x="5562600" y="3429000"/>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Tree>
    <p:extLst>
      <p:ext uri="{BB962C8B-B14F-4D97-AF65-F5344CB8AC3E}">
        <p14:creationId xmlns:p14="http://schemas.microsoft.com/office/powerpoint/2010/main" val="2171293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AUT0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143000"/>
            <a:ext cx="4759325"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63" name="Text Box 3"/>
          <p:cNvSpPr txBox="1">
            <a:spLocks noChangeArrowheads="1"/>
          </p:cNvSpPr>
          <p:nvPr/>
        </p:nvSpPr>
        <p:spPr bwMode="auto">
          <a:xfrm>
            <a:off x="125413" y="76200"/>
            <a:ext cx="883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cs-CZ" altLang="th-TH" sz="2800">
                <a:latin typeface="Arial" pitchFamily="34" charset="0"/>
              </a:rPr>
              <a:t>Interconversion of amino acids and intermediates of carbohydrate metabolism and Krebs cycle</a:t>
            </a:r>
          </a:p>
        </p:txBody>
      </p:sp>
    </p:spTree>
    <p:extLst>
      <p:ext uri="{BB962C8B-B14F-4D97-AF65-F5344CB8AC3E}">
        <p14:creationId xmlns:p14="http://schemas.microsoft.com/office/powerpoint/2010/main" val="3718947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2"/>
          <p:cNvSpPr txBox="1">
            <a:spLocks noChangeArrowheads="1"/>
          </p:cNvSpPr>
          <p:nvPr/>
        </p:nvSpPr>
        <p:spPr bwMode="auto">
          <a:xfrm>
            <a:off x="228600" y="188913"/>
            <a:ext cx="8702675" cy="6494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th-TH" dirty="0"/>
              <a:t>Protein Digestion</a:t>
            </a:r>
          </a:p>
          <a:p>
            <a:pPr algn="ctr"/>
            <a:r>
              <a:rPr lang="en-US" altLang="th-TH" dirty="0"/>
              <a:t>Protein breakdown begins in the </a:t>
            </a:r>
            <a:r>
              <a:rPr lang="en-US" altLang="th-TH" b="1" dirty="0">
                <a:solidFill>
                  <a:srgbClr val="FF0000"/>
                </a:solidFill>
              </a:rPr>
              <a:t>stomach</a:t>
            </a:r>
            <a:r>
              <a:rPr lang="en-US" altLang="th-TH" dirty="0"/>
              <a:t>.  </a:t>
            </a:r>
          </a:p>
          <a:p>
            <a:pPr algn="ctr"/>
            <a:r>
              <a:rPr lang="en-US" altLang="th-TH" u="sng" dirty="0"/>
              <a:t>No</a:t>
            </a:r>
            <a:r>
              <a:rPr lang="en-US" altLang="th-TH" dirty="0"/>
              <a:t> protein hydrolyzing enzymes are found in saliva.</a:t>
            </a:r>
          </a:p>
          <a:p>
            <a:pPr algn="ctr"/>
            <a:endParaRPr lang="en-US" altLang="th-TH" dirty="0"/>
          </a:p>
          <a:p>
            <a:pPr algn="ctr"/>
            <a:endParaRPr lang="en-US" altLang="th-TH" dirty="0"/>
          </a:p>
          <a:p>
            <a:pPr algn="ctr"/>
            <a:endParaRPr lang="en-US" altLang="th-TH" dirty="0"/>
          </a:p>
          <a:p>
            <a:pPr algn="ctr"/>
            <a:endParaRPr lang="en-US" altLang="th-TH" dirty="0"/>
          </a:p>
          <a:p>
            <a:pPr algn="ctr"/>
            <a:endParaRPr lang="en-US" altLang="th-TH" dirty="0"/>
          </a:p>
          <a:p>
            <a:r>
              <a:rPr lang="en-US" altLang="th-TH" b="1" dirty="0">
                <a:solidFill>
                  <a:srgbClr val="0000FF"/>
                </a:solidFill>
              </a:rPr>
              <a:t>Hydrolysis</a:t>
            </a:r>
            <a:r>
              <a:rPr lang="en-US" altLang="th-TH" dirty="0"/>
              <a:t> (10% of peptide bonds) &amp; </a:t>
            </a:r>
          </a:p>
          <a:p>
            <a:r>
              <a:rPr lang="en-US" altLang="th-TH" b="1" dirty="0" err="1">
                <a:solidFill>
                  <a:srgbClr val="CC00CC"/>
                </a:solidFill>
              </a:rPr>
              <a:t>denaturization</a:t>
            </a:r>
            <a:r>
              <a:rPr lang="en-US" altLang="th-TH" dirty="0"/>
              <a:t> by pepsin enzyme &amp; </a:t>
            </a:r>
            <a:r>
              <a:rPr lang="en-US" altLang="th-TH" dirty="0" err="1"/>
              <a:t>HCl</a:t>
            </a:r>
            <a:r>
              <a:rPr lang="en-US" altLang="th-TH" dirty="0"/>
              <a:t> acid </a:t>
            </a:r>
          </a:p>
          <a:p>
            <a:r>
              <a:rPr lang="en-US" altLang="th-TH" dirty="0"/>
              <a:t>produce </a:t>
            </a:r>
            <a:r>
              <a:rPr lang="en-US" altLang="th-TH" b="1" dirty="0">
                <a:solidFill>
                  <a:srgbClr val="008000"/>
                </a:solidFill>
              </a:rPr>
              <a:t>short chain polypeptides</a:t>
            </a:r>
            <a:r>
              <a:rPr lang="en-US" altLang="th-TH" dirty="0"/>
              <a:t> in the </a:t>
            </a:r>
          </a:p>
          <a:p>
            <a:r>
              <a:rPr lang="en-US" altLang="th-TH" dirty="0"/>
              <a:t>stomach.</a:t>
            </a:r>
          </a:p>
          <a:p>
            <a:pPr algn="ctr"/>
            <a:r>
              <a:rPr lang="en-US" altLang="th-TH" sz="2000" b="1" dirty="0">
                <a:solidFill>
                  <a:srgbClr val="B0021F"/>
                </a:solidFill>
              </a:rPr>
              <a:t>Trypsin, chymotrypsin, &amp; </a:t>
            </a:r>
            <a:r>
              <a:rPr lang="en-US" altLang="th-TH" sz="2000" b="1" dirty="0" err="1">
                <a:solidFill>
                  <a:srgbClr val="B0021F"/>
                </a:solidFill>
              </a:rPr>
              <a:t>carboxypeptidase</a:t>
            </a:r>
            <a:endParaRPr lang="en-US" altLang="th-TH" sz="2000" b="1" dirty="0">
              <a:solidFill>
                <a:srgbClr val="B0021F"/>
              </a:solidFill>
            </a:endParaRPr>
          </a:p>
          <a:p>
            <a:pPr algn="ctr"/>
            <a:r>
              <a:rPr lang="en-US" altLang="th-TH" sz="2000" dirty="0"/>
              <a:t>from Pancreatic juices,</a:t>
            </a:r>
          </a:p>
          <a:p>
            <a:pPr algn="ctr"/>
            <a:r>
              <a:rPr lang="en-US" altLang="th-TH" sz="2000" dirty="0"/>
              <a:t>and </a:t>
            </a:r>
            <a:r>
              <a:rPr lang="en-US" altLang="th-TH" sz="2000" b="1" dirty="0" err="1">
                <a:solidFill>
                  <a:srgbClr val="008080"/>
                </a:solidFill>
              </a:rPr>
              <a:t>Aminopeptidase</a:t>
            </a:r>
            <a:r>
              <a:rPr lang="en-US" altLang="th-TH" sz="2000" dirty="0"/>
              <a:t> from cells in the small intestine Brush Zone create “free” </a:t>
            </a:r>
            <a:r>
              <a:rPr lang="en-US" altLang="th-TH" sz="2000" b="1" dirty="0">
                <a:solidFill>
                  <a:srgbClr val="990099"/>
                </a:solidFill>
              </a:rPr>
              <a:t>amino acids</a:t>
            </a:r>
            <a:r>
              <a:rPr lang="en-US" altLang="th-TH" sz="2000" dirty="0"/>
              <a:t>.</a:t>
            </a:r>
          </a:p>
        </p:txBody>
      </p:sp>
      <p:pic>
        <p:nvPicPr>
          <p:cNvPr id="81923" name="Picture 3" descr="Polypeptide Chai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00200"/>
            <a:ext cx="5562600" cy="1276350"/>
          </a:xfrm>
          <a:prstGeom prst="rect">
            <a:avLst/>
          </a:prstGeom>
          <a:noFill/>
          <a:extLst>
            <a:ext uri="{909E8E84-426E-40DD-AFC4-6F175D3DCCD1}">
              <a14:hiddenFill xmlns:a14="http://schemas.microsoft.com/office/drawing/2010/main">
                <a:solidFill>
                  <a:srgbClr val="FFFFFF"/>
                </a:solidFill>
              </a14:hiddenFill>
            </a:ext>
          </a:extLst>
        </p:spPr>
      </p:pic>
      <p:pic>
        <p:nvPicPr>
          <p:cNvPr id="81924" name="Picture 4" descr="234_354503_la_16_05"/>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1447800"/>
            <a:ext cx="1676400" cy="15017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5" name="Picture 5" descr="hemoglobin molecu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4200" y="3200400"/>
            <a:ext cx="1587500"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87242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Text Box 3"/>
          <p:cNvSpPr txBox="1">
            <a:spLocks noChangeArrowheads="1"/>
          </p:cNvSpPr>
          <p:nvPr/>
        </p:nvSpPr>
        <p:spPr bwMode="auto">
          <a:xfrm>
            <a:off x="1544638" y="1219200"/>
            <a:ext cx="825500" cy="34607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t>valine </a:t>
            </a:r>
            <a:endParaRPr lang="en-GB" altLang="th-TH" sz="1600"/>
          </a:p>
        </p:txBody>
      </p:sp>
      <p:sp>
        <p:nvSpPr>
          <p:cNvPr id="96260" name="Text Box 4"/>
          <p:cNvSpPr txBox="1">
            <a:spLocks noChangeArrowheads="1"/>
          </p:cNvSpPr>
          <p:nvPr/>
        </p:nvSpPr>
        <p:spPr bwMode="auto">
          <a:xfrm>
            <a:off x="3987800" y="1219200"/>
            <a:ext cx="1120775" cy="34607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t>isoleucine</a:t>
            </a:r>
            <a:endParaRPr lang="en-GB" altLang="th-TH" sz="1600"/>
          </a:p>
        </p:txBody>
      </p:sp>
      <p:sp>
        <p:nvSpPr>
          <p:cNvPr id="96261" name="Text Box 5"/>
          <p:cNvSpPr txBox="1">
            <a:spLocks noChangeArrowheads="1"/>
          </p:cNvSpPr>
          <p:nvPr/>
        </p:nvSpPr>
        <p:spPr bwMode="auto">
          <a:xfrm>
            <a:off x="6497638" y="1219200"/>
            <a:ext cx="862012" cy="346075"/>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1600"/>
              <a:t>leucine</a:t>
            </a:r>
            <a:endParaRPr lang="en-GB" altLang="th-TH" sz="1600"/>
          </a:p>
        </p:txBody>
      </p:sp>
      <p:sp>
        <p:nvSpPr>
          <p:cNvPr id="96262" name="Text Box 6"/>
          <p:cNvSpPr txBox="1">
            <a:spLocks noChangeArrowheads="1"/>
          </p:cNvSpPr>
          <p:nvPr/>
        </p:nvSpPr>
        <p:spPr bwMode="auto">
          <a:xfrm>
            <a:off x="914400" y="1905000"/>
            <a:ext cx="7315200" cy="346075"/>
          </a:xfrm>
          <a:prstGeom prst="rect">
            <a:avLst/>
          </a:prstGeom>
          <a:solidFill>
            <a:schemeClr val="tx2">
              <a:lumMod val="20000"/>
              <a:lumOff val="80000"/>
            </a:schemeClr>
          </a:solidFill>
          <a:ln w="9525">
            <a:solidFill>
              <a:schemeClr val="tx1"/>
            </a:solidFill>
            <a:miter lim="800000"/>
            <a:headEnd/>
            <a:tailEnd/>
          </a:ln>
          <a:effectLst/>
        </p:spPr>
        <p:txBody>
          <a:bodyPr>
            <a:spAutoFit/>
          </a:bodyPr>
          <a:lstStyle/>
          <a:p>
            <a:pPr algn="ctr"/>
            <a:r>
              <a:rPr lang="cs-CZ" altLang="th-TH" sz="1600">
                <a:latin typeface="Symbol" pitchFamily="18" charset="2"/>
              </a:rPr>
              <a:t>a</a:t>
            </a:r>
            <a:r>
              <a:rPr lang="cs-CZ" altLang="th-TH" sz="1600"/>
              <a:t>-ketoglutarate		glutamate (transamination)</a:t>
            </a:r>
            <a:endParaRPr lang="en-GB" altLang="th-TH" sz="1600"/>
          </a:p>
        </p:txBody>
      </p:sp>
      <p:sp>
        <p:nvSpPr>
          <p:cNvPr id="96263" name="Text Box 7"/>
          <p:cNvSpPr txBox="1">
            <a:spLocks noChangeArrowheads="1"/>
          </p:cNvSpPr>
          <p:nvPr/>
        </p:nvSpPr>
        <p:spPr bwMode="auto">
          <a:xfrm>
            <a:off x="898525" y="2819400"/>
            <a:ext cx="1824038" cy="346075"/>
          </a:xfrm>
          <a:prstGeom prst="rect">
            <a:avLst/>
          </a:prstGeom>
          <a:solidFill>
            <a:schemeClr val="tx2">
              <a:lumMod val="20000"/>
              <a:lumOff val="80000"/>
            </a:schemeClr>
          </a:solidFill>
          <a:ln w="9525">
            <a:solidFill>
              <a:schemeClr val="tx1"/>
            </a:solidFill>
            <a:miter lim="800000"/>
            <a:headEnd/>
            <a:tailEnd/>
          </a:ln>
          <a:effectLst/>
        </p:spPr>
        <p:txBody>
          <a:bodyPr wrap="none">
            <a:spAutoFit/>
          </a:bodyPr>
          <a:lstStyle/>
          <a:p>
            <a:pPr algn="ctr"/>
            <a:r>
              <a:rPr lang="cs-CZ" altLang="th-TH" sz="1600">
                <a:latin typeface="Symbol" pitchFamily="18" charset="2"/>
              </a:rPr>
              <a:t>a</a:t>
            </a:r>
            <a:r>
              <a:rPr lang="cs-CZ" altLang="th-TH" sz="1600"/>
              <a:t>-ketoisovalerate</a:t>
            </a:r>
            <a:endParaRPr lang="en-GB" altLang="th-TH" sz="1600"/>
          </a:p>
        </p:txBody>
      </p:sp>
      <p:sp>
        <p:nvSpPr>
          <p:cNvPr id="96264" name="Text Box 8"/>
          <p:cNvSpPr txBox="1">
            <a:spLocks noChangeArrowheads="1"/>
          </p:cNvSpPr>
          <p:nvPr/>
        </p:nvSpPr>
        <p:spPr bwMode="auto">
          <a:xfrm>
            <a:off x="3297238" y="2819400"/>
            <a:ext cx="2509837" cy="346075"/>
          </a:xfrm>
          <a:prstGeom prst="rect">
            <a:avLst/>
          </a:prstGeom>
          <a:solidFill>
            <a:schemeClr val="tx2">
              <a:lumMod val="20000"/>
              <a:lumOff val="80000"/>
            </a:schemeClr>
          </a:solidFill>
          <a:ln w="9525">
            <a:solidFill>
              <a:schemeClr val="tx1"/>
            </a:solidFill>
            <a:miter lim="800000"/>
            <a:headEnd/>
            <a:tailEnd/>
          </a:ln>
          <a:effectLst/>
        </p:spPr>
        <p:txBody>
          <a:bodyPr wrap="none">
            <a:spAutoFit/>
          </a:bodyPr>
          <a:lstStyle/>
          <a:p>
            <a:pPr algn="ctr"/>
            <a:r>
              <a:rPr lang="cs-CZ" altLang="th-TH" sz="1600">
                <a:latin typeface="Symbol" pitchFamily="18" charset="2"/>
              </a:rPr>
              <a:t>a</a:t>
            </a:r>
            <a:r>
              <a:rPr lang="cs-CZ" altLang="th-TH" sz="1600"/>
              <a:t>-keto-</a:t>
            </a:r>
            <a:r>
              <a:rPr lang="cs-CZ" altLang="th-TH" sz="1600">
                <a:latin typeface="Symbol" pitchFamily="18" charset="2"/>
              </a:rPr>
              <a:t>b</a:t>
            </a:r>
            <a:r>
              <a:rPr lang="cs-CZ" altLang="th-TH" sz="1600"/>
              <a:t>-methylbutyrate</a:t>
            </a:r>
            <a:endParaRPr lang="en-GB" altLang="th-TH" sz="1600"/>
          </a:p>
        </p:txBody>
      </p:sp>
      <p:sp>
        <p:nvSpPr>
          <p:cNvPr id="96265" name="Text Box 9"/>
          <p:cNvSpPr txBox="1">
            <a:spLocks noChangeArrowheads="1"/>
          </p:cNvSpPr>
          <p:nvPr/>
        </p:nvSpPr>
        <p:spPr bwMode="auto">
          <a:xfrm>
            <a:off x="6421438" y="2819400"/>
            <a:ext cx="1889125" cy="346075"/>
          </a:xfrm>
          <a:prstGeom prst="rect">
            <a:avLst/>
          </a:prstGeom>
          <a:solidFill>
            <a:schemeClr val="tx2">
              <a:lumMod val="20000"/>
              <a:lumOff val="80000"/>
            </a:schemeClr>
          </a:solidFill>
          <a:ln w="9525">
            <a:solidFill>
              <a:schemeClr val="tx1"/>
            </a:solidFill>
            <a:miter lim="800000"/>
            <a:headEnd/>
            <a:tailEnd/>
          </a:ln>
          <a:effectLst/>
        </p:spPr>
        <p:txBody>
          <a:bodyPr wrap="none">
            <a:spAutoFit/>
          </a:bodyPr>
          <a:lstStyle/>
          <a:p>
            <a:pPr algn="ctr"/>
            <a:r>
              <a:rPr lang="cs-CZ" altLang="th-TH" sz="1600">
                <a:latin typeface="Symbol" pitchFamily="18" charset="2"/>
              </a:rPr>
              <a:t>a</a:t>
            </a:r>
            <a:r>
              <a:rPr lang="cs-CZ" altLang="th-TH" sz="1600"/>
              <a:t>-ketoisokaproate</a:t>
            </a:r>
            <a:endParaRPr lang="en-GB" altLang="th-TH" sz="1600"/>
          </a:p>
        </p:txBody>
      </p:sp>
      <p:sp>
        <p:nvSpPr>
          <p:cNvPr id="96266" name="Text Box 10"/>
          <p:cNvSpPr txBox="1">
            <a:spLocks noChangeArrowheads="1"/>
          </p:cNvSpPr>
          <p:nvPr/>
        </p:nvSpPr>
        <p:spPr bwMode="auto">
          <a:xfrm>
            <a:off x="1524000" y="3657600"/>
            <a:ext cx="5715000" cy="590550"/>
          </a:xfrm>
          <a:prstGeom prst="rect">
            <a:avLst/>
          </a:prstGeom>
          <a:solidFill>
            <a:schemeClr val="tx2">
              <a:lumMod val="20000"/>
              <a:lumOff val="80000"/>
            </a:schemeClr>
          </a:solidFill>
          <a:ln w="9525">
            <a:solidFill>
              <a:schemeClr val="tx1"/>
            </a:solidFill>
            <a:miter lim="800000"/>
            <a:headEnd/>
            <a:tailEnd/>
          </a:ln>
          <a:effectLst/>
        </p:spPr>
        <p:txBody>
          <a:bodyPr>
            <a:spAutoFit/>
          </a:bodyPr>
          <a:lstStyle/>
          <a:p>
            <a:pPr algn="ctr"/>
            <a:r>
              <a:rPr lang="cs-CZ" altLang="th-TH" sz="1600"/>
              <a:t>oxidative decarboxylation</a:t>
            </a:r>
          </a:p>
          <a:p>
            <a:pPr algn="ctr"/>
            <a:r>
              <a:rPr lang="cs-CZ" altLang="th-TH" sz="1600"/>
              <a:t>Dehydrogenase of </a:t>
            </a:r>
            <a:r>
              <a:rPr lang="cs-CZ" altLang="th-TH" sz="1600">
                <a:latin typeface="Symbol" pitchFamily="18" charset="2"/>
              </a:rPr>
              <a:t>a</a:t>
            </a:r>
            <a:r>
              <a:rPr lang="cs-CZ" altLang="th-TH" sz="1600"/>
              <a:t>-keto acids*</a:t>
            </a:r>
            <a:endParaRPr lang="en-GB" altLang="th-TH" sz="1600"/>
          </a:p>
        </p:txBody>
      </p:sp>
      <p:sp>
        <p:nvSpPr>
          <p:cNvPr id="96267" name="Text Box 11"/>
          <p:cNvSpPr txBox="1">
            <a:spLocks noChangeArrowheads="1"/>
          </p:cNvSpPr>
          <p:nvPr/>
        </p:nvSpPr>
        <p:spPr bwMode="auto">
          <a:xfrm>
            <a:off x="376238" y="3733800"/>
            <a:ext cx="576262" cy="346075"/>
          </a:xfrm>
          <a:prstGeom prst="rect">
            <a:avLst/>
          </a:prstGeom>
          <a:solidFill>
            <a:schemeClr val="tx2">
              <a:lumMod val="20000"/>
              <a:lumOff val="80000"/>
            </a:schemeClr>
          </a:solidFill>
          <a:ln w="9525">
            <a:solidFill>
              <a:schemeClr val="tx1"/>
            </a:solidFill>
            <a:miter lim="800000"/>
            <a:headEnd/>
            <a:tailEnd/>
          </a:ln>
          <a:effectLst/>
        </p:spPr>
        <p:txBody>
          <a:bodyPr wrap="none">
            <a:spAutoFit/>
          </a:bodyPr>
          <a:lstStyle/>
          <a:p>
            <a:pPr algn="ctr"/>
            <a:r>
              <a:rPr lang="cs-CZ" altLang="th-TH" sz="1600"/>
              <a:t>CO</a:t>
            </a:r>
            <a:r>
              <a:rPr lang="cs-CZ" altLang="th-TH" sz="1600" baseline="-25000"/>
              <a:t>2</a:t>
            </a:r>
            <a:endParaRPr lang="en-GB" altLang="th-TH" sz="1600"/>
          </a:p>
        </p:txBody>
      </p:sp>
      <p:sp>
        <p:nvSpPr>
          <p:cNvPr id="96268" name="Text Box 12"/>
          <p:cNvSpPr txBox="1">
            <a:spLocks noChangeArrowheads="1"/>
          </p:cNvSpPr>
          <p:nvPr/>
        </p:nvSpPr>
        <p:spPr bwMode="auto">
          <a:xfrm>
            <a:off x="7620000" y="3454400"/>
            <a:ext cx="674688" cy="314325"/>
          </a:xfrm>
          <a:prstGeom prst="rect">
            <a:avLst/>
          </a:prstGeom>
          <a:solidFill>
            <a:schemeClr val="tx2">
              <a:lumMod val="20000"/>
              <a:lumOff val="80000"/>
            </a:schemeClr>
          </a:solidFill>
          <a:ln w="9525">
            <a:solidFill>
              <a:schemeClr val="tx1"/>
            </a:solidFill>
            <a:miter lim="800000"/>
            <a:headEnd/>
            <a:tailEnd/>
          </a:ln>
          <a:effectLst/>
        </p:spPr>
        <p:txBody>
          <a:bodyPr wrap="none">
            <a:spAutoFit/>
          </a:bodyPr>
          <a:lstStyle/>
          <a:p>
            <a:pPr algn="ctr"/>
            <a:r>
              <a:rPr lang="cs-CZ" altLang="th-TH" sz="1400"/>
              <a:t>NAD</a:t>
            </a:r>
            <a:r>
              <a:rPr lang="cs-CZ" altLang="th-TH" sz="1400" baseline="30000"/>
              <a:t>+</a:t>
            </a:r>
            <a:endParaRPr lang="en-GB" altLang="th-TH" sz="1400"/>
          </a:p>
        </p:txBody>
      </p:sp>
      <p:sp>
        <p:nvSpPr>
          <p:cNvPr id="96269" name="Text Box 13"/>
          <p:cNvSpPr txBox="1">
            <a:spLocks noChangeArrowheads="1"/>
          </p:cNvSpPr>
          <p:nvPr/>
        </p:nvSpPr>
        <p:spPr bwMode="auto">
          <a:xfrm>
            <a:off x="7662863" y="4064000"/>
            <a:ext cx="1176337" cy="314325"/>
          </a:xfrm>
          <a:prstGeom prst="rect">
            <a:avLst/>
          </a:prstGeom>
          <a:solidFill>
            <a:schemeClr val="tx2">
              <a:lumMod val="20000"/>
              <a:lumOff val="80000"/>
            </a:schemeClr>
          </a:solidFill>
          <a:ln w="9525">
            <a:solidFill>
              <a:schemeClr val="tx1"/>
            </a:solidFill>
            <a:miter lim="800000"/>
            <a:headEnd/>
            <a:tailEnd/>
          </a:ln>
          <a:effectLst/>
        </p:spPr>
        <p:txBody>
          <a:bodyPr wrap="none">
            <a:spAutoFit/>
          </a:bodyPr>
          <a:lstStyle/>
          <a:p>
            <a:pPr algn="ctr"/>
            <a:r>
              <a:rPr lang="cs-CZ" altLang="th-TH" sz="1400"/>
              <a:t>NADH + H</a:t>
            </a:r>
            <a:r>
              <a:rPr lang="cs-CZ" altLang="th-TH" sz="1400" baseline="30000"/>
              <a:t>+</a:t>
            </a:r>
            <a:endParaRPr lang="en-GB" altLang="th-TH" sz="1400"/>
          </a:p>
        </p:txBody>
      </p:sp>
      <p:sp>
        <p:nvSpPr>
          <p:cNvPr id="96270" name="Text Box 14"/>
          <p:cNvSpPr txBox="1">
            <a:spLocks noChangeArrowheads="1"/>
          </p:cNvSpPr>
          <p:nvPr/>
        </p:nvSpPr>
        <p:spPr bwMode="auto">
          <a:xfrm>
            <a:off x="1074738" y="4572000"/>
            <a:ext cx="1592262" cy="346075"/>
          </a:xfrm>
          <a:prstGeom prst="rect">
            <a:avLst/>
          </a:prstGeom>
          <a:solidFill>
            <a:schemeClr val="tx2">
              <a:lumMod val="20000"/>
              <a:lumOff val="80000"/>
            </a:schemeClr>
          </a:solidFill>
          <a:ln w="9525">
            <a:solidFill>
              <a:schemeClr val="tx1"/>
            </a:solidFill>
            <a:miter lim="800000"/>
            <a:headEnd/>
            <a:tailEnd/>
          </a:ln>
          <a:effectLst/>
        </p:spPr>
        <p:txBody>
          <a:bodyPr wrap="none">
            <a:spAutoFit/>
          </a:bodyPr>
          <a:lstStyle/>
          <a:p>
            <a:pPr algn="ctr"/>
            <a:r>
              <a:rPr lang="cs-CZ" altLang="th-TH" sz="1600"/>
              <a:t>isobutyryl CoA</a:t>
            </a:r>
            <a:endParaRPr lang="en-GB" altLang="th-TH" sz="1600"/>
          </a:p>
        </p:txBody>
      </p:sp>
      <p:sp>
        <p:nvSpPr>
          <p:cNvPr id="96271" name="Text Box 15"/>
          <p:cNvSpPr txBox="1">
            <a:spLocks noChangeArrowheads="1"/>
          </p:cNvSpPr>
          <p:nvPr/>
        </p:nvSpPr>
        <p:spPr bwMode="auto">
          <a:xfrm>
            <a:off x="3476625" y="4570413"/>
            <a:ext cx="2189163" cy="346075"/>
          </a:xfrm>
          <a:prstGeom prst="rect">
            <a:avLst/>
          </a:prstGeom>
          <a:solidFill>
            <a:schemeClr val="tx2">
              <a:lumMod val="20000"/>
              <a:lumOff val="80000"/>
            </a:schemeClr>
          </a:solidFill>
          <a:ln w="9525">
            <a:solidFill>
              <a:schemeClr val="tx1"/>
            </a:solidFill>
            <a:miter lim="800000"/>
            <a:headEnd/>
            <a:tailEnd/>
          </a:ln>
          <a:effectLst/>
        </p:spPr>
        <p:txBody>
          <a:bodyPr wrap="none">
            <a:spAutoFit/>
          </a:bodyPr>
          <a:lstStyle/>
          <a:p>
            <a:pPr algn="ctr"/>
            <a:r>
              <a:rPr lang="cs-CZ" altLang="th-TH" sz="1600">
                <a:latin typeface="Symbol" pitchFamily="18" charset="2"/>
              </a:rPr>
              <a:t>a</a:t>
            </a:r>
            <a:r>
              <a:rPr lang="cs-CZ" altLang="th-TH" sz="1600"/>
              <a:t>-methylbutyryl CoA</a:t>
            </a:r>
            <a:endParaRPr lang="en-GB" altLang="th-TH" sz="1600"/>
          </a:p>
        </p:txBody>
      </p:sp>
      <p:sp>
        <p:nvSpPr>
          <p:cNvPr id="96272" name="Text Box 16"/>
          <p:cNvSpPr txBox="1">
            <a:spLocks noChangeArrowheads="1"/>
          </p:cNvSpPr>
          <p:nvPr/>
        </p:nvSpPr>
        <p:spPr bwMode="auto">
          <a:xfrm>
            <a:off x="6477000" y="4530725"/>
            <a:ext cx="1554163" cy="346075"/>
          </a:xfrm>
          <a:prstGeom prst="rect">
            <a:avLst/>
          </a:prstGeom>
          <a:solidFill>
            <a:schemeClr val="tx2">
              <a:lumMod val="20000"/>
              <a:lumOff val="80000"/>
            </a:schemeClr>
          </a:solidFill>
          <a:ln w="9525">
            <a:solidFill>
              <a:schemeClr val="tx1"/>
            </a:solidFill>
            <a:miter lim="800000"/>
            <a:headEnd/>
            <a:tailEnd/>
          </a:ln>
          <a:effectLst/>
        </p:spPr>
        <p:txBody>
          <a:bodyPr wrap="none">
            <a:spAutoFit/>
          </a:bodyPr>
          <a:lstStyle/>
          <a:p>
            <a:pPr algn="ctr"/>
            <a:r>
              <a:rPr lang="cs-CZ" altLang="th-TH" sz="1600"/>
              <a:t>isovaleryl CoA</a:t>
            </a:r>
            <a:endParaRPr lang="en-GB" altLang="th-TH" sz="1600"/>
          </a:p>
        </p:txBody>
      </p:sp>
      <p:sp>
        <p:nvSpPr>
          <p:cNvPr id="96273" name="Text Box 17"/>
          <p:cNvSpPr txBox="1">
            <a:spLocks noChangeArrowheads="1"/>
          </p:cNvSpPr>
          <p:nvPr/>
        </p:nvSpPr>
        <p:spPr bwMode="auto">
          <a:xfrm>
            <a:off x="914400" y="5257800"/>
            <a:ext cx="7391400" cy="346075"/>
          </a:xfrm>
          <a:prstGeom prst="rect">
            <a:avLst/>
          </a:prstGeom>
          <a:solidFill>
            <a:schemeClr val="tx2">
              <a:lumMod val="20000"/>
              <a:lumOff val="80000"/>
            </a:schemeClr>
          </a:solidFill>
          <a:ln w="9525">
            <a:solidFill>
              <a:schemeClr val="tx1"/>
            </a:solidFill>
            <a:miter lim="800000"/>
            <a:headEnd/>
            <a:tailEnd/>
          </a:ln>
          <a:effectLst/>
        </p:spPr>
        <p:txBody>
          <a:bodyPr>
            <a:spAutoFit/>
          </a:bodyPr>
          <a:lstStyle/>
          <a:p>
            <a:pPr algn="ctr"/>
            <a:r>
              <a:rPr lang="cs-CZ" altLang="th-TH" sz="1600"/>
              <a:t>Dehydrogenation etc., similar to fatty acid </a:t>
            </a:r>
            <a:r>
              <a:rPr lang="cs-CZ" altLang="th-TH" sz="1600">
                <a:latin typeface="Symbol" pitchFamily="18" charset="2"/>
              </a:rPr>
              <a:t>b</a:t>
            </a:r>
            <a:r>
              <a:rPr lang="cs-CZ" altLang="th-TH" sz="1600"/>
              <a:t>-oxidation</a:t>
            </a:r>
            <a:endParaRPr lang="en-GB" altLang="th-TH" sz="1600"/>
          </a:p>
        </p:txBody>
      </p:sp>
      <p:sp>
        <p:nvSpPr>
          <p:cNvPr id="96274" name="Text Box 18"/>
          <p:cNvSpPr txBox="1">
            <a:spLocks noChangeArrowheads="1"/>
          </p:cNvSpPr>
          <p:nvPr/>
        </p:nvSpPr>
        <p:spPr bwMode="auto">
          <a:xfrm>
            <a:off x="1214438" y="6019800"/>
            <a:ext cx="1533525" cy="346075"/>
          </a:xfrm>
          <a:prstGeom prst="rect">
            <a:avLst/>
          </a:prstGeom>
          <a:solidFill>
            <a:schemeClr val="tx2">
              <a:lumMod val="20000"/>
              <a:lumOff val="80000"/>
            </a:schemeClr>
          </a:solidFill>
          <a:ln w="9525">
            <a:solidFill>
              <a:schemeClr val="tx1"/>
            </a:solidFill>
            <a:miter lim="800000"/>
            <a:headEnd/>
            <a:tailEnd/>
          </a:ln>
          <a:effectLst/>
        </p:spPr>
        <p:txBody>
          <a:bodyPr wrap="none">
            <a:spAutoFit/>
          </a:bodyPr>
          <a:lstStyle/>
          <a:p>
            <a:pPr algn="ctr"/>
            <a:r>
              <a:rPr lang="cs-CZ" altLang="th-TH" sz="1600"/>
              <a:t>propionyl CoA</a:t>
            </a:r>
            <a:endParaRPr lang="en-GB" altLang="th-TH" sz="1600"/>
          </a:p>
        </p:txBody>
      </p:sp>
      <p:sp>
        <p:nvSpPr>
          <p:cNvPr id="96275" name="Text Box 19"/>
          <p:cNvSpPr txBox="1">
            <a:spLocks noChangeArrowheads="1"/>
          </p:cNvSpPr>
          <p:nvPr/>
        </p:nvSpPr>
        <p:spPr bwMode="auto">
          <a:xfrm>
            <a:off x="3957638" y="5943600"/>
            <a:ext cx="1201737" cy="346075"/>
          </a:xfrm>
          <a:prstGeom prst="rect">
            <a:avLst/>
          </a:prstGeom>
          <a:solidFill>
            <a:schemeClr val="tx2">
              <a:lumMod val="20000"/>
              <a:lumOff val="80000"/>
            </a:schemeClr>
          </a:solidFill>
          <a:ln w="9525">
            <a:solidFill>
              <a:schemeClr val="tx1"/>
            </a:solidFill>
            <a:miter lim="800000"/>
            <a:headEnd/>
            <a:tailEnd/>
          </a:ln>
          <a:effectLst/>
        </p:spPr>
        <p:txBody>
          <a:bodyPr wrap="none">
            <a:spAutoFit/>
          </a:bodyPr>
          <a:lstStyle/>
          <a:p>
            <a:pPr algn="ctr"/>
            <a:r>
              <a:rPr lang="cs-CZ" altLang="th-TH" sz="1600"/>
              <a:t>acetyl CoA</a:t>
            </a:r>
            <a:endParaRPr lang="en-GB" altLang="th-TH" sz="1600"/>
          </a:p>
        </p:txBody>
      </p:sp>
      <p:sp>
        <p:nvSpPr>
          <p:cNvPr id="96276" name="Text Box 20"/>
          <p:cNvSpPr txBox="1">
            <a:spLocks noChangeArrowheads="1"/>
          </p:cNvSpPr>
          <p:nvPr/>
        </p:nvSpPr>
        <p:spPr bwMode="auto">
          <a:xfrm>
            <a:off x="6465888" y="6400800"/>
            <a:ext cx="1357312" cy="346075"/>
          </a:xfrm>
          <a:prstGeom prst="rect">
            <a:avLst/>
          </a:prstGeom>
          <a:solidFill>
            <a:schemeClr val="tx2">
              <a:lumMod val="20000"/>
              <a:lumOff val="80000"/>
            </a:schemeClr>
          </a:solidFill>
          <a:ln w="9525">
            <a:solidFill>
              <a:schemeClr val="tx1"/>
            </a:solidFill>
            <a:miter lim="800000"/>
            <a:headEnd/>
            <a:tailEnd/>
          </a:ln>
          <a:effectLst/>
        </p:spPr>
        <p:txBody>
          <a:bodyPr wrap="none">
            <a:spAutoFit/>
          </a:bodyPr>
          <a:lstStyle/>
          <a:p>
            <a:pPr algn="ctr"/>
            <a:r>
              <a:rPr lang="cs-CZ" altLang="th-TH" sz="1600"/>
              <a:t>acetoacetate</a:t>
            </a:r>
            <a:endParaRPr lang="en-GB" altLang="th-TH" sz="1600"/>
          </a:p>
        </p:txBody>
      </p:sp>
      <p:sp>
        <p:nvSpPr>
          <p:cNvPr id="96277" name="Text Box 21"/>
          <p:cNvSpPr txBox="1">
            <a:spLocks noChangeArrowheads="1"/>
          </p:cNvSpPr>
          <p:nvPr/>
        </p:nvSpPr>
        <p:spPr bwMode="auto">
          <a:xfrm>
            <a:off x="6494463" y="5943600"/>
            <a:ext cx="1201737" cy="346075"/>
          </a:xfrm>
          <a:prstGeom prst="rect">
            <a:avLst/>
          </a:prstGeom>
          <a:solidFill>
            <a:schemeClr val="tx2">
              <a:lumMod val="20000"/>
              <a:lumOff val="80000"/>
            </a:schemeClr>
          </a:solidFill>
          <a:ln w="9525">
            <a:solidFill>
              <a:schemeClr val="tx1"/>
            </a:solidFill>
            <a:miter lim="800000"/>
            <a:headEnd/>
            <a:tailEnd/>
          </a:ln>
          <a:effectLst/>
        </p:spPr>
        <p:txBody>
          <a:bodyPr wrap="none">
            <a:spAutoFit/>
          </a:bodyPr>
          <a:lstStyle/>
          <a:p>
            <a:pPr algn="ctr"/>
            <a:r>
              <a:rPr lang="cs-CZ" altLang="th-TH" sz="1600"/>
              <a:t>acetyl CoA</a:t>
            </a:r>
            <a:endParaRPr lang="en-GB" altLang="th-TH" sz="1600"/>
          </a:p>
        </p:txBody>
      </p:sp>
      <p:sp>
        <p:nvSpPr>
          <p:cNvPr id="96278" name="Text Box 22"/>
          <p:cNvSpPr txBox="1">
            <a:spLocks noChangeArrowheads="1"/>
          </p:cNvSpPr>
          <p:nvPr/>
        </p:nvSpPr>
        <p:spPr bwMode="auto">
          <a:xfrm>
            <a:off x="3751263" y="6400800"/>
            <a:ext cx="1533525" cy="346075"/>
          </a:xfrm>
          <a:prstGeom prst="rect">
            <a:avLst/>
          </a:prstGeom>
          <a:solidFill>
            <a:schemeClr val="tx2">
              <a:lumMod val="20000"/>
              <a:lumOff val="80000"/>
            </a:schemeClr>
          </a:solidFill>
          <a:ln w="9525">
            <a:solidFill>
              <a:schemeClr val="tx1"/>
            </a:solidFill>
            <a:miter lim="800000"/>
            <a:headEnd/>
            <a:tailEnd/>
          </a:ln>
          <a:effectLst/>
        </p:spPr>
        <p:txBody>
          <a:bodyPr wrap="none">
            <a:spAutoFit/>
          </a:bodyPr>
          <a:lstStyle/>
          <a:p>
            <a:pPr algn="ctr"/>
            <a:r>
              <a:rPr lang="cs-CZ" altLang="th-TH" sz="1600"/>
              <a:t>propionyl CoA</a:t>
            </a:r>
            <a:endParaRPr lang="en-GB" altLang="th-TH" sz="1600"/>
          </a:p>
        </p:txBody>
      </p:sp>
      <p:sp>
        <p:nvSpPr>
          <p:cNvPr id="96279" name="Text Box 23"/>
          <p:cNvSpPr txBox="1">
            <a:spLocks noChangeArrowheads="1"/>
          </p:cNvSpPr>
          <p:nvPr/>
        </p:nvSpPr>
        <p:spPr bwMode="auto">
          <a:xfrm>
            <a:off x="4418013" y="6172200"/>
            <a:ext cx="307975" cy="336550"/>
          </a:xfrm>
          <a:prstGeom prst="rect">
            <a:avLst/>
          </a:prstGeom>
          <a:solidFill>
            <a:schemeClr val="tx2">
              <a:lumMod val="20000"/>
              <a:lumOff val="80000"/>
            </a:schemeClr>
          </a:solidFill>
          <a:ln>
            <a:noFill/>
          </a:ln>
          <a:effectLst/>
        </p:spPr>
        <p:txBody>
          <a:bodyPr wrap="none">
            <a:spAutoFit/>
          </a:bodyPr>
          <a:lstStyle/>
          <a:p>
            <a:pPr algn="ctr"/>
            <a:r>
              <a:rPr lang="cs-CZ" altLang="th-TH" sz="1600"/>
              <a:t>+</a:t>
            </a:r>
            <a:endParaRPr lang="en-GB" altLang="th-TH" sz="1600"/>
          </a:p>
        </p:txBody>
      </p:sp>
      <p:sp>
        <p:nvSpPr>
          <p:cNvPr id="96280" name="Text Box 24"/>
          <p:cNvSpPr txBox="1">
            <a:spLocks noChangeArrowheads="1"/>
          </p:cNvSpPr>
          <p:nvPr/>
        </p:nvSpPr>
        <p:spPr bwMode="auto">
          <a:xfrm>
            <a:off x="6931025" y="6172200"/>
            <a:ext cx="307975" cy="336550"/>
          </a:xfrm>
          <a:prstGeom prst="rect">
            <a:avLst/>
          </a:prstGeom>
          <a:solidFill>
            <a:schemeClr val="tx2">
              <a:lumMod val="20000"/>
              <a:lumOff val="80000"/>
            </a:schemeClr>
          </a:solidFill>
          <a:ln>
            <a:noFill/>
          </a:ln>
          <a:effectLst/>
        </p:spPr>
        <p:txBody>
          <a:bodyPr wrap="none">
            <a:spAutoFit/>
          </a:bodyPr>
          <a:lstStyle/>
          <a:p>
            <a:pPr algn="ctr"/>
            <a:r>
              <a:rPr lang="cs-CZ" altLang="th-TH" sz="1600"/>
              <a:t>+</a:t>
            </a:r>
            <a:endParaRPr lang="en-GB" altLang="th-TH" sz="1600"/>
          </a:p>
        </p:txBody>
      </p:sp>
      <p:sp>
        <p:nvSpPr>
          <p:cNvPr id="96281" name="Line 25"/>
          <p:cNvSpPr>
            <a:spLocks noChangeShapeType="1"/>
          </p:cNvSpPr>
          <p:nvPr/>
        </p:nvSpPr>
        <p:spPr bwMode="auto">
          <a:xfrm>
            <a:off x="1905000" y="1600200"/>
            <a:ext cx="0" cy="304800"/>
          </a:xfrm>
          <a:prstGeom prst="line">
            <a:avLst/>
          </a:prstGeom>
          <a:noFill/>
          <a:ln w="2857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sp>
        <p:nvSpPr>
          <p:cNvPr id="96282" name="Line 26"/>
          <p:cNvSpPr>
            <a:spLocks noChangeShapeType="1"/>
          </p:cNvSpPr>
          <p:nvPr/>
        </p:nvSpPr>
        <p:spPr bwMode="auto">
          <a:xfrm>
            <a:off x="4572000" y="1600200"/>
            <a:ext cx="0" cy="304800"/>
          </a:xfrm>
          <a:prstGeom prst="line">
            <a:avLst/>
          </a:prstGeom>
          <a:noFill/>
          <a:ln w="2857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sp>
        <p:nvSpPr>
          <p:cNvPr id="96283" name="Line 27"/>
          <p:cNvSpPr>
            <a:spLocks noChangeShapeType="1"/>
          </p:cNvSpPr>
          <p:nvPr/>
        </p:nvSpPr>
        <p:spPr bwMode="auto">
          <a:xfrm>
            <a:off x="6934200" y="1600200"/>
            <a:ext cx="0" cy="304800"/>
          </a:xfrm>
          <a:prstGeom prst="line">
            <a:avLst/>
          </a:prstGeom>
          <a:noFill/>
          <a:ln w="2857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sp>
        <p:nvSpPr>
          <p:cNvPr id="96284" name="Line 28"/>
          <p:cNvSpPr>
            <a:spLocks noChangeShapeType="1"/>
          </p:cNvSpPr>
          <p:nvPr/>
        </p:nvSpPr>
        <p:spPr bwMode="auto">
          <a:xfrm>
            <a:off x="1905000" y="2286000"/>
            <a:ext cx="0" cy="457200"/>
          </a:xfrm>
          <a:prstGeom prst="line">
            <a:avLst/>
          </a:prstGeom>
          <a:noFill/>
          <a:ln w="2857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sp>
        <p:nvSpPr>
          <p:cNvPr id="96285" name="Line 29"/>
          <p:cNvSpPr>
            <a:spLocks noChangeShapeType="1"/>
          </p:cNvSpPr>
          <p:nvPr/>
        </p:nvSpPr>
        <p:spPr bwMode="auto">
          <a:xfrm>
            <a:off x="4572000" y="2286000"/>
            <a:ext cx="0" cy="457200"/>
          </a:xfrm>
          <a:prstGeom prst="line">
            <a:avLst/>
          </a:prstGeom>
          <a:noFill/>
          <a:ln w="2857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sp>
        <p:nvSpPr>
          <p:cNvPr id="96286" name="Line 30"/>
          <p:cNvSpPr>
            <a:spLocks noChangeShapeType="1"/>
          </p:cNvSpPr>
          <p:nvPr/>
        </p:nvSpPr>
        <p:spPr bwMode="auto">
          <a:xfrm>
            <a:off x="6934200" y="2286000"/>
            <a:ext cx="0" cy="457200"/>
          </a:xfrm>
          <a:prstGeom prst="line">
            <a:avLst/>
          </a:prstGeom>
          <a:noFill/>
          <a:ln w="2857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sp>
        <p:nvSpPr>
          <p:cNvPr id="96287" name="Line 31"/>
          <p:cNvSpPr>
            <a:spLocks noChangeShapeType="1"/>
          </p:cNvSpPr>
          <p:nvPr/>
        </p:nvSpPr>
        <p:spPr bwMode="auto">
          <a:xfrm>
            <a:off x="1905000" y="3200400"/>
            <a:ext cx="0" cy="457200"/>
          </a:xfrm>
          <a:prstGeom prst="line">
            <a:avLst/>
          </a:prstGeom>
          <a:noFill/>
          <a:ln w="2857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sp>
        <p:nvSpPr>
          <p:cNvPr id="96288" name="Line 32"/>
          <p:cNvSpPr>
            <a:spLocks noChangeShapeType="1"/>
          </p:cNvSpPr>
          <p:nvPr/>
        </p:nvSpPr>
        <p:spPr bwMode="auto">
          <a:xfrm>
            <a:off x="4572000" y="3200400"/>
            <a:ext cx="0" cy="457200"/>
          </a:xfrm>
          <a:prstGeom prst="line">
            <a:avLst/>
          </a:prstGeom>
          <a:noFill/>
          <a:ln w="2857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sp>
        <p:nvSpPr>
          <p:cNvPr id="96289" name="Line 33"/>
          <p:cNvSpPr>
            <a:spLocks noChangeShapeType="1"/>
          </p:cNvSpPr>
          <p:nvPr/>
        </p:nvSpPr>
        <p:spPr bwMode="auto">
          <a:xfrm>
            <a:off x="6934200" y="3200400"/>
            <a:ext cx="0" cy="457200"/>
          </a:xfrm>
          <a:prstGeom prst="line">
            <a:avLst/>
          </a:prstGeom>
          <a:noFill/>
          <a:ln w="2857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sp>
        <p:nvSpPr>
          <p:cNvPr id="96290" name="Line 34"/>
          <p:cNvSpPr>
            <a:spLocks noChangeShapeType="1"/>
          </p:cNvSpPr>
          <p:nvPr/>
        </p:nvSpPr>
        <p:spPr bwMode="auto">
          <a:xfrm>
            <a:off x="1981200" y="4267200"/>
            <a:ext cx="0" cy="304800"/>
          </a:xfrm>
          <a:prstGeom prst="line">
            <a:avLst/>
          </a:prstGeom>
          <a:noFill/>
          <a:ln w="2857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sp>
        <p:nvSpPr>
          <p:cNvPr id="96291" name="Line 35"/>
          <p:cNvSpPr>
            <a:spLocks noChangeShapeType="1"/>
          </p:cNvSpPr>
          <p:nvPr/>
        </p:nvSpPr>
        <p:spPr bwMode="auto">
          <a:xfrm>
            <a:off x="4572000" y="4267200"/>
            <a:ext cx="0" cy="304800"/>
          </a:xfrm>
          <a:prstGeom prst="line">
            <a:avLst/>
          </a:prstGeom>
          <a:noFill/>
          <a:ln w="2857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sp>
        <p:nvSpPr>
          <p:cNvPr id="96292" name="Line 36"/>
          <p:cNvSpPr>
            <a:spLocks noChangeShapeType="1"/>
          </p:cNvSpPr>
          <p:nvPr/>
        </p:nvSpPr>
        <p:spPr bwMode="auto">
          <a:xfrm>
            <a:off x="7010400" y="4267200"/>
            <a:ext cx="0" cy="304800"/>
          </a:xfrm>
          <a:prstGeom prst="line">
            <a:avLst/>
          </a:prstGeom>
          <a:noFill/>
          <a:ln w="2857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sp>
        <p:nvSpPr>
          <p:cNvPr id="96293" name="Line 37"/>
          <p:cNvSpPr>
            <a:spLocks noChangeShapeType="1"/>
          </p:cNvSpPr>
          <p:nvPr/>
        </p:nvSpPr>
        <p:spPr bwMode="auto">
          <a:xfrm flipH="1">
            <a:off x="990600" y="3886200"/>
            <a:ext cx="533400" cy="0"/>
          </a:xfrm>
          <a:prstGeom prst="line">
            <a:avLst/>
          </a:prstGeom>
          <a:noFill/>
          <a:ln w="2857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h-TH"/>
          </a:p>
        </p:txBody>
      </p:sp>
      <p:sp>
        <p:nvSpPr>
          <p:cNvPr id="96294" name="Line 38"/>
          <p:cNvSpPr>
            <a:spLocks noChangeShapeType="1"/>
          </p:cNvSpPr>
          <p:nvPr/>
        </p:nvSpPr>
        <p:spPr bwMode="auto">
          <a:xfrm>
            <a:off x="1981200" y="4953000"/>
            <a:ext cx="0" cy="304800"/>
          </a:xfrm>
          <a:prstGeom prst="line">
            <a:avLst/>
          </a:prstGeom>
          <a:noFill/>
          <a:ln w="2857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sp>
        <p:nvSpPr>
          <p:cNvPr id="96295" name="Line 39"/>
          <p:cNvSpPr>
            <a:spLocks noChangeShapeType="1"/>
          </p:cNvSpPr>
          <p:nvPr/>
        </p:nvSpPr>
        <p:spPr bwMode="auto">
          <a:xfrm>
            <a:off x="4572000" y="4953000"/>
            <a:ext cx="0" cy="304800"/>
          </a:xfrm>
          <a:prstGeom prst="line">
            <a:avLst/>
          </a:prstGeom>
          <a:noFill/>
          <a:ln w="2857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sp>
        <p:nvSpPr>
          <p:cNvPr id="96296" name="Line 40"/>
          <p:cNvSpPr>
            <a:spLocks noChangeShapeType="1"/>
          </p:cNvSpPr>
          <p:nvPr/>
        </p:nvSpPr>
        <p:spPr bwMode="auto">
          <a:xfrm>
            <a:off x="7010400" y="4876800"/>
            <a:ext cx="0" cy="381000"/>
          </a:xfrm>
          <a:prstGeom prst="line">
            <a:avLst/>
          </a:prstGeom>
          <a:noFill/>
          <a:ln w="2857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h-TH"/>
          </a:p>
        </p:txBody>
      </p:sp>
      <p:sp>
        <p:nvSpPr>
          <p:cNvPr id="96297" name="Line 41"/>
          <p:cNvSpPr>
            <a:spLocks noChangeShapeType="1"/>
          </p:cNvSpPr>
          <p:nvPr/>
        </p:nvSpPr>
        <p:spPr bwMode="auto">
          <a:xfrm>
            <a:off x="1981200" y="5638800"/>
            <a:ext cx="0" cy="381000"/>
          </a:xfrm>
          <a:prstGeom prst="line">
            <a:avLst/>
          </a:prstGeom>
          <a:noFill/>
          <a:ln w="2857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sp>
        <p:nvSpPr>
          <p:cNvPr id="96298" name="Line 42"/>
          <p:cNvSpPr>
            <a:spLocks noChangeShapeType="1"/>
          </p:cNvSpPr>
          <p:nvPr/>
        </p:nvSpPr>
        <p:spPr bwMode="auto">
          <a:xfrm>
            <a:off x="4572000" y="5638800"/>
            <a:ext cx="0" cy="304800"/>
          </a:xfrm>
          <a:prstGeom prst="line">
            <a:avLst/>
          </a:prstGeom>
          <a:noFill/>
          <a:ln w="2857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h-TH"/>
          </a:p>
        </p:txBody>
      </p:sp>
      <p:sp>
        <p:nvSpPr>
          <p:cNvPr id="96299" name="Line 43"/>
          <p:cNvSpPr>
            <a:spLocks noChangeShapeType="1"/>
          </p:cNvSpPr>
          <p:nvPr/>
        </p:nvSpPr>
        <p:spPr bwMode="auto">
          <a:xfrm>
            <a:off x="7010400" y="5638800"/>
            <a:ext cx="0" cy="304800"/>
          </a:xfrm>
          <a:prstGeom prst="line">
            <a:avLst/>
          </a:prstGeom>
          <a:noFill/>
          <a:ln w="28575">
            <a:solidFill>
              <a:srgbClr val="66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h-TH"/>
          </a:p>
        </p:txBody>
      </p:sp>
      <p:sp>
        <p:nvSpPr>
          <p:cNvPr id="96300" name="Freeform 44"/>
          <p:cNvSpPr>
            <a:spLocks/>
          </p:cNvSpPr>
          <p:nvPr/>
        </p:nvSpPr>
        <p:spPr bwMode="auto">
          <a:xfrm>
            <a:off x="7239000" y="3581400"/>
            <a:ext cx="381000" cy="685800"/>
          </a:xfrm>
          <a:custGeom>
            <a:avLst/>
            <a:gdLst>
              <a:gd name="T0" fmla="*/ 178 w 179"/>
              <a:gd name="T1" fmla="*/ 0 h 672"/>
              <a:gd name="T2" fmla="*/ 110 w 179"/>
              <a:gd name="T3" fmla="*/ 62 h 672"/>
              <a:gd name="T4" fmla="*/ 34 w 179"/>
              <a:gd name="T5" fmla="*/ 151 h 672"/>
              <a:gd name="T6" fmla="*/ 0 w 179"/>
              <a:gd name="T7" fmla="*/ 315 h 672"/>
              <a:gd name="T8" fmla="*/ 27 w 179"/>
              <a:gd name="T9" fmla="*/ 480 h 672"/>
              <a:gd name="T10" fmla="*/ 179 w 179"/>
              <a:gd name="T11" fmla="*/ 672 h 672"/>
            </a:gdLst>
            <a:ahLst/>
            <a:cxnLst>
              <a:cxn ang="0">
                <a:pos x="T0" y="T1"/>
              </a:cxn>
              <a:cxn ang="0">
                <a:pos x="T2" y="T3"/>
              </a:cxn>
              <a:cxn ang="0">
                <a:pos x="T4" y="T5"/>
              </a:cxn>
              <a:cxn ang="0">
                <a:pos x="T6" y="T7"/>
              </a:cxn>
              <a:cxn ang="0">
                <a:pos x="T8" y="T9"/>
              </a:cxn>
              <a:cxn ang="0">
                <a:pos x="T10" y="T11"/>
              </a:cxn>
            </a:cxnLst>
            <a:rect l="0" t="0" r="r" b="b"/>
            <a:pathLst>
              <a:path w="179" h="672">
                <a:moveTo>
                  <a:pt x="178" y="0"/>
                </a:moveTo>
                <a:lnTo>
                  <a:pt x="110" y="62"/>
                </a:lnTo>
                <a:lnTo>
                  <a:pt x="34" y="151"/>
                </a:lnTo>
                <a:lnTo>
                  <a:pt x="0" y="315"/>
                </a:lnTo>
                <a:lnTo>
                  <a:pt x="27" y="480"/>
                </a:lnTo>
                <a:lnTo>
                  <a:pt x="179" y="672"/>
                </a:lnTo>
              </a:path>
            </a:pathLst>
          </a:custGeom>
          <a:solidFill>
            <a:schemeClr val="bg1"/>
          </a:solidFill>
          <a:ln w="19050" cap="flat" cmpd="sng">
            <a:solidFill>
              <a:srgbClr val="6666FF"/>
            </a:solidFill>
            <a:prstDash val="solid"/>
            <a:round/>
            <a:headEnd type="none" w="med" len="med"/>
            <a:tailEnd type="triangle" w="med" len="med"/>
          </a:ln>
          <a:effectLst/>
        </p:spPr>
        <p:txBody>
          <a:bodyPr>
            <a:spAutoFit/>
          </a:bodyPr>
          <a:lstStyle/>
          <a:p>
            <a:endParaRPr lang="th-TH"/>
          </a:p>
        </p:txBody>
      </p:sp>
      <p:sp>
        <p:nvSpPr>
          <p:cNvPr id="96301" name="Line 45"/>
          <p:cNvSpPr>
            <a:spLocks noChangeShapeType="1"/>
          </p:cNvSpPr>
          <p:nvPr/>
        </p:nvSpPr>
        <p:spPr bwMode="auto">
          <a:xfrm flipV="1">
            <a:off x="3635375" y="2057400"/>
            <a:ext cx="1016000" cy="317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h-TH"/>
          </a:p>
        </p:txBody>
      </p:sp>
      <p:sp>
        <p:nvSpPr>
          <p:cNvPr id="96302" name="Text Box 46"/>
          <p:cNvSpPr txBox="1">
            <a:spLocks noChangeArrowheads="1"/>
          </p:cNvSpPr>
          <p:nvPr/>
        </p:nvSpPr>
        <p:spPr bwMode="auto">
          <a:xfrm>
            <a:off x="1130300" y="268288"/>
            <a:ext cx="6859588"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3200">
                <a:solidFill>
                  <a:schemeClr val="accent2"/>
                </a:solidFill>
                <a:latin typeface="Arial" pitchFamily="34" charset="0"/>
              </a:rPr>
              <a:t>Catabolism  of branched amino acids</a:t>
            </a:r>
            <a:endParaRPr lang="en-GB" altLang="th-TH" sz="3200">
              <a:solidFill>
                <a:schemeClr val="accent2"/>
              </a:solidFill>
              <a:latin typeface="Arial" pitchFamily="34" charset="0"/>
            </a:endParaRPr>
          </a:p>
        </p:txBody>
      </p:sp>
    </p:spTree>
    <p:extLst>
      <p:ext uri="{BB962C8B-B14F-4D97-AF65-F5344CB8AC3E}">
        <p14:creationId xmlns:p14="http://schemas.microsoft.com/office/powerpoint/2010/main" val="546084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5" name="Text Box 5"/>
          <p:cNvSpPr txBox="1">
            <a:spLocks noChangeArrowheads="1"/>
          </p:cNvSpPr>
          <p:nvPr/>
        </p:nvSpPr>
        <p:spPr bwMode="auto">
          <a:xfrm>
            <a:off x="2051050" y="690563"/>
            <a:ext cx="5010150" cy="528637"/>
          </a:xfrm>
          <a:prstGeom prst="rect">
            <a:avLst/>
          </a:prstGeom>
          <a:solidFill>
            <a:srgbClr val="FFCC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800">
                <a:solidFill>
                  <a:srgbClr val="800080"/>
                </a:solidFill>
                <a:latin typeface="Arial" pitchFamily="34" charset="0"/>
              </a:rPr>
              <a:t>Branched-chain aminoaciduria</a:t>
            </a:r>
            <a:endParaRPr lang="cs-CZ" altLang="th-TH" sz="4000">
              <a:solidFill>
                <a:srgbClr val="800080"/>
              </a:solidFill>
              <a:latin typeface="Arial" pitchFamily="34" charset="0"/>
            </a:endParaRPr>
          </a:p>
        </p:txBody>
      </p:sp>
      <p:sp>
        <p:nvSpPr>
          <p:cNvPr id="87046" name="Text Box 6"/>
          <p:cNvSpPr txBox="1">
            <a:spLocks noChangeArrowheads="1"/>
          </p:cNvSpPr>
          <p:nvPr/>
        </p:nvSpPr>
        <p:spPr bwMode="auto">
          <a:xfrm>
            <a:off x="806450" y="1844675"/>
            <a:ext cx="7581900" cy="3729038"/>
          </a:xfrm>
          <a:prstGeom prst="rect">
            <a:avLst/>
          </a:prstGeom>
          <a:solidFill>
            <a:srgbClr val="FFE1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h-TH" sz="2000">
                <a:latin typeface="Arial" pitchFamily="34" charset="0"/>
              </a:rPr>
              <a:t>D</a:t>
            </a:r>
            <a:r>
              <a:rPr lang="cs-CZ" altLang="th-TH" sz="2000">
                <a:latin typeface="Arial" pitchFamily="34" charset="0"/>
              </a:rPr>
              <a:t>i</a:t>
            </a:r>
            <a:r>
              <a:rPr lang="en-US" altLang="th-TH" sz="2000">
                <a:latin typeface="Arial" pitchFamily="34" charset="0"/>
              </a:rPr>
              <a:t>sease also called </a:t>
            </a:r>
            <a:r>
              <a:rPr lang="en-US" altLang="th-TH" sz="2000">
                <a:solidFill>
                  <a:srgbClr val="800080"/>
                </a:solidFill>
                <a:latin typeface="Arial" pitchFamily="34" charset="0"/>
              </a:rPr>
              <a:t>Maple Syrup Urine Disease</a:t>
            </a:r>
            <a:r>
              <a:rPr lang="en-US" altLang="th-TH" sz="2000">
                <a:latin typeface="Arial" pitchFamily="34" charset="0"/>
              </a:rPr>
              <a:t> </a:t>
            </a:r>
            <a:r>
              <a:rPr lang="en-US" altLang="th-TH" sz="2000">
                <a:solidFill>
                  <a:srgbClr val="800080"/>
                </a:solidFill>
                <a:latin typeface="Arial" pitchFamily="34" charset="0"/>
              </a:rPr>
              <a:t>(MSUD) </a:t>
            </a:r>
            <a:r>
              <a:rPr lang="en-US" altLang="th-TH" sz="2000">
                <a:latin typeface="Arial" pitchFamily="34" charset="0"/>
              </a:rPr>
              <a:t>(</a:t>
            </a:r>
            <a:r>
              <a:rPr lang="en-US" altLang="th-TH">
                <a:latin typeface="Arial" pitchFamily="34" charset="0"/>
              </a:rPr>
              <a:t>because of the characteristic odor of the urine in affected individuals).</a:t>
            </a:r>
            <a:endParaRPr lang="cs-CZ" altLang="th-TH">
              <a:latin typeface="Arial" pitchFamily="34" charset="0"/>
            </a:endParaRPr>
          </a:p>
          <a:p>
            <a:endParaRPr lang="en-US" altLang="th-TH" sz="2000">
              <a:latin typeface="Arial" pitchFamily="34" charset="0"/>
            </a:endParaRPr>
          </a:p>
          <a:p>
            <a:r>
              <a:rPr lang="en-US" altLang="th-TH" sz="2000" b="1">
                <a:latin typeface="Arial" pitchFamily="34" charset="0"/>
              </a:rPr>
              <a:t>Deficiency</a:t>
            </a:r>
            <a:r>
              <a:rPr lang="en-US" altLang="th-TH" sz="2000">
                <a:latin typeface="Arial" pitchFamily="34" charset="0"/>
              </a:rPr>
              <a:t> in an enzyme, </a:t>
            </a:r>
            <a:r>
              <a:rPr lang="en-US" altLang="th-TH" sz="2000" b="1">
                <a:latin typeface="Arial" pitchFamily="34" charset="0"/>
              </a:rPr>
              <a:t>branched-chain α-keto acid dehydrogenase</a:t>
            </a:r>
            <a:r>
              <a:rPr lang="en-US" altLang="th-TH" sz="2000">
                <a:latin typeface="Arial" pitchFamily="34" charset="0"/>
              </a:rPr>
              <a:t> leads to an accumulation of three branched-chain amino acids and their corresponding branched-chain α-keto acids which are excreted in the urine. </a:t>
            </a:r>
            <a:endParaRPr lang="cs-CZ" altLang="th-TH" sz="2000">
              <a:latin typeface="Arial" pitchFamily="34" charset="0"/>
            </a:endParaRPr>
          </a:p>
          <a:p>
            <a:endParaRPr lang="en-US" altLang="th-TH" sz="2000">
              <a:latin typeface="Arial" pitchFamily="34" charset="0"/>
            </a:endParaRPr>
          </a:p>
          <a:p>
            <a:r>
              <a:rPr lang="en-US" altLang="th-TH" sz="2000">
                <a:latin typeface="Arial" pitchFamily="34" charset="0"/>
              </a:rPr>
              <a:t>There is only one dehydrogenase enzyme for all three amino acids.</a:t>
            </a:r>
            <a:endParaRPr lang="cs-CZ" altLang="th-TH" sz="2000">
              <a:latin typeface="Arial" pitchFamily="34" charset="0"/>
            </a:endParaRPr>
          </a:p>
          <a:p>
            <a:endParaRPr lang="en-US" altLang="th-TH" sz="2000">
              <a:latin typeface="Arial" pitchFamily="34" charset="0"/>
            </a:endParaRPr>
          </a:p>
          <a:p>
            <a:r>
              <a:rPr lang="en-US" altLang="th-TH" sz="2000">
                <a:latin typeface="Arial" pitchFamily="34" charset="0"/>
              </a:rPr>
              <a:t>Mental retardation in these cases is extensive</a:t>
            </a:r>
            <a:r>
              <a:rPr lang="en-US" altLang="th-TH">
                <a:latin typeface="Arial" pitchFamily="34" charset="0"/>
              </a:rPr>
              <a:t>. </a:t>
            </a:r>
          </a:p>
        </p:txBody>
      </p:sp>
    </p:spTree>
    <p:extLst>
      <p:ext uri="{BB962C8B-B14F-4D97-AF65-F5344CB8AC3E}">
        <p14:creationId xmlns:p14="http://schemas.microsoft.com/office/powerpoint/2010/main" val="8406113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762000" y="304800"/>
            <a:ext cx="7772400" cy="1143000"/>
          </a:xfrm>
        </p:spPr>
        <p:txBody>
          <a:bodyPr/>
          <a:lstStyle/>
          <a:p>
            <a:r>
              <a:rPr lang="en-US" altLang="th-TH" sz="3200">
                <a:solidFill>
                  <a:schemeClr val="accent2"/>
                </a:solidFill>
                <a:latin typeface="Arial" pitchFamily="34" charset="0"/>
              </a:rPr>
              <a:t>Histidine Metabolism: </a:t>
            </a:r>
            <a:br>
              <a:rPr lang="en-US" altLang="th-TH" sz="3200">
                <a:solidFill>
                  <a:schemeClr val="accent2"/>
                </a:solidFill>
                <a:latin typeface="Arial" pitchFamily="34" charset="0"/>
              </a:rPr>
            </a:br>
            <a:r>
              <a:rPr lang="en-US" altLang="th-TH" sz="3200">
                <a:solidFill>
                  <a:schemeClr val="accent2"/>
                </a:solidFill>
                <a:latin typeface="Arial" pitchFamily="34" charset="0"/>
              </a:rPr>
              <a:t>Histamine Formation</a:t>
            </a:r>
          </a:p>
        </p:txBody>
      </p:sp>
      <p:pic>
        <p:nvPicPr>
          <p:cNvPr id="686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76400"/>
            <a:ext cx="2133600" cy="1531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8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2362200"/>
            <a:ext cx="2209800"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13" name="AutoShape 5"/>
          <p:cNvSpPr>
            <a:spLocks noChangeArrowheads="1"/>
          </p:cNvSpPr>
          <p:nvPr/>
        </p:nvSpPr>
        <p:spPr bwMode="auto">
          <a:xfrm>
            <a:off x="3276600" y="2895600"/>
            <a:ext cx="2362200" cy="228600"/>
          </a:xfrm>
          <a:prstGeom prst="rightArrow">
            <a:avLst>
              <a:gd name="adj1" fmla="val 50000"/>
              <a:gd name="adj2" fmla="val 258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68614" name="Text Box 6"/>
          <p:cNvSpPr txBox="1">
            <a:spLocks noChangeArrowheads="1"/>
          </p:cNvSpPr>
          <p:nvPr/>
        </p:nvSpPr>
        <p:spPr bwMode="auto">
          <a:xfrm>
            <a:off x="838200" y="3352800"/>
            <a:ext cx="1355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Arial" pitchFamily="34" charset="0"/>
              </a:rPr>
              <a:t>Histidine</a:t>
            </a:r>
          </a:p>
        </p:txBody>
      </p:sp>
      <p:sp>
        <p:nvSpPr>
          <p:cNvPr id="68615" name="Text Box 7"/>
          <p:cNvSpPr txBox="1">
            <a:spLocks noChangeArrowheads="1"/>
          </p:cNvSpPr>
          <p:nvPr/>
        </p:nvSpPr>
        <p:spPr bwMode="auto">
          <a:xfrm>
            <a:off x="6858000" y="3429000"/>
            <a:ext cx="1541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Arial" pitchFamily="34" charset="0"/>
              </a:rPr>
              <a:t>Histamine</a:t>
            </a:r>
          </a:p>
        </p:txBody>
      </p:sp>
      <p:sp>
        <p:nvSpPr>
          <p:cNvPr id="68616" name="Text Box 8"/>
          <p:cNvSpPr txBox="1">
            <a:spLocks noChangeArrowheads="1"/>
          </p:cNvSpPr>
          <p:nvPr/>
        </p:nvSpPr>
        <p:spPr bwMode="auto">
          <a:xfrm>
            <a:off x="3276600" y="2105025"/>
            <a:ext cx="18224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latin typeface="Arial" pitchFamily="34" charset="0"/>
              </a:rPr>
              <a:t>Histidine</a:t>
            </a:r>
          </a:p>
          <a:p>
            <a:pPr eaLnBrk="0" hangingPunct="0"/>
            <a:r>
              <a:rPr lang="en-US" altLang="en-US" sz="2000">
                <a:latin typeface="Arial" pitchFamily="34" charset="0"/>
              </a:rPr>
              <a:t>decarboxylase</a:t>
            </a:r>
          </a:p>
        </p:txBody>
      </p:sp>
      <p:sp>
        <p:nvSpPr>
          <p:cNvPr id="68617" name="AutoShape 9"/>
          <p:cNvSpPr>
            <a:spLocks noChangeArrowheads="1"/>
          </p:cNvSpPr>
          <p:nvPr/>
        </p:nvSpPr>
        <p:spPr bwMode="auto">
          <a:xfrm rot="-16099321">
            <a:off x="4152900" y="3009900"/>
            <a:ext cx="381000" cy="457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p>
        </p:txBody>
      </p:sp>
      <p:sp>
        <p:nvSpPr>
          <p:cNvPr id="68618" name="Text Box 10"/>
          <p:cNvSpPr txBox="1">
            <a:spLocks noChangeArrowheads="1"/>
          </p:cNvSpPr>
          <p:nvPr/>
        </p:nvSpPr>
        <p:spPr bwMode="auto">
          <a:xfrm>
            <a:off x="4191000" y="3429000"/>
            <a:ext cx="566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600" b="1">
                <a:latin typeface="Helvetica" pitchFamily="34" charset="0"/>
              </a:rPr>
              <a:t>CO</a:t>
            </a:r>
            <a:r>
              <a:rPr lang="en-US" altLang="en-US" sz="1600" b="1" baseline="-25000">
                <a:latin typeface="Helvetica" pitchFamily="34" charset="0"/>
              </a:rPr>
              <a:t>2</a:t>
            </a:r>
            <a:endParaRPr lang="en-US" altLang="en-US" sz="2400">
              <a:latin typeface="Times" pitchFamily="18" charset="0"/>
            </a:endParaRPr>
          </a:p>
        </p:txBody>
      </p:sp>
      <p:sp>
        <p:nvSpPr>
          <p:cNvPr id="68619" name="Text Box 11"/>
          <p:cNvSpPr txBox="1">
            <a:spLocks noChangeArrowheads="1"/>
          </p:cNvSpPr>
          <p:nvPr/>
        </p:nvSpPr>
        <p:spPr bwMode="auto">
          <a:xfrm>
            <a:off x="304800" y="4381500"/>
            <a:ext cx="8534400" cy="15621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400">
                <a:solidFill>
                  <a:schemeClr val="accent2"/>
                </a:solidFill>
                <a:latin typeface="Arial" pitchFamily="34" charset="0"/>
              </a:rPr>
              <a:t>Histamine</a:t>
            </a:r>
            <a:r>
              <a:rPr lang="en-US" altLang="en-US" sz="2400">
                <a:latin typeface="Arial" pitchFamily="34" charset="0"/>
              </a:rPr>
              <a:t>:</a:t>
            </a:r>
            <a:endParaRPr lang="cs-CZ" altLang="en-US" sz="2400">
              <a:latin typeface="Arial" pitchFamily="34" charset="0"/>
            </a:endParaRPr>
          </a:p>
          <a:p>
            <a:pPr algn="ctr" eaLnBrk="0" hangingPunct="0"/>
            <a:r>
              <a:rPr lang="en-US" altLang="en-US" sz="2400">
                <a:latin typeface="Arial" pitchFamily="34" charset="0"/>
              </a:rPr>
              <a:t> Synthesized in and released by mast cells</a:t>
            </a:r>
          </a:p>
          <a:p>
            <a:pPr lvl="1" algn="ctr" eaLnBrk="0" hangingPunct="0"/>
            <a:r>
              <a:rPr lang="en-US" altLang="en-US" sz="2400">
                <a:latin typeface="Arial" pitchFamily="34" charset="0"/>
              </a:rPr>
              <a:t>Mediator of allergic response: vasodilation, bronchoconstriction </a:t>
            </a:r>
          </a:p>
        </p:txBody>
      </p:sp>
    </p:spTree>
    <p:extLst>
      <p:ext uri="{BB962C8B-B14F-4D97-AF65-F5344CB8AC3E}">
        <p14:creationId xmlns:p14="http://schemas.microsoft.com/office/powerpoint/2010/main" val="291698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57200" y="381000"/>
            <a:ext cx="8305800" cy="5570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cs-CZ" altLang="th-TH" sz="2000" dirty="0">
                <a:latin typeface="Arial" pitchFamily="34" charset="0"/>
              </a:rPr>
              <a:t>Enzymes which metabolised amino acides containe vitamines as cofactors</a:t>
            </a:r>
          </a:p>
          <a:p>
            <a:pPr algn="ctr"/>
            <a:endParaRPr lang="cs-CZ" altLang="th-TH" sz="1600" dirty="0">
              <a:latin typeface="Arial" pitchFamily="34" charset="0"/>
            </a:endParaRPr>
          </a:p>
          <a:p>
            <a:r>
              <a:rPr lang="cs-CZ" altLang="th-TH" sz="2000" u="sng" dirty="0">
                <a:solidFill>
                  <a:srgbClr val="0033CC"/>
                </a:solidFill>
              </a:rPr>
              <a:t>THIAMINE</a:t>
            </a:r>
            <a:r>
              <a:rPr lang="cs-CZ" altLang="th-TH" sz="2000" dirty="0">
                <a:solidFill>
                  <a:srgbClr val="0033CC"/>
                </a:solidFill>
              </a:rPr>
              <a:t> B</a:t>
            </a:r>
            <a:r>
              <a:rPr lang="cs-CZ" altLang="th-TH" sz="2000" baseline="-25000" dirty="0">
                <a:solidFill>
                  <a:srgbClr val="0033CC"/>
                </a:solidFill>
              </a:rPr>
              <a:t>1 </a:t>
            </a:r>
            <a:r>
              <a:rPr lang="cs-CZ" altLang="th-TH" sz="2000" dirty="0">
                <a:solidFill>
                  <a:srgbClr val="0033CC"/>
                </a:solidFill>
              </a:rPr>
              <a:t>(thiamine diphosphate) </a:t>
            </a:r>
          </a:p>
          <a:p>
            <a:r>
              <a:rPr lang="cs-CZ" altLang="th-TH" sz="2000" dirty="0"/>
              <a:t>oxidative decarboxylation of </a:t>
            </a:r>
            <a:r>
              <a:rPr lang="cs-CZ" altLang="th-TH" sz="2000" dirty="0">
                <a:latin typeface="Symbol" pitchFamily="18" charset="2"/>
              </a:rPr>
              <a:t>a</a:t>
            </a:r>
            <a:r>
              <a:rPr lang="cs-CZ" altLang="th-TH" sz="2000" dirty="0"/>
              <a:t>-ketoacids</a:t>
            </a:r>
          </a:p>
          <a:p>
            <a:endParaRPr lang="cs-CZ" altLang="th-TH" sz="2000" dirty="0">
              <a:solidFill>
                <a:srgbClr val="0033CC"/>
              </a:solidFill>
            </a:endParaRPr>
          </a:p>
          <a:p>
            <a:r>
              <a:rPr lang="cs-CZ" altLang="th-TH" sz="2000" u="sng" dirty="0">
                <a:solidFill>
                  <a:srgbClr val="0033CC"/>
                </a:solidFill>
              </a:rPr>
              <a:t>RIBOFLAVIN</a:t>
            </a:r>
            <a:r>
              <a:rPr lang="cs-CZ" altLang="th-TH" sz="2000" dirty="0">
                <a:solidFill>
                  <a:srgbClr val="0033CC"/>
                </a:solidFill>
              </a:rPr>
              <a:t> B</a:t>
            </a:r>
            <a:r>
              <a:rPr lang="cs-CZ" altLang="th-TH" sz="2000" baseline="-25000" dirty="0">
                <a:solidFill>
                  <a:srgbClr val="0033CC"/>
                </a:solidFill>
              </a:rPr>
              <a:t>2 </a:t>
            </a:r>
            <a:r>
              <a:rPr lang="cs-CZ" altLang="th-TH" sz="2000" dirty="0">
                <a:solidFill>
                  <a:srgbClr val="0033CC"/>
                </a:solidFill>
              </a:rPr>
              <a:t>(flavin mononucleotide FMN, flavin adenine dinucleotide FAD)</a:t>
            </a:r>
          </a:p>
          <a:p>
            <a:r>
              <a:rPr lang="cs-CZ" altLang="th-TH" sz="2000" dirty="0"/>
              <a:t>oxidses of</a:t>
            </a:r>
            <a:r>
              <a:rPr lang="cs-CZ" altLang="th-TH" sz="2000" dirty="0">
                <a:solidFill>
                  <a:srgbClr val="0033CC"/>
                </a:solidFill>
              </a:rPr>
              <a:t> </a:t>
            </a:r>
            <a:r>
              <a:rPr lang="cs-CZ" altLang="th-TH" sz="2000" dirty="0">
                <a:latin typeface="Symbol" pitchFamily="18" charset="2"/>
              </a:rPr>
              <a:t>a</a:t>
            </a:r>
            <a:r>
              <a:rPr lang="cs-CZ" altLang="th-TH" sz="2000" dirty="0"/>
              <a:t>-aminoacids</a:t>
            </a:r>
            <a:endParaRPr lang="cs-CZ" altLang="th-TH" sz="2000" dirty="0">
              <a:solidFill>
                <a:srgbClr val="0033CC"/>
              </a:solidFill>
            </a:endParaRPr>
          </a:p>
          <a:p>
            <a:endParaRPr lang="cs-CZ" altLang="th-TH" sz="2000" dirty="0">
              <a:solidFill>
                <a:srgbClr val="0033CC"/>
              </a:solidFill>
            </a:endParaRPr>
          </a:p>
          <a:p>
            <a:r>
              <a:rPr lang="cs-CZ" altLang="th-TH" sz="2000" u="sng" dirty="0">
                <a:solidFill>
                  <a:srgbClr val="0033CC"/>
                </a:solidFill>
              </a:rPr>
              <a:t>NIACIN</a:t>
            </a:r>
            <a:r>
              <a:rPr lang="cs-CZ" altLang="th-TH" sz="2000" dirty="0">
                <a:solidFill>
                  <a:srgbClr val="0033CC"/>
                </a:solidFill>
              </a:rPr>
              <a:t> B</a:t>
            </a:r>
            <a:r>
              <a:rPr lang="cs-CZ" altLang="th-TH" sz="2000" baseline="-25000" dirty="0">
                <a:solidFill>
                  <a:srgbClr val="0033CC"/>
                </a:solidFill>
              </a:rPr>
              <a:t>3 </a:t>
            </a:r>
            <a:r>
              <a:rPr lang="cs-CZ" altLang="th-TH" sz="2000" dirty="0">
                <a:solidFill>
                  <a:srgbClr val="0033CC"/>
                </a:solidFill>
              </a:rPr>
              <a:t>– nicotinic acid (nikotinamide adenine dinucleotide NAD</a:t>
            </a:r>
            <a:r>
              <a:rPr lang="cs-CZ" altLang="th-TH" sz="2000" baseline="30000" dirty="0">
                <a:solidFill>
                  <a:srgbClr val="0033CC"/>
                </a:solidFill>
              </a:rPr>
              <a:t>+</a:t>
            </a:r>
          </a:p>
          <a:p>
            <a:r>
              <a:rPr lang="cs-CZ" altLang="th-TH" sz="2000" dirty="0">
                <a:solidFill>
                  <a:srgbClr val="0033CC"/>
                </a:solidFill>
              </a:rPr>
              <a:t>nikotinamide adenine dinukleotide phosphate NADP</a:t>
            </a:r>
            <a:r>
              <a:rPr lang="cs-CZ" altLang="th-TH" sz="2000" baseline="30000" dirty="0">
                <a:solidFill>
                  <a:srgbClr val="0033CC"/>
                </a:solidFill>
              </a:rPr>
              <a:t>+</a:t>
            </a:r>
            <a:r>
              <a:rPr lang="cs-CZ" altLang="th-TH" sz="2000" dirty="0">
                <a:solidFill>
                  <a:srgbClr val="0033CC"/>
                </a:solidFill>
              </a:rPr>
              <a:t>)</a:t>
            </a:r>
            <a:endParaRPr lang="cs-CZ" altLang="th-TH" sz="2000" baseline="30000" dirty="0">
              <a:solidFill>
                <a:srgbClr val="0033CC"/>
              </a:solidFill>
            </a:endParaRPr>
          </a:p>
          <a:p>
            <a:r>
              <a:rPr lang="cs-CZ" altLang="th-TH" sz="2000" dirty="0"/>
              <a:t>dehydrogenases, reductase</a:t>
            </a:r>
          </a:p>
          <a:p>
            <a:endParaRPr lang="cs-CZ" altLang="th-TH" sz="2000" dirty="0"/>
          </a:p>
          <a:p>
            <a:r>
              <a:rPr lang="cs-CZ" altLang="th-TH" sz="2000" dirty="0">
                <a:solidFill>
                  <a:srgbClr val="0033CC"/>
                </a:solidFill>
              </a:rPr>
              <a:t>PYRIDOXIN B</a:t>
            </a:r>
            <a:r>
              <a:rPr lang="cs-CZ" altLang="th-TH" sz="2000" baseline="-25000" dirty="0">
                <a:solidFill>
                  <a:srgbClr val="0033CC"/>
                </a:solidFill>
              </a:rPr>
              <a:t>6 </a:t>
            </a:r>
            <a:r>
              <a:rPr lang="cs-CZ" altLang="th-TH" sz="2000" dirty="0">
                <a:solidFill>
                  <a:srgbClr val="0033CC"/>
                </a:solidFill>
              </a:rPr>
              <a:t>(pyridoxalphosphate)</a:t>
            </a:r>
          </a:p>
          <a:p>
            <a:r>
              <a:rPr lang="cs-CZ" altLang="th-TH" sz="2000" dirty="0"/>
              <a:t>transamination reaction and decarboxylation</a:t>
            </a:r>
          </a:p>
          <a:p>
            <a:endParaRPr lang="cs-CZ" altLang="th-TH" sz="2000" dirty="0"/>
          </a:p>
          <a:p>
            <a:r>
              <a:rPr lang="cs-CZ" altLang="th-TH" sz="2000" dirty="0">
                <a:solidFill>
                  <a:srgbClr val="0033CC"/>
                </a:solidFill>
              </a:rPr>
              <a:t>FOLIC ACID (tetrahydropholate)</a:t>
            </a:r>
          </a:p>
          <a:p>
            <a:r>
              <a:rPr lang="cs-CZ" altLang="th-TH" sz="2000" dirty="0"/>
              <a:t>Meny enzymes of amino acid metabolism</a:t>
            </a:r>
          </a:p>
        </p:txBody>
      </p:sp>
    </p:spTree>
    <p:extLst>
      <p:ext uri="{BB962C8B-B14F-4D97-AF65-F5344CB8AC3E}">
        <p14:creationId xmlns:p14="http://schemas.microsoft.com/office/powerpoint/2010/main" val="861244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2667000" y="76200"/>
            <a:ext cx="33686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30000"/>
              </a:spcBef>
            </a:pPr>
            <a:r>
              <a:rPr lang="en-US" altLang="th-TH" sz="3600" b="1" u="sng">
                <a:solidFill>
                  <a:srgbClr val="FF6600"/>
                </a:solidFill>
                <a:effectLst>
                  <a:outerShdw blurRad="38100" dist="38100" dir="2700000" algn="tl">
                    <a:srgbClr val="C0C0C0"/>
                  </a:outerShdw>
                </a:effectLst>
              </a:rPr>
              <a:t>Urea cycle:</a:t>
            </a:r>
          </a:p>
        </p:txBody>
      </p:sp>
      <p:sp>
        <p:nvSpPr>
          <p:cNvPr id="138243" name="Text Box 3"/>
          <p:cNvSpPr txBox="1">
            <a:spLocks noChangeArrowheads="1"/>
          </p:cNvSpPr>
          <p:nvPr/>
        </p:nvSpPr>
        <p:spPr bwMode="auto">
          <a:xfrm>
            <a:off x="228600" y="685800"/>
            <a:ext cx="8763000" cy="448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30000"/>
              </a:spcBef>
            </a:pPr>
            <a:r>
              <a:rPr lang="en-US" altLang="th-TH" sz="2800" dirty="0"/>
              <a:t>Ammonium salts (</a:t>
            </a:r>
            <a:r>
              <a:rPr lang="en-US" altLang="th-TH" sz="2800" b="1" dirty="0">
                <a:solidFill>
                  <a:srgbClr val="6600CC"/>
                </a:solidFill>
              </a:rPr>
              <a:t>NH</a:t>
            </a:r>
            <a:r>
              <a:rPr lang="en-US" altLang="th-TH" sz="2800" b="1" baseline="-25000" dirty="0">
                <a:solidFill>
                  <a:srgbClr val="6600CC"/>
                </a:solidFill>
              </a:rPr>
              <a:t>4</a:t>
            </a:r>
            <a:r>
              <a:rPr lang="en-US" altLang="th-TH" sz="2800" b="1" baseline="30000" dirty="0">
                <a:solidFill>
                  <a:srgbClr val="6600CC"/>
                </a:solidFill>
              </a:rPr>
              <a:t>+</a:t>
            </a:r>
            <a:r>
              <a:rPr lang="en-US" altLang="th-TH" sz="2800" dirty="0"/>
              <a:t>) are toxic compounds.</a:t>
            </a:r>
          </a:p>
          <a:p>
            <a:pPr eaLnBrk="1" hangingPunct="1">
              <a:spcBef>
                <a:spcPct val="30000"/>
              </a:spcBef>
            </a:pPr>
            <a:r>
              <a:rPr lang="en-US" altLang="th-TH" sz="2800" b="1" dirty="0">
                <a:solidFill>
                  <a:srgbClr val="CC0000"/>
                </a:solidFill>
              </a:rPr>
              <a:t>Oxidative deamination</a:t>
            </a:r>
            <a:r>
              <a:rPr lang="en-US" altLang="th-TH" sz="2800" dirty="0"/>
              <a:t> converting glutamate to           </a:t>
            </a:r>
            <a:endParaRPr lang="en-US" altLang="th-TH" dirty="0"/>
          </a:p>
          <a:p>
            <a:pPr eaLnBrk="1" hangingPunct="1">
              <a:spcBef>
                <a:spcPct val="30000"/>
              </a:spcBef>
            </a:pPr>
            <a:r>
              <a:rPr lang="en-US" altLang="th-TH" sz="2800" dirty="0" smtClean="0">
                <a:latin typeface="Symbol" pitchFamily="18" charset="2"/>
              </a:rPr>
              <a:t></a:t>
            </a:r>
            <a:r>
              <a:rPr lang="en-US" altLang="th-TH" sz="2800" dirty="0"/>
              <a:t>-</a:t>
            </a:r>
            <a:r>
              <a:rPr lang="en-US" altLang="th-TH" sz="2800" dirty="0" err="1"/>
              <a:t>ketoglutarate</a:t>
            </a:r>
            <a:r>
              <a:rPr lang="en-US" altLang="th-TH" sz="2800" dirty="0"/>
              <a:t> is an easily shifted </a:t>
            </a:r>
            <a:r>
              <a:rPr lang="en-US" altLang="th-TH" sz="2800" dirty="0" smtClean="0"/>
              <a:t> </a:t>
            </a:r>
            <a:r>
              <a:rPr lang="en-US" altLang="th-TH" sz="2800" dirty="0"/>
              <a:t>equilibrium reaction.   </a:t>
            </a:r>
          </a:p>
          <a:p>
            <a:pPr algn="ctr" eaLnBrk="1" hangingPunct="1">
              <a:spcBef>
                <a:spcPct val="30000"/>
              </a:spcBef>
            </a:pPr>
            <a:r>
              <a:rPr lang="en-US" altLang="th-TH" sz="2800" b="1" dirty="0">
                <a:solidFill>
                  <a:srgbClr val="6600CC"/>
                </a:solidFill>
              </a:rPr>
              <a:t>Ammonium ions</a:t>
            </a:r>
            <a:r>
              <a:rPr lang="en-US" altLang="th-TH" sz="2800" dirty="0"/>
              <a:t> building up favors the synthesis of excessive amounts of glutamate, </a:t>
            </a:r>
            <a:r>
              <a:rPr lang="en-US" altLang="th-TH" sz="2800" dirty="0" smtClean="0"/>
              <a:t> decreasing </a:t>
            </a:r>
            <a:r>
              <a:rPr lang="en-US" altLang="th-TH" sz="2800" dirty="0"/>
              <a:t>the Krebs cycle intermediate  </a:t>
            </a:r>
            <a:r>
              <a:rPr lang="en-US" altLang="th-TH" sz="2800" b="1" dirty="0" smtClean="0">
                <a:solidFill>
                  <a:srgbClr val="000099"/>
                </a:solidFill>
                <a:latin typeface="Symbol" pitchFamily="18" charset="2"/>
              </a:rPr>
              <a:t></a:t>
            </a:r>
            <a:r>
              <a:rPr lang="en-US" altLang="th-TH" sz="2800" b="1" dirty="0">
                <a:solidFill>
                  <a:srgbClr val="000099"/>
                </a:solidFill>
              </a:rPr>
              <a:t>-</a:t>
            </a:r>
            <a:r>
              <a:rPr lang="en-US" altLang="th-TH" sz="2800" b="1" dirty="0" err="1">
                <a:solidFill>
                  <a:srgbClr val="000099"/>
                </a:solidFill>
              </a:rPr>
              <a:t>ketoglutarate</a:t>
            </a:r>
            <a:r>
              <a:rPr lang="en-US" altLang="th-TH" sz="2800" dirty="0"/>
              <a:t>.  </a:t>
            </a:r>
          </a:p>
          <a:p>
            <a:pPr algn="ctr" eaLnBrk="1" hangingPunct="1">
              <a:spcBef>
                <a:spcPct val="30000"/>
              </a:spcBef>
            </a:pPr>
            <a:r>
              <a:rPr lang="en-US" altLang="th-TH" sz="2800" dirty="0"/>
              <a:t>This in turn decreases </a:t>
            </a:r>
            <a:r>
              <a:rPr lang="en-US" altLang="th-TH" sz="2800" b="1" dirty="0">
                <a:solidFill>
                  <a:srgbClr val="006600"/>
                </a:solidFill>
              </a:rPr>
              <a:t>ATP production</a:t>
            </a:r>
            <a:r>
              <a:rPr lang="en-US" altLang="th-TH" sz="2800" dirty="0"/>
              <a:t>, and that affects the nervous system. </a:t>
            </a:r>
          </a:p>
          <a:p>
            <a:endParaRPr lang="en-US" altLang="th-TH" sz="2800" dirty="0"/>
          </a:p>
        </p:txBody>
      </p:sp>
      <p:pic>
        <p:nvPicPr>
          <p:cNvPr id="138244" name="Picture 4" descr="u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5416550"/>
            <a:ext cx="2133600" cy="987425"/>
          </a:xfrm>
          <a:prstGeom prst="rect">
            <a:avLst/>
          </a:prstGeom>
          <a:noFill/>
          <a:extLst>
            <a:ext uri="{909E8E84-426E-40DD-AFC4-6F175D3DCCD1}">
              <a14:hiddenFill xmlns:a14="http://schemas.microsoft.com/office/drawing/2010/main">
                <a:solidFill>
                  <a:srgbClr val="FFFFFF"/>
                </a:solidFill>
              </a14:hiddenFill>
            </a:ext>
          </a:extLst>
        </p:spPr>
      </p:pic>
      <p:sp>
        <p:nvSpPr>
          <p:cNvPr id="138245" name="Text Box 5"/>
          <p:cNvSpPr txBox="1">
            <a:spLocks noChangeArrowheads="1"/>
          </p:cNvSpPr>
          <p:nvPr/>
        </p:nvSpPr>
        <p:spPr bwMode="auto">
          <a:xfrm>
            <a:off x="1736725" y="5715000"/>
            <a:ext cx="3673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th-TH" sz="2800"/>
              <a:t>The answer is Urea:</a:t>
            </a:r>
          </a:p>
        </p:txBody>
      </p:sp>
    </p:spTree>
    <p:extLst>
      <p:ext uri="{BB962C8B-B14F-4D97-AF65-F5344CB8AC3E}">
        <p14:creationId xmlns:p14="http://schemas.microsoft.com/office/powerpoint/2010/main" val="12214554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288925" y="188913"/>
            <a:ext cx="82454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th-TH"/>
              <a:t>The </a:t>
            </a:r>
            <a:r>
              <a:rPr lang="en-US" altLang="th-TH" b="1" u="sng">
                <a:solidFill>
                  <a:srgbClr val="CC0000"/>
                </a:solidFill>
              </a:rPr>
              <a:t>inputs</a:t>
            </a:r>
            <a:r>
              <a:rPr lang="en-US" altLang="th-TH"/>
              <a:t> to the urea cycle are </a:t>
            </a:r>
          </a:p>
          <a:p>
            <a:pPr algn="ctr"/>
            <a:r>
              <a:rPr lang="en-US" altLang="th-TH"/>
              <a:t>NH</a:t>
            </a:r>
            <a:r>
              <a:rPr lang="en-US" altLang="th-TH" baseline="-25000"/>
              <a:t>3</a:t>
            </a:r>
            <a:r>
              <a:rPr lang="en-US" altLang="th-TH"/>
              <a:t>, CO</a:t>
            </a:r>
            <a:r>
              <a:rPr lang="en-US" altLang="th-TH" baseline="-25000"/>
              <a:t>2</a:t>
            </a:r>
            <a:r>
              <a:rPr lang="en-US" altLang="th-TH"/>
              <a:t> and aspartic acid and ATP. </a:t>
            </a:r>
          </a:p>
          <a:p>
            <a:pPr algn="ctr"/>
            <a:r>
              <a:rPr lang="en-US" altLang="th-TH"/>
              <a:t>The </a:t>
            </a:r>
            <a:r>
              <a:rPr lang="en-US" altLang="th-TH" b="1" u="sng">
                <a:solidFill>
                  <a:srgbClr val="0000FF"/>
                </a:solidFill>
              </a:rPr>
              <a:t>outputs</a:t>
            </a:r>
            <a:r>
              <a:rPr lang="en-US" altLang="th-TH"/>
              <a:t> are urea, ADP and fumaric acid.</a:t>
            </a:r>
            <a:r>
              <a:rPr lang="en-US" altLang="th-TH" sz="2800"/>
              <a:t> </a:t>
            </a:r>
          </a:p>
        </p:txBody>
      </p:sp>
      <p:pic>
        <p:nvPicPr>
          <p:cNvPr id="140291" name="Picture 3" descr="urea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447800"/>
            <a:ext cx="6248400" cy="2779713"/>
          </a:xfrm>
          <a:prstGeom prst="rect">
            <a:avLst/>
          </a:prstGeom>
          <a:noFill/>
          <a:extLst>
            <a:ext uri="{909E8E84-426E-40DD-AFC4-6F175D3DCCD1}">
              <a14:hiddenFill xmlns:a14="http://schemas.microsoft.com/office/drawing/2010/main">
                <a:solidFill>
                  <a:srgbClr val="FFFFFF"/>
                </a:solidFill>
              </a14:hiddenFill>
            </a:ext>
          </a:extLst>
        </p:spPr>
      </p:pic>
      <p:sp>
        <p:nvSpPr>
          <p:cNvPr id="140292" name="Text Box 4"/>
          <p:cNvSpPr txBox="1">
            <a:spLocks noChangeArrowheads="1"/>
          </p:cNvSpPr>
          <p:nvPr/>
        </p:nvSpPr>
        <p:spPr bwMode="auto">
          <a:xfrm>
            <a:off x="228600" y="4114800"/>
            <a:ext cx="8915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th-TH"/>
              <a:t>The carbonyl group of urea is derived from </a:t>
            </a:r>
            <a:r>
              <a:rPr lang="en-US" altLang="th-TH" b="1"/>
              <a:t>CO</a:t>
            </a:r>
            <a:r>
              <a:rPr lang="en-US" altLang="th-TH" b="1" baseline="-25000"/>
              <a:t>2</a:t>
            </a:r>
            <a:r>
              <a:rPr lang="en-US" altLang="th-TH"/>
              <a:t> </a:t>
            </a:r>
          </a:p>
          <a:p>
            <a:pPr algn="ctr"/>
            <a:r>
              <a:rPr lang="en-US" altLang="th-TH" b="1"/>
              <a:t>Ammonia</a:t>
            </a:r>
            <a:r>
              <a:rPr lang="en-US" altLang="th-TH"/>
              <a:t> contributes one of the amine groups on urea</a:t>
            </a:r>
            <a:endParaRPr lang="en-US" altLang="th-TH" sz="2800"/>
          </a:p>
        </p:txBody>
      </p:sp>
      <p:pic>
        <p:nvPicPr>
          <p:cNvPr id="140293" name="Picture 5" descr="carbamyl phosphate synthetas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5029200"/>
            <a:ext cx="393183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6530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140293"/>
                                        </p:tgtEl>
                                        <p:attrNameLst>
                                          <p:attrName>style.visibility</p:attrName>
                                        </p:attrNameLst>
                                      </p:cBhvr>
                                      <p:to>
                                        <p:strVal val="visible"/>
                                      </p:to>
                                    </p:set>
                                    <p:anim calcmode="lin" valueType="num">
                                      <p:cBhvr>
                                        <p:cTn id="7" dur="500" fill="hold"/>
                                        <p:tgtEl>
                                          <p:spTgt spid="140293"/>
                                        </p:tgtEl>
                                        <p:attrNameLst>
                                          <p:attrName>ppt_w</p:attrName>
                                        </p:attrNameLst>
                                      </p:cBhvr>
                                      <p:tavLst>
                                        <p:tav tm="0">
                                          <p:val>
                                            <p:fltVal val="0"/>
                                          </p:val>
                                        </p:tav>
                                        <p:tav tm="100000">
                                          <p:val>
                                            <p:strVal val="#ppt_w"/>
                                          </p:val>
                                        </p:tav>
                                      </p:tavLst>
                                    </p:anim>
                                    <p:anim calcmode="lin" valueType="num">
                                      <p:cBhvr>
                                        <p:cTn id="8" dur="500" fill="hold"/>
                                        <p:tgtEl>
                                          <p:spTgt spid="140293"/>
                                        </p:tgtEl>
                                        <p:attrNameLst>
                                          <p:attrName>ppt_h</p:attrName>
                                        </p:attrNameLst>
                                      </p:cBhvr>
                                      <p:tavLst>
                                        <p:tav tm="0">
                                          <p:val>
                                            <p:fltVal val="0"/>
                                          </p:val>
                                        </p:tav>
                                        <p:tav tm="100000">
                                          <p:val>
                                            <p:strVal val="#ppt_h"/>
                                          </p:val>
                                        </p:tav>
                                      </p:tavLst>
                                    </p:anim>
                                    <p:animEffect transition="in" filter="fade">
                                      <p:cBhvr>
                                        <p:cTn id="9" dur="500"/>
                                        <p:tgtEl>
                                          <p:spTgt spid="140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457200" y="76200"/>
            <a:ext cx="8229600" cy="1143000"/>
          </a:xfrm>
        </p:spPr>
        <p:txBody>
          <a:bodyPr/>
          <a:lstStyle/>
          <a:p>
            <a:r>
              <a:rPr lang="en-US" altLang="th-TH" sz="3200"/>
              <a:t>The </a:t>
            </a:r>
            <a:r>
              <a:rPr lang="en-US" altLang="th-TH" sz="3200" b="1"/>
              <a:t>four-step</a:t>
            </a:r>
            <a:r>
              <a:rPr lang="en-US" altLang="th-TH" sz="3200"/>
              <a:t> </a:t>
            </a:r>
            <a:r>
              <a:rPr lang="en-US" altLang="th-TH" sz="3200" u="sng"/>
              <a:t>urea cycle</a:t>
            </a:r>
            <a:r>
              <a:rPr lang="en-US" altLang="th-TH" sz="3200"/>
              <a:t> in which </a:t>
            </a:r>
            <a:r>
              <a:rPr lang="en-US" altLang="th-TH" sz="3200" b="1">
                <a:solidFill>
                  <a:srgbClr val="6666FF"/>
                </a:solidFill>
              </a:rPr>
              <a:t>carbamoyl phosphate</a:t>
            </a:r>
            <a:r>
              <a:rPr lang="en-US" altLang="th-TH" sz="3200"/>
              <a:t> is converted to </a:t>
            </a:r>
            <a:r>
              <a:rPr lang="en-US" altLang="th-TH" sz="3200" b="1">
                <a:solidFill>
                  <a:srgbClr val="CC00CC"/>
                </a:solidFill>
              </a:rPr>
              <a:t>urea</a:t>
            </a:r>
            <a:r>
              <a:rPr lang="en-US" altLang="th-TH" sz="3200"/>
              <a:t>.</a:t>
            </a:r>
            <a:endParaRPr lang="en-US" altLang="th-TH"/>
          </a:p>
        </p:txBody>
      </p:sp>
      <p:pic>
        <p:nvPicPr>
          <p:cNvPr id="143363" name="Picture 3" descr="05fig_26_0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85875"/>
            <a:ext cx="5715000" cy="53276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181119"/>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457200" y="76200"/>
            <a:ext cx="8229600" cy="1143000"/>
          </a:xfrm>
        </p:spPr>
        <p:txBody>
          <a:bodyPr/>
          <a:lstStyle/>
          <a:p>
            <a:r>
              <a:rPr lang="en-US" altLang="th-TH" sz="2800"/>
              <a:t>The nitrogen content of the various compounds that participate in the urea cycle.</a:t>
            </a:r>
          </a:p>
        </p:txBody>
      </p:sp>
      <p:pic>
        <p:nvPicPr>
          <p:cNvPr id="162819" name="Picture 3" descr="06fig_26_0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8686800" cy="488632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20" name="Text Box 4"/>
          <p:cNvSpPr txBox="1">
            <a:spLocks noChangeArrowheads="1"/>
          </p:cNvSpPr>
          <p:nvPr/>
        </p:nvSpPr>
        <p:spPr bwMode="auto">
          <a:xfrm>
            <a:off x="212725" y="1103313"/>
            <a:ext cx="26066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th-TH" sz="2800"/>
              <a:t>Does it remind you of the Krebs cycle in any way?</a:t>
            </a:r>
          </a:p>
        </p:txBody>
      </p:sp>
    </p:spTree>
    <p:extLst>
      <p:ext uri="{BB962C8B-B14F-4D97-AF65-F5344CB8AC3E}">
        <p14:creationId xmlns:p14="http://schemas.microsoft.com/office/powerpoint/2010/main" val="2500698716"/>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228600" y="0"/>
            <a:ext cx="8610600" cy="6446838"/>
          </a:xfrm>
        </p:spPr>
        <p:txBody>
          <a:bodyPr/>
          <a:lstStyle/>
          <a:p>
            <a:r>
              <a:rPr lang="en-US" altLang="th-TH" sz="2800" b="1">
                <a:solidFill>
                  <a:srgbClr val="CC0000"/>
                </a:solidFill>
              </a:rPr>
              <a:t>Fumarate</a:t>
            </a:r>
            <a:r>
              <a:rPr lang="en-US" altLang="th-TH" sz="2800"/>
              <a:t> from the urea cycle enters the Krebs cycle. </a:t>
            </a:r>
            <a:r>
              <a:rPr lang="en-US" altLang="th-TH" sz="2800" b="1">
                <a:solidFill>
                  <a:srgbClr val="000099"/>
                </a:solidFill>
              </a:rPr>
              <a:t>Aspartate</a:t>
            </a:r>
            <a:r>
              <a:rPr lang="en-US" altLang="th-TH" sz="2800"/>
              <a:t> produced from </a:t>
            </a:r>
            <a:r>
              <a:rPr lang="en-US" altLang="th-TH" sz="2800" b="1">
                <a:solidFill>
                  <a:srgbClr val="006600"/>
                </a:solidFill>
              </a:rPr>
              <a:t>oxaloacetate</a:t>
            </a:r>
            <a:r>
              <a:rPr lang="en-US" altLang="th-TH" sz="2800"/>
              <a:t> of </a:t>
            </a:r>
            <a:br>
              <a:rPr lang="en-US" altLang="th-TH" sz="2800"/>
            </a:br>
            <a:r>
              <a:rPr lang="en-US" altLang="th-TH" sz="2800"/>
              <a:t>the Krebs cycle enters the urea cycle.</a:t>
            </a:r>
            <a:br>
              <a:rPr lang="en-US" altLang="th-TH" sz="2800"/>
            </a:br>
            <a:r>
              <a:rPr lang="en-US" altLang="th-TH" sz="2800"/>
              <a:t/>
            </a:r>
            <a:br>
              <a:rPr lang="en-US" altLang="th-TH" sz="2800"/>
            </a:br>
            <a:r>
              <a:rPr lang="en-US" altLang="th-TH" sz="2800"/>
              <a:t/>
            </a:r>
            <a:br>
              <a:rPr lang="en-US" altLang="th-TH" sz="2800"/>
            </a:br>
            <a:r>
              <a:rPr lang="en-US" altLang="th-TH" sz="2800"/>
              <a:t/>
            </a:r>
            <a:br>
              <a:rPr lang="en-US" altLang="th-TH" sz="2800"/>
            </a:br>
            <a:r>
              <a:rPr lang="en-US" altLang="th-TH" sz="2800"/>
              <a:t/>
            </a:r>
            <a:br>
              <a:rPr lang="en-US" altLang="th-TH" sz="2800"/>
            </a:br>
            <a:r>
              <a:rPr lang="en-US" altLang="th-TH" sz="2800"/>
              <a:t/>
            </a:r>
            <a:br>
              <a:rPr lang="en-US" altLang="th-TH" sz="2800"/>
            </a:br>
            <a:r>
              <a:rPr lang="en-US" altLang="th-TH" sz="2800"/>
              <a:t/>
            </a:r>
            <a:br>
              <a:rPr lang="en-US" altLang="th-TH" sz="2800"/>
            </a:br>
            <a:r>
              <a:rPr lang="en-US" altLang="th-TH" sz="2800"/>
              <a:t/>
            </a:r>
            <a:br>
              <a:rPr lang="en-US" altLang="th-TH" sz="2800"/>
            </a:br>
            <a:r>
              <a:rPr lang="en-US" altLang="th-TH" sz="2800"/>
              <a:t/>
            </a:r>
            <a:br>
              <a:rPr lang="en-US" altLang="th-TH" sz="2800"/>
            </a:br>
            <a:r>
              <a:rPr lang="en-US" altLang="th-TH" sz="2800"/>
              <a:t/>
            </a:r>
            <a:br>
              <a:rPr lang="en-US" altLang="th-TH" sz="2800"/>
            </a:br>
            <a:r>
              <a:rPr lang="en-US" altLang="th-TH" sz="2800"/>
              <a:t/>
            </a:r>
            <a:br>
              <a:rPr lang="en-US" altLang="th-TH" sz="2800"/>
            </a:br>
            <a:r>
              <a:rPr lang="en-US" altLang="th-TH" sz="2000"/>
              <a:t>Oxaloacetate has 4 potential fates: transamination; </a:t>
            </a:r>
            <a:br>
              <a:rPr lang="en-US" altLang="th-TH" sz="2000"/>
            </a:br>
            <a:r>
              <a:rPr lang="en-US" altLang="th-TH" sz="2000"/>
              <a:t>conversion to glucose; formation of citrate; conversion to pyruvate</a:t>
            </a:r>
            <a:endParaRPr lang="en-US" altLang="th-TH" sz="2800"/>
          </a:p>
        </p:txBody>
      </p:sp>
      <p:pic>
        <p:nvPicPr>
          <p:cNvPr id="163843" name="Picture 3" descr="07fig_26_0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524000"/>
            <a:ext cx="5867400" cy="40290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44" name="Line 4"/>
          <p:cNvSpPr>
            <a:spLocks noChangeShapeType="1"/>
          </p:cNvSpPr>
          <p:nvPr/>
        </p:nvSpPr>
        <p:spPr bwMode="auto">
          <a:xfrm flipV="1">
            <a:off x="4038600" y="4953000"/>
            <a:ext cx="457200" cy="228600"/>
          </a:xfrm>
          <a:prstGeom prst="line">
            <a:avLst/>
          </a:prstGeom>
          <a:noFill/>
          <a:ln w="76200">
            <a:solidFill>
              <a:srgbClr val="CC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163845" name="Line 5"/>
          <p:cNvSpPr>
            <a:spLocks noChangeShapeType="1"/>
          </p:cNvSpPr>
          <p:nvPr/>
        </p:nvSpPr>
        <p:spPr bwMode="auto">
          <a:xfrm flipH="1">
            <a:off x="6096000" y="3124200"/>
            <a:ext cx="304800" cy="457200"/>
          </a:xfrm>
          <a:prstGeom prst="line">
            <a:avLst/>
          </a:prstGeom>
          <a:noFill/>
          <a:ln w="762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Tree>
    <p:extLst>
      <p:ext uri="{BB962C8B-B14F-4D97-AF65-F5344CB8AC3E}">
        <p14:creationId xmlns:p14="http://schemas.microsoft.com/office/powerpoint/2010/main" val="1862697421"/>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6" name="Picture 2" descr="ureacy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76200"/>
            <a:ext cx="4905375" cy="6391275"/>
          </a:xfrm>
          <a:prstGeom prst="rect">
            <a:avLst/>
          </a:prstGeom>
          <a:noFill/>
          <a:extLst>
            <a:ext uri="{909E8E84-426E-40DD-AFC4-6F175D3DCCD1}">
              <a14:hiddenFill xmlns:a14="http://schemas.microsoft.com/office/drawing/2010/main">
                <a:solidFill>
                  <a:srgbClr val="FFFFFF"/>
                </a:solidFill>
              </a14:hiddenFill>
            </a:ext>
          </a:extLst>
        </p:spPr>
      </p:pic>
      <p:sp>
        <p:nvSpPr>
          <p:cNvPr id="164867" name="Text Box 3"/>
          <p:cNvSpPr txBox="1">
            <a:spLocks noChangeArrowheads="1"/>
          </p:cNvSpPr>
          <p:nvPr/>
        </p:nvSpPr>
        <p:spPr bwMode="auto">
          <a:xfrm>
            <a:off x="5181600" y="76200"/>
            <a:ext cx="38100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th-TH" sz="2800" u="sng">
                <a:latin typeface="Times New Roman" pitchFamily="18" charset="0"/>
              </a:rPr>
              <a:t>Summary:</a:t>
            </a:r>
          </a:p>
          <a:p>
            <a:pPr algn="ctr"/>
            <a:r>
              <a:rPr lang="en-US" altLang="th-TH" sz="2800" b="1">
                <a:latin typeface="Times New Roman" pitchFamily="18" charset="0"/>
              </a:rPr>
              <a:t>Transamination</a:t>
            </a:r>
            <a:r>
              <a:rPr lang="en-US" altLang="th-TH" sz="2800">
                <a:latin typeface="Times New Roman" pitchFamily="18" charset="0"/>
              </a:rPr>
              <a:t> takes off amine groups from amino acids and forms </a:t>
            </a:r>
            <a:r>
              <a:rPr lang="en-US" altLang="th-TH" sz="2800" b="1">
                <a:solidFill>
                  <a:srgbClr val="CC0000"/>
                </a:solidFill>
                <a:latin typeface="Times New Roman" pitchFamily="18" charset="0"/>
              </a:rPr>
              <a:t>glutamate </a:t>
            </a:r>
          </a:p>
          <a:p>
            <a:pPr algn="ctr"/>
            <a:r>
              <a:rPr lang="en-US" altLang="th-TH" sz="2800">
                <a:latin typeface="Times New Roman" pitchFamily="18" charset="0"/>
              </a:rPr>
              <a:t>(ionized glutamic acid)</a:t>
            </a:r>
          </a:p>
        </p:txBody>
      </p:sp>
      <p:sp>
        <p:nvSpPr>
          <p:cNvPr id="164868" name="Text Box 4"/>
          <p:cNvSpPr txBox="1">
            <a:spLocks noChangeArrowheads="1"/>
          </p:cNvSpPr>
          <p:nvPr/>
        </p:nvSpPr>
        <p:spPr bwMode="auto">
          <a:xfrm>
            <a:off x="5105400" y="2667000"/>
            <a:ext cx="3886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th-TH" sz="2800">
                <a:latin typeface="Times New Roman" pitchFamily="18" charset="0"/>
              </a:rPr>
              <a:t>Amine groups form </a:t>
            </a:r>
            <a:r>
              <a:rPr lang="en-US" altLang="th-TH" sz="2800" b="1">
                <a:solidFill>
                  <a:srgbClr val="9900CC"/>
                </a:solidFill>
                <a:latin typeface="Times New Roman" pitchFamily="18" charset="0"/>
              </a:rPr>
              <a:t>ammonia</a:t>
            </a:r>
            <a:r>
              <a:rPr lang="en-US" altLang="th-TH" sz="2800">
                <a:latin typeface="Times New Roman" pitchFamily="18" charset="0"/>
              </a:rPr>
              <a:t> when removed in </a:t>
            </a:r>
            <a:r>
              <a:rPr lang="en-US" altLang="th-TH" sz="2800" b="1">
                <a:latin typeface="Times New Roman" pitchFamily="18" charset="0"/>
              </a:rPr>
              <a:t>deamination</a:t>
            </a:r>
            <a:endParaRPr lang="en-US" altLang="th-TH" sz="2800">
              <a:latin typeface="Times New Roman" pitchFamily="18" charset="0"/>
            </a:endParaRPr>
          </a:p>
        </p:txBody>
      </p:sp>
      <p:sp>
        <p:nvSpPr>
          <p:cNvPr id="164869" name="Text Box 5"/>
          <p:cNvSpPr txBox="1">
            <a:spLocks noChangeArrowheads="1"/>
          </p:cNvSpPr>
          <p:nvPr/>
        </p:nvSpPr>
        <p:spPr bwMode="auto">
          <a:xfrm>
            <a:off x="5410200" y="4191000"/>
            <a:ext cx="35210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th-TH" sz="2800">
                <a:latin typeface="Times New Roman" pitchFamily="18" charset="0"/>
              </a:rPr>
              <a:t>This combines with </a:t>
            </a:r>
            <a:r>
              <a:rPr lang="en-US" altLang="th-TH" sz="2800" b="1">
                <a:solidFill>
                  <a:srgbClr val="0000FF"/>
                </a:solidFill>
                <a:latin typeface="Times New Roman" pitchFamily="18" charset="0"/>
              </a:rPr>
              <a:t>CO</a:t>
            </a:r>
            <a:r>
              <a:rPr lang="en-US" altLang="th-TH" sz="2800" b="1" baseline="-25000">
                <a:solidFill>
                  <a:srgbClr val="0000FF"/>
                </a:solidFill>
                <a:latin typeface="Times New Roman" pitchFamily="18" charset="0"/>
              </a:rPr>
              <a:t>2</a:t>
            </a:r>
            <a:r>
              <a:rPr lang="en-US" altLang="th-TH" sz="2800">
                <a:latin typeface="Times New Roman" pitchFamily="18" charset="0"/>
              </a:rPr>
              <a:t> &amp; </a:t>
            </a:r>
            <a:r>
              <a:rPr lang="en-US" altLang="th-TH" sz="2800" b="1">
                <a:solidFill>
                  <a:srgbClr val="FF0000"/>
                </a:solidFill>
                <a:latin typeface="Times New Roman" pitchFamily="18" charset="0"/>
              </a:rPr>
              <a:t>Aspartate</a:t>
            </a:r>
            <a:r>
              <a:rPr lang="en-US" altLang="th-TH" sz="2800">
                <a:latin typeface="Times New Roman" pitchFamily="18" charset="0"/>
              </a:rPr>
              <a:t>.</a:t>
            </a:r>
          </a:p>
          <a:p>
            <a:pPr algn="ctr"/>
            <a:r>
              <a:rPr lang="en-US" altLang="th-TH" sz="2800">
                <a:latin typeface="Times New Roman" pitchFamily="18" charset="0"/>
              </a:rPr>
              <a:t>Forms </a:t>
            </a:r>
            <a:r>
              <a:rPr lang="en-US" altLang="th-TH" sz="2800" b="1">
                <a:solidFill>
                  <a:srgbClr val="FF6600"/>
                </a:solidFill>
                <a:effectLst>
                  <a:outerShdw blurRad="38100" dist="38100" dir="2700000" algn="tl">
                    <a:srgbClr val="C0C0C0"/>
                  </a:outerShdw>
                </a:effectLst>
                <a:latin typeface="Times New Roman" pitchFamily="18" charset="0"/>
              </a:rPr>
              <a:t>urea</a:t>
            </a:r>
            <a:r>
              <a:rPr lang="en-US" altLang="th-TH" sz="2800">
                <a:latin typeface="Times New Roman" pitchFamily="18" charset="0"/>
              </a:rPr>
              <a:t>, </a:t>
            </a:r>
            <a:r>
              <a:rPr lang="en-US" altLang="th-TH" sz="2800" b="1">
                <a:solidFill>
                  <a:schemeClr val="accent2"/>
                </a:solidFill>
                <a:latin typeface="Times New Roman" pitchFamily="18" charset="0"/>
              </a:rPr>
              <a:t>Arginine</a:t>
            </a:r>
            <a:r>
              <a:rPr lang="en-US" altLang="th-TH" sz="2800">
                <a:latin typeface="Times New Roman" pitchFamily="18" charset="0"/>
              </a:rPr>
              <a:t>,</a:t>
            </a:r>
          </a:p>
          <a:p>
            <a:pPr algn="ctr"/>
            <a:r>
              <a:rPr lang="en-US" altLang="th-TH" sz="2800">
                <a:latin typeface="Times New Roman" pitchFamily="18" charset="0"/>
              </a:rPr>
              <a:t>&amp; </a:t>
            </a:r>
            <a:r>
              <a:rPr lang="en-US" altLang="th-TH" sz="2800" b="1">
                <a:solidFill>
                  <a:srgbClr val="336600"/>
                </a:solidFill>
                <a:latin typeface="Times New Roman" pitchFamily="18" charset="0"/>
              </a:rPr>
              <a:t>Fumarate</a:t>
            </a:r>
          </a:p>
        </p:txBody>
      </p:sp>
    </p:spTree>
    <p:extLst>
      <p:ext uri="{BB962C8B-B14F-4D97-AF65-F5344CB8AC3E}">
        <p14:creationId xmlns:p14="http://schemas.microsoft.com/office/powerpoint/2010/main" val="3528988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ext Box 2"/>
          <p:cNvSpPr txBox="1">
            <a:spLocks noChangeArrowheads="1"/>
          </p:cNvSpPr>
          <p:nvPr/>
        </p:nvSpPr>
        <p:spPr bwMode="auto">
          <a:xfrm>
            <a:off x="212725" y="112713"/>
            <a:ext cx="8626475"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th-TH" sz="2800"/>
              <a:t>Free amino acids are absorbed thru intestinal wall </a:t>
            </a:r>
          </a:p>
          <a:p>
            <a:pPr algn="ctr"/>
            <a:r>
              <a:rPr lang="en-US" altLang="th-TH" sz="2800"/>
              <a:t>via active transport.</a:t>
            </a:r>
          </a:p>
          <a:p>
            <a:pPr algn="ctr"/>
            <a:r>
              <a:rPr lang="en-US" altLang="th-TH" sz="2800"/>
              <a:t>Enter bloodstream and are brought to cells.</a:t>
            </a:r>
          </a:p>
        </p:txBody>
      </p:sp>
      <p:pic>
        <p:nvPicPr>
          <p:cNvPr id="82947" name="Picture 3" descr="blo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2057400" cy="1471613"/>
          </a:xfrm>
          <a:prstGeom prst="rect">
            <a:avLst/>
          </a:prstGeom>
          <a:noFill/>
          <a:extLst>
            <a:ext uri="{909E8E84-426E-40DD-AFC4-6F175D3DCCD1}">
              <a14:hiddenFill xmlns:a14="http://schemas.microsoft.com/office/drawing/2010/main">
                <a:solidFill>
                  <a:srgbClr val="FFFFFF"/>
                </a:solidFill>
              </a14:hiddenFill>
            </a:ext>
          </a:extLst>
        </p:spPr>
      </p:pic>
      <p:sp>
        <p:nvSpPr>
          <p:cNvPr id="82948" name="Text Box 4"/>
          <p:cNvSpPr txBox="1">
            <a:spLocks noChangeArrowheads="1"/>
          </p:cNvSpPr>
          <p:nvPr/>
        </p:nvSpPr>
        <p:spPr bwMode="auto">
          <a:xfrm>
            <a:off x="2514600" y="1524000"/>
            <a:ext cx="65532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Arial" pitchFamily="34" charset="0"/>
                <a:ea typeface="MS PGothic" pitchFamily="34" charset="-128"/>
              </a:defRPr>
            </a:lvl1pPr>
            <a:lvl2pPr marL="800100" indent="-342900">
              <a:defRPr sz="2400">
                <a:solidFill>
                  <a:schemeClr val="tx1"/>
                </a:solidFill>
                <a:latin typeface="Arial" pitchFamily="34" charset="0"/>
                <a:ea typeface="MS PGothic" pitchFamily="34" charset="-128"/>
              </a:defRPr>
            </a:lvl2pPr>
            <a:lvl3pPr marL="1257300" indent="-342900">
              <a:defRPr sz="2400">
                <a:solidFill>
                  <a:schemeClr val="tx1"/>
                </a:solidFill>
                <a:latin typeface="Arial" pitchFamily="34" charset="0"/>
                <a:ea typeface="MS PGothic" pitchFamily="34" charset="-128"/>
              </a:defRPr>
            </a:lvl3pPr>
            <a:lvl4pPr marL="1714500" indent="-342900">
              <a:defRPr sz="2400">
                <a:solidFill>
                  <a:schemeClr val="tx1"/>
                </a:solidFill>
                <a:latin typeface="Arial" pitchFamily="34" charset="0"/>
                <a:ea typeface="MS PGothic" pitchFamily="34" charset="-128"/>
              </a:defRPr>
            </a:lvl4pPr>
            <a:lvl5pPr marL="2171700" indent="-342900">
              <a:defRPr sz="2400">
                <a:solidFill>
                  <a:schemeClr val="tx1"/>
                </a:solidFill>
                <a:latin typeface="Arial" pitchFamily="34" charset="0"/>
                <a:ea typeface="MS PGothic" pitchFamily="34" charset="-128"/>
              </a:defRPr>
            </a:lvl5pPr>
            <a:lvl6pPr marL="2628900" indent="-342900" eaLnBrk="0" fontAlgn="base" hangingPunct="0">
              <a:spcBef>
                <a:spcPct val="0"/>
              </a:spcBef>
              <a:spcAft>
                <a:spcPct val="0"/>
              </a:spcAft>
              <a:defRPr sz="2400">
                <a:solidFill>
                  <a:schemeClr val="tx1"/>
                </a:solidFill>
                <a:latin typeface="Arial" pitchFamily="34" charset="0"/>
                <a:ea typeface="MS PGothic" pitchFamily="34" charset="-128"/>
              </a:defRPr>
            </a:lvl6pPr>
            <a:lvl7pPr marL="3086100" indent="-342900" eaLnBrk="0" fontAlgn="base" hangingPunct="0">
              <a:spcBef>
                <a:spcPct val="0"/>
              </a:spcBef>
              <a:spcAft>
                <a:spcPct val="0"/>
              </a:spcAft>
              <a:defRPr sz="2400">
                <a:solidFill>
                  <a:schemeClr val="tx1"/>
                </a:solidFill>
                <a:latin typeface="Arial" pitchFamily="34" charset="0"/>
                <a:ea typeface="MS PGothic" pitchFamily="34" charset="-128"/>
              </a:defRPr>
            </a:lvl7pPr>
            <a:lvl8pPr marL="3543300" indent="-342900" eaLnBrk="0" fontAlgn="base" hangingPunct="0">
              <a:spcBef>
                <a:spcPct val="0"/>
              </a:spcBef>
              <a:spcAft>
                <a:spcPct val="0"/>
              </a:spcAft>
              <a:defRPr sz="2400">
                <a:solidFill>
                  <a:schemeClr val="tx1"/>
                </a:solidFill>
                <a:latin typeface="Arial" pitchFamily="34" charset="0"/>
                <a:ea typeface="MS PGothic" pitchFamily="34" charset="-128"/>
              </a:defRPr>
            </a:lvl8pPr>
            <a:lvl9pPr marL="4000500" indent="-3429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n-US" altLang="th-TH" sz="2800">
                <a:latin typeface="Times New Roman" pitchFamily="18" charset="0"/>
              </a:rPr>
              <a:t>The total supply of free amino acids available is called: the </a:t>
            </a:r>
            <a:r>
              <a:rPr lang="en-US" altLang="th-TH" sz="2800" b="1">
                <a:solidFill>
                  <a:srgbClr val="0000FF"/>
                </a:solidFill>
                <a:latin typeface="Times New Roman" pitchFamily="18" charset="0"/>
              </a:rPr>
              <a:t>Amino Acid Pool</a:t>
            </a:r>
            <a:r>
              <a:rPr lang="en-US" altLang="th-TH" sz="2800">
                <a:latin typeface="Times New Roman" pitchFamily="18" charset="0"/>
              </a:rPr>
              <a:t>.</a:t>
            </a:r>
          </a:p>
          <a:p>
            <a:r>
              <a:rPr lang="en-US" altLang="th-TH" sz="2800" u="sng">
                <a:latin typeface="Times New Roman" pitchFamily="18" charset="0"/>
              </a:rPr>
              <a:t>3 sources of “free” amino acids:</a:t>
            </a:r>
          </a:p>
          <a:p>
            <a:pPr>
              <a:buFontTx/>
              <a:buAutoNum type="arabicPeriod"/>
            </a:pPr>
            <a:r>
              <a:rPr lang="en-US" altLang="th-TH" sz="2800">
                <a:latin typeface="Times New Roman" pitchFamily="18" charset="0"/>
              </a:rPr>
              <a:t>Dietary protein breakdown</a:t>
            </a:r>
          </a:p>
          <a:p>
            <a:pPr>
              <a:buFontTx/>
              <a:buAutoNum type="arabicPeriod"/>
            </a:pPr>
            <a:r>
              <a:rPr lang="en-US" altLang="th-TH" sz="2800">
                <a:latin typeface="Times New Roman" pitchFamily="18" charset="0"/>
              </a:rPr>
              <a:t>Biosynthesis of amino acids in the Liver</a:t>
            </a:r>
          </a:p>
          <a:p>
            <a:pPr>
              <a:buFontTx/>
              <a:buAutoNum type="arabicPeriod"/>
            </a:pPr>
            <a:r>
              <a:rPr lang="en-US" altLang="th-TH" sz="2800">
                <a:latin typeface="Times New Roman" pitchFamily="18" charset="0"/>
              </a:rPr>
              <a:t>Protein turnover (I prefer apple turnovers)</a:t>
            </a:r>
          </a:p>
        </p:txBody>
      </p:sp>
      <p:sp>
        <p:nvSpPr>
          <p:cNvPr id="82949" name="Text Box 5"/>
          <p:cNvSpPr txBox="1">
            <a:spLocks noChangeArrowheads="1"/>
          </p:cNvSpPr>
          <p:nvPr/>
        </p:nvSpPr>
        <p:spPr bwMode="auto">
          <a:xfrm>
            <a:off x="288925" y="4191000"/>
            <a:ext cx="8626475"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h-TH" sz="2800" b="1">
                <a:solidFill>
                  <a:srgbClr val="B0021F"/>
                </a:solidFill>
                <a:latin typeface="Times New Roman" pitchFamily="18" charset="0"/>
              </a:rPr>
              <a:t>Protein turnover</a:t>
            </a:r>
            <a:r>
              <a:rPr lang="en-US" altLang="th-TH" sz="2800">
                <a:latin typeface="Times New Roman" pitchFamily="18" charset="0"/>
              </a:rPr>
              <a:t> is the breakdown &amp; re-synthesis </a:t>
            </a:r>
          </a:p>
          <a:p>
            <a:r>
              <a:rPr lang="en-US" altLang="th-TH" sz="2800">
                <a:latin typeface="Times New Roman" pitchFamily="18" charset="0"/>
              </a:rPr>
              <a:t>of body protein:</a:t>
            </a:r>
          </a:p>
          <a:p>
            <a:pPr>
              <a:buFontTx/>
              <a:buChar char="•"/>
            </a:pPr>
            <a:r>
              <a:rPr lang="en-US" altLang="th-TH" sz="2800">
                <a:latin typeface="Times New Roman" pitchFamily="18" charset="0"/>
              </a:rPr>
              <a:t>	Old tissues</a:t>
            </a:r>
          </a:p>
          <a:p>
            <a:pPr>
              <a:buFontTx/>
              <a:buChar char="•"/>
            </a:pPr>
            <a:r>
              <a:rPr lang="en-US" altLang="th-TH" sz="2800">
                <a:latin typeface="Times New Roman" pitchFamily="18" charset="0"/>
              </a:rPr>
              <a:t>	Damage</a:t>
            </a:r>
          </a:p>
          <a:p>
            <a:pPr>
              <a:buFontTx/>
              <a:buChar char="•"/>
            </a:pPr>
            <a:r>
              <a:rPr lang="en-US" altLang="th-TH" sz="2800">
                <a:latin typeface="Times New Roman" pitchFamily="18" charset="0"/>
              </a:rPr>
              <a:t>	Recycling enzymes &amp; hormones</a:t>
            </a:r>
          </a:p>
        </p:txBody>
      </p:sp>
    </p:spTree>
    <p:extLst>
      <p:ext uri="{BB962C8B-B14F-4D97-AF65-F5344CB8AC3E}">
        <p14:creationId xmlns:p14="http://schemas.microsoft.com/office/powerpoint/2010/main" val="39041240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304800" y="76200"/>
            <a:ext cx="86106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90000"/>
              </a:lnSpc>
              <a:spcBef>
                <a:spcPct val="30000"/>
              </a:spcBef>
            </a:pPr>
            <a:r>
              <a:rPr lang="en-US" altLang="th-TH" sz="3200" b="1"/>
              <a:t>Alternative methods of nitrogen excretion</a:t>
            </a:r>
          </a:p>
        </p:txBody>
      </p:sp>
      <p:sp>
        <p:nvSpPr>
          <p:cNvPr id="165891" name="Text Box 3"/>
          <p:cNvSpPr txBox="1">
            <a:spLocks noChangeArrowheads="1"/>
          </p:cNvSpPr>
          <p:nvPr/>
        </p:nvSpPr>
        <p:spPr bwMode="auto">
          <a:xfrm>
            <a:off x="152400" y="609600"/>
            <a:ext cx="8855075"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th-TH" sz="2800"/>
              <a:t>Aquatic species excrete free </a:t>
            </a:r>
            <a:r>
              <a:rPr lang="en-US" altLang="th-TH" sz="2800" b="1">
                <a:solidFill>
                  <a:srgbClr val="9900CC"/>
                </a:solidFill>
              </a:rPr>
              <a:t>ammonia</a:t>
            </a:r>
            <a:r>
              <a:rPr lang="en-US" altLang="th-TH" sz="2800"/>
              <a:t> through gills. </a:t>
            </a:r>
          </a:p>
          <a:p>
            <a:pPr algn="ctr"/>
            <a:r>
              <a:rPr lang="en-US" altLang="th-TH" sz="2800"/>
              <a:t>Terrestrial critters produce </a:t>
            </a:r>
            <a:r>
              <a:rPr lang="en-US" altLang="th-TH" sz="2800" b="1">
                <a:solidFill>
                  <a:srgbClr val="CC0000"/>
                </a:solidFill>
              </a:rPr>
              <a:t>Urea</a:t>
            </a:r>
            <a:r>
              <a:rPr lang="en-US" altLang="th-TH" sz="2800"/>
              <a:t> - very soluble - still needs water for removal via kidneys. </a:t>
            </a:r>
          </a:p>
          <a:p>
            <a:pPr algn="ctr"/>
            <a:r>
              <a:rPr lang="en-US" altLang="th-TH" sz="2800"/>
              <a:t>Imposes a minimum daily water requirement.</a:t>
            </a:r>
          </a:p>
          <a:p>
            <a:pPr algn="ctr"/>
            <a:r>
              <a:rPr lang="en-US" altLang="th-TH" sz="2800"/>
              <a:t>Spiders excrete </a:t>
            </a:r>
            <a:r>
              <a:rPr lang="en-US" altLang="th-TH" sz="2800" b="1">
                <a:solidFill>
                  <a:srgbClr val="0000FF"/>
                </a:solidFill>
              </a:rPr>
              <a:t>guanine</a:t>
            </a:r>
            <a:r>
              <a:rPr lang="en-US" altLang="th-TH" sz="2800"/>
              <a:t>, </a:t>
            </a:r>
          </a:p>
          <a:p>
            <a:pPr algn="ctr"/>
            <a:r>
              <a:rPr lang="en-US" altLang="th-TH" sz="2800"/>
              <a:t>5 nitrogen atoms in a small molecule.</a:t>
            </a:r>
            <a:endParaRPr lang="en-US" altLang="th-TH" sz="1800"/>
          </a:p>
        </p:txBody>
      </p:sp>
      <p:pic>
        <p:nvPicPr>
          <p:cNvPr id="165892" name="Picture 4" descr="guan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352800"/>
            <a:ext cx="2362200" cy="2047875"/>
          </a:xfrm>
          <a:prstGeom prst="rect">
            <a:avLst/>
          </a:prstGeom>
          <a:noFill/>
          <a:extLst>
            <a:ext uri="{909E8E84-426E-40DD-AFC4-6F175D3DCCD1}">
              <a14:hiddenFill xmlns:a14="http://schemas.microsoft.com/office/drawing/2010/main">
                <a:solidFill>
                  <a:srgbClr val="FFFFFF"/>
                </a:solidFill>
              </a14:hiddenFill>
            </a:ext>
          </a:extLst>
        </p:spPr>
      </p:pic>
      <p:pic>
        <p:nvPicPr>
          <p:cNvPr id="165893" name="Picture 5" descr="spid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14663" y="3305175"/>
            <a:ext cx="3005137" cy="3324225"/>
          </a:xfrm>
          <a:prstGeom prst="rect">
            <a:avLst/>
          </a:prstGeom>
          <a:noFill/>
          <a:extLst>
            <a:ext uri="{909E8E84-426E-40DD-AFC4-6F175D3DCCD1}">
              <a14:hiddenFill xmlns:a14="http://schemas.microsoft.com/office/drawing/2010/main">
                <a:solidFill>
                  <a:srgbClr val="FFFFFF"/>
                </a:solidFill>
              </a14:hiddenFill>
            </a:ext>
          </a:extLst>
        </p:spPr>
      </p:pic>
      <p:pic>
        <p:nvPicPr>
          <p:cNvPr id="165894" name="Picture 6" descr="spider-poo"/>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3429000"/>
            <a:ext cx="236220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295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212725" y="188913"/>
            <a:ext cx="8702675" cy="436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th-TH" sz="2800" dirty="0"/>
              <a:t>Reptiles &amp; birds excrete </a:t>
            </a:r>
            <a:r>
              <a:rPr lang="en-US" altLang="th-TH" sz="2800" b="1" dirty="0">
                <a:solidFill>
                  <a:srgbClr val="0000FF"/>
                </a:solidFill>
              </a:rPr>
              <a:t>uric acid</a:t>
            </a:r>
            <a:r>
              <a:rPr lang="en-US" altLang="th-TH" sz="2800" dirty="0"/>
              <a:t> – very </a:t>
            </a:r>
            <a:r>
              <a:rPr lang="en-US" altLang="th-TH" sz="2800" b="1" i="1" dirty="0"/>
              <a:t>insoluble</a:t>
            </a:r>
            <a:r>
              <a:rPr lang="en-US" altLang="th-TH" sz="2800" dirty="0"/>
              <a:t> purine compound – forms supersaturated solutions. </a:t>
            </a:r>
          </a:p>
          <a:p>
            <a:pPr algn="ctr"/>
            <a:r>
              <a:rPr lang="en-US" altLang="th-TH" sz="2800" dirty="0"/>
              <a:t>Concentrated urine, supersaturated with uric acid, </a:t>
            </a:r>
          </a:p>
          <a:p>
            <a:pPr algn="ctr"/>
            <a:r>
              <a:rPr lang="en-US" altLang="th-TH" sz="2800" dirty="0"/>
              <a:t>goes from cloaca into hindgut – </a:t>
            </a:r>
          </a:p>
          <a:p>
            <a:pPr algn="ctr"/>
            <a:r>
              <a:rPr lang="en-US" altLang="th-TH" sz="2800" dirty="0"/>
              <a:t>uric acid crystalizes &amp; water is reabsorbed.</a:t>
            </a:r>
          </a:p>
          <a:p>
            <a:pPr algn="ctr"/>
            <a:r>
              <a:rPr lang="en-US" altLang="th-TH" sz="2800" dirty="0"/>
              <a:t> </a:t>
            </a:r>
          </a:p>
          <a:p>
            <a:pPr algn="ctr"/>
            <a:endParaRPr lang="en-US" altLang="th-TH" sz="2800" dirty="0"/>
          </a:p>
          <a:p>
            <a:pPr algn="ctr"/>
            <a:endParaRPr lang="en-US" altLang="th-TH" sz="2800" dirty="0"/>
          </a:p>
          <a:p>
            <a:pPr algn="ctr"/>
            <a:endParaRPr lang="en-US" altLang="th-TH" sz="2800" dirty="0"/>
          </a:p>
          <a:p>
            <a:pPr algn="ctr"/>
            <a:r>
              <a:rPr lang="en-US" altLang="th-TH" sz="2800" dirty="0"/>
              <a:t>In humans uric acid deposits crystals &amp; causes gout.</a:t>
            </a:r>
            <a:r>
              <a:rPr lang="en-US" altLang="th-TH" sz="3200" dirty="0"/>
              <a:t> </a:t>
            </a:r>
          </a:p>
        </p:txBody>
      </p:sp>
      <p:pic>
        <p:nvPicPr>
          <p:cNvPr id="167939" name="Picture 3" descr="gout-fo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629150"/>
            <a:ext cx="28194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67940" name="Picture 4" descr="gou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1725" y="4686300"/>
            <a:ext cx="2124075"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67941" name="Picture 5" descr="gout Upper-tophaceou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4610100"/>
            <a:ext cx="2590800"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67943" name="Picture 7" descr="uric acid crystal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4400" y="2438400"/>
            <a:ext cx="2209800" cy="16573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à¸à¸¥à¸à¸²à¸£à¸à¹à¸à¸«à¸²à¸£à¸¹à¸à¸ à¸²à¸à¸ªà¸³à¸«à¸£à¸±à¸ retile feces uric aci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3842" y="2568928"/>
            <a:ext cx="1935423" cy="135029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23097" t="22464"/>
          <a:stretch/>
        </p:blipFill>
        <p:spPr bwMode="auto">
          <a:xfrm>
            <a:off x="2483768" y="2550702"/>
            <a:ext cx="1897165" cy="14327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55559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0" y="76200"/>
            <a:ext cx="9144000" cy="1143000"/>
          </a:xfrm>
        </p:spPr>
        <p:txBody>
          <a:bodyPr/>
          <a:lstStyle/>
          <a:p>
            <a:r>
              <a:rPr lang="en-US" altLang="th-TH" sz="2800"/>
              <a:t>Starting materials for biosynthesis of </a:t>
            </a:r>
            <a:br>
              <a:rPr lang="en-US" altLang="th-TH" sz="2800"/>
            </a:br>
            <a:r>
              <a:rPr lang="en-US" altLang="th-TH" sz="2800"/>
              <a:t>11 </a:t>
            </a:r>
            <a:r>
              <a:rPr lang="en-US" altLang="th-TH" sz="2800" b="1">
                <a:solidFill>
                  <a:srgbClr val="000099"/>
                </a:solidFill>
              </a:rPr>
              <a:t>nonessential </a:t>
            </a:r>
            <a:r>
              <a:rPr lang="en-US" altLang="th-TH" sz="2800"/>
              <a:t>amino acids: 1 step, 2 steps, or 3 steps</a:t>
            </a:r>
          </a:p>
        </p:txBody>
      </p:sp>
      <p:pic>
        <p:nvPicPr>
          <p:cNvPr id="178179" name="Picture 3" descr="11fig_26_0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8229600" cy="50800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8182" name="Text Box 6"/>
          <p:cNvSpPr txBox="1">
            <a:spLocks noChangeArrowheads="1"/>
          </p:cNvSpPr>
          <p:nvPr/>
        </p:nvSpPr>
        <p:spPr bwMode="auto">
          <a:xfrm>
            <a:off x="365125" y="6208713"/>
            <a:ext cx="85502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th-TH" sz="2800" dirty="0"/>
              <a:t>Alanine, aspartate, &amp; glutamate use transamination</a:t>
            </a:r>
          </a:p>
        </p:txBody>
      </p:sp>
    </p:spTree>
    <p:extLst>
      <p:ext uri="{BB962C8B-B14F-4D97-AF65-F5344CB8AC3E}">
        <p14:creationId xmlns:p14="http://schemas.microsoft.com/office/powerpoint/2010/main" val="2616428782"/>
      </p:ext>
    </p:extLst>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2"/>
          <p:cNvSpPr txBox="1">
            <a:spLocks noChangeArrowheads="1"/>
          </p:cNvSpPr>
          <p:nvPr/>
        </p:nvSpPr>
        <p:spPr bwMode="auto">
          <a:xfrm>
            <a:off x="76200" y="152400"/>
            <a:ext cx="6248400" cy="521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th-TH" sz="2800" b="1" u="sng">
                <a:latin typeface="Times New Roman" pitchFamily="18" charset="0"/>
              </a:rPr>
              <a:t>Phenylalanine &amp; tyrosine degradation:</a:t>
            </a:r>
            <a:endParaRPr lang="en-US" altLang="th-TH" sz="2800" u="sng">
              <a:latin typeface="Times New Roman" pitchFamily="18" charset="0"/>
            </a:endParaRPr>
          </a:p>
          <a:p>
            <a:r>
              <a:rPr lang="en-US" altLang="th-TH" sz="2800">
                <a:latin typeface="Times New Roman" pitchFamily="18" charset="0"/>
              </a:rPr>
              <a:t>Degradation of phenylalanine starts with conversion to tyrosine </a:t>
            </a:r>
          </a:p>
          <a:p>
            <a:r>
              <a:rPr lang="en-US" altLang="th-TH" sz="2800">
                <a:latin typeface="Times New Roman" pitchFamily="18" charset="0"/>
              </a:rPr>
              <a:t>        catalyzed by </a:t>
            </a:r>
          </a:p>
          <a:p>
            <a:r>
              <a:rPr lang="en-US" altLang="th-TH" sz="2800">
                <a:latin typeface="Times New Roman" pitchFamily="18" charset="0"/>
              </a:rPr>
              <a:t>phenylalanine hydroxylase.</a:t>
            </a:r>
          </a:p>
          <a:p>
            <a:r>
              <a:rPr lang="en-US" altLang="th-TH" sz="2800">
                <a:latin typeface="Times New Roman" pitchFamily="18" charset="0"/>
              </a:rPr>
              <a:t>Fumarate &amp; acetoacetate </a:t>
            </a:r>
          </a:p>
          <a:p>
            <a:r>
              <a:rPr lang="en-US" altLang="th-TH" sz="2800">
                <a:latin typeface="Times New Roman" pitchFamily="18" charset="0"/>
              </a:rPr>
              <a:t>          are formed. </a:t>
            </a:r>
          </a:p>
          <a:p>
            <a:r>
              <a:rPr lang="en-US" altLang="th-TH" sz="2800">
                <a:latin typeface="Times New Roman" pitchFamily="18" charset="0"/>
              </a:rPr>
              <a:t>Fumarate is converted </a:t>
            </a:r>
          </a:p>
          <a:p>
            <a:r>
              <a:rPr lang="en-US" altLang="th-TH" sz="2800">
                <a:latin typeface="Times New Roman" pitchFamily="18" charset="0"/>
              </a:rPr>
              <a:t>     to </a:t>
            </a:r>
            <a:r>
              <a:rPr lang="en-US" altLang="th-TH" sz="2800" b="1">
                <a:solidFill>
                  <a:srgbClr val="0000FF"/>
                </a:solidFill>
                <a:latin typeface="Times New Roman" pitchFamily="18" charset="0"/>
              </a:rPr>
              <a:t>oxaloacetate</a:t>
            </a:r>
            <a:r>
              <a:rPr lang="en-US" altLang="th-TH" sz="2800">
                <a:latin typeface="Times New Roman" pitchFamily="18" charset="0"/>
              </a:rPr>
              <a:t> </a:t>
            </a:r>
          </a:p>
          <a:p>
            <a:r>
              <a:rPr lang="en-US" altLang="th-TH" sz="2800">
                <a:latin typeface="Times New Roman" pitchFamily="18" charset="0"/>
              </a:rPr>
              <a:t>      for TCA cycle </a:t>
            </a:r>
          </a:p>
          <a:p>
            <a:r>
              <a:rPr lang="en-US" altLang="th-TH" sz="2800">
                <a:latin typeface="Times New Roman" pitchFamily="18" charset="0"/>
              </a:rPr>
              <a:t>     &amp; acetoacetate is </a:t>
            </a:r>
          </a:p>
          <a:p>
            <a:r>
              <a:rPr lang="en-US" altLang="th-TH" sz="2800">
                <a:latin typeface="Times New Roman" pitchFamily="18" charset="0"/>
              </a:rPr>
              <a:t>converted to </a:t>
            </a:r>
            <a:r>
              <a:rPr lang="en-US" altLang="th-TH" sz="2800" b="1">
                <a:solidFill>
                  <a:srgbClr val="CC0000"/>
                </a:solidFill>
                <a:latin typeface="Times New Roman" pitchFamily="18" charset="0"/>
              </a:rPr>
              <a:t>acetyl CoA</a:t>
            </a:r>
            <a:r>
              <a:rPr lang="en-US" altLang="th-TH" sz="2800">
                <a:latin typeface="Times New Roman" pitchFamily="18" charset="0"/>
              </a:rPr>
              <a:t>.</a:t>
            </a:r>
          </a:p>
        </p:txBody>
      </p:sp>
      <p:pic>
        <p:nvPicPr>
          <p:cNvPr id="179203" name="Picture 3" descr="phenylke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066800"/>
            <a:ext cx="5105400" cy="429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8414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381000" y="1484313"/>
            <a:ext cx="8153400" cy="3444875"/>
          </a:xfrm>
          <a:prstGeom prst="rect">
            <a:avLst/>
          </a:prstGeom>
          <a:solidFill>
            <a:srgbClr val="FFE1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th-TH" sz="2000" b="1">
                <a:latin typeface="Arial" pitchFamily="34" charset="0"/>
              </a:rPr>
              <a:t>H</a:t>
            </a:r>
            <a:r>
              <a:rPr lang="en-GB" altLang="th-TH" sz="2000" b="1">
                <a:latin typeface="Arial" pitchFamily="34" charset="0"/>
              </a:rPr>
              <a:t>yperphenylalaninemia</a:t>
            </a:r>
            <a:r>
              <a:rPr lang="cs-CZ" altLang="th-TH" sz="2000" b="1">
                <a:latin typeface="Arial" pitchFamily="34" charset="0"/>
              </a:rPr>
              <a:t> </a:t>
            </a:r>
            <a:r>
              <a:rPr lang="cs-CZ" altLang="th-TH" sz="2000">
                <a:latin typeface="Arial" pitchFamily="34" charset="0"/>
              </a:rPr>
              <a:t>- complete </a:t>
            </a:r>
            <a:r>
              <a:rPr lang="en-GB" altLang="th-TH" sz="2000">
                <a:latin typeface="Arial" pitchFamily="34" charset="0"/>
              </a:rPr>
              <a:t>deficien</a:t>
            </a:r>
            <a:r>
              <a:rPr lang="cs-CZ" altLang="th-TH" sz="2000">
                <a:latin typeface="Arial" pitchFamily="34" charset="0"/>
              </a:rPr>
              <a:t>cy of</a:t>
            </a:r>
            <a:r>
              <a:rPr lang="en-GB" altLang="th-TH" sz="2000">
                <a:latin typeface="Arial" pitchFamily="34" charset="0"/>
              </a:rPr>
              <a:t> phenylalanine hydroxylase </a:t>
            </a:r>
            <a:r>
              <a:rPr lang="cs-CZ" altLang="th-TH" sz="2000">
                <a:latin typeface="Arial" pitchFamily="34" charset="0"/>
              </a:rPr>
              <a:t>(plasma level of Phe raises from normal 0.5 to 2 mg/dL to more than 20 mg/dL).</a:t>
            </a:r>
          </a:p>
          <a:p>
            <a:r>
              <a:rPr lang="en-GB" altLang="th-TH" sz="2000">
                <a:latin typeface="Arial" pitchFamily="34" charset="0"/>
              </a:rPr>
              <a:t>The mental retardation is caused by the accumulation of phenylalanine, which becomes a major donor of amino groups in aminotransferase activity and depletes neural tissue of α-ketoglutarate. </a:t>
            </a:r>
            <a:endParaRPr lang="cs-CZ" altLang="th-TH" sz="2000">
              <a:latin typeface="Arial" pitchFamily="34" charset="0"/>
            </a:endParaRPr>
          </a:p>
          <a:p>
            <a:r>
              <a:rPr lang="cs-CZ" altLang="th-TH" sz="2000">
                <a:latin typeface="Arial" pitchFamily="34" charset="0"/>
              </a:rPr>
              <a:t>A</a:t>
            </a:r>
            <a:r>
              <a:rPr lang="en-GB" altLang="th-TH" sz="2000">
                <a:latin typeface="Arial" pitchFamily="34" charset="0"/>
              </a:rPr>
              <a:t>bsence of α-ketoglutarate in the brain shuts down the </a:t>
            </a:r>
            <a:r>
              <a:rPr lang="cs-CZ" altLang="th-TH" sz="2000">
                <a:latin typeface="Arial" pitchFamily="34" charset="0"/>
              </a:rPr>
              <a:t>TCA cycle</a:t>
            </a:r>
            <a:r>
              <a:rPr lang="en-GB" altLang="th-TH" sz="2000">
                <a:latin typeface="Arial" pitchFamily="34" charset="0"/>
              </a:rPr>
              <a:t> and the associated production of aerobic energy, which is essential to normal brain development. </a:t>
            </a:r>
            <a:endParaRPr lang="cs-CZ" altLang="th-TH" sz="2000">
              <a:latin typeface="Arial" pitchFamily="34" charset="0"/>
            </a:endParaRPr>
          </a:p>
          <a:p>
            <a:r>
              <a:rPr lang="cs-CZ" altLang="th-TH" sz="2000">
                <a:latin typeface="Arial" pitchFamily="34" charset="0"/>
              </a:rPr>
              <a:t>Newborns are routinelly tested for blood concentration of Phe.</a:t>
            </a:r>
          </a:p>
          <a:p>
            <a:r>
              <a:rPr lang="cs-CZ" altLang="th-TH" sz="2000">
                <a:latin typeface="Arial" pitchFamily="34" charset="0"/>
              </a:rPr>
              <a:t>The diet with low-phenylalanine diet.</a:t>
            </a:r>
            <a:endParaRPr lang="en-GB" altLang="th-TH" sz="2000">
              <a:latin typeface="Arial" pitchFamily="34" charset="0"/>
            </a:endParaRPr>
          </a:p>
        </p:txBody>
      </p:sp>
      <p:sp>
        <p:nvSpPr>
          <p:cNvPr id="65539" name="Text Box 3"/>
          <p:cNvSpPr txBox="1">
            <a:spLocks noChangeArrowheads="1"/>
          </p:cNvSpPr>
          <p:nvPr/>
        </p:nvSpPr>
        <p:spPr bwMode="auto">
          <a:xfrm>
            <a:off x="3132138" y="404813"/>
            <a:ext cx="2847975" cy="528637"/>
          </a:xfrm>
          <a:prstGeom prst="rect">
            <a:avLst/>
          </a:prstGeom>
          <a:solidFill>
            <a:srgbClr val="FFCCFF"/>
          </a:solidFill>
          <a:ln w="9525">
            <a:solidFill>
              <a:srgbClr val="8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800">
                <a:solidFill>
                  <a:srgbClr val="800080"/>
                </a:solidFill>
                <a:latin typeface="Helvetica" pitchFamily="34" charset="0"/>
              </a:rPr>
              <a:t>Phenylketonuria </a:t>
            </a:r>
            <a:endParaRPr lang="en-GB" altLang="th-TH" sz="2800">
              <a:solidFill>
                <a:srgbClr val="800080"/>
              </a:solidFill>
              <a:latin typeface="Helvetica" pitchFamily="34" charset="0"/>
            </a:endParaRPr>
          </a:p>
        </p:txBody>
      </p:sp>
    </p:spTree>
    <p:extLst>
      <p:ext uri="{BB962C8B-B14F-4D97-AF65-F5344CB8AC3E}">
        <p14:creationId xmlns:p14="http://schemas.microsoft.com/office/powerpoint/2010/main" val="453479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ext Box 2"/>
          <p:cNvSpPr txBox="1">
            <a:spLocks noChangeArrowheads="1"/>
          </p:cNvSpPr>
          <p:nvPr/>
        </p:nvSpPr>
        <p:spPr bwMode="auto">
          <a:xfrm>
            <a:off x="288925" y="188913"/>
            <a:ext cx="8626475"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th-TH" sz="3200" b="1" u="sng" dirty="0">
                <a:solidFill>
                  <a:srgbClr val="0000FF"/>
                </a:solidFill>
              </a:rPr>
              <a:t>Phenylketonuria (PKU)</a:t>
            </a:r>
            <a:r>
              <a:rPr lang="en-US" altLang="th-TH" sz="3200" u="sng" dirty="0">
                <a:solidFill>
                  <a:srgbClr val="0000FF"/>
                </a:solidFill>
              </a:rPr>
              <a:t>:</a:t>
            </a:r>
            <a:r>
              <a:rPr lang="en-US" altLang="th-TH" sz="2800" dirty="0"/>
              <a:t> </a:t>
            </a:r>
          </a:p>
          <a:p>
            <a:pPr algn="ctr"/>
            <a:r>
              <a:rPr lang="en-US" altLang="th-TH" sz="2800" dirty="0"/>
              <a:t>Defective phenylalanine hydroxylase – </a:t>
            </a:r>
          </a:p>
          <a:p>
            <a:pPr algn="ctr"/>
            <a:r>
              <a:rPr lang="en-US" altLang="th-TH" sz="2800" b="1" dirty="0">
                <a:solidFill>
                  <a:srgbClr val="CC0000"/>
                </a:solidFill>
              </a:rPr>
              <a:t>phenylalanine</a:t>
            </a:r>
            <a:r>
              <a:rPr lang="en-US" altLang="th-TH" sz="2800" dirty="0"/>
              <a:t> accumulates in body. </a:t>
            </a:r>
          </a:p>
          <a:p>
            <a:pPr algn="ctr"/>
            <a:r>
              <a:rPr lang="en-US" altLang="th-TH" sz="2800" dirty="0"/>
              <a:t>Phenylalanine is </a:t>
            </a:r>
            <a:r>
              <a:rPr lang="en-US" altLang="th-TH" sz="2800" dirty="0" err="1"/>
              <a:t>transaminated</a:t>
            </a:r>
            <a:r>
              <a:rPr lang="en-US" altLang="th-TH" sz="2800" dirty="0"/>
              <a:t> to </a:t>
            </a:r>
            <a:r>
              <a:rPr lang="en-US" altLang="th-TH" sz="2800" b="1" dirty="0" err="1">
                <a:solidFill>
                  <a:srgbClr val="9900CC"/>
                </a:solidFill>
              </a:rPr>
              <a:t>phenylpyruvate</a:t>
            </a:r>
            <a:r>
              <a:rPr lang="en-US" altLang="th-TH" sz="2800" dirty="0"/>
              <a:t>.</a:t>
            </a:r>
          </a:p>
          <a:p>
            <a:pPr algn="ctr"/>
            <a:r>
              <a:rPr lang="en-US" altLang="th-TH" sz="2800" dirty="0"/>
              <a:t>Accumulation of </a:t>
            </a:r>
            <a:r>
              <a:rPr lang="en-US" altLang="th-TH" sz="2800" dirty="0" err="1"/>
              <a:t>phenylpyruvate</a:t>
            </a:r>
            <a:r>
              <a:rPr lang="en-US" altLang="th-TH" sz="2800" dirty="0"/>
              <a:t> leads to severe mental retardation in infants.</a:t>
            </a:r>
          </a:p>
          <a:p>
            <a:pPr algn="ctr"/>
            <a:r>
              <a:rPr lang="en-US" altLang="th-TH" sz="2800" dirty="0"/>
              <a:t>Persons suffering from phenylketonuria should not consume foods containing high levels of phenylalanine, such as aspartame.</a:t>
            </a:r>
          </a:p>
          <a:p>
            <a:endParaRPr lang="en-US" altLang="th-TH" sz="2800" dirty="0"/>
          </a:p>
        </p:txBody>
      </p:sp>
      <p:pic>
        <p:nvPicPr>
          <p:cNvPr id="181251" name="Picture 3" descr="PKU retar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4191000"/>
            <a:ext cx="2743200" cy="2330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0857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13chemg26"/>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
            <a:ext cx="7162800" cy="65563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9443" name="Text Box 3"/>
          <p:cNvSpPr txBox="1">
            <a:spLocks noChangeArrowheads="1"/>
          </p:cNvSpPr>
          <p:nvPr/>
        </p:nvSpPr>
        <p:spPr bwMode="auto">
          <a:xfrm>
            <a:off x="7375525" y="341313"/>
            <a:ext cx="1768475" cy="393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th-TH" sz="2800">
                <a:latin typeface="Times New Roman" pitchFamily="18" charset="0"/>
              </a:rPr>
              <a:t>Follow each pathway to its various products.</a:t>
            </a:r>
          </a:p>
          <a:p>
            <a:pPr algn="ctr"/>
            <a:r>
              <a:rPr lang="en-US" altLang="th-TH" sz="2800">
                <a:latin typeface="Times New Roman" pitchFamily="18" charset="0"/>
              </a:rPr>
              <a:t>All are highly inter-related.</a:t>
            </a:r>
          </a:p>
        </p:txBody>
      </p:sp>
    </p:spTree>
    <p:extLst>
      <p:ext uri="{BB962C8B-B14F-4D97-AF65-F5344CB8AC3E}">
        <p14:creationId xmlns:p14="http://schemas.microsoft.com/office/powerpoint/2010/main" val="1162014565"/>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9443">
                                            <p:txEl>
                                              <p:pRg st="1" end="1"/>
                                            </p:txEl>
                                          </p:spTgt>
                                        </p:tgtEl>
                                        <p:attrNameLst>
                                          <p:attrName>style.visibility</p:attrName>
                                        </p:attrNameLst>
                                      </p:cBhvr>
                                      <p:to>
                                        <p:strVal val="visible"/>
                                      </p:to>
                                    </p:set>
                                    <p:anim calcmode="lin" valueType="num">
                                      <p:cBhvr>
                                        <p:cTn id="7" dur="500" fill="hold"/>
                                        <p:tgtEl>
                                          <p:spTgt spid="18944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8944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894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3836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57200" y="76200"/>
            <a:ext cx="8229600" cy="1143000"/>
          </a:xfrm>
        </p:spPr>
        <p:txBody>
          <a:bodyPr>
            <a:normAutofit fontScale="90000"/>
          </a:bodyPr>
          <a:lstStyle/>
          <a:p>
            <a:r>
              <a:rPr lang="en-US" altLang="th-TH" sz="3200"/>
              <a:t>Summary of protein digestion in </a:t>
            </a:r>
            <a:br>
              <a:rPr lang="en-US" altLang="th-TH" sz="3200"/>
            </a:br>
            <a:r>
              <a:rPr lang="en-US" altLang="th-TH" sz="3200"/>
              <a:t>the human body.</a:t>
            </a:r>
            <a:r>
              <a:rPr lang="en-US" altLang="th-TH" sz="2800"/>
              <a:t>Possible fates for amino acid degradation products.</a:t>
            </a:r>
          </a:p>
        </p:txBody>
      </p:sp>
      <p:pic>
        <p:nvPicPr>
          <p:cNvPr id="86019" name="Picture 3" descr="01fig_26_01"/>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00200"/>
            <a:ext cx="8461375" cy="475773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362730"/>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84213" y="195263"/>
            <a:ext cx="7677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ltLang="th-TH" sz="3600">
                <a:latin typeface="Arial" pitchFamily="34" charset="0"/>
              </a:rPr>
              <a:t>Metabolic relationship of amino acids</a:t>
            </a:r>
          </a:p>
        </p:txBody>
      </p:sp>
      <p:sp>
        <p:nvSpPr>
          <p:cNvPr id="20513" name="Oval 33"/>
          <p:cNvSpPr>
            <a:spLocks noChangeArrowheads="1"/>
          </p:cNvSpPr>
          <p:nvPr/>
        </p:nvSpPr>
        <p:spPr bwMode="auto">
          <a:xfrm>
            <a:off x="4800600" y="6096000"/>
            <a:ext cx="609600" cy="381000"/>
          </a:xfrm>
          <a:prstGeom prst="ellipse">
            <a:avLst/>
          </a:prstGeom>
          <a:solidFill>
            <a:schemeClr val="tx2">
              <a:lumMod val="20000"/>
              <a:lumOff val="80000"/>
            </a:schemeClr>
          </a:solidFill>
          <a:ln w="9525">
            <a:solidFill>
              <a:schemeClr val="tx1"/>
            </a:solidFill>
            <a:round/>
            <a:headEnd/>
            <a:tailEnd/>
          </a:ln>
          <a:effectLs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20512" name="Oval 32"/>
          <p:cNvSpPr>
            <a:spLocks noChangeArrowheads="1"/>
          </p:cNvSpPr>
          <p:nvPr/>
        </p:nvSpPr>
        <p:spPr bwMode="auto">
          <a:xfrm>
            <a:off x="5638800" y="5943600"/>
            <a:ext cx="1905000" cy="609600"/>
          </a:xfrm>
          <a:prstGeom prst="ellipse">
            <a:avLst/>
          </a:prstGeom>
          <a:solidFill>
            <a:schemeClr val="accent4">
              <a:lumMod val="20000"/>
              <a:lumOff val="80000"/>
            </a:schemeClr>
          </a:solidFill>
          <a:ln w="9525">
            <a:solidFill>
              <a:schemeClr val="tx1"/>
            </a:solidFill>
            <a:round/>
            <a:headEnd/>
            <a:tailEnd/>
          </a:ln>
          <a:effec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20511" name="Oval 31"/>
          <p:cNvSpPr>
            <a:spLocks noChangeArrowheads="1"/>
          </p:cNvSpPr>
          <p:nvPr/>
        </p:nvSpPr>
        <p:spPr bwMode="auto">
          <a:xfrm>
            <a:off x="2971800" y="6019800"/>
            <a:ext cx="1600200" cy="533400"/>
          </a:xfrm>
          <a:prstGeom prst="ellipse">
            <a:avLst/>
          </a:prstGeom>
          <a:solidFill>
            <a:schemeClr val="accent4">
              <a:lumMod val="20000"/>
              <a:lumOff val="80000"/>
            </a:schemeClr>
          </a:solidFill>
          <a:ln w="9525">
            <a:solidFill>
              <a:schemeClr val="tx1"/>
            </a:solidFill>
            <a:round/>
            <a:headEnd/>
            <a:tailEnd/>
          </a:ln>
          <a:effec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20510" name="Oval 30"/>
          <p:cNvSpPr>
            <a:spLocks noChangeArrowheads="1"/>
          </p:cNvSpPr>
          <p:nvPr/>
        </p:nvSpPr>
        <p:spPr bwMode="auto">
          <a:xfrm>
            <a:off x="1143000" y="6019800"/>
            <a:ext cx="1447800" cy="533400"/>
          </a:xfrm>
          <a:prstGeom prst="ellipse">
            <a:avLst/>
          </a:prstGeom>
          <a:solidFill>
            <a:schemeClr val="accent4">
              <a:lumMod val="20000"/>
              <a:lumOff val="80000"/>
            </a:schemeClr>
          </a:solidFill>
          <a:ln w="9525">
            <a:solidFill>
              <a:schemeClr val="tx1"/>
            </a:solidFill>
            <a:round/>
            <a:headEnd/>
            <a:tailEnd/>
          </a:ln>
          <a:effec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20483" name="Text Box 3"/>
          <p:cNvSpPr txBox="1">
            <a:spLocks noChangeArrowheads="1"/>
          </p:cNvSpPr>
          <p:nvPr/>
        </p:nvSpPr>
        <p:spPr bwMode="auto">
          <a:xfrm>
            <a:off x="3108325" y="1233488"/>
            <a:ext cx="2008883" cy="523220"/>
          </a:xfrm>
          <a:prstGeom prst="rect">
            <a:avLst/>
          </a:prstGeom>
          <a:solidFill>
            <a:srgbClr val="FF71B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ltLang="th-TH" b="1">
                <a:latin typeface="TH Sarabun New" panose="020B0500040200020003" pitchFamily="34" charset="-34"/>
                <a:cs typeface="TH Sarabun New" panose="020B0500040200020003" pitchFamily="34" charset="-34"/>
              </a:rPr>
              <a:t>BODY PROTEINS</a:t>
            </a:r>
            <a:endParaRPr lang="cs-CZ" altLang="th-TH">
              <a:latin typeface="TH Sarabun New" panose="020B0500040200020003" pitchFamily="34" charset="-34"/>
              <a:cs typeface="TH Sarabun New" panose="020B0500040200020003" pitchFamily="34" charset="-34"/>
            </a:endParaRPr>
          </a:p>
        </p:txBody>
      </p:sp>
      <p:sp>
        <p:nvSpPr>
          <p:cNvPr id="20484" name="Line 4"/>
          <p:cNvSpPr>
            <a:spLocks noChangeShapeType="1"/>
          </p:cNvSpPr>
          <p:nvPr/>
        </p:nvSpPr>
        <p:spPr bwMode="auto">
          <a:xfrm>
            <a:off x="4724400" y="1600200"/>
            <a:ext cx="0" cy="9144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20485" name="Line 5"/>
          <p:cNvSpPr>
            <a:spLocks noChangeShapeType="1"/>
          </p:cNvSpPr>
          <p:nvPr/>
        </p:nvSpPr>
        <p:spPr bwMode="auto">
          <a:xfrm flipV="1">
            <a:off x="3581400" y="1600200"/>
            <a:ext cx="0" cy="9144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20486" name="Text Box 6"/>
          <p:cNvSpPr txBox="1">
            <a:spLocks noChangeArrowheads="1"/>
          </p:cNvSpPr>
          <p:nvPr/>
        </p:nvSpPr>
        <p:spPr bwMode="auto">
          <a:xfrm>
            <a:off x="1524000" y="1831975"/>
            <a:ext cx="198644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ltLang="th-TH" b="1" dirty="0">
                <a:solidFill>
                  <a:schemeClr val="accent2"/>
                </a:solidFill>
                <a:latin typeface="TH Sarabun New" panose="020B0500040200020003" pitchFamily="34" charset="-34"/>
                <a:cs typeface="TH Sarabun New" panose="020B0500040200020003" pitchFamily="34" charset="-34"/>
              </a:rPr>
              <a:t>Proteosynthesis</a:t>
            </a:r>
          </a:p>
        </p:txBody>
      </p:sp>
      <p:sp>
        <p:nvSpPr>
          <p:cNvPr id="20487" name="Text Box 7"/>
          <p:cNvSpPr txBox="1">
            <a:spLocks noChangeArrowheads="1"/>
          </p:cNvSpPr>
          <p:nvPr/>
        </p:nvSpPr>
        <p:spPr bwMode="auto">
          <a:xfrm>
            <a:off x="4933950" y="1808163"/>
            <a:ext cx="15680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ltLang="th-TH" b="1" dirty="0">
                <a:solidFill>
                  <a:schemeClr val="accent2"/>
                </a:solidFill>
                <a:latin typeface="TH Sarabun New" panose="020B0500040200020003" pitchFamily="34" charset="-34"/>
                <a:cs typeface="TH Sarabun New" panose="020B0500040200020003" pitchFamily="34" charset="-34"/>
              </a:rPr>
              <a:t>Degradation</a:t>
            </a:r>
          </a:p>
        </p:txBody>
      </p:sp>
      <p:sp>
        <p:nvSpPr>
          <p:cNvPr id="20488" name="Text Box 8"/>
          <p:cNvSpPr txBox="1">
            <a:spLocks noChangeArrowheads="1"/>
          </p:cNvSpPr>
          <p:nvPr/>
        </p:nvSpPr>
        <p:spPr bwMode="auto">
          <a:xfrm>
            <a:off x="3263900" y="2528888"/>
            <a:ext cx="1723549" cy="523220"/>
          </a:xfrm>
          <a:prstGeom prst="rect">
            <a:avLst/>
          </a:prstGeom>
          <a:solidFill>
            <a:srgbClr val="FF71B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ltLang="th-TH" b="1">
                <a:solidFill>
                  <a:schemeClr val="accent2"/>
                </a:solidFill>
                <a:latin typeface="TH Sarabun New" panose="020B0500040200020003" pitchFamily="34" charset="-34"/>
                <a:cs typeface="TH Sarabun New" panose="020B0500040200020003" pitchFamily="34" charset="-34"/>
              </a:rPr>
              <a:t>AMINO ACIDS</a:t>
            </a:r>
            <a:endParaRPr lang="cs-CZ" altLang="th-TH" b="1">
              <a:latin typeface="TH Sarabun New" panose="020B0500040200020003" pitchFamily="34" charset="-34"/>
              <a:cs typeface="TH Sarabun New" panose="020B0500040200020003" pitchFamily="34" charset="-34"/>
            </a:endParaRPr>
          </a:p>
        </p:txBody>
      </p:sp>
      <p:sp>
        <p:nvSpPr>
          <p:cNvPr id="20489" name="Text Box 9"/>
          <p:cNvSpPr txBox="1">
            <a:spLocks noChangeArrowheads="1"/>
          </p:cNvSpPr>
          <p:nvPr/>
        </p:nvSpPr>
        <p:spPr bwMode="auto">
          <a:xfrm>
            <a:off x="228600" y="2670175"/>
            <a:ext cx="1667444"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ltLang="th-TH" b="1">
                <a:solidFill>
                  <a:srgbClr val="009900"/>
                </a:solidFill>
                <a:latin typeface="TH Sarabun New" panose="020B0500040200020003" pitchFamily="34" charset="-34"/>
                <a:cs typeface="TH Sarabun New" panose="020B0500040200020003" pitchFamily="34" charset="-34"/>
              </a:rPr>
              <a:t>DIETARY</a:t>
            </a:r>
          </a:p>
          <a:p>
            <a:pPr eaLnBrk="0" hangingPunct="0"/>
            <a:r>
              <a:rPr lang="cs-CZ" altLang="th-TH" b="1">
                <a:solidFill>
                  <a:srgbClr val="009900"/>
                </a:solidFill>
                <a:latin typeface="TH Sarabun New" panose="020B0500040200020003" pitchFamily="34" charset="-34"/>
                <a:cs typeface="TH Sarabun New" panose="020B0500040200020003" pitchFamily="34" charset="-34"/>
              </a:rPr>
              <a:t>PROTEINS</a:t>
            </a:r>
          </a:p>
          <a:p>
            <a:pPr eaLnBrk="0" hangingPunct="0"/>
            <a:endParaRPr lang="cs-CZ" altLang="th-TH" b="1">
              <a:latin typeface="TH Sarabun New" panose="020B0500040200020003" pitchFamily="34" charset="-34"/>
              <a:cs typeface="TH Sarabun New" panose="020B0500040200020003" pitchFamily="34" charset="-34"/>
            </a:endParaRPr>
          </a:p>
          <a:p>
            <a:pPr eaLnBrk="0" hangingPunct="0"/>
            <a:endParaRPr lang="cs-CZ" altLang="th-TH" b="1">
              <a:latin typeface="TH Sarabun New" panose="020B0500040200020003" pitchFamily="34" charset="-34"/>
              <a:cs typeface="TH Sarabun New" panose="020B0500040200020003" pitchFamily="34" charset="-34"/>
            </a:endParaRPr>
          </a:p>
          <a:p>
            <a:pPr eaLnBrk="0" hangingPunct="0"/>
            <a:r>
              <a:rPr lang="cs-CZ" altLang="th-TH" b="1">
                <a:solidFill>
                  <a:srgbClr val="009999"/>
                </a:solidFill>
                <a:latin typeface="TH Sarabun New" panose="020B0500040200020003" pitchFamily="34" charset="-34"/>
                <a:cs typeface="TH Sarabun New" panose="020B0500040200020003" pitchFamily="34" charset="-34"/>
              </a:rPr>
              <a:t>GLYCOLYSIS</a:t>
            </a:r>
          </a:p>
          <a:p>
            <a:pPr eaLnBrk="0" hangingPunct="0"/>
            <a:r>
              <a:rPr lang="cs-CZ" altLang="th-TH" b="1">
                <a:solidFill>
                  <a:srgbClr val="009999"/>
                </a:solidFill>
                <a:latin typeface="TH Sarabun New" panose="020B0500040200020003" pitchFamily="34" charset="-34"/>
                <a:cs typeface="TH Sarabun New" panose="020B0500040200020003" pitchFamily="34" charset="-34"/>
              </a:rPr>
              <a:t>KREBS CYCLE</a:t>
            </a:r>
          </a:p>
        </p:txBody>
      </p:sp>
      <p:sp>
        <p:nvSpPr>
          <p:cNvPr id="20490" name="Text Box 10"/>
          <p:cNvSpPr txBox="1">
            <a:spLocks noChangeArrowheads="1"/>
          </p:cNvSpPr>
          <p:nvPr/>
        </p:nvSpPr>
        <p:spPr bwMode="auto">
          <a:xfrm rot="21154673">
            <a:off x="1582738" y="2374433"/>
            <a:ext cx="13287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cs-CZ" altLang="th-TH">
                <a:latin typeface="TH Sarabun New" panose="020B0500040200020003" pitchFamily="34" charset="-34"/>
                <a:cs typeface="TH Sarabun New" panose="020B0500040200020003" pitchFamily="34" charset="-34"/>
              </a:rPr>
              <a:t>Digestion</a:t>
            </a:r>
          </a:p>
        </p:txBody>
      </p:sp>
      <p:sp>
        <p:nvSpPr>
          <p:cNvPr id="20491" name="Text Box 11"/>
          <p:cNvSpPr txBox="1">
            <a:spLocks noChangeArrowheads="1"/>
          </p:cNvSpPr>
          <p:nvPr/>
        </p:nvSpPr>
        <p:spPr bwMode="auto">
          <a:xfrm rot="19409511">
            <a:off x="1779828" y="3310942"/>
            <a:ext cx="182498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ltLang="th-TH" dirty="0">
                <a:latin typeface="TH Sarabun New" panose="020B0500040200020003" pitchFamily="34" charset="-34"/>
                <a:cs typeface="TH Sarabun New" panose="020B0500040200020003" pitchFamily="34" charset="-34"/>
              </a:rPr>
              <a:t>Transamination</a:t>
            </a:r>
          </a:p>
        </p:txBody>
      </p:sp>
      <p:sp>
        <p:nvSpPr>
          <p:cNvPr id="20492" name="Line 12"/>
          <p:cNvSpPr>
            <a:spLocks noChangeShapeType="1"/>
          </p:cNvSpPr>
          <p:nvPr/>
        </p:nvSpPr>
        <p:spPr bwMode="auto">
          <a:xfrm flipV="1">
            <a:off x="1524000" y="2667000"/>
            <a:ext cx="1752600" cy="304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20493" name="Line 13"/>
          <p:cNvSpPr>
            <a:spLocks noChangeShapeType="1"/>
          </p:cNvSpPr>
          <p:nvPr/>
        </p:nvSpPr>
        <p:spPr bwMode="auto">
          <a:xfrm flipV="1">
            <a:off x="1828800" y="2819400"/>
            <a:ext cx="1371600" cy="9906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20494" name="Line 14"/>
          <p:cNvSpPr>
            <a:spLocks noChangeShapeType="1"/>
          </p:cNvSpPr>
          <p:nvPr/>
        </p:nvSpPr>
        <p:spPr bwMode="auto">
          <a:xfrm>
            <a:off x="5029200" y="2667000"/>
            <a:ext cx="9906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20495" name="Text Box 15"/>
          <p:cNvSpPr txBox="1">
            <a:spLocks noChangeArrowheads="1"/>
          </p:cNvSpPr>
          <p:nvPr/>
        </p:nvSpPr>
        <p:spPr bwMode="auto">
          <a:xfrm>
            <a:off x="6308725" y="2290802"/>
            <a:ext cx="2117887" cy="372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ltLang="th-TH" sz="2000" b="1" dirty="0">
                <a:latin typeface="TH Sarabun New" panose="020B0500040200020003" pitchFamily="34" charset="-34"/>
                <a:cs typeface="TH Sarabun New" panose="020B0500040200020003" pitchFamily="34" charset="-34"/>
              </a:rPr>
              <a:t>NONPROTEIN</a:t>
            </a:r>
          </a:p>
          <a:p>
            <a:pPr eaLnBrk="0" hangingPunct="0"/>
            <a:r>
              <a:rPr lang="cs-CZ" altLang="th-TH" sz="2000" b="1" dirty="0">
                <a:latin typeface="TH Sarabun New" panose="020B0500040200020003" pitchFamily="34" charset="-34"/>
                <a:cs typeface="TH Sarabun New" panose="020B0500040200020003" pitchFamily="34" charset="-34"/>
              </a:rPr>
              <a:t>DERIVATIVES</a:t>
            </a:r>
          </a:p>
          <a:p>
            <a:pPr eaLnBrk="0" hangingPunct="0"/>
            <a:r>
              <a:rPr lang="cs-CZ" altLang="th-TH" dirty="0">
                <a:latin typeface="TH Sarabun New" panose="020B0500040200020003" pitchFamily="34" charset="-34"/>
                <a:cs typeface="TH Sarabun New" panose="020B0500040200020003" pitchFamily="34" charset="-34"/>
              </a:rPr>
              <a:t>Porphyrins</a:t>
            </a:r>
          </a:p>
          <a:p>
            <a:pPr eaLnBrk="0" hangingPunct="0"/>
            <a:r>
              <a:rPr lang="cs-CZ" altLang="th-TH" dirty="0">
                <a:latin typeface="TH Sarabun New" panose="020B0500040200020003" pitchFamily="34" charset="-34"/>
                <a:cs typeface="TH Sarabun New" panose="020B0500040200020003" pitchFamily="34" charset="-34"/>
              </a:rPr>
              <a:t>Purines</a:t>
            </a:r>
          </a:p>
          <a:p>
            <a:pPr eaLnBrk="0" hangingPunct="0"/>
            <a:r>
              <a:rPr lang="cs-CZ" altLang="th-TH" dirty="0">
                <a:latin typeface="TH Sarabun New" panose="020B0500040200020003" pitchFamily="34" charset="-34"/>
                <a:cs typeface="TH Sarabun New" panose="020B0500040200020003" pitchFamily="34" charset="-34"/>
              </a:rPr>
              <a:t>Pyrimidines</a:t>
            </a:r>
          </a:p>
          <a:p>
            <a:pPr eaLnBrk="0" hangingPunct="0"/>
            <a:r>
              <a:rPr lang="cs-CZ" altLang="th-TH" dirty="0">
                <a:latin typeface="TH Sarabun New" panose="020B0500040200020003" pitchFamily="34" charset="-34"/>
                <a:cs typeface="TH Sarabun New" panose="020B0500040200020003" pitchFamily="34" charset="-34"/>
              </a:rPr>
              <a:t>Neurotransmitters</a:t>
            </a:r>
          </a:p>
          <a:p>
            <a:pPr eaLnBrk="0" hangingPunct="0"/>
            <a:r>
              <a:rPr lang="cs-CZ" altLang="th-TH" dirty="0">
                <a:latin typeface="TH Sarabun New" panose="020B0500040200020003" pitchFamily="34" charset="-34"/>
                <a:cs typeface="TH Sarabun New" panose="020B0500040200020003" pitchFamily="34" charset="-34"/>
              </a:rPr>
              <a:t>Hormones</a:t>
            </a:r>
          </a:p>
          <a:p>
            <a:pPr eaLnBrk="0" hangingPunct="0"/>
            <a:r>
              <a:rPr lang="cs-CZ" altLang="th-TH" dirty="0">
                <a:latin typeface="TH Sarabun New" panose="020B0500040200020003" pitchFamily="34" charset="-34"/>
                <a:cs typeface="TH Sarabun New" panose="020B0500040200020003" pitchFamily="34" charset="-34"/>
              </a:rPr>
              <a:t>Komplex lipids</a:t>
            </a:r>
          </a:p>
          <a:p>
            <a:pPr eaLnBrk="0" hangingPunct="0"/>
            <a:r>
              <a:rPr lang="cs-CZ" altLang="th-TH" dirty="0">
                <a:latin typeface="TH Sarabun New" panose="020B0500040200020003" pitchFamily="34" charset="-34"/>
                <a:cs typeface="TH Sarabun New" panose="020B0500040200020003" pitchFamily="34" charset="-34"/>
              </a:rPr>
              <a:t>Aminosugars</a:t>
            </a:r>
            <a:endParaRPr lang="cs-CZ" altLang="th-TH" sz="2000" b="1" dirty="0">
              <a:latin typeface="TH Sarabun New" panose="020B0500040200020003" pitchFamily="34" charset="-34"/>
              <a:cs typeface="TH Sarabun New" panose="020B0500040200020003" pitchFamily="34" charset="-34"/>
            </a:endParaRPr>
          </a:p>
        </p:txBody>
      </p:sp>
      <p:sp>
        <p:nvSpPr>
          <p:cNvPr id="20496" name="Line 16"/>
          <p:cNvSpPr>
            <a:spLocks noChangeShapeType="1"/>
          </p:cNvSpPr>
          <p:nvPr/>
        </p:nvSpPr>
        <p:spPr bwMode="auto">
          <a:xfrm>
            <a:off x="4114800" y="2895600"/>
            <a:ext cx="0" cy="31242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20498" name="Line 18"/>
          <p:cNvSpPr>
            <a:spLocks noChangeShapeType="1"/>
          </p:cNvSpPr>
          <p:nvPr/>
        </p:nvSpPr>
        <p:spPr bwMode="auto">
          <a:xfrm flipH="1">
            <a:off x="2362200" y="5410200"/>
            <a:ext cx="1752600" cy="6096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20500" name="Text Box 20"/>
          <p:cNvSpPr txBox="1">
            <a:spLocks noChangeArrowheads="1"/>
          </p:cNvSpPr>
          <p:nvPr/>
        </p:nvSpPr>
        <p:spPr bwMode="auto">
          <a:xfrm>
            <a:off x="2444750" y="4357688"/>
            <a:ext cx="78899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ltLang="th-TH" b="1">
                <a:latin typeface="TH Sarabun New" panose="020B0500040200020003" pitchFamily="34" charset="-34"/>
                <a:cs typeface="TH Sarabun New" panose="020B0500040200020003" pitchFamily="34" charset="-34"/>
              </a:rPr>
              <a:t>UREA</a:t>
            </a:r>
          </a:p>
        </p:txBody>
      </p:sp>
      <p:sp>
        <p:nvSpPr>
          <p:cNvPr id="20501" name="Text Box 21"/>
          <p:cNvSpPr txBox="1">
            <a:spLocks noChangeArrowheads="1"/>
          </p:cNvSpPr>
          <p:nvPr/>
        </p:nvSpPr>
        <p:spPr bwMode="auto">
          <a:xfrm>
            <a:off x="4883150" y="4357688"/>
            <a:ext cx="61427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ltLang="th-TH" b="1">
                <a:latin typeface="TH Sarabun New" panose="020B0500040200020003" pitchFamily="34" charset="-34"/>
                <a:cs typeface="TH Sarabun New" panose="020B0500040200020003" pitchFamily="34" charset="-34"/>
              </a:rPr>
              <a:t>NH</a:t>
            </a:r>
            <a:r>
              <a:rPr lang="cs-CZ" altLang="th-TH" b="1" baseline="-25000">
                <a:latin typeface="TH Sarabun New" panose="020B0500040200020003" pitchFamily="34" charset="-34"/>
                <a:cs typeface="TH Sarabun New" panose="020B0500040200020003" pitchFamily="34" charset="-34"/>
              </a:rPr>
              <a:t>3</a:t>
            </a:r>
            <a:endParaRPr lang="cs-CZ" altLang="th-TH" b="1">
              <a:latin typeface="TH Sarabun New" panose="020B0500040200020003" pitchFamily="34" charset="-34"/>
              <a:cs typeface="TH Sarabun New" panose="020B0500040200020003" pitchFamily="34" charset="-34"/>
            </a:endParaRPr>
          </a:p>
        </p:txBody>
      </p:sp>
      <p:sp>
        <p:nvSpPr>
          <p:cNvPr id="20502" name="Line 22"/>
          <p:cNvSpPr>
            <a:spLocks noChangeShapeType="1"/>
          </p:cNvSpPr>
          <p:nvPr/>
        </p:nvSpPr>
        <p:spPr bwMode="auto">
          <a:xfrm flipH="1">
            <a:off x="3352800" y="4572000"/>
            <a:ext cx="7620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20503" name="Line 23"/>
          <p:cNvSpPr>
            <a:spLocks noChangeShapeType="1"/>
          </p:cNvSpPr>
          <p:nvPr/>
        </p:nvSpPr>
        <p:spPr bwMode="auto">
          <a:xfrm>
            <a:off x="4114800" y="4572000"/>
            <a:ext cx="685800"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h-TH">
              <a:latin typeface="TH Sarabun New" panose="020B0500040200020003" pitchFamily="34" charset="-34"/>
              <a:cs typeface="TH Sarabun New" panose="020B0500040200020003" pitchFamily="34" charset="-34"/>
            </a:endParaRPr>
          </a:p>
        </p:txBody>
      </p:sp>
      <p:sp>
        <p:nvSpPr>
          <p:cNvPr id="20504" name="Text Box 24"/>
          <p:cNvSpPr txBox="1">
            <a:spLocks noChangeArrowheads="1"/>
          </p:cNvSpPr>
          <p:nvPr/>
        </p:nvSpPr>
        <p:spPr bwMode="auto">
          <a:xfrm rot="16200000">
            <a:off x="3816025" y="3321171"/>
            <a:ext cx="15119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ltLang="th-TH" sz="1800" b="1" dirty="0">
                <a:solidFill>
                  <a:schemeClr val="accent2"/>
                </a:solidFill>
                <a:latin typeface="TH Sarabun New" panose="020B0500040200020003" pitchFamily="34" charset="-34"/>
                <a:cs typeface="TH Sarabun New" panose="020B0500040200020003" pitchFamily="34" charset="-34"/>
              </a:rPr>
              <a:t>Conversion</a:t>
            </a:r>
          </a:p>
          <a:p>
            <a:pPr eaLnBrk="0" hangingPunct="0"/>
            <a:r>
              <a:rPr lang="cs-CZ" altLang="th-TH" sz="1800" b="1" dirty="0">
                <a:solidFill>
                  <a:schemeClr val="accent2"/>
                </a:solidFill>
                <a:latin typeface="TH Sarabun New" panose="020B0500040200020003" pitchFamily="34" charset="-34"/>
                <a:cs typeface="TH Sarabun New" panose="020B0500040200020003" pitchFamily="34" charset="-34"/>
              </a:rPr>
              <a:t>(Carbon skeleton)</a:t>
            </a:r>
          </a:p>
          <a:p>
            <a:pPr eaLnBrk="0" hangingPunct="0"/>
            <a:endParaRPr lang="cs-CZ" altLang="th-TH" sz="1800" b="1" dirty="0">
              <a:solidFill>
                <a:schemeClr val="accent2"/>
              </a:solidFill>
              <a:latin typeface="TH Sarabun New" panose="020B0500040200020003" pitchFamily="34" charset="-34"/>
              <a:cs typeface="TH Sarabun New" panose="020B0500040200020003" pitchFamily="34" charset="-34"/>
            </a:endParaRPr>
          </a:p>
        </p:txBody>
      </p:sp>
      <p:sp>
        <p:nvSpPr>
          <p:cNvPr id="20505" name="Text Box 25"/>
          <p:cNvSpPr txBox="1">
            <a:spLocks noChangeArrowheads="1"/>
          </p:cNvSpPr>
          <p:nvPr/>
        </p:nvSpPr>
        <p:spPr bwMode="auto">
          <a:xfrm>
            <a:off x="3746959" y="1781175"/>
            <a:ext cx="1021434"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2000" b="1">
                <a:latin typeface="TH Sarabun New" panose="020B0500040200020003" pitchFamily="34" charset="-34"/>
                <a:cs typeface="TH Sarabun New" panose="020B0500040200020003" pitchFamily="34" charset="-34"/>
              </a:rPr>
              <a:t>250 – 300 </a:t>
            </a:r>
          </a:p>
          <a:p>
            <a:pPr algn="ctr"/>
            <a:r>
              <a:rPr lang="cs-CZ" altLang="th-TH" sz="2000" b="1">
                <a:latin typeface="TH Sarabun New" panose="020B0500040200020003" pitchFamily="34" charset="-34"/>
                <a:cs typeface="TH Sarabun New" panose="020B0500040200020003" pitchFamily="34" charset="-34"/>
              </a:rPr>
              <a:t>g/day</a:t>
            </a:r>
            <a:endParaRPr lang="en-GB" altLang="th-TH" sz="2000" b="1">
              <a:latin typeface="TH Sarabun New" panose="020B0500040200020003" pitchFamily="34" charset="-34"/>
              <a:cs typeface="TH Sarabun New" panose="020B0500040200020003" pitchFamily="34" charset="-34"/>
            </a:endParaRPr>
          </a:p>
        </p:txBody>
      </p:sp>
      <p:sp>
        <p:nvSpPr>
          <p:cNvPr id="20506" name="Text Box 26"/>
          <p:cNvSpPr txBox="1">
            <a:spLocks noChangeArrowheads="1"/>
          </p:cNvSpPr>
          <p:nvPr/>
        </p:nvSpPr>
        <p:spPr bwMode="auto">
          <a:xfrm>
            <a:off x="2971800" y="6096000"/>
            <a:ext cx="15985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b="1">
                <a:solidFill>
                  <a:srgbClr val="0000CC"/>
                </a:solidFill>
                <a:latin typeface="TH Sarabun New" panose="020B0500040200020003" pitchFamily="34" charset="-34"/>
                <a:cs typeface="TH Sarabun New" panose="020B0500040200020003" pitchFamily="34" charset="-34"/>
              </a:rPr>
              <a:t>ACETYL CoA</a:t>
            </a:r>
            <a:endParaRPr lang="en-GB" altLang="th-TH" b="1">
              <a:solidFill>
                <a:srgbClr val="0000CC"/>
              </a:solidFill>
              <a:latin typeface="TH Sarabun New" panose="020B0500040200020003" pitchFamily="34" charset="-34"/>
              <a:cs typeface="TH Sarabun New" panose="020B0500040200020003" pitchFamily="34" charset="-34"/>
            </a:endParaRPr>
          </a:p>
        </p:txBody>
      </p:sp>
      <p:sp>
        <p:nvSpPr>
          <p:cNvPr id="20507" name="Text Box 27"/>
          <p:cNvSpPr txBox="1">
            <a:spLocks noChangeArrowheads="1"/>
          </p:cNvSpPr>
          <p:nvPr/>
        </p:nvSpPr>
        <p:spPr bwMode="auto">
          <a:xfrm>
            <a:off x="1219200" y="6096000"/>
            <a:ext cx="12506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b="1">
                <a:solidFill>
                  <a:schemeClr val="accent2"/>
                </a:solidFill>
                <a:latin typeface="TH Sarabun New" panose="020B0500040200020003" pitchFamily="34" charset="-34"/>
                <a:cs typeface="TH Sarabun New" panose="020B0500040200020003" pitchFamily="34" charset="-34"/>
              </a:rPr>
              <a:t>GLUCOSE</a:t>
            </a:r>
            <a:endParaRPr lang="en-GB" altLang="th-TH" b="1">
              <a:solidFill>
                <a:schemeClr val="accent2"/>
              </a:solidFill>
              <a:latin typeface="TH Sarabun New" panose="020B0500040200020003" pitchFamily="34" charset="-34"/>
              <a:cs typeface="TH Sarabun New" panose="020B0500040200020003" pitchFamily="34" charset="-34"/>
            </a:endParaRPr>
          </a:p>
        </p:txBody>
      </p:sp>
      <p:sp>
        <p:nvSpPr>
          <p:cNvPr id="20508" name="Text Box 28"/>
          <p:cNvSpPr txBox="1">
            <a:spLocks noChangeArrowheads="1"/>
          </p:cNvSpPr>
          <p:nvPr/>
        </p:nvSpPr>
        <p:spPr bwMode="auto">
          <a:xfrm>
            <a:off x="4841118" y="6032104"/>
            <a:ext cx="626806" cy="523220"/>
          </a:xfrm>
          <a:prstGeom prst="rect">
            <a:avLst/>
          </a:prstGeom>
          <a:noFill/>
          <a:ln>
            <a:noFill/>
          </a:ln>
          <a:effectLst/>
        </p:spPr>
        <p:txBody>
          <a:bodyPr wrap="square">
            <a:spAutoFit/>
          </a:bodyPr>
          <a:lstStyle/>
          <a:p>
            <a:r>
              <a:rPr lang="cs-CZ" altLang="th-TH" b="1" dirty="0">
                <a:solidFill>
                  <a:schemeClr val="accent2"/>
                </a:solidFill>
                <a:latin typeface="TH Sarabun New" panose="020B0500040200020003" pitchFamily="34" charset="-34"/>
                <a:cs typeface="TH Sarabun New" panose="020B0500040200020003" pitchFamily="34" charset="-34"/>
              </a:rPr>
              <a:t>CO</a:t>
            </a:r>
            <a:r>
              <a:rPr lang="cs-CZ" altLang="th-TH" b="1" baseline="-25000" dirty="0">
                <a:solidFill>
                  <a:schemeClr val="accent2"/>
                </a:solidFill>
                <a:latin typeface="TH Sarabun New" panose="020B0500040200020003" pitchFamily="34" charset="-34"/>
                <a:cs typeface="TH Sarabun New" panose="020B0500040200020003" pitchFamily="34" charset="-34"/>
              </a:rPr>
              <a:t>2</a:t>
            </a:r>
            <a:endParaRPr lang="en-GB" altLang="th-TH" b="1" baseline="-25000" dirty="0">
              <a:solidFill>
                <a:schemeClr val="accent2"/>
              </a:solidFill>
              <a:latin typeface="TH Sarabun New" panose="020B0500040200020003" pitchFamily="34" charset="-34"/>
              <a:cs typeface="TH Sarabun New" panose="020B0500040200020003" pitchFamily="34" charset="-34"/>
            </a:endParaRPr>
          </a:p>
        </p:txBody>
      </p:sp>
      <p:sp>
        <p:nvSpPr>
          <p:cNvPr id="20509" name="Text Box 29"/>
          <p:cNvSpPr txBox="1">
            <a:spLocks noChangeArrowheads="1"/>
          </p:cNvSpPr>
          <p:nvPr/>
        </p:nvSpPr>
        <p:spPr bwMode="auto">
          <a:xfrm>
            <a:off x="5638800" y="6096000"/>
            <a:ext cx="20313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ltLang="th-TH" b="1">
                <a:solidFill>
                  <a:schemeClr val="accent2"/>
                </a:solidFill>
                <a:latin typeface="TH Sarabun New" panose="020B0500040200020003" pitchFamily="34" charset="-34"/>
                <a:cs typeface="TH Sarabun New" panose="020B0500040200020003" pitchFamily="34" charset="-34"/>
              </a:rPr>
              <a:t>KETONBODIES	</a:t>
            </a:r>
            <a:endParaRPr lang="en-GB" altLang="th-TH" sz="3200">
              <a:solidFill>
                <a:schemeClr val="accent2"/>
              </a:solidFill>
              <a:latin typeface="TH Sarabun New" panose="020B0500040200020003" pitchFamily="34" charset="-34"/>
              <a:cs typeface="TH Sarabun New" panose="020B0500040200020003" pitchFamily="34" charset="-34"/>
            </a:endParaRPr>
          </a:p>
        </p:txBody>
      </p:sp>
      <p:sp>
        <p:nvSpPr>
          <p:cNvPr id="20514" name="Line 34"/>
          <p:cNvSpPr>
            <a:spLocks noChangeShapeType="1"/>
          </p:cNvSpPr>
          <p:nvPr/>
        </p:nvSpPr>
        <p:spPr bwMode="auto">
          <a:xfrm>
            <a:off x="4114800" y="5410200"/>
            <a:ext cx="838200" cy="6858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
        <p:nvSpPr>
          <p:cNvPr id="20515" name="Line 35"/>
          <p:cNvSpPr>
            <a:spLocks noChangeShapeType="1"/>
          </p:cNvSpPr>
          <p:nvPr/>
        </p:nvSpPr>
        <p:spPr bwMode="auto">
          <a:xfrm>
            <a:off x="4114800" y="5410200"/>
            <a:ext cx="1828800" cy="6096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latin typeface="TH Sarabun New" panose="020B0500040200020003" pitchFamily="34" charset="-34"/>
              <a:cs typeface="TH Sarabun New" panose="020B0500040200020003" pitchFamily="34" charset="-34"/>
            </a:endParaRPr>
          </a:p>
        </p:txBody>
      </p:sp>
    </p:spTree>
    <p:extLst>
      <p:ext uri="{BB962C8B-B14F-4D97-AF65-F5344CB8AC3E}">
        <p14:creationId xmlns:p14="http://schemas.microsoft.com/office/powerpoint/2010/main" val="26010800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228600" y="265113"/>
            <a:ext cx="8778875" cy="2347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h-TH" sz="3200" b="1" u="sng">
                <a:solidFill>
                  <a:srgbClr val="0000FF"/>
                </a:solidFill>
              </a:rPr>
              <a:t>Transamination</a:t>
            </a:r>
            <a:r>
              <a:rPr lang="en-US" altLang="th-TH" sz="3200" u="sng"/>
              <a:t> and </a:t>
            </a:r>
            <a:r>
              <a:rPr lang="en-US" altLang="th-TH" sz="3200" b="1" u="sng">
                <a:solidFill>
                  <a:srgbClr val="B0021F"/>
                </a:solidFill>
              </a:rPr>
              <a:t>Oxidative Deamination:</a:t>
            </a:r>
          </a:p>
          <a:p>
            <a:endParaRPr lang="en-US" altLang="th-TH" sz="3200" b="1" u="sng">
              <a:solidFill>
                <a:srgbClr val="B0021F"/>
              </a:solidFill>
            </a:endParaRPr>
          </a:p>
          <a:p>
            <a:r>
              <a:rPr lang="en-US" altLang="th-TH" sz="2800"/>
              <a:t>Two steps in degrading amino acids</a:t>
            </a:r>
          </a:p>
          <a:p>
            <a:r>
              <a:rPr lang="en-US" altLang="th-TH" sz="2800"/>
              <a:t>	1) remove </a:t>
            </a:r>
            <a:r>
              <a:rPr lang="en-US" altLang="th-TH" sz="2800">
                <a:latin typeface="Symbol" pitchFamily="18" charset="2"/>
              </a:rPr>
              <a:t></a:t>
            </a:r>
            <a:r>
              <a:rPr lang="en-US" altLang="th-TH" sz="2800"/>
              <a:t>-amino group</a:t>
            </a:r>
          </a:p>
          <a:p>
            <a:r>
              <a:rPr lang="en-US" altLang="th-TH" sz="2800"/>
              <a:t>	2) breakdown &amp; process carbon skeleton</a:t>
            </a:r>
          </a:p>
        </p:txBody>
      </p:sp>
      <p:sp>
        <p:nvSpPr>
          <p:cNvPr id="97283" name="Text Box 3"/>
          <p:cNvSpPr txBox="1">
            <a:spLocks noChangeArrowheads="1"/>
          </p:cNvSpPr>
          <p:nvPr/>
        </p:nvSpPr>
        <p:spPr bwMode="auto">
          <a:xfrm>
            <a:off x="365125" y="3046413"/>
            <a:ext cx="8474075"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h-TH" sz="2800"/>
              <a:t>Release of an </a:t>
            </a:r>
            <a:r>
              <a:rPr lang="en-US" altLang="th-TH" sz="2800" b="1">
                <a:solidFill>
                  <a:srgbClr val="008000"/>
                </a:solidFill>
              </a:rPr>
              <a:t>amino group</a:t>
            </a:r>
            <a:r>
              <a:rPr lang="en-US" altLang="th-TH" sz="2800"/>
              <a:t> is also two steps:</a:t>
            </a:r>
          </a:p>
          <a:p>
            <a:r>
              <a:rPr lang="en-US" altLang="th-TH" sz="2800"/>
              <a:t>	1) </a:t>
            </a:r>
            <a:r>
              <a:rPr lang="en-US" altLang="th-TH" sz="2800" b="1">
                <a:solidFill>
                  <a:srgbClr val="3333FF"/>
                </a:solidFill>
              </a:rPr>
              <a:t>Transamination</a:t>
            </a:r>
          </a:p>
          <a:p>
            <a:r>
              <a:rPr lang="en-US" altLang="th-TH" sz="2800"/>
              <a:t>	2) </a:t>
            </a:r>
            <a:r>
              <a:rPr lang="en-US" altLang="th-TH" sz="2800" b="1">
                <a:solidFill>
                  <a:srgbClr val="CC0000"/>
                </a:solidFill>
              </a:rPr>
              <a:t>Oxidative deamination</a:t>
            </a:r>
          </a:p>
        </p:txBody>
      </p:sp>
    </p:spTree>
    <p:extLst>
      <p:ext uri="{BB962C8B-B14F-4D97-AF65-F5344CB8AC3E}">
        <p14:creationId xmlns:p14="http://schemas.microsoft.com/office/powerpoint/2010/main" val="1712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2"/>
          <p:cNvGrpSpPr>
            <a:grpSpLocks/>
          </p:cNvGrpSpPr>
          <p:nvPr/>
        </p:nvGrpSpPr>
        <p:grpSpPr bwMode="auto">
          <a:xfrm>
            <a:off x="2362200" y="739775"/>
            <a:ext cx="6394450" cy="1825625"/>
            <a:chOff x="1488" y="489"/>
            <a:chExt cx="4028" cy="1150"/>
          </a:xfrm>
        </p:grpSpPr>
        <p:grpSp>
          <p:nvGrpSpPr>
            <p:cNvPr id="76803" name="Group 3"/>
            <p:cNvGrpSpPr>
              <a:grpSpLocks/>
            </p:cNvGrpSpPr>
            <p:nvPr/>
          </p:nvGrpSpPr>
          <p:grpSpPr bwMode="auto">
            <a:xfrm>
              <a:off x="3696" y="537"/>
              <a:ext cx="1409" cy="625"/>
              <a:chOff x="3700" y="663"/>
              <a:chExt cx="1409" cy="625"/>
            </a:xfrm>
          </p:grpSpPr>
          <p:sp>
            <p:nvSpPr>
              <p:cNvPr id="76804" name="Text Box 4"/>
              <p:cNvSpPr txBox="1">
                <a:spLocks noChangeArrowheads="1"/>
              </p:cNvSpPr>
              <p:nvPr/>
            </p:nvSpPr>
            <p:spPr bwMode="auto">
              <a:xfrm>
                <a:off x="4084" y="999"/>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400" b="1">
                    <a:latin typeface="Times New Roman" pitchFamily="18" charset="0"/>
                  </a:rPr>
                  <a:t>C</a:t>
                </a:r>
                <a:endParaRPr lang="en-GB" altLang="th-TH" sz="2400" b="1">
                  <a:latin typeface="Times New Roman" pitchFamily="18" charset="0"/>
                </a:endParaRPr>
              </a:p>
            </p:txBody>
          </p:sp>
          <p:sp>
            <p:nvSpPr>
              <p:cNvPr id="76805" name="Text Box 5"/>
              <p:cNvSpPr txBox="1">
                <a:spLocks noChangeArrowheads="1"/>
              </p:cNvSpPr>
              <p:nvPr/>
            </p:nvSpPr>
            <p:spPr bwMode="auto">
              <a:xfrm>
                <a:off x="4084" y="663"/>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400" b="1"/>
                  <a:t>O</a:t>
                </a:r>
                <a:endParaRPr lang="en-GB" altLang="th-TH" sz="2400" b="1"/>
              </a:p>
            </p:txBody>
          </p:sp>
          <p:sp>
            <p:nvSpPr>
              <p:cNvPr id="76806" name="Text Box 6"/>
              <p:cNvSpPr txBox="1">
                <a:spLocks noChangeArrowheads="1"/>
              </p:cNvSpPr>
              <p:nvPr/>
            </p:nvSpPr>
            <p:spPr bwMode="auto">
              <a:xfrm>
                <a:off x="3700" y="100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400" b="1"/>
                  <a:t>R</a:t>
                </a:r>
                <a:endParaRPr lang="en-GB" altLang="th-TH" sz="2400" b="1"/>
              </a:p>
            </p:txBody>
          </p:sp>
          <p:sp>
            <p:nvSpPr>
              <p:cNvPr id="76807" name="Text Box 7"/>
              <p:cNvSpPr txBox="1">
                <a:spLocks noChangeArrowheads="1"/>
              </p:cNvSpPr>
              <p:nvPr/>
            </p:nvSpPr>
            <p:spPr bwMode="auto">
              <a:xfrm>
                <a:off x="4513" y="999"/>
                <a:ext cx="5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400" b="1">
                    <a:solidFill>
                      <a:srgbClr val="0000A4"/>
                    </a:solidFill>
                    <a:latin typeface="Times New Roman" pitchFamily="18" charset="0"/>
                  </a:rPr>
                  <a:t>COO</a:t>
                </a:r>
                <a:r>
                  <a:rPr lang="cs-CZ" altLang="th-TH" sz="2400" b="1" baseline="30000">
                    <a:solidFill>
                      <a:srgbClr val="0000A4"/>
                    </a:solidFill>
                    <a:latin typeface="Times New Roman" pitchFamily="18" charset="0"/>
                  </a:rPr>
                  <a:t>-</a:t>
                </a:r>
                <a:endParaRPr lang="en-GB" altLang="th-TH" sz="2400" b="1">
                  <a:solidFill>
                    <a:srgbClr val="0000A4"/>
                  </a:solidFill>
                  <a:latin typeface="Times New Roman" pitchFamily="18" charset="0"/>
                </a:endParaRPr>
              </a:p>
            </p:txBody>
          </p:sp>
          <p:sp>
            <p:nvSpPr>
              <p:cNvPr id="76808" name="Line 8"/>
              <p:cNvSpPr>
                <a:spLocks noChangeShapeType="1"/>
              </p:cNvSpPr>
              <p:nvPr/>
            </p:nvSpPr>
            <p:spPr bwMode="auto">
              <a:xfrm>
                <a:off x="4228" y="890"/>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6809" name="Line 9"/>
              <p:cNvSpPr>
                <a:spLocks noChangeShapeType="1"/>
              </p:cNvSpPr>
              <p:nvPr/>
            </p:nvSpPr>
            <p:spPr bwMode="auto">
              <a:xfrm>
                <a:off x="3940" y="1143"/>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6810" name="Line 10"/>
              <p:cNvSpPr>
                <a:spLocks noChangeShapeType="1"/>
              </p:cNvSpPr>
              <p:nvPr/>
            </p:nvSpPr>
            <p:spPr bwMode="auto">
              <a:xfrm>
                <a:off x="4332" y="1143"/>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6811" name="Line 11"/>
              <p:cNvSpPr>
                <a:spLocks noChangeShapeType="1"/>
              </p:cNvSpPr>
              <p:nvPr/>
            </p:nvSpPr>
            <p:spPr bwMode="auto">
              <a:xfrm>
                <a:off x="4195" y="890"/>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pSp>
        <p:sp>
          <p:nvSpPr>
            <p:cNvPr id="76812" name="Text Box 12"/>
            <p:cNvSpPr txBox="1">
              <a:spLocks noChangeArrowheads="1"/>
            </p:cNvSpPr>
            <p:nvPr/>
          </p:nvSpPr>
          <p:spPr bwMode="auto">
            <a:xfrm>
              <a:off x="4564" y="489"/>
              <a:ext cx="266"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3200">
                  <a:latin typeface="Helvetica" pitchFamily="34" charset="0"/>
                </a:rPr>
                <a:t>+</a:t>
              </a:r>
            </a:p>
          </p:txBody>
        </p:sp>
        <p:sp>
          <p:nvSpPr>
            <p:cNvPr id="76813" name="Text Box 13"/>
            <p:cNvSpPr txBox="1">
              <a:spLocks noChangeArrowheads="1"/>
            </p:cNvSpPr>
            <p:nvPr/>
          </p:nvSpPr>
          <p:spPr bwMode="auto">
            <a:xfrm>
              <a:off x="4921" y="566"/>
              <a:ext cx="5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th-TH" sz="2400" b="1">
                  <a:solidFill>
                    <a:srgbClr val="FF0066"/>
                  </a:solidFill>
                </a:rPr>
                <a:t>NH</a:t>
              </a:r>
              <a:r>
                <a:rPr lang="cs-CZ" altLang="th-TH" sz="2400" b="1" baseline="-25000">
                  <a:solidFill>
                    <a:srgbClr val="FF0066"/>
                  </a:solidFill>
                </a:rPr>
                <a:t>4</a:t>
              </a:r>
              <a:r>
                <a:rPr lang="cs-CZ" altLang="th-TH" sz="2400" b="1" baseline="30000">
                  <a:solidFill>
                    <a:srgbClr val="FF0066"/>
                  </a:solidFill>
                </a:rPr>
                <a:t>+</a:t>
              </a:r>
              <a:endParaRPr lang="en-GB" altLang="th-TH" sz="2400" b="1">
                <a:solidFill>
                  <a:srgbClr val="FF0066"/>
                </a:solidFill>
              </a:endParaRPr>
            </a:p>
          </p:txBody>
        </p:sp>
        <p:sp>
          <p:nvSpPr>
            <p:cNvPr id="76814" name="Text Box 14"/>
            <p:cNvSpPr txBox="1">
              <a:spLocks noChangeArrowheads="1"/>
            </p:cNvSpPr>
            <p:nvPr/>
          </p:nvSpPr>
          <p:spPr bwMode="auto">
            <a:xfrm>
              <a:off x="2009" y="1011"/>
              <a:ext cx="105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000" b="1">
                  <a:solidFill>
                    <a:srgbClr val="FF0066"/>
                  </a:solidFill>
                  <a:latin typeface="Arial" pitchFamily="34" charset="0"/>
                </a:rPr>
                <a:t>deamination</a:t>
              </a:r>
            </a:p>
          </p:txBody>
        </p:sp>
        <p:sp>
          <p:nvSpPr>
            <p:cNvPr id="76815" name="Line 15"/>
            <p:cNvSpPr>
              <a:spLocks noChangeShapeType="1"/>
            </p:cNvSpPr>
            <p:nvPr/>
          </p:nvSpPr>
          <p:spPr bwMode="auto">
            <a:xfrm flipV="1">
              <a:off x="1488" y="1303"/>
              <a:ext cx="528" cy="33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6816" name="Line 16"/>
            <p:cNvSpPr>
              <a:spLocks noChangeShapeType="1"/>
            </p:cNvSpPr>
            <p:nvPr/>
          </p:nvSpPr>
          <p:spPr bwMode="auto">
            <a:xfrm flipV="1">
              <a:off x="3072" y="1036"/>
              <a:ext cx="488" cy="12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pSp>
      <p:grpSp>
        <p:nvGrpSpPr>
          <p:cNvPr id="76817" name="Group 17"/>
          <p:cNvGrpSpPr>
            <a:grpSpLocks/>
          </p:cNvGrpSpPr>
          <p:nvPr/>
        </p:nvGrpSpPr>
        <p:grpSpPr bwMode="auto">
          <a:xfrm>
            <a:off x="2362200" y="1931988"/>
            <a:ext cx="5741988" cy="992187"/>
            <a:chOff x="1488" y="1227"/>
            <a:chExt cx="3617" cy="625"/>
          </a:xfrm>
        </p:grpSpPr>
        <p:sp>
          <p:nvSpPr>
            <p:cNvPr id="76818" name="Line 18"/>
            <p:cNvSpPr>
              <a:spLocks noChangeShapeType="1"/>
            </p:cNvSpPr>
            <p:nvPr/>
          </p:nvSpPr>
          <p:spPr bwMode="auto">
            <a:xfrm>
              <a:off x="1488" y="1639"/>
              <a:ext cx="48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6819" name="Text Box 19"/>
            <p:cNvSpPr txBox="1">
              <a:spLocks noChangeArrowheads="1"/>
            </p:cNvSpPr>
            <p:nvPr/>
          </p:nvSpPr>
          <p:spPr bwMode="auto">
            <a:xfrm>
              <a:off x="1961" y="1489"/>
              <a:ext cx="126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000" b="1">
                  <a:solidFill>
                    <a:srgbClr val="FF0066"/>
                  </a:solidFill>
                  <a:latin typeface="Arial" pitchFamily="34" charset="0"/>
                </a:rPr>
                <a:t>transamination</a:t>
              </a:r>
              <a:endParaRPr lang="en-GB" altLang="th-TH" sz="2000" b="1">
                <a:solidFill>
                  <a:srgbClr val="FF0066"/>
                </a:solidFill>
                <a:latin typeface="Arial" pitchFamily="34" charset="0"/>
              </a:endParaRPr>
            </a:p>
          </p:txBody>
        </p:sp>
        <p:sp>
          <p:nvSpPr>
            <p:cNvPr id="76820" name="Line 20"/>
            <p:cNvSpPr>
              <a:spLocks noChangeShapeType="1"/>
            </p:cNvSpPr>
            <p:nvPr/>
          </p:nvSpPr>
          <p:spPr bwMode="auto">
            <a:xfrm>
              <a:off x="3198" y="1671"/>
              <a:ext cx="454"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th-TH"/>
            </a:p>
          </p:txBody>
        </p:sp>
        <p:grpSp>
          <p:nvGrpSpPr>
            <p:cNvPr id="76821" name="Group 21"/>
            <p:cNvGrpSpPr>
              <a:grpSpLocks/>
            </p:cNvGrpSpPr>
            <p:nvPr/>
          </p:nvGrpSpPr>
          <p:grpSpPr bwMode="auto">
            <a:xfrm>
              <a:off x="3696" y="1227"/>
              <a:ext cx="1409" cy="625"/>
              <a:chOff x="3700" y="663"/>
              <a:chExt cx="1409" cy="625"/>
            </a:xfrm>
          </p:grpSpPr>
          <p:sp>
            <p:nvSpPr>
              <p:cNvPr id="76822" name="Text Box 22"/>
              <p:cNvSpPr txBox="1">
                <a:spLocks noChangeArrowheads="1"/>
              </p:cNvSpPr>
              <p:nvPr/>
            </p:nvSpPr>
            <p:spPr bwMode="auto">
              <a:xfrm>
                <a:off x="4084" y="999"/>
                <a:ext cx="25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400" b="1">
                    <a:latin typeface="Times New Roman" pitchFamily="18" charset="0"/>
                  </a:rPr>
                  <a:t>C</a:t>
                </a:r>
                <a:endParaRPr lang="en-GB" altLang="th-TH" sz="2400" b="1">
                  <a:latin typeface="Times New Roman" pitchFamily="18" charset="0"/>
                </a:endParaRPr>
              </a:p>
            </p:txBody>
          </p:sp>
          <p:sp>
            <p:nvSpPr>
              <p:cNvPr id="76823" name="Text Box 23"/>
              <p:cNvSpPr txBox="1">
                <a:spLocks noChangeArrowheads="1"/>
              </p:cNvSpPr>
              <p:nvPr/>
            </p:nvSpPr>
            <p:spPr bwMode="auto">
              <a:xfrm>
                <a:off x="4084" y="663"/>
                <a:ext cx="2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400" b="1"/>
                  <a:t>O</a:t>
                </a:r>
                <a:endParaRPr lang="en-GB" altLang="th-TH" sz="2400" b="1"/>
              </a:p>
            </p:txBody>
          </p:sp>
          <p:sp>
            <p:nvSpPr>
              <p:cNvPr id="76824" name="Text Box 24"/>
              <p:cNvSpPr txBox="1">
                <a:spLocks noChangeArrowheads="1"/>
              </p:cNvSpPr>
              <p:nvPr/>
            </p:nvSpPr>
            <p:spPr bwMode="auto">
              <a:xfrm>
                <a:off x="3700" y="1000"/>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400" b="1"/>
                  <a:t>R</a:t>
                </a:r>
                <a:endParaRPr lang="en-GB" altLang="th-TH" sz="2400" b="1"/>
              </a:p>
            </p:txBody>
          </p:sp>
          <p:sp>
            <p:nvSpPr>
              <p:cNvPr id="76825" name="Text Box 25"/>
              <p:cNvSpPr txBox="1">
                <a:spLocks noChangeArrowheads="1"/>
              </p:cNvSpPr>
              <p:nvPr/>
            </p:nvSpPr>
            <p:spPr bwMode="auto">
              <a:xfrm>
                <a:off x="4513" y="999"/>
                <a:ext cx="5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400" b="1">
                    <a:solidFill>
                      <a:srgbClr val="0000A4"/>
                    </a:solidFill>
                    <a:latin typeface="Times New Roman" pitchFamily="18" charset="0"/>
                  </a:rPr>
                  <a:t>COO</a:t>
                </a:r>
                <a:r>
                  <a:rPr lang="cs-CZ" altLang="th-TH" sz="2400" b="1" baseline="30000">
                    <a:solidFill>
                      <a:srgbClr val="0000A4"/>
                    </a:solidFill>
                    <a:latin typeface="Times New Roman" pitchFamily="18" charset="0"/>
                  </a:rPr>
                  <a:t>-</a:t>
                </a:r>
                <a:endParaRPr lang="en-GB" altLang="th-TH" sz="2400" b="1">
                  <a:solidFill>
                    <a:srgbClr val="0000A4"/>
                  </a:solidFill>
                  <a:latin typeface="Times New Roman" pitchFamily="18" charset="0"/>
                </a:endParaRPr>
              </a:p>
            </p:txBody>
          </p:sp>
          <p:sp>
            <p:nvSpPr>
              <p:cNvPr id="76826" name="Line 26"/>
              <p:cNvSpPr>
                <a:spLocks noChangeShapeType="1"/>
              </p:cNvSpPr>
              <p:nvPr/>
            </p:nvSpPr>
            <p:spPr bwMode="auto">
              <a:xfrm>
                <a:off x="4228" y="890"/>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6827" name="Line 27"/>
              <p:cNvSpPr>
                <a:spLocks noChangeShapeType="1"/>
              </p:cNvSpPr>
              <p:nvPr/>
            </p:nvSpPr>
            <p:spPr bwMode="auto">
              <a:xfrm>
                <a:off x="3940" y="1143"/>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6828" name="Line 28"/>
              <p:cNvSpPr>
                <a:spLocks noChangeShapeType="1"/>
              </p:cNvSpPr>
              <p:nvPr/>
            </p:nvSpPr>
            <p:spPr bwMode="auto">
              <a:xfrm>
                <a:off x="4332" y="1143"/>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6829" name="Line 29"/>
              <p:cNvSpPr>
                <a:spLocks noChangeShapeType="1"/>
              </p:cNvSpPr>
              <p:nvPr/>
            </p:nvSpPr>
            <p:spPr bwMode="auto">
              <a:xfrm>
                <a:off x="4195" y="890"/>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pSp>
      </p:grpSp>
      <p:grpSp>
        <p:nvGrpSpPr>
          <p:cNvPr id="76830" name="Group 30"/>
          <p:cNvGrpSpPr>
            <a:grpSpLocks/>
          </p:cNvGrpSpPr>
          <p:nvPr/>
        </p:nvGrpSpPr>
        <p:grpSpPr bwMode="auto">
          <a:xfrm>
            <a:off x="5897563" y="3082925"/>
            <a:ext cx="2346325" cy="993775"/>
            <a:chOff x="3715" y="1897"/>
            <a:chExt cx="1478" cy="626"/>
          </a:xfrm>
        </p:grpSpPr>
        <p:sp>
          <p:nvSpPr>
            <p:cNvPr id="76831" name="Line 31"/>
            <p:cNvSpPr>
              <a:spLocks noChangeShapeType="1"/>
            </p:cNvSpPr>
            <p:nvPr/>
          </p:nvSpPr>
          <p:spPr bwMode="auto">
            <a:xfrm>
              <a:off x="3969" y="1897"/>
              <a:ext cx="0" cy="318"/>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grpSp>
          <p:nvGrpSpPr>
            <p:cNvPr id="76832" name="Group 32"/>
            <p:cNvGrpSpPr>
              <a:grpSpLocks/>
            </p:cNvGrpSpPr>
            <p:nvPr/>
          </p:nvGrpSpPr>
          <p:grpSpPr bwMode="auto">
            <a:xfrm>
              <a:off x="3715" y="1898"/>
              <a:ext cx="1478" cy="625"/>
              <a:chOff x="864" y="1584"/>
              <a:chExt cx="1478" cy="625"/>
            </a:xfrm>
          </p:grpSpPr>
          <p:sp>
            <p:nvSpPr>
              <p:cNvPr id="76833" name="Text Box 33"/>
              <p:cNvSpPr txBox="1">
                <a:spLocks noChangeArrowheads="1"/>
              </p:cNvSpPr>
              <p:nvPr/>
            </p:nvSpPr>
            <p:spPr bwMode="auto">
              <a:xfrm>
                <a:off x="1248" y="192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400" b="1">
                    <a:latin typeface="Times New Roman" pitchFamily="18" charset="0"/>
                  </a:rPr>
                  <a:t>CH</a:t>
                </a:r>
                <a:endParaRPr lang="en-GB" altLang="th-TH" sz="2400" b="1">
                  <a:latin typeface="Times New Roman" pitchFamily="18" charset="0"/>
                </a:endParaRPr>
              </a:p>
            </p:txBody>
          </p:sp>
          <p:sp>
            <p:nvSpPr>
              <p:cNvPr id="76834" name="Text Box 34"/>
              <p:cNvSpPr txBox="1">
                <a:spLocks noChangeArrowheads="1"/>
              </p:cNvSpPr>
              <p:nvPr/>
            </p:nvSpPr>
            <p:spPr bwMode="auto">
              <a:xfrm>
                <a:off x="1248" y="1584"/>
                <a:ext cx="5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400" b="1">
                    <a:solidFill>
                      <a:srgbClr val="FF0066"/>
                    </a:solidFill>
                  </a:rPr>
                  <a:t>NH</a:t>
                </a:r>
                <a:r>
                  <a:rPr lang="cs-CZ" altLang="th-TH" sz="2400" b="1" baseline="-25000">
                    <a:solidFill>
                      <a:srgbClr val="FF0066"/>
                    </a:solidFill>
                  </a:rPr>
                  <a:t>2</a:t>
                </a:r>
                <a:endParaRPr lang="en-GB" altLang="th-TH" sz="2400" b="1">
                  <a:solidFill>
                    <a:srgbClr val="FF0066"/>
                  </a:solidFill>
                </a:endParaRPr>
              </a:p>
            </p:txBody>
          </p:sp>
          <p:sp>
            <p:nvSpPr>
              <p:cNvPr id="76835" name="Text Box 35"/>
              <p:cNvSpPr txBox="1">
                <a:spLocks noChangeArrowheads="1"/>
              </p:cNvSpPr>
              <p:nvPr/>
            </p:nvSpPr>
            <p:spPr bwMode="auto">
              <a:xfrm>
                <a:off x="864" y="1921"/>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400" b="1"/>
                  <a:t>R</a:t>
                </a:r>
                <a:endParaRPr lang="en-GB" altLang="th-TH" sz="2400" b="1"/>
              </a:p>
            </p:txBody>
          </p:sp>
          <p:sp>
            <p:nvSpPr>
              <p:cNvPr id="76836" name="Text Box 36"/>
              <p:cNvSpPr txBox="1">
                <a:spLocks noChangeArrowheads="1"/>
              </p:cNvSpPr>
              <p:nvPr/>
            </p:nvSpPr>
            <p:spPr bwMode="auto">
              <a:xfrm>
                <a:off x="1746" y="1920"/>
                <a:ext cx="5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400" b="1">
                    <a:solidFill>
                      <a:srgbClr val="0000A4"/>
                    </a:solidFill>
                    <a:latin typeface="Times New Roman" pitchFamily="18" charset="0"/>
                  </a:rPr>
                  <a:t>COO</a:t>
                </a:r>
                <a:r>
                  <a:rPr lang="cs-CZ" altLang="th-TH" sz="2400" b="1" baseline="30000">
                    <a:solidFill>
                      <a:srgbClr val="0000A4"/>
                    </a:solidFill>
                    <a:latin typeface="Times New Roman" pitchFamily="18" charset="0"/>
                  </a:rPr>
                  <a:t>-</a:t>
                </a:r>
                <a:endParaRPr lang="en-GB" altLang="th-TH" sz="2400" b="1">
                  <a:solidFill>
                    <a:srgbClr val="0000A4"/>
                  </a:solidFill>
                  <a:latin typeface="Times New Roman" pitchFamily="18" charset="0"/>
                </a:endParaRPr>
              </a:p>
            </p:txBody>
          </p:sp>
          <p:sp>
            <p:nvSpPr>
              <p:cNvPr id="76837" name="Line 37"/>
              <p:cNvSpPr>
                <a:spLocks noChangeShapeType="1"/>
              </p:cNvSpPr>
              <p:nvPr/>
            </p:nvSpPr>
            <p:spPr bwMode="auto">
              <a:xfrm>
                <a:off x="1392" y="1824"/>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6838" name="Line 38"/>
              <p:cNvSpPr>
                <a:spLocks noChangeShapeType="1"/>
              </p:cNvSpPr>
              <p:nvPr/>
            </p:nvSpPr>
            <p:spPr bwMode="auto">
              <a:xfrm>
                <a:off x="1104" y="2064"/>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6839" name="Line 39"/>
              <p:cNvSpPr>
                <a:spLocks noChangeShapeType="1"/>
              </p:cNvSpPr>
              <p:nvPr/>
            </p:nvSpPr>
            <p:spPr bwMode="auto">
              <a:xfrm>
                <a:off x="1584" y="2064"/>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pSp>
      </p:grpSp>
      <p:grpSp>
        <p:nvGrpSpPr>
          <p:cNvPr id="76840" name="Group 40"/>
          <p:cNvGrpSpPr>
            <a:grpSpLocks/>
          </p:cNvGrpSpPr>
          <p:nvPr/>
        </p:nvGrpSpPr>
        <p:grpSpPr bwMode="auto">
          <a:xfrm>
            <a:off x="1042988" y="2420938"/>
            <a:ext cx="2346325" cy="992187"/>
            <a:chOff x="864" y="1584"/>
            <a:chExt cx="1478" cy="625"/>
          </a:xfrm>
        </p:grpSpPr>
        <p:sp>
          <p:nvSpPr>
            <p:cNvPr id="76841" name="Text Box 41"/>
            <p:cNvSpPr txBox="1">
              <a:spLocks noChangeArrowheads="1"/>
            </p:cNvSpPr>
            <p:nvPr/>
          </p:nvSpPr>
          <p:spPr bwMode="auto">
            <a:xfrm>
              <a:off x="1248" y="1920"/>
              <a:ext cx="40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400" b="1">
                  <a:latin typeface="Times New Roman" pitchFamily="18" charset="0"/>
                </a:rPr>
                <a:t>CH</a:t>
              </a:r>
              <a:endParaRPr lang="en-GB" altLang="th-TH" sz="2400" b="1">
                <a:latin typeface="Times New Roman" pitchFamily="18" charset="0"/>
              </a:endParaRPr>
            </a:p>
          </p:txBody>
        </p:sp>
        <p:sp>
          <p:nvSpPr>
            <p:cNvPr id="76842" name="Text Box 42"/>
            <p:cNvSpPr txBox="1">
              <a:spLocks noChangeArrowheads="1"/>
            </p:cNvSpPr>
            <p:nvPr/>
          </p:nvSpPr>
          <p:spPr bwMode="auto">
            <a:xfrm>
              <a:off x="1248" y="1584"/>
              <a:ext cx="5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400" b="1">
                  <a:solidFill>
                    <a:srgbClr val="FF0066"/>
                  </a:solidFill>
                </a:rPr>
                <a:t>NH</a:t>
              </a:r>
              <a:r>
                <a:rPr lang="cs-CZ" altLang="th-TH" sz="2400" b="1" baseline="-25000">
                  <a:solidFill>
                    <a:srgbClr val="FF0066"/>
                  </a:solidFill>
                </a:rPr>
                <a:t>2</a:t>
              </a:r>
              <a:endParaRPr lang="en-GB" altLang="th-TH" sz="2400" b="1">
                <a:solidFill>
                  <a:srgbClr val="FF0066"/>
                </a:solidFill>
              </a:endParaRPr>
            </a:p>
          </p:txBody>
        </p:sp>
        <p:sp>
          <p:nvSpPr>
            <p:cNvPr id="76843" name="Text Box 43"/>
            <p:cNvSpPr txBox="1">
              <a:spLocks noChangeArrowheads="1"/>
            </p:cNvSpPr>
            <p:nvPr/>
          </p:nvSpPr>
          <p:spPr bwMode="auto">
            <a:xfrm>
              <a:off x="864" y="1921"/>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400" b="1"/>
                <a:t>R</a:t>
              </a:r>
              <a:endParaRPr lang="en-GB" altLang="th-TH" sz="2400" b="1"/>
            </a:p>
          </p:txBody>
        </p:sp>
        <p:sp>
          <p:nvSpPr>
            <p:cNvPr id="76844" name="Text Box 44"/>
            <p:cNvSpPr txBox="1">
              <a:spLocks noChangeArrowheads="1"/>
            </p:cNvSpPr>
            <p:nvPr/>
          </p:nvSpPr>
          <p:spPr bwMode="auto">
            <a:xfrm>
              <a:off x="1746" y="1920"/>
              <a:ext cx="59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400" b="1">
                  <a:solidFill>
                    <a:srgbClr val="0000A4"/>
                  </a:solidFill>
                  <a:latin typeface="Times New Roman" pitchFamily="18" charset="0"/>
                </a:rPr>
                <a:t>COO</a:t>
              </a:r>
              <a:r>
                <a:rPr lang="cs-CZ" altLang="th-TH" sz="2400" b="1" baseline="30000">
                  <a:solidFill>
                    <a:srgbClr val="0000A4"/>
                  </a:solidFill>
                  <a:latin typeface="Times New Roman" pitchFamily="18" charset="0"/>
                </a:rPr>
                <a:t>-</a:t>
              </a:r>
              <a:endParaRPr lang="en-GB" altLang="th-TH" sz="2400" b="1">
                <a:solidFill>
                  <a:srgbClr val="0000A4"/>
                </a:solidFill>
                <a:latin typeface="Times New Roman" pitchFamily="18" charset="0"/>
              </a:endParaRPr>
            </a:p>
          </p:txBody>
        </p:sp>
        <p:sp>
          <p:nvSpPr>
            <p:cNvPr id="76845" name="Line 45"/>
            <p:cNvSpPr>
              <a:spLocks noChangeShapeType="1"/>
            </p:cNvSpPr>
            <p:nvPr/>
          </p:nvSpPr>
          <p:spPr bwMode="auto">
            <a:xfrm>
              <a:off x="1392" y="1824"/>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6846" name="Line 46"/>
            <p:cNvSpPr>
              <a:spLocks noChangeShapeType="1"/>
            </p:cNvSpPr>
            <p:nvPr/>
          </p:nvSpPr>
          <p:spPr bwMode="auto">
            <a:xfrm>
              <a:off x="1104" y="2064"/>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6847" name="Line 47"/>
            <p:cNvSpPr>
              <a:spLocks noChangeShapeType="1"/>
            </p:cNvSpPr>
            <p:nvPr/>
          </p:nvSpPr>
          <p:spPr bwMode="auto">
            <a:xfrm>
              <a:off x="1584" y="2064"/>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pSp>
      <p:grpSp>
        <p:nvGrpSpPr>
          <p:cNvPr id="76848" name="Group 48"/>
          <p:cNvGrpSpPr>
            <a:grpSpLocks/>
          </p:cNvGrpSpPr>
          <p:nvPr/>
        </p:nvGrpSpPr>
        <p:grpSpPr bwMode="auto">
          <a:xfrm>
            <a:off x="1979613" y="3573463"/>
            <a:ext cx="5616575" cy="2376487"/>
            <a:chOff x="1565" y="2568"/>
            <a:chExt cx="3538" cy="1497"/>
          </a:xfrm>
        </p:grpSpPr>
        <p:sp>
          <p:nvSpPr>
            <p:cNvPr id="76849" name="Text Box 49"/>
            <p:cNvSpPr txBox="1">
              <a:spLocks noChangeArrowheads="1"/>
            </p:cNvSpPr>
            <p:nvPr/>
          </p:nvSpPr>
          <p:spPr bwMode="auto">
            <a:xfrm>
              <a:off x="1565" y="3067"/>
              <a:ext cx="1343" cy="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000" b="1">
                  <a:solidFill>
                    <a:srgbClr val="0000A4"/>
                  </a:solidFill>
                  <a:latin typeface="Arial" pitchFamily="34" charset="0"/>
                </a:rPr>
                <a:t>oxidative</a:t>
              </a:r>
            </a:p>
            <a:p>
              <a:r>
                <a:rPr lang="cs-CZ" altLang="th-TH" sz="2000" b="1">
                  <a:solidFill>
                    <a:srgbClr val="0000A4"/>
                  </a:solidFill>
                  <a:latin typeface="Arial" pitchFamily="34" charset="0"/>
                </a:rPr>
                <a:t>decarboxylation</a:t>
              </a:r>
              <a:endParaRPr lang="en-GB" altLang="th-TH" sz="2000" b="1">
                <a:solidFill>
                  <a:srgbClr val="0000A4"/>
                </a:solidFill>
                <a:latin typeface="Arial" pitchFamily="34" charset="0"/>
              </a:endParaRPr>
            </a:p>
          </p:txBody>
        </p:sp>
        <p:sp>
          <p:nvSpPr>
            <p:cNvPr id="76850" name="Line 50"/>
            <p:cNvSpPr>
              <a:spLocks noChangeShapeType="1"/>
            </p:cNvSpPr>
            <p:nvPr/>
          </p:nvSpPr>
          <p:spPr bwMode="auto">
            <a:xfrm>
              <a:off x="2109" y="2568"/>
              <a:ext cx="0" cy="49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grpSp>
          <p:nvGrpSpPr>
            <p:cNvPr id="76851" name="Group 51"/>
            <p:cNvGrpSpPr>
              <a:grpSpLocks/>
            </p:cNvGrpSpPr>
            <p:nvPr/>
          </p:nvGrpSpPr>
          <p:grpSpPr bwMode="auto">
            <a:xfrm>
              <a:off x="3152" y="3440"/>
              <a:ext cx="979" cy="625"/>
              <a:chOff x="3061" y="2750"/>
              <a:chExt cx="979" cy="625"/>
            </a:xfrm>
          </p:grpSpPr>
          <p:sp>
            <p:nvSpPr>
              <p:cNvPr id="76852" name="Text Box 52"/>
              <p:cNvSpPr txBox="1">
                <a:spLocks noChangeArrowheads="1"/>
              </p:cNvSpPr>
              <p:nvPr/>
            </p:nvSpPr>
            <p:spPr bwMode="auto">
              <a:xfrm>
                <a:off x="3445" y="3086"/>
                <a:ext cx="46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400" b="1">
                    <a:latin typeface="Times New Roman" pitchFamily="18" charset="0"/>
                  </a:rPr>
                  <a:t>CH</a:t>
                </a:r>
                <a:r>
                  <a:rPr lang="cs-CZ" altLang="th-TH" sz="2400" b="1" baseline="-25000">
                    <a:latin typeface="Times New Roman" pitchFamily="18" charset="0"/>
                  </a:rPr>
                  <a:t>2</a:t>
                </a:r>
                <a:endParaRPr lang="en-GB" altLang="th-TH" sz="2400" b="1">
                  <a:latin typeface="Times New Roman" pitchFamily="18" charset="0"/>
                </a:endParaRPr>
              </a:p>
            </p:txBody>
          </p:sp>
          <p:sp>
            <p:nvSpPr>
              <p:cNvPr id="76853" name="Text Box 53"/>
              <p:cNvSpPr txBox="1">
                <a:spLocks noChangeArrowheads="1"/>
              </p:cNvSpPr>
              <p:nvPr/>
            </p:nvSpPr>
            <p:spPr bwMode="auto">
              <a:xfrm>
                <a:off x="3445" y="2750"/>
                <a:ext cx="5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400" b="1">
                    <a:solidFill>
                      <a:srgbClr val="FF0066"/>
                    </a:solidFill>
                  </a:rPr>
                  <a:t>NH</a:t>
                </a:r>
                <a:r>
                  <a:rPr lang="cs-CZ" altLang="th-TH" sz="2400" b="1" baseline="-25000">
                    <a:solidFill>
                      <a:srgbClr val="FF0066"/>
                    </a:solidFill>
                  </a:rPr>
                  <a:t>3</a:t>
                </a:r>
                <a:r>
                  <a:rPr lang="cs-CZ" altLang="th-TH" sz="2400" b="1" baseline="30000">
                    <a:solidFill>
                      <a:srgbClr val="FF0066"/>
                    </a:solidFill>
                  </a:rPr>
                  <a:t>+</a:t>
                </a:r>
                <a:endParaRPr lang="en-GB" altLang="th-TH" sz="2400" b="1">
                  <a:solidFill>
                    <a:srgbClr val="FF0066"/>
                  </a:solidFill>
                </a:endParaRPr>
              </a:p>
            </p:txBody>
          </p:sp>
          <p:sp>
            <p:nvSpPr>
              <p:cNvPr id="76854" name="Text Box 54"/>
              <p:cNvSpPr txBox="1">
                <a:spLocks noChangeArrowheads="1"/>
              </p:cNvSpPr>
              <p:nvPr/>
            </p:nvSpPr>
            <p:spPr bwMode="auto">
              <a:xfrm>
                <a:off x="3061" y="3087"/>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400" b="1"/>
                  <a:t>R</a:t>
                </a:r>
                <a:endParaRPr lang="en-GB" altLang="th-TH" sz="2400" b="1"/>
              </a:p>
            </p:txBody>
          </p:sp>
          <p:sp>
            <p:nvSpPr>
              <p:cNvPr id="76855" name="Line 55"/>
              <p:cNvSpPr>
                <a:spLocks noChangeShapeType="1"/>
              </p:cNvSpPr>
              <p:nvPr/>
            </p:nvSpPr>
            <p:spPr bwMode="auto">
              <a:xfrm>
                <a:off x="3589" y="2990"/>
                <a:ext cx="0"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sp>
            <p:nvSpPr>
              <p:cNvPr id="76856" name="Line 56"/>
              <p:cNvSpPr>
                <a:spLocks noChangeShapeType="1"/>
              </p:cNvSpPr>
              <p:nvPr/>
            </p:nvSpPr>
            <p:spPr bwMode="auto">
              <a:xfrm>
                <a:off x="3301" y="3230"/>
                <a:ext cx="19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h-TH"/>
              </a:p>
            </p:txBody>
          </p:sp>
        </p:grpSp>
        <p:sp>
          <p:nvSpPr>
            <p:cNvPr id="76857" name="Text Box 57"/>
            <p:cNvSpPr txBox="1">
              <a:spLocks noChangeArrowheads="1"/>
            </p:cNvSpPr>
            <p:nvPr/>
          </p:nvSpPr>
          <p:spPr bwMode="auto">
            <a:xfrm>
              <a:off x="4604" y="3777"/>
              <a:ext cx="499"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2400" b="1"/>
                <a:t>CO</a:t>
              </a:r>
              <a:r>
                <a:rPr lang="cs-CZ" altLang="th-TH" sz="2400" b="1" baseline="-25000"/>
                <a:t>2</a:t>
              </a:r>
              <a:endParaRPr lang="cs-CZ" altLang="th-TH" sz="2400" b="1"/>
            </a:p>
          </p:txBody>
        </p:sp>
        <p:sp>
          <p:nvSpPr>
            <p:cNvPr id="76858" name="Text Box 58"/>
            <p:cNvSpPr txBox="1">
              <a:spLocks noChangeArrowheads="1"/>
            </p:cNvSpPr>
            <p:nvPr/>
          </p:nvSpPr>
          <p:spPr bwMode="auto">
            <a:xfrm>
              <a:off x="4150" y="3700"/>
              <a:ext cx="266"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altLang="th-TH" sz="3200">
                  <a:latin typeface="Helvetica" pitchFamily="34" charset="0"/>
                </a:rPr>
                <a:t>+</a:t>
              </a:r>
            </a:p>
          </p:txBody>
        </p:sp>
        <p:sp>
          <p:nvSpPr>
            <p:cNvPr id="76859" name="Line 59"/>
            <p:cNvSpPr>
              <a:spLocks noChangeShapeType="1"/>
            </p:cNvSpPr>
            <p:nvPr/>
          </p:nvSpPr>
          <p:spPr bwMode="auto">
            <a:xfrm>
              <a:off x="2653" y="3521"/>
              <a:ext cx="590" cy="136"/>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th-TH"/>
            </a:p>
          </p:txBody>
        </p:sp>
      </p:grpSp>
      <p:sp>
        <p:nvSpPr>
          <p:cNvPr id="76860" name="Text Box 60"/>
          <p:cNvSpPr txBox="1">
            <a:spLocks noChangeArrowheads="1"/>
          </p:cNvSpPr>
          <p:nvPr/>
        </p:nvSpPr>
        <p:spPr bwMode="auto">
          <a:xfrm>
            <a:off x="323850" y="238125"/>
            <a:ext cx="79644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3200">
                <a:latin typeface="Arial" pitchFamily="34" charset="0"/>
              </a:rPr>
              <a:t>General reactions of amino acid catabolism</a:t>
            </a:r>
            <a:endParaRPr lang="en-GB" altLang="th-TH" sz="3200">
              <a:latin typeface="Arial" pitchFamily="34" charset="0"/>
            </a:endParaRPr>
          </a:p>
        </p:txBody>
      </p:sp>
    </p:spTree>
    <p:extLst>
      <p:ext uri="{BB962C8B-B14F-4D97-AF65-F5344CB8AC3E}">
        <p14:creationId xmlns:p14="http://schemas.microsoft.com/office/powerpoint/2010/main" val="2814093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014413"/>
            <a:ext cx="7127875" cy="579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877" name="Text Box 5"/>
          <p:cNvSpPr txBox="1">
            <a:spLocks noChangeArrowheads="1"/>
          </p:cNvSpPr>
          <p:nvPr/>
        </p:nvSpPr>
        <p:spPr bwMode="auto">
          <a:xfrm>
            <a:off x="539750" y="279400"/>
            <a:ext cx="7966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altLang="th-TH" sz="2400">
                <a:latin typeface="Arial" pitchFamily="34" charset="0"/>
              </a:rPr>
              <a:t>The fate of the amino group during amino acid catabolism</a:t>
            </a:r>
          </a:p>
        </p:txBody>
      </p:sp>
    </p:spTree>
    <p:extLst>
      <p:ext uri="{BB962C8B-B14F-4D97-AF65-F5344CB8AC3E}">
        <p14:creationId xmlns:p14="http://schemas.microsoft.com/office/powerpoint/2010/main" val="19065916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2964</Words>
  <Application>Microsoft Office PowerPoint</Application>
  <PresentationFormat>On-screen Show (4:3)</PresentationFormat>
  <Paragraphs>449</Paragraphs>
  <Slides>47</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49" baseType="lpstr">
      <vt:lpstr>Office Theme</vt:lpstr>
      <vt:lpstr>PhotoImpact</vt:lpstr>
      <vt:lpstr>PowerPoint Presentation</vt:lpstr>
      <vt:lpstr>Protein Metabolism</vt:lpstr>
      <vt:lpstr>PowerPoint Presentation</vt:lpstr>
      <vt:lpstr>PowerPoint Presentation</vt:lpstr>
      <vt:lpstr>Summary of protein digestion in  the human body.Possible fates for amino acid degradation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Glucogenic Amino Acids</vt:lpstr>
      <vt:lpstr>Ketogenic Amino Acids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Histidine Metabolism:  Histamine Formation</vt:lpstr>
      <vt:lpstr>PowerPoint Presentation</vt:lpstr>
      <vt:lpstr>PowerPoint Presentation</vt:lpstr>
      <vt:lpstr>PowerPoint Presentation</vt:lpstr>
      <vt:lpstr>The four-step urea cycle in which carbamoyl phosphate is converted to urea.</vt:lpstr>
      <vt:lpstr>The nitrogen content of the various compounds that participate in the urea cycle.</vt:lpstr>
      <vt:lpstr>Fumarate from the urea cycle enters the Krebs cycle. Aspartate produced from oxaloacetate of  the Krebs cycle enters the urea cycle.           Oxaloacetate has 4 potential fates: transamination;  conversion to glucose; formation of citrate; conversion to pyruvate</vt:lpstr>
      <vt:lpstr>PowerPoint Presentation</vt:lpstr>
      <vt:lpstr>PowerPoint Presentation</vt:lpstr>
      <vt:lpstr>PowerPoint Presentation</vt:lpstr>
      <vt:lpstr>Starting materials for biosynthesis of  11 nonessential amino acids: 1 step, 2 steps, or 3 steps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12</cp:revision>
  <dcterms:created xsi:type="dcterms:W3CDTF">2018-02-24T05:25:14Z</dcterms:created>
  <dcterms:modified xsi:type="dcterms:W3CDTF">2018-03-25T15:21:52Z</dcterms:modified>
</cp:coreProperties>
</file>