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310" r:id="rId3"/>
    <p:sldId id="258" r:id="rId4"/>
    <p:sldId id="311" r:id="rId5"/>
    <p:sldId id="276" r:id="rId6"/>
    <p:sldId id="277" r:id="rId7"/>
    <p:sldId id="298" r:id="rId8"/>
    <p:sldId id="299" r:id="rId9"/>
    <p:sldId id="300" r:id="rId10"/>
    <p:sldId id="301" r:id="rId11"/>
    <p:sldId id="302" r:id="rId12"/>
    <p:sldId id="334" r:id="rId13"/>
    <p:sldId id="303" r:id="rId14"/>
    <p:sldId id="304" r:id="rId15"/>
    <p:sldId id="327" r:id="rId16"/>
    <p:sldId id="328" r:id="rId17"/>
    <p:sldId id="331" r:id="rId18"/>
    <p:sldId id="332" r:id="rId19"/>
    <p:sldId id="333" r:id="rId20"/>
    <p:sldId id="330" r:id="rId21"/>
    <p:sldId id="329" r:id="rId22"/>
    <p:sldId id="278" r:id="rId23"/>
    <p:sldId id="312" r:id="rId24"/>
    <p:sldId id="345" r:id="rId25"/>
    <p:sldId id="340" r:id="rId26"/>
    <p:sldId id="336" r:id="rId27"/>
    <p:sldId id="341" r:id="rId28"/>
    <p:sldId id="338" r:id="rId29"/>
    <p:sldId id="339" r:id="rId30"/>
    <p:sldId id="280" r:id="rId31"/>
    <p:sldId id="281" r:id="rId32"/>
    <p:sldId id="282" r:id="rId33"/>
    <p:sldId id="285" r:id="rId34"/>
    <p:sldId id="284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283" r:id="rId47"/>
    <p:sldId id="324" r:id="rId48"/>
    <p:sldId id="342" r:id="rId49"/>
    <p:sldId id="343" r:id="rId50"/>
    <p:sldId id="344" r:id="rId51"/>
    <p:sldId id="326" r:id="rId52"/>
    <p:sldId id="347" r:id="rId53"/>
    <p:sldId id="348" r:id="rId54"/>
    <p:sldId id="346" r:id="rId5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60" d="100"/>
          <a:sy n="60" d="100"/>
        </p:scale>
        <p:origin x="-160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D9235-F4C7-43AD-81F7-AAEC0C79AB28}" type="datetimeFigureOut">
              <a:rPr lang="th-TH" smtClean="0"/>
              <a:t>27/01/61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140F-31C6-44A4-B719-960B4F8A00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38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668A-0D95-4B0B-AF08-97AF21FAEE50}" type="datetimeFigureOut">
              <a:rPr lang="th-TH" smtClean="0"/>
              <a:t>27/01/61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AC7-7A2B-4705-A2C0-3D13AC713C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530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668A-0D95-4B0B-AF08-97AF21FAEE50}" type="datetimeFigureOut">
              <a:rPr lang="th-TH" smtClean="0"/>
              <a:t>27/01/61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AC7-7A2B-4705-A2C0-3D13AC713C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844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668A-0D95-4B0B-AF08-97AF21FAEE50}" type="datetimeFigureOut">
              <a:rPr lang="th-TH" smtClean="0"/>
              <a:t>27/01/61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AC7-7A2B-4705-A2C0-3D13AC713C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092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5B92D-C1FF-478B-8F23-18F837106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2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668A-0D95-4B0B-AF08-97AF21FAEE50}" type="datetimeFigureOut">
              <a:rPr lang="th-TH" smtClean="0"/>
              <a:t>27/01/61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AC7-7A2B-4705-A2C0-3D13AC713C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85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668A-0D95-4B0B-AF08-97AF21FAEE50}" type="datetimeFigureOut">
              <a:rPr lang="th-TH" smtClean="0"/>
              <a:t>27/01/61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AC7-7A2B-4705-A2C0-3D13AC713C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9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668A-0D95-4B0B-AF08-97AF21FAEE50}" type="datetimeFigureOut">
              <a:rPr lang="th-TH" smtClean="0"/>
              <a:t>27/01/61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AC7-7A2B-4705-A2C0-3D13AC713C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963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668A-0D95-4B0B-AF08-97AF21FAEE50}" type="datetimeFigureOut">
              <a:rPr lang="th-TH" smtClean="0"/>
              <a:t>27/01/61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AC7-7A2B-4705-A2C0-3D13AC713C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518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668A-0D95-4B0B-AF08-97AF21FAEE50}" type="datetimeFigureOut">
              <a:rPr lang="th-TH" smtClean="0"/>
              <a:t>27/01/61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AC7-7A2B-4705-A2C0-3D13AC713C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469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668A-0D95-4B0B-AF08-97AF21FAEE50}" type="datetimeFigureOut">
              <a:rPr lang="th-TH" smtClean="0"/>
              <a:t>27/01/61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AC7-7A2B-4705-A2C0-3D13AC713C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750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668A-0D95-4B0B-AF08-97AF21FAEE50}" type="datetimeFigureOut">
              <a:rPr lang="th-TH" smtClean="0"/>
              <a:t>27/01/61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AC7-7A2B-4705-A2C0-3D13AC713C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964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668A-0D95-4B0B-AF08-97AF21FAEE50}" type="datetimeFigureOut">
              <a:rPr lang="th-TH" smtClean="0"/>
              <a:t>27/01/61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AC7-7A2B-4705-A2C0-3D13AC713C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046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8668A-0D95-4B0B-AF08-97AF21FAEE50}" type="datetimeFigureOut">
              <a:rPr lang="th-TH" smtClean="0"/>
              <a:t>27/01/61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8AC7-7A2B-4705-A2C0-3D13AC713C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786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332656"/>
            <a:ext cx="57444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Lesson 3 (Part-II)</a:t>
            </a:r>
          </a:p>
          <a:p>
            <a:pPr algn="ctr"/>
            <a:r>
              <a:rPr lang="en-US" sz="4000" b="1" dirty="0" smtClean="0"/>
              <a:t>Carbohydrate Metabolism</a:t>
            </a:r>
            <a:endParaRPr lang="th-TH" sz="4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0" b="14314"/>
          <a:stretch/>
        </p:blipFill>
        <p:spPr bwMode="auto">
          <a:xfrm>
            <a:off x="927155" y="1878158"/>
            <a:ext cx="7095728" cy="455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5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 dirty="0" smtClean="0">
                <a:solidFill>
                  <a:schemeClr val="tx2"/>
                </a:solidFill>
              </a:rPr>
              <a:t>Main sites of gluconeogenesis: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Major site: Liver.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Minor site: Kidney.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Very little: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300" dirty="0" smtClean="0"/>
              <a:t>Brain.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300" dirty="0" smtClean="0"/>
              <a:t>Muscle (skeletal and heart).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i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dirty="0" smtClean="0"/>
              <a:t>	In liver and kidney it helps to maintain the glucose level in the blood so that brain and muscle can extract sufficient glucose from it to meet their metabolic demands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93C73-E9EE-4632-9998-6ADD6DBB85FF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38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sz="4000" b="1" smtClean="0">
                <a:solidFill>
                  <a:schemeClr val="tx2"/>
                </a:solidFill>
              </a:rPr>
              <a:t>Gluconeogenesis Versus Glycolysis:</a:t>
            </a:r>
          </a:p>
        </p:txBody>
      </p:sp>
      <p:sp>
        <p:nvSpPr>
          <p:cNvPr id="67594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h-TH" dirty="0" smtClean="0"/>
              <a:t>7 steps are shared between glycolysis and gluconeogenesis.</a:t>
            </a:r>
          </a:p>
          <a:p>
            <a:pPr eaLnBrk="1" hangingPunct="1"/>
            <a:r>
              <a:rPr lang="en-US" altLang="th-TH" b="1" dirty="0" smtClean="0">
                <a:solidFill>
                  <a:schemeClr val="accent6">
                    <a:lumMod val="75000"/>
                  </a:schemeClr>
                </a:solidFill>
              </a:rPr>
              <a:t>3 essentially irreversible steps shift the equilibrium far on the side of glycolysis.</a:t>
            </a:r>
          </a:p>
          <a:p>
            <a:pPr eaLnBrk="1" hangingPunct="1"/>
            <a:r>
              <a:rPr lang="en-US" altLang="th-TH" dirty="0" smtClean="0"/>
              <a:t>Most of the decrease in free energy (consuming energy) in glycolysis takes place during these 3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54DD5-32AE-4FF7-99A1-91FCC34666A0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23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3" y="1628800"/>
            <a:ext cx="8962107" cy="416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975702"/>
            <a:ext cx="1638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Glycolysis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1375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h16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74440"/>
            <a:ext cx="8288592" cy="7886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5" descr="ch16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0" y="2492895"/>
            <a:ext cx="8286898" cy="11494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6" descr="ch16e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0" y="4365104"/>
            <a:ext cx="8385676" cy="9608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D6165-F148-47E1-88FC-F29470F37236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41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th-TH" sz="3200" b="1" dirty="0" smtClean="0">
                <a:solidFill>
                  <a:schemeClr val="tx2"/>
                </a:solidFill>
              </a:rPr>
              <a:t>In gluconeogenesis the three reactions are </a:t>
            </a:r>
            <a:r>
              <a:rPr lang="en-US" altLang="th-TH" sz="3200" b="1" dirty="0" smtClean="0">
                <a:solidFill>
                  <a:srgbClr val="FF0000"/>
                </a:solidFill>
              </a:rPr>
              <a:t>bypassed </a:t>
            </a:r>
            <a:r>
              <a:rPr lang="en-US" altLang="th-TH" sz="3200" b="1" dirty="0" smtClean="0">
                <a:solidFill>
                  <a:schemeClr val="tx2"/>
                </a:solidFill>
              </a:rPr>
              <a:t>by a set of separate enzymes</a:t>
            </a:r>
            <a:r>
              <a:rPr lang="en-US" altLang="th-TH" sz="3200" dirty="0" smtClean="0"/>
              <a:t>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7162800" cy="696913"/>
          </a:xfrm>
        </p:spPr>
        <p:txBody>
          <a:bodyPr rtlCol="0">
            <a:normAutofit fontScale="92500" lnSpcReduction="20000"/>
          </a:bodyPr>
          <a:lstStyle/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i="1" dirty="0" smtClean="0"/>
              <a:t>1.	</a:t>
            </a:r>
            <a:r>
              <a:rPr lang="en-US" i="1" dirty="0" err="1" smtClean="0"/>
              <a:t>Phosphoenolpyruvate</a:t>
            </a:r>
            <a:r>
              <a:rPr lang="en-US" i="1" dirty="0" smtClean="0"/>
              <a:t> is formed from </a:t>
            </a:r>
            <a:r>
              <a:rPr lang="en-US" i="1" dirty="0" err="1" smtClean="0"/>
              <a:t>pyruvate</a:t>
            </a:r>
            <a:r>
              <a:rPr lang="en-US" i="1" dirty="0" smtClean="0"/>
              <a:t>:</a:t>
            </a:r>
          </a:p>
        </p:txBody>
      </p:sp>
      <p:pic>
        <p:nvPicPr>
          <p:cNvPr id="68612" name="Picture 4" descr="ch16e1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4114800"/>
            <a:ext cx="8008344" cy="538336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8625" name="Picture 17" descr="ch16e1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438400"/>
            <a:ext cx="7803742" cy="702568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381000" y="34290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altLang="th-TH" sz="2400" i="1">
                <a:latin typeface="Calibri" pitchFamily="34" charset="0"/>
              </a:rPr>
              <a:t>2.	Fructose 6-phosphate is formed from fructose 1,6-bisphosphate: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457200" y="4953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3700" indent="-393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altLang="th-TH" sz="2400" i="1">
                <a:latin typeface="Calibri" pitchFamily="34" charset="0"/>
              </a:rPr>
              <a:t>3.	Glucose is formed by hydrolysis of glucose 6-phosphate:</a:t>
            </a:r>
          </a:p>
        </p:txBody>
      </p:sp>
      <p:pic>
        <p:nvPicPr>
          <p:cNvPr id="68615" name="Picture 7" descr="ch16e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98126"/>
            <a:ext cx="6821760" cy="593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230A6-B345-4FE0-B2FB-76794FA4AD52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3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68613" grpId="0"/>
      <p:bldP spid="686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2" y="2622396"/>
            <a:ext cx="84201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0762" y="260648"/>
            <a:ext cx="4224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Gluconeogenesis Reactions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83145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1. Synthesis of PEP. </a:t>
            </a:r>
            <a:r>
              <a:rPr lang="en-US" sz="2400" b="1" dirty="0"/>
              <a:t>PEP synthesis from pyruvate requires two </a:t>
            </a:r>
            <a:r>
              <a:rPr lang="en-US" sz="2400" b="1" dirty="0" smtClean="0"/>
              <a:t>enzymes:  </a:t>
            </a:r>
            <a:r>
              <a:rPr lang="en-US" sz="2400" b="1" dirty="0" smtClean="0">
                <a:solidFill>
                  <a:srgbClr val="FF0000"/>
                </a:solidFill>
              </a:rPr>
              <a:t>pyruvate </a:t>
            </a:r>
            <a:r>
              <a:rPr lang="en-US" sz="2400" b="1" dirty="0">
                <a:solidFill>
                  <a:srgbClr val="FF0000"/>
                </a:solidFill>
              </a:rPr>
              <a:t>carboxylase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PEP </a:t>
            </a:r>
            <a:r>
              <a:rPr lang="en-US" sz="2400" b="1" dirty="0" err="1">
                <a:solidFill>
                  <a:srgbClr val="FF0000"/>
                </a:solidFill>
              </a:rPr>
              <a:t>carboxykinase</a:t>
            </a:r>
            <a:r>
              <a:rPr lang="en-US" sz="2400" b="1" dirty="0"/>
              <a:t>. Pyruvate carboxylase, </a:t>
            </a:r>
            <a:r>
              <a:rPr lang="en-US" sz="2400" b="1" dirty="0" smtClean="0"/>
              <a:t>found within </a:t>
            </a:r>
            <a:r>
              <a:rPr lang="en-US" sz="2400" b="1" dirty="0"/>
              <a:t>mitochondria, converts pyruvate to oxaloacetate (OAA):</a:t>
            </a:r>
            <a:endParaRPr lang="th-TH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11560" y="5679921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transfer of CO2 to form the product OAA is mediated by the </a:t>
            </a:r>
            <a:r>
              <a:rPr lang="en-US" sz="2400" dirty="0" smtClean="0"/>
              <a:t>coenzyme biotin, </a:t>
            </a:r>
            <a:r>
              <a:rPr lang="en-US" sz="2400" dirty="0"/>
              <a:t>which is covalently bound within the enzyme’s active site.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7934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OAA is then </a:t>
            </a:r>
            <a:r>
              <a:rPr lang="en-US" sz="2400" dirty="0" err="1"/>
              <a:t>decarboxylated</a:t>
            </a:r>
            <a:r>
              <a:rPr lang="en-US" sz="2400" dirty="0"/>
              <a:t> and phosphorylated by PEP car </a:t>
            </a:r>
            <a:r>
              <a:rPr lang="en-US" sz="2400" dirty="0" err="1" smtClean="0"/>
              <a:t>boxykinase</a:t>
            </a:r>
            <a:r>
              <a:rPr lang="en-US" sz="2400" dirty="0" smtClean="0"/>
              <a:t> in </a:t>
            </a:r>
            <a:r>
              <a:rPr lang="en-US" sz="2400" dirty="0"/>
              <a:t>a reaction driven by the hydrolysis of </a:t>
            </a:r>
            <a:r>
              <a:rPr lang="en-US" sz="2400" dirty="0" err="1"/>
              <a:t>guanosine</a:t>
            </a:r>
            <a:r>
              <a:rPr lang="en-US" sz="2400" dirty="0"/>
              <a:t> triphosphate (GTP):</a:t>
            </a:r>
            <a:endParaRPr lang="th-TH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6" y="2018604"/>
            <a:ext cx="73533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0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th-TH" sz="3400" smtClean="0">
                <a:solidFill>
                  <a:schemeClr val="hlink"/>
                </a:solidFill>
              </a:rPr>
              <a:t>PYRUVATE</a:t>
            </a:r>
            <a:r>
              <a:rPr lang="en-US" altLang="th-TH" sz="3400" smtClean="0">
                <a:solidFill>
                  <a:schemeClr val="folHlink"/>
                </a:solidFill>
              </a:rPr>
              <a:t>       PHOSPHOENOLPYRUVATE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4648200"/>
            <a:ext cx="8066856" cy="725016"/>
            <a:chOff x="396" y="2826"/>
            <a:chExt cx="3721" cy="324"/>
          </a:xfrm>
        </p:grpSpPr>
        <p:pic>
          <p:nvPicPr>
            <p:cNvPr id="15380" name="Picture 4" descr="ch16e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2826"/>
              <a:ext cx="3721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1" name="Rectangle 5"/>
            <p:cNvSpPr>
              <a:spLocks noChangeArrowheads="1"/>
            </p:cNvSpPr>
            <p:nvPr/>
          </p:nvSpPr>
          <p:spPr bwMode="auto">
            <a:xfrm>
              <a:off x="1356" y="2826"/>
              <a:ext cx="324" cy="186"/>
            </a:xfrm>
            <a:prstGeom prst="rect">
              <a:avLst/>
            </a:prstGeom>
            <a:noFill/>
            <a:ln w="12700">
              <a:solidFill>
                <a:srgbClr val="FF7D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th-TH" altLang="th-TH">
                <a:latin typeface="Calibri" pitchFamily="34" charset="0"/>
              </a:endParaRPr>
            </a:p>
          </p:txBody>
        </p:sp>
        <p:sp>
          <p:nvSpPr>
            <p:cNvPr id="15382" name="Rectangle 6"/>
            <p:cNvSpPr>
              <a:spLocks noChangeArrowheads="1"/>
            </p:cNvSpPr>
            <p:nvPr/>
          </p:nvSpPr>
          <p:spPr bwMode="auto">
            <a:xfrm>
              <a:off x="972" y="2826"/>
              <a:ext cx="288" cy="186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th-TH" altLang="th-TH">
                <a:latin typeface="Calibri" pitchFamily="34" charset="0"/>
              </a:endParaRPr>
            </a:p>
          </p:txBody>
        </p:sp>
      </p:grp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762000" y="4419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15365" name="Group 23"/>
          <p:cNvGrpSpPr>
            <a:grpSpLocks/>
          </p:cNvGrpSpPr>
          <p:nvPr/>
        </p:nvGrpSpPr>
        <p:grpSpPr bwMode="auto">
          <a:xfrm>
            <a:off x="457200" y="2133600"/>
            <a:ext cx="8382000" cy="826240"/>
            <a:chOff x="288" y="1440"/>
            <a:chExt cx="4094" cy="406"/>
          </a:xfrm>
        </p:grpSpPr>
        <p:grpSp>
          <p:nvGrpSpPr>
            <p:cNvPr id="15375" name="Group 9"/>
            <p:cNvGrpSpPr>
              <a:grpSpLocks/>
            </p:cNvGrpSpPr>
            <p:nvPr/>
          </p:nvGrpSpPr>
          <p:grpSpPr bwMode="auto">
            <a:xfrm>
              <a:off x="576" y="1440"/>
              <a:ext cx="3806" cy="406"/>
              <a:chOff x="408" y="1724"/>
              <a:chExt cx="4931" cy="395"/>
            </a:xfrm>
          </p:grpSpPr>
          <p:pic>
            <p:nvPicPr>
              <p:cNvPr id="15377" name="Picture 10" descr="ch16e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" y="1724"/>
                <a:ext cx="4931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8" name="Rectangle 11"/>
              <p:cNvSpPr>
                <a:spLocks noChangeArrowheads="1"/>
              </p:cNvSpPr>
              <p:nvPr/>
            </p:nvSpPr>
            <p:spPr bwMode="auto">
              <a:xfrm>
                <a:off x="2585" y="1772"/>
                <a:ext cx="1119" cy="139"/>
              </a:xfrm>
              <a:prstGeom prst="rect">
                <a:avLst/>
              </a:prstGeom>
              <a:noFill/>
              <a:ln w="127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endParaRPr lang="th-TH" altLang="th-TH">
                  <a:solidFill>
                    <a:schemeClr val="hlink"/>
                  </a:solidFill>
                  <a:latin typeface="Calibri" pitchFamily="34" charset="0"/>
                </a:endParaRPr>
              </a:p>
            </p:txBody>
          </p:sp>
          <p:sp>
            <p:nvSpPr>
              <p:cNvPr id="15379" name="Rectangle 12"/>
              <p:cNvSpPr>
                <a:spLocks noChangeArrowheads="1"/>
              </p:cNvSpPr>
              <p:nvPr/>
            </p:nvSpPr>
            <p:spPr bwMode="auto">
              <a:xfrm>
                <a:off x="1683" y="1771"/>
                <a:ext cx="385" cy="241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th-TH" altLang="th-TH">
                  <a:latin typeface="Calibri" pitchFamily="34" charset="0"/>
                </a:endParaRPr>
              </a:p>
            </p:txBody>
          </p:sp>
        </p:grpSp>
        <p:sp>
          <p:nvSpPr>
            <p:cNvPr id="15376" name="Text Box 13"/>
            <p:cNvSpPr txBox="1">
              <a:spLocks noChangeArrowheads="1"/>
            </p:cNvSpPr>
            <p:nvPr/>
          </p:nvSpPr>
          <p:spPr bwMode="auto">
            <a:xfrm>
              <a:off x="288" y="1440"/>
              <a:ext cx="284" cy="33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th-TH" sz="2800" b="1">
                  <a:solidFill>
                    <a:schemeClr val="hlink"/>
                  </a:solidFill>
                  <a:latin typeface="Calibri" pitchFamily="34" charset="0"/>
                </a:rPr>
                <a:t>A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57200" y="3276600"/>
            <a:ext cx="8219256" cy="872480"/>
            <a:chOff x="288" y="1893"/>
            <a:chExt cx="4009" cy="410"/>
          </a:xfrm>
        </p:grpSpPr>
        <p:grpSp>
          <p:nvGrpSpPr>
            <p:cNvPr id="15370" name="Group 15"/>
            <p:cNvGrpSpPr>
              <a:grpSpLocks/>
            </p:cNvGrpSpPr>
            <p:nvPr/>
          </p:nvGrpSpPr>
          <p:grpSpPr bwMode="auto">
            <a:xfrm>
              <a:off x="576" y="1893"/>
              <a:ext cx="3721" cy="410"/>
              <a:chOff x="408" y="2250"/>
              <a:chExt cx="3721" cy="410"/>
            </a:xfrm>
          </p:grpSpPr>
          <p:pic>
            <p:nvPicPr>
              <p:cNvPr id="15372" name="Picture 16" descr="ch16e1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825" b="16522"/>
              <a:stretch>
                <a:fillRect/>
              </a:stretch>
            </p:blipFill>
            <p:spPr bwMode="auto">
              <a:xfrm>
                <a:off x="408" y="2250"/>
                <a:ext cx="3721" cy="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3" name="Rectangle 17"/>
              <p:cNvSpPr>
                <a:spLocks noChangeArrowheads="1"/>
              </p:cNvSpPr>
              <p:nvPr/>
            </p:nvSpPr>
            <p:spPr bwMode="auto">
              <a:xfrm>
                <a:off x="1560" y="2250"/>
                <a:ext cx="1344" cy="144"/>
              </a:xfrm>
              <a:prstGeom prst="rect">
                <a:avLst/>
              </a:prstGeom>
              <a:noFill/>
              <a:ln w="1270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endParaRPr lang="th-TH" altLang="th-TH">
                  <a:solidFill>
                    <a:schemeClr val="hlink"/>
                  </a:solidFill>
                  <a:latin typeface="Calibri" pitchFamily="34" charset="0"/>
                </a:endParaRPr>
              </a:p>
            </p:txBody>
          </p:sp>
          <p:sp>
            <p:nvSpPr>
              <p:cNvPr id="15374" name="Rectangle 18"/>
              <p:cNvSpPr>
                <a:spLocks noChangeArrowheads="1"/>
              </p:cNvSpPr>
              <p:nvPr/>
            </p:nvSpPr>
            <p:spPr bwMode="auto">
              <a:xfrm>
                <a:off x="1176" y="2298"/>
                <a:ext cx="336" cy="192"/>
              </a:xfrm>
              <a:prstGeom prst="rect">
                <a:avLst/>
              </a:prstGeom>
              <a:noFill/>
              <a:ln w="12700">
                <a:solidFill>
                  <a:srgbClr val="FF7D5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th-TH" altLang="th-TH">
                  <a:latin typeface="Calibri" pitchFamily="34" charset="0"/>
                </a:endParaRPr>
              </a:p>
            </p:txBody>
          </p:sp>
        </p:grpSp>
        <p:sp>
          <p:nvSpPr>
            <p:cNvPr id="15371" name="Text Box 19"/>
            <p:cNvSpPr txBox="1">
              <a:spLocks noChangeArrowheads="1"/>
            </p:cNvSpPr>
            <p:nvPr/>
          </p:nvSpPr>
          <p:spPr bwMode="auto">
            <a:xfrm>
              <a:off x="288" y="1893"/>
              <a:ext cx="284" cy="33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th-TH" sz="2800" b="1">
                  <a:solidFill>
                    <a:schemeClr val="hlink"/>
                  </a:solidFill>
                  <a:latin typeface="Calibri" pitchFamily="34" charset="0"/>
                </a:rPr>
                <a:t>B</a:t>
              </a: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C250B-0A37-4FAD-BB3C-ADFE0D082F3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5368" name="Rectangle 20"/>
          <p:cNvSpPr>
            <a:spLocks noChangeArrowheads="1"/>
          </p:cNvSpPr>
          <p:nvPr/>
        </p:nvSpPr>
        <p:spPr bwMode="auto">
          <a:xfrm>
            <a:off x="609600" y="1295400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th-TH" sz="2800">
                <a:solidFill>
                  <a:schemeClr val="folHlink"/>
                </a:solidFill>
                <a:latin typeface="Calibri" pitchFamily="34" charset="0"/>
              </a:rPr>
              <a:t>2 Enzymes needed to bypass pyruvate kinase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38400" y="838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755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057400" y="838200"/>
            <a:ext cx="1077913" cy="742950"/>
            <a:chOff x="1289" y="1728"/>
            <a:chExt cx="679" cy="468"/>
          </a:xfrm>
        </p:grpSpPr>
        <p:sp>
          <p:nvSpPr>
            <p:cNvPr id="16425" name="Arc 63"/>
            <p:cNvSpPr>
              <a:spLocks noChangeAspect="1"/>
            </p:cNvSpPr>
            <p:nvPr/>
          </p:nvSpPr>
          <p:spPr bwMode="auto">
            <a:xfrm rot="4127593" flipH="1" flipV="1">
              <a:off x="1599" y="1826"/>
              <a:ext cx="372" cy="367"/>
            </a:xfrm>
            <a:custGeom>
              <a:avLst/>
              <a:gdLst>
                <a:gd name="T0" fmla="*/ 0 w 21600"/>
                <a:gd name="T1" fmla="*/ 0 h 29694"/>
                <a:gd name="T2" fmla="*/ 0 w 21600"/>
                <a:gd name="T3" fmla="*/ 0 h 29694"/>
                <a:gd name="T4" fmla="*/ 0 w 21600"/>
                <a:gd name="T5" fmla="*/ 0 h 29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694"/>
                <a:gd name="T11" fmla="*/ 21600 w 21600"/>
                <a:gd name="T12" fmla="*/ 29694 h 29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694" fill="none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</a:path>
                <a:path w="21600" h="29694" stroke="0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  <a:lnTo>
                    <a:pt x="0" y="18161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426" name="Arc 64"/>
            <p:cNvSpPr>
              <a:spLocks noChangeAspect="1"/>
            </p:cNvSpPr>
            <p:nvPr/>
          </p:nvSpPr>
          <p:spPr bwMode="auto">
            <a:xfrm rot="4879413">
              <a:off x="1287" y="1730"/>
              <a:ext cx="348" cy="343"/>
            </a:xfrm>
            <a:custGeom>
              <a:avLst/>
              <a:gdLst>
                <a:gd name="T0" fmla="*/ 0 w 21600"/>
                <a:gd name="T1" fmla="*/ 0 h 29694"/>
                <a:gd name="T2" fmla="*/ 0 w 21600"/>
                <a:gd name="T3" fmla="*/ 0 h 29694"/>
                <a:gd name="T4" fmla="*/ 0 w 21600"/>
                <a:gd name="T5" fmla="*/ 0 h 29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694"/>
                <a:gd name="T11" fmla="*/ 21600 w 21600"/>
                <a:gd name="T12" fmla="*/ 29694 h 29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694" fill="none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</a:path>
                <a:path w="21600" h="29694" stroke="0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  <a:lnTo>
                    <a:pt x="0" y="18161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6387" name="Group 9"/>
          <p:cNvGrpSpPr>
            <a:grpSpLocks noChangeAspect="1"/>
          </p:cNvGrpSpPr>
          <p:nvPr/>
        </p:nvGrpSpPr>
        <p:grpSpPr bwMode="auto">
          <a:xfrm>
            <a:off x="762000" y="1981200"/>
            <a:ext cx="7620000" cy="3095625"/>
            <a:chOff x="624" y="1104"/>
            <a:chExt cx="4512" cy="2208"/>
          </a:xfrm>
        </p:grpSpPr>
        <p:sp>
          <p:nvSpPr>
            <p:cNvPr id="16423" name="AutoShape 4"/>
            <p:cNvSpPr>
              <a:spLocks noChangeAspect="1" noChangeArrowheads="1"/>
            </p:cNvSpPr>
            <p:nvPr/>
          </p:nvSpPr>
          <p:spPr bwMode="auto">
            <a:xfrm>
              <a:off x="624" y="1104"/>
              <a:ext cx="4512" cy="22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th-TH" altLang="th-TH">
                <a:latin typeface="Calibri" pitchFamily="34" charset="0"/>
              </a:endParaRPr>
            </a:p>
          </p:txBody>
        </p:sp>
        <p:sp>
          <p:nvSpPr>
            <p:cNvPr id="16424" name="Freeform 7"/>
            <p:cNvSpPr>
              <a:spLocks noChangeAspect="1"/>
            </p:cNvSpPr>
            <p:nvPr/>
          </p:nvSpPr>
          <p:spPr bwMode="auto">
            <a:xfrm>
              <a:off x="741" y="1143"/>
              <a:ext cx="4226" cy="2048"/>
            </a:xfrm>
            <a:custGeom>
              <a:avLst/>
              <a:gdLst>
                <a:gd name="T0" fmla="*/ 3812 w 4226"/>
                <a:gd name="T1" fmla="*/ 0 h 2048"/>
                <a:gd name="T2" fmla="*/ 3684 w 4226"/>
                <a:gd name="T3" fmla="*/ 137 h 2048"/>
                <a:gd name="T4" fmla="*/ 3520 w 4226"/>
                <a:gd name="T5" fmla="*/ 238 h 2048"/>
                <a:gd name="T6" fmla="*/ 3373 w 4226"/>
                <a:gd name="T7" fmla="*/ 46 h 2048"/>
                <a:gd name="T8" fmla="*/ 3245 w 4226"/>
                <a:gd name="T9" fmla="*/ 302 h 2048"/>
                <a:gd name="T10" fmla="*/ 3026 w 4226"/>
                <a:gd name="T11" fmla="*/ 347 h 2048"/>
                <a:gd name="T12" fmla="*/ 2880 w 4226"/>
                <a:gd name="T13" fmla="*/ 128 h 2048"/>
                <a:gd name="T14" fmla="*/ 2486 w 4226"/>
                <a:gd name="T15" fmla="*/ 292 h 2048"/>
                <a:gd name="T16" fmla="*/ 2230 w 4226"/>
                <a:gd name="T17" fmla="*/ 375 h 2048"/>
                <a:gd name="T18" fmla="*/ 2075 w 4226"/>
                <a:gd name="T19" fmla="*/ 119 h 2048"/>
                <a:gd name="T20" fmla="*/ 1947 w 4226"/>
                <a:gd name="T21" fmla="*/ 302 h 2048"/>
                <a:gd name="T22" fmla="*/ 1554 w 4226"/>
                <a:gd name="T23" fmla="*/ 448 h 2048"/>
                <a:gd name="T24" fmla="*/ 1325 w 4226"/>
                <a:gd name="T25" fmla="*/ 219 h 2048"/>
                <a:gd name="T26" fmla="*/ 1033 w 4226"/>
                <a:gd name="T27" fmla="*/ 164 h 2048"/>
                <a:gd name="T28" fmla="*/ 914 w 4226"/>
                <a:gd name="T29" fmla="*/ 576 h 2048"/>
                <a:gd name="T30" fmla="*/ 594 w 4226"/>
                <a:gd name="T31" fmla="*/ 228 h 2048"/>
                <a:gd name="T32" fmla="*/ 146 w 4226"/>
                <a:gd name="T33" fmla="*/ 539 h 2048"/>
                <a:gd name="T34" fmla="*/ 9 w 4226"/>
                <a:gd name="T35" fmla="*/ 713 h 2048"/>
                <a:gd name="T36" fmla="*/ 210 w 4226"/>
                <a:gd name="T37" fmla="*/ 786 h 2048"/>
                <a:gd name="T38" fmla="*/ 429 w 4226"/>
                <a:gd name="T39" fmla="*/ 960 h 2048"/>
                <a:gd name="T40" fmla="*/ 237 w 4226"/>
                <a:gd name="T41" fmla="*/ 1371 h 2048"/>
                <a:gd name="T42" fmla="*/ 475 w 4226"/>
                <a:gd name="T43" fmla="*/ 1490 h 2048"/>
                <a:gd name="T44" fmla="*/ 475 w 4226"/>
                <a:gd name="T45" fmla="*/ 1956 h 2048"/>
                <a:gd name="T46" fmla="*/ 685 w 4226"/>
                <a:gd name="T47" fmla="*/ 1774 h 2048"/>
                <a:gd name="T48" fmla="*/ 914 w 4226"/>
                <a:gd name="T49" fmla="*/ 1975 h 2048"/>
                <a:gd name="T50" fmla="*/ 1152 w 4226"/>
                <a:gd name="T51" fmla="*/ 1956 h 2048"/>
                <a:gd name="T52" fmla="*/ 1435 w 4226"/>
                <a:gd name="T53" fmla="*/ 1783 h 2048"/>
                <a:gd name="T54" fmla="*/ 1490 w 4226"/>
                <a:gd name="T55" fmla="*/ 1847 h 2048"/>
                <a:gd name="T56" fmla="*/ 1654 w 4226"/>
                <a:gd name="T57" fmla="*/ 1966 h 2048"/>
                <a:gd name="T58" fmla="*/ 1892 w 4226"/>
                <a:gd name="T59" fmla="*/ 1929 h 2048"/>
                <a:gd name="T60" fmla="*/ 2102 w 4226"/>
                <a:gd name="T61" fmla="*/ 1728 h 2048"/>
                <a:gd name="T62" fmla="*/ 2560 w 4226"/>
                <a:gd name="T63" fmla="*/ 2020 h 2048"/>
                <a:gd name="T64" fmla="*/ 2761 w 4226"/>
                <a:gd name="T65" fmla="*/ 1856 h 2048"/>
                <a:gd name="T66" fmla="*/ 3090 w 4226"/>
                <a:gd name="T67" fmla="*/ 1920 h 2048"/>
                <a:gd name="T68" fmla="*/ 3218 w 4226"/>
                <a:gd name="T69" fmla="*/ 2002 h 2048"/>
                <a:gd name="T70" fmla="*/ 3520 w 4226"/>
                <a:gd name="T71" fmla="*/ 1892 h 2048"/>
                <a:gd name="T72" fmla="*/ 3885 w 4226"/>
                <a:gd name="T73" fmla="*/ 2002 h 2048"/>
                <a:gd name="T74" fmla="*/ 4032 w 4226"/>
                <a:gd name="T75" fmla="*/ 1792 h 2048"/>
                <a:gd name="T76" fmla="*/ 3794 w 4226"/>
                <a:gd name="T77" fmla="*/ 1655 h 2048"/>
                <a:gd name="T78" fmla="*/ 4141 w 4226"/>
                <a:gd name="T79" fmla="*/ 1426 h 2048"/>
                <a:gd name="T80" fmla="*/ 3849 w 4226"/>
                <a:gd name="T81" fmla="*/ 1188 h 2048"/>
                <a:gd name="T82" fmla="*/ 3949 w 4226"/>
                <a:gd name="T83" fmla="*/ 960 h 2048"/>
                <a:gd name="T84" fmla="*/ 4187 w 4226"/>
                <a:gd name="T85" fmla="*/ 795 h 2048"/>
                <a:gd name="T86" fmla="*/ 3949 w 4226"/>
                <a:gd name="T87" fmla="*/ 558 h 2048"/>
                <a:gd name="T88" fmla="*/ 4132 w 4226"/>
                <a:gd name="T89" fmla="*/ 174 h 2048"/>
                <a:gd name="T90" fmla="*/ 3931 w 4226"/>
                <a:gd name="T91" fmla="*/ 238 h 2048"/>
                <a:gd name="T92" fmla="*/ 3894 w 4226"/>
                <a:gd name="T93" fmla="*/ 100 h 20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26"/>
                <a:gd name="T142" fmla="*/ 0 h 2048"/>
                <a:gd name="T143" fmla="*/ 4226 w 4226"/>
                <a:gd name="T144" fmla="*/ 2048 h 20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26" h="2048">
                  <a:moveTo>
                    <a:pt x="4004" y="55"/>
                  </a:moveTo>
                  <a:cubicBezTo>
                    <a:pt x="3950" y="36"/>
                    <a:pt x="3905" y="23"/>
                    <a:pt x="3849" y="9"/>
                  </a:cubicBezTo>
                  <a:cubicBezTo>
                    <a:pt x="3837" y="6"/>
                    <a:pt x="3812" y="0"/>
                    <a:pt x="3812" y="0"/>
                  </a:cubicBezTo>
                  <a:cubicBezTo>
                    <a:pt x="3791" y="3"/>
                    <a:pt x="3768" y="0"/>
                    <a:pt x="3748" y="9"/>
                  </a:cubicBezTo>
                  <a:cubicBezTo>
                    <a:pt x="3735" y="15"/>
                    <a:pt x="3719" y="66"/>
                    <a:pt x="3702" y="82"/>
                  </a:cubicBezTo>
                  <a:cubicBezTo>
                    <a:pt x="3696" y="100"/>
                    <a:pt x="3686" y="118"/>
                    <a:pt x="3684" y="137"/>
                  </a:cubicBezTo>
                  <a:cubicBezTo>
                    <a:pt x="3677" y="221"/>
                    <a:pt x="3691" y="243"/>
                    <a:pt x="3629" y="283"/>
                  </a:cubicBezTo>
                  <a:cubicBezTo>
                    <a:pt x="3596" y="280"/>
                    <a:pt x="3560" y="287"/>
                    <a:pt x="3529" y="274"/>
                  </a:cubicBezTo>
                  <a:cubicBezTo>
                    <a:pt x="3518" y="269"/>
                    <a:pt x="3522" y="250"/>
                    <a:pt x="3520" y="238"/>
                  </a:cubicBezTo>
                  <a:cubicBezTo>
                    <a:pt x="3518" y="226"/>
                    <a:pt x="3514" y="132"/>
                    <a:pt x="3501" y="100"/>
                  </a:cubicBezTo>
                  <a:cubicBezTo>
                    <a:pt x="3482" y="55"/>
                    <a:pt x="3463" y="68"/>
                    <a:pt x="3410" y="55"/>
                  </a:cubicBezTo>
                  <a:cubicBezTo>
                    <a:pt x="3398" y="52"/>
                    <a:pt x="3373" y="46"/>
                    <a:pt x="3373" y="46"/>
                  </a:cubicBezTo>
                  <a:cubicBezTo>
                    <a:pt x="3348" y="51"/>
                    <a:pt x="3318" y="46"/>
                    <a:pt x="3300" y="64"/>
                  </a:cubicBezTo>
                  <a:cubicBezTo>
                    <a:pt x="3272" y="92"/>
                    <a:pt x="3266" y="114"/>
                    <a:pt x="3254" y="146"/>
                  </a:cubicBezTo>
                  <a:cubicBezTo>
                    <a:pt x="3251" y="198"/>
                    <a:pt x="3250" y="250"/>
                    <a:pt x="3245" y="302"/>
                  </a:cubicBezTo>
                  <a:cubicBezTo>
                    <a:pt x="3244" y="314"/>
                    <a:pt x="3244" y="328"/>
                    <a:pt x="3236" y="338"/>
                  </a:cubicBezTo>
                  <a:cubicBezTo>
                    <a:pt x="3222" y="355"/>
                    <a:pt x="3194" y="351"/>
                    <a:pt x="3172" y="356"/>
                  </a:cubicBezTo>
                  <a:cubicBezTo>
                    <a:pt x="3123" y="353"/>
                    <a:pt x="3074" y="353"/>
                    <a:pt x="3026" y="347"/>
                  </a:cubicBezTo>
                  <a:cubicBezTo>
                    <a:pt x="3007" y="344"/>
                    <a:pt x="2971" y="329"/>
                    <a:pt x="2971" y="329"/>
                  </a:cubicBezTo>
                  <a:cubicBezTo>
                    <a:pt x="2935" y="293"/>
                    <a:pt x="2930" y="256"/>
                    <a:pt x="2916" y="210"/>
                  </a:cubicBezTo>
                  <a:cubicBezTo>
                    <a:pt x="2911" y="193"/>
                    <a:pt x="2900" y="144"/>
                    <a:pt x="2880" y="128"/>
                  </a:cubicBezTo>
                  <a:cubicBezTo>
                    <a:pt x="2847" y="101"/>
                    <a:pt x="2800" y="104"/>
                    <a:pt x="2761" y="91"/>
                  </a:cubicBezTo>
                  <a:cubicBezTo>
                    <a:pt x="2610" y="98"/>
                    <a:pt x="2592" y="64"/>
                    <a:pt x="2523" y="155"/>
                  </a:cubicBezTo>
                  <a:cubicBezTo>
                    <a:pt x="2512" y="201"/>
                    <a:pt x="2498" y="246"/>
                    <a:pt x="2486" y="292"/>
                  </a:cubicBezTo>
                  <a:cubicBezTo>
                    <a:pt x="2478" y="323"/>
                    <a:pt x="2474" y="360"/>
                    <a:pt x="2450" y="384"/>
                  </a:cubicBezTo>
                  <a:cubicBezTo>
                    <a:pt x="2430" y="404"/>
                    <a:pt x="2412" y="404"/>
                    <a:pt x="2386" y="411"/>
                  </a:cubicBezTo>
                  <a:cubicBezTo>
                    <a:pt x="2265" y="400"/>
                    <a:pt x="2311" y="401"/>
                    <a:pt x="2230" y="375"/>
                  </a:cubicBezTo>
                  <a:cubicBezTo>
                    <a:pt x="2221" y="369"/>
                    <a:pt x="2210" y="364"/>
                    <a:pt x="2203" y="356"/>
                  </a:cubicBezTo>
                  <a:cubicBezTo>
                    <a:pt x="2189" y="340"/>
                    <a:pt x="2166" y="302"/>
                    <a:pt x="2166" y="302"/>
                  </a:cubicBezTo>
                  <a:cubicBezTo>
                    <a:pt x="2151" y="225"/>
                    <a:pt x="2144" y="165"/>
                    <a:pt x="2075" y="119"/>
                  </a:cubicBezTo>
                  <a:cubicBezTo>
                    <a:pt x="2019" y="122"/>
                    <a:pt x="1897" y="98"/>
                    <a:pt x="1892" y="155"/>
                  </a:cubicBezTo>
                  <a:cubicBezTo>
                    <a:pt x="1890" y="183"/>
                    <a:pt x="1891" y="212"/>
                    <a:pt x="1901" y="238"/>
                  </a:cubicBezTo>
                  <a:cubicBezTo>
                    <a:pt x="1910" y="263"/>
                    <a:pt x="1947" y="302"/>
                    <a:pt x="1947" y="302"/>
                  </a:cubicBezTo>
                  <a:cubicBezTo>
                    <a:pt x="1991" y="433"/>
                    <a:pt x="1829" y="468"/>
                    <a:pt x="1737" y="494"/>
                  </a:cubicBezTo>
                  <a:cubicBezTo>
                    <a:pt x="1688" y="490"/>
                    <a:pt x="1634" y="497"/>
                    <a:pt x="1590" y="475"/>
                  </a:cubicBezTo>
                  <a:cubicBezTo>
                    <a:pt x="1577" y="468"/>
                    <a:pt x="1567" y="456"/>
                    <a:pt x="1554" y="448"/>
                  </a:cubicBezTo>
                  <a:cubicBezTo>
                    <a:pt x="1542" y="441"/>
                    <a:pt x="1529" y="436"/>
                    <a:pt x="1517" y="430"/>
                  </a:cubicBezTo>
                  <a:cubicBezTo>
                    <a:pt x="1492" y="351"/>
                    <a:pt x="1449" y="307"/>
                    <a:pt x="1380" y="265"/>
                  </a:cubicBezTo>
                  <a:cubicBezTo>
                    <a:pt x="1360" y="252"/>
                    <a:pt x="1345" y="231"/>
                    <a:pt x="1325" y="219"/>
                  </a:cubicBezTo>
                  <a:cubicBezTo>
                    <a:pt x="1317" y="214"/>
                    <a:pt x="1306" y="215"/>
                    <a:pt x="1298" y="210"/>
                  </a:cubicBezTo>
                  <a:cubicBezTo>
                    <a:pt x="1238" y="177"/>
                    <a:pt x="1213" y="158"/>
                    <a:pt x="1142" y="146"/>
                  </a:cubicBezTo>
                  <a:cubicBezTo>
                    <a:pt x="1106" y="152"/>
                    <a:pt x="1056" y="135"/>
                    <a:pt x="1033" y="164"/>
                  </a:cubicBezTo>
                  <a:cubicBezTo>
                    <a:pt x="1006" y="198"/>
                    <a:pt x="1058" y="328"/>
                    <a:pt x="1069" y="375"/>
                  </a:cubicBezTo>
                  <a:cubicBezTo>
                    <a:pt x="1066" y="396"/>
                    <a:pt x="1064" y="418"/>
                    <a:pt x="1060" y="439"/>
                  </a:cubicBezTo>
                  <a:cubicBezTo>
                    <a:pt x="1043" y="525"/>
                    <a:pt x="980" y="543"/>
                    <a:pt x="914" y="576"/>
                  </a:cubicBezTo>
                  <a:cubicBezTo>
                    <a:pt x="862" y="568"/>
                    <a:pt x="849" y="564"/>
                    <a:pt x="813" y="530"/>
                  </a:cubicBezTo>
                  <a:cubicBezTo>
                    <a:pt x="758" y="420"/>
                    <a:pt x="760" y="338"/>
                    <a:pt x="667" y="247"/>
                  </a:cubicBezTo>
                  <a:cubicBezTo>
                    <a:pt x="649" y="229"/>
                    <a:pt x="618" y="235"/>
                    <a:pt x="594" y="228"/>
                  </a:cubicBezTo>
                  <a:cubicBezTo>
                    <a:pt x="463" y="239"/>
                    <a:pt x="390" y="200"/>
                    <a:pt x="329" y="292"/>
                  </a:cubicBezTo>
                  <a:cubicBezTo>
                    <a:pt x="308" y="358"/>
                    <a:pt x="374" y="372"/>
                    <a:pt x="420" y="402"/>
                  </a:cubicBezTo>
                  <a:cubicBezTo>
                    <a:pt x="468" y="550"/>
                    <a:pt x="221" y="534"/>
                    <a:pt x="146" y="539"/>
                  </a:cubicBezTo>
                  <a:cubicBezTo>
                    <a:pt x="114" y="549"/>
                    <a:pt x="85" y="561"/>
                    <a:pt x="54" y="576"/>
                  </a:cubicBezTo>
                  <a:cubicBezTo>
                    <a:pt x="33" y="608"/>
                    <a:pt x="23" y="636"/>
                    <a:pt x="0" y="667"/>
                  </a:cubicBezTo>
                  <a:cubicBezTo>
                    <a:pt x="3" y="682"/>
                    <a:pt x="1" y="699"/>
                    <a:pt x="9" y="713"/>
                  </a:cubicBezTo>
                  <a:cubicBezTo>
                    <a:pt x="17" y="727"/>
                    <a:pt x="50" y="736"/>
                    <a:pt x="64" y="740"/>
                  </a:cubicBezTo>
                  <a:cubicBezTo>
                    <a:pt x="98" y="750"/>
                    <a:pt x="129" y="768"/>
                    <a:pt x="164" y="777"/>
                  </a:cubicBezTo>
                  <a:cubicBezTo>
                    <a:pt x="179" y="781"/>
                    <a:pt x="195" y="782"/>
                    <a:pt x="210" y="786"/>
                  </a:cubicBezTo>
                  <a:cubicBezTo>
                    <a:pt x="229" y="791"/>
                    <a:pt x="265" y="804"/>
                    <a:pt x="265" y="804"/>
                  </a:cubicBezTo>
                  <a:cubicBezTo>
                    <a:pt x="299" y="828"/>
                    <a:pt x="334" y="831"/>
                    <a:pt x="374" y="841"/>
                  </a:cubicBezTo>
                  <a:cubicBezTo>
                    <a:pt x="421" y="885"/>
                    <a:pt x="414" y="897"/>
                    <a:pt x="429" y="960"/>
                  </a:cubicBezTo>
                  <a:cubicBezTo>
                    <a:pt x="389" y="1081"/>
                    <a:pt x="267" y="1106"/>
                    <a:pt x="182" y="1188"/>
                  </a:cubicBezTo>
                  <a:cubicBezTo>
                    <a:pt x="164" y="1224"/>
                    <a:pt x="147" y="1250"/>
                    <a:pt x="137" y="1289"/>
                  </a:cubicBezTo>
                  <a:cubicBezTo>
                    <a:pt x="154" y="1340"/>
                    <a:pt x="189" y="1355"/>
                    <a:pt x="237" y="1371"/>
                  </a:cubicBezTo>
                  <a:cubicBezTo>
                    <a:pt x="316" y="1356"/>
                    <a:pt x="363" y="1355"/>
                    <a:pt x="448" y="1362"/>
                  </a:cubicBezTo>
                  <a:cubicBezTo>
                    <a:pt x="463" y="1368"/>
                    <a:pt x="480" y="1371"/>
                    <a:pt x="493" y="1380"/>
                  </a:cubicBezTo>
                  <a:cubicBezTo>
                    <a:pt x="538" y="1413"/>
                    <a:pt x="496" y="1460"/>
                    <a:pt x="475" y="1490"/>
                  </a:cubicBezTo>
                  <a:cubicBezTo>
                    <a:pt x="445" y="1532"/>
                    <a:pt x="350" y="1585"/>
                    <a:pt x="301" y="1609"/>
                  </a:cubicBezTo>
                  <a:cubicBezTo>
                    <a:pt x="280" y="1674"/>
                    <a:pt x="294" y="1648"/>
                    <a:pt x="265" y="1691"/>
                  </a:cubicBezTo>
                  <a:cubicBezTo>
                    <a:pt x="231" y="1833"/>
                    <a:pt x="352" y="1926"/>
                    <a:pt x="475" y="1956"/>
                  </a:cubicBezTo>
                  <a:cubicBezTo>
                    <a:pt x="496" y="1953"/>
                    <a:pt x="519" y="1956"/>
                    <a:pt x="539" y="1947"/>
                  </a:cubicBezTo>
                  <a:cubicBezTo>
                    <a:pt x="566" y="1935"/>
                    <a:pt x="564" y="1879"/>
                    <a:pt x="576" y="1856"/>
                  </a:cubicBezTo>
                  <a:cubicBezTo>
                    <a:pt x="600" y="1809"/>
                    <a:pt x="636" y="1786"/>
                    <a:pt x="685" y="1774"/>
                  </a:cubicBezTo>
                  <a:cubicBezTo>
                    <a:pt x="697" y="1768"/>
                    <a:pt x="708" y="1756"/>
                    <a:pt x="722" y="1755"/>
                  </a:cubicBezTo>
                  <a:cubicBezTo>
                    <a:pt x="831" y="1744"/>
                    <a:pt x="860" y="1868"/>
                    <a:pt x="886" y="1947"/>
                  </a:cubicBezTo>
                  <a:cubicBezTo>
                    <a:pt x="890" y="1960"/>
                    <a:pt x="906" y="1964"/>
                    <a:pt x="914" y="1975"/>
                  </a:cubicBezTo>
                  <a:cubicBezTo>
                    <a:pt x="922" y="1986"/>
                    <a:pt x="923" y="2002"/>
                    <a:pt x="932" y="2011"/>
                  </a:cubicBezTo>
                  <a:cubicBezTo>
                    <a:pt x="956" y="2035"/>
                    <a:pt x="1002" y="2038"/>
                    <a:pt x="1033" y="2048"/>
                  </a:cubicBezTo>
                  <a:cubicBezTo>
                    <a:pt x="1105" y="2034"/>
                    <a:pt x="1126" y="2029"/>
                    <a:pt x="1152" y="1956"/>
                  </a:cubicBezTo>
                  <a:cubicBezTo>
                    <a:pt x="1155" y="1929"/>
                    <a:pt x="1157" y="1901"/>
                    <a:pt x="1161" y="1874"/>
                  </a:cubicBezTo>
                  <a:cubicBezTo>
                    <a:pt x="1175" y="1785"/>
                    <a:pt x="1231" y="1765"/>
                    <a:pt x="1307" y="1746"/>
                  </a:cubicBezTo>
                  <a:cubicBezTo>
                    <a:pt x="1366" y="1753"/>
                    <a:pt x="1390" y="1752"/>
                    <a:pt x="1435" y="1783"/>
                  </a:cubicBezTo>
                  <a:cubicBezTo>
                    <a:pt x="1441" y="1792"/>
                    <a:pt x="1444" y="1803"/>
                    <a:pt x="1453" y="1810"/>
                  </a:cubicBezTo>
                  <a:cubicBezTo>
                    <a:pt x="1461" y="1816"/>
                    <a:pt x="1474" y="1812"/>
                    <a:pt x="1481" y="1819"/>
                  </a:cubicBezTo>
                  <a:cubicBezTo>
                    <a:pt x="1488" y="1826"/>
                    <a:pt x="1484" y="1839"/>
                    <a:pt x="1490" y="1847"/>
                  </a:cubicBezTo>
                  <a:cubicBezTo>
                    <a:pt x="1497" y="1856"/>
                    <a:pt x="1508" y="1859"/>
                    <a:pt x="1517" y="1865"/>
                  </a:cubicBezTo>
                  <a:cubicBezTo>
                    <a:pt x="1534" y="1916"/>
                    <a:pt x="1579" y="1923"/>
                    <a:pt x="1627" y="1947"/>
                  </a:cubicBezTo>
                  <a:cubicBezTo>
                    <a:pt x="1637" y="1952"/>
                    <a:pt x="1644" y="1961"/>
                    <a:pt x="1654" y="1966"/>
                  </a:cubicBezTo>
                  <a:cubicBezTo>
                    <a:pt x="1672" y="1974"/>
                    <a:pt x="1709" y="1984"/>
                    <a:pt x="1709" y="1984"/>
                  </a:cubicBezTo>
                  <a:cubicBezTo>
                    <a:pt x="1755" y="1981"/>
                    <a:pt x="1802" y="1988"/>
                    <a:pt x="1846" y="1975"/>
                  </a:cubicBezTo>
                  <a:cubicBezTo>
                    <a:pt x="1867" y="1969"/>
                    <a:pt x="1892" y="1929"/>
                    <a:pt x="1892" y="1929"/>
                  </a:cubicBezTo>
                  <a:cubicBezTo>
                    <a:pt x="1902" y="1868"/>
                    <a:pt x="1877" y="1771"/>
                    <a:pt x="1938" y="1737"/>
                  </a:cubicBezTo>
                  <a:cubicBezTo>
                    <a:pt x="1946" y="1733"/>
                    <a:pt x="2017" y="1720"/>
                    <a:pt x="2020" y="1719"/>
                  </a:cubicBezTo>
                  <a:cubicBezTo>
                    <a:pt x="2047" y="1722"/>
                    <a:pt x="2075" y="1722"/>
                    <a:pt x="2102" y="1728"/>
                  </a:cubicBezTo>
                  <a:cubicBezTo>
                    <a:pt x="2172" y="1743"/>
                    <a:pt x="2212" y="1799"/>
                    <a:pt x="2267" y="1838"/>
                  </a:cubicBezTo>
                  <a:cubicBezTo>
                    <a:pt x="2301" y="1895"/>
                    <a:pt x="2342" y="1923"/>
                    <a:pt x="2404" y="1947"/>
                  </a:cubicBezTo>
                  <a:cubicBezTo>
                    <a:pt x="2438" y="1999"/>
                    <a:pt x="2503" y="2002"/>
                    <a:pt x="2560" y="2020"/>
                  </a:cubicBezTo>
                  <a:cubicBezTo>
                    <a:pt x="2599" y="2017"/>
                    <a:pt x="2639" y="2019"/>
                    <a:pt x="2678" y="2011"/>
                  </a:cubicBezTo>
                  <a:cubicBezTo>
                    <a:pt x="2695" y="2008"/>
                    <a:pt x="2712" y="1963"/>
                    <a:pt x="2715" y="1956"/>
                  </a:cubicBezTo>
                  <a:cubicBezTo>
                    <a:pt x="2729" y="1918"/>
                    <a:pt x="2730" y="1885"/>
                    <a:pt x="2761" y="1856"/>
                  </a:cubicBezTo>
                  <a:cubicBezTo>
                    <a:pt x="2775" y="1813"/>
                    <a:pt x="2790" y="1803"/>
                    <a:pt x="2834" y="1792"/>
                  </a:cubicBezTo>
                  <a:cubicBezTo>
                    <a:pt x="2892" y="1795"/>
                    <a:pt x="2951" y="1791"/>
                    <a:pt x="3008" y="1801"/>
                  </a:cubicBezTo>
                  <a:cubicBezTo>
                    <a:pt x="3028" y="1805"/>
                    <a:pt x="3077" y="1907"/>
                    <a:pt x="3090" y="1920"/>
                  </a:cubicBezTo>
                  <a:cubicBezTo>
                    <a:pt x="3107" y="1937"/>
                    <a:pt x="3116" y="1962"/>
                    <a:pt x="3136" y="1975"/>
                  </a:cubicBezTo>
                  <a:cubicBezTo>
                    <a:pt x="3152" y="1985"/>
                    <a:pt x="3172" y="1987"/>
                    <a:pt x="3190" y="1993"/>
                  </a:cubicBezTo>
                  <a:cubicBezTo>
                    <a:pt x="3199" y="1996"/>
                    <a:pt x="3218" y="2002"/>
                    <a:pt x="3218" y="2002"/>
                  </a:cubicBezTo>
                  <a:cubicBezTo>
                    <a:pt x="3280" y="1996"/>
                    <a:pt x="3411" y="2020"/>
                    <a:pt x="3437" y="1938"/>
                  </a:cubicBezTo>
                  <a:cubicBezTo>
                    <a:pt x="3440" y="1917"/>
                    <a:pt x="3427" y="1884"/>
                    <a:pt x="3446" y="1874"/>
                  </a:cubicBezTo>
                  <a:cubicBezTo>
                    <a:pt x="3468" y="1862"/>
                    <a:pt x="3495" y="1887"/>
                    <a:pt x="3520" y="1892"/>
                  </a:cubicBezTo>
                  <a:cubicBezTo>
                    <a:pt x="3538" y="1896"/>
                    <a:pt x="3556" y="1898"/>
                    <a:pt x="3574" y="1902"/>
                  </a:cubicBezTo>
                  <a:cubicBezTo>
                    <a:pt x="3609" y="1910"/>
                    <a:pt x="3601" y="1913"/>
                    <a:pt x="3638" y="1929"/>
                  </a:cubicBezTo>
                  <a:cubicBezTo>
                    <a:pt x="3715" y="1961"/>
                    <a:pt x="3804" y="1982"/>
                    <a:pt x="3885" y="2002"/>
                  </a:cubicBezTo>
                  <a:cubicBezTo>
                    <a:pt x="3982" y="1996"/>
                    <a:pt x="4020" y="2016"/>
                    <a:pt x="4077" y="1956"/>
                  </a:cubicBezTo>
                  <a:cubicBezTo>
                    <a:pt x="4069" y="1894"/>
                    <a:pt x="4066" y="1870"/>
                    <a:pt x="4041" y="1819"/>
                  </a:cubicBezTo>
                  <a:cubicBezTo>
                    <a:pt x="4037" y="1810"/>
                    <a:pt x="4038" y="1799"/>
                    <a:pt x="4032" y="1792"/>
                  </a:cubicBezTo>
                  <a:cubicBezTo>
                    <a:pt x="4003" y="1757"/>
                    <a:pt x="3962" y="1752"/>
                    <a:pt x="3922" y="1737"/>
                  </a:cubicBezTo>
                  <a:cubicBezTo>
                    <a:pt x="3883" y="1723"/>
                    <a:pt x="3862" y="1701"/>
                    <a:pt x="3821" y="1691"/>
                  </a:cubicBezTo>
                  <a:cubicBezTo>
                    <a:pt x="3812" y="1679"/>
                    <a:pt x="3801" y="1668"/>
                    <a:pt x="3794" y="1655"/>
                  </a:cubicBezTo>
                  <a:cubicBezTo>
                    <a:pt x="3725" y="1516"/>
                    <a:pt x="3961" y="1513"/>
                    <a:pt x="4022" y="1508"/>
                  </a:cubicBezTo>
                  <a:cubicBezTo>
                    <a:pt x="4059" y="1494"/>
                    <a:pt x="4091" y="1485"/>
                    <a:pt x="4123" y="1463"/>
                  </a:cubicBezTo>
                  <a:cubicBezTo>
                    <a:pt x="4129" y="1451"/>
                    <a:pt x="4133" y="1437"/>
                    <a:pt x="4141" y="1426"/>
                  </a:cubicBezTo>
                  <a:cubicBezTo>
                    <a:pt x="4146" y="1419"/>
                    <a:pt x="4159" y="1417"/>
                    <a:pt x="4160" y="1408"/>
                  </a:cubicBezTo>
                  <a:cubicBezTo>
                    <a:pt x="4168" y="1296"/>
                    <a:pt x="4124" y="1242"/>
                    <a:pt x="4022" y="1225"/>
                  </a:cubicBezTo>
                  <a:cubicBezTo>
                    <a:pt x="3973" y="1192"/>
                    <a:pt x="3907" y="1196"/>
                    <a:pt x="3849" y="1188"/>
                  </a:cubicBezTo>
                  <a:cubicBezTo>
                    <a:pt x="3813" y="1176"/>
                    <a:pt x="3797" y="1171"/>
                    <a:pt x="3785" y="1134"/>
                  </a:cubicBezTo>
                  <a:cubicBezTo>
                    <a:pt x="3801" y="1036"/>
                    <a:pt x="3839" y="1025"/>
                    <a:pt x="3922" y="978"/>
                  </a:cubicBezTo>
                  <a:cubicBezTo>
                    <a:pt x="3931" y="973"/>
                    <a:pt x="3939" y="964"/>
                    <a:pt x="3949" y="960"/>
                  </a:cubicBezTo>
                  <a:cubicBezTo>
                    <a:pt x="3967" y="952"/>
                    <a:pt x="4004" y="942"/>
                    <a:pt x="4004" y="942"/>
                  </a:cubicBezTo>
                  <a:cubicBezTo>
                    <a:pt x="4046" y="913"/>
                    <a:pt x="4098" y="911"/>
                    <a:pt x="4132" y="868"/>
                  </a:cubicBezTo>
                  <a:cubicBezTo>
                    <a:pt x="4151" y="844"/>
                    <a:pt x="4187" y="795"/>
                    <a:pt x="4187" y="795"/>
                  </a:cubicBezTo>
                  <a:cubicBezTo>
                    <a:pt x="4202" y="751"/>
                    <a:pt x="4226" y="674"/>
                    <a:pt x="4178" y="640"/>
                  </a:cubicBezTo>
                  <a:cubicBezTo>
                    <a:pt x="4153" y="622"/>
                    <a:pt x="4036" y="586"/>
                    <a:pt x="4004" y="576"/>
                  </a:cubicBezTo>
                  <a:cubicBezTo>
                    <a:pt x="3986" y="570"/>
                    <a:pt x="3949" y="558"/>
                    <a:pt x="3949" y="558"/>
                  </a:cubicBezTo>
                  <a:cubicBezTo>
                    <a:pt x="3865" y="470"/>
                    <a:pt x="3981" y="400"/>
                    <a:pt x="4050" y="366"/>
                  </a:cubicBezTo>
                  <a:cubicBezTo>
                    <a:pt x="4086" y="348"/>
                    <a:pt x="4129" y="359"/>
                    <a:pt x="4169" y="356"/>
                  </a:cubicBezTo>
                  <a:cubicBezTo>
                    <a:pt x="4206" y="300"/>
                    <a:pt x="4205" y="198"/>
                    <a:pt x="4132" y="174"/>
                  </a:cubicBezTo>
                  <a:cubicBezTo>
                    <a:pt x="4091" y="145"/>
                    <a:pt x="4072" y="145"/>
                    <a:pt x="4022" y="155"/>
                  </a:cubicBezTo>
                  <a:cubicBezTo>
                    <a:pt x="4002" y="166"/>
                    <a:pt x="3964" y="183"/>
                    <a:pt x="3949" y="201"/>
                  </a:cubicBezTo>
                  <a:cubicBezTo>
                    <a:pt x="3940" y="211"/>
                    <a:pt x="3940" y="227"/>
                    <a:pt x="3931" y="238"/>
                  </a:cubicBezTo>
                  <a:cubicBezTo>
                    <a:pt x="3919" y="253"/>
                    <a:pt x="3899" y="261"/>
                    <a:pt x="3885" y="274"/>
                  </a:cubicBezTo>
                  <a:cubicBezTo>
                    <a:pt x="3876" y="271"/>
                    <a:pt x="3864" y="272"/>
                    <a:pt x="3858" y="265"/>
                  </a:cubicBezTo>
                  <a:cubicBezTo>
                    <a:pt x="3826" y="224"/>
                    <a:pt x="3852" y="128"/>
                    <a:pt x="3894" y="100"/>
                  </a:cubicBezTo>
                  <a:cubicBezTo>
                    <a:pt x="3910" y="89"/>
                    <a:pt x="3983" y="82"/>
                    <a:pt x="3986" y="82"/>
                  </a:cubicBezTo>
                  <a:cubicBezTo>
                    <a:pt x="4019" y="71"/>
                    <a:pt x="4017" y="81"/>
                    <a:pt x="4004" y="55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2046288" y="2743200"/>
            <a:ext cx="1077912" cy="742950"/>
            <a:chOff x="1289" y="1728"/>
            <a:chExt cx="679" cy="468"/>
          </a:xfrm>
        </p:grpSpPr>
        <p:sp>
          <p:nvSpPr>
            <p:cNvPr id="16421" name="Arc 56"/>
            <p:cNvSpPr>
              <a:spLocks noChangeAspect="1"/>
            </p:cNvSpPr>
            <p:nvPr/>
          </p:nvSpPr>
          <p:spPr bwMode="auto">
            <a:xfrm rot="4127593" flipH="1" flipV="1">
              <a:off x="1599" y="1826"/>
              <a:ext cx="372" cy="367"/>
            </a:xfrm>
            <a:custGeom>
              <a:avLst/>
              <a:gdLst>
                <a:gd name="T0" fmla="*/ 0 w 21600"/>
                <a:gd name="T1" fmla="*/ 0 h 29694"/>
                <a:gd name="T2" fmla="*/ 0 w 21600"/>
                <a:gd name="T3" fmla="*/ 0 h 29694"/>
                <a:gd name="T4" fmla="*/ 0 w 21600"/>
                <a:gd name="T5" fmla="*/ 0 h 29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694"/>
                <a:gd name="T11" fmla="*/ 21600 w 21600"/>
                <a:gd name="T12" fmla="*/ 29694 h 29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694" fill="none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</a:path>
                <a:path w="21600" h="29694" stroke="0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  <a:lnTo>
                    <a:pt x="0" y="18161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422" name="Arc 57"/>
            <p:cNvSpPr>
              <a:spLocks noChangeAspect="1"/>
            </p:cNvSpPr>
            <p:nvPr/>
          </p:nvSpPr>
          <p:spPr bwMode="auto">
            <a:xfrm rot="4879413">
              <a:off x="1287" y="1730"/>
              <a:ext cx="348" cy="343"/>
            </a:xfrm>
            <a:custGeom>
              <a:avLst/>
              <a:gdLst>
                <a:gd name="T0" fmla="*/ 0 w 21600"/>
                <a:gd name="T1" fmla="*/ 0 h 29694"/>
                <a:gd name="T2" fmla="*/ 0 w 21600"/>
                <a:gd name="T3" fmla="*/ 0 h 29694"/>
                <a:gd name="T4" fmla="*/ 0 w 21600"/>
                <a:gd name="T5" fmla="*/ 0 h 29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694"/>
                <a:gd name="T11" fmla="*/ 21600 w 21600"/>
                <a:gd name="T12" fmla="*/ 29694 h 29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694" fill="none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</a:path>
                <a:path w="21600" h="29694" stroke="0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  <a:lnTo>
                    <a:pt x="0" y="18161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10623" name="AutoShape 31"/>
          <p:cNvSpPr>
            <a:spLocks noChangeArrowheads="1"/>
          </p:cNvSpPr>
          <p:nvPr/>
        </p:nvSpPr>
        <p:spPr bwMode="auto">
          <a:xfrm>
            <a:off x="2438400" y="723900"/>
            <a:ext cx="228600" cy="1165225"/>
          </a:xfrm>
          <a:prstGeom prst="upArrow">
            <a:avLst>
              <a:gd name="adj1" fmla="val 50000"/>
              <a:gd name="adj2" fmla="val 127431"/>
            </a:avLst>
          </a:prstGeom>
          <a:gradFill rotWithShape="1">
            <a:gsLst>
              <a:gs pos="0">
                <a:schemeClr val="hlink">
                  <a:gamma/>
                  <a:shade val="63137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0613" name="AutoShape 21"/>
          <p:cNvSpPr>
            <a:spLocks noChangeArrowheads="1"/>
          </p:cNvSpPr>
          <p:nvPr/>
        </p:nvSpPr>
        <p:spPr bwMode="auto">
          <a:xfrm>
            <a:off x="2438400" y="1720850"/>
            <a:ext cx="228600" cy="1165225"/>
          </a:xfrm>
          <a:prstGeom prst="upArrow">
            <a:avLst>
              <a:gd name="adj1" fmla="val 50000"/>
              <a:gd name="adj2" fmla="val 127431"/>
            </a:avLst>
          </a:prstGeom>
          <a:gradFill rotWithShape="1">
            <a:gsLst>
              <a:gs pos="0">
                <a:schemeClr val="hlink">
                  <a:gamma/>
                  <a:shade val="63137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0614" name="AutoShape 22"/>
          <p:cNvSpPr>
            <a:spLocks noChangeArrowheads="1"/>
          </p:cNvSpPr>
          <p:nvPr/>
        </p:nvSpPr>
        <p:spPr bwMode="auto">
          <a:xfrm>
            <a:off x="2438400" y="2652713"/>
            <a:ext cx="228600" cy="1165225"/>
          </a:xfrm>
          <a:prstGeom prst="upArrow">
            <a:avLst>
              <a:gd name="adj1" fmla="val 50000"/>
              <a:gd name="adj2" fmla="val 127431"/>
            </a:avLst>
          </a:prstGeom>
          <a:gradFill rotWithShape="1">
            <a:gsLst>
              <a:gs pos="0">
                <a:schemeClr val="hlink">
                  <a:gamma/>
                  <a:shade val="63137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2438400" y="3581400"/>
            <a:ext cx="704850" cy="1169988"/>
            <a:chOff x="1536" y="2256"/>
            <a:chExt cx="444" cy="737"/>
          </a:xfrm>
        </p:grpSpPr>
        <p:sp>
          <p:nvSpPr>
            <p:cNvPr id="16419" name="Arc 52"/>
            <p:cNvSpPr>
              <a:spLocks/>
            </p:cNvSpPr>
            <p:nvPr/>
          </p:nvSpPr>
          <p:spPr bwMode="auto">
            <a:xfrm rot="8386934">
              <a:off x="1632" y="2256"/>
              <a:ext cx="348" cy="343"/>
            </a:xfrm>
            <a:custGeom>
              <a:avLst/>
              <a:gdLst>
                <a:gd name="T0" fmla="*/ 0 w 21600"/>
                <a:gd name="T1" fmla="*/ 0 h 29694"/>
                <a:gd name="T2" fmla="*/ 0 w 21600"/>
                <a:gd name="T3" fmla="*/ 0 h 29694"/>
                <a:gd name="T4" fmla="*/ 0 w 21600"/>
                <a:gd name="T5" fmla="*/ 0 h 29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694"/>
                <a:gd name="T11" fmla="*/ 21600 w 21600"/>
                <a:gd name="T12" fmla="*/ 29694 h 29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694" fill="none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</a:path>
                <a:path w="21600" h="29694" stroke="0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  <a:lnTo>
                    <a:pt x="0" y="18161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0615" name="AutoShape 23"/>
            <p:cNvSpPr>
              <a:spLocks noChangeArrowheads="1"/>
            </p:cNvSpPr>
            <p:nvPr/>
          </p:nvSpPr>
          <p:spPr bwMode="auto">
            <a:xfrm>
              <a:off x="1536" y="2259"/>
              <a:ext cx="144" cy="734"/>
            </a:xfrm>
            <a:prstGeom prst="upArrow">
              <a:avLst>
                <a:gd name="adj1" fmla="val 50000"/>
                <a:gd name="adj2" fmla="val 127431"/>
              </a:avLst>
            </a:prstGeom>
            <a:gradFill rotWithShape="1">
              <a:gsLst>
                <a:gs pos="0">
                  <a:schemeClr val="hlink">
                    <a:gamma/>
                    <a:shade val="6313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10616" name="AutoShape 24"/>
          <p:cNvSpPr>
            <a:spLocks noChangeArrowheads="1"/>
          </p:cNvSpPr>
          <p:nvPr/>
        </p:nvSpPr>
        <p:spPr bwMode="auto">
          <a:xfrm>
            <a:off x="2438400" y="4518025"/>
            <a:ext cx="228600" cy="1165225"/>
          </a:xfrm>
          <a:prstGeom prst="upArrow">
            <a:avLst>
              <a:gd name="adj1" fmla="val 50000"/>
              <a:gd name="adj2" fmla="val 127431"/>
            </a:avLst>
          </a:prstGeom>
          <a:gradFill rotWithShape="1">
            <a:gsLst>
              <a:gs pos="0">
                <a:schemeClr val="hlink">
                  <a:gamma/>
                  <a:shade val="63137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394" name="Text Box 25"/>
          <p:cNvSpPr txBox="1">
            <a:spLocks noChangeAspect="1" noChangeArrowheads="1"/>
          </p:cNvSpPr>
          <p:nvPr/>
        </p:nvSpPr>
        <p:spPr bwMode="auto">
          <a:xfrm>
            <a:off x="1981200" y="5683250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b="1">
                <a:latin typeface="Calibri" pitchFamily="34" charset="0"/>
              </a:rPr>
              <a:t>Pyruvate</a:t>
            </a:r>
          </a:p>
        </p:txBody>
      </p:sp>
      <p:sp>
        <p:nvSpPr>
          <p:cNvPr id="110618" name="Text Box 26"/>
          <p:cNvSpPr txBox="1">
            <a:spLocks noChangeAspect="1" noChangeArrowheads="1"/>
          </p:cNvSpPr>
          <p:nvPr/>
        </p:nvSpPr>
        <p:spPr bwMode="auto">
          <a:xfrm>
            <a:off x="1981200" y="4295775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Pyruvate</a:t>
            </a:r>
          </a:p>
        </p:txBody>
      </p:sp>
      <p:sp>
        <p:nvSpPr>
          <p:cNvPr id="110619" name="Text Box 27"/>
          <p:cNvSpPr txBox="1">
            <a:spLocks noChangeAspect="1" noChangeArrowheads="1"/>
          </p:cNvSpPr>
          <p:nvPr/>
        </p:nvSpPr>
        <p:spPr bwMode="auto">
          <a:xfrm>
            <a:off x="1752600" y="3336925"/>
            <a:ext cx="1449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Oxaloacetate</a:t>
            </a:r>
          </a:p>
        </p:txBody>
      </p:sp>
      <p:sp>
        <p:nvSpPr>
          <p:cNvPr id="110620" name="Text Box 28"/>
          <p:cNvSpPr txBox="1">
            <a:spLocks noChangeAspect="1" noChangeArrowheads="1"/>
          </p:cNvSpPr>
          <p:nvPr/>
        </p:nvSpPr>
        <p:spPr bwMode="auto">
          <a:xfrm>
            <a:off x="2057400" y="2406650"/>
            <a:ext cx="817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Malate</a:t>
            </a:r>
          </a:p>
        </p:txBody>
      </p:sp>
      <p:sp>
        <p:nvSpPr>
          <p:cNvPr id="110621" name="Text Box 29"/>
          <p:cNvSpPr txBox="1">
            <a:spLocks noChangeAspect="1" noChangeArrowheads="1"/>
          </p:cNvSpPr>
          <p:nvPr/>
        </p:nvSpPr>
        <p:spPr bwMode="auto">
          <a:xfrm>
            <a:off x="2057400" y="1492250"/>
            <a:ext cx="817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Malate</a:t>
            </a:r>
          </a:p>
        </p:txBody>
      </p: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3505200" y="457200"/>
            <a:ext cx="2895600" cy="892175"/>
            <a:chOff x="2208" y="288"/>
            <a:chExt cx="1824" cy="562"/>
          </a:xfrm>
        </p:grpSpPr>
        <p:sp>
          <p:nvSpPr>
            <p:cNvPr id="16417" name="Arc 75"/>
            <p:cNvSpPr>
              <a:spLocks noChangeAspect="1"/>
            </p:cNvSpPr>
            <p:nvPr/>
          </p:nvSpPr>
          <p:spPr bwMode="auto">
            <a:xfrm rot="8750760" flipH="1" flipV="1">
              <a:off x="3068" y="322"/>
              <a:ext cx="372" cy="528"/>
            </a:xfrm>
            <a:custGeom>
              <a:avLst/>
              <a:gdLst>
                <a:gd name="T0" fmla="*/ 0 w 21600"/>
                <a:gd name="T1" fmla="*/ 0 h 29694"/>
                <a:gd name="T2" fmla="*/ 0 w 21600"/>
                <a:gd name="T3" fmla="*/ 0 h 29694"/>
                <a:gd name="T4" fmla="*/ 0 w 21600"/>
                <a:gd name="T5" fmla="*/ 0 h 29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694"/>
                <a:gd name="T11" fmla="*/ 21600 w 21600"/>
                <a:gd name="T12" fmla="*/ 29694 h 29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694" fill="none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</a:path>
                <a:path w="21600" h="29694" stroke="0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  <a:lnTo>
                    <a:pt x="0" y="18161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0624" name="AutoShape 32"/>
            <p:cNvSpPr>
              <a:spLocks noChangeArrowheads="1"/>
            </p:cNvSpPr>
            <p:nvPr/>
          </p:nvSpPr>
          <p:spPr bwMode="auto">
            <a:xfrm rot="5400000">
              <a:off x="3048" y="-552"/>
              <a:ext cx="144" cy="1824"/>
            </a:xfrm>
            <a:prstGeom prst="upArrow">
              <a:avLst>
                <a:gd name="adj1" fmla="val 50000"/>
                <a:gd name="adj2" fmla="val 316667"/>
              </a:avLst>
            </a:prstGeom>
            <a:gradFill rotWithShape="1">
              <a:gsLst>
                <a:gs pos="0">
                  <a:schemeClr val="hlink">
                    <a:gamma/>
                    <a:shade val="6313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10627" name="Text Box 35"/>
          <p:cNvSpPr txBox="1">
            <a:spLocks noChangeAspect="1" noChangeArrowheads="1"/>
          </p:cNvSpPr>
          <p:nvPr/>
        </p:nvSpPr>
        <p:spPr bwMode="auto">
          <a:xfrm>
            <a:off x="1752600" y="365125"/>
            <a:ext cx="1449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Oxaloacetate</a:t>
            </a:r>
          </a:p>
        </p:txBody>
      </p:sp>
      <p:sp>
        <p:nvSpPr>
          <p:cNvPr id="110628" name="Text Box 36"/>
          <p:cNvSpPr txBox="1">
            <a:spLocks noChangeAspect="1" noChangeArrowheads="1"/>
          </p:cNvSpPr>
          <p:nvPr/>
        </p:nvSpPr>
        <p:spPr bwMode="auto">
          <a:xfrm>
            <a:off x="6477000" y="365125"/>
            <a:ext cx="6937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b="1">
                <a:latin typeface="Calibri" pitchFamily="34" charset="0"/>
              </a:rPr>
              <a:t>PEP</a:t>
            </a:r>
          </a:p>
        </p:txBody>
      </p:sp>
      <p:sp>
        <p:nvSpPr>
          <p:cNvPr id="110645" name="Text Box 53"/>
          <p:cNvSpPr txBox="1">
            <a:spLocks noChangeAspect="1" noChangeArrowheads="1"/>
          </p:cNvSpPr>
          <p:nvPr/>
        </p:nvSpPr>
        <p:spPr bwMode="auto">
          <a:xfrm>
            <a:off x="2957513" y="3881438"/>
            <a:ext cx="566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CO</a:t>
            </a:r>
            <a:r>
              <a:rPr lang="en-US" altLang="th-TH" sz="1600" b="1" baseline="-25000">
                <a:latin typeface="Calibri" pitchFamily="34" charset="0"/>
              </a:rPr>
              <a:t>2</a:t>
            </a:r>
          </a:p>
        </p:txBody>
      </p: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803275" y="2971800"/>
            <a:ext cx="1254125" cy="381000"/>
            <a:chOff x="506" y="1872"/>
            <a:chExt cx="790" cy="240"/>
          </a:xfrm>
        </p:grpSpPr>
        <p:sp>
          <p:nvSpPr>
            <p:cNvPr id="16415" name="Oval 59"/>
            <p:cNvSpPr>
              <a:spLocks noChangeArrowheads="1"/>
            </p:cNvSpPr>
            <p:nvPr/>
          </p:nvSpPr>
          <p:spPr bwMode="auto">
            <a:xfrm>
              <a:off x="864" y="1872"/>
              <a:ext cx="432" cy="2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th-TH" sz="1400" b="1">
                  <a:latin typeface="Calibri" pitchFamily="34" charset="0"/>
                </a:rPr>
                <a:t>NADH</a:t>
              </a:r>
            </a:p>
          </p:txBody>
        </p:sp>
        <p:sp>
          <p:nvSpPr>
            <p:cNvPr id="16416" name="Text Box 60"/>
            <p:cNvSpPr txBox="1">
              <a:spLocks noChangeAspect="1" noChangeArrowheads="1"/>
            </p:cNvSpPr>
            <p:nvPr/>
          </p:nvSpPr>
          <p:spPr bwMode="auto">
            <a:xfrm>
              <a:off x="506" y="1872"/>
              <a:ext cx="3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th-TH" b="1">
                  <a:latin typeface="Calibri" pitchFamily="34" charset="0"/>
                </a:rPr>
                <a:t>H</a:t>
              </a:r>
              <a:r>
                <a:rPr lang="en-US" altLang="th-TH" b="1" baseline="30000">
                  <a:latin typeface="Calibri" pitchFamily="34" charset="0"/>
                </a:rPr>
                <a:t>+</a:t>
              </a:r>
              <a:r>
                <a:rPr lang="en-US" altLang="th-TH" b="1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110653" name="Text Box 61"/>
          <p:cNvSpPr txBox="1">
            <a:spLocks noChangeAspect="1" noChangeArrowheads="1"/>
          </p:cNvSpPr>
          <p:nvPr/>
        </p:nvSpPr>
        <p:spPr bwMode="auto">
          <a:xfrm>
            <a:off x="2971800" y="26670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b="1">
                <a:latin typeface="Calibri" pitchFamily="34" charset="0"/>
              </a:rPr>
              <a:t>NAD</a:t>
            </a:r>
            <a:r>
              <a:rPr lang="en-US" altLang="th-TH" b="1" baseline="30000">
                <a:latin typeface="Calibri" pitchFamily="34" charset="0"/>
              </a:rPr>
              <a:t>+</a:t>
            </a:r>
          </a:p>
        </p:txBody>
      </p: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3048000" y="746125"/>
            <a:ext cx="1244600" cy="381000"/>
            <a:chOff x="1920" y="470"/>
            <a:chExt cx="784" cy="240"/>
          </a:xfrm>
        </p:grpSpPr>
        <p:sp>
          <p:nvSpPr>
            <p:cNvPr id="16413" name="Oval 65"/>
            <p:cNvSpPr>
              <a:spLocks noChangeArrowheads="1"/>
            </p:cNvSpPr>
            <p:nvPr/>
          </p:nvSpPr>
          <p:spPr bwMode="auto">
            <a:xfrm>
              <a:off x="1920" y="470"/>
              <a:ext cx="432" cy="2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th-TH" sz="1400" b="1">
                  <a:latin typeface="Calibri" pitchFamily="34" charset="0"/>
                </a:rPr>
                <a:t>NADH</a:t>
              </a:r>
            </a:p>
          </p:txBody>
        </p:sp>
        <p:sp>
          <p:nvSpPr>
            <p:cNvPr id="16414" name="Text Box 66"/>
            <p:cNvSpPr txBox="1">
              <a:spLocks noChangeAspect="1" noChangeArrowheads="1"/>
            </p:cNvSpPr>
            <p:nvPr/>
          </p:nvSpPr>
          <p:spPr bwMode="auto">
            <a:xfrm>
              <a:off x="2304" y="470"/>
              <a:ext cx="4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th-TH" b="1">
                  <a:latin typeface="Calibri" pitchFamily="34" charset="0"/>
                </a:rPr>
                <a:t>+ H</a:t>
              </a:r>
              <a:r>
                <a:rPr lang="en-US" altLang="th-TH" b="1" baseline="30000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110659" name="Text Box 67"/>
          <p:cNvSpPr txBox="1">
            <a:spLocks noChangeAspect="1" noChangeArrowheads="1"/>
          </p:cNvSpPr>
          <p:nvPr/>
        </p:nvSpPr>
        <p:spPr bwMode="auto">
          <a:xfrm>
            <a:off x="1365250" y="11430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b="1">
                <a:latin typeface="Calibri" pitchFamily="34" charset="0"/>
              </a:rPr>
              <a:t>NAD</a:t>
            </a:r>
            <a:r>
              <a:rPr lang="en-US" altLang="th-TH" b="1" baseline="30000">
                <a:latin typeface="Calibri" pitchFamily="34" charset="0"/>
              </a:rPr>
              <a:t>+</a:t>
            </a:r>
          </a:p>
        </p:txBody>
      </p:sp>
      <p:sp>
        <p:nvSpPr>
          <p:cNvPr id="110668" name="Text Box 76"/>
          <p:cNvSpPr txBox="1">
            <a:spLocks noChangeAspect="1" noChangeArrowheads="1"/>
          </p:cNvSpPr>
          <p:nvPr/>
        </p:nvSpPr>
        <p:spPr bwMode="auto">
          <a:xfrm>
            <a:off x="5257800" y="106680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CO</a:t>
            </a:r>
            <a:r>
              <a:rPr lang="en-US" altLang="th-TH" sz="1600" b="1" baseline="-25000">
                <a:latin typeface="Calibri" pitchFamily="34" charset="0"/>
              </a:rPr>
              <a:t>2</a:t>
            </a:r>
          </a:p>
        </p:txBody>
      </p:sp>
      <p:sp>
        <p:nvSpPr>
          <p:cNvPr id="16408" name="Text Box 78"/>
          <p:cNvSpPr txBox="1">
            <a:spLocks noChangeArrowheads="1"/>
          </p:cNvSpPr>
          <p:nvPr/>
        </p:nvSpPr>
        <p:spPr bwMode="auto">
          <a:xfrm>
            <a:off x="609600" y="38100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th-TH">
              <a:latin typeface="Calibri" pitchFamily="34" charset="0"/>
            </a:endParaRPr>
          </a:p>
        </p:txBody>
      </p:sp>
      <p:sp>
        <p:nvSpPr>
          <p:cNvPr id="110671" name="Text Box 79"/>
          <p:cNvSpPr txBox="1">
            <a:spLocks noChangeAspect="1" noChangeArrowheads="1"/>
          </p:cNvSpPr>
          <p:nvPr/>
        </p:nvSpPr>
        <p:spPr bwMode="auto">
          <a:xfrm>
            <a:off x="609600" y="3733800"/>
            <a:ext cx="1828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th-TH" sz="1400" b="1">
                <a:solidFill>
                  <a:schemeClr val="folHlink"/>
                </a:solidFill>
                <a:latin typeface="Calibri" pitchFamily="34" charset="0"/>
              </a:rPr>
              <a:t>Pyruvate CARBOXYLASE</a:t>
            </a:r>
          </a:p>
        </p:txBody>
      </p:sp>
      <p:sp>
        <p:nvSpPr>
          <p:cNvPr id="110674" name="Text Box 82"/>
          <p:cNvSpPr txBox="1">
            <a:spLocks noChangeAspect="1" noChangeArrowheads="1"/>
          </p:cNvSpPr>
          <p:nvPr/>
        </p:nvSpPr>
        <p:spPr bwMode="auto">
          <a:xfrm>
            <a:off x="3505200" y="15875"/>
            <a:ext cx="2133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th-TH" sz="1400" b="1">
                <a:solidFill>
                  <a:schemeClr val="folHlink"/>
                </a:solidFill>
                <a:latin typeface="Calibri" pitchFamily="34" charset="0"/>
              </a:rPr>
              <a:t>Cytosolic PEP CARBOXYKINASE</a:t>
            </a:r>
          </a:p>
        </p:txBody>
      </p:sp>
      <p:sp>
        <p:nvSpPr>
          <p:cNvPr id="110676" name="Text Box 84"/>
          <p:cNvSpPr txBox="1">
            <a:spLocks noChangeAspect="1" noChangeArrowheads="1"/>
          </p:cNvSpPr>
          <p:nvPr/>
        </p:nvSpPr>
        <p:spPr bwMode="auto">
          <a:xfrm>
            <a:off x="304800" y="685800"/>
            <a:ext cx="2133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th-TH" sz="1400" b="1">
                <a:solidFill>
                  <a:schemeClr val="folHlink"/>
                </a:solidFill>
                <a:latin typeface="Calibri" pitchFamily="34" charset="0"/>
              </a:rPr>
              <a:t>Cytosolic Malate DEHYDROGENASE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9C2FB-75B0-45F2-90DD-1FE7845844D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91000" y="443996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The malate shuttle allows gluconeogenesis to continue</a:t>
            </a:r>
          </a:p>
          <a:p>
            <a:r>
              <a:rPr lang="en-US" sz="2400" dirty="0"/>
              <a:t>because it provides the NADH required for the reaction catalyzed</a:t>
            </a:r>
          </a:p>
          <a:p>
            <a:r>
              <a:rPr lang="en-US" sz="2400" dirty="0"/>
              <a:t>by glyceraldehyde-3-phosphate dehydrogenase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414856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23" grpId="0" animBg="1"/>
      <p:bldP spid="110613" grpId="0" animBg="1"/>
      <p:bldP spid="110614" grpId="0" animBg="1"/>
      <p:bldP spid="110616" grpId="0" animBg="1"/>
      <p:bldP spid="110618" grpId="0"/>
      <p:bldP spid="110619" grpId="0"/>
      <p:bldP spid="110620" grpId="0"/>
      <p:bldP spid="110621" grpId="0"/>
      <p:bldP spid="110627" grpId="0"/>
      <p:bldP spid="110628" grpId="0" animBg="1"/>
      <p:bldP spid="110645" grpId="0"/>
      <p:bldP spid="110653" grpId="0"/>
      <p:bldP spid="110659" grpId="0"/>
      <p:bldP spid="110668" grpId="0"/>
      <p:bldP spid="110671" grpId="0"/>
      <p:bldP spid="110674" grpId="0"/>
      <p:bldP spid="1106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rc 2"/>
          <p:cNvSpPr>
            <a:spLocks noChangeAspect="1"/>
          </p:cNvSpPr>
          <p:nvPr/>
        </p:nvSpPr>
        <p:spPr bwMode="auto">
          <a:xfrm rot="8750760" flipH="1" flipV="1">
            <a:off x="4870450" y="511175"/>
            <a:ext cx="590550" cy="838200"/>
          </a:xfrm>
          <a:custGeom>
            <a:avLst/>
            <a:gdLst>
              <a:gd name="T0" fmla="*/ 2147483647 w 21600"/>
              <a:gd name="T1" fmla="*/ 0 h 29694"/>
              <a:gd name="T2" fmla="*/ 2147483647 w 21600"/>
              <a:gd name="T3" fmla="*/ 2147483647 h 29694"/>
              <a:gd name="T4" fmla="*/ 0 w 21600"/>
              <a:gd name="T5" fmla="*/ 2147483647 h 29694"/>
              <a:gd name="T6" fmla="*/ 0 60000 65536"/>
              <a:gd name="T7" fmla="*/ 0 60000 65536"/>
              <a:gd name="T8" fmla="*/ 0 60000 65536"/>
              <a:gd name="T9" fmla="*/ 0 w 21600"/>
              <a:gd name="T10" fmla="*/ 0 h 29694"/>
              <a:gd name="T11" fmla="*/ 21600 w 21600"/>
              <a:gd name="T12" fmla="*/ 29694 h 296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694" fill="none" extrusionOk="0">
                <a:moveTo>
                  <a:pt x="11693" y="0"/>
                </a:moveTo>
                <a:cubicBezTo>
                  <a:pt x="17868" y="3976"/>
                  <a:pt x="21600" y="10816"/>
                  <a:pt x="21600" y="18161"/>
                </a:cubicBezTo>
                <a:cubicBezTo>
                  <a:pt x="21600" y="22243"/>
                  <a:pt x="20443" y="26242"/>
                  <a:pt x="18263" y="29694"/>
                </a:cubicBezTo>
              </a:path>
              <a:path w="21600" h="29694" stroke="0" extrusionOk="0">
                <a:moveTo>
                  <a:pt x="11693" y="0"/>
                </a:moveTo>
                <a:cubicBezTo>
                  <a:pt x="17868" y="3976"/>
                  <a:pt x="21600" y="10816"/>
                  <a:pt x="21600" y="18161"/>
                </a:cubicBezTo>
                <a:cubicBezTo>
                  <a:pt x="21600" y="22243"/>
                  <a:pt x="20443" y="26242"/>
                  <a:pt x="18263" y="29694"/>
                </a:cubicBezTo>
                <a:lnTo>
                  <a:pt x="0" y="18161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30950" y="5505450"/>
            <a:ext cx="1077913" cy="742950"/>
            <a:chOff x="1289" y="1728"/>
            <a:chExt cx="679" cy="468"/>
          </a:xfrm>
        </p:grpSpPr>
        <p:sp>
          <p:nvSpPr>
            <p:cNvPr id="17472" name="Arc 4"/>
            <p:cNvSpPr>
              <a:spLocks noChangeAspect="1"/>
            </p:cNvSpPr>
            <p:nvPr/>
          </p:nvSpPr>
          <p:spPr bwMode="auto">
            <a:xfrm rot="4127593" flipH="1" flipV="1">
              <a:off x="1599" y="1826"/>
              <a:ext cx="372" cy="367"/>
            </a:xfrm>
            <a:custGeom>
              <a:avLst/>
              <a:gdLst>
                <a:gd name="T0" fmla="*/ 0 w 21600"/>
                <a:gd name="T1" fmla="*/ 0 h 29694"/>
                <a:gd name="T2" fmla="*/ 0 w 21600"/>
                <a:gd name="T3" fmla="*/ 0 h 29694"/>
                <a:gd name="T4" fmla="*/ 0 w 21600"/>
                <a:gd name="T5" fmla="*/ 0 h 29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694"/>
                <a:gd name="T11" fmla="*/ 21600 w 21600"/>
                <a:gd name="T12" fmla="*/ 29694 h 29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694" fill="none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</a:path>
                <a:path w="21600" h="29694" stroke="0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  <a:lnTo>
                    <a:pt x="0" y="18161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473" name="Arc 5"/>
            <p:cNvSpPr>
              <a:spLocks noChangeAspect="1"/>
            </p:cNvSpPr>
            <p:nvPr/>
          </p:nvSpPr>
          <p:spPr bwMode="auto">
            <a:xfrm rot="4879413">
              <a:off x="1287" y="1730"/>
              <a:ext cx="348" cy="343"/>
            </a:xfrm>
            <a:custGeom>
              <a:avLst/>
              <a:gdLst>
                <a:gd name="T0" fmla="*/ 0 w 21600"/>
                <a:gd name="T1" fmla="*/ 0 h 29694"/>
                <a:gd name="T2" fmla="*/ 0 w 21600"/>
                <a:gd name="T3" fmla="*/ 0 h 29694"/>
                <a:gd name="T4" fmla="*/ 0 w 21600"/>
                <a:gd name="T5" fmla="*/ 0 h 29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694"/>
                <a:gd name="T11" fmla="*/ 21600 w 21600"/>
                <a:gd name="T12" fmla="*/ 29694 h 29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694" fill="none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</a:path>
                <a:path w="21600" h="29694" stroke="0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  <a:lnTo>
                    <a:pt x="0" y="18161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7321550" y="5410200"/>
            <a:ext cx="1244600" cy="381000"/>
            <a:chOff x="4612" y="3408"/>
            <a:chExt cx="784" cy="240"/>
          </a:xfrm>
        </p:grpSpPr>
        <p:sp>
          <p:nvSpPr>
            <p:cNvPr id="17470" name="Oval 6"/>
            <p:cNvSpPr>
              <a:spLocks noChangeArrowheads="1"/>
            </p:cNvSpPr>
            <p:nvPr/>
          </p:nvSpPr>
          <p:spPr bwMode="auto">
            <a:xfrm>
              <a:off x="4612" y="3408"/>
              <a:ext cx="432" cy="2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th-TH" sz="1400" b="1">
                  <a:latin typeface="Calibri" pitchFamily="34" charset="0"/>
                </a:rPr>
                <a:t>NADH</a:t>
              </a:r>
            </a:p>
          </p:txBody>
        </p:sp>
        <p:sp>
          <p:nvSpPr>
            <p:cNvPr id="17471" name="Text Box 7"/>
            <p:cNvSpPr txBox="1">
              <a:spLocks noChangeAspect="1" noChangeArrowheads="1"/>
            </p:cNvSpPr>
            <p:nvPr/>
          </p:nvSpPr>
          <p:spPr bwMode="auto">
            <a:xfrm>
              <a:off x="4996" y="3408"/>
              <a:ext cx="4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th-TH" b="1">
                  <a:latin typeface="Calibri" pitchFamily="34" charset="0"/>
                </a:rPr>
                <a:t>+ H</a:t>
              </a:r>
              <a:r>
                <a:rPr lang="en-US" altLang="th-TH" b="1" baseline="30000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111624" name="Text Box 8"/>
          <p:cNvSpPr txBox="1">
            <a:spLocks noChangeAspect="1" noChangeArrowheads="1"/>
          </p:cNvSpPr>
          <p:nvPr/>
        </p:nvSpPr>
        <p:spPr bwMode="auto">
          <a:xfrm>
            <a:off x="5494267" y="5727689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b="1" dirty="0">
                <a:latin typeface="Calibri" pitchFamily="34" charset="0"/>
              </a:rPr>
              <a:t>NAD</a:t>
            </a:r>
            <a:r>
              <a:rPr lang="en-US" altLang="th-TH" b="1" baseline="30000" dirty="0">
                <a:latin typeface="Calibri" pitchFamily="34" charset="0"/>
              </a:rPr>
              <a:t>+</a:t>
            </a:r>
          </a:p>
        </p:txBody>
      </p:sp>
      <p:grpSp>
        <p:nvGrpSpPr>
          <p:cNvPr id="17414" name="Group 9"/>
          <p:cNvGrpSpPr>
            <a:grpSpLocks/>
          </p:cNvGrpSpPr>
          <p:nvPr/>
        </p:nvGrpSpPr>
        <p:grpSpPr bwMode="auto">
          <a:xfrm>
            <a:off x="2057400" y="838200"/>
            <a:ext cx="1077913" cy="742950"/>
            <a:chOff x="1289" y="1728"/>
            <a:chExt cx="679" cy="468"/>
          </a:xfrm>
        </p:grpSpPr>
        <p:sp>
          <p:nvSpPr>
            <p:cNvPr id="17468" name="Arc 10"/>
            <p:cNvSpPr>
              <a:spLocks noChangeAspect="1"/>
            </p:cNvSpPr>
            <p:nvPr/>
          </p:nvSpPr>
          <p:spPr bwMode="auto">
            <a:xfrm rot="4127593" flipH="1" flipV="1">
              <a:off x="1599" y="1826"/>
              <a:ext cx="372" cy="367"/>
            </a:xfrm>
            <a:custGeom>
              <a:avLst/>
              <a:gdLst>
                <a:gd name="T0" fmla="*/ 0 w 21600"/>
                <a:gd name="T1" fmla="*/ 0 h 29694"/>
                <a:gd name="T2" fmla="*/ 0 w 21600"/>
                <a:gd name="T3" fmla="*/ 0 h 29694"/>
                <a:gd name="T4" fmla="*/ 0 w 21600"/>
                <a:gd name="T5" fmla="*/ 0 h 29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694"/>
                <a:gd name="T11" fmla="*/ 21600 w 21600"/>
                <a:gd name="T12" fmla="*/ 29694 h 29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694" fill="none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</a:path>
                <a:path w="21600" h="29694" stroke="0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  <a:lnTo>
                    <a:pt x="0" y="18161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469" name="Arc 11"/>
            <p:cNvSpPr>
              <a:spLocks noChangeAspect="1"/>
            </p:cNvSpPr>
            <p:nvPr/>
          </p:nvSpPr>
          <p:spPr bwMode="auto">
            <a:xfrm rot="4879413">
              <a:off x="1287" y="1730"/>
              <a:ext cx="348" cy="343"/>
            </a:xfrm>
            <a:custGeom>
              <a:avLst/>
              <a:gdLst>
                <a:gd name="T0" fmla="*/ 0 w 21600"/>
                <a:gd name="T1" fmla="*/ 0 h 29694"/>
                <a:gd name="T2" fmla="*/ 0 w 21600"/>
                <a:gd name="T3" fmla="*/ 0 h 29694"/>
                <a:gd name="T4" fmla="*/ 0 w 21600"/>
                <a:gd name="T5" fmla="*/ 0 h 29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694"/>
                <a:gd name="T11" fmla="*/ 21600 w 21600"/>
                <a:gd name="T12" fmla="*/ 29694 h 29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694" fill="none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</a:path>
                <a:path w="21600" h="29694" stroke="0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  <a:lnTo>
                    <a:pt x="0" y="18161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7415" name="Group 12"/>
          <p:cNvGrpSpPr>
            <a:grpSpLocks noChangeAspect="1"/>
          </p:cNvGrpSpPr>
          <p:nvPr/>
        </p:nvGrpSpPr>
        <p:grpSpPr bwMode="auto">
          <a:xfrm>
            <a:off x="762000" y="1981200"/>
            <a:ext cx="7620000" cy="3095625"/>
            <a:chOff x="624" y="1104"/>
            <a:chExt cx="4512" cy="2208"/>
          </a:xfrm>
        </p:grpSpPr>
        <p:sp>
          <p:nvSpPr>
            <p:cNvPr id="17466" name="AutoShape 13"/>
            <p:cNvSpPr>
              <a:spLocks noChangeAspect="1" noChangeArrowheads="1"/>
            </p:cNvSpPr>
            <p:nvPr/>
          </p:nvSpPr>
          <p:spPr bwMode="auto">
            <a:xfrm>
              <a:off x="624" y="1104"/>
              <a:ext cx="4512" cy="220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th-TH" altLang="th-TH">
                <a:latin typeface="Calibri" pitchFamily="34" charset="0"/>
              </a:endParaRPr>
            </a:p>
          </p:txBody>
        </p:sp>
        <p:sp>
          <p:nvSpPr>
            <p:cNvPr id="17467" name="Freeform 14"/>
            <p:cNvSpPr>
              <a:spLocks noChangeAspect="1"/>
            </p:cNvSpPr>
            <p:nvPr/>
          </p:nvSpPr>
          <p:spPr bwMode="auto">
            <a:xfrm>
              <a:off x="741" y="1143"/>
              <a:ext cx="4226" cy="2048"/>
            </a:xfrm>
            <a:custGeom>
              <a:avLst/>
              <a:gdLst>
                <a:gd name="T0" fmla="*/ 3812 w 4226"/>
                <a:gd name="T1" fmla="*/ 0 h 2048"/>
                <a:gd name="T2" fmla="*/ 3684 w 4226"/>
                <a:gd name="T3" fmla="*/ 137 h 2048"/>
                <a:gd name="T4" fmla="*/ 3520 w 4226"/>
                <a:gd name="T5" fmla="*/ 238 h 2048"/>
                <a:gd name="T6" fmla="*/ 3373 w 4226"/>
                <a:gd name="T7" fmla="*/ 46 h 2048"/>
                <a:gd name="T8" fmla="*/ 3245 w 4226"/>
                <a:gd name="T9" fmla="*/ 302 h 2048"/>
                <a:gd name="T10" fmla="*/ 3026 w 4226"/>
                <a:gd name="T11" fmla="*/ 347 h 2048"/>
                <a:gd name="T12" fmla="*/ 2880 w 4226"/>
                <a:gd name="T13" fmla="*/ 128 h 2048"/>
                <a:gd name="T14" fmla="*/ 2486 w 4226"/>
                <a:gd name="T15" fmla="*/ 292 h 2048"/>
                <a:gd name="T16" fmla="*/ 2230 w 4226"/>
                <a:gd name="T17" fmla="*/ 375 h 2048"/>
                <a:gd name="T18" fmla="*/ 2075 w 4226"/>
                <a:gd name="T19" fmla="*/ 119 h 2048"/>
                <a:gd name="T20" fmla="*/ 1947 w 4226"/>
                <a:gd name="T21" fmla="*/ 302 h 2048"/>
                <a:gd name="T22" fmla="*/ 1554 w 4226"/>
                <a:gd name="T23" fmla="*/ 448 h 2048"/>
                <a:gd name="T24" fmla="*/ 1325 w 4226"/>
                <a:gd name="T25" fmla="*/ 219 h 2048"/>
                <a:gd name="T26" fmla="*/ 1033 w 4226"/>
                <a:gd name="T27" fmla="*/ 164 h 2048"/>
                <a:gd name="T28" fmla="*/ 914 w 4226"/>
                <a:gd name="T29" fmla="*/ 576 h 2048"/>
                <a:gd name="T30" fmla="*/ 594 w 4226"/>
                <a:gd name="T31" fmla="*/ 228 h 2048"/>
                <a:gd name="T32" fmla="*/ 146 w 4226"/>
                <a:gd name="T33" fmla="*/ 539 h 2048"/>
                <a:gd name="T34" fmla="*/ 9 w 4226"/>
                <a:gd name="T35" fmla="*/ 713 h 2048"/>
                <a:gd name="T36" fmla="*/ 210 w 4226"/>
                <a:gd name="T37" fmla="*/ 786 h 2048"/>
                <a:gd name="T38" fmla="*/ 429 w 4226"/>
                <a:gd name="T39" fmla="*/ 960 h 2048"/>
                <a:gd name="T40" fmla="*/ 237 w 4226"/>
                <a:gd name="T41" fmla="*/ 1371 h 2048"/>
                <a:gd name="T42" fmla="*/ 475 w 4226"/>
                <a:gd name="T43" fmla="*/ 1490 h 2048"/>
                <a:gd name="T44" fmla="*/ 475 w 4226"/>
                <a:gd name="T45" fmla="*/ 1956 h 2048"/>
                <a:gd name="T46" fmla="*/ 685 w 4226"/>
                <a:gd name="T47" fmla="*/ 1774 h 2048"/>
                <a:gd name="T48" fmla="*/ 914 w 4226"/>
                <a:gd name="T49" fmla="*/ 1975 h 2048"/>
                <a:gd name="T50" fmla="*/ 1152 w 4226"/>
                <a:gd name="T51" fmla="*/ 1956 h 2048"/>
                <a:gd name="T52" fmla="*/ 1435 w 4226"/>
                <a:gd name="T53" fmla="*/ 1783 h 2048"/>
                <a:gd name="T54" fmla="*/ 1490 w 4226"/>
                <a:gd name="T55" fmla="*/ 1847 h 2048"/>
                <a:gd name="T56" fmla="*/ 1654 w 4226"/>
                <a:gd name="T57" fmla="*/ 1966 h 2048"/>
                <a:gd name="T58" fmla="*/ 1892 w 4226"/>
                <a:gd name="T59" fmla="*/ 1929 h 2048"/>
                <a:gd name="T60" fmla="*/ 2102 w 4226"/>
                <a:gd name="T61" fmla="*/ 1728 h 2048"/>
                <a:gd name="T62" fmla="*/ 2560 w 4226"/>
                <a:gd name="T63" fmla="*/ 2020 h 2048"/>
                <a:gd name="T64" fmla="*/ 2761 w 4226"/>
                <a:gd name="T65" fmla="*/ 1856 h 2048"/>
                <a:gd name="T66" fmla="*/ 3090 w 4226"/>
                <a:gd name="T67" fmla="*/ 1920 h 2048"/>
                <a:gd name="T68" fmla="*/ 3218 w 4226"/>
                <a:gd name="T69" fmla="*/ 2002 h 2048"/>
                <a:gd name="T70" fmla="*/ 3520 w 4226"/>
                <a:gd name="T71" fmla="*/ 1892 h 2048"/>
                <a:gd name="T72" fmla="*/ 3885 w 4226"/>
                <a:gd name="T73" fmla="*/ 2002 h 2048"/>
                <a:gd name="T74" fmla="*/ 4032 w 4226"/>
                <a:gd name="T75" fmla="*/ 1792 h 2048"/>
                <a:gd name="T76" fmla="*/ 3794 w 4226"/>
                <a:gd name="T77" fmla="*/ 1655 h 2048"/>
                <a:gd name="T78" fmla="*/ 4141 w 4226"/>
                <a:gd name="T79" fmla="*/ 1426 h 2048"/>
                <a:gd name="T80" fmla="*/ 3849 w 4226"/>
                <a:gd name="T81" fmla="*/ 1188 h 2048"/>
                <a:gd name="T82" fmla="*/ 3949 w 4226"/>
                <a:gd name="T83" fmla="*/ 960 h 2048"/>
                <a:gd name="T84" fmla="*/ 4187 w 4226"/>
                <a:gd name="T85" fmla="*/ 795 h 2048"/>
                <a:gd name="T86" fmla="*/ 3949 w 4226"/>
                <a:gd name="T87" fmla="*/ 558 h 2048"/>
                <a:gd name="T88" fmla="*/ 4132 w 4226"/>
                <a:gd name="T89" fmla="*/ 174 h 2048"/>
                <a:gd name="T90" fmla="*/ 3931 w 4226"/>
                <a:gd name="T91" fmla="*/ 238 h 2048"/>
                <a:gd name="T92" fmla="*/ 3894 w 4226"/>
                <a:gd name="T93" fmla="*/ 100 h 20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26"/>
                <a:gd name="T142" fmla="*/ 0 h 2048"/>
                <a:gd name="T143" fmla="*/ 4226 w 4226"/>
                <a:gd name="T144" fmla="*/ 2048 h 20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26" h="2048">
                  <a:moveTo>
                    <a:pt x="4004" y="55"/>
                  </a:moveTo>
                  <a:cubicBezTo>
                    <a:pt x="3950" y="36"/>
                    <a:pt x="3905" y="23"/>
                    <a:pt x="3849" y="9"/>
                  </a:cubicBezTo>
                  <a:cubicBezTo>
                    <a:pt x="3837" y="6"/>
                    <a:pt x="3812" y="0"/>
                    <a:pt x="3812" y="0"/>
                  </a:cubicBezTo>
                  <a:cubicBezTo>
                    <a:pt x="3791" y="3"/>
                    <a:pt x="3768" y="0"/>
                    <a:pt x="3748" y="9"/>
                  </a:cubicBezTo>
                  <a:cubicBezTo>
                    <a:pt x="3735" y="15"/>
                    <a:pt x="3719" y="66"/>
                    <a:pt x="3702" y="82"/>
                  </a:cubicBezTo>
                  <a:cubicBezTo>
                    <a:pt x="3696" y="100"/>
                    <a:pt x="3686" y="118"/>
                    <a:pt x="3684" y="137"/>
                  </a:cubicBezTo>
                  <a:cubicBezTo>
                    <a:pt x="3677" y="221"/>
                    <a:pt x="3691" y="243"/>
                    <a:pt x="3629" y="283"/>
                  </a:cubicBezTo>
                  <a:cubicBezTo>
                    <a:pt x="3596" y="280"/>
                    <a:pt x="3560" y="287"/>
                    <a:pt x="3529" y="274"/>
                  </a:cubicBezTo>
                  <a:cubicBezTo>
                    <a:pt x="3518" y="269"/>
                    <a:pt x="3522" y="250"/>
                    <a:pt x="3520" y="238"/>
                  </a:cubicBezTo>
                  <a:cubicBezTo>
                    <a:pt x="3518" y="226"/>
                    <a:pt x="3514" y="132"/>
                    <a:pt x="3501" y="100"/>
                  </a:cubicBezTo>
                  <a:cubicBezTo>
                    <a:pt x="3482" y="55"/>
                    <a:pt x="3463" y="68"/>
                    <a:pt x="3410" y="55"/>
                  </a:cubicBezTo>
                  <a:cubicBezTo>
                    <a:pt x="3398" y="52"/>
                    <a:pt x="3373" y="46"/>
                    <a:pt x="3373" y="46"/>
                  </a:cubicBezTo>
                  <a:cubicBezTo>
                    <a:pt x="3348" y="51"/>
                    <a:pt x="3318" y="46"/>
                    <a:pt x="3300" y="64"/>
                  </a:cubicBezTo>
                  <a:cubicBezTo>
                    <a:pt x="3272" y="92"/>
                    <a:pt x="3266" y="114"/>
                    <a:pt x="3254" y="146"/>
                  </a:cubicBezTo>
                  <a:cubicBezTo>
                    <a:pt x="3251" y="198"/>
                    <a:pt x="3250" y="250"/>
                    <a:pt x="3245" y="302"/>
                  </a:cubicBezTo>
                  <a:cubicBezTo>
                    <a:pt x="3244" y="314"/>
                    <a:pt x="3244" y="328"/>
                    <a:pt x="3236" y="338"/>
                  </a:cubicBezTo>
                  <a:cubicBezTo>
                    <a:pt x="3222" y="355"/>
                    <a:pt x="3194" y="351"/>
                    <a:pt x="3172" y="356"/>
                  </a:cubicBezTo>
                  <a:cubicBezTo>
                    <a:pt x="3123" y="353"/>
                    <a:pt x="3074" y="353"/>
                    <a:pt x="3026" y="347"/>
                  </a:cubicBezTo>
                  <a:cubicBezTo>
                    <a:pt x="3007" y="344"/>
                    <a:pt x="2971" y="329"/>
                    <a:pt x="2971" y="329"/>
                  </a:cubicBezTo>
                  <a:cubicBezTo>
                    <a:pt x="2935" y="293"/>
                    <a:pt x="2930" y="256"/>
                    <a:pt x="2916" y="210"/>
                  </a:cubicBezTo>
                  <a:cubicBezTo>
                    <a:pt x="2911" y="193"/>
                    <a:pt x="2900" y="144"/>
                    <a:pt x="2880" y="128"/>
                  </a:cubicBezTo>
                  <a:cubicBezTo>
                    <a:pt x="2847" y="101"/>
                    <a:pt x="2800" y="104"/>
                    <a:pt x="2761" y="91"/>
                  </a:cubicBezTo>
                  <a:cubicBezTo>
                    <a:pt x="2610" y="98"/>
                    <a:pt x="2592" y="64"/>
                    <a:pt x="2523" y="155"/>
                  </a:cubicBezTo>
                  <a:cubicBezTo>
                    <a:pt x="2512" y="201"/>
                    <a:pt x="2498" y="246"/>
                    <a:pt x="2486" y="292"/>
                  </a:cubicBezTo>
                  <a:cubicBezTo>
                    <a:pt x="2478" y="323"/>
                    <a:pt x="2474" y="360"/>
                    <a:pt x="2450" y="384"/>
                  </a:cubicBezTo>
                  <a:cubicBezTo>
                    <a:pt x="2430" y="404"/>
                    <a:pt x="2412" y="404"/>
                    <a:pt x="2386" y="411"/>
                  </a:cubicBezTo>
                  <a:cubicBezTo>
                    <a:pt x="2265" y="400"/>
                    <a:pt x="2311" y="401"/>
                    <a:pt x="2230" y="375"/>
                  </a:cubicBezTo>
                  <a:cubicBezTo>
                    <a:pt x="2221" y="369"/>
                    <a:pt x="2210" y="364"/>
                    <a:pt x="2203" y="356"/>
                  </a:cubicBezTo>
                  <a:cubicBezTo>
                    <a:pt x="2189" y="340"/>
                    <a:pt x="2166" y="302"/>
                    <a:pt x="2166" y="302"/>
                  </a:cubicBezTo>
                  <a:cubicBezTo>
                    <a:pt x="2151" y="225"/>
                    <a:pt x="2144" y="165"/>
                    <a:pt x="2075" y="119"/>
                  </a:cubicBezTo>
                  <a:cubicBezTo>
                    <a:pt x="2019" y="122"/>
                    <a:pt x="1897" y="98"/>
                    <a:pt x="1892" y="155"/>
                  </a:cubicBezTo>
                  <a:cubicBezTo>
                    <a:pt x="1890" y="183"/>
                    <a:pt x="1891" y="212"/>
                    <a:pt x="1901" y="238"/>
                  </a:cubicBezTo>
                  <a:cubicBezTo>
                    <a:pt x="1910" y="263"/>
                    <a:pt x="1947" y="302"/>
                    <a:pt x="1947" y="302"/>
                  </a:cubicBezTo>
                  <a:cubicBezTo>
                    <a:pt x="1991" y="433"/>
                    <a:pt x="1829" y="468"/>
                    <a:pt x="1737" y="494"/>
                  </a:cubicBezTo>
                  <a:cubicBezTo>
                    <a:pt x="1688" y="490"/>
                    <a:pt x="1634" y="497"/>
                    <a:pt x="1590" y="475"/>
                  </a:cubicBezTo>
                  <a:cubicBezTo>
                    <a:pt x="1577" y="468"/>
                    <a:pt x="1567" y="456"/>
                    <a:pt x="1554" y="448"/>
                  </a:cubicBezTo>
                  <a:cubicBezTo>
                    <a:pt x="1542" y="441"/>
                    <a:pt x="1529" y="436"/>
                    <a:pt x="1517" y="430"/>
                  </a:cubicBezTo>
                  <a:cubicBezTo>
                    <a:pt x="1492" y="351"/>
                    <a:pt x="1449" y="307"/>
                    <a:pt x="1380" y="265"/>
                  </a:cubicBezTo>
                  <a:cubicBezTo>
                    <a:pt x="1360" y="252"/>
                    <a:pt x="1345" y="231"/>
                    <a:pt x="1325" y="219"/>
                  </a:cubicBezTo>
                  <a:cubicBezTo>
                    <a:pt x="1317" y="214"/>
                    <a:pt x="1306" y="215"/>
                    <a:pt x="1298" y="210"/>
                  </a:cubicBezTo>
                  <a:cubicBezTo>
                    <a:pt x="1238" y="177"/>
                    <a:pt x="1213" y="158"/>
                    <a:pt x="1142" y="146"/>
                  </a:cubicBezTo>
                  <a:cubicBezTo>
                    <a:pt x="1106" y="152"/>
                    <a:pt x="1056" y="135"/>
                    <a:pt x="1033" y="164"/>
                  </a:cubicBezTo>
                  <a:cubicBezTo>
                    <a:pt x="1006" y="198"/>
                    <a:pt x="1058" y="328"/>
                    <a:pt x="1069" y="375"/>
                  </a:cubicBezTo>
                  <a:cubicBezTo>
                    <a:pt x="1066" y="396"/>
                    <a:pt x="1064" y="418"/>
                    <a:pt x="1060" y="439"/>
                  </a:cubicBezTo>
                  <a:cubicBezTo>
                    <a:pt x="1043" y="525"/>
                    <a:pt x="980" y="543"/>
                    <a:pt x="914" y="576"/>
                  </a:cubicBezTo>
                  <a:cubicBezTo>
                    <a:pt x="862" y="568"/>
                    <a:pt x="849" y="564"/>
                    <a:pt x="813" y="530"/>
                  </a:cubicBezTo>
                  <a:cubicBezTo>
                    <a:pt x="758" y="420"/>
                    <a:pt x="760" y="338"/>
                    <a:pt x="667" y="247"/>
                  </a:cubicBezTo>
                  <a:cubicBezTo>
                    <a:pt x="649" y="229"/>
                    <a:pt x="618" y="235"/>
                    <a:pt x="594" y="228"/>
                  </a:cubicBezTo>
                  <a:cubicBezTo>
                    <a:pt x="463" y="239"/>
                    <a:pt x="390" y="200"/>
                    <a:pt x="329" y="292"/>
                  </a:cubicBezTo>
                  <a:cubicBezTo>
                    <a:pt x="308" y="358"/>
                    <a:pt x="374" y="372"/>
                    <a:pt x="420" y="402"/>
                  </a:cubicBezTo>
                  <a:cubicBezTo>
                    <a:pt x="468" y="550"/>
                    <a:pt x="221" y="534"/>
                    <a:pt x="146" y="539"/>
                  </a:cubicBezTo>
                  <a:cubicBezTo>
                    <a:pt x="114" y="549"/>
                    <a:pt x="85" y="561"/>
                    <a:pt x="54" y="576"/>
                  </a:cubicBezTo>
                  <a:cubicBezTo>
                    <a:pt x="33" y="608"/>
                    <a:pt x="23" y="636"/>
                    <a:pt x="0" y="667"/>
                  </a:cubicBezTo>
                  <a:cubicBezTo>
                    <a:pt x="3" y="682"/>
                    <a:pt x="1" y="699"/>
                    <a:pt x="9" y="713"/>
                  </a:cubicBezTo>
                  <a:cubicBezTo>
                    <a:pt x="17" y="727"/>
                    <a:pt x="50" y="736"/>
                    <a:pt x="64" y="740"/>
                  </a:cubicBezTo>
                  <a:cubicBezTo>
                    <a:pt x="98" y="750"/>
                    <a:pt x="129" y="768"/>
                    <a:pt x="164" y="777"/>
                  </a:cubicBezTo>
                  <a:cubicBezTo>
                    <a:pt x="179" y="781"/>
                    <a:pt x="195" y="782"/>
                    <a:pt x="210" y="786"/>
                  </a:cubicBezTo>
                  <a:cubicBezTo>
                    <a:pt x="229" y="791"/>
                    <a:pt x="265" y="804"/>
                    <a:pt x="265" y="804"/>
                  </a:cubicBezTo>
                  <a:cubicBezTo>
                    <a:pt x="299" y="828"/>
                    <a:pt x="334" y="831"/>
                    <a:pt x="374" y="841"/>
                  </a:cubicBezTo>
                  <a:cubicBezTo>
                    <a:pt x="421" y="885"/>
                    <a:pt x="414" y="897"/>
                    <a:pt x="429" y="960"/>
                  </a:cubicBezTo>
                  <a:cubicBezTo>
                    <a:pt x="389" y="1081"/>
                    <a:pt x="267" y="1106"/>
                    <a:pt x="182" y="1188"/>
                  </a:cubicBezTo>
                  <a:cubicBezTo>
                    <a:pt x="164" y="1224"/>
                    <a:pt x="147" y="1250"/>
                    <a:pt x="137" y="1289"/>
                  </a:cubicBezTo>
                  <a:cubicBezTo>
                    <a:pt x="154" y="1340"/>
                    <a:pt x="189" y="1355"/>
                    <a:pt x="237" y="1371"/>
                  </a:cubicBezTo>
                  <a:cubicBezTo>
                    <a:pt x="316" y="1356"/>
                    <a:pt x="363" y="1355"/>
                    <a:pt x="448" y="1362"/>
                  </a:cubicBezTo>
                  <a:cubicBezTo>
                    <a:pt x="463" y="1368"/>
                    <a:pt x="480" y="1371"/>
                    <a:pt x="493" y="1380"/>
                  </a:cubicBezTo>
                  <a:cubicBezTo>
                    <a:pt x="538" y="1413"/>
                    <a:pt x="496" y="1460"/>
                    <a:pt x="475" y="1490"/>
                  </a:cubicBezTo>
                  <a:cubicBezTo>
                    <a:pt x="445" y="1532"/>
                    <a:pt x="350" y="1585"/>
                    <a:pt x="301" y="1609"/>
                  </a:cubicBezTo>
                  <a:cubicBezTo>
                    <a:pt x="280" y="1674"/>
                    <a:pt x="294" y="1648"/>
                    <a:pt x="265" y="1691"/>
                  </a:cubicBezTo>
                  <a:cubicBezTo>
                    <a:pt x="231" y="1833"/>
                    <a:pt x="352" y="1926"/>
                    <a:pt x="475" y="1956"/>
                  </a:cubicBezTo>
                  <a:cubicBezTo>
                    <a:pt x="496" y="1953"/>
                    <a:pt x="519" y="1956"/>
                    <a:pt x="539" y="1947"/>
                  </a:cubicBezTo>
                  <a:cubicBezTo>
                    <a:pt x="566" y="1935"/>
                    <a:pt x="564" y="1879"/>
                    <a:pt x="576" y="1856"/>
                  </a:cubicBezTo>
                  <a:cubicBezTo>
                    <a:pt x="600" y="1809"/>
                    <a:pt x="636" y="1786"/>
                    <a:pt x="685" y="1774"/>
                  </a:cubicBezTo>
                  <a:cubicBezTo>
                    <a:pt x="697" y="1768"/>
                    <a:pt x="708" y="1756"/>
                    <a:pt x="722" y="1755"/>
                  </a:cubicBezTo>
                  <a:cubicBezTo>
                    <a:pt x="831" y="1744"/>
                    <a:pt x="860" y="1868"/>
                    <a:pt x="886" y="1947"/>
                  </a:cubicBezTo>
                  <a:cubicBezTo>
                    <a:pt x="890" y="1960"/>
                    <a:pt x="906" y="1964"/>
                    <a:pt x="914" y="1975"/>
                  </a:cubicBezTo>
                  <a:cubicBezTo>
                    <a:pt x="922" y="1986"/>
                    <a:pt x="923" y="2002"/>
                    <a:pt x="932" y="2011"/>
                  </a:cubicBezTo>
                  <a:cubicBezTo>
                    <a:pt x="956" y="2035"/>
                    <a:pt x="1002" y="2038"/>
                    <a:pt x="1033" y="2048"/>
                  </a:cubicBezTo>
                  <a:cubicBezTo>
                    <a:pt x="1105" y="2034"/>
                    <a:pt x="1126" y="2029"/>
                    <a:pt x="1152" y="1956"/>
                  </a:cubicBezTo>
                  <a:cubicBezTo>
                    <a:pt x="1155" y="1929"/>
                    <a:pt x="1157" y="1901"/>
                    <a:pt x="1161" y="1874"/>
                  </a:cubicBezTo>
                  <a:cubicBezTo>
                    <a:pt x="1175" y="1785"/>
                    <a:pt x="1231" y="1765"/>
                    <a:pt x="1307" y="1746"/>
                  </a:cubicBezTo>
                  <a:cubicBezTo>
                    <a:pt x="1366" y="1753"/>
                    <a:pt x="1390" y="1752"/>
                    <a:pt x="1435" y="1783"/>
                  </a:cubicBezTo>
                  <a:cubicBezTo>
                    <a:pt x="1441" y="1792"/>
                    <a:pt x="1444" y="1803"/>
                    <a:pt x="1453" y="1810"/>
                  </a:cubicBezTo>
                  <a:cubicBezTo>
                    <a:pt x="1461" y="1816"/>
                    <a:pt x="1474" y="1812"/>
                    <a:pt x="1481" y="1819"/>
                  </a:cubicBezTo>
                  <a:cubicBezTo>
                    <a:pt x="1488" y="1826"/>
                    <a:pt x="1484" y="1839"/>
                    <a:pt x="1490" y="1847"/>
                  </a:cubicBezTo>
                  <a:cubicBezTo>
                    <a:pt x="1497" y="1856"/>
                    <a:pt x="1508" y="1859"/>
                    <a:pt x="1517" y="1865"/>
                  </a:cubicBezTo>
                  <a:cubicBezTo>
                    <a:pt x="1534" y="1916"/>
                    <a:pt x="1579" y="1923"/>
                    <a:pt x="1627" y="1947"/>
                  </a:cubicBezTo>
                  <a:cubicBezTo>
                    <a:pt x="1637" y="1952"/>
                    <a:pt x="1644" y="1961"/>
                    <a:pt x="1654" y="1966"/>
                  </a:cubicBezTo>
                  <a:cubicBezTo>
                    <a:pt x="1672" y="1974"/>
                    <a:pt x="1709" y="1984"/>
                    <a:pt x="1709" y="1984"/>
                  </a:cubicBezTo>
                  <a:cubicBezTo>
                    <a:pt x="1755" y="1981"/>
                    <a:pt x="1802" y="1988"/>
                    <a:pt x="1846" y="1975"/>
                  </a:cubicBezTo>
                  <a:cubicBezTo>
                    <a:pt x="1867" y="1969"/>
                    <a:pt x="1892" y="1929"/>
                    <a:pt x="1892" y="1929"/>
                  </a:cubicBezTo>
                  <a:cubicBezTo>
                    <a:pt x="1902" y="1868"/>
                    <a:pt x="1877" y="1771"/>
                    <a:pt x="1938" y="1737"/>
                  </a:cubicBezTo>
                  <a:cubicBezTo>
                    <a:pt x="1946" y="1733"/>
                    <a:pt x="2017" y="1720"/>
                    <a:pt x="2020" y="1719"/>
                  </a:cubicBezTo>
                  <a:cubicBezTo>
                    <a:pt x="2047" y="1722"/>
                    <a:pt x="2075" y="1722"/>
                    <a:pt x="2102" y="1728"/>
                  </a:cubicBezTo>
                  <a:cubicBezTo>
                    <a:pt x="2172" y="1743"/>
                    <a:pt x="2212" y="1799"/>
                    <a:pt x="2267" y="1838"/>
                  </a:cubicBezTo>
                  <a:cubicBezTo>
                    <a:pt x="2301" y="1895"/>
                    <a:pt x="2342" y="1923"/>
                    <a:pt x="2404" y="1947"/>
                  </a:cubicBezTo>
                  <a:cubicBezTo>
                    <a:pt x="2438" y="1999"/>
                    <a:pt x="2503" y="2002"/>
                    <a:pt x="2560" y="2020"/>
                  </a:cubicBezTo>
                  <a:cubicBezTo>
                    <a:pt x="2599" y="2017"/>
                    <a:pt x="2639" y="2019"/>
                    <a:pt x="2678" y="2011"/>
                  </a:cubicBezTo>
                  <a:cubicBezTo>
                    <a:pt x="2695" y="2008"/>
                    <a:pt x="2712" y="1963"/>
                    <a:pt x="2715" y="1956"/>
                  </a:cubicBezTo>
                  <a:cubicBezTo>
                    <a:pt x="2729" y="1918"/>
                    <a:pt x="2730" y="1885"/>
                    <a:pt x="2761" y="1856"/>
                  </a:cubicBezTo>
                  <a:cubicBezTo>
                    <a:pt x="2775" y="1813"/>
                    <a:pt x="2790" y="1803"/>
                    <a:pt x="2834" y="1792"/>
                  </a:cubicBezTo>
                  <a:cubicBezTo>
                    <a:pt x="2892" y="1795"/>
                    <a:pt x="2951" y="1791"/>
                    <a:pt x="3008" y="1801"/>
                  </a:cubicBezTo>
                  <a:cubicBezTo>
                    <a:pt x="3028" y="1805"/>
                    <a:pt x="3077" y="1907"/>
                    <a:pt x="3090" y="1920"/>
                  </a:cubicBezTo>
                  <a:cubicBezTo>
                    <a:pt x="3107" y="1937"/>
                    <a:pt x="3116" y="1962"/>
                    <a:pt x="3136" y="1975"/>
                  </a:cubicBezTo>
                  <a:cubicBezTo>
                    <a:pt x="3152" y="1985"/>
                    <a:pt x="3172" y="1987"/>
                    <a:pt x="3190" y="1993"/>
                  </a:cubicBezTo>
                  <a:cubicBezTo>
                    <a:pt x="3199" y="1996"/>
                    <a:pt x="3218" y="2002"/>
                    <a:pt x="3218" y="2002"/>
                  </a:cubicBezTo>
                  <a:cubicBezTo>
                    <a:pt x="3280" y="1996"/>
                    <a:pt x="3411" y="2020"/>
                    <a:pt x="3437" y="1938"/>
                  </a:cubicBezTo>
                  <a:cubicBezTo>
                    <a:pt x="3440" y="1917"/>
                    <a:pt x="3427" y="1884"/>
                    <a:pt x="3446" y="1874"/>
                  </a:cubicBezTo>
                  <a:cubicBezTo>
                    <a:pt x="3468" y="1862"/>
                    <a:pt x="3495" y="1887"/>
                    <a:pt x="3520" y="1892"/>
                  </a:cubicBezTo>
                  <a:cubicBezTo>
                    <a:pt x="3538" y="1896"/>
                    <a:pt x="3556" y="1898"/>
                    <a:pt x="3574" y="1902"/>
                  </a:cubicBezTo>
                  <a:cubicBezTo>
                    <a:pt x="3609" y="1910"/>
                    <a:pt x="3601" y="1913"/>
                    <a:pt x="3638" y="1929"/>
                  </a:cubicBezTo>
                  <a:cubicBezTo>
                    <a:pt x="3715" y="1961"/>
                    <a:pt x="3804" y="1982"/>
                    <a:pt x="3885" y="2002"/>
                  </a:cubicBezTo>
                  <a:cubicBezTo>
                    <a:pt x="3982" y="1996"/>
                    <a:pt x="4020" y="2016"/>
                    <a:pt x="4077" y="1956"/>
                  </a:cubicBezTo>
                  <a:cubicBezTo>
                    <a:pt x="4069" y="1894"/>
                    <a:pt x="4066" y="1870"/>
                    <a:pt x="4041" y="1819"/>
                  </a:cubicBezTo>
                  <a:cubicBezTo>
                    <a:pt x="4037" y="1810"/>
                    <a:pt x="4038" y="1799"/>
                    <a:pt x="4032" y="1792"/>
                  </a:cubicBezTo>
                  <a:cubicBezTo>
                    <a:pt x="4003" y="1757"/>
                    <a:pt x="3962" y="1752"/>
                    <a:pt x="3922" y="1737"/>
                  </a:cubicBezTo>
                  <a:cubicBezTo>
                    <a:pt x="3883" y="1723"/>
                    <a:pt x="3862" y="1701"/>
                    <a:pt x="3821" y="1691"/>
                  </a:cubicBezTo>
                  <a:cubicBezTo>
                    <a:pt x="3812" y="1679"/>
                    <a:pt x="3801" y="1668"/>
                    <a:pt x="3794" y="1655"/>
                  </a:cubicBezTo>
                  <a:cubicBezTo>
                    <a:pt x="3725" y="1516"/>
                    <a:pt x="3961" y="1513"/>
                    <a:pt x="4022" y="1508"/>
                  </a:cubicBezTo>
                  <a:cubicBezTo>
                    <a:pt x="4059" y="1494"/>
                    <a:pt x="4091" y="1485"/>
                    <a:pt x="4123" y="1463"/>
                  </a:cubicBezTo>
                  <a:cubicBezTo>
                    <a:pt x="4129" y="1451"/>
                    <a:pt x="4133" y="1437"/>
                    <a:pt x="4141" y="1426"/>
                  </a:cubicBezTo>
                  <a:cubicBezTo>
                    <a:pt x="4146" y="1419"/>
                    <a:pt x="4159" y="1417"/>
                    <a:pt x="4160" y="1408"/>
                  </a:cubicBezTo>
                  <a:cubicBezTo>
                    <a:pt x="4168" y="1296"/>
                    <a:pt x="4124" y="1242"/>
                    <a:pt x="4022" y="1225"/>
                  </a:cubicBezTo>
                  <a:cubicBezTo>
                    <a:pt x="3973" y="1192"/>
                    <a:pt x="3907" y="1196"/>
                    <a:pt x="3849" y="1188"/>
                  </a:cubicBezTo>
                  <a:cubicBezTo>
                    <a:pt x="3813" y="1176"/>
                    <a:pt x="3797" y="1171"/>
                    <a:pt x="3785" y="1134"/>
                  </a:cubicBezTo>
                  <a:cubicBezTo>
                    <a:pt x="3801" y="1036"/>
                    <a:pt x="3839" y="1025"/>
                    <a:pt x="3922" y="978"/>
                  </a:cubicBezTo>
                  <a:cubicBezTo>
                    <a:pt x="3931" y="973"/>
                    <a:pt x="3939" y="964"/>
                    <a:pt x="3949" y="960"/>
                  </a:cubicBezTo>
                  <a:cubicBezTo>
                    <a:pt x="3967" y="952"/>
                    <a:pt x="4004" y="942"/>
                    <a:pt x="4004" y="942"/>
                  </a:cubicBezTo>
                  <a:cubicBezTo>
                    <a:pt x="4046" y="913"/>
                    <a:pt x="4098" y="911"/>
                    <a:pt x="4132" y="868"/>
                  </a:cubicBezTo>
                  <a:cubicBezTo>
                    <a:pt x="4151" y="844"/>
                    <a:pt x="4187" y="795"/>
                    <a:pt x="4187" y="795"/>
                  </a:cubicBezTo>
                  <a:cubicBezTo>
                    <a:pt x="4202" y="751"/>
                    <a:pt x="4226" y="674"/>
                    <a:pt x="4178" y="640"/>
                  </a:cubicBezTo>
                  <a:cubicBezTo>
                    <a:pt x="4153" y="622"/>
                    <a:pt x="4036" y="586"/>
                    <a:pt x="4004" y="576"/>
                  </a:cubicBezTo>
                  <a:cubicBezTo>
                    <a:pt x="3986" y="570"/>
                    <a:pt x="3949" y="558"/>
                    <a:pt x="3949" y="558"/>
                  </a:cubicBezTo>
                  <a:cubicBezTo>
                    <a:pt x="3865" y="470"/>
                    <a:pt x="3981" y="400"/>
                    <a:pt x="4050" y="366"/>
                  </a:cubicBezTo>
                  <a:cubicBezTo>
                    <a:pt x="4086" y="348"/>
                    <a:pt x="4129" y="359"/>
                    <a:pt x="4169" y="356"/>
                  </a:cubicBezTo>
                  <a:cubicBezTo>
                    <a:pt x="4206" y="300"/>
                    <a:pt x="4205" y="198"/>
                    <a:pt x="4132" y="174"/>
                  </a:cubicBezTo>
                  <a:cubicBezTo>
                    <a:pt x="4091" y="145"/>
                    <a:pt x="4072" y="145"/>
                    <a:pt x="4022" y="155"/>
                  </a:cubicBezTo>
                  <a:cubicBezTo>
                    <a:pt x="4002" y="166"/>
                    <a:pt x="3964" y="183"/>
                    <a:pt x="3949" y="201"/>
                  </a:cubicBezTo>
                  <a:cubicBezTo>
                    <a:pt x="3940" y="211"/>
                    <a:pt x="3940" y="227"/>
                    <a:pt x="3931" y="238"/>
                  </a:cubicBezTo>
                  <a:cubicBezTo>
                    <a:pt x="3919" y="253"/>
                    <a:pt x="3899" y="261"/>
                    <a:pt x="3885" y="274"/>
                  </a:cubicBezTo>
                  <a:cubicBezTo>
                    <a:pt x="3876" y="271"/>
                    <a:pt x="3864" y="272"/>
                    <a:pt x="3858" y="265"/>
                  </a:cubicBezTo>
                  <a:cubicBezTo>
                    <a:pt x="3826" y="224"/>
                    <a:pt x="3852" y="128"/>
                    <a:pt x="3894" y="100"/>
                  </a:cubicBezTo>
                  <a:cubicBezTo>
                    <a:pt x="3910" y="89"/>
                    <a:pt x="3983" y="82"/>
                    <a:pt x="3986" y="82"/>
                  </a:cubicBezTo>
                  <a:cubicBezTo>
                    <a:pt x="4019" y="71"/>
                    <a:pt x="4017" y="81"/>
                    <a:pt x="4004" y="55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7416" name="Group 15"/>
          <p:cNvGrpSpPr>
            <a:grpSpLocks/>
          </p:cNvGrpSpPr>
          <p:nvPr/>
        </p:nvGrpSpPr>
        <p:grpSpPr bwMode="auto">
          <a:xfrm>
            <a:off x="2046288" y="2743200"/>
            <a:ext cx="1077912" cy="742950"/>
            <a:chOff x="1289" y="1728"/>
            <a:chExt cx="679" cy="468"/>
          </a:xfrm>
        </p:grpSpPr>
        <p:sp>
          <p:nvSpPr>
            <p:cNvPr id="17464" name="Arc 16"/>
            <p:cNvSpPr>
              <a:spLocks noChangeAspect="1"/>
            </p:cNvSpPr>
            <p:nvPr/>
          </p:nvSpPr>
          <p:spPr bwMode="auto">
            <a:xfrm rot="4127593" flipH="1" flipV="1">
              <a:off x="1599" y="1826"/>
              <a:ext cx="372" cy="367"/>
            </a:xfrm>
            <a:custGeom>
              <a:avLst/>
              <a:gdLst>
                <a:gd name="T0" fmla="*/ 0 w 21600"/>
                <a:gd name="T1" fmla="*/ 0 h 29694"/>
                <a:gd name="T2" fmla="*/ 0 w 21600"/>
                <a:gd name="T3" fmla="*/ 0 h 29694"/>
                <a:gd name="T4" fmla="*/ 0 w 21600"/>
                <a:gd name="T5" fmla="*/ 0 h 29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694"/>
                <a:gd name="T11" fmla="*/ 21600 w 21600"/>
                <a:gd name="T12" fmla="*/ 29694 h 29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694" fill="none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</a:path>
                <a:path w="21600" h="29694" stroke="0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  <a:lnTo>
                    <a:pt x="0" y="18161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465" name="Arc 17"/>
            <p:cNvSpPr>
              <a:spLocks noChangeAspect="1"/>
            </p:cNvSpPr>
            <p:nvPr/>
          </p:nvSpPr>
          <p:spPr bwMode="auto">
            <a:xfrm rot="4879413">
              <a:off x="1287" y="1730"/>
              <a:ext cx="348" cy="343"/>
            </a:xfrm>
            <a:custGeom>
              <a:avLst/>
              <a:gdLst>
                <a:gd name="T0" fmla="*/ 0 w 21600"/>
                <a:gd name="T1" fmla="*/ 0 h 29694"/>
                <a:gd name="T2" fmla="*/ 0 w 21600"/>
                <a:gd name="T3" fmla="*/ 0 h 29694"/>
                <a:gd name="T4" fmla="*/ 0 w 21600"/>
                <a:gd name="T5" fmla="*/ 0 h 29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694"/>
                <a:gd name="T11" fmla="*/ 21600 w 21600"/>
                <a:gd name="T12" fmla="*/ 29694 h 29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694" fill="none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</a:path>
                <a:path w="21600" h="29694" stroke="0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  <a:lnTo>
                    <a:pt x="0" y="18161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7417" name="Arc 18"/>
          <p:cNvSpPr>
            <a:spLocks/>
          </p:cNvSpPr>
          <p:nvPr/>
        </p:nvSpPr>
        <p:spPr bwMode="auto">
          <a:xfrm rot="8386934">
            <a:off x="2590800" y="3581400"/>
            <a:ext cx="552450" cy="544513"/>
          </a:xfrm>
          <a:custGeom>
            <a:avLst/>
            <a:gdLst>
              <a:gd name="T0" fmla="*/ 2147483647 w 21600"/>
              <a:gd name="T1" fmla="*/ 0 h 29694"/>
              <a:gd name="T2" fmla="*/ 2147483647 w 21600"/>
              <a:gd name="T3" fmla="*/ 2147483647 h 29694"/>
              <a:gd name="T4" fmla="*/ 0 w 21600"/>
              <a:gd name="T5" fmla="*/ 2147483647 h 29694"/>
              <a:gd name="T6" fmla="*/ 0 60000 65536"/>
              <a:gd name="T7" fmla="*/ 0 60000 65536"/>
              <a:gd name="T8" fmla="*/ 0 60000 65536"/>
              <a:gd name="T9" fmla="*/ 0 w 21600"/>
              <a:gd name="T10" fmla="*/ 0 h 29694"/>
              <a:gd name="T11" fmla="*/ 21600 w 21600"/>
              <a:gd name="T12" fmla="*/ 29694 h 296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694" fill="none" extrusionOk="0">
                <a:moveTo>
                  <a:pt x="11693" y="0"/>
                </a:moveTo>
                <a:cubicBezTo>
                  <a:pt x="17868" y="3976"/>
                  <a:pt x="21600" y="10816"/>
                  <a:pt x="21600" y="18161"/>
                </a:cubicBezTo>
                <a:cubicBezTo>
                  <a:pt x="21600" y="22243"/>
                  <a:pt x="20443" y="26242"/>
                  <a:pt x="18263" y="29694"/>
                </a:cubicBezTo>
              </a:path>
              <a:path w="21600" h="29694" stroke="0" extrusionOk="0">
                <a:moveTo>
                  <a:pt x="11693" y="0"/>
                </a:moveTo>
                <a:cubicBezTo>
                  <a:pt x="17868" y="3976"/>
                  <a:pt x="21600" y="10816"/>
                  <a:pt x="21600" y="18161"/>
                </a:cubicBezTo>
                <a:cubicBezTo>
                  <a:pt x="21600" y="22243"/>
                  <a:pt x="20443" y="26242"/>
                  <a:pt x="18263" y="29694"/>
                </a:cubicBezTo>
                <a:lnTo>
                  <a:pt x="0" y="18161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1637" name="AutoShape 21"/>
          <p:cNvSpPr>
            <a:spLocks noChangeArrowheads="1"/>
          </p:cNvSpPr>
          <p:nvPr/>
        </p:nvSpPr>
        <p:spPr bwMode="auto">
          <a:xfrm>
            <a:off x="6705600" y="685800"/>
            <a:ext cx="228600" cy="2003425"/>
          </a:xfrm>
          <a:prstGeom prst="upArrow">
            <a:avLst>
              <a:gd name="adj1" fmla="val 50000"/>
              <a:gd name="adj2" fmla="val 219097"/>
            </a:avLst>
          </a:prstGeom>
          <a:gradFill rotWithShape="1">
            <a:gsLst>
              <a:gs pos="0">
                <a:schemeClr val="hlink">
                  <a:gamma/>
                  <a:shade val="63137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1638" name="AutoShape 22"/>
          <p:cNvSpPr>
            <a:spLocks noChangeArrowheads="1"/>
          </p:cNvSpPr>
          <p:nvPr/>
        </p:nvSpPr>
        <p:spPr bwMode="auto">
          <a:xfrm>
            <a:off x="2438400" y="723900"/>
            <a:ext cx="228600" cy="1165225"/>
          </a:xfrm>
          <a:prstGeom prst="upArrow">
            <a:avLst>
              <a:gd name="adj1" fmla="val 50000"/>
              <a:gd name="adj2" fmla="val 127431"/>
            </a:avLst>
          </a:prstGeom>
          <a:gradFill rotWithShape="1">
            <a:gsLst>
              <a:gs pos="0">
                <a:schemeClr val="hlink">
                  <a:gamma/>
                  <a:shade val="63137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420" name="Text Box 23"/>
          <p:cNvSpPr txBox="1">
            <a:spLocks noChangeAspect="1" noChangeArrowheads="1"/>
          </p:cNvSpPr>
          <p:nvPr/>
        </p:nvSpPr>
        <p:spPr bwMode="auto">
          <a:xfrm>
            <a:off x="6324600" y="6384925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Lactate</a:t>
            </a:r>
          </a:p>
        </p:txBody>
      </p: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6705600" y="2498725"/>
            <a:ext cx="685800" cy="1165225"/>
            <a:chOff x="4224" y="1574"/>
            <a:chExt cx="432" cy="734"/>
          </a:xfrm>
        </p:grpSpPr>
        <p:sp>
          <p:nvSpPr>
            <p:cNvPr id="17462" name="Arc 19"/>
            <p:cNvSpPr>
              <a:spLocks noChangeAspect="1"/>
            </p:cNvSpPr>
            <p:nvPr/>
          </p:nvSpPr>
          <p:spPr bwMode="auto">
            <a:xfrm rot="4127593" flipH="1" flipV="1">
              <a:off x="4287" y="1838"/>
              <a:ext cx="372" cy="367"/>
            </a:xfrm>
            <a:custGeom>
              <a:avLst/>
              <a:gdLst>
                <a:gd name="T0" fmla="*/ 0 w 21600"/>
                <a:gd name="T1" fmla="*/ 0 h 29694"/>
                <a:gd name="T2" fmla="*/ 0 w 21600"/>
                <a:gd name="T3" fmla="*/ 0 h 29694"/>
                <a:gd name="T4" fmla="*/ 0 w 21600"/>
                <a:gd name="T5" fmla="*/ 0 h 29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694"/>
                <a:gd name="T11" fmla="*/ 21600 w 21600"/>
                <a:gd name="T12" fmla="*/ 29694 h 29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694" fill="none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</a:path>
                <a:path w="21600" h="29694" stroke="0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  <a:lnTo>
                    <a:pt x="0" y="18161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1641" name="AutoShape 25"/>
            <p:cNvSpPr>
              <a:spLocks noChangeArrowheads="1"/>
            </p:cNvSpPr>
            <p:nvPr/>
          </p:nvSpPr>
          <p:spPr bwMode="auto">
            <a:xfrm>
              <a:off x="4224" y="1574"/>
              <a:ext cx="144" cy="734"/>
            </a:xfrm>
            <a:prstGeom prst="upArrow">
              <a:avLst>
                <a:gd name="adj1" fmla="val 50000"/>
                <a:gd name="adj2" fmla="val 127431"/>
              </a:avLst>
            </a:prstGeom>
            <a:gradFill rotWithShape="1">
              <a:gsLst>
                <a:gs pos="0">
                  <a:schemeClr val="hlink">
                    <a:gamma/>
                    <a:shade val="6313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6705600" y="3430588"/>
            <a:ext cx="704850" cy="1165225"/>
            <a:chOff x="4224" y="2161"/>
            <a:chExt cx="444" cy="734"/>
          </a:xfrm>
        </p:grpSpPr>
        <p:sp>
          <p:nvSpPr>
            <p:cNvPr id="17460" name="Arc 20"/>
            <p:cNvSpPr>
              <a:spLocks/>
            </p:cNvSpPr>
            <p:nvPr/>
          </p:nvSpPr>
          <p:spPr bwMode="auto">
            <a:xfrm rot="8386934">
              <a:off x="4320" y="2249"/>
              <a:ext cx="348" cy="343"/>
            </a:xfrm>
            <a:custGeom>
              <a:avLst/>
              <a:gdLst>
                <a:gd name="T0" fmla="*/ 0 w 21600"/>
                <a:gd name="T1" fmla="*/ 0 h 29694"/>
                <a:gd name="T2" fmla="*/ 0 w 21600"/>
                <a:gd name="T3" fmla="*/ 0 h 29694"/>
                <a:gd name="T4" fmla="*/ 0 w 21600"/>
                <a:gd name="T5" fmla="*/ 0 h 29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694"/>
                <a:gd name="T11" fmla="*/ 21600 w 21600"/>
                <a:gd name="T12" fmla="*/ 29694 h 29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694" fill="none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</a:path>
                <a:path w="21600" h="29694" stroke="0" extrusionOk="0">
                  <a:moveTo>
                    <a:pt x="11693" y="0"/>
                  </a:moveTo>
                  <a:cubicBezTo>
                    <a:pt x="17868" y="3976"/>
                    <a:pt x="21600" y="10816"/>
                    <a:pt x="21600" y="18161"/>
                  </a:cubicBezTo>
                  <a:cubicBezTo>
                    <a:pt x="21600" y="22243"/>
                    <a:pt x="20443" y="26242"/>
                    <a:pt x="18263" y="29694"/>
                  </a:cubicBezTo>
                  <a:lnTo>
                    <a:pt x="0" y="18161"/>
                  </a:lnTo>
                  <a:close/>
                </a:path>
              </a:pathLst>
            </a:cu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1642" name="AutoShape 26"/>
            <p:cNvSpPr>
              <a:spLocks noChangeArrowheads="1"/>
            </p:cNvSpPr>
            <p:nvPr/>
          </p:nvSpPr>
          <p:spPr bwMode="auto">
            <a:xfrm>
              <a:off x="4224" y="2161"/>
              <a:ext cx="144" cy="734"/>
            </a:xfrm>
            <a:prstGeom prst="upArrow">
              <a:avLst>
                <a:gd name="adj1" fmla="val 50000"/>
                <a:gd name="adj2" fmla="val 127431"/>
              </a:avLst>
            </a:prstGeom>
            <a:gradFill rotWithShape="1">
              <a:gsLst>
                <a:gs pos="0">
                  <a:schemeClr val="hlink">
                    <a:gamma/>
                    <a:shade val="6313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11643" name="AutoShape 27"/>
          <p:cNvSpPr>
            <a:spLocks noChangeArrowheads="1"/>
          </p:cNvSpPr>
          <p:nvPr/>
        </p:nvSpPr>
        <p:spPr bwMode="auto">
          <a:xfrm>
            <a:off x="6705600" y="4364038"/>
            <a:ext cx="228600" cy="1165225"/>
          </a:xfrm>
          <a:prstGeom prst="upArrow">
            <a:avLst>
              <a:gd name="adj1" fmla="val 50000"/>
              <a:gd name="adj2" fmla="val 127431"/>
            </a:avLst>
          </a:prstGeom>
          <a:gradFill rotWithShape="1">
            <a:gsLst>
              <a:gs pos="0">
                <a:schemeClr val="hlink">
                  <a:gamma/>
                  <a:shade val="63137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1644" name="AutoShape 28"/>
          <p:cNvSpPr>
            <a:spLocks noChangeArrowheads="1"/>
          </p:cNvSpPr>
          <p:nvPr/>
        </p:nvSpPr>
        <p:spPr bwMode="auto">
          <a:xfrm>
            <a:off x="6705600" y="5295900"/>
            <a:ext cx="228600" cy="1165225"/>
          </a:xfrm>
          <a:prstGeom prst="upArrow">
            <a:avLst>
              <a:gd name="adj1" fmla="val 50000"/>
              <a:gd name="adj2" fmla="val 127431"/>
            </a:avLst>
          </a:prstGeom>
          <a:gradFill rotWithShape="1">
            <a:gsLst>
              <a:gs pos="0">
                <a:schemeClr val="hlink">
                  <a:gamma/>
                  <a:shade val="63137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1645" name="Text Box 29"/>
          <p:cNvSpPr txBox="1">
            <a:spLocks noChangeAspect="1" noChangeArrowheads="1"/>
          </p:cNvSpPr>
          <p:nvPr/>
        </p:nvSpPr>
        <p:spPr bwMode="auto">
          <a:xfrm>
            <a:off x="6248400" y="4159250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Pyruvate</a:t>
            </a:r>
          </a:p>
        </p:txBody>
      </p:sp>
      <p:sp>
        <p:nvSpPr>
          <p:cNvPr id="111646" name="Text Box 30"/>
          <p:cNvSpPr txBox="1">
            <a:spLocks noChangeAspect="1" noChangeArrowheads="1"/>
          </p:cNvSpPr>
          <p:nvPr/>
        </p:nvSpPr>
        <p:spPr bwMode="auto">
          <a:xfrm>
            <a:off x="6018213" y="3168650"/>
            <a:ext cx="1449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Oxaloacetate</a:t>
            </a:r>
          </a:p>
        </p:txBody>
      </p:sp>
      <p:sp>
        <p:nvSpPr>
          <p:cNvPr id="111647" name="Text Box 31"/>
          <p:cNvSpPr txBox="1">
            <a:spLocks noChangeAspect="1" noChangeArrowheads="1"/>
          </p:cNvSpPr>
          <p:nvPr/>
        </p:nvSpPr>
        <p:spPr bwMode="auto">
          <a:xfrm>
            <a:off x="6469063" y="2117725"/>
            <a:ext cx="69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b="1">
                <a:latin typeface="Calibri" pitchFamily="34" charset="0"/>
              </a:rPr>
              <a:t>PEP</a:t>
            </a:r>
          </a:p>
        </p:txBody>
      </p:sp>
      <p:grpSp>
        <p:nvGrpSpPr>
          <p:cNvPr id="17428" name="Group 32"/>
          <p:cNvGrpSpPr>
            <a:grpSpLocks/>
          </p:cNvGrpSpPr>
          <p:nvPr/>
        </p:nvGrpSpPr>
        <p:grpSpPr bwMode="auto">
          <a:xfrm>
            <a:off x="2438400" y="1720850"/>
            <a:ext cx="228600" cy="3962400"/>
            <a:chOff x="4224" y="1488"/>
            <a:chExt cx="144" cy="2496"/>
          </a:xfrm>
        </p:grpSpPr>
        <p:sp>
          <p:nvSpPr>
            <p:cNvPr id="111649" name="AutoShape 33"/>
            <p:cNvSpPr>
              <a:spLocks noChangeArrowheads="1"/>
            </p:cNvSpPr>
            <p:nvPr/>
          </p:nvSpPr>
          <p:spPr bwMode="auto">
            <a:xfrm>
              <a:off x="4224" y="1488"/>
              <a:ext cx="144" cy="734"/>
            </a:xfrm>
            <a:prstGeom prst="upArrow">
              <a:avLst>
                <a:gd name="adj1" fmla="val 50000"/>
                <a:gd name="adj2" fmla="val 127431"/>
              </a:avLst>
            </a:prstGeom>
            <a:gradFill rotWithShape="1">
              <a:gsLst>
                <a:gs pos="0">
                  <a:schemeClr val="hlink">
                    <a:gamma/>
                    <a:shade val="6313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1650" name="AutoShape 34"/>
            <p:cNvSpPr>
              <a:spLocks noChangeArrowheads="1"/>
            </p:cNvSpPr>
            <p:nvPr/>
          </p:nvSpPr>
          <p:spPr bwMode="auto">
            <a:xfrm>
              <a:off x="4224" y="2075"/>
              <a:ext cx="144" cy="734"/>
            </a:xfrm>
            <a:prstGeom prst="upArrow">
              <a:avLst>
                <a:gd name="adj1" fmla="val 50000"/>
                <a:gd name="adj2" fmla="val 127431"/>
              </a:avLst>
            </a:prstGeom>
            <a:gradFill rotWithShape="1">
              <a:gsLst>
                <a:gs pos="0">
                  <a:schemeClr val="hlink">
                    <a:gamma/>
                    <a:shade val="6313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1651" name="AutoShape 35"/>
            <p:cNvSpPr>
              <a:spLocks noChangeArrowheads="1"/>
            </p:cNvSpPr>
            <p:nvPr/>
          </p:nvSpPr>
          <p:spPr bwMode="auto">
            <a:xfrm>
              <a:off x="4224" y="2663"/>
              <a:ext cx="144" cy="734"/>
            </a:xfrm>
            <a:prstGeom prst="upArrow">
              <a:avLst>
                <a:gd name="adj1" fmla="val 50000"/>
                <a:gd name="adj2" fmla="val 127431"/>
              </a:avLst>
            </a:prstGeom>
            <a:gradFill rotWithShape="1">
              <a:gsLst>
                <a:gs pos="0">
                  <a:schemeClr val="hlink">
                    <a:gamma/>
                    <a:shade val="6313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1652" name="AutoShape 36"/>
            <p:cNvSpPr>
              <a:spLocks noChangeArrowheads="1"/>
            </p:cNvSpPr>
            <p:nvPr/>
          </p:nvSpPr>
          <p:spPr bwMode="auto">
            <a:xfrm>
              <a:off x="4224" y="3250"/>
              <a:ext cx="144" cy="734"/>
            </a:xfrm>
            <a:prstGeom prst="upArrow">
              <a:avLst>
                <a:gd name="adj1" fmla="val 50000"/>
                <a:gd name="adj2" fmla="val 127431"/>
              </a:avLst>
            </a:prstGeom>
            <a:gradFill rotWithShape="1">
              <a:gsLst>
                <a:gs pos="0">
                  <a:schemeClr val="hlink">
                    <a:gamma/>
                    <a:shade val="6313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7429" name="Text Box 37"/>
          <p:cNvSpPr txBox="1">
            <a:spLocks noChangeAspect="1" noChangeArrowheads="1"/>
          </p:cNvSpPr>
          <p:nvPr/>
        </p:nvSpPr>
        <p:spPr bwMode="auto">
          <a:xfrm>
            <a:off x="1981200" y="5683250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Pyruvate</a:t>
            </a:r>
          </a:p>
        </p:txBody>
      </p:sp>
      <p:sp>
        <p:nvSpPr>
          <p:cNvPr id="17430" name="Text Box 38"/>
          <p:cNvSpPr txBox="1">
            <a:spLocks noChangeAspect="1" noChangeArrowheads="1"/>
          </p:cNvSpPr>
          <p:nvPr/>
        </p:nvSpPr>
        <p:spPr bwMode="auto">
          <a:xfrm>
            <a:off x="1981200" y="4295775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Pyruvate</a:t>
            </a:r>
          </a:p>
        </p:txBody>
      </p:sp>
      <p:sp>
        <p:nvSpPr>
          <p:cNvPr id="17431" name="Text Box 39"/>
          <p:cNvSpPr txBox="1">
            <a:spLocks noChangeAspect="1" noChangeArrowheads="1"/>
          </p:cNvSpPr>
          <p:nvPr/>
        </p:nvSpPr>
        <p:spPr bwMode="auto">
          <a:xfrm>
            <a:off x="1752600" y="3336925"/>
            <a:ext cx="1449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Oxaloacetate</a:t>
            </a:r>
          </a:p>
        </p:txBody>
      </p:sp>
      <p:sp>
        <p:nvSpPr>
          <p:cNvPr id="17432" name="Text Box 40"/>
          <p:cNvSpPr txBox="1">
            <a:spLocks noChangeAspect="1" noChangeArrowheads="1"/>
          </p:cNvSpPr>
          <p:nvPr/>
        </p:nvSpPr>
        <p:spPr bwMode="auto">
          <a:xfrm>
            <a:off x="2057400" y="2314575"/>
            <a:ext cx="817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Malate</a:t>
            </a:r>
          </a:p>
        </p:txBody>
      </p:sp>
      <p:sp>
        <p:nvSpPr>
          <p:cNvPr id="17433" name="Text Box 41"/>
          <p:cNvSpPr txBox="1">
            <a:spLocks noChangeAspect="1" noChangeArrowheads="1"/>
          </p:cNvSpPr>
          <p:nvPr/>
        </p:nvSpPr>
        <p:spPr bwMode="auto">
          <a:xfrm>
            <a:off x="2057400" y="1416050"/>
            <a:ext cx="817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Malate</a:t>
            </a:r>
          </a:p>
        </p:txBody>
      </p:sp>
      <p:sp>
        <p:nvSpPr>
          <p:cNvPr id="111658" name="AutoShape 42"/>
          <p:cNvSpPr>
            <a:spLocks noChangeArrowheads="1"/>
          </p:cNvSpPr>
          <p:nvPr/>
        </p:nvSpPr>
        <p:spPr bwMode="auto">
          <a:xfrm rot="5400000">
            <a:off x="4838700" y="-876300"/>
            <a:ext cx="228600" cy="2895600"/>
          </a:xfrm>
          <a:prstGeom prst="upArrow">
            <a:avLst>
              <a:gd name="adj1" fmla="val 50000"/>
              <a:gd name="adj2" fmla="val 316667"/>
            </a:avLst>
          </a:prstGeom>
          <a:gradFill rotWithShape="1">
            <a:gsLst>
              <a:gs pos="0">
                <a:schemeClr val="hlink">
                  <a:gamma/>
                  <a:shade val="63137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435" name="Text Box 43"/>
          <p:cNvSpPr txBox="1">
            <a:spLocks noChangeAspect="1" noChangeArrowheads="1"/>
          </p:cNvSpPr>
          <p:nvPr/>
        </p:nvSpPr>
        <p:spPr bwMode="auto">
          <a:xfrm>
            <a:off x="1752600" y="365125"/>
            <a:ext cx="1449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Oxaloacetate</a:t>
            </a:r>
          </a:p>
        </p:txBody>
      </p:sp>
      <p:sp>
        <p:nvSpPr>
          <p:cNvPr id="17436" name="Text Box 44"/>
          <p:cNvSpPr txBox="1">
            <a:spLocks noChangeAspect="1" noChangeArrowheads="1"/>
          </p:cNvSpPr>
          <p:nvPr/>
        </p:nvSpPr>
        <p:spPr bwMode="auto">
          <a:xfrm>
            <a:off x="6477000" y="365125"/>
            <a:ext cx="6937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b="1">
                <a:latin typeface="Calibri" pitchFamily="34" charset="0"/>
              </a:rPr>
              <a:t>PEP</a:t>
            </a:r>
          </a:p>
        </p:txBody>
      </p:sp>
      <p:sp>
        <p:nvSpPr>
          <p:cNvPr id="111661" name="Text Box 45"/>
          <p:cNvSpPr txBox="1">
            <a:spLocks noChangeAspect="1" noChangeArrowheads="1"/>
          </p:cNvSpPr>
          <p:nvPr/>
        </p:nvSpPr>
        <p:spPr bwMode="auto">
          <a:xfrm>
            <a:off x="7239000" y="3870325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CO</a:t>
            </a:r>
            <a:r>
              <a:rPr lang="en-US" altLang="th-TH" sz="1600" b="1" baseline="-25000">
                <a:latin typeface="Calibri" pitchFamily="34" charset="0"/>
              </a:rPr>
              <a:t>2</a:t>
            </a:r>
          </a:p>
        </p:txBody>
      </p:sp>
      <p:sp>
        <p:nvSpPr>
          <p:cNvPr id="111662" name="Text Box 46"/>
          <p:cNvSpPr txBox="1">
            <a:spLocks noChangeAspect="1" noChangeArrowheads="1"/>
          </p:cNvSpPr>
          <p:nvPr/>
        </p:nvSpPr>
        <p:spPr bwMode="auto">
          <a:xfrm>
            <a:off x="7239000" y="266700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CO</a:t>
            </a:r>
            <a:r>
              <a:rPr lang="en-US" altLang="th-TH" sz="1600" b="1" baseline="-25000">
                <a:latin typeface="Calibri" pitchFamily="34" charset="0"/>
              </a:rPr>
              <a:t>2</a:t>
            </a:r>
          </a:p>
        </p:txBody>
      </p:sp>
      <p:sp>
        <p:nvSpPr>
          <p:cNvPr id="17439" name="Text Box 47"/>
          <p:cNvSpPr txBox="1">
            <a:spLocks noChangeAspect="1" noChangeArrowheads="1"/>
          </p:cNvSpPr>
          <p:nvPr/>
        </p:nvSpPr>
        <p:spPr bwMode="auto">
          <a:xfrm>
            <a:off x="2957513" y="3881438"/>
            <a:ext cx="566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CO</a:t>
            </a:r>
            <a:r>
              <a:rPr lang="en-US" altLang="th-TH" sz="1600" b="1" baseline="-25000">
                <a:latin typeface="Calibri" pitchFamily="34" charset="0"/>
              </a:rPr>
              <a:t>2</a:t>
            </a:r>
          </a:p>
        </p:txBody>
      </p:sp>
      <p:sp>
        <p:nvSpPr>
          <p:cNvPr id="17440" name="Oval 48"/>
          <p:cNvSpPr>
            <a:spLocks noChangeArrowheads="1"/>
          </p:cNvSpPr>
          <p:nvPr/>
        </p:nvSpPr>
        <p:spPr bwMode="auto">
          <a:xfrm>
            <a:off x="1371600" y="2971800"/>
            <a:ext cx="6858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th-TH" sz="1400" b="1">
                <a:latin typeface="Calibri" pitchFamily="34" charset="0"/>
              </a:rPr>
              <a:t>NADH</a:t>
            </a:r>
          </a:p>
        </p:txBody>
      </p:sp>
      <p:sp>
        <p:nvSpPr>
          <p:cNvPr id="17441" name="Text Box 49"/>
          <p:cNvSpPr txBox="1">
            <a:spLocks noChangeAspect="1" noChangeArrowheads="1"/>
          </p:cNvSpPr>
          <p:nvPr/>
        </p:nvSpPr>
        <p:spPr bwMode="auto">
          <a:xfrm>
            <a:off x="803275" y="2971800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th-TH" b="1">
                <a:latin typeface="Calibri" pitchFamily="34" charset="0"/>
              </a:rPr>
              <a:t>H</a:t>
            </a:r>
            <a:r>
              <a:rPr lang="en-US" altLang="th-TH" b="1" baseline="30000">
                <a:latin typeface="Calibri" pitchFamily="34" charset="0"/>
              </a:rPr>
              <a:t>+</a:t>
            </a:r>
            <a:r>
              <a:rPr lang="en-US" altLang="th-TH" b="1">
                <a:latin typeface="Calibri" pitchFamily="34" charset="0"/>
              </a:rPr>
              <a:t>+</a:t>
            </a:r>
          </a:p>
        </p:txBody>
      </p:sp>
      <p:sp>
        <p:nvSpPr>
          <p:cNvPr id="17442" name="Text Box 50"/>
          <p:cNvSpPr txBox="1">
            <a:spLocks noChangeAspect="1" noChangeArrowheads="1"/>
          </p:cNvSpPr>
          <p:nvPr/>
        </p:nvSpPr>
        <p:spPr bwMode="auto">
          <a:xfrm>
            <a:off x="2971800" y="26670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b="1">
                <a:latin typeface="Calibri" pitchFamily="34" charset="0"/>
              </a:rPr>
              <a:t>NAD</a:t>
            </a:r>
            <a:r>
              <a:rPr lang="en-US" altLang="th-TH" b="1" baseline="30000">
                <a:latin typeface="Calibri" pitchFamily="34" charset="0"/>
              </a:rPr>
              <a:t>+</a:t>
            </a:r>
          </a:p>
        </p:txBody>
      </p:sp>
      <p:sp>
        <p:nvSpPr>
          <p:cNvPr id="17443" name="Oval 51"/>
          <p:cNvSpPr>
            <a:spLocks noChangeArrowheads="1"/>
          </p:cNvSpPr>
          <p:nvPr/>
        </p:nvSpPr>
        <p:spPr bwMode="auto">
          <a:xfrm>
            <a:off x="3048000" y="746125"/>
            <a:ext cx="6858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th-TH" sz="1400" b="1">
                <a:latin typeface="Calibri" pitchFamily="34" charset="0"/>
              </a:rPr>
              <a:t>NADH</a:t>
            </a:r>
          </a:p>
        </p:txBody>
      </p:sp>
      <p:sp>
        <p:nvSpPr>
          <p:cNvPr id="17444" name="Text Box 52"/>
          <p:cNvSpPr txBox="1">
            <a:spLocks noChangeAspect="1" noChangeArrowheads="1"/>
          </p:cNvSpPr>
          <p:nvPr/>
        </p:nvSpPr>
        <p:spPr bwMode="auto">
          <a:xfrm>
            <a:off x="3657600" y="746125"/>
            <a:ext cx="63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b="1">
                <a:latin typeface="Calibri" pitchFamily="34" charset="0"/>
              </a:rPr>
              <a:t>+ H</a:t>
            </a:r>
            <a:r>
              <a:rPr lang="en-US" altLang="th-TH" b="1" baseline="30000">
                <a:latin typeface="Calibri" pitchFamily="34" charset="0"/>
              </a:rPr>
              <a:t>+</a:t>
            </a:r>
          </a:p>
        </p:txBody>
      </p:sp>
      <p:sp>
        <p:nvSpPr>
          <p:cNvPr id="17445" name="Text Box 53"/>
          <p:cNvSpPr txBox="1">
            <a:spLocks noChangeAspect="1" noChangeArrowheads="1"/>
          </p:cNvSpPr>
          <p:nvPr/>
        </p:nvSpPr>
        <p:spPr bwMode="auto">
          <a:xfrm>
            <a:off x="1365250" y="11430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b="1">
                <a:latin typeface="Calibri" pitchFamily="34" charset="0"/>
              </a:rPr>
              <a:t>NAD</a:t>
            </a:r>
            <a:r>
              <a:rPr lang="en-US" altLang="th-TH" b="1" baseline="30000">
                <a:latin typeface="Calibri" pitchFamily="34" charset="0"/>
              </a:rPr>
              <a:t>+</a:t>
            </a:r>
          </a:p>
        </p:txBody>
      </p:sp>
      <p:sp>
        <p:nvSpPr>
          <p:cNvPr id="17446" name="Text Box 54"/>
          <p:cNvSpPr txBox="1">
            <a:spLocks noChangeAspect="1" noChangeArrowheads="1"/>
          </p:cNvSpPr>
          <p:nvPr/>
        </p:nvSpPr>
        <p:spPr bwMode="auto">
          <a:xfrm>
            <a:off x="5257800" y="106680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CO</a:t>
            </a:r>
            <a:r>
              <a:rPr lang="en-US" altLang="th-TH" sz="1600" b="1" baseline="-25000">
                <a:latin typeface="Calibri" pitchFamily="34" charset="0"/>
              </a:rPr>
              <a:t>2</a:t>
            </a:r>
          </a:p>
        </p:txBody>
      </p:sp>
      <p:sp>
        <p:nvSpPr>
          <p:cNvPr id="17447" name="Text Box 55"/>
          <p:cNvSpPr txBox="1">
            <a:spLocks noChangeArrowheads="1"/>
          </p:cNvSpPr>
          <p:nvPr/>
        </p:nvSpPr>
        <p:spPr bwMode="auto">
          <a:xfrm>
            <a:off x="609600" y="38100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h-TH" altLang="th-TH">
              <a:latin typeface="Calibri" pitchFamily="34" charset="0"/>
            </a:endParaRPr>
          </a:p>
        </p:txBody>
      </p:sp>
      <p:sp>
        <p:nvSpPr>
          <p:cNvPr id="17448" name="Text Box 56"/>
          <p:cNvSpPr txBox="1">
            <a:spLocks noChangeAspect="1" noChangeArrowheads="1"/>
          </p:cNvSpPr>
          <p:nvPr/>
        </p:nvSpPr>
        <p:spPr bwMode="auto">
          <a:xfrm>
            <a:off x="609600" y="3733800"/>
            <a:ext cx="1828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th-TH" sz="1400" b="1">
                <a:solidFill>
                  <a:schemeClr val="folHlink"/>
                </a:solidFill>
                <a:latin typeface="Calibri" pitchFamily="34" charset="0"/>
              </a:rPr>
              <a:t>Pyruvate CARBOXYLASE</a:t>
            </a:r>
          </a:p>
        </p:txBody>
      </p:sp>
      <p:sp>
        <p:nvSpPr>
          <p:cNvPr id="111673" name="Text Box 57"/>
          <p:cNvSpPr txBox="1">
            <a:spLocks noChangeAspect="1" noChangeArrowheads="1"/>
          </p:cNvSpPr>
          <p:nvPr/>
        </p:nvSpPr>
        <p:spPr bwMode="auto">
          <a:xfrm>
            <a:off x="4876800" y="3581400"/>
            <a:ext cx="1828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th-TH" sz="1400" b="1">
                <a:solidFill>
                  <a:schemeClr val="folHlink"/>
                </a:solidFill>
                <a:latin typeface="Calibri" pitchFamily="34" charset="0"/>
              </a:rPr>
              <a:t>Pyruvate CARBOXYLASE</a:t>
            </a:r>
          </a:p>
        </p:txBody>
      </p:sp>
      <p:sp>
        <p:nvSpPr>
          <p:cNvPr id="111674" name="Text Box 58"/>
          <p:cNvSpPr txBox="1">
            <a:spLocks noChangeAspect="1" noChangeArrowheads="1"/>
          </p:cNvSpPr>
          <p:nvPr/>
        </p:nvSpPr>
        <p:spPr bwMode="auto">
          <a:xfrm>
            <a:off x="4648200" y="2514600"/>
            <a:ext cx="2133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th-TH" sz="1400" b="1">
                <a:solidFill>
                  <a:schemeClr val="folHlink"/>
                </a:solidFill>
                <a:latin typeface="Calibri" pitchFamily="34" charset="0"/>
              </a:rPr>
              <a:t>Mitochondrial PEP CARBOXYKINASE</a:t>
            </a:r>
          </a:p>
        </p:txBody>
      </p:sp>
      <p:sp>
        <p:nvSpPr>
          <p:cNvPr id="17451" name="Text Box 59"/>
          <p:cNvSpPr txBox="1">
            <a:spLocks noChangeAspect="1" noChangeArrowheads="1"/>
          </p:cNvSpPr>
          <p:nvPr/>
        </p:nvSpPr>
        <p:spPr bwMode="auto">
          <a:xfrm>
            <a:off x="3505200" y="15875"/>
            <a:ext cx="2133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th-TH" sz="1400" b="1">
                <a:solidFill>
                  <a:schemeClr val="folHlink"/>
                </a:solidFill>
                <a:latin typeface="Calibri" pitchFamily="34" charset="0"/>
              </a:rPr>
              <a:t>Cytosolic PEP CARBOXYKINASE</a:t>
            </a:r>
          </a:p>
        </p:txBody>
      </p:sp>
      <p:sp>
        <p:nvSpPr>
          <p:cNvPr id="111676" name="Text Box 60"/>
          <p:cNvSpPr txBox="1">
            <a:spLocks noChangeAspect="1" noChangeArrowheads="1"/>
          </p:cNvSpPr>
          <p:nvPr/>
        </p:nvSpPr>
        <p:spPr bwMode="auto">
          <a:xfrm>
            <a:off x="4201524" y="6176963"/>
            <a:ext cx="2133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th-TH" sz="1400" b="1" dirty="0">
                <a:solidFill>
                  <a:schemeClr val="folHlink"/>
                </a:solidFill>
                <a:latin typeface="Calibri" pitchFamily="34" charset="0"/>
              </a:rPr>
              <a:t>Lactate DEHYDROGENASE</a:t>
            </a:r>
          </a:p>
        </p:txBody>
      </p:sp>
      <p:sp>
        <p:nvSpPr>
          <p:cNvPr id="17453" name="Text Box 61"/>
          <p:cNvSpPr txBox="1">
            <a:spLocks noChangeAspect="1" noChangeArrowheads="1"/>
          </p:cNvSpPr>
          <p:nvPr/>
        </p:nvSpPr>
        <p:spPr bwMode="auto">
          <a:xfrm>
            <a:off x="304800" y="685800"/>
            <a:ext cx="2133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th-TH" sz="1400" b="1">
                <a:solidFill>
                  <a:schemeClr val="folHlink"/>
                </a:solidFill>
                <a:latin typeface="Calibri" pitchFamily="34" charset="0"/>
              </a:rPr>
              <a:t>Cytosolic Malate DEHYDROGENASE</a:t>
            </a:r>
          </a:p>
        </p:txBody>
      </p:sp>
      <p:sp>
        <p:nvSpPr>
          <p:cNvPr id="111678" name="Text Box 62"/>
          <p:cNvSpPr txBox="1">
            <a:spLocks noChangeAspect="1" noChangeArrowheads="1"/>
          </p:cNvSpPr>
          <p:nvPr/>
        </p:nvSpPr>
        <p:spPr bwMode="auto">
          <a:xfrm>
            <a:off x="6248400" y="5073650"/>
            <a:ext cx="104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th-TH" sz="1600" b="1">
                <a:latin typeface="Calibri" pitchFamily="34" charset="0"/>
              </a:rPr>
              <a:t>Pyruvate</a:t>
            </a:r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37BF4-2656-4B53-8653-1A554C80FFED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62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/>
      <p:bldP spid="111637" grpId="0" animBg="1"/>
      <p:bldP spid="111643" grpId="0" animBg="1"/>
      <p:bldP spid="111644" grpId="0" animBg="1"/>
      <p:bldP spid="111645" grpId="0"/>
      <p:bldP spid="111646" grpId="0"/>
      <p:bldP spid="111647" grpId="0"/>
      <p:bldP spid="111661" grpId="0"/>
      <p:bldP spid="111662" grpId="0"/>
      <p:bldP spid="111673" grpId="0"/>
      <p:bldP spid="111674" grpId="0"/>
      <p:bldP spid="111676" grpId="0"/>
      <p:bldP spid="1116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50960"/>
            <a:ext cx="5340366" cy="680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75756" y="1052736"/>
            <a:ext cx="1476164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02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96213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2. Conversion of fructose-1,6-bisphosphate to </a:t>
            </a:r>
            <a:r>
              <a:rPr lang="en-US" sz="2400" dirty="0" smtClean="0">
                <a:solidFill>
                  <a:srgbClr val="00B050"/>
                </a:solidFill>
              </a:rPr>
              <a:t>fructose-6-phosphate.</a:t>
            </a:r>
            <a:r>
              <a:rPr lang="en-US" sz="2400" dirty="0" smtClean="0"/>
              <a:t> The </a:t>
            </a:r>
            <a:r>
              <a:rPr lang="en-US" sz="2400" dirty="0"/>
              <a:t>irreversible PFK-1–catalyzed reaction in glycolysis is bypassed </a:t>
            </a:r>
            <a:r>
              <a:rPr lang="en-US" sz="2400" dirty="0" smtClean="0"/>
              <a:t>by fructose-1,6-bisphosphatase</a:t>
            </a:r>
            <a:r>
              <a:rPr lang="en-US" sz="2400" dirty="0"/>
              <a:t>:</a:t>
            </a:r>
          </a:p>
          <a:p>
            <a:endParaRPr lang="th-TH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4" y="2060848"/>
            <a:ext cx="8892480" cy="1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465313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exergonic reaction 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Times New Roman"/>
                <a:cs typeface="Times New Roman"/>
              </a:rPr>
              <a:t>∆</a:t>
            </a:r>
            <a:r>
              <a:rPr lang="en-US" sz="2400" dirty="0" smtClean="0"/>
              <a:t>G</a:t>
            </a:r>
            <a:r>
              <a:rPr lang="en-US" sz="2400" baseline="30000" dirty="0" smtClean="0">
                <a:latin typeface="Times New Roman"/>
                <a:cs typeface="Times New Roman"/>
              </a:rPr>
              <a:t>◦’</a:t>
            </a:r>
            <a:r>
              <a:rPr lang="en-US" sz="2400" baseline="30000" dirty="0" smtClean="0"/>
              <a:t>  </a:t>
            </a:r>
            <a:r>
              <a:rPr lang="en-US" sz="2400" dirty="0"/>
              <a:t>–16.7 kJ/</a:t>
            </a:r>
            <a:r>
              <a:rPr lang="en-US" sz="2400" dirty="0" err="1"/>
              <a:t>mol</a:t>
            </a:r>
            <a:r>
              <a:rPr lang="en-US" sz="2400" dirty="0"/>
              <a:t>) is also irreversible </a:t>
            </a:r>
            <a:r>
              <a:rPr lang="en-US" sz="2400" dirty="0" smtClean="0"/>
              <a:t> under cellular </a:t>
            </a:r>
            <a:r>
              <a:rPr lang="en-US" sz="2400" dirty="0"/>
              <a:t>conditions. </a:t>
            </a:r>
            <a:r>
              <a:rPr lang="en-US" sz="2400" dirty="0" smtClean="0"/>
              <a:t> ATP </a:t>
            </a:r>
            <a:r>
              <a:rPr lang="en-US" sz="2400" dirty="0"/>
              <a:t>is not regenerated, and inorganic phosphate (</a:t>
            </a:r>
            <a:r>
              <a:rPr lang="en-US" sz="2400" dirty="0" smtClean="0"/>
              <a:t>Pi) is </a:t>
            </a:r>
            <a:r>
              <a:rPr lang="en-US" sz="2400" dirty="0"/>
              <a:t>also produced.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6000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3265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3. Formation of glucose from glucose-6-phosphate. </a:t>
            </a:r>
            <a:r>
              <a:rPr lang="en-US" sz="2400" dirty="0" smtClean="0"/>
              <a:t>Glucose-6-phosphatase, found </a:t>
            </a:r>
            <a:r>
              <a:rPr lang="en-US" sz="2400" dirty="0"/>
              <a:t>only in liver and kidney, catalyzes the irreversible hydrolysis of </a:t>
            </a:r>
            <a:r>
              <a:rPr lang="en-US" sz="2400" dirty="0" smtClean="0"/>
              <a:t>glucose-6-phosphate </a:t>
            </a:r>
            <a:r>
              <a:rPr lang="en-US" sz="2400" dirty="0"/>
              <a:t>to form glucose and Pi. </a:t>
            </a:r>
            <a:r>
              <a:rPr lang="en-US" sz="2400" dirty="0" smtClean="0"/>
              <a:t> Glucose </a:t>
            </a:r>
            <a:r>
              <a:rPr lang="en-US" sz="2400" dirty="0"/>
              <a:t>is subsequently </a:t>
            </a:r>
            <a:r>
              <a:rPr lang="en-US" sz="2400" dirty="0" smtClean="0"/>
              <a:t>released into </a:t>
            </a:r>
            <a:r>
              <a:rPr lang="en-US" sz="2400" dirty="0"/>
              <a:t>the blood.</a:t>
            </a:r>
            <a:endParaRPr lang="th-TH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b="3955"/>
          <a:stretch/>
        </p:blipFill>
        <p:spPr bwMode="auto">
          <a:xfrm>
            <a:off x="1115616" y="2204864"/>
            <a:ext cx="6551219" cy="43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0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42" y="-1"/>
            <a:ext cx="5258869" cy="669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3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02" y="308670"/>
            <a:ext cx="56570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345" y="34984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Glycolysis  and </a:t>
            </a:r>
            <a:r>
              <a:rPr lang="en-US" sz="2000" b="1" dirty="0">
                <a:solidFill>
                  <a:srgbClr val="C00000"/>
                </a:solidFill>
              </a:rPr>
              <a:t>Gluconeogenesis </a:t>
            </a:r>
            <a:endParaRPr lang="th-TH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621"/>
            <a:ext cx="5472608" cy="669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26688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Regulation of</a:t>
            </a:r>
          </a:p>
          <a:p>
            <a:r>
              <a:rPr lang="en-US" b="1" dirty="0" err="1" smtClean="0"/>
              <a:t>Glyconeogenesis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5689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352928" cy="507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97468"/>
            <a:ext cx="2275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The Cori Cycle</a:t>
            </a:r>
          </a:p>
        </p:txBody>
      </p:sp>
    </p:spTree>
    <p:extLst>
      <p:ext uri="{BB962C8B-B14F-4D97-AF65-F5344CB8AC3E}">
        <p14:creationId xmlns:p14="http://schemas.microsoft.com/office/powerpoint/2010/main" val="30867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32656"/>
            <a:ext cx="85689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The Cori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Cycle</a:t>
            </a:r>
          </a:p>
          <a:p>
            <a:endParaRPr lang="en-US" sz="36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/>
              <a:t>Lactate is released by red blood cells and other cells that lack mitochondria </a:t>
            </a:r>
            <a:r>
              <a:rPr lang="en-US" dirty="0" smtClean="0"/>
              <a:t>or have </a:t>
            </a:r>
            <a:r>
              <a:rPr lang="en-US" dirty="0"/>
              <a:t>low oxygen concentrations. In the Cori cycle, lactate is released by skeletal muscle</a:t>
            </a:r>
          </a:p>
          <a:p>
            <a:r>
              <a:rPr lang="en-US" dirty="0"/>
              <a:t>during exercise</a:t>
            </a:r>
          </a:p>
          <a:p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passing through blood to the liver,</a:t>
            </a:r>
          </a:p>
          <a:p>
            <a:r>
              <a:rPr lang="en-US" dirty="0"/>
              <a:t>lactate is converted to glucose </a:t>
            </a:r>
            <a:r>
              <a:rPr lang="en-US" dirty="0" smtClean="0"/>
              <a:t>by gluconeogenesis</a:t>
            </a:r>
            <a:r>
              <a:rPr lang="en-US" dirty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231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2" y="1412776"/>
            <a:ext cx="827366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334236"/>
            <a:ext cx="6109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The glucose-alanine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cycle</a:t>
            </a:r>
            <a:endParaRPr lang="th-TH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677" y="332654"/>
            <a:ext cx="4492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The glucose-alanine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cycle</a:t>
            </a:r>
            <a:endParaRPr lang="th-TH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678" y="946028"/>
            <a:ext cx="8748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Alanine is formed from pyruvate in muscle. After it has been transported to the liver, alanine is reconverted to </a:t>
            </a:r>
            <a:r>
              <a:rPr lang="en-US" sz="2400" dirty="0" smtClean="0"/>
              <a:t>pyruvate by </a:t>
            </a:r>
            <a:r>
              <a:rPr lang="en-US" sz="2400" dirty="0"/>
              <a:t>alanine transaminase. Eventually pyruvate is used in the synthesis of new glucose. Because muscle </a:t>
            </a:r>
            <a:r>
              <a:rPr lang="en-US" sz="2400" dirty="0" smtClean="0"/>
              <a:t>cannot synthesize </a:t>
            </a:r>
            <a:r>
              <a:rPr lang="en-US" sz="2400" dirty="0"/>
              <a:t>urea from amino nitrogen, the glucose-alanine cycle is used to transfer amino nitrogen to the liver.</a:t>
            </a:r>
            <a:endParaRPr lang="th-TH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3"/>
            <a:ext cx="5976664" cy="379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2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" y="2996952"/>
            <a:ext cx="9144000" cy="19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332655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Glycerol, </a:t>
            </a:r>
            <a:r>
              <a:rPr lang="en-US" sz="2400" dirty="0"/>
              <a:t>a product of fat metabolism in adipose tissue, is transported to </a:t>
            </a:r>
            <a:r>
              <a:rPr lang="en-US" sz="2400" dirty="0" smtClean="0"/>
              <a:t>the liver </a:t>
            </a:r>
            <a:r>
              <a:rPr lang="en-US" sz="2400" dirty="0"/>
              <a:t>in the blood and then converted to glycerol-3-phosphate by glycerol kinase.</a:t>
            </a:r>
          </a:p>
          <a:p>
            <a:r>
              <a:rPr lang="en-US" sz="2400" dirty="0"/>
              <a:t>Oxidation of glycerol-3-phosphate to form DHAP occurs when cytoplasm </a:t>
            </a:r>
            <a:r>
              <a:rPr lang="en-US" sz="2400" dirty="0" smtClean="0"/>
              <a:t>NAD+ concentration </a:t>
            </a:r>
            <a:r>
              <a:rPr lang="en-US" sz="2400" dirty="0"/>
              <a:t>is relatively high.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2155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287070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FATE OF </a:t>
            </a:r>
            <a:r>
              <a:rPr lang="en-US" b="1" dirty="0">
                <a:solidFill>
                  <a:srgbClr val="0070C0"/>
                </a:solidFill>
              </a:rPr>
              <a:t>PYRUVATE</a:t>
            </a:r>
            <a:r>
              <a:rPr lang="en-US" b="1" dirty="0">
                <a:solidFill>
                  <a:srgbClr val="C00000"/>
                </a:solidFill>
              </a:rPr>
              <a:t> MADE FROM GLYCOLYSIS</a:t>
            </a:r>
            <a:endParaRPr lang="th-TH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92696"/>
            <a:ext cx="7416824" cy="557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0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404663"/>
            <a:ext cx="67400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/>
              <a:t>GLYCOGENOLYSIS</a:t>
            </a:r>
          </a:p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The </a:t>
            </a:r>
            <a:r>
              <a:rPr lang="en-US" sz="4400" b="1" dirty="0">
                <a:solidFill>
                  <a:srgbClr val="0070C0"/>
                </a:solidFill>
              </a:rPr>
              <a:t>breakdown of glycogen </a:t>
            </a:r>
            <a:endParaRPr lang="th-TH" sz="44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2276872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Glycogenolysis</a:t>
            </a:r>
            <a:r>
              <a:rPr lang="en-US" dirty="0"/>
              <a:t> is the </a:t>
            </a:r>
            <a:r>
              <a:rPr lang="en-US" b="1" dirty="0">
                <a:solidFill>
                  <a:srgbClr val="FF0000"/>
                </a:solidFill>
              </a:rPr>
              <a:t>breakdown of glycogen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 glucose-6-phosphate and glycogen (n-1).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Glycogen </a:t>
            </a:r>
            <a:r>
              <a:rPr lang="en-US" dirty="0"/>
              <a:t>branches are catabolized by the sequential removal of glucose monomers via </a:t>
            </a:r>
            <a:r>
              <a:rPr lang="en-US" dirty="0" err="1"/>
              <a:t>phosphorolysis</a:t>
            </a:r>
            <a:r>
              <a:rPr lang="en-US" dirty="0"/>
              <a:t>, by the enzyme glycogen </a:t>
            </a:r>
            <a:r>
              <a:rPr lang="en-US" dirty="0" err="1"/>
              <a:t>phosphorylase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328630" y="530120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glycogen(n residues) + Pi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⇌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glycogen(n-1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residues) + glucose-1-phosphate</a:t>
            </a:r>
            <a:endParaRPr lang="th-TH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32656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Glycogenolysis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takes place in the cells of the muscle and liver tissues in response to hormonal and neural signals. In particular, </a:t>
            </a:r>
            <a:r>
              <a:rPr lang="en-US" dirty="0" err="1"/>
              <a:t>glycogenolysis</a:t>
            </a:r>
            <a:r>
              <a:rPr lang="en-US" dirty="0"/>
              <a:t> plays an important role in the fight-or-flight response and the regulation of glucose levels in the blood.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48680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</a:t>
            </a:r>
            <a:r>
              <a:rPr lang="en-US" dirty="0" err="1"/>
              <a:t>myocytes</a:t>
            </a:r>
            <a:r>
              <a:rPr lang="en-US" dirty="0"/>
              <a:t> (muscle cells), glycogen degradation serves to provide an immediate source of glucose-6-phosphate for glycolysis, to provide energy for muscle contraction.</a:t>
            </a:r>
          </a:p>
          <a:p>
            <a:endParaRPr lang="en-US" dirty="0"/>
          </a:p>
          <a:p>
            <a:r>
              <a:rPr lang="en-US" dirty="0"/>
              <a:t>In hepatocytes (liver cells), the main purpose of the breakdown of glycogen is for the release of glucose into the bloodstream for uptake by other cells. The phosphate group of glucose-6-phosphate is removed by the enzyme glucose-6-phosphatase, which is not present in </a:t>
            </a:r>
            <a:r>
              <a:rPr lang="en-US" dirty="0" err="1"/>
              <a:t>myocytes</a:t>
            </a:r>
            <a:r>
              <a:rPr lang="en-US" dirty="0"/>
              <a:t>, and the free glucose exits the cell via GLUT2 facilitated diffusion channels in the hepatocyte cell membrane.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8354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Glycogen degradation requires the following two reactions.</a:t>
            </a:r>
          </a:p>
          <a:p>
            <a:pPr marL="514350" indent="-514350">
              <a:buAutoNum type="arabicPeriod"/>
            </a:pPr>
            <a:r>
              <a:rPr lang="en-US" dirty="0" smtClean="0"/>
              <a:t>Removal </a:t>
            </a:r>
            <a:r>
              <a:rPr lang="en-US" dirty="0"/>
              <a:t>of glucose from the </a:t>
            </a:r>
            <a:r>
              <a:rPr lang="en-US" dirty="0" err="1"/>
              <a:t>nonreducing</a:t>
            </a:r>
            <a:r>
              <a:rPr lang="en-US" dirty="0"/>
              <a:t> ends of glycogen. </a:t>
            </a:r>
            <a:r>
              <a:rPr lang="en-US" dirty="0" smtClean="0"/>
              <a:t>Glycogen </a:t>
            </a:r>
            <a:r>
              <a:rPr lang="en-US" dirty="0" err="1" smtClean="0"/>
              <a:t>phosphorylase</a:t>
            </a:r>
            <a:r>
              <a:rPr lang="en-US" dirty="0" smtClean="0"/>
              <a:t> </a:t>
            </a:r>
            <a:r>
              <a:rPr lang="en-US" dirty="0"/>
              <a:t>uses inorganic phosphate (Pi) to cleave the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/>
              <a:t>(1,4</a:t>
            </a:r>
            <a:r>
              <a:rPr lang="en-US" dirty="0"/>
              <a:t>) </a:t>
            </a:r>
            <a:r>
              <a:rPr lang="en-US" dirty="0" smtClean="0"/>
              <a:t>linkages on </a:t>
            </a:r>
            <a:r>
              <a:rPr lang="en-US" dirty="0"/>
              <a:t>the outer branches of glycogen to yield glucose-1-phosphate. </a:t>
            </a:r>
            <a:r>
              <a:rPr lang="en-US" dirty="0" smtClean="0"/>
              <a:t>Glycogen </a:t>
            </a:r>
            <a:r>
              <a:rPr lang="en-US" dirty="0" err="1" smtClean="0"/>
              <a:t>phosphorylase</a:t>
            </a:r>
            <a:r>
              <a:rPr lang="en-US" dirty="0" smtClean="0"/>
              <a:t> </a:t>
            </a:r>
            <a:r>
              <a:rPr lang="en-US" dirty="0"/>
              <a:t>stops when it comes within four glucose residues of a </a:t>
            </a:r>
            <a:r>
              <a:rPr lang="en-US" dirty="0" smtClean="0"/>
              <a:t>branch point. </a:t>
            </a:r>
          </a:p>
          <a:p>
            <a:r>
              <a:rPr lang="en-US" b="1" dirty="0" smtClean="0"/>
              <a:t>(</a:t>
            </a:r>
            <a:r>
              <a:rPr lang="en-US" b="1" dirty="0"/>
              <a:t>A glycogen molecule that has been degraded to its</a:t>
            </a:r>
          </a:p>
          <a:p>
            <a:r>
              <a:rPr lang="en-US" b="1" dirty="0"/>
              <a:t>branch points is called a limit dextrin</a:t>
            </a:r>
            <a:r>
              <a:rPr lang="en-US" b="1" dirty="0" smtClean="0"/>
              <a:t>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83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2913"/>
            <a:ext cx="85725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3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32656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 Hydrolysis of the </a:t>
            </a:r>
            <a:r>
              <a:rPr lang="en-US" dirty="0" smtClean="0"/>
              <a:t>a </a:t>
            </a:r>
            <a:r>
              <a:rPr lang="el-GR" dirty="0">
                <a:latin typeface="Times New Roman"/>
                <a:cs typeface="Times New Roman"/>
              </a:rPr>
              <a:t>α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(</a:t>
            </a:r>
            <a:r>
              <a:rPr lang="en-US" dirty="0"/>
              <a:t>1,6) </a:t>
            </a:r>
            <a:r>
              <a:rPr lang="en-US" dirty="0" err="1"/>
              <a:t>glycosidic</a:t>
            </a:r>
            <a:r>
              <a:rPr lang="en-US" dirty="0"/>
              <a:t> bonds at branch points of </a:t>
            </a:r>
            <a:r>
              <a:rPr lang="en-US" dirty="0" smtClean="0"/>
              <a:t>glycogen. </a:t>
            </a:r>
            <a:r>
              <a:rPr lang="en-US" dirty="0" err="1" smtClean="0"/>
              <a:t>Amylo</a:t>
            </a:r>
            <a:r>
              <a:rPr lang="en-US" dirty="0" smtClean="0"/>
              <a:t>-</a:t>
            </a:r>
            <a:r>
              <a:rPr lang="el-GR" dirty="0">
                <a:latin typeface="Times New Roman"/>
                <a:cs typeface="Times New Roman"/>
              </a:rPr>
              <a:t> α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(</a:t>
            </a:r>
            <a:r>
              <a:rPr lang="en-US" dirty="0"/>
              <a:t>1,6)-</a:t>
            </a:r>
            <a:r>
              <a:rPr lang="en-US" dirty="0" err="1"/>
              <a:t>glucosidase</a:t>
            </a:r>
            <a:r>
              <a:rPr lang="en-US" dirty="0"/>
              <a:t>, also called </a:t>
            </a:r>
            <a:r>
              <a:rPr lang="en-US" dirty="0" err="1"/>
              <a:t>debranching</a:t>
            </a:r>
            <a:r>
              <a:rPr lang="en-US" dirty="0"/>
              <a:t> enzyme, begins </a:t>
            </a:r>
            <a:r>
              <a:rPr lang="en-US" dirty="0" smtClean="0"/>
              <a:t>the removal </a:t>
            </a:r>
            <a:r>
              <a:rPr lang="en-US" dirty="0"/>
              <a:t>of </a:t>
            </a:r>
            <a:endParaRPr lang="en-US" dirty="0" smtClean="0"/>
          </a:p>
          <a:p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(</a:t>
            </a:r>
            <a:r>
              <a:rPr lang="en-US" dirty="0"/>
              <a:t>1,6) branch points by transferring the outer three of the four glucose residues attached to the branch point to a nearby </a:t>
            </a:r>
            <a:r>
              <a:rPr lang="en-US" dirty="0" err="1" smtClean="0"/>
              <a:t>nonreducing</a:t>
            </a:r>
            <a:r>
              <a:rPr lang="en-US" dirty="0" smtClean="0"/>
              <a:t> end</a:t>
            </a:r>
            <a:r>
              <a:rPr lang="en-US" dirty="0"/>
              <a:t>. It then removes the single glucose residue attached at each </a:t>
            </a:r>
            <a:r>
              <a:rPr lang="en-US" dirty="0" smtClean="0"/>
              <a:t>branch point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product of this latter reaction is free </a:t>
            </a:r>
            <a:r>
              <a:rPr lang="en-US" dirty="0" smtClean="0"/>
              <a:t>glucose.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6" y="980728"/>
            <a:ext cx="80962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3200"/>
            <a:ext cx="4783633" cy="65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4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92696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Glucose-1-phosphate, the major product of </a:t>
            </a:r>
            <a:r>
              <a:rPr lang="en-US" dirty="0" err="1"/>
              <a:t>glycogenolysis</a:t>
            </a:r>
            <a:r>
              <a:rPr lang="en-US" dirty="0"/>
              <a:t>, is diverted to </a:t>
            </a:r>
            <a:r>
              <a:rPr lang="en-US" dirty="0" smtClean="0"/>
              <a:t>glycolysis in </a:t>
            </a:r>
            <a:r>
              <a:rPr lang="en-US" dirty="0"/>
              <a:t>muscle cells to generate energy for muscle contraction.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hepatocytes, glucose-1-phosphate </a:t>
            </a:r>
            <a:r>
              <a:rPr lang="en-US" dirty="0"/>
              <a:t>is converted to glucose, by </a:t>
            </a:r>
            <a:r>
              <a:rPr lang="en-US" dirty="0" err="1"/>
              <a:t>phosphoglucomutase</a:t>
            </a:r>
            <a:r>
              <a:rPr lang="en-US" dirty="0"/>
              <a:t> and</a:t>
            </a:r>
          </a:p>
          <a:p>
            <a:r>
              <a:rPr lang="en-US" dirty="0"/>
              <a:t>glucose-6-phosphatase, which is then released into the blood.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44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508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4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121261" cy="575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287070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FATE OF </a:t>
            </a:r>
            <a:r>
              <a:rPr lang="en-US" b="1" dirty="0">
                <a:solidFill>
                  <a:srgbClr val="0070C0"/>
                </a:solidFill>
              </a:rPr>
              <a:t>PYRUVATE</a:t>
            </a:r>
            <a:r>
              <a:rPr lang="en-US" b="1" dirty="0">
                <a:solidFill>
                  <a:srgbClr val="C00000"/>
                </a:solidFill>
              </a:rPr>
              <a:t> MADE FROM GLYCOLYSIS</a:t>
            </a:r>
            <a:endParaRPr lang="th-T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0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751931"/>
            <a:ext cx="7884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https://www.youtube.com/watch?v=1R6KB12Wtyw&amp;t=69s</a:t>
            </a:r>
            <a:endParaRPr lang="th-TH" sz="2400" dirty="0"/>
          </a:p>
        </p:txBody>
      </p:sp>
      <p:sp>
        <p:nvSpPr>
          <p:cNvPr id="4" name="Rectangle 3"/>
          <p:cNvSpPr/>
          <p:nvPr/>
        </p:nvSpPr>
        <p:spPr>
          <a:xfrm>
            <a:off x="1133364" y="1340768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Glycogenesis and </a:t>
            </a:r>
            <a:r>
              <a:rPr lang="en-US" dirty="0" err="1"/>
              <a:t>Glycogenolysis</a:t>
            </a:r>
            <a:r>
              <a:rPr lang="en-US" dirty="0"/>
              <a:t> Animation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44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902" y="548680"/>
            <a:ext cx="46476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GLYCOGENESIS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</a:rPr>
              <a:t>(Glycogen synthesis) </a:t>
            </a:r>
            <a:endParaRPr lang="th-TH" sz="40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247" y="220486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Glycogen synthesis occurs after a meal, when blood glucose levels are high. </a:t>
            </a:r>
            <a:r>
              <a:rPr lang="en-US" dirty="0" smtClean="0"/>
              <a:t>It has </a:t>
            </a:r>
            <a:r>
              <a:rPr lang="en-US" dirty="0"/>
              <a:t>long been recognized that the consumption of a carbohydrate meal is followed</a:t>
            </a:r>
          </a:p>
          <a:p>
            <a:r>
              <a:rPr lang="en-US" dirty="0"/>
              <a:t>promptly by liver glycogenesis. The synthesis of glycogen from </a:t>
            </a:r>
            <a:r>
              <a:rPr lang="en-US" dirty="0" smtClean="0"/>
              <a:t>glucose-6-phosphate involves </a:t>
            </a:r>
            <a:r>
              <a:rPr lang="en-US" dirty="0"/>
              <a:t>the following set of reactions.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899592" y="5013176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Synthesis </a:t>
            </a:r>
            <a:r>
              <a:rPr lang="en-US" dirty="0"/>
              <a:t>of </a:t>
            </a:r>
            <a:r>
              <a:rPr lang="en-US" dirty="0" smtClean="0"/>
              <a:t>glucose-1-phosphate</a:t>
            </a:r>
          </a:p>
          <a:p>
            <a:pPr marL="514350" indent="-514350">
              <a:buAutoNum type="arabicPeriod"/>
            </a:pPr>
            <a:r>
              <a:rPr lang="en-US" dirty="0" smtClean="0"/>
              <a:t>Synthesis </a:t>
            </a:r>
            <a:r>
              <a:rPr lang="en-US" dirty="0"/>
              <a:t>of </a:t>
            </a:r>
            <a:r>
              <a:rPr lang="en-US" dirty="0" smtClean="0"/>
              <a:t>UDP-glucose</a:t>
            </a:r>
          </a:p>
          <a:p>
            <a:pPr marL="514350" indent="-514350">
              <a:buAutoNum type="arabicPeriod"/>
            </a:pPr>
            <a:r>
              <a:rPr lang="en-US" dirty="0"/>
              <a:t>Synthesis of glycogen from UDP-glucose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364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56390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9612" y="476672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Synthesis </a:t>
            </a:r>
            <a:r>
              <a:rPr lang="en-US" dirty="0"/>
              <a:t>of </a:t>
            </a:r>
            <a:r>
              <a:rPr lang="en-US" dirty="0" smtClean="0"/>
              <a:t>glucose-1-phosphate</a:t>
            </a:r>
          </a:p>
        </p:txBody>
      </p:sp>
    </p:spTree>
    <p:extLst>
      <p:ext uri="{BB962C8B-B14F-4D97-AF65-F5344CB8AC3E}">
        <p14:creationId xmlns:p14="http://schemas.microsoft.com/office/powerpoint/2010/main" val="334495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766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2. Synthesis </a:t>
            </a:r>
            <a:r>
              <a:rPr lang="en-US" dirty="0"/>
              <a:t>of </a:t>
            </a:r>
            <a:r>
              <a:rPr lang="en-US" dirty="0" smtClean="0"/>
              <a:t>UDP-glucose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69496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627" y="4221088"/>
            <a:ext cx="6597898" cy="145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0194" y="2996952"/>
            <a:ext cx="750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Formation of UDP-glucose, whose 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∆</a:t>
            </a:r>
            <a:r>
              <a:rPr lang="en-US" sz="2000" dirty="0" smtClean="0"/>
              <a:t>G</a:t>
            </a:r>
            <a:r>
              <a:rPr lang="en-US" sz="2000" baseline="30000" dirty="0" smtClean="0">
                <a:latin typeface="Times New Roman"/>
                <a:cs typeface="Times New Roman"/>
              </a:rPr>
              <a:t>◦’</a:t>
            </a:r>
            <a:r>
              <a:rPr lang="en-US" sz="2000" dirty="0" smtClean="0"/>
              <a:t> </a:t>
            </a:r>
            <a:r>
              <a:rPr lang="en-US" sz="2000" dirty="0"/>
              <a:t>value is near zero, is</a:t>
            </a:r>
          </a:p>
          <a:p>
            <a:r>
              <a:rPr lang="en-US" sz="2000" dirty="0"/>
              <a:t>a reversible reaction catalyzed by UDP-glucose </a:t>
            </a:r>
            <a:r>
              <a:rPr lang="en-US" sz="2000" dirty="0" err="1"/>
              <a:t>pyrophosphorylase</a:t>
            </a:r>
            <a:endParaRPr lang="th-TH" sz="2000" dirty="0"/>
          </a:p>
        </p:txBody>
      </p:sp>
      <p:sp>
        <p:nvSpPr>
          <p:cNvPr id="4" name="Rectangle 3"/>
          <p:cNvSpPr/>
          <p:nvPr/>
        </p:nvSpPr>
        <p:spPr>
          <a:xfrm>
            <a:off x="631720" y="5680695"/>
            <a:ext cx="7960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However, the reaction is driven to completion because pyrophosphate (</a:t>
            </a:r>
            <a:r>
              <a:rPr lang="en-US" sz="2000" dirty="0" err="1"/>
              <a:t>PPi</a:t>
            </a:r>
            <a:r>
              <a:rPr lang="en-US" sz="2000" dirty="0"/>
              <a:t>)</a:t>
            </a:r>
          </a:p>
          <a:p>
            <a:r>
              <a:rPr lang="en-US" sz="2000" dirty="0"/>
              <a:t>is immediately and irreversibly hydrolyzed by </a:t>
            </a:r>
            <a:r>
              <a:rPr lang="en-US" sz="2000" dirty="0" err="1"/>
              <a:t>pyrophosphatase</a:t>
            </a:r>
            <a:r>
              <a:rPr lang="en-US" sz="2000" dirty="0"/>
              <a:t> with a large</a:t>
            </a:r>
          </a:p>
          <a:p>
            <a:r>
              <a:rPr lang="en-US" sz="2000" dirty="0"/>
              <a:t>loss of free energy </a:t>
            </a:r>
            <a:r>
              <a:rPr lang="en-US" sz="2000" dirty="0" smtClean="0"/>
              <a:t>(</a:t>
            </a:r>
            <a:r>
              <a:rPr lang="en-US" sz="2000" dirty="0">
                <a:latin typeface="Times New Roman"/>
                <a:cs typeface="Times New Roman"/>
              </a:rPr>
              <a:t>∆</a:t>
            </a:r>
            <a:r>
              <a:rPr lang="en-US" sz="2000" dirty="0"/>
              <a:t>G</a:t>
            </a:r>
            <a:r>
              <a:rPr lang="en-US" sz="2000" baseline="30000" dirty="0">
                <a:latin typeface="Times New Roman"/>
                <a:cs typeface="Times New Roman"/>
              </a:rPr>
              <a:t>◦’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/>
              <a:t>33.5 kJ/</a:t>
            </a:r>
            <a:r>
              <a:rPr lang="en-US" sz="2000" dirty="0" err="1"/>
              <a:t>mol</a:t>
            </a:r>
            <a:r>
              <a:rPr lang="en-US" sz="2000" dirty="0"/>
              <a:t>):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8364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265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 Synthesis of glycogen from UDP-glucose</a:t>
            </a:r>
            <a:endParaRPr lang="th-T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02" y="855876"/>
            <a:ext cx="8914528" cy="50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774" y="5904281"/>
            <a:ext cx="8609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enzyme glycogen synthase breaks the ester linkage of UDP-glucose and forms an </a:t>
            </a:r>
            <a:r>
              <a:rPr lang="el-GR" sz="2000" dirty="0">
                <a:latin typeface="Times New Roman"/>
                <a:cs typeface="Times New Roman"/>
              </a:rPr>
              <a:t>α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/>
              <a:t>(</a:t>
            </a:r>
            <a:r>
              <a:rPr lang="en-US" sz="2000" dirty="0"/>
              <a:t>1,4) </a:t>
            </a:r>
            <a:r>
              <a:rPr lang="en-US" sz="2000" dirty="0" err="1"/>
              <a:t>glycosidic</a:t>
            </a:r>
            <a:r>
              <a:rPr lang="en-US" sz="2000" dirty="0"/>
              <a:t> bond between </a:t>
            </a:r>
            <a:r>
              <a:rPr lang="en-US" sz="2000" dirty="0" smtClean="0"/>
              <a:t>glucose and </a:t>
            </a:r>
            <a:r>
              <a:rPr lang="en-US" sz="2000" dirty="0"/>
              <a:t>the growing glycogen chain.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344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05815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5824495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Branching enzyme is responsible for the synthesis of </a:t>
            </a:r>
            <a:r>
              <a:rPr lang="en-US" sz="2400" dirty="0" smtClean="0"/>
              <a:t> </a:t>
            </a:r>
            <a:r>
              <a:rPr lang="el-GR" sz="2400" dirty="0" smtClean="0">
                <a:latin typeface="Times New Roman"/>
                <a:cs typeface="Times New Roman"/>
              </a:rPr>
              <a:t>α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/>
              <a:t>(1,6</a:t>
            </a:r>
            <a:r>
              <a:rPr lang="en-US" sz="2400" dirty="0"/>
              <a:t>) linkages in glycogen.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8364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402007" cy="612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3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THE PENTOSE PHOSPHATE PATHWAY</a:t>
            </a:r>
            <a:endParaRPr lang="th-TH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dirty="0"/>
              <a:t>The pentose phosphate pathway is an alternative metabolic pathway for </a:t>
            </a:r>
            <a:r>
              <a:rPr lang="en-US" dirty="0" smtClean="0">
                <a:solidFill>
                  <a:srgbClr val="FF0000"/>
                </a:solidFill>
              </a:rPr>
              <a:t>glucose oxidation </a:t>
            </a:r>
            <a:r>
              <a:rPr lang="en-US" dirty="0">
                <a:solidFill>
                  <a:srgbClr val="FF0000"/>
                </a:solidFill>
              </a:rPr>
              <a:t>in which no ATP is generated</a:t>
            </a:r>
            <a:r>
              <a:rPr lang="en-US" dirty="0"/>
              <a:t>. Its </a:t>
            </a:r>
            <a:r>
              <a:rPr lang="en-US" dirty="0">
                <a:solidFill>
                  <a:srgbClr val="00B050"/>
                </a:solidFill>
              </a:rPr>
              <a:t>principal </a:t>
            </a:r>
            <a:r>
              <a:rPr lang="en-US" b="1" dirty="0">
                <a:solidFill>
                  <a:srgbClr val="00B050"/>
                </a:solidFill>
              </a:rPr>
              <a:t>products are NADPH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/>
              <a:t>a</a:t>
            </a:r>
          </a:p>
          <a:p>
            <a:pPr algn="thaiDist"/>
            <a:r>
              <a:rPr lang="en-US" dirty="0"/>
              <a:t>reducing agent required in several anabolic processes, </a:t>
            </a:r>
            <a:r>
              <a:rPr lang="en-US" b="1" dirty="0">
                <a:solidFill>
                  <a:srgbClr val="00B050"/>
                </a:solidFill>
              </a:rPr>
              <a:t>and </a:t>
            </a:r>
            <a:r>
              <a:rPr lang="en-US" b="1" dirty="0" smtClean="0">
                <a:solidFill>
                  <a:srgbClr val="00B050"/>
                </a:solidFill>
              </a:rPr>
              <a:t>ribose-5-phosphate</a:t>
            </a:r>
            <a:r>
              <a:rPr lang="en-US" dirty="0" smtClean="0"/>
              <a:t>, a </a:t>
            </a:r>
            <a:r>
              <a:rPr lang="en-US" dirty="0"/>
              <a:t>structural component of nucleotides and nucleic acids.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503548" y="4437112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The pentose </a:t>
            </a:r>
            <a:r>
              <a:rPr lang="en-US" dirty="0" smtClean="0"/>
              <a:t>phosphate pathway </a:t>
            </a:r>
            <a:r>
              <a:rPr lang="en-US" dirty="0"/>
              <a:t>occurs in the cytoplasm in two phases: oxidative and </a:t>
            </a:r>
            <a:r>
              <a:rPr lang="en-US" dirty="0" err="1"/>
              <a:t>nonoxidative</a:t>
            </a:r>
            <a:r>
              <a:rPr lang="en-US" dirty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4495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6" y="251003"/>
            <a:ext cx="375056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27984" y="190138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The oxidative phase. 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NADPH </a:t>
            </a:r>
            <a:r>
              <a:rPr lang="en-US" dirty="0"/>
              <a:t>is an important product of these reactions.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195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54"/>
            <a:ext cx="5456496" cy="663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88024" y="6926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The </a:t>
            </a:r>
            <a:r>
              <a:rPr lang="en-US" sz="2400" b="1" dirty="0" err="1">
                <a:solidFill>
                  <a:srgbClr val="00B050"/>
                </a:solidFill>
              </a:rPr>
              <a:t>nonoxidative</a:t>
            </a:r>
            <a:r>
              <a:rPr lang="en-US" sz="2400" b="1" dirty="0">
                <a:solidFill>
                  <a:srgbClr val="00B050"/>
                </a:solidFill>
              </a:rPr>
              <a:t> phase.</a:t>
            </a:r>
          </a:p>
          <a:p>
            <a:r>
              <a:rPr lang="en-US" sz="2400" dirty="0"/>
              <a:t>When cells require more</a:t>
            </a:r>
          </a:p>
          <a:p>
            <a:r>
              <a:rPr lang="en-US" sz="2400" dirty="0"/>
              <a:t>NADPH than pentose phosphates,</a:t>
            </a:r>
          </a:p>
          <a:p>
            <a:r>
              <a:rPr lang="en-US" sz="2400" dirty="0"/>
              <a:t>the enzymes in </a:t>
            </a:r>
            <a:r>
              <a:rPr lang="en-US" sz="2400" dirty="0" smtClean="0"/>
              <a:t>the </a:t>
            </a:r>
            <a:endParaRPr lang="en-US" sz="2400" dirty="0"/>
          </a:p>
          <a:p>
            <a:r>
              <a:rPr lang="en-US" sz="2400" dirty="0" err="1"/>
              <a:t>nonoxidative</a:t>
            </a:r>
            <a:r>
              <a:rPr lang="en-US" sz="2400" dirty="0"/>
              <a:t> phase </a:t>
            </a:r>
            <a:r>
              <a:rPr lang="en-US" sz="2400" b="1" dirty="0">
                <a:solidFill>
                  <a:srgbClr val="C00000"/>
                </a:solidFill>
              </a:rPr>
              <a:t>convert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ribose-5-phosphate into the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glycolytic intermediates</a:t>
            </a:r>
          </a:p>
          <a:p>
            <a:r>
              <a:rPr lang="en-US" sz="2400" dirty="0"/>
              <a:t>fructose-6-phosphate and</a:t>
            </a:r>
          </a:p>
          <a:p>
            <a:r>
              <a:rPr lang="en-US" sz="2400" dirty="0"/>
              <a:t>glyceraldehyde-3-phosphate.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5401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64" y="1700808"/>
            <a:ext cx="56769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8232" y="309115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Lactic </a:t>
            </a:r>
            <a:r>
              <a:rPr lang="en-US" b="1" dirty="0">
                <a:solidFill>
                  <a:srgbClr val="0070C0"/>
                </a:solidFill>
              </a:rPr>
              <a:t>acid fermentation occurs in muscle cells when oxygen is in low </a:t>
            </a:r>
            <a:r>
              <a:rPr lang="en-US" b="1" dirty="0" smtClean="0">
                <a:solidFill>
                  <a:srgbClr val="0070C0"/>
                </a:solidFill>
              </a:rPr>
              <a:t>supply.</a:t>
            </a:r>
            <a:endParaRPr lang="th-TH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7" y="764704"/>
            <a:ext cx="7236224" cy="573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88640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Glycolysis and the Pentose Phosphate Pathway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32781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4228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Fructose Metabolism</a:t>
            </a:r>
            <a:endParaRPr lang="th-TH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609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821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660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92899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1950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206245" cy="670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886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METABOLISM OF OTHER</a:t>
            </a:r>
          </a:p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IMPORTANT SUGARS</a:t>
            </a:r>
            <a:endParaRPr lang="th-TH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8819"/>
            <a:ext cx="6546304" cy="519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558450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Human Lactate </a:t>
            </a:r>
            <a:r>
              <a:rPr lang="en-US" dirty="0"/>
              <a:t>dehydrogenase </a:t>
            </a:r>
            <a:r>
              <a:rPr lang="en-US" dirty="0" smtClean="0"/>
              <a:t>tetramer</a:t>
            </a:r>
          </a:p>
          <a:p>
            <a:r>
              <a:rPr lang="en-US" dirty="0"/>
              <a:t>LDH-5 (4M) —in the liver and striated </a:t>
            </a:r>
            <a:r>
              <a:rPr lang="en-US" dirty="0" smtClean="0"/>
              <a:t>muscle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83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th-TH" b="1" dirty="0" smtClean="0">
                <a:solidFill>
                  <a:srgbClr val="002060"/>
                </a:solidFill>
              </a:rPr>
              <a:t>GLUCONEOGENESIS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1484784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Formation </a:t>
            </a:r>
            <a:r>
              <a:rPr lang="en-US" sz="4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glucose from </a:t>
            </a:r>
            <a:endParaRPr lang="en-US" sz="40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non-carbohydrate sources</a:t>
            </a:r>
            <a:endParaRPr lang="en-US" sz="4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9FAA7-4E7E-461C-9F62-885D2AE26AC5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72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404664"/>
            <a:ext cx="8362950" cy="5715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60000"/>
              </a:spcAft>
              <a:buFontTx/>
              <a:buNone/>
              <a:tabLst>
                <a:tab pos="685800" algn="l"/>
              </a:tabLst>
            </a:pPr>
            <a:r>
              <a:rPr lang="en-US" altLang="th-TH" sz="2800" dirty="0" smtClean="0"/>
              <a:t>The </a:t>
            </a:r>
            <a:r>
              <a:rPr lang="en-US" altLang="th-TH" sz="2800" b="1" dirty="0" smtClean="0">
                <a:solidFill>
                  <a:srgbClr val="000099"/>
                </a:solidFill>
              </a:rPr>
              <a:t>source of pyruvate and oxaloacetate</a:t>
            </a:r>
            <a:r>
              <a:rPr lang="en-US" altLang="th-TH" sz="2800" dirty="0" smtClean="0"/>
              <a:t> for gluconeogenesis during fasting or carbohydrate starvation is mainly </a:t>
            </a:r>
            <a:r>
              <a:rPr lang="en-US" altLang="th-TH" sz="2800" b="1" dirty="0" smtClean="0">
                <a:solidFill>
                  <a:schemeClr val="hlink"/>
                </a:solidFill>
              </a:rPr>
              <a:t>amino acid catabolism</a:t>
            </a:r>
            <a:r>
              <a:rPr lang="en-US" altLang="th-TH" sz="2800" dirty="0" smtClean="0"/>
              <a:t>. </a:t>
            </a:r>
          </a:p>
          <a:p>
            <a:pPr marL="0" indent="0" eaLnBrk="1" hangingPunct="1">
              <a:spcBef>
                <a:spcPct val="0"/>
              </a:spcBef>
              <a:spcAft>
                <a:spcPct val="60000"/>
              </a:spcAft>
              <a:buFontTx/>
              <a:buNone/>
              <a:tabLst>
                <a:tab pos="685800" algn="l"/>
              </a:tabLst>
            </a:pPr>
            <a:r>
              <a:rPr lang="en-US" altLang="th-TH" sz="2800" dirty="0" smtClean="0"/>
              <a:t>Some amino acids are catabolized to pyruvate, oxaloacetate, or precursors of these. </a:t>
            </a:r>
          </a:p>
          <a:p>
            <a:pPr marL="0" indent="0" eaLnBrk="1" hangingPunct="1">
              <a:spcBef>
                <a:spcPct val="0"/>
              </a:spcBef>
              <a:spcAft>
                <a:spcPct val="60000"/>
              </a:spcAft>
              <a:buFontTx/>
              <a:buNone/>
              <a:tabLst>
                <a:tab pos="685800" algn="l"/>
              </a:tabLst>
            </a:pPr>
            <a:r>
              <a:rPr lang="en-US" altLang="th-TH" sz="2800" b="1" dirty="0" smtClean="0">
                <a:solidFill>
                  <a:srgbClr val="000099"/>
                </a:solidFill>
              </a:rPr>
              <a:t>Muscle proteins</a:t>
            </a:r>
            <a:r>
              <a:rPr lang="en-US" altLang="th-TH" sz="2800" dirty="0" smtClean="0"/>
              <a:t> may break down to supply amino acids. These are transported to liver where they are </a:t>
            </a:r>
            <a:r>
              <a:rPr lang="en-US" altLang="th-TH" sz="2800" dirty="0"/>
              <a:t> </a:t>
            </a:r>
            <a:r>
              <a:rPr lang="en-US" altLang="th-TH" sz="2800" dirty="0" smtClean="0"/>
              <a:t>                         de-</a:t>
            </a:r>
            <a:r>
              <a:rPr lang="en-US" altLang="th-TH" sz="2800" dirty="0" err="1" smtClean="0"/>
              <a:t>aminated</a:t>
            </a:r>
            <a:r>
              <a:rPr lang="en-US" altLang="th-TH" sz="2800" dirty="0" smtClean="0"/>
              <a:t> and converted to gluconeogenesis inputs.  </a:t>
            </a:r>
          </a:p>
          <a:p>
            <a:pPr marL="0" indent="0" eaLnBrk="1" hangingPunct="1">
              <a:spcBef>
                <a:spcPct val="0"/>
              </a:spcBef>
              <a:spcAft>
                <a:spcPct val="60000"/>
              </a:spcAft>
              <a:buFontTx/>
              <a:buNone/>
              <a:tabLst>
                <a:tab pos="685800" algn="l"/>
              </a:tabLst>
            </a:pPr>
            <a:r>
              <a:rPr lang="en-US" altLang="th-TH" sz="2800" b="1" dirty="0" smtClean="0">
                <a:solidFill>
                  <a:srgbClr val="000099"/>
                </a:solidFill>
              </a:rPr>
              <a:t>Glycerol</a:t>
            </a:r>
            <a:r>
              <a:rPr lang="en-US" altLang="th-TH" sz="2800" dirty="0" smtClean="0"/>
              <a:t>, derived from hydrolysis of triacylglycerol in fat cells, is also a significant input to gluconeogenesis. 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362325" y="2509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th-TH" altLang="th-TH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6DC90-13E3-4E98-9AC5-609B9BBCFC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figure 16-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6"/>
          <a:stretch>
            <a:fillRect/>
          </a:stretch>
        </p:blipFill>
        <p:spPr bwMode="auto">
          <a:xfrm>
            <a:off x="5006975" y="0"/>
            <a:ext cx="4137025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5539" name="Object 2"/>
          <p:cNvGraphicFramePr>
            <a:graphicFrameLocks noChangeAspect="1"/>
          </p:cNvGraphicFramePr>
          <p:nvPr/>
        </p:nvGraphicFramePr>
        <p:xfrm>
          <a:off x="0" y="3657600"/>
          <a:ext cx="17526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Image" r:id="rId5" imgW="3352381" imgH="6120635" progId="Photoshop.Image.7">
                  <p:embed/>
                </p:oleObj>
              </mc:Choice>
              <mc:Fallback>
                <p:oleObj name="Image" r:id="rId5" imgW="3352381" imgH="612063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7600"/>
                        <a:ext cx="17526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1371600" y="6477000"/>
            <a:ext cx="3657600" cy="46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65541" name="Freeform 5"/>
          <p:cNvSpPr>
            <a:spLocks/>
          </p:cNvSpPr>
          <p:nvPr/>
        </p:nvSpPr>
        <p:spPr bwMode="auto">
          <a:xfrm>
            <a:off x="2895600" y="6096000"/>
            <a:ext cx="2133600" cy="381000"/>
          </a:xfrm>
          <a:custGeom>
            <a:avLst/>
            <a:gdLst>
              <a:gd name="T0" fmla="*/ 0 w 1536"/>
              <a:gd name="T1" fmla="*/ 0 h 144"/>
              <a:gd name="T2" fmla="*/ 2147483647 w 1536"/>
              <a:gd name="T3" fmla="*/ 2147483647 h 144"/>
              <a:gd name="T4" fmla="*/ 2147483647 w 1536"/>
              <a:gd name="T5" fmla="*/ 2147483647 h 144"/>
              <a:gd name="T6" fmla="*/ 0 60000 65536"/>
              <a:gd name="T7" fmla="*/ 0 60000 65536"/>
              <a:gd name="T8" fmla="*/ 0 60000 65536"/>
              <a:gd name="T9" fmla="*/ 0 w 1536"/>
              <a:gd name="T10" fmla="*/ 0 h 144"/>
              <a:gd name="T11" fmla="*/ 1536 w 15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144">
                <a:moveTo>
                  <a:pt x="0" y="0"/>
                </a:moveTo>
                <a:cubicBezTo>
                  <a:pt x="40" y="36"/>
                  <a:pt x="80" y="72"/>
                  <a:pt x="336" y="96"/>
                </a:cubicBezTo>
                <a:cubicBezTo>
                  <a:pt x="592" y="120"/>
                  <a:pt x="1336" y="136"/>
                  <a:pt x="1536" y="144"/>
                </a:cubicBezTo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3768724" y="5938044"/>
            <a:ext cx="1260475" cy="5556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20850" y="4495800"/>
            <a:ext cx="2047875" cy="1589088"/>
            <a:chOff x="1324" y="2832"/>
            <a:chExt cx="1290" cy="1001"/>
          </a:xfrm>
        </p:grpSpPr>
        <p:sp>
          <p:nvSpPr>
            <p:cNvPr id="1042" name="Text Box 8"/>
            <p:cNvSpPr txBox="1">
              <a:spLocks noChangeArrowheads="1"/>
            </p:cNvSpPr>
            <p:nvPr/>
          </p:nvSpPr>
          <p:spPr bwMode="auto">
            <a:xfrm>
              <a:off x="1324" y="2832"/>
              <a:ext cx="1290" cy="4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th-TH" b="1" dirty="0">
                  <a:solidFill>
                    <a:schemeClr val="folHlink"/>
                  </a:solidFill>
                  <a:latin typeface="Calibri" pitchFamily="34" charset="0"/>
                </a:rPr>
                <a:t>Dietary &amp; muscle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th-TH" b="1" dirty="0">
                  <a:solidFill>
                    <a:schemeClr val="folHlink"/>
                  </a:solidFill>
                  <a:latin typeface="Calibri" pitchFamily="34" charset="0"/>
                </a:rPr>
                <a:t>proteins</a:t>
              </a:r>
            </a:p>
          </p:txBody>
        </p:sp>
        <p:sp>
          <p:nvSpPr>
            <p:cNvPr id="1043" name="Text Box 9"/>
            <p:cNvSpPr txBox="1">
              <a:spLocks noChangeArrowheads="1"/>
            </p:cNvSpPr>
            <p:nvPr/>
          </p:nvSpPr>
          <p:spPr bwMode="auto">
            <a:xfrm>
              <a:off x="1488" y="3648"/>
              <a:ext cx="978" cy="1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th-TH" b="1">
                  <a:solidFill>
                    <a:schemeClr val="folHlink"/>
                  </a:solidFill>
                  <a:latin typeface="Calibri" pitchFamily="34" charset="0"/>
                </a:rPr>
                <a:t>Amino acids</a:t>
              </a:r>
            </a:p>
          </p:txBody>
        </p:sp>
        <p:sp>
          <p:nvSpPr>
            <p:cNvPr id="1044" name="Line 10"/>
            <p:cNvSpPr>
              <a:spLocks noChangeShapeType="1"/>
            </p:cNvSpPr>
            <p:nvPr/>
          </p:nvSpPr>
          <p:spPr bwMode="auto">
            <a:xfrm>
              <a:off x="1968" y="3357"/>
              <a:ext cx="0" cy="30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1363" y="1154113"/>
            <a:ext cx="2870201" cy="1330324"/>
            <a:chOff x="659" y="727"/>
            <a:chExt cx="1808" cy="838"/>
          </a:xfrm>
          <a:solidFill>
            <a:schemeClr val="bg1"/>
          </a:solidFill>
        </p:grpSpPr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1446" y="727"/>
              <a:ext cx="1021" cy="23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solidFill>
                    <a:schemeClr val="hlink"/>
                  </a:solidFill>
                  <a:latin typeface="+mn-lt"/>
                </a:rPr>
                <a:t>Triglycerols</a:t>
              </a:r>
              <a:endParaRPr lang="en-US" sz="2400" b="1" dirty="0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65549" name="Line 13"/>
            <p:cNvSpPr>
              <a:spLocks noChangeShapeType="1"/>
            </p:cNvSpPr>
            <p:nvPr/>
          </p:nvSpPr>
          <p:spPr bwMode="auto">
            <a:xfrm>
              <a:off x="1956" y="919"/>
              <a:ext cx="0" cy="432"/>
            </a:xfrm>
            <a:prstGeom prst="line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550" name="Text Box 14"/>
            <p:cNvSpPr txBox="1">
              <a:spLocks noChangeArrowheads="1"/>
            </p:cNvSpPr>
            <p:nvPr/>
          </p:nvSpPr>
          <p:spPr bwMode="auto">
            <a:xfrm>
              <a:off x="1522" y="1305"/>
              <a:ext cx="847" cy="2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hlink"/>
                  </a:solidFill>
                  <a:latin typeface="+mn-lt"/>
                </a:rPr>
                <a:t>glycerol</a:t>
              </a:r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auto">
            <a:xfrm>
              <a:off x="1716" y="919"/>
              <a:ext cx="240" cy="240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192" y="192"/>
                </a:cxn>
                <a:cxn ang="0">
                  <a:pos x="0" y="240"/>
                </a:cxn>
              </a:cxnLst>
              <a:rect l="0" t="0" r="r" b="b"/>
              <a:pathLst>
                <a:path w="240" h="240">
                  <a:moveTo>
                    <a:pt x="240" y="0"/>
                  </a:moveTo>
                  <a:cubicBezTo>
                    <a:pt x="236" y="76"/>
                    <a:pt x="232" y="152"/>
                    <a:pt x="192" y="192"/>
                  </a:cubicBezTo>
                  <a:cubicBezTo>
                    <a:pt x="152" y="232"/>
                    <a:pt x="76" y="236"/>
                    <a:pt x="0" y="240"/>
                  </a:cubicBezTo>
                </a:path>
              </a:pathLst>
            </a:custGeom>
            <a:grpFill/>
            <a:ln w="38100" cmpd="sng">
              <a:solidFill>
                <a:schemeClr val="hlink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552" name="Text Box 16"/>
            <p:cNvSpPr txBox="1">
              <a:spLocks noChangeArrowheads="1"/>
            </p:cNvSpPr>
            <p:nvPr/>
          </p:nvSpPr>
          <p:spPr bwMode="auto">
            <a:xfrm>
              <a:off x="659" y="1042"/>
              <a:ext cx="968" cy="23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hlink"/>
                  </a:solidFill>
                  <a:latin typeface="+mn-lt"/>
                </a:rPr>
                <a:t>Fatty acids</a:t>
              </a:r>
            </a:p>
          </p:txBody>
        </p:sp>
      </p:grpSp>
      <p:sp>
        <p:nvSpPr>
          <p:cNvPr id="65553" name="Line 17"/>
          <p:cNvSpPr>
            <a:spLocks noChangeShapeType="1"/>
          </p:cNvSpPr>
          <p:nvPr/>
        </p:nvSpPr>
        <p:spPr bwMode="auto">
          <a:xfrm>
            <a:off x="3581400" y="2297113"/>
            <a:ext cx="1752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266700" y="49161"/>
            <a:ext cx="39452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th-TH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Non-carbohydrate </a:t>
            </a:r>
          </a:p>
          <a:p>
            <a:pPr eaLnBrk="1" hangingPunct="1"/>
            <a:r>
              <a:rPr lang="en-US" altLang="th-TH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precursors </a:t>
            </a:r>
            <a:r>
              <a:rPr lang="en-US" altLang="th-TH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of glucose</a:t>
            </a:r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 flipV="1">
            <a:off x="5791200" y="609600"/>
            <a:ext cx="0" cy="586740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 flipV="1">
            <a:off x="6019800" y="609600"/>
            <a:ext cx="0" cy="5867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 flipV="1">
            <a:off x="5638800" y="609600"/>
            <a:ext cx="0" cy="5334000"/>
          </a:xfrm>
          <a:prstGeom prst="line">
            <a:avLst/>
          </a:prstGeom>
          <a:noFill/>
          <a:ln w="57150">
            <a:solidFill>
              <a:schemeClr val="folHlink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 flipV="1">
            <a:off x="5410200" y="609600"/>
            <a:ext cx="0" cy="160020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>
            <a:off x="5410200" y="2438400"/>
            <a:ext cx="0" cy="4114800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pic>
        <p:nvPicPr>
          <p:cNvPr id="65560" name="Picture 24" descr="ch16fu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82644"/>
            <a:ext cx="4419600" cy="1028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4DFC4-354E-4CBA-B86B-E99071A561CA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12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  <p:bldP spid="65541" grpId="0" animBg="1"/>
      <p:bldP spid="65542" grpId="0" animBg="1"/>
      <p:bldP spid="65553" grpId="0" animBg="1"/>
      <p:bldP spid="65555" grpId="0" animBg="1"/>
      <p:bldP spid="65556" grpId="0" animBg="1"/>
      <p:bldP spid="65557" grpId="0" animBg="1"/>
      <p:bldP spid="65558" grpId="0" animBg="1"/>
      <p:bldP spid="655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1374</Words>
  <Application>Microsoft Office PowerPoint</Application>
  <PresentationFormat>On-screen Show (4:3)</PresentationFormat>
  <Paragraphs>187</Paragraphs>
  <Slides>54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GLUCONEOGENESIS</vt:lpstr>
      <vt:lpstr>PowerPoint Presentation</vt:lpstr>
      <vt:lpstr>PowerPoint Presentation</vt:lpstr>
      <vt:lpstr>Main sites of gluconeogenesis:</vt:lpstr>
      <vt:lpstr>Gluconeogenesis Versus Glycolysis:</vt:lpstr>
      <vt:lpstr>PowerPoint Presentation</vt:lpstr>
      <vt:lpstr>PowerPoint Presentation</vt:lpstr>
      <vt:lpstr>In gluconeogenesis the three reactions are bypassed by a set of separate enzymes.</vt:lpstr>
      <vt:lpstr>PowerPoint Presentation</vt:lpstr>
      <vt:lpstr>PowerPoint Presentation</vt:lpstr>
      <vt:lpstr>PYRUVATE       PHOSPHOENOLPYRUVATE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36</cp:revision>
  <dcterms:created xsi:type="dcterms:W3CDTF">2018-01-18T17:17:47Z</dcterms:created>
  <dcterms:modified xsi:type="dcterms:W3CDTF">2018-01-27T14:57:09Z</dcterms:modified>
</cp:coreProperties>
</file>