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5" r:id="rId11"/>
    <p:sldId id="264" r:id="rId12"/>
    <p:sldId id="266" r:id="rId13"/>
    <p:sldId id="267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321" r:id="rId25"/>
    <p:sldId id="322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323" r:id="rId34"/>
    <p:sldId id="324" r:id="rId35"/>
    <p:sldId id="286" r:id="rId36"/>
    <p:sldId id="325" r:id="rId37"/>
    <p:sldId id="287" r:id="rId38"/>
    <p:sldId id="326" r:id="rId39"/>
    <p:sldId id="288" r:id="rId40"/>
    <p:sldId id="327" r:id="rId41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C9600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29" autoAdjust="0"/>
    <p:restoredTop sz="94660"/>
  </p:normalViewPr>
  <p:slideViewPr>
    <p:cSldViewPr>
      <p:cViewPr>
        <p:scale>
          <a:sx n="60" d="100"/>
          <a:sy n="60" d="100"/>
        </p:scale>
        <p:origin x="-1746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A52E-1CE8-44ED-BF2D-7507E4B1F6DC}" type="datetimeFigureOut">
              <a:rPr lang="th-TH" smtClean="0"/>
              <a:t>19/01/61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C7FA-9687-4A78-B05B-6BC8FE8435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382497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A52E-1CE8-44ED-BF2D-7507E4B1F6DC}" type="datetimeFigureOut">
              <a:rPr lang="th-TH" smtClean="0"/>
              <a:t>19/01/61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C7FA-9687-4A78-B05B-6BC8FE8435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7602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A52E-1CE8-44ED-BF2D-7507E4B1F6DC}" type="datetimeFigureOut">
              <a:rPr lang="th-TH" smtClean="0"/>
              <a:t>19/01/61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C7FA-9687-4A78-B05B-6BC8FE8435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2405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A52E-1CE8-44ED-BF2D-7507E4B1F6DC}" type="datetimeFigureOut">
              <a:rPr lang="th-TH" smtClean="0"/>
              <a:t>19/01/61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C7FA-9687-4A78-B05B-6BC8FE8435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1245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A52E-1CE8-44ED-BF2D-7507E4B1F6DC}" type="datetimeFigureOut">
              <a:rPr lang="th-TH" smtClean="0"/>
              <a:t>19/01/61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C7FA-9687-4A78-B05B-6BC8FE8435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67448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A52E-1CE8-44ED-BF2D-7507E4B1F6DC}" type="datetimeFigureOut">
              <a:rPr lang="th-TH" smtClean="0"/>
              <a:t>19/01/61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C7FA-9687-4A78-B05B-6BC8FE8435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72041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A52E-1CE8-44ED-BF2D-7507E4B1F6DC}" type="datetimeFigureOut">
              <a:rPr lang="th-TH" smtClean="0"/>
              <a:t>19/01/61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C7FA-9687-4A78-B05B-6BC8FE8435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21055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A52E-1CE8-44ED-BF2D-7507E4B1F6DC}" type="datetimeFigureOut">
              <a:rPr lang="th-TH" smtClean="0"/>
              <a:t>19/01/61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C7FA-9687-4A78-B05B-6BC8FE8435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7600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A52E-1CE8-44ED-BF2D-7507E4B1F6DC}" type="datetimeFigureOut">
              <a:rPr lang="th-TH" smtClean="0"/>
              <a:t>19/01/61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C7FA-9687-4A78-B05B-6BC8FE8435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76720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A52E-1CE8-44ED-BF2D-7507E4B1F6DC}" type="datetimeFigureOut">
              <a:rPr lang="th-TH" smtClean="0"/>
              <a:t>19/01/61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C7FA-9687-4A78-B05B-6BC8FE8435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41714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B9A52E-1CE8-44ED-BF2D-7507E4B1F6DC}" type="datetimeFigureOut">
              <a:rPr lang="th-TH" smtClean="0"/>
              <a:t>19/01/61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6C7FA-9687-4A78-B05B-6BC8FE8435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95135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th-T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th-T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9A52E-1CE8-44ED-BF2D-7507E4B1F6DC}" type="datetimeFigureOut">
              <a:rPr lang="th-TH" smtClean="0"/>
              <a:t>19/01/61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F6C7FA-9687-4A78-B05B-6BC8FE84357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2084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63688" y="332656"/>
            <a:ext cx="57444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b="1" dirty="0" smtClean="0"/>
              <a:t>Lesson </a:t>
            </a:r>
            <a:r>
              <a:rPr lang="en-US" sz="4000" b="1" dirty="0" smtClean="0"/>
              <a:t>3 (Part-I)</a:t>
            </a:r>
            <a:endParaRPr lang="en-US" sz="4000" b="1" dirty="0" smtClean="0"/>
          </a:p>
          <a:p>
            <a:pPr algn="ctr"/>
            <a:r>
              <a:rPr lang="en-US" sz="4000" b="1" dirty="0" smtClean="0"/>
              <a:t>Carbohydrate Metabolism</a:t>
            </a:r>
            <a:endParaRPr lang="th-TH" sz="4000" b="1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290" b="14314"/>
          <a:stretch/>
        </p:blipFill>
        <p:spPr bwMode="auto">
          <a:xfrm>
            <a:off x="927155" y="1878158"/>
            <a:ext cx="7095728" cy="4554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415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548680"/>
            <a:ext cx="806489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/>
              <a:t>โปรอินซูลินจะเข้าสู่กอลจิแอพพารทัส </a:t>
            </a:r>
            <a:r>
              <a:rPr lang="en-US" dirty="0" smtClean="0"/>
              <a:t>(Golgi </a:t>
            </a:r>
            <a:r>
              <a:rPr lang="en-US" dirty="0"/>
              <a:t>apparatus) </a:t>
            </a:r>
            <a:r>
              <a:rPr lang="th-TH" dirty="0"/>
              <a:t>และบรรจุอยู่ในถุง </a:t>
            </a:r>
            <a:r>
              <a:rPr lang="en-US" dirty="0" smtClean="0"/>
              <a:t>(vesicles </a:t>
            </a:r>
            <a:r>
              <a:rPr lang="en-US" dirty="0"/>
              <a:t>bud) </a:t>
            </a:r>
            <a:r>
              <a:rPr lang="th-TH" dirty="0"/>
              <a:t>เพื่อเข้าสู่กระบวนการเปลี่ยนเป็น  </a:t>
            </a:r>
            <a:r>
              <a:rPr lang="en-US" dirty="0"/>
              <a:t>mature insulin  </a:t>
            </a:r>
            <a:r>
              <a:rPr lang="th-TH" dirty="0"/>
              <a:t>โดยการสร้างพันธะไดซัลไฟด์ระหว่างกรดอะมิโนซิสเทอีน พร้อมกับตัดสายพอลิเพปไทด์บางช่วงออกไป สายพอลิเพปไทด์ที่ตัดออกเรียกว่าสาย </a:t>
            </a:r>
            <a:r>
              <a:rPr lang="en-US" dirty="0"/>
              <a:t>C   </a:t>
            </a:r>
            <a:r>
              <a:rPr lang="th-TH" dirty="0"/>
              <a:t>และเหลือเฉพาะส่วนที่เป็น สายพอลิเพปไทด์ </a:t>
            </a:r>
            <a:r>
              <a:rPr lang="en-US" dirty="0"/>
              <a:t>A </a:t>
            </a:r>
            <a:r>
              <a:rPr lang="th-TH" dirty="0"/>
              <a:t>และ </a:t>
            </a:r>
            <a:r>
              <a:rPr lang="en-US" dirty="0"/>
              <a:t>B  </a:t>
            </a:r>
            <a:r>
              <a:rPr lang="th-TH" dirty="0"/>
              <a:t>กลายเป็นฮอร์โมนอินซูลิน ที่เชื่อมกันด้วยพันธะไดซัลไฟด์ </a:t>
            </a:r>
            <a:endParaRPr lang="th-TH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th-TH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/>
              <a:t>อินซูลิน 6 โมเลกุลจะจับกับไอออนสังกะสีโดยใช้กรดอะมิโนฮิสทีดีน เกิดเป็นโครงสร้างเชิงซ้อนเฮกซะเมอร์ </a:t>
            </a:r>
            <a:r>
              <a:rPr lang="en-US" dirty="0" smtClean="0"/>
              <a:t> (</a:t>
            </a:r>
            <a:r>
              <a:rPr lang="en-US" dirty="0" err="1" smtClean="0"/>
              <a:t>hexamer</a:t>
            </a:r>
            <a:r>
              <a:rPr lang="en-US" dirty="0" smtClean="0"/>
              <a:t> </a:t>
            </a:r>
            <a:r>
              <a:rPr lang="en-US" dirty="0"/>
              <a:t>structures) </a:t>
            </a:r>
            <a:r>
              <a:rPr lang="th-TH" dirty="0"/>
              <a:t>เคลื่อนออกจากกอลจิแอพพารทัสไปสู่ไซโทพลาซึมและหลอมรวมกับเยื่อหุ้มเซลล์พร้อมกับปลดปล่อยอินซูลินออกไปนอกเซลล์ </a:t>
            </a:r>
          </a:p>
        </p:txBody>
      </p:sp>
    </p:spTree>
    <p:extLst>
      <p:ext uri="{BB962C8B-B14F-4D97-AF65-F5344CB8AC3E}">
        <p14:creationId xmlns:p14="http://schemas.microsoft.com/office/powerpoint/2010/main" val="47699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409638" y="1196752"/>
            <a:ext cx="3960440" cy="3856330"/>
            <a:chOff x="2411760" y="764704"/>
            <a:chExt cx="3960440" cy="385633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8934"/>
            <a:stretch/>
          </p:blipFill>
          <p:spPr bwMode="auto">
            <a:xfrm>
              <a:off x="2411760" y="764704"/>
              <a:ext cx="3960440" cy="3856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4169183" y="2439863"/>
              <a:ext cx="48763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Zn</a:t>
              </a:r>
              <a:r>
                <a:rPr lang="en-US" sz="1400" b="1" baseline="30000" dirty="0" smtClean="0"/>
                <a:t>2+</a:t>
              </a:r>
              <a:endParaRPr lang="th-TH" sz="1400" b="1" baseline="30000" dirty="0"/>
            </a:p>
          </p:txBody>
        </p:sp>
      </p:grpSp>
      <p:sp>
        <p:nvSpPr>
          <p:cNvPr id="6" name="Rectangle 5"/>
          <p:cNvSpPr/>
          <p:nvPr/>
        </p:nvSpPr>
        <p:spPr>
          <a:xfrm>
            <a:off x="1331640" y="5229200"/>
            <a:ext cx="24922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insulin </a:t>
            </a:r>
            <a:r>
              <a:rPr lang="en-US" dirty="0" err="1"/>
              <a:t>hexamer</a:t>
            </a:r>
            <a:endParaRPr lang="th-TH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078" y="1520042"/>
            <a:ext cx="4425721" cy="33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454718" y="2662409"/>
            <a:ext cx="487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Zn</a:t>
            </a:r>
            <a:r>
              <a:rPr lang="en-US" sz="1400" b="1" baseline="30000" dirty="0" smtClean="0"/>
              <a:t>2+</a:t>
            </a:r>
            <a:endParaRPr lang="th-TH" sz="1400" b="1" baseline="30000" dirty="0"/>
          </a:p>
        </p:txBody>
      </p:sp>
    </p:spTree>
    <p:extLst>
      <p:ext uri="{BB962C8B-B14F-4D97-AF65-F5344CB8AC3E}">
        <p14:creationId xmlns:p14="http://schemas.microsoft.com/office/powerpoint/2010/main" val="4112060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404664"/>
            <a:ext cx="792088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/>
              <a:t>โครงสร้างเชิงซ้อนเฮกซะเมอร์จะมีความเสถียรอยู่ในร่างกายได้นานโดยยังไม่ออกฤทธิ์จนกว่าจะแตกออกเป็นมอนอเมอร์  </a:t>
            </a:r>
            <a:endParaRPr lang="th-TH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th-TH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 smtClean="0"/>
              <a:t>โปร</a:t>
            </a:r>
            <a:r>
              <a:rPr lang="th-TH" dirty="0"/>
              <a:t>อินซูลินมีความสามารถทางชีวภาพเพียง 5% ของอินซูลิน ในขณะที่สายเพปไทด์ </a:t>
            </a:r>
            <a:r>
              <a:rPr lang="en-US" dirty="0"/>
              <a:t>C </a:t>
            </a:r>
            <a:r>
              <a:rPr lang="th-TH" dirty="0"/>
              <a:t>ไม่มีฤทธิ์ทางชีวภาพเหมือนอินซูลิน  </a:t>
            </a:r>
            <a:endParaRPr lang="th-TH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th-TH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 smtClean="0"/>
              <a:t>อินซูลิน</a:t>
            </a:r>
            <a:r>
              <a:rPr lang="th-TH" dirty="0"/>
              <a:t>ที่แตกออกเป็นมอนอเมอร์จะมีครึ่ง</a:t>
            </a:r>
            <a:r>
              <a:rPr lang="th-TH" dirty="0" smtClean="0"/>
              <a:t>ชีวิต</a:t>
            </a:r>
            <a:r>
              <a:rPr lang="en-US" dirty="0" smtClean="0"/>
              <a:t> (half-life) </a:t>
            </a:r>
            <a:r>
              <a:rPr lang="th-TH" dirty="0"/>
              <a:t>ประมาณ 3-5 นาที และถูกเมแทบอไลท์ในตับ ไต หรือ รก  ประมาณ 50% ของอินซูลินในระบบหมุนเวียนโลหิตถูกกำจัดที่ตับ </a:t>
            </a:r>
            <a:endParaRPr lang="th-TH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00730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404664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Ø"/>
            </a:pPr>
            <a:r>
              <a:rPr lang="th-TH" dirty="0"/>
              <a:t>การปลดปล่อยอินซูลินเป็นกระบวนการที่ขึ้นกับสภาวะระดับเมแทบอลิซึมของพลังงาน โดยตัวกระตุ้นที่มีผลมากที่สุดคือความเข้มข้นของกลูโคสในพลาสมา ระดับความเข้มข้นกลูโคสในพลาสมาที่เป็นจุดสำคัญ </a:t>
            </a:r>
            <a:r>
              <a:rPr lang="en-US" dirty="0" smtClean="0"/>
              <a:t>(threshold </a:t>
            </a:r>
            <a:r>
              <a:rPr lang="en-US" dirty="0"/>
              <a:t>concentration) </a:t>
            </a:r>
            <a:r>
              <a:rPr lang="th-TH" dirty="0"/>
              <a:t>ที่จะกระตุ้นการหลั่งอินซูลินคือ 80-100 </a:t>
            </a:r>
            <a:r>
              <a:rPr lang="en-US" dirty="0" smtClean="0"/>
              <a:t>mg/</a:t>
            </a:r>
            <a:r>
              <a:rPr lang="en-US" dirty="0" err="1" smtClean="0"/>
              <a:t>dL</a:t>
            </a:r>
            <a:r>
              <a:rPr lang="en-US" dirty="0" smtClean="0"/>
              <a:t> </a:t>
            </a:r>
            <a:r>
              <a:rPr lang="th-TH" dirty="0" smtClean="0"/>
              <a:t>และ</a:t>
            </a:r>
            <a:r>
              <a:rPr lang="th-TH" dirty="0"/>
              <a:t>ระดับการตอบสนองสูงสุดที่ความเข้มข้น 300-500 </a:t>
            </a:r>
            <a:r>
              <a:rPr lang="en-US" dirty="0" smtClean="0"/>
              <a:t>mg/</a:t>
            </a:r>
            <a:r>
              <a:rPr lang="en-US" dirty="0" err="1" smtClean="0"/>
              <a:t>dL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5335661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3568" y="260648"/>
            <a:ext cx="1972848" cy="646331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Glucagon</a:t>
            </a:r>
            <a:endParaRPr lang="th-TH" sz="36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3568" y="1124744"/>
            <a:ext cx="75608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/>
              <a:t>ฮอร์โมนกลูคากอนผลิตขึ้นโดย เซลล์อัลฟาของตับอ่อน </a:t>
            </a:r>
            <a:r>
              <a:rPr lang="en-US" dirty="0" smtClean="0"/>
              <a:t>(alpha-cells </a:t>
            </a:r>
            <a:r>
              <a:rPr lang="en-US" dirty="0"/>
              <a:t>of pancreatic islets) </a:t>
            </a:r>
            <a:endParaRPr lang="en-US" dirty="0" smtClean="0"/>
          </a:p>
          <a:p>
            <a:endParaRPr lang="th-TH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 smtClean="0"/>
              <a:t>เป็น</a:t>
            </a:r>
            <a:r>
              <a:rPr lang="th-TH" dirty="0"/>
              <a:t>ฮอร์โมนหลักสำของระบบการสังเคราะห์ชีวโมเลกุลในร่างกาย (</a:t>
            </a:r>
            <a:r>
              <a:rPr lang="en-US" dirty="0"/>
              <a:t>catabolic hormone)  </a:t>
            </a:r>
            <a:r>
              <a:rPr lang="th-TH" dirty="0"/>
              <a:t>มีหน้าที่เพิ่มระดับกลูโคสและไขมันในกระแสเลือดซึ่งเป็นการทำงานที่ตรงข้ามกับอินซูลิน </a:t>
            </a:r>
            <a:endParaRPr lang="th-TH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th-TH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 smtClean="0"/>
              <a:t>ตับ</a:t>
            </a:r>
            <a:r>
              <a:rPr lang="th-TH" dirty="0"/>
              <a:t>อ่อนจะหลั่งกลูคากอนเมื่อระดับกลูโคสในเลือดลดต่ำลง  กลูคากอนจะกระตุ้นให้ตับเปลี่ยนไกลโคเจนให้กลายเป็นกลูโคสและปลดปล่อยสู่กระแสเลือด </a:t>
            </a:r>
            <a:endParaRPr lang="th-TH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th-TH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 smtClean="0"/>
              <a:t>ครี่ง</a:t>
            </a:r>
            <a:r>
              <a:rPr lang="th-TH" dirty="0"/>
              <a:t>ชีวิตของกลูคากอนประมาณ 5 นาที และส่วนใหญ่จะถูกกำจัดที่ตับ</a:t>
            </a:r>
          </a:p>
        </p:txBody>
      </p:sp>
    </p:spTree>
    <p:extLst>
      <p:ext uri="{BB962C8B-B14F-4D97-AF65-F5344CB8AC3E}">
        <p14:creationId xmlns:p14="http://schemas.microsoft.com/office/powerpoint/2010/main" val="356264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0"/>
            <a:ext cx="7488832" cy="5950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338772" y="5785882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Diagram of the differential processing of the </a:t>
            </a:r>
            <a:r>
              <a:rPr lang="en-US" sz="2400" dirty="0" err="1"/>
              <a:t>proglucagon</a:t>
            </a:r>
            <a:r>
              <a:rPr lang="en-US" sz="2400" dirty="0"/>
              <a:t> gene product in α-cells of the pancreas and L-cells in the gut. </a:t>
            </a:r>
            <a:endParaRPr lang="th-TH" sz="2400" dirty="0"/>
          </a:p>
        </p:txBody>
      </p:sp>
    </p:spTree>
    <p:extLst>
      <p:ext uri="{BB962C8B-B14F-4D97-AF65-F5344CB8AC3E}">
        <p14:creationId xmlns:p14="http://schemas.microsoft.com/office/powerpoint/2010/main" val="392367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08720"/>
            <a:ext cx="7872434" cy="3960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47290" y="5373216"/>
            <a:ext cx="64087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Amino acid sequence of glucagon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39742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55576" y="548680"/>
            <a:ext cx="792088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/>
              <a:t>การกระตุ้นหลั่งกลูคากอนจะสัมพันธ์กับภาวะน้ำตาลในเลือดต่ำ </a:t>
            </a:r>
            <a:r>
              <a:rPr lang="en-US" dirty="0" smtClean="0"/>
              <a:t>(hypoglycemia</a:t>
            </a:r>
            <a:r>
              <a:rPr lang="en-US" dirty="0"/>
              <a:t>) </a:t>
            </a:r>
            <a:r>
              <a:rPr lang="th-TH" dirty="0"/>
              <a:t>และการยับยั้งการหลั่งจะสัมพันธ์กับภาวะน้ำตาลในเลือดสูง </a:t>
            </a:r>
            <a:r>
              <a:rPr lang="en-US" dirty="0" smtClean="0"/>
              <a:t>(hyperglycemia</a:t>
            </a:r>
            <a:r>
              <a:rPr lang="en-US" dirty="0"/>
              <a:t>) </a:t>
            </a:r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755576" y="2348455"/>
            <a:ext cx="7704856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/>
              <a:t>เยื่อหุ้มเซลล์</a:t>
            </a:r>
            <a:r>
              <a:rPr lang="th-TH" dirty="0" smtClean="0"/>
              <a:t>ตับเป็นเป้าหมายหลักของกลูคากนอ  ในขณะที่เซลล์</a:t>
            </a:r>
            <a:r>
              <a:rPr lang="th-TH" dirty="0"/>
              <a:t>กล้ามเนื้อจะไม่มีโปรตีนตัวรับกลูคากอน 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smtClean="0"/>
              <a:t>กลู</a:t>
            </a:r>
            <a:r>
              <a:rPr lang="th-TH" dirty="0" smtClean="0"/>
              <a:t>คากอน</a:t>
            </a:r>
            <a:r>
              <a:rPr lang="th-TH" b="1" dirty="0" smtClean="0">
                <a:solidFill>
                  <a:srgbClr val="FF0000"/>
                </a:solidFill>
              </a:rPr>
              <a:t>ส่งเสริม</a:t>
            </a:r>
            <a:r>
              <a:rPr lang="th-TH" b="1" dirty="0">
                <a:solidFill>
                  <a:srgbClr val="FF0000"/>
                </a:solidFill>
              </a:rPr>
              <a:t>การย่อยสลายไกลโคเจน</a:t>
            </a:r>
            <a:r>
              <a:rPr lang="th-TH" dirty="0"/>
              <a:t>พร้อมกับ</a:t>
            </a:r>
            <a:r>
              <a:rPr lang="th-TH" b="1" dirty="0">
                <a:solidFill>
                  <a:srgbClr val="FF0000"/>
                </a:solidFill>
              </a:rPr>
              <a:t>ยับยั้งกระบวนการสังเคราะห์ไกลโคเจน</a:t>
            </a:r>
            <a:r>
              <a:rPr lang="th-TH" dirty="0"/>
              <a:t> </a:t>
            </a:r>
            <a:endParaRPr lang="th-TH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 smtClean="0"/>
              <a:t>กลู</a:t>
            </a:r>
            <a:r>
              <a:rPr lang="th-TH" dirty="0"/>
              <a:t>คากอนยัง</a:t>
            </a:r>
            <a:r>
              <a:rPr lang="th-TH" b="1" dirty="0">
                <a:solidFill>
                  <a:srgbClr val="FF0000"/>
                </a:solidFill>
              </a:rPr>
              <a:t>ส่งเสริมการเปลี่ยนสารอาหารที่ไม่ใช่คาร์โบไฮเดรตให้กลายเป็นกลูโคส</a:t>
            </a:r>
            <a:r>
              <a:rPr lang="th-TH" dirty="0"/>
              <a:t>ซึ่งเกิดขึ้นในเซลล์ตับ และส่งเสริมให้เนื้อเยื่อไขมันเกิดการสลายไขมัน </a:t>
            </a:r>
            <a:endParaRPr lang="th-TH" dirty="0" smtClean="0"/>
          </a:p>
        </p:txBody>
      </p:sp>
    </p:spTree>
    <p:extLst>
      <p:ext uri="{BB962C8B-B14F-4D97-AF65-F5344CB8AC3E}">
        <p14:creationId xmlns:p14="http://schemas.microsoft.com/office/powerpoint/2010/main" val="3284841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04664"/>
            <a:ext cx="2507418" cy="646331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Epinephrine</a:t>
            </a:r>
          </a:p>
        </p:txBody>
      </p:sp>
      <p:sp>
        <p:nvSpPr>
          <p:cNvPr id="5" name="Rectangle 4"/>
          <p:cNvSpPr/>
          <p:nvPr/>
        </p:nvSpPr>
        <p:spPr>
          <a:xfrm>
            <a:off x="467544" y="1484784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Epinephrine, also known as adrenalin or adrenaline, is a hormone, neurotransmitter, and </a:t>
            </a:r>
            <a:r>
              <a:rPr lang="en-US" dirty="0" smtClean="0"/>
              <a:t>medication.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Epinephrine is normally produced by both the adrenal medulla </a:t>
            </a:r>
            <a:r>
              <a:rPr lang="en-US" dirty="0" smtClean="0"/>
              <a:t>(</a:t>
            </a:r>
            <a:r>
              <a:rPr lang="en-US" dirty="0" err="1" smtClean="0"/>
              <a:t>chromaffin</a:t>
            </a:r>
            <a:r>
              <a:rPr lang="en-US" dirty="0" smtClean="0"/>
              <a:t> </a:t>
            </a:r>
            <a:r>
              <a:rPr lang="en-US" dirty="0"/>
              <a:t>cells) and certain neurons.</a:t>
            </a:r>
            <a:endParaRPr lang="th-TH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16" y="3786924"/>
            <a:ext cx="2481446" cy="2891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Skeletal formula of epinephrine (adrenaline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196" y="3786924"/>
            <a:ext cx="3580656" cy="1972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004048" y="5589240"/>
            <a:ext cx="19880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Epinephrine</a:t>
            </a:r>
            <a:endParaRPr lang="th-TH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250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29999" y="188640"/>
            <a:ext cx="799288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Epinephrine plays </a:t>
            </a:r>
            <a:r>
              <a:rPr lang="en-US" dirty="0"/>
              <a:t>an important role in the </a:t>
            </a:r>
            <a:endParaRPr lang="en-US" dirty="0" smtClean="0"/>
          </a:p>
          <a:p>
            <a:r>
              <a:rPr lang="en-US" b="1" dirty="0" smtClean="0">
                <a:solidFill>
                  <a:srgbClr val="C00000"/>
                </a:solidFill>
              </a:rPr>
              <a:t>fight-or-flight </a:t>
            </a:r>
            <a:r>
              <a:rPr lang="en-US" b="1" dirty="0">
                <a:solidFill>
                  <a:srgbClr val="C00000"/>
                </a:solidFill>
              </a:rPr>
              <a:t>response </a:t>
            </a:r>
            <a:r>
              <a:rPr lang="en-US" dirty="0"/>
              <a:t>by increasing blood flow to muscles, output of the heart, pupil dilation, and blood sugar</a:t>
            </a:r>
            <a:endParaRPr lang="th-TH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4677240"/>
              </p:ext>
            </p:extLst>
          </p:nvPr>
        </p:nvGraphicFramePr>
        <p:xfrm>
          <a:off x="1115616" y="2348880"/>
          <a:ext cx="7200800" cy="372259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356741"/>
                <a:gridCol w="5844059"/>
              </a:tblGrid>
              <a:tr h="40073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rgbClr val="002060"/>
                          </a:solidFill>
                        </a:rPr>
                        <a:t>Physiologic responses to epinephrine by organ</a:t>
                      </a:r>
                    </a:p>
                  </a:txBody>
                  <a:tcPr marL="70718" marR="70718" marT="35359" marB="35359" anchor="ctr"/>
                </a:tc>
                <a:tc hMerge="1">
                  <a:txBody>
                    <a:bodyPr/>
                    <a:lstStyle/>
                    <a:p>
                      <a:endParaRPr lang="th-TH"/>
                    </a:p>
                  </a:txBody>
                  <a:tcPr/>
                </a:tc>
              </a:tr>
              <a:tr h="400736"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rgbClr val="002060"/>
                          </a:solidFill>
                          <a:effectLst/>
                        </a:rPr>
                        <a:t>Organ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b="1" dirty="0">
                          <a:solidFill>
                            <a:srgbClr val="002060"/>
                          </a:solidFill>
                          <a:effectLst/>
                        </a:rPr>
                        <a:t>Effects</a:t>
                      </a:r>
                    </a:p>
                  </a:txBody>
                  <a:tcPr marL="70718" marR="70718" marT="35359" marB="35359" anchor="ctr"/>
                </a:tc>
              </a:tr>
              <a:tr h="684490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effectLst/>
                        </a:rPr>
                        <a:t>Heart</a:t>
                      </a:r>
                    </a:p>
                    <a:p>
                      <a:endParaRPr lang="en-US" sz="2200" b="1" dirty="0">
                        <a:effectLst/>
                      </a:endParaRP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effectLst/>
                        </a:rPr>
                        <a:t>Increases heart rate; contractility; conduction across AV node</a:t>
                      </a:r>
                    </a:p>
                  </a:txBody>
                  <a:tcPr marL="70718" marR="70718" marT="35359" marB="35359" anchor="ctr"/>
                </a:tc>
              </a:tr>
              <a:tr h="447268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effectLst/>
                        </a:rPr>
                        <a:t>Lungs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r>
                        <a:rPr lang="en-US" sz="2200">
                          <a:effectLst/>
                        </a:rPr>
                        <a:t>Increases respiratory rate; bronchodilation</a:t>
                      </a:r>
                    </a:p>
                  </a:txBody>
                  <a:tcPr marL="70718" marR="70718" marT="35359" marB="35359" anchor="ctr"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en-US" sz="2200" b="1" dirty="0">
                          <a:effectLst/>
                        </a:rPr>
                        <a:t>Systemic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r>
                        <a:rPr lang="en-US" sz="2200" dirty="0" smtClean="0">
                          <a:effectLst/>
                        </a:rPr>
                        <a:t>Vasoconstriction and vasodilation</a:t>
                      </a:r>
                    </a:p>
                  </a:txBody>
                  <a:tcPr marL="70718" marR="70718" marT="35359" marB="35359" anchor="ctr"/>
                </a:tc>
              </a:tr>
              <a:tr h="400736">
                <a:tc>
                  <a:txBody>
                    <a:bodyPr/>
                    <a:lstStyle/>
                    <a:p>
                      <a:r>
                        <a:rPr lang="en-US" sz="2200" b="1" dirty="0" smtClean="0">
                          <a:solidFill>
                            <a:srgbClr val="C00000"/>
                          </a:solidFill>
                          <a:effectLst/>
                        </a:rPr>
                        <a:t>Liver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r>
                        <a:rPr lang="en-US" sz="2200" b="1" dirty="0">
                          <a:solidFill>
                            <a:srgbClr val="C00000"/>
                          </a:solidFill>
                          <a:effectLst/>
                        </a:rPr>
                        <a:t>Stimulates </a:t>
                      </a:r>
                      <a:r>
                        <a:rPr lang="en-US" sz="2200" b="1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200" b="1" dirty="0" err="1" smtClean="0">
                          <a:solidFill>
                            <a:srgbClr val="C00000"/>
                          </a:solidFill>
                          <a:effectLst/>
                        </a:rPr>
                        <a:t>glycogenolysis</a:t>
                      </a:r>
                      <a:r>
                        <a:rPr lang="en-US" sz="2200" b="1" dirty="0" smtClean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rgbClr val="C00000"/>
                          </a:solidFill>
                          <a:effectLst/>
                        </a:rPr>
                        <a:t>(breakdown of glycogen)</a:t>
                      </a:r>
                      <a:endParaRPr lang="en-US" sz="2000" b="1" dirty="0">
                        <a:solidFill>
                          <a:srgbClr val="C00000"/>
                        </a:solidFill>
                        <a:effectLst/>
                      </a:endParaRPr>
                    </a:p>
                  </a:txBody>
                  <a:tcPr marL="70718" marR="70718" marT="35359" marB="35359" anchor="ctr"/>
                </a:tc>
              </a:tr>
              <a:tr h="400736">
                <a:tc>
                  <a:txBody>
                    <a:bodyPr/>
                    <a:lstStyle/>
                    <a:p>
                      <a:r>
                        <a:rPr lang="en-US" sz="2200" b="1" dirty="0">
                          <a:effectLst/>
                        </a:rPr>
                        <a:t>Systemic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effectLst/>
                        </a:rPr>
                        <a:t>Triggers </a:t>
                      </a:r>
                      <a:r>
                        <a:rPr lang="en-US" sz="2200" dirty="0" smtClean="0">
                          <a:effectLst/>
                        </a:rPr>
                        <a:t>lipolysis</a:t>
                      </a:r>
                      <a:endParaRPr lang="en-US" sz="2200" dirty="0">
                        <a:effectLst/>
                      </a:endParaRPr>
                    </a:p>
                  </a:txBody>
                  <a:tcPr marL="70718" marR="70718" marT="35359" marB="35359" anchor="ctr"/>
                </a:tc>
              </a:tr>
              <a:tr h="400736">
                <a:tc>
                  <a:txBody>
                    <a:bodyPr/>
                    <a:lstStyle/>
                    <a:p>
                      <a:r>
                        <a:rPr lang="en-US" sz="2200" b="1" dirty="0">
                          <a:effectLst/>
                        </a:rPr>
                        <a:t>Systemic</a:t>
                      </a:r>
                    </a:p>
                  </a:txBody>
                  <a:tcPr marL="70718" marR="70718" marT="35359" marB="35359" anchor="ctr"/>
                </a:tc>
                <a:tc>
                  <a:txBody>
                    <a:bodyPr/>
                    <a:lstStyle/>
                    <a:p>
                      <a:r>
                        <a:rPr lang="en-US" sz="2200" dirty="0">
                          <a:effectLst/>
                        </a:rPr>
                        <a:t>Muscle contraction</a:t>
                      </a:r>
                    </a:p>
                  </a:txBody>
                  <a:tcPr marL="70718" marR="70718" marT="35359" marB="35359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735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520" y="260648"/>
            <a:ext cx="59046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chemeClr val="accent4">
                    <a:lumMod val="50000"/>
                  </a:schemeClr>
                </a:solidFill>
              </a:rPr>
              <a:t>Glucose </a:t>
            </a:r>
            <a:r>
              <a:rPr lang="en-US" sz="3200" b="1" dirty="0">
                <a:solidFill>
                  <a:schemeClr val="accent4">
                    <a:lumMod val="50000"/>
                  </a:schemeClr>
                </a:solidFill>
              </a:rPr>
              <a:t>Transport into Cells</a:t>
            </a:r>
          </a:p>
        </p:txBody>
      </p:sp>
      <p:sp>
        <p:nvSpPr>
          <p:cNvPr id="3" name="Rectangle 2"/>
          <p:cNvSpPr/>
          <p:nvPr/>
        </p:nvSpPr>
        <p:spPr>
          <a:xfrm>
            <a:off x="634938" y="1052736"/>
            <a:ext cx="77048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thaiDist"/>
            <a:r>
              <a:rPr lang="th-TH" b="1" dirty="0" smtClean="0"/>
              <a:t>      กลูโคส</a:t>
            </a:r>
            <a:r>
              <a:rPr lang="th-TH" b="1" dirty="0"/>
              <a:t>เคลื่อนผ่านเยื่อหุ้มเซลล์โดยกระบวนการ </a:t>
            </a:r>
            <a:r>
              <a:rPr lang="en-US" b="1" dirty="0"/>
              <a:t>facilitative diffusion </a:t>
            </a:r>
            <a:r>
              <a:rPr lang="th-TH" b="1" dirty="0"/>
              <a:t>โดยใช้โปรตีน </a:t>
            </a:r>
            <a:r>
              <a:rPr lang="en-US" b="1" dirty="0"/>
              <a:t>glucose transport proteins (GLUT) </a:t>
            </a:r>
            <a:r>
              <a:rPr lang="th-TH" b="1" dirty="0"/>
              <a:t>ซึ่งมีอย่างน้อย 6 ชนิด ซึ่งแต่ละชนิดพบว่ามีการแสดงออกในเซลล์ต่างๆ และมีคุณสมบัติต่างกัน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836989"/>
            <a:ext cx="3240360" cy="38161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66127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 descr="ผลการค้นหารูปภาพสำหรับ epinephrine biosynthe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79300"/>
            <a:ext cx="5328592" cy="626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9" r="38430"/>
          <a:stretch/>
        </p:blipFill>
        <p:spPr bwMode="auto">
          <a:xfrm>
            <a:off x="899592" y="764704"/>
            <a:ext cx="2130842" cy="1092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5940152" y="5157192"/>
            <a:ext cx="310886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Biosynthetic pathways for </a:t>
            </a:r>
            <a:r>
              <a:rPr lang="en-US" sz="2400" dirty="0" smtClean="0"/>
              <a:t>epinephrine 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5796136" y="4365104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/>
              <a:t>(PNMT)</a:t>
            </a:r>
            <a:endParaRPr lang="th-TH" sz="1800" dirty="0"/>
          </a:p>
        </p:txBody>
      </p:sp>
    </p:spTree>
    <p:extLst>
      <p:ext uri="{BB962C8B-B14F-4D97-AF65-F5344CB8AC3E}">
        <p14:creationId xmlns:p14="http://schemas.microsoft.com/office/powerpoint/2010/main" val="1738863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404664"/>
            <a:ext cx="1984839" cy="769441"/>
          </a:xfrm>
          <a:prstGeom prst="rect">
            <a:avLst/>
          </a:prstGeom>
          <a:solidFill>
            <a:srgbClr val="002060"/>
          </a:solidFill>
        </p:spPr>
        <p:txBody>
          <a:bodyPr wrap="none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</a:rPr>
              <a:t>Cortisol</a:t>
            </a:r>
            <a:endParaRPr lang="th-TH" sz="4400" b="1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4944" y="1340768"/>
            <a:ext cx="823352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Cortisol is a </a:t>
            </a:r>
            <a:r>
              <a:rPr lang="en-US" b="1" dirty="0">
                <a:solidFill>
                  <a:srgbClr val="FF0000"/>
                </a:solidFill>
              </a:rPr>
              <a:t>steroid hormone</a:t>
            </a:r>
            <a:r>
              <a:rPr lang="en-US" dirty="0"/>
              <a:t>, in the glucocorticoid class of hormones. When used as a medication, it is known as hydrocortisone.</a:t>
            </a:r>
            <a:endParaRPr lang="th-TH" dirty="0"/>
          </a:p>
        </p:txBody>
      </p:sp>
      <p:sp>
        <p:nvSpPr>
          <p:cNvPr id="6" name="Rectangle 5"/>
          <p:cNvSpPr/>
          <p:nvPr/>
        </p:nvSpPr>
        <p:spPr>
          <a:xfrm>
            <a:off x="514944" y="2924944"/>
            <a:ext cx="81785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It is produced in humans by the </a:t>
            </a:r>
            <a:r>
              <a:rPr lang="en-US" b="1" dirty="0" err="1"/>
              <a:t>zona</a:t>
            </a:r>
            <a:r>
              <a:rPr lang="en-US" b="1" dirty="0"/>
              <a:t> </a:t>
            </a:r>
            <a:r>
              <a:rPr lang="en-US" b="1" dirty="0" err="1"/>
              <a:t>fasciculata</a:t>
            </a:r>
            <a:r>
              <a:rPr lang="en-US" b="1" dirty="0"/>
              <a:t> of the adrenal cortex </a:t>
            </a:r>
            <a:r>
              <a:rPr lang="en-US" dirty="0"/>
              <a:t>within the adrenal </a:t>
            </a:r>
            <a:r>
              <a:rPr lang="en-US" dirty="0" smtClean="0"/>
              <a:t>gland</a:t>
            </a:r>
            <a:endParaRPr lang="th-TH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34371"/>
            <a:ext cx="5472608" cy="2487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Cortisol2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393" y="3962018"/>
            <a:ext cx="3275856" cy="2181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7092280" y="6143441"/>
            <a:ext cx="133241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</a:rPr>
              <a:t>Cortisol</a:t>
            </a:r>
            <a:endParaRPr lang="th-TH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127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692696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Cortisol</a:t>
            </a:r>
            <a:r>
              <a:rPr lang="en-US" dirty="0" smtClean="0"/>
              <a:t> </a:t>
            </a:r>
            <a:r>
              <a:rPr lang="en-US" dirty="0"/>
              <a:t>is released in response to </a:t>
            </a:r>
            <a:r>
              <a:rPr lang="en-US" b="1" dirty="0">
                <a:solidFill>
                  <a:srgbClr val="C00000"/>
                </a:solidFill>
              </a:rPr>
              <a:t>stress </a:t>
            </a:r>
            <a:r>
              <a:rPr lang="en-US" dirty="0"/>
              <a:t>and </a:t>
            </a:r>
            <a:r>
              <a:rPr lang="en-US" b="1" dirty="0">
                <a:solidFill>
                  <a:srgbClr val="C00000"/>
                </a:solidFill>
              </a:rPr>
              <a:t>low blood-glucose concentration</a:t>
            </a:r>
            <a:r>
              <a:rPr lang="en-US" dirty="0"/>
              <a:t>. </a:t>
            </a:r>
            <a:endParaRPr lang="en-US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 smtClean="0"/>
              <a:t>It </a:t>
            </a:r>
            <a:r>
              <a:rPr lang="en-US" dirty="0"/>
              <a:t>functions to increase blood sugar through </a:t>
            </a:r>
            <a:r>
              <a:rPr lang="en-US" b="1" dirty="0"/>
              <a:t>gluconeogenesis</a:t>
            </a:r>
            <a:r>
              <a:rPr lang="en-US" dirty="0"/>
              <a:t>, to suppress the immune system, and to aid in the metabolism of fat, protein, and carbohydrates.</a:t>
            </a:r>
            <a:endParaRPr lang="th-TH" dirty="0"/>
          </a:p>
        </p:txBody>
      </p:sp>
      <p:sp>
        <p:nvSpPr>
          <p:cNvPr id="5" name="Rectangle 4"/>
          <p:cNvSpPr/>
          <p:nvPr/>
        </p:nvSpPr>
        <p:spPr>
          <a:xfrm>
            <a:off x="611560" y="4221088"/>
            <a:ext cx="7704856" cy="9541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b="1" dirty="0"/>
              <a:t>Gluconeogenesis (GNG) </a:t>
            </a:r>
            <a:r>
              <a:rPr lang="en-US" b="1" dirty="0" smtClean="0"/>
              <a:t> </a:t>
            </a:r>
            <a:r>
              <a:rPr lang="en-US" dirty="0" smtClean="0"/>
              <a:t>: the </a:t>
            </a:r>
            <a:r>
              <a:rPr lang="en-US" dirty="0"/>
              <a:t>generation of glucose from certain non-carbohydrate carbon substrates.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037646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19872" y="302705"/>
            <a:ext cx="246663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Glycolysis</a:t>
            </a:r>
            <a:endParaRPr lang="th-TH" sz="44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4962" y="1111196"/>
            <a:ext cx="813690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C00000"/>
                </a:solidFill>
              </a:rPr>
              <a:t>วิถีไกลโคไลซิส </a:t>
            </a:r>
            <a:r>
              <a:rPr lang="en-US" b="1" dirty="0" smtClean="0">
                <a:solidFill>
                  <a:srgbClr val="C00000"/>
                </a:solidFill>
              </a:rPr>
              <a:t>(Glycolysis </a:t>
            </a:r>
            <a:r>
              <a:rPr lang="en-US" b="1" dirty="0">
                <a:solidFill>
                  <a:srgbClr val="C00000"/>
                </a:solidFill>
              </a:rPr>
              <a:t>pathway) </a:t>
            </a:r>
            <a:r>
              <a:rPr lang="th-TH" dirty="0"/>
              <a:t>เป็นกระบวนการเมแทบอลิซึมที่พบในเซลล์สิ่งมีชีวิตทุกชนิด </a:t>
            </a:r>
            <a:endParaRPr lang="th-TH" dirty="0" smtClean="0"/>
          </a:p>
          <a:p>
            <a:endParaRPr lang="th-TH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 smtClean="0"/>
              <a:t>เชื่อ</a:t>
            </a:r>
            <a:r>
              <a:rPr lang="th-TH" dirty="0"/>
              <a:t>กันว่าชุดของปฏิกิริยาไกลโคไลซิสเป็นวิถีเมแทบอลิซึมที่เก่าแก่ที่สุดในสายวิวัฒนาการ โดยพบว่าจำนวนปฏิกิริยา ลำดับขั้นปฏิกิริยาและชนิดของเอนไซม์ในกระบวนการไกลโคไลซิสค่อนข้างมีความอนุรักษ์สูงทั้งในเซลล์โพรแคริโอตและยูแคริโอต </a:t>
            </a:r>
            <a:endParaRPr lang="th-TH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 smtClean="0"/>
              <a:t>ไกล</a:t>
            </a:r>
            <a:r>
              <a:rPr lang="th-TH" dirty="0"/>
              <a:t>โคไลซิสเป็นกระบวนการที่ไม่ใช้ออกซิเจน </a:t>
            </a:r>
            <a:r>
              <a:rPr lang="en-US" dirty="0" smtClean="0"/>
              <a:t>(anaerobic </a:t>
            </a:r>
            <a:r>
              <a:rPr lang="en-US" dirty="0"/>
              <a:t>process) </a:t>
            </a:r>
            <a:r>
              <a:rPr lang="th-TH" dirty="0"/>
              <a:t>ซึ่งถือว่ามีความจำเป็นอย่างยิ่งสำหรับการวิวัฒนาการของสิ่งมีชีวิตในสภาพบรรยากาศโลกยุกดึกดำบรรพ์ที่มีออกซิเจนต่ำมาก </a:t>
            </a:r>
            <a:endParaRPr lang="th-TH" dirty="0" smtClean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th-TH" dirty="0" smtClean="0"/>
              <a:t>วิถี</a:t>
            </a:r>
            <a:r>
              <a:rPr lang="th-TH" dirty="0"/>
              <a:t>ไกลโคไลซิสเรียกอีกอย่างหนึ่ง</a:t>
            </a:r>
            <a:r>
              <a:rPr lang="th-TH" dirty="0" smtClean="0"/>
              <a:t>ว่า วิถี</a:t>
            </a:r>
            <a:r>
              <a:rPr lang="th-TH" dirty="0"/>
              <a:t>เอมบ์เดน-เมเยอร์ฮอฟ</a:t>
            </a:r>
            <a:r>
              <a:rPr lang="th-TH" dirty="0" smtClean="0"/>
              <a:t>- พาร์</a:t>
            </a:r>
            <a:r>
              <a:rPr lang="th-TH" dirty="0"/>
              <a:t>เนส  </a:t>
            </a:r>
            <a:r>
              <a:rPr lang="en-US" dirty="0" smtClean="0"/>
              <a:t>(</a:t>
            </a:r>
            <a:r>
              <a:rPr lang="en-US" dirty="0" err="1" smtClean="0"/>
              <a:t>Embden</a:t>
            </a:r>
            <a:r>
              <a:rPr lang="en-US" dirty="0" smtClean="0"/>
              <a:t>-Meyerhof-</a:t>
            </a:r>
            <a:r>
              <a:rPr lang="en-US" dirty="0" err="1" smtClean="0"/>
              <a:t>Parnas</a:t>
            </a:r>
            <a:r>
              <a:rPr lang="en-US" dirty="0"/>
              <a:t>, EMP pathway)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68819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ผลการค้นหารูปภาพสำหรับ glycolys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876" y="2636912"/>
            <a:ext cx="8773988" cy="2463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388982"/>
            <a:ext cx="80648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C00000"/>
                </a:solidFill>
              </a:rPr>
              <a:t>ปฏิกริยาไกลโคลิซิสช่วงที่ 1  </a:t>
            </a:r>
            <a:r>
              <a:rPr lang="th-TH" dirty="0"/>
              <a:t>เป็นช่วงการใช้พลังงานเพื่อเตรียมโมเลกุลให้มีความพร้อมในการสลายตัว ถือว่าเป็นช่วงของการลงทุนพลังงาน </a:t>
            </a:r>
            <a:r>
              <a:rPr lang="en-US" dirty="0" smtClean="0"/>
              <a:t>(energy </a:t>
            </a:r>
            <a:r>
              <a:rPr lang="en-US" dirty="0"/>
              <a:t>investment phase) </a:t>
            </a:r>
            <a:r>
              <a:rPr lang="th-TH" dirty="0"/>
              <a:t>ซึ่งประกอบไปด้วยปฏิกิริยา 5 ขั้นตอนเกิด</a:t>
            </a:r>
            <a:r>
              <a:rPr lang="th-TH" dirty="0" smtClean="0"/>
              <a:t>ต่อเนื่องกัน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41347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2564904"/>
            <a:ext cx="8820471" cy="370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539552" y="404664"/>
            <a:ext cx="83529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C00000"/>
                </a:solidFill>
              </a:rPr>
              <a:t>ปฏิกริยาไกลโคลิซิสช่วงที่ 2  </a:t>
            </a:r>
            <a:r>
              <a:rPr lang="th-TH" dirty="0"/>
              <a:t>เป็นช่วงของการเมแทบอไลซ์กลีเซอรอลดีไฮด์-3-ฟอสเฟต  พลังงานอิสระที่ปลดปล่อยออกมาจถนำมาสังเคราะห์เป็นสารประกอบพลังงานสูง </a:t>
            </a:r>
            <a:r>
              <a:rPr lang="en-US" dirty="0" smtClean="0"/>
              <a:t>(high-energy </a:t>
            </a:r>
            <a:r>
              <a:rPr lang="en-US" dirty="0"/>
              <a:t>compound) </a:t>
            </a:r>
            <a:r>
              <a:rPr lang="th-TH" dirty="0"/>
              <a:t>คือ </a:t>
            </a:r>
            <a:r>
              <a:rPr lang="en-US" dirty="0"/>
              <a:t>ATP  </a:t>
            </a:r>
            <a:r>
              <a:rPr lang="en-US" dirty="0" smtClean="0"/>
              <a:t> </a:t>
            </a:r>
            <a:r>
              <a:rPr lang="th-TH" dirty="0"/>
              <a:t>ถือว่าเป็นช่วงของการเก็บเกี่ยวผลผลิตพลังงาน </a:t>
            </a:r>
            <a:r>
              <a:rPr lang="en-US" dirty="0" smtClean="0"/>
              <a:t> (energy </a:t>
            </a:r>
            <a:r>
              <a:rPr lang="en-US" dirty="0"/>
              <a:t>harvesting phase) </a:t>
            </a:r>
            <a:r>
              <a:rPr lang="th-TH" dirty="0"/>
              <a:t>ซึ่งประกอบไปด้วยปฏิกิริยา 5 ขั้นตอนเกิดต่อเนื่องกัน (ปฏิกิริยาที่ 6-10)</a:t>
            </a:r>
          </a:p>
        </p:txBody>
      </p:sp>
    </p:spTree>
    <p:extLst>
      <p:ext uri="{BB962C8B-B14F-4D97-AF65-F5344CB8AC3E}">
        <p14:creationId xmlns:p14="http://schemas.microsoft.com/office/powerpoint/2010/main" val="95645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052736"/>
            <a:ext cx="8181535" cy="27151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5536" y="4077072"/>
            <a:ext cx="820891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Hexokinase </a:t>
            </a:r>
            <a:r>
              <a:rPr lang="th-TH" dirty="0" smtClean="0"/>
              <a:t>มีค่า </a:t>
            </a:r>
            <a:r>
              <a:rPr lang="en-US" dirty="0"/>
              <a:t>Km </a:t>
            </a:r>
            <a:r>
              <a:rPr lang="th-TH" dirty="0"/>
              <a:t>ต่อกลูโคสประมาณ 0.05-0.10  </a:t>
            </a:r>
            <a:r>
              <a:rPr lang="en-US" dirty="0" err="1" smtClean="0"/>
              <a:t>mM</a:t>
            </a:r>
            <a:r>
              <a:rPr lang="en-US" dirty="0" smtClean="0"/>
              <a:t> </a:t>
            </a:r>
          </a:p>
          <a:p>
            <a:r>
              <a:rPr lang="th-TH" dirty="0" smtClean="0"/>
              <a:t>ในขณะ</a:t>
            </a:r>
            <a:r>
              <a:rPr lang="th-TH" dirty="0"/>
              <a:t>ที่ระดับน้ำตาลกลูโคสในเซลล์มีความเข้มข้น</a:t>
            </a:r>
            <a:r>
              <a:rPr lang="th-TH" dirty="0" smtClean="0"/>
              <a:t>ประมาณ</a:t>
            </a:r>
            <a:r>
              <a:rPr lang="en-US" dirty="0" smtClean="0"/>
              <a:t>  2-4</a:t>
            </a:r>
            <a:r>
              <a:rPr lang="th-TH" dirty="0" smtClean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mM</a:t>
            </a:r>
            <a:endParaRPr lang="en-US" dirty="0" smtClean="0"/>
          </a:p>
          <a:p>
            <a:r>
              <a:rPr lang="th-TH" dirty="0"/>
              <a:t>ดังนั้นเอนไซม์เฮกโซไคเนสจึงทำหน้าที่เร่งปฏิกิริยาภายในเซลล์ที่มีความเข้มข้น</a:t>
            </a:r>
            <a:r>
              <a:rPr lang="th-TH" dirty="0" smtClean="0"/>
              <a:t>ซับ</a:t>
            </a:r>
          </a:p>
          <a:p>
            <a:r>
              <a:rPr lang="th-TH" dirty="0" smtClean="0"/>
              <a:t>สเต</a:t>
            </a:r>
            <a:r>
              <a:rPr lang="th-TH" dirty="0"/>
              <a:t>รทอิ่มตัว สภาวะภายในเซลล์ปฏิกิริยานี้จะไม่สามารถผันกลับได้ และการทำงานของเอนไซม์เฮกโซไคเนสจะสามารถถูกยับยั้งได้โดยกลูโคส-6-ฟอสเฟต</a:t>
            </a:r>
          </a:p>
        </p:txBody>
      </p:sp>
      <p:sp>
        <p:nvSpPr>
          <p:cNvPr id="3" name="Rectangle 2"/>
          <p:cNvSpPr/>
          <p:nvPr/>
        </p:nvSpPr>
        <p:spPr>
          <a:xfrm>
            <a:off x="5718447" y="219625"/>
            <a:ext cx="29674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Δ</a:t>
            </a:r>
            <a:r>
              <a:rPr lang="en-US" dirty="0" smtClean="0"/>
              <a:t>G</a:t>
            </a:r>
            <a:r>
              <a:rPr lang="en-US" baseline="30000" dirty="0" smtClean="0"/>
              <a:t>o</a:t>
            </a:r>
            <a:r>
              <a:rPr lang="en-US" dirty="0" smtClean="0"/>
              <a:t>‘= </a:t>
            </a:r>
            <a:r>
              <a:rPr lang="en-US" dirty="0"/>
              <a:t>-</a:t>
            </a:r>
            <a:r>
              <a:rPr lang="en-US" dirty="0" smtClean="0"/>
              <a:t>16.7 kJ/</a:t>
            </a:r>
            <a:r>
              <a:rPr lang="en-US" dirty="0" err="1" smtClean="0"/>
              <a:t>mol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344944" y="209692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C00000"/>
                </a:solidFill>
              </a:rPr>
              <a:t>ปฏิกิริยาที่ </a:t>
            </a:r>
            <a:r>
              <a:rPr lang="en-US" b="1" dirty="0" smtClean="0">
                <a:solidFill>
                  <a:srgbClr val="C00000"/>
                </a:solidFill>
              </a:rPr>
              <a:t>1 </a:t>
            </a:r>
            <a:endParaRPr lang="th-TH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89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578" y="1772816"/>
            <a:ext cx="8455943" cy="2627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36568" y="804815"/>
            <a:ext cx="288091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G</a:t>
            </a:r>
            <a:r>
              <a:rPr lang="en-US" baseline="30000" dirty="0" smtClean="0"/>
              <a:t>o‘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+1.7 kJ/</a:t>
            </a:r>
            <a:r>
              <a:rPr lang="en-US" dirty="0" err="1" smtClean="0"/>
              <a:t>mol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344944" y="209692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C00000"/>
                </a:solidFill>
              </a:rPr>
              <a:t>ปฏิกิริยาที่ </a:t>
            </a:r>
            <a:r>
              <a:rPr lang="en-US" b="1" dirty="0">
                <a:solidFill>
                  <a:srgbClr val="C00000"/>
                </a:solidFill>
              </a:rPr>
              <a:t>2</a:t>
            </a:r>
            <a:r>
              <a:rPr lang="en-US" b="1" dirty="0" smtClean="0">
                <a:solidFill>
                  <a:srgbClr val="C00000"/>
                </a:solidFill>
              </a:rPr>
              <a:t> </a:t>
            </a:r>
            <a:endParaRPr lang="th-TH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6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81" y="2060848"/>
            <a:ext cx="9001000" cy="2162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18447" y="219625"/>
            <a:ext cx="28889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Δ</a:t>
            </a:r>
            <a:r>
              <a:rPr lang="en-US" dirty="0"/>
              <a:t>G</a:t>
            </a:r>
            <a:r>
              <a:rPr lang="en-US" baseline="30000" dirty="0"/>
              <a:t>o</a:t>
            </a:r>
            <a:r>
              <a:rPr lang="en-US" dirty="0"/>
              <a:t> = -</a:t>
            </a:r>
            <a:r>
              <a:rPr lang="en-US" dirty="0" smtClean="0"/>
              <a:t>14.2 kJ/</a:t>
            </a:r>
            <a:r>
              <a:rPr lang="en-US" dirty="0" err="1" smtClean="0"/>
              <a:t>mol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344944" y="209692"/>
            <a:ext cx="15408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C00000"/>
                </a:solidFill>
              </a:rPr>
              <a:t>ปฏิกิริยาที่ </a:t>
            </a:r>
            <a:r>
              <a:rPr lang="en-US" b="1" dirty="0" smtClean="0">
                <a:solidFill>
                  <a:srgbClr val="C00000"/>
                </a:solidFill>
              </a:rPr>
              <a:t>3</a:t>
            </a:r>
            <a:endParaRPr lang="th-TH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6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4" y="1628801"/>
            <a:ext cx="9230638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743963" y="332656"/>
            <a:ext cx="30107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G</a:t>
            </a:r>
            <a:r>
              <a:rPr lang="en-US" baseline="30000" dirty="0" smtClean="0"/>
              <a:t>o'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+23.8 kJ/</a:t>
            </a:r>
            <a:r>
              <a:rPr lang="en-US" dirty="0" err="1" smtClean="0"/>
              <a:t>mol</a:t>
            </a:r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5860180" y="886690"/>
            <a:ext cx="27254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Δ</a:t>
            </a:r>
            <a:r>
              <a:rPr lang="en-US" dirty="0" smtClean="0"/>
              <a:t>G</a:t>
            </a:r>
            <a:r>
              <a:rPr lang="en-US" baseline="30000" dirty="0" smtClean="0"/>
              <a:t> 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-1.3 kJ/</a:t>
            </a:r>
            <a:r>
              <a:rPr lang="en-US" dirty="0" err="1" smtClean="0"/>
              <a:t>mol</a:t>
            </a:r>
            <a:endParaRPr lang="th-TH" dirty="0"/>
          </a:p>
        </p:txBody>
      </p:sp>
      <p:sp>
        <p:nvSpPr>
          <p:cNvPr id="2" name="Rectangle 1"/>
          <p:cNvSpPr/>
          <p:nvPr/>
        </p:nvSpPr>
        <p:spPr>
          <a:xfrm>
            <a:off x="251520" y="4365104"/>
            <a:ext cx="833408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400" dirty="0"/>
              <a:t>แม้ว่าปฏิกิริยานี้มีค่าเป็น </a:t>
            </a:r>
            <a:r>
              <a:rPr lang="el-GR" sz="2400" dirty="0"/>
              <a:t>Δ</a:t>
            </a:r>
            <a:r>
              <a:rPr lang="en-US" sz="2400" dirty="0"/>
              <a:t>G</a:t>
            </a:r>
            <a:r>
              <a:rPr lang="th-TH" sz="2400" baseline="30000" dirty="0"/>
              <a:t>๐</a:t>
            </a:r>
            <a:r>
              <a:rPr lang="th-TH" sz="2400" dirty="0"/>
              <a:t>’ +23.8 </a:t>
            </a:r>
            <a:r>
              <a:rPr lang="en-US" sz="2400" dirty="0"/>
              <a:t>kJ/</a:t>
            </a:r>
            <a:r>
              <a:rPr lang="en-US" sz="2400" dirty="0" err="1"/>
              <a:t>mol</a:t>
            </a:r>
            <a:r>
              <a:rPr lang="en-US" sz="2400" dirty="0"/>
              <a:t> </a:t>
            </a:r>
            <a:r>
              <a:rPr lang="th-TH" sz="2400" dirty="0"/>
              <a:t>ซึ่งภายใต้สภาวะมาตรฐานปฏิกิริยานี้จะต้องเกิดขึ้นในทิศทางทวนกลับ แต่สภาวะจริงภายในเซลล์จะพบว่าความเข้มข้นของสารตั้งต้นและผลิตภัณฑ์จะทำให้ค่าผลต่างพลังงานอิสระ </a:t>
            </a:r>
            <a:r>
              <a:rPr lang="el-GR" sz="2400" dirty="0"/>
              <a:t>Δ</a:t>
            </a:r>
            <a:r>
              <a:rPr lang="en-US" sz="2400" dirty="0"/>
              <a:t>G </a:t>
            </a:r>
            <a:r>
              <a:rPr lang="th-TH" sz="2400" dirty="0"/>
              <a:t>มีค่าเป็น -1.3 </a:t>
            </a:r>
            <a:r>
              <a:rPr lang="en-US" sz="2400" dirty="0"/>
              <a:t>kJ/</a:t>
            </a:r>
            <a:r>
              <a:rPr lang="en-US" sz="2400" dirty="0" err="1"/>
              <a:t>mol</a:t>
            </a:r>
            <a:r>
              <a:rPr lang="en-US" sz="2400" dirty="0"/>
              <a:t> </a:t>
            </a:r>
            <a:r>
              <a:rPr lang="th-TH" sz="2400" dirty="0"/>
              <a:t>นอกจากนี้ผลิตภัณฑ์ที่เกิดขึ้นจะต้องถูกใช้ต่อในปฏิกิริยาถัดไปอย่างรวดเร็วจึงทำให้ปฏิกิริยานี้ที่เกิดขึ้นในเซลล์จะเกิดไปทางขวามือ </a:t>
            </a:r>
            <a:r>
              <a:rPr lang="en-US" sz="2400" dirty="0" smtClean="0"/>
              <a:t>(forward </a:t>
            </a:r>
            <a:r>
              <a:rPr lang="en-US" sz="2400" dirty="0"/>
              <a:t>direction) </a:t>
            </a:r>
            <a:endParaRPr lang="th-TH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134785" y="1628801"/>
            <a:ext cx="693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Triose</a:t>
            </a:r>
            <a:endParaRPr lang="th-TH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7596336" y="1611924"/>
            <a:ext cx="6935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Triose</a:t>
            </a:r>
            <a:endParaRPr lang="th-TH" sz="1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403648" y="1611622"/>
            <a:ext cx="7795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hexose</a:t>
            </a:r>
            <a:endParaRPr lang="th-TH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44944" y="209692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C00000"/>
                </a:solidFill>
              </a:rPr>
              <a:t>ปฏิกิริยาที่ </a:t>
            </a:r>
            <a:r>
              <a:rPr lang="en-US" b="1" dirty="0" smtClean="0">
                <a:solidFill>
                  <a:srgbClr val="C00000"/>
                </a:solidFill>
              </a:rPr>
              <a:t>4 </a:t>
            </a:r>
            <a:endParaRPr lang="th-TH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6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198092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70221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09" r="38034" b="23073"/>
          <a:stretch/>
        </p:blipFill>
        <p:spPr bwMode="auto">
          <a:xfrm>
            <a:off x="3626067" y="1289039"/>
            <a:ext cx="1774023" cy="237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998469" y="338762"/>
            <a:ext cx="2828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G</a:t>
            </a:r>
            <a:r>
              <a:rPr lang="en-US" baseline="30000" dirty="0" smtClean="0"/>
              <a:t>o'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+7.5 kJ/</a:t>
            </a:r>
            <a:r>
              <a:rPr lang="en-US" dirty="0" err="1" smtClean="0"/>
              <a:t>mol</a:t>
            </a:r>
            <a:endParaRPr lang="th-TH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58"/>
          <a:stretch/>
        </p:blipFill>
        <p:spPr bwMode="auto">
          <a:xfrm>
            <a:off x="323526" y="965221"/>
            <a:ext cx="3432477" cy="308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258"/>
          <a:stretch/>
        </p:blipFill>
        <p:spPr bwMode="auto">
          <a:xfrm>
            <a:off x="5139502" y="980728"/>
            <a:ext cx="3432477" cy="3084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9543" y="4165930"/>
            <a:ext cx="84969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จะมีเฉพาะกลีเซอรอลดีไฮด์-3-ฟอสเฟตเท่านั้นที่จะสามารถถูกนำไปสลายต่อในวิถีไกลโคไลซิส </a:t>
            </a:r>
            <a:r>
              <a:rPr lang="th-TH" dirty="0" smtClean="0"/>
              <a:t> โดยไดไฮ</a:t>
            </a:r>
            <a:r>
              <a:rPr lang="th-TH" dirty="0"/>
              <a:t>ดรอกซีอะซิโตนฟอสเฟตนั้นสามารถถูกเปลี่ยนเป็นกลีเซอรอลดีไฮด์-3-ฟอสเฟตได้โดยเอนไซม์ไทรโอสฟอสเฟต ไอโซเมอเรส 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smtClean="0"/>
              <a:t>triose </a:t>
            </a:r>
            <a:r>
              <a:rPr lang="en-US" dirty="0"/>
              <a:t>phosphate </a:t>
            </a:r>
            <a:r>
              <a:rPr lang="en-US" dirty="0" err="1"/>
              <a:t>isomerase</a:t>
            </a:r>
            <a:r>
              <a:rPr lang="en-US" dirty="0"/>
              <a:t>) </a:t>
            </a:r>
            <a:r>
              <a:rPr lang="th-TH" dirty="0"/>
              <a:t>ที่สภาวะมาตรฐานปฏิกิริยานี้มีค่า </a:t>
            </a:r>
            <a:r>
              <a:rPr lang="el-GR" dirty="0"/>
              <a:t>Δ</a:t>
            </a:r>
            <a:r>
              <a:rPr lang="en-US" dirty="0"/>
              <a:t>G</a:t>
            </a:r>
            <a:r>
              <a:rPr lang="th-TH" dirty="0"/>
              <a:t>๐’ +7.5 </a:t>
            </a:r>
            <a:r>
              <a:rPr lang="en-US" dirty="0"/>
              <a:t>kJ/</a:t>
            </a:r>
            <a:r>
              <a:rPr lang="en-US" dirty="0" err="1"/>
              <a:t>mol</a:t>
            </a:r>
            <a:r>
              <a:rPr lang="en-US" dirty="0"/>
              <a:t> </a:t>
            </a:r>
            <a:r>
              <a:rPr lang="th-TH" dirty="0"/>
              <a:t>แต่ในสภาวะจริงในเซลล์ความเข้มข้นของกลีเซอรอลดีไฮด์-3-ฟอสเฟตจะลดต่ำลงเนื่องจากต้องถูกใช้ในวิถีไกลโคไลซิส จึงมีผลให้ปฏิกิริยาเกิดไปทางขวามือ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44944" y="209692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C00000"/>
                </a:solidFill>
              </a:rPr>
              <a:t>ปฏิกิริยาที่ </a:t>
            </a:r>
            <a:r>
              <a:rPr lang="en-US" b="1" dirty="0" smtClean="0">
                <a:solidFill>
                  <a:srgbClr val="C00000"/>
                </a:solidFill>
              </a:rPr>
              <a:t>5 </a:t>
            </a:r>
            <a:endParaRPr lang="th-TH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6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18447" y="219625"/>
            <a:ext cx="27831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Δ</a:t>
            </a:r>
            <a:r>
              <a:rPr lang="en-US" dirty="0" smtClean="0"/>
              <a:t>G</a:t>
            </a:r>
            <a:r>
              <a:rPr lang="en-US" baseline="30000" dirty="0" smtClean="0"/>
              <a:t>o</a:t>
            </a:r>
            <a:r>
              <a:rPr lang="en-US" dirty="0" smtClean="0"/>
              <a:t>‘= +6.3 kJ/</a:t>
            </a:r>
            <a:r>
              <a:rPr lang="en-US" dirty="0" err="1" smtClean="0"/>
              <a:t>mol</a:t>
            </a:r>
            <a:endParaRPr lang="th-TH" dirty="0"/>
          </a:p>
        </p:txBody>
      </p:sp>
      <p:sp>
        <p:nvSpPr>
          <p:cNvPr id="2" name="Rectangle 1"/>
          <p:cNvSpPr/>
          <p:nvPr/>
        </p:nvSpPr>
        <p:spPr>
          <a:xfrm>
            <a:off x="251520" y="3318570"/>
            <a:ext cx="869126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การเกิด</a:t>
            </a:r>
            <a:r>
              <a:rPr lang="th-TH" dirty="0" smtClean="0"/>
              <a:t>ออกซิเดชันร่วมกับ</a:t>
            </a:r>
            <a:r>
              <a:rPr lang="th-TH" dirty="0"/>
              <a:t>การเติมหมู่ฟอสเฟต </a:t>
            </a:r>
            <a:r>
              <a:rPr lang="en-US" dirty="0" smtClean="0"/>
              <a:t>(oxidative </a:t>
            </a:r>
            <a:r>
              <a:rPr lang="en-US" dirty="0"/>
              <a:t>phosphorylation) </a:t>
            </a:r>
            <a:r>
              <a:rPr lang="th-TH" dirty="0"/>
              <a:t>ให้กับโมเลกุลกลีเซอรอลดีไฮด์-3-ฟอสเฟต </a:t>
            </a:r>
            <a:r>
              <a:rPr lang="th-TH" dirty="0" smtClean="0"/>
              <a:t> ปฏิกิริยา</a:t>
            </a:r>
            <a:r>
              <a:rPr lang="th-TH" dirty="0"/>
              <a:t>นี้ให้พลังงานอิสระออกมาและถูกใช้ในการเติมหมู่ฟอสเฟตให้ซับเสตรทกลายเป็น 1,3 บิสฟอสโฟกลีเซอเรต </a:t>
            </a:r>
            <a:r>
              <a:rPr lang="th-TH" dirty="0" smtClean="0"/>
              <a:t>) </a:t>
            </a:r>
            <a:r>
              <a:rPr lang="th-TH" dirty="0"/>
              <a:t>ซึ่งเป็นสารประเภทเอซิลฟอสเฟต </a:t>
            </a:r>
            <a:r>
              <a:rPr lang="en-US" dirty="0" smtClean="0"/>
              <a:t>(</a:t>
            </a:r>
            <a:r>
              <a:rPr lang="en-US" dirty="0" err="1" smtClean="0"/>
              <a:t>acylphosphate</a:t>
            </a:r>
            <a:r>
              <a:rPr lang="en-US" dirty="0"/>
              <a:t>) </a:t>
            </a:r>
            <a:r>
              <a:rPr lang="th-TH" dirty="0"/>
              <a:t>ที่มีศักย์การถ่ายโอนหมู่ฟอสเฟตสูงและมีค่าผลต่างของพลังงานอิสระของการแยกสลายด้วยน้ำสูงถึง -49.4 </a:t>
            </a:r>
            <a:r>
              <a:rPr lang="en-US" dirty="0"/>
              <a:t>kJ/</a:t>
            </a:r>
            <a:r>
              <a:rPr lang="en-US" dirty="0" err="1"/>
              <a:t>mol</a:t>
            </a:r>
            <a:r>
              <a:rPr lang="en-US" dirty="0"/>
              <a:t> </a:t>
            </a:r>
            <a:r>
              <a:rPr lang="th-TH" dirty="0"/>
              <a:t>ซึ่งมากกว่า 30.5 </a:t>
            </a:r>
            <a:r>
              <a:rPr lang="en-US" dirty="0"/>
              <a:t>kJ/</a:t>
            </a:r>
            <a:r>
              <a:rPr lang="en-US" dirty="0" err="1"/>
              <a:t>mol</a:t>
            </a:r>
            <a:r>
              <a:rPr lang="en-US" dirty="0"/>
              <a:t> </a:t>
            </a:r>
            <a:r>
              <a:rPr lang="th-TH" dirty="0"/>
              <a:t>จึงจัดว่าเป็นสารพลังงานสูง ในขั้นตอนนี้จึงถือว่าเป็นการเตรียมซับสเตรตที่เป็นสารพลังงานสูงที่สามารถให้หมู่ฟอสเฟตแก่ตัวรับคือ </a:t>
            </a:r>
            <a:r>
              <a:rPr lang="en-US" dirty="0"/>
              <a:t>ADP </a:t>
            </a:r>
            <a:r>
              <a:rPr lang="th-TH" dirty="0"/>
              <a:t>ในขั้นตอนต่อไป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4944" y="209692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</a:rPr>
              <a:t>ปฏิกิริยาที่ </a:t>
            </a:r>
            <a:r>
              <a:rPr lang="en-US" b="1" dirty="0">
                <a:solidFill>
                  <a:srgbClr val="00B050"/>
                </a:solidFill>
              </a:rPr>
              <a:t>6</a:t>
            </a:r>
            <a:r>
              <a:rPr lang="en-US" b="1" dirty="0" smtClean="0">
                <a:solidFill>
                  <a:srgbClr val="00B050"/>
                </a:solidFill>
              </a:rPr>
              <a:t> </a:t>
            </a:r>
            <a:endParaRPr lang="th-TH" b="1" dirty="0">
              <a:solidFill>
                <a:srgbClr val="00B05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7847" y="908720"/>
            <a:ext cx="8424936" cy="2901739"/>
            <a:chOff x="517847" y="908720"/>
            <a:chExt cx="8424936" cy="2901739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7847" y="908720"/>
              <a:ext cx="8424936" cy="29017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5260548" y="2818656"/>
              <a:ext cx="32095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     1,3-bisphophoglycerate</a:t>
              </a:r>
              <a:endParaRPr lang="th-TH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9776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998469" y="338762"/>
            <a:ext cx="3023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G</a:t>
            </a:r>
            <a:r>
              <a:rPr lang="en-US" baseline="30000" dirty="0" smtClean="0"/>
              <a:t>o'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-18.8  kJ/</a:t>
            </a:r>
            <a:r>
              <a:rPr lang="en-US" dirty="0" err="1" smtClean="0"/>
              <a:t>mol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344944" y="209692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</a:rPr>
              <a:t>ปฏิกิริยาที่ </a:t>
            </a:r>
            <a:r>
              <a:rPr lang="en-US" b="1" dirty="0" smtClean="0">
                <a:solidFill>
                  <a:srgbClr val="00B050"/>
                </a:solidFill>
              </a:rPr>
              <a:t>7 </a:t>
            </a:r>
            <a:endParaRPr lang="th-TH" b="1" dirty="0">
              <a:solidFill>
                <a:srgbClr val="00B05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3699372"/>
            <a:ext cx="848154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ปฏิกิริยาที่ 7 การสังเคราะห์ </a:t>
            </a:r>
            <a:r>
              <a:rPr lang="en-US" dirty="0"/>
              <a:t>ATP </a:t>
            </a:r>
            <a:r>
              <a:rPr lang="th-TH" dirty="0"/>
              <a:t>โมเลกุลแรกของวิถีไกลโคไลซิส  เป็นปฏิกิริยาการให้หมู่ฟอสเฟตที่หมู่คาร์บอกซิลของ 1,3-บิสฟอสโฟกลีเซอเรตให้แก่ </a:t>
            </a:r>
            <a:r>
              <a:rPr lang="en-US" dirty="0"/>
              <a:t>ADP </a:t>
            </a:r>
            <a:r>
              <a:rPr lang="th-TH" dirty="0"/>
              <a:t>เกิดเป็น </a:t>
            </a:r>
            <a:r>
              <a:rPr lang="en-US" dirty="0"/>
              <a:t>ATP </a:t>
            </a:r>
            <a:r>
              <a:rPr lang="th-TH" dirty="0"/>
              <a:t>และ 3 ฟอสฟอกลีเซอเรต </a:t>
            </a:r>
            <a:r>
              <a:rPr lang="en-US" dirty="0"/>
              <a:t>(</a:t>
            </a:r>
            <a:r>
              <a:rPr lang="th-TH" dirty="0" smtClean="0"/>
              <a:t>3-</a:t>
            </a:r>
            <a:r>
              <a:rPr lang="en-US" dirty="0" err="1"/>
              <a:t>phosphoglycerate</a:t>
            </a:r>
            <a:r>
              <a:rPr lang="en-US" dirty="0"/>
              <a:t>, 3PG) </a:t>
            </a:r>
            <a:r>
              <a:rPr lang="th-TH" dirty="0"/>
              <a:t>โดยเอนไซม์ ฟอสโฟกลีเซอเรตไคเนส </a:t>
            </a:r>
            <a:r>
              <a:rPr lang="en-US" dirty="0" smtClean="0"/>
              <a:t>(</a:t>
            </a:r>
            <a:r>
              <a:rPr lang="en-US" dirty="0" err="1" smtClean="0"/>
              <a:t>phosphoglycerate</a:t>
            </a:r>
            <a:r>
              <a:rPr lang="en-US" dirty="0" smtClean="0"/>
              <a:t> </a:t>
            </a:r>
            <a:r>
              <a:rPr lang="en-US" dirty="0"/>
              <a:t>kinase, PGK)  </a:t>
            </a:r>
            <a:r>
              <a:rPr lang="th-TH" dirty="0"/>
              <a:t>ปฏิกิริยาที่ 6 และ 7 นี้ จะประกอบกันเป็นกระบวนการควบคู่ของพลังงานโดยตรง </a:t>
            </a:r>
            <a:r>
              <a:rPr lang="en-US" dirty="0" smtClean="0"/>
              <a:t>(direct </a:t>
            </a:r>
            <a:r>
              <a:rPr lang="en-US" dirty="0"/>
              <a:t>energy-coupling process) </a:t>
            </a:r>
            <a:r>
              <a:rPr lang="th-TH" dirty="0"/>
              <a:t>โดยมี1,3-บิสฟอสโฟกลีเซอเรตเป็นสารตัวกลางร่วมของปฏิกิริยาทั้งสอง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251520" y="1052736"/>
            <a:ext cx="8770534" cy="2650027"/>
            <a:chOff x="251520" y="1052736"/>
            <a:chExt cx="8770534" cy="2650027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052736"/>
              <a:ext cx="8401896" cy="26500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344944" y="3216147"/>
              <a:ext cx="33629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     1,3-bisphophoglycerate</a:t>
              </a:r>
              <a:endParaRPr lang="th-TH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12553" y="3238619"/>
              <a:ext cx="3209501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800" b="1" dirty="0" smtClean="0"/>
                <a:t>     3-phophoglycerate</a:t>
              </a:r>
              <a:endParaRPr lang="th-TH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12977643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548680"/>
            <a:ext cx="806489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ปฏิกิริยาที่ 6 และ 7 นี้ จะประกอบกันเป็นกระบวนการควบคู่ของพลังงานโดยตรง </a:t>
            </a:r>
            <a:r>
              <a:rPr lang="en-US" dirty="0" smtClean="0"/>
              <a:t>(direct </a:t>
            </a:r>
            <a:r>
              <a:rPr lang="en-US" dirty="0"/>
              <a:t>energy-coupling process) </a:t>
            </a:r>
            <a:r>
              <a:rPr lang="th-TH" dirty="0"/>
              <a:t>โดยมี1,3-บิสฟอสโฟกลีเซอเรตเป็นสารตัวกลางร่วมของปฏิกิริยาทั้งสอง พลังงานรวมที่ได้จากทั้งสองปฏิกิริยาจะมีค่าดังนี้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95536" y="2748600"/>
            <a:ext cx="29546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GAP  +  Pi  +  NAD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      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endParaRPr lang="th-TH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881453" y="2962663"/>
            <a:ext cx="122413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115283" y="2731830"/>
            <a:ext cx="29947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1,3-BPG    +  NADH      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endParaRPr lang="th-TH" sz="2400" dirty="0"/>
          </a:p>
        </p:txBody>
      </p:sp>
      <p:sp>
        <p:nvSpPr>
          <p:cNvPr id="9" name="Rectangle 8"/>
          <p:cNvSpPr/>
          <p:nvPr/>
        </p:nvSpPr>
        <p:spPr>
          <a:xfrm>
            <a:off x="6771777" y="2731830"/>
            <a:ext cx="203773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/>
              <a:t>Δ</a:t>
            </a:r>
            <a:r>
              <a:rPr lang="en-US" sz="2000" dirty="0" smtClean="0"/>
              <a:t>G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‘= +6.3 kJ/</a:t>
            </a:r>
            <a:r>
              <a:rPr lang="en-US" sz="2000" dirty="0" err="1" smtClean="0"/>
              <a:t>mol</a:t>
            </a:r>
            <a:endParaRPr lang="th-TH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3383723"/>
            <a:ext cx="2624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1,3-BPG    +  ADP    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endParaRPr lang="th-TH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2881453" y="3560748"/>
            <a:ext cx="1224136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574268" y="4377314"/>
            <a:ext cx="122413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00430" y="3305290"/>
            <a:ext cx="21627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3-PG    +  ATP    </a:t>
            </a:r>
            <a:r>
              <a:rPr lang="en-US" sz="2400" dirty="0" smtClean="0">
                <a:sym typeface="Wingdings" panose="05000000000000000000" pitchFamily="2" charset="2"/>
              </a:rPr>
              <a:t> </a:t>
            </a:r>
            <a:endParaRPr lang="th-TH" sz="2400" dirty="0"/>
          </a:p>
        </p:txBody>
      </p:sp>
      <p:sp>
        <p:nvSpPr>
          <p:cNvPr id="14" name="Rectangle 13"/>
          <p:cNvSpPr/>
          <p:nvPr/>
        </p:nvSpPr>
        <p:spPr>
          <a:xfrm>
            <a:off x="6771776" y="3284340"/>
            <a:ext cx="21178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dirty="0"/>
              <a:t>Δ</a:t>
            </a:r>
            <a:r>
              <a:rPr lang="en-US" sz="2000" dirty="0" smtClean="0"/>
              <a:t>G</a:t>
            </a:r>
            <a:r>
              <a:rPr lang="en-US" sz="2000" baseline="30000" dirty="0" smtClean="0"/>
              <a:t>o</a:t>
            </a:r>
            <a:r>
              <a:rPr lang="en-US" sz="2000" dirty="0" smtClean="0"/>
              <a:t>‘= -18.8 kJ/</a:t>
            </a:r>
            <a:r>
              <a:rPr lang="en-US" sz="2000" dirty="0" err="1" smtClean="0"/>
              <a:t>mol</a:t>
            </a:r>
            <a:endParaRPr lang="th-TH" sz="2000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37347" y="3845388"/>
            <a:ext cx="870201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24488" y="4191470"/>
            <a:ext cx="36920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GAP  +  Pi  +  NAD</a:t>
            </a:r>
            <a:r>
              <a:rPr lang="en-US" sz="2400" b="1" baseline="30000" dirty="0" smtClean="0"/>
              <a:t>+</a:t>
            </a:r>
            <a:r>
              <a:rPr lang="en-US" sz="2400" b="1" dirty="0" smtClean="0"/>
              <a:t> </a:t>
            </a:r>
            <a:r>
              <a:rPr lang="en-US" sz="2400" b="1" dirty="0"/>
              <a:t>+  ADP</a:t>
            </a:r>
            <a:r>
              <a:rPr lang="en-US" sz="2400" b="1" dirty="0" smtClean="0"/>
              <a:t>   </a:t>
            </a:r>
            <a:r>
              <a:rPr lang="en-US" sz="2400" b="1" dirty="0" smtClean="0">
                <a:sym typeface="Wingdings" panose="05000000000000000000" pitchFamily="2" charset="2"/>
              </a:rPr>
              <a:t> </a:t>
            </a:r>
            <a:endParaRPr lang="th-TH" sz="2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822368" y="4212277"/>
            <a:ext cx="31822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3-PG  +  ATP +  </a:t>
            </a:r>
            <a:r>
              <a:rPr lang="en-US" sz="2400" b="1" dirty="0"/>
              <a:t>NADH</a:t>
            </a:r>
            <a:r>
              <a:rPr lang="en-US" sz="2400" b="1" dirty="0" smtClean="0"/>
              <a:t>    </a:t>
            </a:r>
            <a:r>
              <a:rPr lang="en-US" sz="2400" b="1" dirty="0" smtClean="0">
                <a:sym typeface="Wingdings" panose="05000000000000000000" pitchFamily="2" charset="2"/>
              </a:rPr>
              <a:t> </a:t>
            </a:r>
            <a:endParaRPr lang="th-TH" sz="2400" b="1" dirty="0"/>
          </a:p>
        </p:txBody>
      </p:sp>
      <p:sp>
        <p:nvSpPr>
          <p:cNvPr id="19" name="Rectangle 18"/>
          <p:cNvSpPr/>
          <p:nvPr/>
        </p:nvSpPr>
        <p:spPr>
          <a:xfrm>
            <a:off x="6746928" y="4707780"/>
            <a:ext cx="21611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000" b="1" dirty="0">
                <a:solidFill>
                  <a:srgbClr val="C00000"/>
                </a:solidFill>
              </a:rPr>
              <a:t>Δ</a:t>
            </a:r>
            <a:r>
              <a:rPr lang="en-US" sz="2000" b="1" dirty="0" smtClean="0">
                <a:solidFill>
                  <a:srgbClr val="C00000"/>
                </a:solidFill>
              </a:rPr>
              <a:t>G</a:t>
            </a:r>
            <a:r>
              <a:rPr lang="en-US" sz="2000" b="1" baseline="30000" dirty="0" smtClean="0">
                <a:solidFill>
                  <a:srgbClr val="C00000"/>
                </a:solidFill>
              </a:rPr>
              <a:t>o</a:t>
            </a:r>
            <a:r>
              <a:rPr lang="en-US" sz="2000" b="1" dirty="0" smtClean="0">
                <a:solidFill>
                  <a:srgbClr val="C00000"/>
                </a:solidFill>
              </a:rPr>
              <a:t>‘= -12.5 kJ/</a:t>
            </a:r>
            <a:r>
              <a:rPr lang="en-US" sz="2000" b="1" dirty="0" err="1" smtClean="0">
                <a:solidFill>
                  <a:srgbClr val="C00000"/>
                </a:solidFill>
              </a:rPr>
              <a:t>mol</a:t>
            </a:r>
            <a:endParaRPr lang="th-TH" sz="2000" b="1" dirty="0">
              <a:solidFill>
                <a:srgbClr val="C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26556" y="5634826"/>
            <a:ext cx="76255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(substrate-level phosphorylation) </a:t>
            </a:r>
            <a:endParaRPr lang="th-TH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76373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11560" y="692696"/>
            <a:ext cx="799288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/>
              <a:t>ผลรวมที่ได้จากการควบคู่โดยตรงของปฏิกิริยาทั้งสองคือพลังงานที่ได้จากการออกซิเดชันหมู่อัลดีไฮด์ไปเป็นหมู่คาร์บอกซิลจะถูกอนุรักษ์ไว้โดยนำไปใช้เกิดปฏิกิริยาควบคู่โดยตรงของการสังเคราะห์ </a:t>
            </a:r>
            <a:r>
              <a:rPr lang="en-US" sz="3200" dirty="0"/>
              <a:t>ATP </a:t>
            </a:r>
            <a:r>
              <a:rPr lang="th-TH" sz="3200" dirty="0"/>
              <a:t>จาก  </a:t>
            </a:r>
            <a:r>
              <a:rPr lang="en-US" sz="3200" dirty="0"/>
              <a:t>ADP </a:t>
            </a:r>
            <a:r>
              <a:rPr lang="th-TH" sz="3200" dirty="0"/>
              <a:t>และ </a:t>
            </a:r>
            <a:r>
              <a:rPr lang="en-US" sz="3200" dirty="0"/>
              <a:t>Pi  </a:t>
            </a:r>
            <a:r>
              <a:rPr lang="th-TH" sz="3200" dirty="0"/>
              <a:t>การส่งหมู่ฟอสเฟตจากซับเสตรทหนึ่งไปยัง </a:t>
            </a:r>
            <a:r>
              <a:rPr lang="en-US" sz="3200" dirty="0"/>
              <a:t>ADP </a:t>
            </a:r>
            <a:r>
              <a:rPr lang="th-TH" sz="3200" dirty="0"/>
              <a:t>จะ</a:t>
            </a:r>
            <a:r>
              <a:rPr lang="th-TH" sz="3200" b="1" dirty="0">
                <a:solidFill>
                  <a:srgbClr val="C00000"/>
                </a:solidFill>
              </a:rPr>
              <a:t>เรียกวิธีการนี้ว่าซับเสตรท-เลเวลฟอสฟอรีเลชัน </a:t>
            </a:r>
            <a:r>
              <a:rPr lang="en-US" sz="3200" b="1" dirty="0" smtClean="0">
                <a:solidFill>
                  <a:srgbClr val="C00000"/>
                </a:solidFill>
              </a:rPr>
              <a:t>(substrate-level </a:t>
            </a:r>
            <a:r>
              <a:rPr lang="en-US" sz="3200" b="1" dirty="0">
                <a:solidFill>
                  <a:srgbClr val="C00000"/>
                </a:solidFill>
              </a:rPr>
              <a:t>phosphorylation) </a:t>
            </a:r>
            <a:endParaRPr lang="th-TH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0800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68191" y="891661"/>
            <a:ext cx="2813582" cy="1875819"/>
            <a:chOff x="899592" y="3284985"/>
            <a:chExt cx="3168352" cy="2201416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6513" b="16928"/>
            <a:stretch/>
          </p:blipFill>
          <p:spPr bwMode="auto">
            <a:xfrm>
              <a:off x="899592" y="3284985"/>
              <a:ext cx="2813582" cy="22014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2699792" y="4077072"/>
              <a:ext cx="1368152" cy="53292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</p:grpSp>
      <p:pic>
        <p:nvPicPr>
          <p:cNvPr id="12290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47"/>
          <a:stretch/>
        </p:blipFill>
        <p:spPr bwMode="auto">
          <a:xfrm>
            <a:off x="2214065" y="620688"/>
            <a:ext cx="6807394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73556" y="2638970"/>
            <a:ext cx="22878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3-phosphoglycerate</a:t>
            </a:r>
            <a:endParaRPr lang="th-TH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733652" y="2638970"/>
            <a:ext cx="2287806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000" b="1" dirty="0"/>
              <a:t>2</a:t>
            </a:r>
            <a:r>
              <a:rPr lang="en-US" sz="2000" b="1" dirty="0" smtClean="0"/>
              <a:t>-phosphoglycerate</a:t>
            </a:r>
            <a:endParaRPr lang="th-TH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44944" y="209692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</a:rPr>
              <a:t>ปฏิกิริยาที่ </a:t>
            </a:r>
            <a:r>
              <a:rPr lang="en-US" b="1" dirty="0" smtClean="0">
                <a:solidFill>
                  <a:srgbClr val="00B050"/>
                </a:solidFill>
              </a:rPr>
              <a:t>8 </a:t>
            </a:r>
            <a:endParaRPr lang="th-TH" b="1" dirty="0">
              <a:solidFill>
                <a:srgbClr val="00B05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81773" y="2767480"/>
            <a:ext cx="3130372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000" b="1" dirty="0"/>
              <a:t>(</a:t>
            </a:r>
            <a:r>
              <a:rPr lang="en-US" sz="2000" b="1" dirty="0" smtClean="0"/>
              <a:t>2,3-bisphosphoglycerate)</a:t>
            </a:r>
            <a:endParaRPr lang="th-TH" sz="2000" b="1" dirty="0"/>
          </a:p>
        </p:txBody>
      </p:sp>
      <p:sp>
        <p:nvSpPr>
          <p:cNvPr id="11" name="Rectangle 10"/>
          <p:cNvSpPr/>
          <p:nvPr/>
        </p:nvSpPr>
        <p:spPr>
          <a:xfrm>
            <a:off x="368191" y="3452648"/>
            <a:ext cx="841892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เนื่องจาก 3 ฟอสฟอกลีเซอเรตเป็นสารที่มีศักย์การถ่ายโอนหมู่ฟอสเฟตต่ำ </a:t>
            </a:r>
          </a:p>
          <a:p>
            <a:r>
              <a:rPr lang="th-TH" dirty="0" smtClean="0"/>
              <a:t>ไม่</a:t>
            </a:r>
            <a:r>
              <a:rPr lang="th-TH" dirty="0"/>
              <a:t>สามารถที่จะใช้ในการสังเคราะห์ </a:t>
            </a:r>
            <a:r>
              <a:rPr lang="en-US" dirty="0"/>
              <a:t>ATP </a:t>
            </a:r>
            <a:r>
              <a:rPr lang="th-TH" dirty="0"/>
              <a:t>ในขั้นต่อไปได้ </a:t>
            </a:r>
            <a:r>
              <a:rPr lang="en-US" dirty="0" smtClean="0"/>
              <a:t>(</a:t>
            </a:r>
            <a:r>
              <a:rPr lang="el-GR" dirty="0" smtClean="0"/>
              <a:t>Δ</a:t>
            </a:r>
            <a:r>
              <a:rPr lang="en-US" dirty="0"/>
              <a:t>G</a:t>
            </a:r>
            <a:r>
              <a:rPr lang="th-TH" baseline="30000" dirty="0"/>
              <a:t>๐’ </a:t>
            </a:r>
            <a:r>
              <a:rPr lang="th-TH" dirty="0"/>
              <a:t>ของปฏิกิริยาการสังเคราะห์ </a:t>
            </a:r>
            <a:r>
              <a:rPr lang="en-US" dirty="0"/>
              <a:t>ATP </a:t>
            </a:r>
            <a:r>
              <a:rPr lang="th-TH" dirty="0"/>
              <a:t>คือ </a:t>
            </a:r>
            <a:r>
              <a:rPr lang="th-TH" dirty="0" smtClean="0"/>
              <a:t>–</a:t>
            </a:r>
            <a:r>
              <a:rPr lang="en-US" dirty="0" smtClean="0"/>
              <a:t>-</a:t>
            </a:r>
            <a:r>
              <a:rPr lang="th-TH" dirty="0" smtClean="0"/>
              <a:t>30.5 </a:t>
            </a:r>
            <a:r>
              <a:rPr lang="en-US" dirty="0"/>
              <a:t>kJ/</a:t>
            </a:r>
            <a:r>
              <a:rPr lang="en-US" dirty="0" err="1"/>
              <a:t>mol</a:t>
            </a:r>
            <a:r>
              <a:rPr lang="en-US" dirty="0"/>
              <a:t>) </a:t>
            </a:r>
            <a:r>
              <a:rPr lang="th-TH" dirty="0"/>
              <a:t>จึงจำเป็นจะต้องเปลี่ยนแปลงโครงสร้างไปสู่สารที่มีศักย์การถ่ายโอนหมู่ฟอสเฟตสูง โดยภาพรวมของปฏิกิริยาเป็นการย้ายหมู่ฟอสเฟตจากตำแหน่ง </a:t>
            </a:r>
            <a:r>
              <a:rPr lang="en-US" dirty="0"/>
              <a:t>C3 </a:t>
            </a:r>
            <a:r>
              <a:rPr lang="th-TH" dirty="0"/>
              <a:t>ไปยัง </a:t>
            </a:r>
            <a:r>
              <a:rPr lang="en-US" dirty="0"/>
              <a:t>C2  </a:t>
            </a:r>
            <a:r>
              <a:rPr lang="th-TH" dirty="0"/>
              <a:t>บนโมเลกุเดียวกัน ผ่านการเกิดสารตัวกลาง </a:t>
            </a:r>
            <a:endParaRPr lang="th-TH" dirty="0" smtClean="0"/>
          </a:p>
          <a:p>
            <a:r>
              <a:rPr lang="th-TH" dirty="0" smtClean="0"/>
              <a:t>2,3-</a:t>
            </a:r>
            <a:r>
              <a:rPr lang="th-TH" dirty="0"/>
              <a:t>บิสฟอสฟอกลีเซอ</a:t>
            </a:r>
            <a:r>
              <a:rPr lang="th-TH" dirty="0" smtClean="0"/>
              <a:t>เรต</a:t>
            </a:r>
            <a:r>
              <a:rPr lang="en-US" dirty="0" smtClean="0"/>
              <a:t> </a:t>
            </a:r>
            <a:endParaRPr lang="th-TH" dirty="0"/>
          </a:p>
        </p:txBody>
      </p:sp>
      <p:sp>
        <p:nvSpPr>
          <p:cNvPr id="13" name="Rectangle 12"/>
          <p:cNvSpPr/>
          <p:nvPr/>
        </p:nvSpPr>
        <p:spPr>
          <a:xfrm>
            <a:off x="5998469" y="338762"/>
            <a:ext cx="2828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G</a:t>
            </a:r>
            <a:r>
              <a:rPr lang="en-US" baseline="30000" dirty="0" smtClean="0"/>
              <a:t>o'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+4.6 kJ/</a:t>
            </a:r>
            <a:r>
              <a:rPr lang="en-US" dirty="0" err="1" smtClean="0"/>
              <a:t>mol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9776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12" y="260648"/>
            <a:ext cx="8448939" cy="6336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025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716524"/>
            <a:ext cx="7416824" cy="3117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4944" y="209692"/>
            <a:ext cx="16225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</a:rPr>
              <a:t>ปฏิกิริยาที่ </a:t>
            </a:r>
            <a:r>
              <a:rPr lang="en-US" b="1" dirty="0" smtClean="0">
                <a:solidFill>
                  <a:srgbClr val="00B050"/>
                </a:solidFill>
              </a:rPr>
              <a:t>9 </a:t>
            </a:r>
            <a:endParaRPr lang="th-TH" b="1" dirty="0"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98469" y="338762"/>
            <a:ext cx="28280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G</a:t>
            </a:r>
            <a:r>
              <a:rPr lang="en-US" baseline="30000" dirty="0" smtClean="0"/>
              <a:t>o'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+1.7 kJ/</a:t>
            </a:r>
            <a:r>
              <a:rPr lang="en-US" dirty="0" err="1" smtClean="0"/>
              <a:t>mol</a:t>
            </a:r>
            <a:endParaRPr lang="th-TH" dirty="0"/>
          </a:p>
        </p:txBody>
      </p:sp>
      <p:sp>
        <p:nvSpPr>
          <p:cNvPr id="4" name="Rectangle 3"/>
          <p:cNvSpPr/>
          <p:nvPr/>
        </p:nvSpPr>
        <p:spPr>
          <a:xfrm>
            <a:off x="312455" y="4509120"/>
            <a:ext cx="82919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/>
              <a:t>2 ฟอสฟอกลีเซอเรต  มีค่า </a:t>
            </a:r>
            <a:r>
              <a:rPr lang="el-GR" dirty="0"/>
              <a:t>Δ</a:t>
            </a:r>
            <a:r>
              <a:rPr lang="en-US" dirty="0"/>
              <a:t>G°' </a:t>
            </a:r>
            <a:r>
              <a:rPr lang="th-TH" dirty="0"/>
              <a:t>ของการแยกสลาย 2 ฟอสฟอกลีเซอเรต   -17.6 </a:t>
            </a:r>
            <a:r>
              <a:rPr lang="en-US" dirty="0"/>
              <a:t>kJ/</a:t>
            </a:r>
            <a:r>
              <a:rPr lang="en-US" dirty="0" err="1"/>
              <a:t>mol</a:t>
            </a:r>
            <a:r>
              <a:rPr lang="en-US" dirty="0"/>
              <a:t> </a:t>
            </a:r>
            <a:r>
              <a:rPr lang="th-TH" dirty="0"/>
              <a:t>ซึ่งไม่พอเพียงที่จะผลักดันให้เกิดการสังเคราะห์ </a:t>
            </a:r>
            <a:r>
              <a:rPr lang="en-US" dirty="0"/>
              <a:t>ATP </a:t>
            </a:r>
            <a:r>
              <a:rPr lang="th-TH" dirty="0"/>
              <a:t>จาก </a:t>
            </a:r>
            <a:r>
              <a:rPr lang="en-US" dirty="0"/>
              <a:t>ADP + Pi 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29776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9552" y="790981"/>
            <a:ext cx="83529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3200" dirty="0"/>
              <a:t>การเร่งปฏิกิริยาโดยเอนไซม์อีโนเลสจะกำจัดน้ำออกจาก 2 ฟอสฟอกลีเซอเรต  ได้เป็นฟอสโฟอินอลไพรูเวตซึ่งมีหมู่อีนอล-ฟอสเฟต </a:t>
            </a:r>
            <a:r>
              <a:rPr lang="en-US" sz="3200" dirty="0" smtClean="0"/>
              <a:t>(</a:t>
            </a:r>
            <a:r>
              <a:rPr lang="en-US" sz="3200" dirty="0" err="1" smtClean="0"/>
              <a:t>enol</a:t>
            </a:r>
            <a:r>
              <a:rPr lang="en-US" sz="3200" dirty="0" smtClean="0"/>
              <a:t>-phosphate </a:t>
            </a:r>
            <a:r>
              <a:rPr lang="en-US" sz="3200" dirty="0"/>
              <a:t>group) </a:t>
            </a:r>
            <a:r>
              <a:rPr lang="th-TH" sz="3200" dirty="0"/>
              <a:t>แทนที่หมู่ </a:t>
            </a:r>
            <a:r>
              <a:rPr lang="en-US" sz="3200" dirty="0"/>
              <a:t>phosphate ester </a:t>
            </a:r>
            <a:r>
              <a:rPr lang="th-TH" sz="3200" dirty="0"/>
              <a:t>ของ 2 ฟอสฟอกลีเซอเรต   ทำให้ฟอสโฟอินอลไพรูเวตสามารถเกิดทอโทเมอร์ไรซ์ </a:t>
            </a:r>
            <a:r>
              <a:rPr lang="en-US" sz="3200" dirty="0" smtClean="0"/>
              <a:t>(</a:t>
            </a:r>
            <a:r>
              <a:rPr lang="en-US" sz="3200" dirty="0" err="1" smtClean="0"/>
              <a:t>tautomerization</a:t>
            </a:r>
            <a:r>
              <a:rPr lang="en-US" sz="3200" dirty="0"/>
              <a:t>) </a:t>
            </a:r>
            <a:r>
              <a:rPr lang="th-TH" sz="3200" dirty="0"/>
              <a:t>ได้  ฟอสโฟอินอลไพรูเวตจัดเป็นสารประกอบพลังงานสูงโดยมีค่า </a:t>
            </a:r>
            <a:r>
              <a:rPr lang="el-GR" sz="3200" dirty="0"/>
              <a:t>Δ</a:t>
            </a:r>
            <a:r>
              <a:rPr lang="en-US" sz="3200" dirty="0"/>
              <a:t>G°' </a:t>
            </a:r>
            <a:r>
              <a:rPr lang="th-TH" sz="3200" dirty="0"/>
              <a:t>ของการแยกสลายน้ำสูงถึง -61.9 </a:t>
            </a:r>
            <a:r>
              <a:rPr lang="en-US" sz="3200" dirty="0"/>
              <a:t>kJ/</a:t>
            </a:r>
            <a:r>
              <a:rPr lang="en-US" sz="3200" dirty="0" err="1"/>
              <a:t>mol</a:t>
            </a:r>
            <a:r>
              <a:rPr lang="en-US" sz="3200" dirty="0"/>
              <a:t> </a:t>
            </a:r>
            <a:r>
              <a:rPr lang="th-TH" sz="3200" dirty="0"/>
              <a:t>ซึ่งพอเพียงในการนำมาผลักดันให้เกิดปฏิกิริยาการสังเคราะห์ </a:t>
            </a:r>
            <a:r>
              <a:rPr lang="en-US" sz="3200" dirty="0"/>
              <a:t>ATP  </a:t>
            </a:r>
            <a:r>
              <a:rPr lang="th-TH" sz="3200" dirty="0"/>
              <a:t>ในปฏิกิริยาที่ 10 ได้</a:t>
            </a:r>
          </a:p>
        </p:txBody>
      </p:sp>
    </p:spTree>
    <p:extLst>
      <p:ext uri="{BB962C8B-B14F-4D97-AF65-F5344CB8AC3E}">
        <p14:creationId xmlns:p14="http://schemas.microsoft.com/office/powerpoint/2010/main" val="301073893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628801"/>
            <a:ext cx="8496944" cy="268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10451" y="338762"/>
            <a:ext cx="30235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 smtClean="0"/>
              <a:t>Δ</a:t>
            </a:r>
            <a:r>
              <a:rPr lang="en-US" dirty="0" smtClean="0"/>
              <a:t>G</a:t>
            </a:r>
            <a:r>
              <a:rPr lang="en-US" baseline="30000" dirty="0" smtClean="0"/>
              <a:t>o'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-31.4  kJ/</a:t>
            </a:r>
            <a:r>
              <a:rPr lang="en-US" dirty="0" err="1" smtClean="0"/>
              <a:t>mol</a:t>
            </a:r>
            <a:endParaRPr lang="th-TH" dirty="0"/>
          </a:p>
        </p:txBody>
      </p:sp>
      <p:sp>
        <p:nvSpPr>
          <p:cNvPr id="4" name="TextBox 3"/>
          <p:cNvSpPr txBox="1"/>
          <p:nvPr/>
        </p:nvSpPr>
        <p:spPr>
          <a:xfrm>
            <a:off x="344944" y="209692"/>
            <a:ext cx="18053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b="1" dirty="0" smtClean="0">
                <a:solidFill>
                  <a:srgbClr val="00B050"/>
                </a:solidFill>
              </a:rPr>
              <a:t>ปฏิกิริยาที่ </a:t>
            </a:r>
            <a:r>
              <a:rPr lang="en-US" b="1" dirty="0" smtClean="0">
                <a:solidFill>
                  <a:srgbClr val="00B050"/>
                </a:solidFill>
              </a:rPr>
              <a:t>10 </a:t>
            </a:r>
            <a:endParaRPr lang="th-TH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7764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188640"/>
            <a:ext cx="84969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/>
              <a:t>Major Glucose Transport (GLUT) Proteins in Tissue</a:t>
            </a:r>
          </a:p>
        </p:txBody>
      </p:sp>
      <p:pic>
        <p:nvPicPr>
          <p:cNvPr id="2052" name="Picture 4" descr="รูปภาพที่เกี่ยวข้อ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40958"/>
            <a:ext cx="7632848" cy="5475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330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9512" y="480378"/>
            <a:ext cx="8784976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dirty="0" smtClean="0"/>
              <a:t>เอนไซม์</a:t>
            </a:r>
            <a:r>
              <a:rPr lang="th-TH" dirty="0"/>
              <a:t>ไพรูเวตไคเนสจะควบคู่พลังงานอิสระที่ได้จากการสลายฟอสโฟอินอลไพรูเวตด้วยน้ำกับการสังเคราะห์ </a:t>
            </a:r>
            <a:r>
              <a:rPr lang="en-US" dirty="0"/>
              <a:t>ATP </a:t>
            </a:r>
            <a:r>
              <a:rPr lang="th-TH" dirty="0"/>
              <a:t>จาก </a:t>
            </a:r>
            <a:r>
              <a:rPr lang="en-US" dirty="0"/>
              <a:t>ADP   </a:t>
            </a:r>
            <a:r>
              <a:rPr lang="th-TH" dirty="0"/>
              <a:t>ปฏิกิริยานี้เป็นการสังเคราะห์ </a:t>
            </a:r>
            <a:r>
              <a:rPr lang="en-US" dirty="0"/>
              <a:t>ATP </a:t>
            </a:r>
            <a:r>
              <a:rPr lang="th-TH" dirty="0"/>
              <a:t>โดยวิธีซับเสตรท-เลเวลฟอสฟอรีเลชัน โดยไพรูเวตที่เป็นผลิตภัณฑ์ในตอนแรกจะอยู่ในรูปอีนอล </a:t>
            </a:r>
            <a:r>
              <a:rPr lang="en-US" dirty="0" smtClean="0"/>
              <a:t>(</a:t>
            </a:r>
            <a:r>
              <a:rPr lang="en-US" dirty="0" err="1" smtClean="0"/>
              <a:t>enol</a:t>
            </a:r>
            <a:r>
              <a:rPr lang="en-US" dirty="0" smtClean="0"/>
              <a:t> </a:t>
            </a:r>
            <a:r>
              <a:rPr lang="en-US" dirty="0"/>
              <a:t>form) </a:t>
            </a:r>
            <a:r>
              <a:rPr lang="th-TH" dirty="0"/>
              <a:t>จากนั้นจึงเกิดปฏิกิริยาทอโทเมอร์ไรซ์เองอย่างรวดเร็วไปอยู่ในรูปคีโทน </a:t>
            </a:r>
            <a:r>
              <a:rPr lang="en-US" dirty="0" smtClean="0"/>
              <a:t>(ketone </a:t>
            </a:r>
            <a:r>
              <a:rPr lang="en-US" dirty="0"/>
              <a:t>form) </a:t>
            </a:r>
            <a:r>
              <a:rPr lang="th-TH" dirty="0"/>
              <a:t>ผลจากการเปลี่ยนแปลงนี้ทำให้ปฏิกิริยาโดยรวมของการเร่งด้วยเอนไซม์ไพรูเวตไคเนสมีค่าผลต่างพลังงานอิสระมาตรฐานค่าเป็นลบสูง </a:t>
            </a:r>
            <a:r>
              <a:rPr lang="en-US" dirty="0" smtClean="0"/>
              <a:t>(</a:t>
            </a:r>
            <a:r>
              <a:rPr lang="th-TH" dirty="0" smtClean="0"/>
              <a:t> -</a:t>
            </a:r>
            <a:r>
              <a:rPr lang="th-TH" dirty="0" smtClean="0"/>
              <a:t>31.7 </a:t>
            </a:r>
            <a:r>
              <a:rPr lang="en-US" dirty="0"/>
              <a:t>kJ/</a:t>
            </a:r>
            <a:r>
              <a:rPr lang="en-US" dirty="0" err="1"/>
              <a:t>mol</a:t>
            </a:r>
            <a:r>
              <a:rPr lang="en-US" dirty="0"/>
              <a:t>)  </a:t>
            </a:r>
            <a:r>
              <a:rPr lang="th-TH" dirty="0"/>
              <a:t>ในขณะที่ค่า </a:t>
            </a:r>
            <a:r>
              <a:rPr lang="el-GR" dirty="0"/>
              <a:t>Δ</a:t>
            </a:r>
            <a:r>
              <a:rPr lang="en-US" dirty="0"/>
              <a:t>G°' </a:t>
            </a:r>
            <a:r>
              <a:rPr lang="th-TH" dirty="0"/>
              <a:t>ของการแยกสลายฟอสโฟอินอลไพรูเวตด้วยน้ำมีค่า -61.9 </a:t>
            </a:r>
            <a:r>
              <a:rPr lang="en-US" dirty="0"/>
              <a:t>kJ/</a:t>
            </a:r>
            <a:r>
              <a:rPr lang="en-US" dirty="0" err="1"/>
              <a:t>mol</a:t>
            </a:r>
            <a:r>
              <a:rPr lang="en-US" dirty="0"/>
              <a:t> </a:t>
            </a:r>
            <a:r>
              <a:rPr lang="th-TH" dirty="0"/>
              <a:t>นั้นพบว่าครึ่งหนึ่งของพลังงานจำนวนนี้จะถูกอนุรักษ์ไว้โดยการเกิดพันธะฟอสฟอแอนไฮไดร์ในโมเลกุล </a:t>
            </a:r>
            <a:r>
              <a:rPr lang="en-US" dirty="0"/>
              <a:t>ATP (</a:t>
            </a:r>
            <a:r>
              <a:rPr lang="el-GR" dirty="0"/>
              <a:t>Δ</a:t>
            </a:r>
            <a:r>
              <a:rPr lang="en-US" dirty="0"/>
              <a:t>G°' = -30.5 kJ/</a:t>
            </a:r>
            <a:r>
              <a:rPr lang="en-US" dirty="0" err="1"/>
              <a:t>mol</a:t>
            </a:r>
            <a:r>
              <a:rPr lang="en-US" dirty="0"/>
              <a:t> ) </a:t>
            </a:r>
            <a:r>
              <a:rPr lang="th-TH" dirty="0"/>
              <a:t>ในขณะที่พลังงานที่เหลืออีก -31.4 </a:t>
            </a:r>
            <a:r>
              <a:rPr lang="en-US" dirty="0"/>
              <a:t>kJ/</a:t>
            </a:r>
            <a:r>
              <a:rPr lang="en-US" dirty="0" err="1"/>
              <a:t>mol</a:t>
            </a:r>
            <a:r>
              <a:rPr lang="en-US" dirty="0"/>
              <a:t> </a:t>
            </a:r>
            <a:r>
              <a:rPr lang="th-TH" dirty="0"/>
              <a:t>จะถูกใช้ผลักดันให้เกิดการสังเคราะห์ </a:t>
            </a:r>
            <a:r>
              <a:rPr lang="en-US" dirty="0"/>
              <a:t>ATP </a:t>
            </a:r>
            <a:r>
              <a:rPr lang="th-TH" dirty="0"/>
              <a:t>ขึ้น </a:t>
            </a:r>
          </a:p>
        </p:txBody>
      </p:sp>
    </p:spTree>
    <p:extLst>
      <p:ext uri="{BB962C8B-B14F-4D97-AF65-F5344CB8AC3E}">
        <p14:creationId xmlns:p14="http://schemas.microsoft.com/office/powerpoint/2010/main" val="25355703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404664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Major Hormones in Carbohydrate Metabolism </a:t>
            </a:r>
            <a:endParaRPr lang="th-TH" b="1" dirty="0"/>
          </a:p>
        </p:txBody>
      </p:sp>
      <p:sp>
        <p:nvSpPr>
          <p:cNvPr id="5" name="Rectangle 4"/>
          <p:cNvSpPr/>
          <p:nvPr/>
        </p:nvSpPr>
        <p:spPr>
          <a:xfrm>
            <a:off x="1043608" y="1268760"/>
            <a:ext cx="3166251" cy="255454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dirty="0" smtClean="0"/>
              <a:t>Insulin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dirty="0" smtClean="0"/>
              <a:t>Glucagon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dirty="0" smtClean="0"/>
              <a:t>Epinephrine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4000" dirty="0"/>
              <a:t>Cortisol </a:t>
            </a:r>
            <a:endParaRPr lang="th-TH" sz="4000" dirty="0"/>
          </a:p>
        </p:txBody>
      </p:sp>
    </p:spTree>
    <p:extLst>
      <p:ext uri="{BB962C8B-B14F-4D97-AF65-F5344CB8AC3E}">
        <p14:creationId xmlns:p14="http://schemas.microsoft.com/office/powerpoint/2010/main" val="3128558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5536" y="188640"/>
            <a:ext cx="1672253" cy="707886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none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</a:rPr>
              <a:t>Insulin 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1184136"/>
            <a:ext cx="828092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Insulin </a:t>
            </a:r>
            <a:r>
              <a:rPr lang="en-US" dirty="0" smtClean="0"/>
              <a:t>is </a:t>
            </a:r>
            <a:r>
              <a:rPr lang="en-US" dirty="0"/>
              <a:t>a peptide hormone produced by </a:t>
            </a:r>
            <a:r>
              <a:rPr lang="en-US" b="1" dirty="0">
                <a:solidFill>
                  <a:srgbClr val="FF0000"/>
                </a:solidFill>
              </a:rPr>
              <a:t>beta cells </a:t>
            </a:r>
            <a:r>
              <a:rPr lang="en-US" dirty="0"/>
              <a:t>of the pancreatic islets, and it is considered to be the </a:t>
            </a:r>
            <a:r>
              <a:rPr lang="en-US" b="1" dirty="0">
                <a:solidFill>
                  <a:srgbClr val="FF0000"/>
                </a:solidFill>
              </a:rPr>
              <a:t>main anabolic hormone </a:t>
            </a:r>
            <a:r>
              <a:rPr lang="en-US" dirty="0"/>
              <a:t>of the </a:t>
            </a:r>
            <a:r>
              <a:rPr lang="en-US" dirty="0" smtClean="0"/>
              <a:t>body.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dirty="0"/>
              <a:t>It regulates the metabolism of carbohydrates, fats and protein by promoting the absorption of, especially, glucose from the blood into fat, liver and skeletal muscle </a:t>
            </a:r>
            <a:r>
              <a:rPr lang="en-US" dirty="0" smtClean="0"/>
              <a:t>cells.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5166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9944" y="169774"/>
            <a:ext cx="79928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thaiDist">
              <a:buFont typeface="Wingdings" panose="05000000000000000000" pitchFamily="2" charset="2"/>
              <a:buChar char="Ø"/>
            </a:pPr>
            <a:r>
              <a:rPr lang="en-US" dirty="0"/>
              <a:t>Beta cells are sensitive to glucose concentrations, also known as </a:t>
            </a:r>
            <a:r>
              <a:rPr lang="en-US" dirty="0">
                <a:solidFill>
                  <a:srgbClr val="FF0000"/>
                </a:solidFill>
              </a:rPr>
              <a:t>blood sugar levels</a:t>
            </a:r>
            <a:r>
              <a:rPr lang="en-US" dirty="0"/>
              <a:t>. When the glucose level is high, the beta cells secrete insulin into the blood; when glucose levels are low, secretion of insulin is inhibited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02"/>
          <a:stretch/>
        </p:blipFill>
        <p:spPr bwMode="auto">
          <a:xfrm>
            <a:off x="1619672" y="2416543"/>
            <a:ext cx="6313512" cy="4441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4201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2128"/>
            <a:ext cx="8475424" cy="460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4" y="5301208"/>
            <a:ext cx="133722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dobe Caslon Pro" pitchFamily="18" charset="0"/>
              </a:rPr>
              <a:t>110 </a:t>
            </a:r>
            <a:r>
              <a:rPr lang="th-TH" sz="2400" b="1" dirty="0" smtClean="0">
                <a:latin typeface="Adobe Caslon Pro" pitchFamily="18" charset="0"/>
              </a:rPr>
              <a:t> </a:t>
            </a:r>
            <a:r>
              <a:rPr lang="en-US" sz="2400" b="1" dirty="0" err="1" smtClean="0">
                <a:latin typeface="Adobe Caslon Pro" pitchFamily="18" charset="0"/>
              </a:rPr>
              <a:t>a.a</a:t>
            </a:r>
            <a:r>
              <a:rPr lang="en-US" sz="2400" b="1" dirty="0" smtClean="0">
                <a:latin typeface="Adobe Caslon Pro" pitchFamily="18" charset="0"/>
              </a:rPr>
              <a:t>.</a:t>
            </a:r>
          </a:p>
          <a:p>
            <a:r>
              <a:rPr lang="en-US" sz="2400" b="1" dirty="0" smtClean="0">
                <a:latin typeface="Adobe Caslon Pro" pitchFamily="18" charset="0"/>
              </a:rPr>
              <a:t>11.5 </a:t>
            </a:r>
            <a:r>
              <a:rPr lang="en-US" sz="2400" b="1" dirty="0" err="1" smtClean="0">
                <a:latin typeface="Adobe Caslon Pro" pitchFamily="18" charset="0"/>
              </a:rPr>
              <a:t>kDa</a:t>
            </a:r>
            <a:endParaRPr lang="th-TH" sz="2400" b="1" dirty="0">
              <a:latin typeface="Adobe Caslon Pro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31730" y="260648"/>
            <a:ext cx="15415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smtClean="0">
                <a:solidFill>
                  <a:srgbClr val="FF66CC"/>
                </a:solidFill>
              </a:rPr>
              <a:t>24 </a:t>
            </a:r>
            <a:r>
              <a:rPr lang="en-US" sz="1800" b="1" dirty="0" err="1" smtClean="0">
                <a:solidFill>
                  <a:srgbClr val="FF66CC"/>
                </a:solidFill>
              </a:rPr>
              <a:t>a.a</a:t>
            </a:r>
            <a:r>
              <a:rPr lang="en-US" sz="1800" b="1" dirty="0" smtClean="0">
                <a:solidFill>
                  <a:srgbClr val="FF66CC"/>
                </a:solidFill>
              </a:rPr>
              <a:t>.</a:t>
            </a:r>
          </a:p>
          <a:p>
            <a:r>
              <a:rPr lang="en-US" sz="1800" b="1" dirty="0" smtClean="0">
                <a:solidFill>
                  <a:srgbClr val="FF66CC"/>
                </a:solidFill>
              </a:rPr>
              <a:t>Signal peptide</a:t>
            </a:r>
            <a:endParaRPr lang="th-TH" sz="1800" b="1" dirty="0">
              <a:solidFill>
                <a:srgbClr val="FF66CC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28784" y="2340174"/>
            <a:ext cx="145360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/>
              <a:t>Posttranslational </a:t>
            </a:r>
          </a:p>
          <a:p>
            <a:pPr algn="ctr"/>
            <a:r>
              <a:rPr lang="en-US" sz="1400" dirty="0" smtClean="0"/>
              <a:t>modification</a:t>
            </a:r>
            <a:endParaRPr lang="th-TH" sz="1400" dirty="0"/>
          </a:p>
        </p:txBody>
      </p:sp>
      <p:sp>
        <p:nvSpPr>
          <p:cNvPr id="8" name="Rectangle 7"/>
          <p:cNvSpPr/>
          <p:nvPr/>
        </p:nvSpPr>
        <p:spPr>
          <a:xfrm>
            <a:off x="3382387" y="5301207"/>
            <a:ext cx="11079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dobe Caslon Pro" pitchFamily="18" charset="0"/>
              </a:rPr>
              <a:t>86 </a:t>
            </a:r>
            <a:r>
              <a:rPr lang="th-TH" sz="2400" b="1" dirty="0" smtClean="0">
                <a:latin typeface="Adobe Caslon Pro" pitchFamily="18" charset="0"/>
              </a:rPr>
              <a:t> </a:t>
            </a:r>
            <a:r>
              <a:rPr lang="en-US" sz="2400" b="1" dirty="0" err="1" smtClean="0">
                <a:latin typeface="Adobe Caslon Pro" pitchFamily="18" charset="0"/>
              </a:rPr>
              <a:t>a.a</a:t>
            </a:r>
            <a:r>
              <a:rPr lang="en-US" sz="2400" b="1" dirty="0" smtClean="0">
                <a:latin typeface="Adobe Caslon Pro" pitchFamily="18" charset="0"/>
              </a:rPr>
              <a:t>.</a:t>
            </a:r>
          </a:p>
          <a:p>
            <a:r>
              <a:rPr lang="en-US" sz="2400" b="1" dirty="0" smtClean="0">
                <a:latin typeface="Adobe Caslon Pro" pitchFamily="18" charset="0"/>
              </a:rPr>
              <a:t>90 </a:t>
            </a:r>
            <a:r>
              <a:rPr lang="en-US" sz="2400" b="1" dirty="0" err="1" smtClean="0">
                <a:latin typeface="Adobe Caslon Pro" pitchFamily="18" charset="0"/>
              </a:rPr>
              <a:t>kDa</a:t>
            </a:r>
            <a:endParaRPr lang="th-TH" sz="2400" b="1" dirty="0">
              <a:latin typeface="Adobe Caslon Pro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2" y="374222"/>
            <a:ext cx="9701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A chain</a:t>
            </a:r>
          </a:p>
          <a:p>
            <a:pPr algn="ctr"/>
            <a:r>
              <a:rPr lang="en-US" sz="2000" b="1" dirty="0" smtClean="0">
                <a:solidFill>
                  <a:srgbClr val="0070C0"/>
                </a:solidFill>
              </a:rPr>
              <a:t>21 </a:t>
            </a:r>
            <a:r>
              <a:rPr lang="en-US" sz="2000" b="1" dirty="0" err="1" smtClean="0">
                <a:solidFill>
                  <a:srgbClr val="0070C0"/>
                </a:solidFill>
              </a:rPr>
              <a:t>a.a</a:t>
            </a:r>
            <a:r>
              <a:rPr lang="en-US" sz="2000" b="1" dirty="0" smtClean="0">
                <a:solidFill>
                  <a:srgbClr val="0070C0"/>
                </a:solidFill>
              </a:rPr>
              <a:t>.</a:t>
            </a:r>
            <a:endParaRPr lang="th-TH" sz="2000" b="1" dirty="0">
              <a:solidFill>
                <a:srgbClr val="0070C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139250" y="215122"/>
            <a:ext cx="9589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C000"/>
                </a:solidFill>
              </a:rPr>
              <a:t>B</a:t>
            </a:r>
            <a:r>
              <a:rPr lang="en-US" sz="2000" b="1" dirty="0" smtClean="0">
                <a:solidFill>
                  <a:srgbClr val="FFC000"/>
                </a:solidFill>
              </a:rPr>
              <a:t> chain</a:t>
            </a:r>
          </a:p>
          <a:p>
            <a:pPr algn="ctr"/>
            <a:r>
              <a:rPr lang="en-US" sz="2000" b="1" dirty="0" smtClean="0">
                <a:solidFill>
                  <a:srgbClr val="FFC000"/>
                </a:solidFill>
              </a:rPr>
              <a:t>30  </a:t>
            </a:r>
            <a:r>
              <a:rPr lang="en-US" sz="2000" b="1" dirty="0" err="1" smtClean="0">
                <a:solidFill>
                  <a:srgbClr val="FFC000"/>
                </a:solidFill>
              </a:rPr>
              <a:t>a.a</a:t>
            </a:r>
            <a:r>
              <a:rPr lang="en-US" sz="2000" b="1" dirty="0" smtClean="0">
                <a:solidFill>
                  <a:srgbClr val="FFC000"/>
                </a:solidFill>
              </a:rPr>
              <a:t>.</a:t>
            </a:r>
            <a:endParaRPr lang="th-TH" sz="2000" b="1" dirty="0">
              <a:solidFill>
                <a:srgbClr val="FFC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957266" y="5064309"/>
            <a:ext cx="110799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latin typeface="Adobe Caslon Pro" pitchFamily="18" charset="0"/>
              </a:rPr>
              <a:t>51 </a:t>
            </a:r>
            <a:r>
              <a:rPr lang="th-TH" sz="2400" b="1" dirty="0" smtClean="0">
                <a:latin typeface="Adobe Caslon Pro" pitchFamily="18" charset="0"/>
              </a:rPr>
              <a:t> </a:t>
            </a:r>
            <a:r>
              <a:rPr lang="en-US" sz="2400" b="1" dirty="0" err="1" smtClean="0">
                <a:latin typeface="Adobe Caslon Pro" pitchFamily="18" charset="0"/>
              </a:rPr>
              <a:t>a.a</a:t>
            </a:r>
            <a:r>
              <a:rPr lang="en-US" sz="2400" b="1" dirty="0" smtClean="0">
                <a:latin typeface="Adobe Caslon Pro" pitchFamily="18" charset="0"/>
              </a:rPr>
              <a:t>.</a:t>
            </a:r>
          </a:p>
          <a:p>
            <a:r>
              <a:rPr lang="en-US" sz="2400" b="1" dirty="0" smtClean="0">
                <a:latin typeface="Adobe Caslon Pro" pitchFamily="18" charset="0"/>
              </a:rPr>
              <a:t>58 </a:t>
            </a:r>
            <a:r>
              <a:rPr lang="en-US" sz="2400" b="1" dirty="0" err="1" smtClean="0">
                <a:latin typeface="Adobe Caslon Pro" pitchFamily="18" charset="0"/>
              </a:rPr>
              <a:t>kDa</a:t>
            </a:r>
            <a:endParaRPr lang="th-TH" sz="2400" b="1" dirty="0">
              <a:latin typeface="Adobe Caslon Pro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048143" y="1643911"/>
            <a:ext cx="4138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A7</a:t>
            </a:r>
            <a:endParaRPr lang="th-TH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394674" y="1430390"/>
            <a:ext cx="4042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B</a:t>
            </a:r>
            <a:r>
              <a:rPr lang="en-US" sz="1600" b="1" dirty="0" smtClean="0"/>
              <a:t>7</a:t>
            </a:r>
            <a:endParaRPr lang="th-TH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49898" y="3212976"/>
            <a:ext cx="5180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A20</a:t>
            </a:r>
            <a:endParaRPr lang="th-TH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8303023" y="2863394"/>
            <a:ext cx="5084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/>
              <a:t>B</a:t>
            </a:r>
            <a:r>
              <a:rPr lang="en-US" sz="1600" b="1" dirty="0" smtClean="0"/>
              <a:t>19</a:t>
            </a:r>
            <a:endParaRPr lang="th-TH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7592707" y="1383154"/>
            <a:ext cx="5180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A6</a:t>
            </a:r>
          </a:p>
          <a:p>
            <a:endParaRPr lang="en-US" sz="1600" b="1" dirty="0"/>
          </a:p>
          <a:p>
            <a:r>
              <a:rPr lang="en-US" sz="1600" b="1" dirty="0" smtClean="0"/>
              <a:t>A11</a:t>
            </a:r>
            <a:endParaRPr lang="th-TH" sz="1600" b="1" dirty="0"/>
          </a:p>
        </p:txBody>
      </p:sp>
    </p:spTree>
    <p:extLst>
      <p:ext uri="{BB962C8B-B14F-4D97-AF65-F5344CB8AC3E}">
        <p14:creationId xmlns:p14="http://schemas.microsoft.com/office/powerpoint/2010/main" val="426002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h-TH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0613" y="188640"/>
            <a:ext cx="5927576" cy="6499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48397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10423</TotalTime>
  <Words>2386</Words>
  <Application>Microsoft Office PowerPoint</Application>
  <PresentationFormat>On-screen Show (4:3)</PresentationFormat>
  <Paragraphs>156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44</cp:revision>
  <dcterms:created xsi:type="dcterms:W3CDTF">2018-01-11T14:15:35Z</dcterms:created>
  <dcterms:modified xsi:type="dcterms:W3CDTF">2018-01-18T17:19:57Z</dcterms:modified>
</cp:coreProperties>
</file>